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1" r:id="rId1"/>
  </p:sldMasterIdLst>
  <p:notesMasterIdLst>
    <p:notesMasterId r:id="rId47"/>
  </p:notesMasterIdLst>
  <p:handoutMasterIdLst>
    <p:handoutMasterId r:id="rId48"/>
  </p:handoutMasterIdLst>
  <p:sldIdLst>
    <p:sldId id="257" r:id="rId2"/>
    <p:sldId id="258" r:id="rId3"/>
    <p:sldId id="304" r:id="rId4"/>
    <p:sldId id="278" r:id="rId5"/>
    <p:sldId id="260" r:id="rId6"/>
    <p:sldId id="261" r:id="rId7"/>
    <p:sldId id="263" r:id="rId8"/>
    <p:sldId id="280" r:id="rId9"/>
    <p:sldId id="281" r:id="rId10"/>
    <p:sldId id="282" r:id="rId11"/>
    <p:sldId id="283" r:id="rId12"/>
    <p:sldId id="284" r:id="rId13"/>
    <p:sldId id="285" r:id="rId14"/>
    <p:sldId id="264" r:id="rId15"/>
    <p:sldId id="265" r:id="rId16"/>
    <p:sldId id="266" r:id="rId17"/>
    <p:sldId id="267" r:id="rId18"/>
    <p:sldId id="268" r:id="rId19"/>
    <p:sldId id="269" r:id="rId20"/>
    <p:sldId id="273" r:id="rId21"/>
    <p:sldId id="274" r:id="rId22"/>
    <p:sldId id="272" r:id="rId23"/>
    <p:sldId id="292" r:id="rId24"/>
    <p:sldId id="293" r:id="rId25"/>
    <p:sldId id="294" r:id="rId26"/>
    <p:sldId id="279" r:id="rId27"/>
    <p:sldId id="290" r:id="rId28"/>
    <p:sldId id="291" r:id="rId29"/>
    <p:sldId id="295" r:id="rId30"/>
    <p:sldId id="287" r:id="rId31"/>
    <p:sldId id="303" r:id="rId32"/>
    <p:sldId id="286" r:id="rId33"/>
    <p:sldId id="288" r:id="rId34"/>
    <p:sldId id="289" r:id="rId35"/>
    <p:sldId id="302" r:id="rId36"/>
    <p:sldId id="296" r:id="rId37"/>
    <p:sldId id="275" r:id="rId38"/>
    <p:sldId id="262" r:id="rId39"/>
    <p:sldId id="277" r:id="rId40"/>
    <p:sldId id="297" r:id="rId41"/>
    <p:sldId id="276" r:id="rId42"/>
    <p:sldId id="298" r:id="rId43"/>
    <p:sldId id="301" r:id="rId44"/>
    <p:sldId id="300" r:id="rId45"/>
    <p:sldId id="299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0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4" Type="http://schemas.openxmlformats.org/officeDocument/2006/relationships/image" Target="../media/image40.wmf"/><Relationship Id="rId5" Type="http://schemas.openxmlformats.org/officeDocument/2006/relationships/image" Target="../media/image41.wmf"/><Relationship Id="rId6" Type="http://schemas.openxmlformats.org/officeDocument/2006/relationships/image" Target="../media/image42.wmf"/><Relationship Id="rId7" Type="http://schemas.openxmlformats.org/officeDocument/2006/relationships/image" Target="../media/image43.wmf"/><Relationship Id="rId8" Type="http://schemas.openxmlformats.org/officeDocument/2006/relationships/image" Target="../media/image44.wmf"/><Relationship Id="rId9" Type="http://schemas.openxmlformats.org/officeDocument/2006/relationships/image" Target="../media/image45.wmf"/><Relationship Id="rId10" Type="http://schemas.openxmlformats.org/officeDocument/2006/relationships/image" Target="../media/image46.wmf"/><Relationship Id="rId11" Type="http://schemas.openxmlformats.org/officeDocument/2006/relationships/image" Target="../media/image47.wmf"/><Relationship Id="rId1" Type="http://schemas.openxmlformats.org/officeDocument/2006/relationships/image" Target="../media/image37.wmf"/><Relationship Id="rId2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7EA90-5E2C-F54F-9945-8691C19130D9}" type="datetimeFigureOut">
              <a:rPr lang="en-US" smtClean="0"/>
              <a:t>9/17/11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61642-A561-994B-A9EE-BA96F33A0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148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D52CB-9B5B-034F-A1EC-8371DE1202A0}" type="datetimeFigureOut">
              <a:rPr lang="en-US" smtClean="0"/>
              <a:t>9/17/11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BB305-1EA3-2743-BF8D-B2A11C2F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807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90472" tIns="45236" rIns="90472" bIns="45236"/>
          <a:lstStyle/>
          <a:p>
            <a:pPr algn="ctr" defTabSz="910032" eaLnBrk="0" hangingPunct="0"/>
            <a:fld id="{A86B2FD6-7330-424E-8C32-9D0B1E62BC3E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algn="ctr" defTabSz="910032" eaLnBrk="0" hangingPunct="0"/>
              <a:t>5</a:t>
            </a:fld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8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5700" y="688975"/>
            <a:ext cx="4564063" cy="3424238"/>
          </a:xfrm>
          <a:ln/>
        </p:spPr>
      </p:sp>
      <p:sp>
        <p:nvSpPr>
          <p:cNvPr id="1589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1183819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411" y="8685398"/>
            <a:ext cx="2973041" cy="457044"/>
          </a:xfrm>
          <a:noFill/>
        </p:spPr>
        <p:txBody>
          <a:bodyPr lIns="88842" tIns="44423" rIns="88842" bIns="44423"/>
          <a:lstStyle/>
          <a:p>
            <a:pPr algn="ctr" defTabSz="911587" eaLnBrk="0" hangingPunct="0"/>
            <a:fld id="{0CC94999-4282-4461-AA4F-245A3DF72D44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algn="ctr" defTabSz="911587" eaLnBrk="0" hangingPunct="0"/>
              <a:t>6</a:t>
            </a:fld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91298" name="Rectangle 7"/>
          <p:cNvSpPr txBox="1">
            <a:spLocks noGrp="1" noChangeArrowheads="1"/>
          </p:cNvSpPr>
          <p:nvPr/>
        </p:nvSpPr>
        <p:spPr bwMode="auto">
          <a:xfrm>
            <a:off x="3883411" y="8685398"/>
            <a:ext cx="2973041" cy="45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88" tIns="46446" rIns="92888" bIns="46446" anchor="b"/>
          <a:lstStyle/>
          <a:p>
            <a:pPr algn="r" defTabSz="925588" eaLnBrk="0" hangingPunct="0"/>
            <a:fld id="{C93DE99C-546B-49BA-8005-88C3B4655004}" type="slidenum">
              <a:rPr lang="en-US" sz="1200">
                <a:solidFill>
                  <a:srgbClr val="000000"/>
                </a:solidFill>
              </a:rPr>
              <a:pPr algn="r" defTabSz="925588" eaLnBrk="0" hangingPunct="0"/>
              <a:t>6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9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0563"/>
            <a:ext cx="4559300" cy="3419475"/>
          </a:xfrm>
          <a:ln/>
        </p:spPr>
      </p:sp>
      <p:sp>
        <p:nvSpPr>
          <p:cNvPr id="159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23" y="4344260"/>
            <a:ext cx="5027960" cy="4113396"/>
          </a:xfrm>
          <a:noFill/>
          <a:ln/>
        </p:spPr>
        <p:txBody>
          <a:bodyPr lIns="92888" tIns="46446" rIns="92888" bIns="46446"/>
          <a:lstStyle/>
          <a:p>
            <a:pPr defTabSz="1188485">
              <a:spcBef>
                <a:spcPct val="0"/>
              </a:spcBef>
            </a:pPr>
            <a:r>
              <a:rPr lang="en-US" dirty="0" smtClean="0">
                <a:latin typeface="Arial" pitchFamily="34" charset="0"/>
              </a:rPr>
              <a:t>Note BSM not included in project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872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872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935"/>
            <a:fld id="{2BE6702A-08F9-49F5-B4C3-B39EA3412579}" type="slidenum">
              <a:rPr lang="en-US" smtClean="0">
                <a:cs typeface="Arial" pitchFamily="34" charset="0"/>
              </a:rPr>
              <a:pPr defTabSz="909935"/>
              <a:t>7</a:t>
            </a:fld>
            <a:endParaRPr lang="en-US" dirty="0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7D4B03-D190-4B71-8058-33F8D2816B06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/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301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A9201F-3571-44FC-91E4-3D6238D561B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BE77AE-780D-4C03-AF55-926C1F8D369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Quick slide to show the Hall-D complex as well as the detector and the tagger area. Comment on relevant details such as tagger resolution, magnet, electronics</a:t>
            </a:r>
            <a:r>
              <a:rPr lang="en-US" baseline="0" dirty="0" smtClean="0"/>
              <a:t>, 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6624-D535-5B47-A5E4-02CB055E1B44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BE77AE-780D-4C03-AF55-926C1F8D3692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8C8DA70D-27E1-3841-9941-0A960344908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hf hdr="0"/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Relationship Id="rId3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45.wmf"/><Relationship Id="rId21" Type="http://schemas.openxmlformats.org/officeDocument/2006/relationships/oleObject" Target="../embeddings/oleObject10.bin"/><Relationship Id="rId22" Type="http://schemas.openxmlformats.org/officeDocument/2006/relationships/image" Target="../media/image46.wmf"/><Relationship Id="rId23" Type="http://schemas.openxmlformats.org/officeDocument/2006/relationships/oleObject" Target="../embeddings/oleObject11.bin"/><Relationship Id="rId24" Type="http://schemas.openxmlformats.org/officeDocument/2006/relationships/image" Target="../media/image47.wmf"/><Relationship Id="rId10" Type="http://schemas.openxmlformats.org/officeDocument/2006/relationships/image" Target="../media/image40.w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41.w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42.w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43.w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44.w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37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8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48.w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wmf"/><Relationship Id="rId3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6" Type="http://schemas.openxmlformats.org/officeDocument/2006/relationships/image" Target="../media/image68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7" Type="http://schemas.openxmlformats.org/officeDocument/2006/relationships/image" Target="../media/image61.emf"/><Relationship Id="rId8" Type="http://schemas.openxmlformats.org/officeDocument/2006/relationships/image" Target="../media/image62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jpe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2.jpeg"/><Relationship Id="rId3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Relationship Id="rId3" Type="http://schemas.openxmlformats.org/officeDocument/2006/relationships/image" Target="../media/image8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Relationship Id="rId3" Type="http://schemas.openxmlformats.org/officeDocument/2006/relationships/image" Target="../media/image9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alphaModFix amt="24000"/>
          </a:blip>
          <a:srcRect/>
          <a:stretch>
            <a:fillRect/>
          </a:stretch>
        </p:blipFill>
        <p:spPr bwMode="auto">
          <a:xfrm>
            <a:off x="914400" y="1671011"/>
            <a:ext cx="7162800" cy="46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986319"/>
            <a:ext cx="8042276" cy="1158925"/>
          </a:xfrm>
        </p:spPr>
        <p:txBody>
          <a:bodyPr/>
          <a:lstStyle/>
          <a:p>
            <a:r>
              <a:rPr lang="en-US" sz="3200" b="1" dirty="0"/>
              <a:t>The Jefferson Lab 12-GeV Upgrade and the GlueX Experiment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558265"/>
            <a:ext cx="8042276" cy="173838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800" dirty="0">
                <a:latin typeface="+mj-lt"/>
              </a:rPr>
              <a:t>Curtis A. </a:t>
            </a:r>
            <a:r>
              <a:rPr lang="en-US" sz="2800" dirty="0" smtClean="0">
                <a:latin typeface="+mj-lt"/>
              </a:rPr>
              <a:t>Meyer</a:t>
            </a:r>
          </a:p>
          <a:p>
            <a:pPr marL="0" indent="0" algn="ctr">
              <a:buNone/>
            </a:pPr>
            <a:r>
              <a:rPr lang="en-US" sz="2800" dirty="0" smtClean="0">
                <a:latin typeface="+mj-lt"/>
              </a:rPr>
              <a:t>Carnegie </a:t>
            </a:r>
            <a:r>
              <a:rPr lang="en-US" sz="2800" dirty="0">
                <a:latin typeface="+mj-lt"/>
              </a:rPr>
              <a:t>Mellon </a:t>
            </a:r>
            <a:r>
              <a:rPr lang="en-US" sz="2800" dirty="0" smtClean="0">
                <a:latin typeface="+mj-lt"/>
              </a:rPr>
              <a:t>University</a:t>
            </a:r>
          </a:p>
          <a:p>
            <a:pPr marL="0" indent="0" algn="ctr">
              <a:buNone/>
            </a:pPr>
            <a:r>
              <a:rPr lang="en-US" dirty="0" smtClean="0"/>
              <a:t>19 September, 2011</a:t>
            </a:r>
            <a:endParaRPr lang="en-US" sz="2800" dirty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7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925"/>
            <a:ext cx="8686800" cy="762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/>
              </a:rPr>
              <a:t>Extraction of GPDs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cs typeface="Times New Roman"/>
            </a:endParaRPr>
          </a:p>
        </p:txBody>
      </p:sp>
      <p:grpSp>
        <p:nvGrpSpPr>
          <p:cNvPr id="3" name="Group 1177"/>
          <p:cNvGrpSpPr>
            <a:grpSpLocks/>
          </p:cNvGrpSpPr>
          <p:nvPr/>
        </p:nvGrpSpPr>
        <p:grpSpPr bwMode="auto">
          <a:xfrm>
            <a:off x="5856288" y="1357313"/>
            <a:ext cx="2855912" cy="2008187"/>
            <a:chOff x="5595455" y="3025426"/>
            <a:chExt cx="3082590" cy="2492625"/>
          </a:xfrm>
        </p:grpSpPr>
        <p:pic>
          <p:nvPicPr>
            <p:cNvPr id="21547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95455" y="3195687"/>
              <a:ext cx="3082590" cy="1810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176"/>
            <p:cNvGrpSpPr>
              <a:grpSpLocks/>
            </p:cNvGrpSpPr>
            <p:nvPr/>
          </p:nvGrpSpPr>
          <p:grpSpPr bwMode="auto">
            <a:xfrm>
              <a:off x="5878501" y="4830423"/>
              <a:ext cx="2465255" cy="687628"/>
              <a:chOff x="5394786" y="3868568"/>
              <a:chExt cx="2896297" cy="687628"/>
            </a:xfrm>
          </p:grpSpPr>
          <p:sp>
            <p:nvSpPr>
              <p:cNvPr id="21553" name="Freeform 12"/>
              <p:cNvSpPr>
                <a:spLocks/>
              </p:cNvSpPr>
              <p:nvPr/>
            </p:nvSpPr>
            <p:spPr bwMode="auto">
              <a:xfrm>
                <a:off x="5474475" y="3961276"/>
                <a:ext cx="2658680" cy="227844"/>
              </a:xfrm>
              <a:custGeom>
                <a:avLst/>
                <a:gdLst>
                  <a:gd name="T0" fmla="*/ 0 w 1195"/>
                  <a:gd name="T1" fmla="*/ 37 h 165"/>
                  <a:gd name="T2" fmla="*/ 45 w 1195"/>
                  <a:gd name="T3" fmla="*/ 66 h 165"/>
                  <a:gd name="T4" fmla="*/ 93 w 1195"/>
                  <a:gd name="T5" fmla="*/ 92 h 165"/>
                  <a:gd name="T6" fmla="*/ 146 w 1195"/>
                  <a:gd name="T7" fmla="*/ 114 h 165"/>
                  <a:gd name="T8" fmla="*/ 205 w 1195"/>
                  <a:gd name="T9" fmla="*/ 133 h 165"/>
                  <a:gd name="T10" fmla="*/ 226 w 1195"/>
                  <a:gd name="T11" fmla="*/ 137 h 165"/>
                  <a:gd name="T12" fmla="*/ 293 w 1195"/>
                  <a:gd name="T13" fmla="*/ 150 h 165"/>
                  <a:gd name="T14" fmla="*/ 391 w 1195"/>
                  <a:gd name="T15" fmla="*/ 160 h 165"/>
                  <a:gd name="T16" fmla="*/ 493 w 1195"/>
                  <a:gd name="T17" fmla="*/ 165 h 165"/>
                  <a:gd name="T18" fmla="*/ 594 w 1195"/>
                  <a:gd name="T19" fmla="*/ 163 h 165"/>
                  <a:gd name="T20" fmla="*/ 693 w 1195"/>
                  <a:gd name="T21" fmla="*/ 152 h 165"/>
                  <a:gd name="T22" fmla="*/ 794 w 1195"/>
                  <a:gd name="T23" fmla="*/ 135 h 165"/>
                  <a:gd name="T24" fmla="*/ 846 w 1195"/>
                  <a:gd name="T25" fmla="*/ 123 h 165"/>
                  <a:gd name="T26" fmla="*/ 941 w 1195"/>
                  <a:gd name="T27" fmla="*/ 100 h 165"/>
                  <a:gd name="T28" fmla="*/ 1013 w 1195"/>
                  <a:gd name="T29" fmla="*/ 80 h 165"/>
                  <a:gd name="T30" fmla="*/ 1096 w 1195"/>
                  <a:gd name="T31" fmla="*/ 51 h 165"/>
                  <a:gd name="T32" fmla="*/ 1148 w 1195"/>
                  <a:gd name="T33" fmla="*/ 29 h 165"/>
                  <a:gd name="T34" fmla="*/ 1195 w 1195"/>
                  <a:gd name="T35" fmla="*/ 10 h 165"/>
                  <a:gd name="T36" fmla="*/ 1168 w 1195"/>
                  <a:gd name="T37" fmla="*/ 9 h 165"/>
                  <a:gd name="T38" fmla="*/ 1118 w 1195"/>
                  <a:gd name="T39" fmla="*/ 30 h 165"/>
                  <a:gd name="T40" fmla="*/ 1036 w 1195"/>
                  <a:gd name="T41" fmla="*/ 60 h 165"/>
                  <a:gd name="T42" fmla="*/ 981 w 1195"/>
                  <a:gd name="T43" fmla="*/ 79 h 165"/>
                  <a:gd name="T44" fmla="*/ 890 w 1195"/>
                  <a:gd name="T45" fmla="*/ 102 h 165"/>
                  <a:gd name="T46" fmla="*/ 792 w 1195"/>
                  <a:gd name="T47" fmla="*/ 124 h 165"/>
                  <a:gd name="T48" fmla="*/ 794 w 1195"/>
                  <a:gd name="T49" fmla="*/ 124 h 165"/>
                  <a:gd name="T50" fmla="*/ 693 w 1195"/>
                  <a:gd name="T51" fmla="*/ 142 h 165"/>
                  <a:gd name="T52" fmla="*/ 593 w 1195"/>
                  <a:gd name="T53" fmla="*/ 152 h 165"/>
                  <a:gd name="T54" fmla="*/ 493 w 1195"/>
                  <a:gd name="T55" fmla="*/ 154 h 165"/>
                  <a:gd name="T56" fmla="*/ 391 w 1195"/>
                  <a:gd name="T57" fmla="*/ 150 h 165"/>
                  <a:gd name="T58" fmla="*/ 293 w 1195"/>
                  <a:gd name="T59" fmla="*/ 139 h 165"/>
                  <a:gd name="T60" fmla="*/ 226 w 1195"/>
                  <a:gd name="T61" fmla="*/ 127 h 165"/>
                  <a:gd name="T62" fmla="*/ 229 w 1195"/>
                  <a:gd name="T63" fmla="*/ 128 h 165"/>
                  <a:gd name="T64" fmla="*/ 178 w 1195"/>
                  <a:gd name="T65" fmla="*/ 114 h 165"/>
                  <a:gd name="T66" fmla="*/ 123 w 1195"/>
                  <a:gd name="T67" fmla="*/ 94 h 165"/>
                  <a:gd name="T68" fmla="*/ 73 w 1195"/>
                  <a:gd name="T69" fmla="*/ 69 h 165"/>
                  <a:gd name="T70" fmla="*/ 47 w 1195"/>
                  <a:gd name="T71" fmla="*/ 61 h 165"/>
                  <a:gd name="T72" fmla="*/ 6 w 1195"/>
                  <a:gd name="T73" fmla="*/ 29 h 16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195"/>
                  <a:gd name="T112" fmla="*/ 0 h 165"/>
                  <a:gd name="T113" fmla="*/ 1195 w 1195"/>
                  <a:gd name="T114" fmla="*/ 165 h 16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195" h="165">
                    <a:moveTo>
                      <a:pt x="6" y="29"/>
                    </a:moveTo>
                    <a:lnTo>
                      <a:pt x="0" y="37"/>
                    </a:lnTo>
                    <a:lnTo>
                      <a:pt x="43" y="65"/>
                    </a:lnTo>
                    <a:lnTo>
                      <a:pt x="45" y="66"/>
                    </a:lnTo>
                    <a:lnTo>
                      <a:pt x="68" y="79"/>
                    </a:lnTo>
                    <a:lnTo>
                      <a:pt x="93" y="92"/>
                    </a:lnTo>
                    <a:lnTo>
                      <a:pt x="118" y="104"/>
                    </a:lnTo>
                    <a:lnTo>
                      <a:pt x="146" y="114"/>
                    </a:lnTo>
                    <a:lnTo>
                      <a:pt x="174" y="124"/>
                    </a:lnTo>
                    <a:lnTo>
                      <a:pt x="205" y="133"/>
                    </a:lnTo>
                    <a:lnTo>
                      <a:pt x="225" y="137"/>
                    </a:lnTo>
                    <a:lnTo>
                      <a:pt x="226" y="137"/>
                    </a:lnTo>
                    <a:lnTo>
                      <a:pt x="248" y="142"/>
                    </a:lnTo>
                    <a:lnTo>
                      <a:pt x="293" y="150"/>
                    </a:lnTo>
                    <a:lnTo>
                      <a:pt x="342" y="156"/>
                    </a:lnTo>
                    <a:lnTo>
                      <a:pt x="391" y="160"/>
                    </a:lnTo>
                    <a:lnTo>
                      <a:pt x="442" y="164"/>
                    </a:lnTo>
                    <a:lnTo>
                      <a:pt x="493" y="165"/>
                    </a:lnTo>
                    <a:lnTo>
                      <a:pt x="544" y="165"/>
                    </a:lnTo>
                    <a:lnTo>
                      <a:pt x="594" y="163"/>
                    </a:lnTo>
                    <a:lnTo>
                      <a:pt x="642" y="160"/>
                    </a:lnTo>
                    <a:lnTo>
                      <a:pt x="693" y="152"/>
                    </a:lnTo>
                    <a:lnTo>
                      <a:pt x="743" y="144"/>
                    </a:lnTo>
                    <a:lnTo>
                      <a:pt x="794" y="135"/>
                    </a:lnTo>
                    <a:lnTo>
                      <a:pt x="796" y="134"/>
                    </a:lnTo>
                    <a:lnTo>
                      <a:pt x="846" y="123"/>
                    </a:lnTo>
                    <a:lnTo>
                      <a:pt x="895" y="112"/>
                    </a:lnTo>
                    <a:lnTo>
                      <a:pt x="941" y="100"/>
                    </a:lnTo>
                    <a:lnTo>
                      <a:pt x="984" y="89"/>
                    </a:lnTo>
                    <a:lnTo>
                      <a:pt x="1013" y="80"/>
                    </a:lnTo>
                    <a:lnTo>
                      <a:pt x="1041" y="70"/>
                    </a:lnTo>
                    <a:lnTo>
                      <a:pt x="1096" y="51"/>
                    </a:lnTo>
                    <a:lnTo>
                      <a:pt x="1123" y="40"/>
                    </a:lnTo>
                    <a:lnTo>
                      <a:pt x="1148" y="29"/>
                    </a:lnTo>
                    <a:lnTo>
                      <a:pt x="1173" y="19"/>
                    </a:lnTo>
                    <a:lnTo>
                      <a:pt x="1195" y="10"/>
                    </a:lnTo>
                    <a:lnTo>
                      <a:pt x="1191" y="0"/>
                    </a:lnTo>
                    <a:lnTo>
                      <a:pt x="1168" y="9"/>
                    </a:lnTo>
                    <a:lnTo>
                      <a:pt x="1144" y="20"/>
                    </a:lnTo>
                    <a:lnTo>
                      <a:pt x="1118" y="30"/>
                    </a:lnTo>
                    <a:lnTo>
                      <a:pt x="1092" y="41"/>
                    </a:lnTo>
                    <a:lnTo>
                      <a:pt x="1036" y="60"/>
                    </a:lnTo>
                    <a:lnTo>
                      <a:pt x="1008" y="70"/>
                    </a:lnTo>
                    <a:lnTo>
                      <a:pt x="981" y="79"/>
                    </a:lnTo>
                    <a:lnTo>
                      <a:pt x="937" y="91"/>
                    </a:lnTo>
                    <a:lnTo>
                      <a:pt x="890" y="102"/>
                    </a:lnTo>
                    <a:lnTo>
                      <a:pt x="841" y="114"/>
                    </a:lnTo>
                    <a:lnTo>
                      <a:pt x="792" y="124"/>
                    </a:lnTo>
                    <a:lnTo>
                      <a:pt x="794" y="129"/>
                    </a:lnTo>
                    <a:lnTo>
                      <a:pt x="794" y="124"/>
                    </a:lnTo>
                    <a:lnTo>
                      <a:pt x="743" y="134"/>
                    </a:lnTo>
                    <a:lnTo>
                      <a:pt x="693" y="142"/>
                    </a:lnTo>
                    <a:lnTo>
                      <a:pt x="642" y="149"/>
                    </a:lnTo>
                    <a:lnTo>
                      <a:pt x="593" y="152"/>
                    </a:lnTo>
                    <a:lnTo>
                      <a:pt x="544" y="154"/>
                    </a:lnTo>
                    <a:lnTo>
                      <a:pt x="493" y="154"/>
                    </a:lnTo>
                    <a:lnTo>
                      <a:pt x="442" y="153"/>
                    </a:lnTo>
                    <a:lnTo>
                      <a:pt x="391" y="150"/>
                    </a:lnTo>
                    <a:lnTo>
                      <a:pt x="342" y="145"/>
                    </a:lnTo>
                    <a:lnTo>
                      <a:pt x="293" y="139"/>
                    </a:lnTo>
                    <a:lnTo>
                      <a:pt x="248" y="131"/>
                    </a:lnTo>
                    <a:lnTo>
                      <a:pt x="226" y="127"/>
                    </a:lnTo>
                    <a:lnTo>
                      <a:pt x="226" y="132"/>
                    </a:lnTo>
                    <a:lnTo>
                      <a:pt x="229" y="128"/>
                    </a:lnTo>
                    <a:lnTo>
                      <a:pt x="207" y="123"/>
                    </a:lnTo>
                    <a:lnTo>
                      <a:pt x="178" y="114"/>
                    </a:lnTo>
                    <a:lnTo>
                      <a:pt x="150" y="105"/>
                    </a:lnTo>
                    <a:lnTo>
                      <a:pt x="123" y="94"/>
                    </a:lnTo>
                    <a:lnTo>
                      <a:pt x="97" y="83"/>
                    </a:lnTo>
                    <a:lnTo>
                      <a:pt x="73" y="69"/>
                    </a:lnTo>
                    <a:lnTo>
                      <a:pt x="49" y="56"/>
                    </a:lnTo>
                    <a:lnTo>
                      <a:pt x="47" y="61"/>
                    </a:lnTo>
                    <a:lnTo>
                      <a:pt x="51" y="57"/>
                    </a:lnTo>
                    <a:lnTo>
                      <a:pt x="6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4" name="Freeform 13"/>
              <p:cNvSpPr>
                <a:spLocks/>
              </p:cNvSpPr>
              <p:nvPr/>
            </p:nvSpPr>
            <p:spPr bwMode="auto">
              <a:xfrm>
                <a:off x="5394786" y="3963847"/>
                <a:ext cx="170967" cy="92519"/>
              </a:xfrm>
              <a:custGeom>
                <a:avLst/>
                <a:gdLst>
                  <a:gd name="T0" fmla="*/ 77 w 77"/>
                  <a:gd name="T1" fmla="*/ 11 h 67"/>
                  <a:gd name="T2" fmla="*/ 0 w 77"/>
                  <a:gd name="T3" fmla="*/ 0 h 67"/>
                  <a:gd name="T4" fmla="*/ 37 w 77"/>
                  <a:gd name="T5" fmla="*/ 67 h 67"/>
                  <a:gd name="T6" fmla="*/ 77 w 77"/>
                  <a:gd name="T7" fmla="*/ 11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"/>
                  <a:gd name="T13" fmla="*/ 0 h 67"/>
                  <a:gd name="T14" fmla="*/ 77 w 7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" h="67">
                    <a:moveTo>
                      <a:pt x="77" y="11"/>
                    </a:moveTo>
                    <a:lnTo>
                      <a:pt x="0" y="0"/>
                    </a:lnTo>
                    <a:lnTo>
                      <a:pt x="37" y="67"/>
                    </a:lnTo>
                    <a:lnTo>
                      <a:pt x="77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5" name="Freeform 14"/>
              <p:cNvSpPr>
                <a:spLocks/>
              </p:cNvSpPr>
              <p:nvPr/>
            </p:nvSpPr>
            <p:spPr bwMode="auto">
              <a:xfrm>
                <a:off x="8117218" y="3915517"/>
                <a:ext cx="173865" cy="85614"/>
              </a:xfrm>
              <a:custGeom>
                <a:avLst/>
                <a:gdLst>
                  <a:gd name="T0" fmla="*/ 27 w 78"/>
                  <a:gd name="T1" fmla="*/ 62 h 62"/>
                  <a:gd name="T2" fmla="*/ 78 w 78"/>
                  <a:gd name="T3" fmla="*/ 4 h 62"/>
                  <a:gd name="T4" fmla="*/ 0 w 78"/>
                  <a:gd name="T5" fmla="*/ 0 h 62"/>
                  <a:gd name="T6" fmla="*/ 27 w 78"/>
                  <a:gd name="T7" fmla="*/ 62 h 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"/>
                  <a:gd name="T13" fmla="*/ 0 h 62"/>
                  <a:gd name="T14" fmla="*/ 78 w 78"/>
                  <a:gd name="T15" fmla="*/ 62 h 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" h="62">
                    <a:moveTo>
                      <a:pt x="27" y="62"/>
                    </a:moveTo>
                    <a:lnTo>
                      <a:pt x="78" y="4"/>
                    </a:lnTo>
                    <a:lnTo>
                      <a:pt x="0" y="0"/>
                    </a:lnTo>
                    <a:lnTo>
                      <a:pt x="27" y="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6" name="Rectangle 15"/>
              <p:cNvSpPr>
                <a:spLocks noChangeArrowheads="1"/>
              </p:cNvSpPr>
              <p:nvPr/>
            </p:nvSpPr>
            <p:spPr bwMode="auto">
              <a:xfrm>
                <a:off x="6520561" y="3911374"/>
                <a:ext cx="344832" cy="3548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7" name="Rectangle 16"/>
              <p:cNvSpPr>
                <a:spLocks noChangeArrowheads="1"/>
              </p:cNvSpPr>
              <p:nvPr/>
            </p:nvSpPr>
            <p:spPr bwMode="auto">
              <a:xfrm>
                <a:off x="6719056" y="3962467"/>
                <a:ext cx="105768" cy="280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8" name="Rectangle 17"/>
              <p:cNvSpPr>
                <a:spLocks noChangeArrowheads="1"/>
              </p:cNvSpPr>
              <p:nvPr/>
            </p:nvSpPr>
            <p:spPr bwMode="auto">
              <a:xfrm>
                <a:off x="6719058" y="3868568"/>
                <a:ext cx="76790" cy="687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en-US">
                    <a:solidFill>
                      <a:schemeClr val="tx2"/>
                    </a:solidFill>
                  </a:rPr>
                  <a:t>t</a:t>
                </a:r>
                <a:endParaRPr lang="en-US">
                  <a:latin typeface="Tahoma" pitchFamily="34" charset="0"/>
                </a:endParaRPr>
              </a:p>
            </p:txBody>
          </p:sp>
        </p:grpSp>
        <p:sp>
          <p:nvSpPr>
            <p:cNvPr id="21549" name="Text Box 29"/>
            <p:cNvSpPr txBox="1">
              <a:spLocks noChangeArrowheads="1"/>
            </p:cNvSpPr>
            <p:nvPr/>
          </p:nvSpPr>
          <p:spPr bwMode="auto">
            <a:xfrm>
              <a:off x="6552702" y="3025426"/>
              <a:ext cx="1193416" cy="343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hard vertices</a:t>
              </a:r>
            </a:p>
          </p:txBody>
        </p:sp>
        <p:sp>
          <p:nvSpPr>
            <p:cNvPr id="21550" name="Line 30"/>
            <p:cNvSpPr>
              <a:spLocks noChangeShapeType="1"/>
            </p:cNvSpPr>
            <p:nvPr/>
          </p:nvSpPr>
          <p:spPr bwMode="auto">
            <a:xfrm>
              <a:off x="7217410" y="3460751"/>
              <a:ext cx="349179" cy="269262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1" name="Line 31"/>
            <p:cNvSpPr>
              <a:spLocks noChangeShapeType="1"/>
            </p:cNvSpPr>
            <p:nvPr/>
          </p:nvSpPr>
          <p:spPr bwMode="auto">
            <a:xfrm flipH="1">
              <a:off x="6730588" y="3420688"/>
              <a:ext cx="399657" cy="331409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2" name="Text Box 45"/>
            <p:cNvSpPr txBox="1">
              <a:spLocks noChangeArrowheads="1"/>
            </p:cNvSpPr>
            <p:nvPr/>
          </p:nvSpPr>
          <p:spPr bwMode="auto">
            <a:xfrm>
              <a:off x="7947006" y="3540846"/>
              <a:ext cx="221349" cy="38089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2400">
                <a:solidFill>
                  <a:srgbClr val="FF3300"/>
                </a:solidFill>
                <a:latin typeface="Tahoma" pitchFamily="34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5859463" y="1163638"/>
            <a:ext cx="2852737" cy="2201862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199313" y="1589088"/>
            <a:ext cx="147637" cy="1793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0" name="Straight Arrow Connector 49"/>
          <p:cNvCxnSpPr>
            <a:stCxn id="37" idx="0"/>
          </p:cNvCxnSpPr>
          <p:nvPr/>
        </p:nvCxnSpPr>
        <p:spPr>
          <a:xfrm rot="16200000" flipH="1" flipV="1">
            <a:off x="6951663" y="1576388"/>
            <a:ext cx="309562" cy="33496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37" idx="0"/>
          </p:cNvCxnSpPr>
          <p:nvPr/>
        </p:nvCxnSpPr>
        <p:spPr>
          <a:xfrm rot="16200000" flipH="1">
            <a:off x="7348538" y="1514475"/>
            <a:ext cx="290512" cy="439738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603250" y="2049463"/>
            <a:ext cx="2590800" cy="762000"/>
            <a:chOff x="2112" y="576"/>
            <a:chExt cx="1632" cy="480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2240" y="576"/>
              <a:ext cx="1426" cy="426"/>
              <a:chOff x="2240" y="672"/>
              <a:chExt cx="1426" cy="426"/>
            </a:xfrm>
          </p:grpSpPr>
          <p:sp>
            <p:nvSpPr>
              <p:cNvPr id="21540" name="Text Box 4"/>
              <p:cNvSpPr txBox="1">
                <a:spLocks noChangeArrowheads="1"/>
              </p:cNvSpPr>
              <p:nvPr/>
            </p:nvSpPr>
            <p:spPr bwMode="auto">
              <a:xfrm>
                <a:off x="2240" y="795"/>
                <a:ext cx="37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>
                    <a:latin typeface="Comic Sans MS" pitchFamily="66" charset="0"/>
                  </a:rPr>
                  <a:t>A =</a:t>
                </a:r>
              </a:p>
            </p:txBody>
          </p:sp>
          <p:grpSp>
            <p:nvGrpSpPr>
              <p:cNvPr id="7" name="Group 60"/>
              <p:cNvGrpSpPr>
                <a:grpSpLocks/>
              </p:cNvGrpSpPr>
              <p:nvPr/>
            </p:nvGrpSpPr>
            <p:grpSpPr bwMode="auto">
              <a:xfrm>
                <a:off x="3375" y="694"/>
                <a:ext cx="291" cy="404"/>
                <a:chOff x="2975" y="501"/>
                <a:chExt cx="291" cy="404"/>
              </a:xfrm>
            </p:grpSpPr>
            <p:sp>
              <p:nvSpPr>
                <p:cNvPr id="21545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975" y="501"/>
                  <a:ext cx="291" cy="4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>
                      <a:latin typeface="Symbol" pitchFamily="18" charset="2"/>
                    </a:rPr>
                    <a:t>Ds</a:t>
                  </a:r>
                </a:p>
                <a:p>
                  <a:pPr algn="ctr"/>
                  <a:r>
                    <a:rPr lang="en-US" b="1">
                      <a:latin typeface="Symbol" pitchFamily="18" charset="2"/>
                    </a:rPr>
                    <a:t>2s</a:t>
                  </a:r>
                </a:p>
              </p:txBody>
            </p:sp>
            <p:sp>
              <p:nvSpPr>
                <p:cNvPr id="21546" name="Line 7"/>
                <p:cNvSpPr>
                  <a:spLocks noChangeShapeType="1"/>
                </p:cNvSpPr>
                <p:nvPr/>
              </p:nvSpPr>
              <p:spPr bwMode="auto">
                <a:xfrm>
                  <a:off x="2976" y="720"/>
                  <a:ext cx="2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542" name="Text Box 8"/>
              <p:cNvSpPr txBox="1">
                <a:spLocks noChangeArrowheads="1"/>
              </p:cNvSpPr>
              <p:nvPr/>
            </p:nvSpPr>
            <p:spPr bwMode="auto">
              <a:xfrm>
                <a:off x="2598" y="672"/>
                <a:ext cx="547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>
                    <a:latin typeface="Symbol" pitchFamily="18" charset="2"/>
                  </a:rPr>
                  <a:t>s</a:t>
                </a:r>
                <a:r>
                  <a:rPr lang="en-US" b="1" baseline="30000">
                    <a:latin typeface="Symbol" pitchFamily="18" charset="2"/>
                  </a:rPr>
                  <a:t>+</a:t>
                </a:r>
                <a:r>
                  <a:rPr lang="en-US" b="1">
                    <a:latin typeface="Symbol" pitchFamily="18" charset="2"/>
                  </a:rPr>
                  <a:t> - s</a:t>
                </a:r>
                <a:r>
                  <a:rPr lang="en-US" b="1" baseline="30000">
                    <a:latin typeface="Symbol" pitchFamily="18" charset="2"/>
                  </a:rPr>
                  <a:t>-</a:t>
                </a:r>
              </a:p>
              <a:p>
                <a:pPr algn="ctr"/>
                <a:r>
                  <a:rPr lang="en-US" b="1">
                    <a:latin typeface="Symbol" pitchFamily="18" charset="2"/>
                  </a:rPr>
                  <a:t>s</a:t>
                </a:r>
                <a:r>
                  <a:rPr lang="en-US" b="1" baseline="30000">
                    <a:latin typeface="Symbol" pitchFamily="18" charset="2"/>
                  </a:rPr>
                  <a:t>+</a:t>
                </a:r>
                <a:r>
                  <a:rPr lang="en-US" b="1">
                    <a:latin typeface="Symbol" pitchFamily="18" charset="2"/>
                  </a:rPr>
                  <a:t> + s</a:t>
                </a:r>
                <a:r>
                  <a:rPr lang="en-US" b="1" baseline="30000">
                    <a:latin typeface="Symbol" pitchFamily="18" charset="2"/>
                  </a:rPr>
                  <a:t>-</a:t>
                </a:r>
              </a:p>
            </p:txBody>
          </p:sp>
          <p:sp>
            <p:nvSpPr>
              <p:cNvPr id="21543" name="Line 9"/>
              <p:cNvSpPr>
                <a:spLocks noChangeShapeType="1"/>
              </p:cNvSpPr>
              <p:nvPr/>
            </p:nvSpPr>
            <p:spPr bwMode="auto">
              <a:xfrm>
                <a:off x="2592" y="913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4" name="Text Box 10"/>
              <p:cNvSpPr txBox="1">
                <a:spLocks noChangeArrowheads="1"/>
              </p:cNvSpPr>
              <p:nvPr/>
            </p:nvSpPr>
            <p:spPr bwMode="auto">
              <a:xfrm>
                <a:off x="3162" y="814"/>
                <a:ext cx="20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>
                    <a:latin typeface="Comic Sans MS" pitchFamily="66" charset="0"/>
                  </a:rPr>
                  <a:t>=</a:t>
                </a:r>
              </a:p>
            </p:txBody>
          </p:sp>
        </p:grpSp>
        <p:sp>
          <p:nvSpPr>
            <p:cNvPr id="21539" name="Rectangle 11"/>
            <p:cNvSpPr>
              <a:spLocks noChangeArrowheads="1"/>
            </p:cNvSpPr>
            <p:nvPr/>
          </p:nvSpPr>
          <p:spPr bwMode="auto">
            <a:xfrm>
              <a:off x="2112" y="576"/>
              <a:ext cx="1632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13" name="Text Box 15"/>
          <p:cNvSpPr txBox="1">
            <a:spLocks noChangeArrowheads="1"/>
          </p:cNvSpPr>
          <p:nvPr/>
        </p:nvSpPr>
        <p:spPr bwMode="auto">
          <a:xfrm>
            <a:off x="973138" y="5310188"/>
            <a:ext cx="3943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Unpolarized beam, transverse target:</a:t>
            </a:r>
          </a:p>
        </p:txBody>
      </p:sp>
      <p:sp>
        <p:nvSpPr>
          <p:cNvPr id="21514" name="Rectangle 16"/>
          <p:cNvSpPr>
            <a:spLocks noChangeArrowheads="1"/>
          </p:cNvSpPr>
          <p:nvPr/>
        </p:nvSpPr>
        <p:spPr bwMode="auto">
          <a:xfrm>
            <a:off x="944563" y="5757863"/>
            <a:ext cx="3209925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5" name="Text Box 17"/>
          <p:cNvSpPr txBox="1">
            <a:spLocks noChangeArrowheads="1"/>
          </p:cNvSpPr>
          <p:nvPr/>
        </p:nvSpPr>
        <p:spPr bwMode="auto">
          <a:xfrm>
            <a:off x="995363" y="5827713"/>
            <a:ext cx="3159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Symbol" pitchFamily="18" charset="2"/>
              </a:rPr>
              <a:t>Ds</a:t>
            </a:r>
            <a:r>
              <a:rPr lang="en-US" b="1" baseline="-25000">
                <a:latin typeface="Comic Sans MS" pitchFamily="66" charset="0"/>
              </a:rPr>
              <a:t>UT</a:t>
            </a:r>
            <a:r>
              <a:rPr lang="en-US">
                <a:solidFill>
                  <a:srgbClr val="FF0000"/>
                </a:solidFill>
                <a:latin typeface="Tahoma" pitchFamily="34" charset="0"/>
              </a:rPr>
              <a:t>~ sin</a:t>
            </a:r>
            <a:r>
              <a:rPr lang="en-US" b="1">
                <a:solidFill>
                  <a:srgbClr val="FF0000"/>
                </a:solidFill>
                <a:latin typeface="Symbol" pitchFamily="18" charset="2"/>
              </a:rPr>
              <a:t>f</a:t>
            </a:r>
            <a:r>
              <a:rPr lang="en-US">
                <a:latin typeface="Tahoma" pitchFamily="34" charset="0"/>
              </a:rPr>
              <a:t>{k(F</a:t>
            </a:r>
            <a:r>
              <a:rPr lang="en-US" baseline="-25000">
                <a:latin typeface="Tahoma" pitchFamily="34" charset="0"/>
              </a:rPr>
              <a:t>2</a:t>
            </a:r>
            <a:r>
              <a:rPr lang="en-US" sz="2000" i="1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H</a:t>
            </a:r>
            <a:r>
              <a:rPr lang="en-US">
                <a:latin typeface="Times New Roman" pitchFamily="18" charset="0"/>
              </a:rPr>
              <a:t> – </a:t>
            </a:r>
            <a:r>
              <a:rPr lang="en-US"/>
              <a:t>F</a:t>
            </a:r>
            <a:r>
              <a:rPr lang="en-US" baseline="-25000"/>
              <a:t>1</a:t>
            </a:r>
            <a:r>
              <a:rPr lang="en-US" sz="2000" i="1">
                <a:solidFill>
                  <a:srgbClr val="008000"/>
                </a:solidFill>
                <a:latin typeface="Times New Roman" pitchFamily="18" charset="0"/>
              </a:rPr>
              <a:t>E</a:t>
            </a:r>
            <a:r>
              <a:rPr lang="en-US">
                <a:latin typeface="Times New Roman" pitchFamily="18" charset="0"/>
              </a:rPr>
              <a:t>)</a:t>
            </a:r>
            <a:r>
              <a:rPr lang="en-US">
                <a:latin typeface="Tahoma" pitchFamily="34" charset="0"/>
              </a:rPr>
              <a:t>}d</a:t>
            </a:r>
            <a:r>
              <a:rPr lang="en-US" b="1">
                <a:latin typeface="Symbol" pitchFamily="18" charset="2"/>
              </a:rPr>
              <a:t>f</a:t>
            </a:r>
            <a:endParaRPr lang="en-US" b="1">
              <a:latin typeface="Tahoma" pitchFamily="34" charset="0"/>
            </a:endParaRPr>
          </a:p>
        </p:txBody>
      </p:sp>
      <p:sp>
        <p:nvSpPr>
          <p:cNvPr id="21516" name="AutoShape 20"/>
          <p:cNvSpPr>
            <a:spLocks noChangeArrowheads="1"/>
          </p:cNvSpPr>
          <p:nvPr/>
        </p:nvSpPr>
        <p:spPr bwMode="auto">
          <a:xfrm>
            <a:off x="5902325" y="5757863"/>
            <a:ext cx="622300" cy="381000"/>
          </a:xfrm>
          <a:custGeom>
            <a:avLst/>
            <a:gdLst>
              <a:gd name="T0" fmla="*/ 466725 w 21600"/>
              <a:gd name="T1" fmla="*/ 0 h 21600"/>
              <a:gd name="T2" fmla="*/ 0 w 21600"/>
              <a:gd name="T3" fmla="*/ 190500 h 21600"/>
              <a:gd name="T4" fmla="*/ 466725 w 21600"/>
              <a:gd name="T5" fmla="*/ 381000 h 21600"/>
              <a:gd name="T6" fmla="*/ 622300 w 21600"/>
              <a:gd name="T7" fmla="*/ 190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7" name="Text Box 21"/>
          <p:cNvSpPr txBox="1">
            <a:spLocks noChangeArrowheads="1"/>
          </p:cNvSpPr>
          <p:nvPr/>
        </p:nvSpPr>
        <p:spPr bwMode="auto">
          <a:xfrm>
            <a:off x="6924675" y="5635625"/>
            <a:ext cx="106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rgbClr val="008000"/>
                </a:solidFill>
                <a:latin typeface="Times New Roman" pitchFamily="18" charset="0"/>
              </a:rPr>
              <a:t>E</a:t>
            </a:r>
            <a:r>
              <a:rPr lang="en-US" sz="2400" b="1" i="1">
                <a:solidFill>
                  <a:srgbClr val="008000"/>
                </a:solidFill>
              </a:rPr>
              <a:t>(</a:t>
            </a:r>
            <a:r>
              <a:rPr lang="en-US" sz="2400" b="1" i="1">
                <a:solidFill>
                  <a:srgbClr val="008000"/>
                </a:solidFill>
                <a:latin typeface="Symbol" pitchFamily="18" charset="2"/>
              </a:rPr>
              <a:t>x,</a:t>
            </a:r>
            <a:r>
              <a:rPr lang="en-US" sz="2400" b="1" i="1">
                <a:solidFill>
                  <a:srgbClr val="008000"/>
                </a:solidFill>
              </a:rPr>
              <a:t>t)</a:t>
            </a:r>
          </a:p>
        </p:txBody>
      </p:sp>
      <p:grpSp>
        <p:nvGrpSpPr>
          <p:cNvPr id="8" name="Group 50"/>
          <p:cNvGrpSpPr>
            <a:grpSpLocks/>
          </p:cNvGrpSpPr>
          <p:nvPr/>
        </p:nvGrpSpPr>
        <p:grpSpPr bwMode="auto">
          <a:xfrm>
            <a:off x="893763" y="3422650"/>
            <a:ext cx="4340225" cy="655638"/>
            <a:chOff x="893229" y="3653783"/>
            <a:chExt cx="4340741" cy="655638"/>
          </a:xfrm>
        </p:grpSpPr>
        <p:sp>
          <p:nvSpPr>
            <p:cNvPr id="21535" name="Rectangle 22"/>
            <p:cNvSpPr>
              <a:spLocks noChangeArrowheads="1"/>
            </p:cNvSpPr>
            <p:nvPr/>
          </p:nvSpPr>
          <p:spPr bwMode="auto">
            <a:xfrm>
              <a:off x="893229" y="3776021"/>
              <a:ext cx="4340741" cy="533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6" name="Text Box 23"/>
            <p:cNvSpPr txBox="1">
              <a:spLocks noChangeArrowheads="1"/>
            </p:cNvSpPr>
            <p:nvPr/>
          </p:nvSpPr>
          <p:spPr bwMode="auto">
            <a:xfrm>
              <a:off x="945617" y="3820471"/>
              <a:ext cx="428835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Symbol" pitchFamily="18" charset="2"/>
                </a:rPr>
                <a:t>Ds</a:t>
              </a:r>
              <a:r>
                <a:rPr lang="en-US" b="1" baseline="-25000">
                  <a:latin typeface="Comic Sans MS" pitchFamily="66" charset="0"/>
                </a:rPr>
                <a:t>LU</a:t>
              </a:r>
              <a:r>
                <a:rPr lang="en-US">
                  <a:latin typeface="Tahoma" pitchFamily="34" charset="0"/>
                </a:rPr>
                <a:t>~ </a:t>
              </a:r>
              <a:r>
                <a:rPr lang="en-US">
                  <a:solidFill>
                    <a:srgbClr val="FF0000"/>
                  </a:solidFill>
                  <a:latin typeface="Tahoma" pitchFamily="34" charset="0"/>
                </a:rPr>
                <a:t>sin</a:t>
              </a:r>
              <a:r>
                <a:rPr lang="en-US" b="1">
                  <a:solidFill>
                    <a:srgbClr val="FF0000"/>
                  </a:solidFill>
                  <a:latin typeface="Symbol" pitchFamily="18" charset="2"/>
                </a:rPr>
                <a:t>f</a:t>
              </a:r>
              <a:r>
                <a:rPr lang="en-US">
                  <a:latin typeface="Tahoma" pitchFamily="34" charset="0"/>
                </a:rPr>
                <a:t>{F</a:t>
              </a:r>
              <a:r>
                <a:rPr lang="en-US" baseline="-25000">
                  <a:latin typeface="Tahoma" pitchFamily="34" charset="0"/>
                </a:rPr>
                <a:t>1</a:t>
              </a:r>
              <a:r>
                <a:rPr lang="en-US" sz="2000" i="1">
                  <a:solidFill>
                    <a:srgbClr val="FF0000"/>
                  </a:solidFill>
                  <a:latin typeface="Times New Roman" pitchFamily="18" charset="0"/>
                </a:rPr>
                <a:t>H</a:t>
              </a:r>
              <a:r>
                <a:rPr lang="en-US">
                  <a:latin typeface="Tahoma" pitchFamily="34" charset="0"/>
                </a:rPr>
                <a:t>+ </a:t>
              </a:r>
              <a:r>
                <a:rPr lang="el-GR">
                  <a:latin typeface="Tahoma" pitchFamily="34" charset="0"/>
                  <a:cs typeface="Tahoma" pitchFamily="34" charset="0"/>
                </a:rPr>
                <a:t>ξ</a:t>
              </a:r>
              <a:r>
                <a:rPr lang="en-US">
                  <a:latin typeface="Tahoma" pitchFamily="34" charset="0"/>
                </a:rPr>
                <a:t>(F</a:t>
              </a:r>
              <a:r>
                <a:rPr lang="en-US" baseline="-25000">
                  <a:latin typeface="Tahoma" pitchFamily="34" charset="0"/>
                </a:rPr>
                <a:t>1</a:t>
              </a:r>
              <a:r>
                <a:rPr lang="en-US">
                  <a:latin typeface="Tahoma" pitchFamily="34" charset="0"/>
                </a:rPr>
                <a:t>+F</a:t>
              </a:r>
              <a:r>
                <a:rPr lang="en-US" baseline="-25000">
                  <a:latin typeface="Tahoma" pitchFamily="34" charset="0"/>
                </a:rPr>
                <a:t>2</a:t>
              </a:r>
              <a:r>
                <a:rPr lang="en-US">
                  <a:latin typeface="Tahoma" pitchFamily="34" charset="0"/>
                </a:rPr>
                <a:t>)</a:t>
              </a:r>
              <a:r>
                <a:rPr lang="en-US" sz="2000" i="1">
                  <a:solidFill>
                    <a:srgbClr val="0000FF"/>
                  </a:solidFill>
                  <a:latin typeface="Times New Roman" pitchFamily="18" charset="0"/>
                </a:rPr>
                <a:t>H</a:t>
              </a:r>
              <a:r>
                <a:rPr lang="en-US">
                  <a:latin typeface="Tahoma" pitchFamily="34" charset="0"/>
                </a:rPr>
                <a:t>+kF</a:t>
              </a:r>
              <a:r>
                <a:rPr lang="en-US" baseline="-25000">
                  <a:latin typeface="Tahoma" pitchFamily="34" charset="0"/>
                </a:rPr>
                <a:t>2</a:t>
              </a:r>
              <a:r>
                <a:rPr lang="en-US" sz="2000" i="1">
                  <a:solidFill>
                    <a:srgbClr val="008000"/>
                  </a:solidFill>
                  <a:latin typeface="Times New Roman" pitchFamily="18" charset="0"/>
                </a:rPr>
                <a:t>E</a:t>
              </a:r>
              <a:r>
                <a:rPr lang="en-US">
                  <a:latin typeface="Tahoma" pitchFamily="34" charset="0"/>
                </a:rPr>
                <a:t>}d</a:t>
              </a:r>
              <a:r>
                <a:rPr lang="en-US" b="1">
                  <a:latin typeface="Symbol" pitchFamily="18" charset="2"/>
                </a:rPr>
                <a:t>f</a:t>
              </a:r>
              <a:endParaRPr lang="en-US" b="1">
                <a:latin typeface="Tahoma" pitchFamily="34" charset="0"/>
              </a:endParaRPr>
            </a:p>
          </p:txBody>
        </p:sp>
        <p:sp>
          <p:nvSpPr>
            <p:cNvPr id="21537" name="Rectangle 24"/>
            <p:cNvSpPr>
              <a:spLocks noChangeArrowheads="1"/>
            </p:cNvSpPr>
            <p:nvPr/>
          </p:nvSpPr>
          <p:spPr bwMode="auto">
            <a:xfrm>
              <a:off x="3810000" y="3653783"/>
              <a:ext cx="1600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sz="2400" b="1">
                <a:solidFill>
                  <a:srgbClr val="0000FF"/>
                </a:solidFill>
                <a:latin typeface="Tahoma" pitchFamily="34" charset="0"/>
              </a:endParaRPr>
            </a:p>
          </p:txBody>
        </p:sp>
      </p:grpSp>
      <p:sp>
        <p:nvSpPr>
          <p:cNvPr id="21519" name="Text Box 25"/>
          <p:cNvSpPr txBox="1">
            <a:spLocks noChangeArrowheads="1"/>
          </p:cNvSpPr>
          <p:nvPr/>
        </p:nvSpPr>
        <p:spPr bwMode="auto">
          <a:xfrm>
            <a:off x="906463" y="3097213"/>
            <a:ext cx="379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Polarized beam, unpolarized target:</a:t>
            </a:r>
          </a:p>
        </p:txBody>
      </p:sp>
      <p:sp>
        <p:nvSpPr>
          <p:cNvPr id="21520" name="Text Box 26"/>
          <p:cNvSpPr txBox="1">
            <a:spLocks noChangeArrowheads="1"/>
          </p:cNvSpPr>
          <p:nvPr/>
        </p:nvSpPr>
        <p:spPr bwMode="auto">
          <a:xfrm>
            <a:off x="6989763" y="3490913"/>
            <a:ext cx="935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2400" b="1" i="1">
                <a:solidFill>
                  <a:srgbClr val="FF0000"/>
                </a:solidFill>
              </a:rPr>
              <a:t>(</a:t>
            </a:r>
            <a:r>
              <a:rPr lang="en-US" sz="2400" b="1" i="1">
                <a:solidFill>
                  <a:srgbClr val="FF0000"/>
                </a:solidFill>
                <a:latin typeface="Symbol" pitchFamily="18" charset="2"/>
              </a:rPr>
              <a:t>x</a:t>
            </a: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</a:rPr>
              <a:t>,t</a:t>
            </a:r>
            <a:r>
              <a:rPr lang="en-US" sz="2400" b="1" i="1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1521" name="AutoShape 27"/>
          <p:cNvSpPr>
            <a:spLocks noChangeArrowheads="1"/>
          </p:cNvSpPr>
          <p:nvPr/>
        </p:nvSpPr>
        <p:spPr bwMode="auto">
          <a:xfrm>
            <a:off x="5876925" y="3605213"/>
            <a:ext cx="622300" cy="381000"/>
          </a:xfrm>
          <a:custGeom>
            <a:avLst/>
            <a:gdLst>
              <a:gd name="T0" fmla="*/ 466725 w 21600"/>
              <a:gd name="T1" fmla="*/ 0 h 21600"/>
              <a:gd name="T2" fmla="*/ 0 w 21600"/>
              <a:gd name="T3" fmla="*/ 190500 h 21600"/>
              <a:gd name="T4" fmla="*/ 466725 w 21600"/>
              <a:gd name="T5" fmla="*/ 381000 h 21600"/>
              <a:gd name="T6" fmla="*/ 622300 w 21600"/>
              <a:gd name="T7" fmla="*/ 190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2" name="Text Box 32"/>
          <p:cNvSpPr txBox="1">
            <a:spLocks noChangeArrowheads="1"/>
          </p:cNvSpPr>
          <p:nvPr/>
        </p:nvSpPr>
        <p:spPr bwMode="auto">
          <a:xfrm>
            <a:off x="3606800" y="2233613"/>
            <a:ext cx="1512888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00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ξ</a:t>
            </a:r>
            <a:r>
              <a:rPr lang="en-US" sz="2000">
                <a:latin typeface="Times New Roman" pitchFamily="18" charset="0"/>
                <a:ea typeface="Arial" pitchFamily="34" charset="0"/>
                <a:cs typeface="Times New Roman" pitchFamily="18" charset="0"/>
              </a:rPr>
              <a:t>=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/(2-x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21523" name="Text Box 34"/>
          <p:cNvSpPr txBox="1">
            <a:spLocks noChangeArrowheads="1"/>
          </p:cNvSpPr>
          <p:nvPr/>
        </p:nvSpPr>
        <p:spPr bwMode="auto">
          <a:xfrm>
            <a:off x="979488" y="4230688"/>
            <a:ext cx="403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Unpolarized beam, longitudinal target:</a:t>
            </a:r>
          </a:p>
        </p:txBody>
      </p:sp>
      <p:grpSp>
        <p:nvGrpSpPr>
          <p:cNvPr id="9" name="Group 52"/>
          <p:cNvGrpSpPr>
            <a:grpSpLocks/>
          </p:cNvGrpSpPr>
          <p:nvPr/>
        </p:nvGrpSpPr>
        <p:grpSpPr bwMode="auto">
          <a:xfrm>
            <a:off x="925513" y="4556125"/>
            <a:ext cx="4864100" cy="655638"/>
            <a:chOff x="924752" y="4786367"/>
            <a:chExt cx="4865434" cy="655638"/>
          </a:xfrm>
        </p:grpSpPr>
        <p:sp>
          <p:nvSpPr>
            <p:cNvPr id="21532" name="Rectangle 35"/>
            <p:cNvSpPr>
              <a:spLocks noChangeArrowheads="1"/>
            </p:cNvSpPr>
            <p:nvPr/>
          </p:nvSpPr>
          <p:spPr bwMode="auto">
            <a:xfrm>
              <a:off x="924752" y="4908605"/>
              <a:ext cx="4865434" cy="533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3" name="Text Box 36"/>
            <p:cNvSpPr txBox="1">
              <a:spLocks noChangeArrowheads="1"/>
            </p:cNvSpPr>
            <p:nvPr/>
          </p:nvSpPr>
          <p:spPr bwMode="auto">
            <a:xfrm>
              <a:off x="924752" y="4973692"/>
              <a:ext cx="48654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Symbol" pitchFamily="18" charset="2"/>
                </a:rPr>
                <a:t>Ds</a:t>
              </a:r>
              <a:r>
                <a:rPr lang="en-US" b="1" baseline="-25000">
                  <a:latin typeface="Comic Sans MS" pitchFamily="66" charset="0"/>
                </a:rPr>
                <a:t>UL</a:t>
              </a:r>
              <a:r>
                <a:rPr lang="en-US">
                  <a:solidFill>
                    <a:srgbClr val="FF0000"/>
                  </a:solidFill>
                  <a:latin typeface="Tahoma" pitchFamily="34" charset="0"/>
                </a:rPr>
                <a:t>~ sin</a:t>
              </a:r>
              <a:r>
                <a:rPr lang="en-US" b="1">
                  <a:solidFill>
                    <a:srgbClr val="FF0000"/>
                  </a:solidFill>
                  <a:latin typeface="Symbol" pitchFamily="18" charset="2"/>
                </a:rPr>
                <a:t>f</a:t>
              </a:r>
              <a:r>
                <a:rPr lang="en-US">
                  <a:latin typeface="Tahoma" pitchFamily="34" charset="0"/>
                </a:rPr>
                <a:t>{F</a:t>
              </a:r>
              <a:r>
                <a:rPr lang="en-US" baseline="-25000">
                  <a:latin typeface="Tahoma" pitchFamily="34" charset="0"/>
                </a:rPr>
                <a:t>1</a:t>
              </a:r>
              <a:r>
                <a:rPr lang="en-US" i="1">
                  <a:solidFill>
                    <a:srgbClr val="0000FF"/>
                  </a:solidFill>
                  <a:latin typeface="Times New Roman" pitchFamily="18" charset="0"/>
                </a:rPr>
                <a:t>H</a:t>
              </a:r>
              <a:r>
                <a:rPr lang="en-US">
                  <a:latin typeface="Tahoma" pitchFamily="34" charset="0"/>
                </a:rPr>
                <a:t>+</a:t>
              </a:r>
              <a:r>
                <a:rPr lang="el-GR">
                  <a:latin typeface="Tahoma" pitchFamily="34" charset="0"/>
                  <a:cs typeface="Tahoma" pitchFamily="34" charset="0"/>
                </a:rPr>
                <a:t>ξ</a:t>
              </a:r>
              <a:r>
                <a:rPr lang="en-US">
                  <a:latin typeface="Tahoma" pitchFamily="34" charset="0"/>
                </a:rPr>
                <a:t>(F</a:t>
              </a:r>
              <a:r>
                <a:rPr lang="en-US" baseline="-25000">
                  <a:latin typeface="Tahoma" pitchFamily="34" charset="0"/>
                </a:rPr>
                <a:t>1</a:t>
              </a:r>
              <a:r>
                <a:rPr lang="en-US">
                  <a:latin typeface="Tahoma" pitchFamily="34" charset="0"/>
                </a:rPr>
                <a:t>+F</a:t>
              </a:r>
              <a:r>
                <a:rPr lang="en-US" baseline="-25000">
                  <a:latin typeface="Tahoma" pitchFamily="34" charset="0"/>
                </a:rPr>
                <a:t>2</a:t>
              </a:r>
              <a:r>
                <a:rPr lang="en-US">
                  <a:latin typeface="Tahoma" pitchFamily="34" charset="0"/>
                </a:rPr>
                <a:t>)(</a:t>
              </a:r>
              <a:r>
                <a:rPr lang="en-US" i="1">
                  <a:solidFill>
                    <a:srgbClr val="FF0000"/>
                  </a:solidFill>
                  <a:latin typeface="Times New Roman" pitchFamily="18" charset="0"/>
                </a:rPr>
                <a:t>H</a:t>
              </a:r>
              <a:r>
                <a:rPr lang="en-US">
                  <a:latin typeface="Tahoma" pitchFamily="34" charset="0"/>
                </a:rPr>
                <a:t>+</a:t>
              </a:r>
              <a:r>
                <a:rPr lang="el-GR">
                  <a:latin typeface="Tahoma" pitchFamily="34" charset="0"/>
                  <a:cs typeface="Tahoma" pitchFamily="34" charset="0"/>
                </a:rPr>
                <a:t>ξ</a:t>
              </a:r>
              <a:r>
                <a:rPr lang="en-US">
                  <a:latin typeface="Tahoma" pitchFamily="34" charset="0"/>
                </a:rPr>
                <a:t>/(1+</a:t>
              </a:r>
              <a:r>
                <a:rPr lang="el-GR">
                  <a:latin typeface="Tahoma" pitchFamily="34" charset="0"/>
                  <a:cs typeface="Tahoma" pitchFamily="34" charset="0"/>
                </a:rPr>
                <a:t>ξ</a:t>
              </a:r>
              <a:r>
                <a:rPr lang="en-US">
                  <a:latin typeface="Tahoma" pitchFamily="34" charset="0"/>
                </a:rPr>
                <a:t>)</a:t>
              </a:r>
              <a:r>
                <a:rPr lang="en-US" i="1">
                  <a:solidFill>
                    <a:srgbClr val="008000"/>
                  </a:solidFill>
                  <a:latin typeface="Times New Roman" pitchFamily="18" charset="0"/>
                </a:rPr>
                <a:t>E</a:t>
              </a:r>
              <a:r>
                <a:rPr lang="en-US">
                  <a:latin typeface="Times New Roman" pitchFamily="18" charset="0"/>
                </a:rPr>
                <a:t>)</a:t>
              </a:r>
              <a:r>
                <a:rPr lang="en-US">
                  <a:latin typeface="Tahoma" pitchFamily="34" charset="0"/>
                </a:rPr>
                <a:t>}d</a:t>
              </a:r>
              <a:r>
                <a:rPr lang="en-US" b="1">
                  <a:latin typeface="Symbol" pitchFamily="18" charset="2"/>
                </a:rPr>
                <a:t>f</a:t>
              </a:r>
              <a:endParaRPr lang="en-US" b="1">
                <a:latin typeface="Tahoma" pitchFamily="34" charset="0"/>
              </a:endParaRPr>
            </a:p>
          </p:txBody>
        </p:sp>
        <p:sp>
          <p:nvSpPr>
            <p:cNvPr id="21534" name="Rectangle 37"/>
            <p:cNvSpPr>
              <a:spLocks noChangeArrowheads="1"/>
            </p:cNvSpPr>
            <p:nvPr/>
          </p:nvSpPr>
          <p:spPr bwMode="auto">
            <a:xfrm>
              <a:off x="2524952" y="4786367"/>
              <a:ext cx="1600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sz="2400" b="1">
                <a:solidFill>
                  <a:srgbClr val="0000FF"/>
                </a:solidFill>
                <a:latin typeface="Tahoma" pitchFamily="34" charset="0"/>
              </a:endParaRPr>
            </a:p>
          </p:txBody>
        </p:sp>
      </p:grpSp>
      <p:sp>
        <p:nvSpPr>
          <p:cNvPr id="21525" name="AutoShape 38"/>
          <p:cNvSpPr>
            <a:spLocks noChangeArrowheads="1"/>
          </p:cNvSpPr>
          <p:nvPr/>
        </p:nvSpPr>
        <p:spPr bwMode="auto">
          <a:xfrm>
            <a:off x="5902325" y="4670425"/>
            <a:ext cx="622300" cy="381000"/>
          </a:xfrm>
          <a:custGeom>
            <a:avLst/>
            <a:gdLst>
              <a:gd name="T0" fmla="*/ 466725 w 21600"/>
              <a:gd name="T1" fmla="*/ 0 h 21600"/>
              <a:gd name="T2" fmla="*/ 0 w 21600"/>
              <a:gd name="T3" fmla="*/ 190500 h 21600"/>
              <a:gd name="T4" fmla="*/ 466725 w 21600"/>
              <a:gd name="T5" fmla="*/ 381000 h 21600"/>
              <a:gd name="T6" fmla="*/ 622300 w 21600"/>
              <a:gd name="T7" fmla="*/ 190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6" name="Text Box 40"/>
          <p:cNvSpPr txBox="1">
            <a:spLocks noChangeArrowheads="1"/>
          </p:cNvSpPr>
          <p:nvPr/>
        </p:nvSpPr>
        <p:spPr bwMode="auto">
          <a:xfrm>
            <a:off x="6734175" y="4605338"/>
            <a:ext cx="1425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>
                <a:solidFill>
                  <a:srgbClr val="0000FF"/>
                </a:solidFill>
                <a:latin typeface="Times New Roman" pitchFamily="18" charset="0"/>
              </a:rPr>
              <a:t>H</a:t>
            </a:r>
            <a:r>
              <a:rPr lang="en-US" sz="2400" b="1" i="1">
                <a:solidFill>
                  <a:srgbClr val="0000FF"/>
                </a:solidFill>
              </a:rPr>
              <a:t>(</a:t>
            </a:r>
            <a:r>
              <a:rPr lang="en-US" sz="2400" b="1" i="1">
                <a:solidFill>
                  <a:srgbClr val="0000FF"/>
                </a:solidFill>
                <a:latin typeface="Symbol" pitchFamily="18" charset="2"/>
              </a:rPr>
              <a:t>x</a:t>
            </a:r>
            <a:r>
              <a:rPr lang="en-US" sz="2400" b="1" i="1">
                <a:solidFill>
                  <a:srgbClr val="0000FF"/>
                </a:solidFill>
                <a:latin typeface="Times New Roman" pitchFamily="18" charset="0"/>
              </a:rPr>
              <a:t>,t</a:t>
            </a:r>
            <a:r>
              <a:rPr lang="en-US" sz="2400" b="1" i="1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1527" name="Rectangle 41"/>
          <p:cNvSpPr>
            <a:spLocks noChangeArrowheads="1"/>
          </p:cNvSpPr>
          <p:nvPr/>
        </p:nvSpPr>
        <p:spPr bwMode="auto">
          <a:xfrm>
            <a:off x="7229475" y="4408488"/>
            <a:ext cx="2000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~</a:t>
            </a:r>
            <a:endParaRPr lang="en-US" sz="2800" b="1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21528" name="TextBox 98"/>
          <p:cNvSpPr txBox="1">
            <a:spLocks noChangeArrowheads="1"/>
          </p:cNvSpPr>
          <p:nvPr/>
        </p:nvSpPr>
        <p:spPr bwMode="auto">
          <a:xfrm>
            <a:off x="515938" y="1306513"/>
            <a:ext cx="5656262" cy="36988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Cleanest process: Deeply Virtual Compton Scattering</a:t>
            </a:r>
          </a:p>
        </p:txBody>
      </p:sp>
      <p:sp>
        <p:nvSpPr>
          <p:cNvPr id="21529" name="Line 4"/>
          <p:cNvSpPr>
            <a:spLocks noChangeShapeType="1"/>
          </p:cNvSpPr>
          <p:nvPr/>
        </p:nvSpPr>
        <p:spPr bwMode="auto">
          <a:xfrm flipV="1">
            <a:off x="0" y="914400"/>
            <a:ext cx="9144000" cy="3492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95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 txBox="1">
            <a:spLocks noChangeArrowheads="1"/>
          </p:cNvSpPr>
          <p:nvPr/>
        </p:nvSpPr>
        <p:spPr>
          <a:xfrm>
            <a:off x="12700" y="0"/>
            <a:ext cx="6769100" cy="965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defTabSz="457200" fontAlgn="auto">
              <a:spcAft>
                <a:spcPts val="0"/>
              </a:spcAft>
              <a:defRPr/>
            </a:pPr>
            <a:endParaRPr lang="fr-FR" sz="36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152400"/>
            <a:ext cx="5397431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Quark Angular Momentum</a:t>
            </a:r>
            <a:endParaRPr lang="en-US" sz="3200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3557" name="Line 4"/>
          <p:cNvSpPr>
            <a:spLocks noChangeShapeType="1"/>
          </p:cNvSpPr>
          <p:nvPr/>
        </p:nvSpPr>
        <p:spPr bwMode="auto">
          <a:xfrm flipV="1">
            <a:off x="0" y="914400"/>
            <a:ext cx="9144000" cy="3492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00600" y="3505200"/>
            <a:ext cx="39717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→ Access to quark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	orbital angular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	momentum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2" name="Picture 13" descr="fig4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362200"/>
            <a:ext cx="3810000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98" y="1086366"/>
            <a:ext cx="6426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5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Future Parity Violation Program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/>
          <a:srcRect t="13375" b="6424"/>
          <a:stretch>
            <a:fillRect/>
          </a:stretch>
        </p:blipFill>
        <p:spPr bwMode="auto">
          <a:xfrm>
            <a:off x="304801" y="990600"/>
            <a:ext cx="8610599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10518" y="1506705"/>
            <a:ext cx="3011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Measure the weak charge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17770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828800"/>
            <a:ext cx="3897091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0"/>
            <a:ext cx="9144000" cy="746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b="1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ＭＳ Ｐゴシック" pitchFamily="34" charset="-128"/>
                <a:cs typeface="Arial" pitchFamily="34" charset="0"/>
              </a:rPr>
              <a:t>New Opportunity: Search for A</a:t>
            </a:r>
            <a:r>
              <a:rPr lang="en-US" sz="3200" b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ＭＳ Ｐゴシック" pitchFamily="34" charset="-128"/>
                <a:cs typeface="Arial" pitchFamily="34" charset="0"/>
              </a:rPr>
              <a:t>’ at </a:t>
            </a:r>
            <a:r>
              <a:rPr lang="en-US" sz="3200" b="1" kern="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ＭＳ Ｐゴシック" pitchFamily="34" charset="-128"/>
                <a:cs typeface="Arial" pitchFamily="34" charset="0"/>
              </a:rPr>
              <a:t>JLab</a:t>
            </a:r>
            <a:endParaRPr lang="en-US" sz="3200" b="1" kern="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" name="Rectangle 4"/>
          <p:cNvSpPr>
            <a:spLocks/>
          </p:cNvSpPr>
          <p:nvPr/>
        </p:nvSpPr>
        <p:spPr bwMode="auto">
          <a:xfrm>
            <a:off x="385763" y="809625"/>
            <a:ext cx="3716337" cy="1282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000" i="1" dirty="0">
                <a:solidFill>
                  <a:srgbClr val="FF0000"/>
                </a:solidFill>
                <a:latin typeface="Arial" pitchFamily="34" charset="0"/>
                <a:ea typeface="Symbol" charset="2"/>
                <a:cs typeface="Arial" pitchFamily="34" charset="0"/>
                <a:sym typeface="Times New Roman" charset="0"/>
              </a:rPr>
              <a:t>Search for new forces mediated by ~100 </a:t>
            </a:r>
            <a:r>
              <a:rPr lang="en-US" sz="2000" i="1" dirty="0" err="1">
                <a:solidFill>
                  <a:srgbClr val="FF0000"/>
                </a:solidFill>
                <a:latin typeface="Arial" pitchFamily="34" charset="0"/>
                <a:ea typeface="Symbol" charset="2"/>
                <a:cs typeface="Arial" pitchFamily="34" charset="0"/>
                <a:sym typeface="Times New Roman" charset="0"/>
              </a:rPr>
              <a:t>MeV</a:t>
            </a:r>
            <a:r>
              <a:rPr lang="en-US" sz="2000" i="1" dirty="0">
                <a:solidFill>
                  <a:srgbClr val="FF0000"/>
                </a:solidFill>
                <a:latin typeface="Arial" pitchFamily="34" charset="0"/>
                <a:ea typeface="Symbol" charset="2"/>
                <a:cs typeface="Arial" pitchFamily="34" charset="0"/>
                <a:sym typeface="Times New Roman" charset="0"/>
              </a:rPr>
              <a:t> vector boson A’ with weak coupling to </a:t>
            </a:r>
            <a:r>
              <a:rPr lang="en-US" sz="2000" i="1" dirty="0" smtClean="0">
                <a:solidFill>
                  <a:srgbClr val="FF0000"/>
                </a:solidFill>
                <a:latin typeface="Arial" pitchFamily="34" charset="0"/>
                <a:ea typeface="Symbol" charset="2"/>
                <a:cs typeface="Arial" pitchFamily="34" charset="0"/>
                <a:sym typeface="Times New Roman" charset="0"/>
              </a:rPr>
              <a:t>electrons:</a:t>
            </a:r>
            <a:endParaRPr lang="en-US" sz="2000" i="1" dirty="0">
              <a:solidFill>
                <a:srgbClr val="FF0000"/>
              </a:solidFill>
              <a:latin typeface="Arial" pitchFamily="34" charset="0"/>
              <a:ea typeface="Symbol" charset="2"/>
              <a:cs typeface="Arial" pitchFamily="34" charset="0"/>
              <a:sym typeface="Times New Roman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6225" y="5357813"/>
            <a:ext cx="8639175" cy="81253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New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~GeV–scale force carriers are important category of physics beyond the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SM.</a:t>
            </a:r>
          </a:p>
          <a:p>
            <a:pPr>
              <a:lnSpc>
                <a:spcPct val="80000"/>
              </a:lnSpc>
              <a:buClr>
                <a:srgbClr val="002060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A’ could couple to dark matter and explain some anomalous astrophysical data.</a:t>
            </a:r>
            <a:endParaRPr lang="en-US" sz="1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 Fixed-target experiments @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JLab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(FEL + CEBAF)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have unique capability to explore this!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981200"/>
            <a:ext cx="3907349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5"/>
          <p:cNvGrpSpPr>
            <a:grpSpLocks noChangeAspect="1"/>
          </p:cNvGrpSpPr>
          <p:nvPr/>
        </p:nvGrpSpPr>
        <p:grpSpPr bwMode="auto">
          <a:xfrm>
            <a:off x="6829395" y="1143000"/>
            <a:ext cx="1737171" cy="1371600"/>
            <a:chOff x="3973719" y="1203095"/>
            <a:chExt cx="2284774" cy="1805219"/>
          </a:xfrm>
        </p:grpSpPr>
        <p:sp>
          <p:nvSpPr>
            <p:cNvPr id="28" name="TextBox 27"/>
            <p:cNvSpPr txBox="1"/>
            <p:nvPr/>
          </p:nvSpPr>
          <p:spPr>
            <a:xfrm>
              <a:off x="3973719" y="1203095"/>
              <a:ext cx="2284774" cy="445585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B050"/>
                  </a:solidFill>
                  <a:latin typeface="+mn-lt"/>
                </a:rPr>
                <a:t>g – 2 preferred!</a:t>
              </a:r>
            </a:p>
          </p:txBody>
        </p:sp>
        <p:cxnSp>
          <p:nvCxnSpPr>
            <p:cNvPr id="25612" name="Straight Arrow Connector 28"/>
            <p:cNvCxnSpPr>
              <a:cxnSpLocks noChangeShapeType="1"/>
            </p:cNvCxnSpPr>
            <p:nvPr/>
          </p:nvCxnSpPr>
          <p:spPr bwMode="auto">
            <a:xfrm rot="5400000">
              <a:off x="3822934" y="2256209"/>
              <a:ext cx="1303769" cy="200441"/>
            </a:xfrm>
            <a:prstGeom prst="straightConnector1">
              <a:avLst/>
            </a:prstGeom>
            <a:noFill/>
            <a:ln w="25400" algn="ctr">
              <a:solidFill>
                <a:srgbClr val="00B050"/>
              </a:solidFill>
              <a:round/>
              <a:headEnd/>
              <a:tailEnd type="triangle" w="lg" len="lg"/>
            </a:ln>
          </p:spPr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50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6495839" cy="750042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Quantum Chromo Dynamics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965D-FD7E-C344-8681-85C33D2E89E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 descr="hydrogen_ato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11" y="1087765"/>
            <a:ext cx="2476500" cy="187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719" y="1840630"/>
            <a:ext cx="2118360" cy="2103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300" y="1838577"/>
            <a:ext cx="2381909" cy="20960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4505" y="3064770"/>
            <a:ext cx="336672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66FF"/>
                </a:solidFill>
              </a:rPr>
              <a:t>Atoms are electrically</a:t>
            </a:r>
          </a:p>
          <a:p>
            <a:r>
              <a:rPr lang="en-US" dirty="0" smtClean="0">
                <a:solidFill>
                  <a:srgbClr val="6666FF"/>
                </a:solidFill>
              </a:rPr>
              <a:t>neutral: a charge and </a:t>
            </a:r>
          </a:p>
          <a:p>
            <a:r>
              <a:rPr lang="en-US" dirty="0">
                <a:solidFill>
                  <a:srgbClr val="6666FF"/>
                </a:solidFill>
              </a:rPr>
              <a:t>a</a:t>
            </a:r>
            <a:r>
              <a:rPr lang="en-US" dirty="0" smtClean="0">
                <a:solidFill>
                  <a:srgbClr val="6666FF"/>
                </a:solidFill>
              </a:rPr>
              <a:t>n anti-charge ( + - ).</a:t>
            </a:r>
            <a:endParaRPr lang="en-US" dirty="0">
              <a:solidFill>
                <a:srgbClr val="6666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08542" y="750042"/>
            <a:ext cx="6135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rules that govern how the quarks </a:t>
            </a:r>
          </a:p>
          <a:p>
            <a:r>
              <a:rPr lang="en-US" dirty="0" smtClean="0"/>
              <a:t>froze out into hadrons are given by QCD.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72960" y="1779143"/>
            <a:ext cx="27001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Quarks have color</a:t>
            </a:r>
          </a:p>
          <a:p>
            <a:r>
              <a:rPr lang="en-US" sz="2000" dirty="0" smtClean="0">
                <a:solidFill>
                  <a:srgbClr val="660066"/>
                </a:solidFill>
              </a:rPr>
              <a:t>charge: </a:t>
            </a:r>
            <a:r>
              <a:rPr lang="en-US" sz="2000" dirty="0" smtClean="0">
                <a:solidFill>
                  <a:srgbClr val="CC0000"/>
                </a:solidFill>
              </a:rPr>
              <a:t>red</a:t>
            </a:r>
            <a:r>
              <a:rPr lang="en-US" sz="2000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solidFill>
                  <a:srgbClr val="0000FF"/>
                </a:solidFill>
              </a:rPr>
              <a:t>blue</a:t>
            </a:r>
            <a:r>
              <a:rPr lang="en-US" sz="2000" dirty="0" smtClean="0">
                <a:solidFill>
                  <a:srgbClr val="660066"/>
                </a:solidFill>
              </a:rPr>
              <a:t> and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green</a:t>
            </a:r>
            <a:r>
              <a:rPr lang="en-US" sz="2000" dirty="0" smtClean="0">
                <a:solidFill>
                  <a:srgbClr val="660066"/>
                </a:solidFill>
              </a:rPr>
              <a:t>. Antiquarks</a:t>
            </a:r>
          </a:p>
          <a:p>
            <a:r>
              <a:rPr lang="en-US" sz="2000" dirty="0">
                <a:solidFill>
                  <a:srgbClr val="660066"/>
                </a:solidFill>
              </a:rPr>
              <a:t>h</a:t>
            </a:r>
            <a:r>
              <a:rPr lang="en-US" sz="2000" dirty="0" smtClean="0">
                <a:solidFill>
                  <a:srgbClr val="660066"/>
                </a:solidFill>
              </a:rPr>
              <a:t>ave anticolors: </a:t>
            </a:r>
          </a:p>
          <a:p>
            <a:r>
              <a:rPr lang="en-US" sz="2000" dirty="0">
                <a:solidFill>
                  <a:srgbClr val="66CCFF"/>
                </a:solidFill>
              </a:rPr>
              <a:t>c</a:t>
            </a:r>
            <a:r>
              <a:rPr lang="en-US" sz="2000" dirty="0" smtClean="0">
                <a:solidFill>
                  <a:srgbClr val="66CCFF"/>
                </a:solidFill>
              </a:rPr>
              <a:t>yan</a:t>
            </a:r>
            <a:r>
              <a:rPr lang="en-US" sz="2000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solidFill>
                  <a:srgbClr val="FFFF00"/>
                </a:solidFill>
              </a:rPr>
              <a:t>yellow</a:t>
            </a:r>
            <a:r>
              <a:rPr lang="en-US" sz="2000" dirty="0" smtClean="0">
                <a:solidFill>
                  <a:srgbClr val="660066"/>
                </a:solidFill>
              </a:rPr>
              <a:t> and </a:t>
            </a:r>
          </a:p>
          <a:p>
            <a:r>
              <a:rPr lang="en-US" sz="2000" dirty="0" smtClean="0">
                <a:solidFill>
                  <a:srgbClr val="CD24CE"/>
                </a:solidFill>
              </a:rPr>
              <a:t>magenta</a:t>
            </a:r>
            <a:r>
              <a:rPr lang="en-US" sz="2000" dirty="0" smtClean="0">
                <a:solidFill>
                  <a:srgbClr val="660066"/>
                </a:solidFill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73244" y="4247970"/>
            <a:ext cx="49926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Hadrons are color neutral (white),</a:t>
            </a:r>
          </a:p>
          <a:p>
            <a:r>
              <a:rPr lang="en-US" sz="2000" dirty="0">
                <a:solidFill>
                  <a:srgbClr val="CC0000"/>
                </a:solidFill>
              </a:rPr>
              <a:t>r</a:t>
            </a:r>
            <a:r>
              <a:rPr lang="en-US" sz="2000" dirty="0" smtClean="0">
                <a:solidFill>
                  <a:srgbClr val="CC0000"/>
                </a:solidFill>
              </a:rPr>
              <a:t>ed</a:t>
            </a:r>
            <a:r>
              <a:rPr lang="en-US" sz="2000" dirty="0" smtClean="0">
                <a:solidFill>
                  <a:srgbClr val="660066"/>
                </a:solidFill>
              </a:rPr>
              <a:t>-</a:t>
            </a:r>
            <a:r>
              <a:rPr lang="en-US" sz="2000" dirty="0" smtClean="0">
                <a:solidFill>
                  <a:srgbClr val="66CCFF"/>
                </a:solidFill>
              </a:rPr>
              <a:t>cyan</a:t>
            </a:r>
            <a:r>
              <a:rPr lang="en-US" sz="2000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solidFill>
                  <a:srgbClr val="0000FF"/>
                </a:solidFill>
              </a:rPr>
              <a:t>blue</a:t>
            </a:r>
            <a:r>
              <a:rPr lang="en-US" sz="2000" dirty="0" smtClean="0">
                <a:solidFill>
                  <a:srgbClr val="660066"/>
                </a:solidFill>
              </a:rPr>
              <a:t>-</a:t>
            </a:r>
            <a:r>
              <a:rPr lang="en-US" sz="2000" dirty="0" smtClean="0">
                <a:solidFill>
                  <a:srgbClr val="FFFF00"/>
                </a:solidFill>
              </a:rPr>
              <a:t>yellow</a:t>
            </a:r>
            <a:r>
              <a:rPr lang="en-US" sz="2000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solidFill>
                  <a:srgbClr val="008000"/>
                </a:solidFill>
              </a:rPr>
              <a:t>green</a:t>
            </a:r>
            <a:r>
              <a:rPr lang="en-US" sz="2000" dirty="0" smtClean="0">
                <a:solidFill>
                  <a:srgbClr val="660066"/>
                </a:solidFill>
              </a:rPr>
              <a:t>-</a:t>
            </a:r>
            <a:r>
              <a:rPr lang="en-US" sz="2000" dirty="0" smtClean="0">
                <a:solidFill>
                  <a:srgbClr val="CD24CE"/>
                </a:solidFill>
              </a:rPr>
              <a:t>magenta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660066"/>
                </a:solidFill>
              </a:rPr>
              <a:t>o</a:t>
            </a:r>
            <a:r>
              <a:rPr lang="en-US" sz="2000" dirty="0" smtClean="0">
                <a:solidFill>
                  <a:srgbClr val="660066"/>
                </a:solidFill>
              </a:rPr>
              <a:t>r </a:t>
            </a:r>
            <a:r>
              <a:rPr lang="en-US" sz="2000" dirty="0" smtClean="0">
                <a:solidFill>
                  <a:srgbClr val="FF0000"/>
                </a:solidFill>
              </a:rPr>
              <a:t>red</a:t>
            </a:r>
            <a:r>
              <a:rPr lang="en-US" sz="2000" dirty="0" smtClean="0">
                <a:solidFill>
                  <a:srgbClr val="660066"/>
                </a:solidFill>
              </a:rPr>
              <a:t>-</a:t>
            </a:r>
            <a:r>
              <a:rPr lang="en-US" sz="2000" dirty="0" smtClean="0">
                <a:solidFill>
                  <a:srgbClr val="0000FF"/>
                </a:solidFill>
              </a:rPr>
              <a:t>blue</a:t>
            </a:r>
            <a:r>
              <a:rPr lang="en-US" sz="2000" dirty="0" smtClean="0">
                <a:solidFill>
                  <a:srgbClr val="660066"/>
                </a:solidFill>
              </a:rPr>
              <a:t>-</a:t>
            </a:r>
            <a:r>
              <a:rPr lang="en-US" sz="2000" dirty="0" smtClean="0">
                <a:solidFill>
                  <a:srgbClr val="008000"/>
                </a:solidFill>
              </a:rPr>
              <a:t>green</a:t>
            </a:r>
            <a:r>
              <a:rPr lang="en-US" sz="2000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solidFill>
                  <a:srgbClr val="66CCFF"/>
                </a:solidFill>
              </a:rPr>
              <a:t>cyan</a:t>
            </a:r>
            <a:r>
              <a:rPr lang="en-US" sz="2000" dirty="0" smtClean="0">
                <a:solidFill>
                  <a:srgbClr val="660066"/>
                </a:solidFill>
              </a:rPr>
              <a:t>-</a:t>
            </a:r>
            <a:r>
              <a:rPr lang="en-US" sz="2000" dirty="0" smtClean="0">
                <a:solidFill>
                  <a:srgbClr val="FFFF00"/>
                </a:solidFill>
              </a:rPr>
              <a:t>yellow</a:t>
            </a:r>
            <a:r>
              <a:rPr lang="en-US" sz="2000" dirty="0" smtClean="0">
                <a:solidFill>
                  <a:srgbClr val="660066"/>
                </a:solidFill>
              </a:rPr>
              <a:t>-</a:t>
            </a:r>
            <a:r>
              <a:rPr lang="en-US" sz="2000" dirty="0" smtClean="0">
                <a:solidFill>
                  <a:srgbClr val="CD24CE"/>
                </a:solidFill>
              </a:rPr>
              <a:t>magenta</a:t>
            </a:r>
            <a:r>
              <a:rPr lang="en-US" sz="2000" dirty="0" smtClean="0">
                <a:solidFill>
                  <a:srgbClr val="660066"/>
                </a:solidFill>
              </a:rPr>
              <a:t>.</a:t>
            </a:r>
            <a:endParaRPr lang="en-US" sz="2000" dirty="0">
              <a:solidFill>
                <a:srgbClr val="660066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63" y="4833579"/>
            <a:ext cx="1333500" cy="13106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1902" y="4866146"/>
            <a:ext cx="1333500" cy="131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9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965D-FD7E-C344-8681-85C33D2E89E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86" y="1067224"/>
            <a:ext cx="2463800" cy="1950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115" y="1837511"/>
            <a:ext cx="2631701" cy="20922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4505" y="3064770"/>
            <a:ext cx="33365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66FF"/>
                </a:solidFill>
              </a:rPr>
              <a:t>Photons are the force</a:t>
            </a:r>
          </a:p>
          <a:p>
            <a:r>
              <a:rPr lang="en-US" dirty="0">
                <a:solidFill>
                  <a:srgbClr val="6666FF"/>
                </a:solidFill>
              </a:rPr>
              <a:t>c</a:t>
            </a:r>
            <a:r>
              <a:rPr lang="en-US" dirty="0" smtClean="0">
                <a:solidFill>
                  <a:srgbClr val="6666FF"/>
                </a:solidFill>
              </a:rPr>
              <a:t>arriers for the E-M</a:t>
            </a:r>
          </a:p>
          <a:p>
            <a:r>
              <a:rPr lang="en-US" dirty="0">
                <a:solidFill>
                  <a:srgbClr val="6666FF"/>
                </a:solidFill>
              </a:rPr>
              <a:t>f</a:t>
            </a:r>
            <a:r>
              <a:rPr lang="en-US" dirty="0" smtClean="0">
                <a:solidFill>
                  <a:srgbClr val="6666FF"/>
                </a:solidFill>
              </a:rPr>
              <a:t>orce. Photons are </a:t>
            </a:r>
          </a:p>
          <a:p>
            <a:r>
              <a:rPr lang="en-US" dirty="0">
                <a:solidFill>
                  <a:srgbClr val="6666FF"/>
                </a:solidFill>
              </a:rPr>
              <a:t>e</a:t>
            </a:r>
            <a:r>
              <a:rPr lang="en-US" dirty="0" smtClean="0">
                <a:solidFill>
                  <a:srgbClr val="6666FF"/>
                </a:solidFill>
              </a:rPr>
              <a:t>lectrically neutral. </a:t>
            </a:r>
            <a:endParaRPr lang="en-US" dirty="0">
              <a:solidFill>
                <a:srgbClr val="6666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08542" y="750042"/>
            <a:ext cx="6135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QCD describes the interactions of quarks and gluons.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98611" y="1779143"/>
            <a:ext cx="265178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Gluons are the force</a:t>
            </a:r>
          </a:p>
          <a:p>
            <a:r>
              <a:rPr lang="en-US" sz="2000" dirty="0">
                <a:solidFill>
                  <a:srgbClr val="660066"/>
                </a:solidFill>
              </a:rPr>
              <a:t>c</a:t>
            </a:r>
            <a:r>
              <a:rPr lang="en-US" sz="2000" dirty="0" smtClean="0">
                <a:solidFill>
                  <a:srgbClr val="660066"/>
                </a:solidFill>
              </a:rPr>
              <a:t>arriers of QCD.</a:t>
            </a:r>
          </a:p>
          <a:p>
            <a:r>
              <a:rPr lang="en-US" sz="2000" dirty="0" smtClean="0">
                <a:solidFill>
                  <a:srgbClr val="660066"/>
                </a:solidFill>
              </a:rPr>
              <a:t>Gluons carry a color</a:t>
            </a:r>
          </a:p>
          <a:p>
            <a:r>
              <a:rPr lang="en-US" sz="2000" dirty="0">
                <a:solidFill>
                  <a:srgbClr val="660066"/>
                </a:solidFill>
              </a:rPr>
              <a:t>a</a:t>
            </a:r>
            <a:r>
              <a:rPr lang="en-US" sz="2000" dirty="0" smtClean="0">
                <a:solidFill>
                  <a:srgbClr val="660066"/>
                </a:solidFill>
              </a:rPr>
              <a:t>nd an anticolor </a:t>
            </a:r>
          </a:p>
          <a:p>
            <a:r>
              <a:rPr lang="en-US" sz="2000" dirty="0" smtClean="0">
                <a:solidFill>
                  <a:srgbClr val="660066"/>
                </a:solidFill>
              </a:rPr>
              <a:t>Charge. </a:t>
            </a:r>
          </a:p>
        </p:txBody>
      </p:sp>
      <p:grpSp>
        <p:nvGrpSpPr>
          <p:cNvPr id="14" name="Group 50"/>
          <p:cNvGrpSpPr>
            <a:grpSpLocks noChangeAspect="1"/>
          </p:cNvGrpSpPr>
          <p:nvPr/>
        </p:nvGrpSpPr>
        <p:grpSpPr bwMode="auto">
          <a:xfrm>
            <a:off x="7143099" y="3577821"/>
            <a:ext cx="1425575" cy="1911350"/>
            <a:chOff x="312" y="906"/>
            <a:chExt cx="1384" cy="1857"/>
          </a:xfrm>
        </p:grpSpPr>
        <p:sp>
          <p:nvSpPr>
            <p:cNvPr id="15" name="Line 4"/>
            <p:cNvSpPr>
              <a:spLocks noChangeAspect="1" noChangeShapeType="1"/>
            </p:cNvSpPr>
            <p:nvPr/>
          </p:nvSpPr>
          <p:spPr bwMode="auto">
            <a:xfrm flipV="1">
              <a:off x="1008" y="922"/>
              <a:ext cx="688" cy="56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5"/>
            <p:cNvSpPr>
              <a:spLocks noChangeAspect="1" noChangeShapeType="1"/>
            </p:cNvSpPr>
            <p:nvPr/>
          </p:nvSpPr>
          <p:spPr bwMode="auto">
            <a:xfrm>
              <a:off x="464" y="906"/>
              <a:ext cx="536" cy="568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" name="Group 6"/>
            <p:cNvGrpSpPr>
              <a:grpSpLocks noChangeAspect="1"/>
            </p:cNvGrpSpPr>
            <p:nvPr/>
          </p:nvGrpSpPr>
          <p:grpSpPr bwMode="auto">
            <a:xfrm rot="-5447114">
              <a:off x="640" y="1794"/>
              <a:ext cx="747" cy="123"/>
              <a:chOff x="768" y="2480"/>
              <a:chExt cx="747" cy="123"/>
            </a:xfrm>
          </p:grpSpPr>
          <p:grpSp>
            <p:nvGrpSpPr>
              <p:cNvPr id="45" name="Group 7"/>
              <p:cNvGrpSpPr>
                <a:grpSpLocks noChangeAspect="1"/>
              </p:cNvGrpSpPr>
              <p:nvPr/>
            </p:nvGrpSpPr>
            <p:grpSpPr bwMode="auto">
              <a:xfrm>
                <a:off x="768" y="2480"/>
                <a:ext cx="691" cy="123"/>
                <a:chOff x="480" y="2640"/>
                <a:chExt cx="691" cy="123"/>
              </a:xfrm>
            </p:grpSpPr>
            <p:sp>
              <p:nvSpPr>
                <p:cNvPr id="53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" name="Group 14"/>
              <p:cNvGrpSpPr>
                <a:grpSpLocks noChangeAspect="1"/>
              </p:cNvGrpSpPr>
              <p:nvPr/>
            </p:nvGrpSpPr>
            <p:grpSpPr bwMode="auto">
              <a:xfrm>
                <a:off x="825" y="2488"/>
                <a:ext cx="690" cy="115"/>
                <a:chOff x="1574" y="2525"/>
                <a:chExt cx="690" cy="115"/>
              </a:xfrm>
            </p:grpSpPr>
            <p:sp>
              <p:nvSpPr>
                <p:cNvPr id="47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8" name="Oval 21"/>
            <p:cNvSpPr>
              <a:spLocks noChangeAspect="1" noChangeArrowheads="1"/>
            </p:cNvSpPr>
            <p:nvPr/>
          </p:nvSpPr>
          <p:spPr bwMode="auto">
            <a:xfrm>
              <a:off x="480" y="922"/>
              <a:ext cx="432" cy="43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19" name="Oval 22"/>
            <p:cNvSpPr>
              <a:spLocks noChangeAspect="1" noChangeArrowheads="1"/>
            </p:cNvSpPr>
            <p:nvPr/>
          </p:nvSpPr>
          <p:spPr bwMode="auto">
            <a:xfrm>
              <a:off x="1208" y="914"/>
              <a:ext cx="432" cy="43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R</a:t>
              </a:r>
            </a:p>
          </p:txBody>
        </p:sp>
        <p:sp>
          <p:nvSpPr>
            <p:cNvPr id="20" name="Text Box 23"/>
            <p:cNvSpPr txBox="1">
              <a:spLocks noChangeAspect="1" noChangeArrowheads="1"/>
            </p:cNvSpPr>
            <p:nvPr/>
          </p:nvSpPr>
          <p:spPr bwMode="auto">
            <a:xfrm>
              <a:off x="1086" y="1751"/>
              <a:ext cx="365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</a:t>
              </a:r>
            </a:p>
          </p:txBody>
        </p:sp>
        <p:sp>
          <p:nvSpPr>
            <p:cNvPr id="21" name="Text Box 24"/>
            <p:cNvSpPr txBox="1">
              <a:spLocks noChangeAspect="1" noChangeArrowheads="1"/>
            </p:cNvSpPr>
            <p:nvPr/>
          </p:nvSpPr>
          <p:spPr bwMode="auto">
            <a:xfrm>
              <a:off x="702" y="1744"/>
              <a:ext cx="381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G</a:t>
              </a:r>
            </a:p>
          </p:txBody>
        </p:sp>
        <p:sp>
          <p:nvSpPr>
            <p:cNvPr id="22" name="Line 25"/>
            <p:cNvSpPr>
              <a:spLocks noChangeAspect="1" noChangeShapeType="1"/>
            </p:cNvSpPr>
            <p:nvPr/>
          </p:nvSpPr>
          <p:spPr bwMode="auto">
            <a:xfrm>
              <a:off x="808" y="2018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26"/>
            <p:cNvSpPr>
              <a:spLocks noChangeAspect="1" noChangeShapeType="1"/>
            </p:cNvSpPr>
            <p:nvPr/>
          </p:nvSpPr>
          <p:spPr bwMode="auto">
            <a:xfrm flipV="1">
              <a:off x="1192" y="160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4" name="Group 27"/>
            <p:cNvGrpSpPr>
              <a:grpSpLocks noChangeAspect="1"/>
            </p:cNvGrpSpPr>
            <p:nvPr/>
          </p:nvGrpSpPr>
          <p:grpSpPr bwMode="auto">
            <a:xfrm rot="-5447114">
              <a:off x="640" y="1794"/>
              <a:ext cx="747" cy="123"/>
              <a:chOff x="768" y="2480"/>
              <a:chExt cx="747" cy="123"/>
            </a:xfrm>
          </p:grpSpPr>
          <p:grpSp>
            <p:nvGrpSpPr>
              <p:cNvPr id="31" name="Group 28"/>
              <p:cNvGrpSpPr>
                <a:grpSpLocks noChangeAspect="1"/>
              </p:cNvGrpSpPr>
              <p:nvPr/>
            </p:nvGrpSpPr>
            <p:grpSpPr bwMode="auto">
              <a:xfrm>
                <a:off x="768" y="2480"/>
                <a:ext cx="691" cy="123"/>
                <a:chOff x="480" y="2640"/>
                <a:chExt cx="691" cy="123"/>
              </a:xfrm>
            </p:grpSpPr>
            <p:sp>
              <p:nvSpPr>
                <p:cNvPr id="39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2" name="Group 35"/>
              <p:cNvGrpSpPr>
                <a:grpSpLocks noChangeAspect="1"/>
              </p:cNvGrpSpPr>
              <p:nvPr/>
            </p:nvGrpSpPr>
            <p:grpSpPr bwMode="auto">
              <a:xfrm>
                <a:off x="825" y="2488"/>
                <a:ext cx="690" cy="115"/>
                <a:chOff x="1574" y="2525"/>
                <a:chExt cx="690" cy="115"/>
              </a:xfrm>
            </p:grpSpPr>
            <p:sp>
              <p:nvSpPr>
                <p:cNvPr id="33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5" name="Line 45"/>
            <p:cNvSpPr>
              <a:spLocks noChangeAspect="1" noChangeShapeType="1"/>
            </p:cNvSpPr>
            <p:nvPr/>
          </p:nvSpPr>
          <p:spPr bwMode="auto">
            <a:xfrm flipV="1">
              <a:off x="312" y="2172"/>
              <a:ext cx="688" cy="560"/>
            </a:xfrm>
            <a:prstGeom prst="line">
              <a:avLst/>
            </a:prstGeom>
            <a:noFill/>
            <a:ln w="22225">
              <a:solidFill>
                <a:srgbClr val="FF00FF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43"/>
            <p:cNvSpPr>
              <a:spLocks noChangeAspect="1" noChangeArrowheads="1"/>
            </p:cNvSpPr>
            <p:nvPr/>
          </p:nvSpPr>
          <p:spPr bwMode="auto">
            <a:xfrm>
              <a:off x="480" y="2195"/>
              <a:ext cx="432" cy="432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27" name="Line 47"/>
            <p:cNvSpPr>
              <a:spLocks noChangeAspect="1" noChangeShapeType="1"/>
            </p:cNvSpPr>
            <p:nvPr/>
          </p:nvSpPr>
          <p:spPr bwMode="auto">
            <a:xfrm>
              <a:off x="1055" y="2195"/>
              <a:ext cx="536" cy="568"/>
            </a:xfrm>
            <a:prstGeom prst="line">
              <a:avLst/>
            </a:prstGeom>
            <a:noFill/>
            <a:ln w="22225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42"/>
            <p:cNvSpPr>
              <a:spLocks noChangeAspect="1" noChangeArrowheads="1"/>
            </p:cNvSpPr>
            <p:nvPr/>
          </p:nvSpPr>
          <p:spPr bwMode="auto">
            <a:xfrm>
              <a:off x="1077" y="2195"/>
              <a:ext cx="432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R</a:t>
              </a:r>
            </a:p>
          </p:txBody>
        </p:sp>
        <p:sp>
          <p:nvSpPr>
            <p:cNvPr id="29" name="Line 48"/>
            <p:cNvSpPr>
              <a:spLocks noChangeAspect="1" noChangeShapeType="1"/>
            </p:cNvSpPr>
            <p:nvPr/>
          </p:nvSpPr>
          <p:spPr bwMode="auto">
            <a:xfrm>
              <a:off x="648" y="2280"/>
              <a:ext cx="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49"/>
            <p:cNvSpPr>
              <a:spLocks noChangeAspect="1" noChangeShapeType="1"/>
            </p:cNvSpPr>
            <p:nvPr/>
          </p:nvSpPr>
          <p:spPr bwMode="auto">
            <a:xfrm>
              <a:off x="1227" y="2277"/>
              <a:ext cx="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6495839" cy="750042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Quantum Chromo Dynamics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21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92333-7C79-ED4F-B16F-FE223EA6D4E5}" type="slidenum">
              <a:rPr lang="en-US"/>
              <a:pPr/>
              <a:t>16</a:t>
            </a:fld>
            <a:endParaRPr lang="en-US"/>
          </a:p>
        </p:txBody>
      </p:sp>
      <p:pic>
        <p:nvPicPr>
          <p:cNvPr id="23555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100" y="1104900"/>
            <a:ext cx="3994150" cy="2776538"/>
          </a:xfrm>
          <a:prstGeom prst="rect">
            <a:avLst/>
          </a:prstGeom>
          <a:noFill/>
        </p:spPr>
      </p:pic>
      <p:pic>
        <p:nvPicPr>
          <p:cNvPr id="23557" name="Picture 1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8200" y="825500"/>
            <a:ext cx="27178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9" name="Rectangle 1031"/>
          <p:cNvSpPr>
            <a:spLocks noChangeArrowheads="1"/>
          </p:cNvSpPr>
          <p:nvPr/>
        </p:nvSpPr>
        <p:spPr bwMode="auto">
          <a:xfrm>
            <a:off x="538163" y="4210050"/>
            <a:ext cx="4344987" cy="9159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rgbClr val="ED181E"/>
                </a:solidFill>
              </a:rPr>
              <a:t>C</a:t>
            </a:r>
            <a:r>
              <a:rPr lang="en-US" sz="1800" b="1">
                <a:solidFill>
                  <a:schemeClr val="accent2"/>
                </a:solidFill>
              </a:rPr>
              <a:t>o</a:t>
            </a:r>
            <a:r>
              <a:rPr lang="en-US" sz="1800" b="1">
                <a:solidFill>
                  <a:srgbClr val="FFE957"/>
                </a:solidFill>
              </a:rPr>
              <a:t>l</a:t>
            </a:r>
            <a:r>
              <a:rPr lang="en-US" sz="1800" b="1">
                <a:solidFill>
                  <a:schemeClr val="hlink"/>
                </a:solidFill>
              </a:rPr>
              <a:t>o</a:t>
            </a:r>
            <a:r>
              <a:rPr lang="en-US" sz="1800" b="1">
                <a:solidFill>
                  <a:srgbClr val="18605A"/>
                </a:solidFill>
              </a:rPr>
              <a:t>r</a:t>
            </a:r>
            <a:r>
              <a:rPr lang="en-US" sz="1800" b="1"/>
              <a:t> </a:t>
            </a:r>
            <a:r>
              <a:rPr lang="en-US" sz="1800" b="1">
                <a:solidFill>
                  <a:srgbClr val="CC0066"/>
                </a:solidFill>
              </a:rPr>
              <a:t>Field: Because of self interaction, confining flux tubes form between static  color charges</a:t>
            </a:r>
          </a:p>
        </p:txBody>
      </p:sp>
      <p:sp>
        <p:nvSpPr>
          <p:cNvPr id="23561" name="Rectangle 1033"/>
          <p:cNvSpPr>
            <a:spLocks noChangeArrowheads="1"/>
          </p:cNvSpPr>
          <p:nvPr/>
        </p:nvSpPr>
        <p:spPr bwMode="auto">
          <a:xfrm>
            <a:off x="5854700" y="5005388"/>
            <a:ext cx="2806700" cy="1069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rgbClr val="CC0066"/>
                </a:solidFill>
              </a:rPr>
              <a:t>Confinement arises from flux tubes and their excitation leads to a new spectrum of mesons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6495839" cy="750042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Quantum Chromo Dynamics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81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1E779-ABDF-D947-85E1-474C57E91CB9}" type="slidenum">
              <a:rPr lang="en-US"/>
              <a:pPr/>
              <a:t>17</a:t>
            </a:fld>
            <a:endParaRPr lang="en-US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685800" y="762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/>
            <a:endParaRPr lang="en-US" sz="3200" b="1">
              <a:solidFill>
                <a:srgbClr val="3366CC"/>
              </a:solidFill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685800" y="914400"/>
            <a:ext cx="7696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rgbClr val="336699"/>
                </a:solidFill>
              </a:rPr>
              <a:t>quarks can never be isolated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rgbClr val="336699"/>
                </a:solidFill>
              </a:rPr>
              <a:t>linearly rising potential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CC"/>
                </a:solidFill>
              </a:rPr>
              <a:t>separation of quark from antiquark takes an infinite amount of energy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CC"/>
                </a:solidFill>
              </a:rPr>
              <a:t>gluon flux breaks, new quark-antiquark pair produced</a:t>
            </a:r>
          </a:p>
        </p:txBody>
      </p:sp>
      <p:pic>
        <p:nvPicPr>
          <p:cNvPr id="28676" name="Picture 4" descr="string_brea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3300" y="3568700"/>
            <a:ext cx="4378325" cy="2781300"/>
          </a:xfrm>
          <a:prstGeom prst="rect">
            <a:avLst/>
          </a:prstGeom>
          <a:noFill/>
        </p:spPr>
      </p:pic>
      <p:sp>
        <p:nvSpPr>
          <p:cNvPr id="2867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49400" y="152400"/>
            <a:ext cx="4965700" cy="5334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Quark Confinement</a:t>
            </a:r>
          </a:p>
        </p:txBody>
      </p:sp>
    </p:spTree>
    <p:extLst>
      <p:ext uri="{BB962C8B-B14F-4D97-AF65-F5344CB8AC3E}">
        <p14:creationId xmlns:p14="http://schemas.microsoft.com/office/powerpoint/2010/main" val="723662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C08F4-258A-C745-BFCE-A13FED95208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0"/>
            <a:ext cx="4427538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Observed Hadrons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008" y="1484423"/>
            <a:ext cx="3048000" cy="2476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49" y="1527845"/>
            <a:ext cx="3048000" cy="2476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5450" y="1027056"/>
            <a:ext cx="1317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C0066"/>
                </a:solidFill>
              </a:rPr>
              <a:t>Baryons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727082" y="1070479"/>
            <a:ext cx="12476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C0066"/>
                </a:solidFill>
              </a:rPr>
              <a:t>Mesons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76582" y="1519778"/>
            <a:ext cx="2500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Groups of 8 (octet)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And 10 (decuplet).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13385" y="2941857"/>
            <a:ext cx="135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Groups of 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9 (nonet).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0" y="4060401"/>
            <a:ext cx="4602530" cy="77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Other Configurations?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3366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728" y="4884782"/>
            <a:ext cx="1460500" cy="3048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89" y="5508313"/>
            <a:ext cx="1079500" cy="3810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572" y="4890161"/>
            <a:ext cx="889000" cy="381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95688" y="4885002"/>
            <a:ext cx="1292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4-quark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552269" y="5503769"/>
            <a:ext cx="1922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pentaquarks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274203" y="4776447"/>
            <a:ext cx="1419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glueballs</a:t>
            </a:r>
            <a:endParaRPr lang="en-US" dirty="0"/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5450" y="5508625"/>
            <a:ext cx="647700" cy="381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06769" y="5471202"/>
            <a:ext cx="1269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hybrids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30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2B87-FD79-0346-82CA-C63E7DA39726}" type="slidenum">
              <a:rPr lang="en-US"/>
              <a:pPr/>
              <a:t>19</a:t>
            </a:fld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388100" y="203200"/>
            <a:ext cx="2578100" cy="558800"/>
          </a:xfrm>
        </p:spPr>
        <p:txBody>
          <a:bodyPr/>
          <a:lstStyle/>
          <a:p>
            <a:r>
              <a:rPr lang="en-US" sz="3200" b="1" dirty="0" err="1"/>
              <a:t>Positronium</a:t>
            </a:r>
            <a:endParaRPr lang="en-US" sz="3200" b="1" dirty="0"/>
          </a:p>
        </p:txBody>
      </p:sp>
      <p:grpSp>
        <p:nvGrpSpPr>
          <p:cNvPr id="14350" name="Group 14"/>
          <p:cNvGrpSpPr>
            <a:grpSpLocks/>
          </p:cNvGrpSpPr>
          <p:nvPr/>
        </p:nvGrpSpPr>
        <p:grpSpPr bwMode="auto">
          <a:xfrm>
            <a:off x="6604000" y="825500"/>
            <a:ext cx="1993900" cy="822325"/>
            <a:chOff x="760" y="1400"/>
            <a:chExt cx="1256" cy="518"/>
          </a:xfrm>
        </p:grpSpPr>
        <p:sp>
          <p:nvSpPr>
            <p:cNvPr id="14344" name="Oval 8"/>
            <p:cNvSpPr>
              <a:spLocks noChangeArrowheads="1"/>
            </p:cNvSpPr>
            <p:nvPr/>
          </p:nvSpPr>
          <p:spPr bwMode="auto">
            <a:xfrm>
              <a:off x="824" y="152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346" name="Group 10"/>
            <p:cNvGrpSpPr>
              <a:grpSpLocks/>
            </p:cNvGrpSpPr>
            <p:nvPr/>
          </p:nvGrpSpPr>
          <p:grpSpPr bwMode="auto">
            <a:xfrm>
              <a:off x="760" y="1400"/>
              <a:ext cx="272" cy="518"/>
              <a:chOff x="760" y="1400"/>
              <a:chExt cx="272" cy="518"/>
            </a:xfrm>
          </p:grpSpPr>
          <p:sp>
            <p:nvSpPr>
              <p:cNvPr id="14341" name="Line 5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39" name="Oval 3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e</a:t>
                </a:r>
                <a:r>
                  <a:rPr lang="en-US" baseline="30000">
                    <a:solidFill>
                      <a:srgbClr val="FFFF00"/>
                    </a:solidFill>
                  </a:rPr>
                  <a:t>+</a:t>
                </a:r>
              </a:p>
            </p:txBody>
          </p:sp>
        </p:grpSp>
        <p:grpSp>
          <p:nvGrpSpPr>
            <p:cNvPr id="14345" name="Group 9"/>
            <p:cNvGrpSpPr>
              <a:grpSpLocks/>
            </p:cNvGrpSpPr>
            <p:nvPr/>
          </p:nvGrpSpPr>
          <p:grpSpPr bwMode="auto">
            <a:xfrm>
              <a:off x="1744" y="1400"/>
              <a:ext cx="272" cy="518"/>
              <a:chOff x="1360" y="1416"/>
              <a:chExt cx="272" cy="518"/>
            </a:xfrm>
          </p:grpSpPr>
          <p:sp>
            <p:nvSpPr>
              <p:cNvPr id="14342" name="Line 6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40" name="Oval 4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e</a:t>
                </a:r>
                <a:r>
                  <a:rPr lang="en-US" baseline="30000">
                    <a:solidFill>
                      <a:srgbClr val="0000CC"/>
                    </a:solidFill>
                  </a:rPr>
                  <a:t>-</a:t>
                </a:r>
              </a:p>
            </p:txBody>
          </p:sp>
        </p:grpSp>
        <p:sp>
          <p:nvSpPr>
            <p:cNvPr id="14347" name="Line 11"/>
            <p:cNvSpPr>
              <a:spLocks noChangeShapeType="1"/>
            </p:cNvSpPr>
            <p:nvPr/>
          </p:nvSpPr>
          <p:spPr bwMode="auto">
            <a:xfrm>
              <a:off x="1304" y="186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49" name="Line 13"/>
            <p:cNvSpPr>
              <a:spLocks noChangeShapeType="1"/>
            </p:cNvSpPr>
            <p:nvPr/>
          </p:nvSpPr>
          <p:spPr bwMode="auto">
            <a:xfrm>
              <a:off x="1352" y="152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187325" y="1417638"/>
            <a:ext cx="301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Spin:  </a:t>
            </a:r>
            <a:r>
              <a:rPr lang="en-US">
                <a:solidFill>
                  <a:srgbClr val="CC0066"/>
                </a:solidFill>
              </a:rPr>
              <a:t>S=S</a:t>
            </a:r>
            <a:r>
              <a:rPr lang="en-US" baseline="-25000">
                <a:solidFill>
                  <a:srgbClr val="CC0066"/>
                </a:solidFill>
              </a:rPr>
              <a:t>1</a:t>
            </a:r>
            <a:r>
              <a:rPr lang="en-US">
                <a:solidFill>
                  <a:srgbClr val="CC0066"/>
                </a:solidFill>
              </a:rPr>
              <a:t>+S</a:t>
            </a:r>
            <a:r>
              <a:rPr lang="en-US" baseline="-25000">
                <a:solidFill>
                  <a:srgbClr val="CC0066"/>
                </a:solidFill>
              </a:rPr>
              <a:t>2</a:t>
            </a:r>
            <a:r>
              <a:rPr lang="en-US">
                <a:solidFill>
                  <a:srgbClr val="CC0066"/>
                </a:solidFill>
              </a:rPr>
              <a:t>=(0,1)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177800" y="1925638"/>
            <a:ext cx="5495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Orbital Angular Momentum: </a:t>
            </a:r>
            <a:r>
              <a:rPr lang="en-US">
                <a:solidFill>
                  <a:srgbClr val="CC0066"/>
                </a:solidFill>
              </a:rPr>
              <a:t>L=0,1,2,…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276225" y="4313238"/>
            <a:ext cx="36115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66FF"/>
                </a:solidFill>
              </a:rPr>
              <a:t>Reflection in a mirror</a:t>
            </a:r>
            <a:r>
              <a:rPr lang="en-US"/>
              <a:t>:   </a:t>
            </a:r>
          </a:p>
          <a:p>
            <a:r>
              <a:rPr lang="en-US"/>
              <a:t>     Parity: </a:t>
            </a:r>
            <a:r>
              <a:rPr lang="en-US">
                <a:solidFill>
                  <a:srgbClr val="CC0066"/>
                </a:solidFill>
              </a:rPr>
              <a:t>P=-(-1)</a:t>
            </a:r>
            <a:r>
              <a:rPr lang="en-US" baseline="30000">
                <a:solidFill>
                  <a:srgbClr val="CC0066"/>
                </a:solidFill>
              </a:rPr>
              <a:t>(L)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238125" y="2471738"/>
            <a:ext cx="5126038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Total Spin: </a:t>
            </a:r>
            <a:r>
              <a:rPr lang="en-US">
                <a:solidFill>
                  <a:srgbClr val="CC0066"/>
                </a:solidFill>
              </a:rPr>
              <a:t>J=L+S   </a:t>
            </a:r>
          </a:p>
          <a:p>
            <a:r>
              <a:rPr lang="en-US">
                <a:solidFill>
                  <a:srgbClr val="CC0066"/>
                </a:solidFill>
              </a:rPr>
              <a:t>L=0, S=0 : J=0    </a:t>
            </a:r>
            <a:r>
              <a:rPr lang="en-US">
                <a:solidFill>
                  <a:srgbClr val="006699"/>
                </a:solidFill>
              </a:rPr>
              <a:t>L=0, S=1 : J=1</a:t>
            </a:r>
          </a:p>
          <a:p>
            <a:r>
              <a:rPr lang="en-US">
                <a:solidFill>
                  <a:srgbClr val="CC0066"/>
                </a:solidFill>
              </a:rPr>
              <a:t>L=1 , S=0 : J=1    </a:t>
            </a:r>
            <a:r>
              <a:rPr lang="en-US">
                <a:solidFill>
                  <a:srgbClr val="006699"/>
                </a:solidFill>
              </a:rPr>
              <a:t>L=1,  S=1 : J=0,1,2</a:t>
            </a:r>
          </a:p>
          <a:p>
            <a:r>
              <a:rPr lang="en-US">
                <a:solidFill>
                  <a:srgbClr val="CC0066"/>
                </a:solidFill>
              </a:rPr>
              <a:t>    </a:t>
            </a:r>
            <a:r>
              <a:rPr lang="en-US" sz="3200">
                <a:solidFill>
                  <a:srgbClr val="CC0066"/>
                </a:solidFill>
              </a:rPr>
              <a:t>…</a:t>
            </a:r>
            <a:r>
              <a:rPr lang="en-US">
                <a:solidFill>
                  <a:srgbClr val="CC0066"/>
                </a:solidFill>
              </a:rPr>
              <a:t>                          </a:t>
            </a:r>
            <a:r>
              <a:rPr lang="en-US" sz="3200">
                <a:solidFill>
                  <a:srgbClr val="006699"/>
                </a:solidFill>
              </a:rPr>
              <a:t>…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4035425" y="4325938"/>
            <a:ext cx="4425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66FF"/>
                </a:solidFill>
              </a:rPr>
              <a:t>     Particle&lt;-&gt;Antiparticle</a:t>
            </a:r>
            <a:r>
              <a:rPr lang="en-US"/>
              <a:t>: </a:t>
            </a:r>
          </a:p>
          <a:p>
            <a:r>
              <a:rPr lang="en-US"/>
              <a:t>Charge Conjugation: </a:t>
            </a:r>
            <a:r>
              <a:rPr lang="en-US">
                <a:solidFill>
                  <a:srgbClr val="CC0066"/>
                </a:solidFill>
              </a:rPr>
              <a:t>C=(-1)</a:t>
            </a:r>
            <a:r>
              <a:rPr lang="en-US" baseline="30000">
                <a:solidFill>
                  <a:srgbClr val="CC0066"/>
                </a:solidFill>
              </a:rPr>
              <a:t>(L+S)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377825" y="5494338"/>
            <a:ext cx="6661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Notation:   J</a:t>
            </a:r>
            <a:r>
              <a:rPr lang="en-US" baseline="30000"/>
              <a:t>(PC) </a:t>
            </a:r>
            <a:r>
              <a:rPr lang="en-US"/>
              <a:t>        </a:t>
            </a:r>
            <a:r>
              <a:rPr lang="en-US">
                <a:solidFill>
                  <a:srgbClr val="CC0066"/>
                </a:solidFill>
              </a:rPr>
              <a:t>0</a:t>
            </a:r>
            <a:r>
              <a:rPr lang="en-US" baseline="30000">
                <a:solidFill>
                  <a:srgbClr val="CC0066"/>
                </a:solidFill>
              </a:rPr>
              <a:t>-+</a:t>
            </a:r>
            <a:r>
              <a:rPr lang="en-US">
                <a:solidFill>
                  <a:srgbClr val="CC0066"/>
                </a:solidFill>
              </a:rPr>
              <a:t>, 1</a:t>
            </a:r>
            <a:r>
              <a:rPr lang="en-US" baseline="30000">
                <a:solidFill>
                  <a:srgbClr val="CC0066"/>
                </a:solidFill>
              </a:rPr>
              <a:t>--</a:t>
            </a:r>
            <a:r>
              <a:rPr lang="en-US">
                <a:solidFill>
                  <a:srgbClr val="CC0066"/>
                </a:solidFill>
              </a:rPr>
              <a:t>,  1</a:t>
            </a:r>
            <a:r>
              <a:rPr lang="en-US" baseline="30000">
                <a:solidFill>
                  <a:srgbClr val="CC0066"/>
                </a:solidFill>
              </a:rPr>
              <a:t>+-</a:t>
            </a:r>
            <a:r>
              <a:rPr lang="en-US">
                <a:solidFill>
                  <a:srgbClr val="CC0066"/>
                </a:solidFill>
              </a:rPr>
              <a:t>,  0</a:t>
            </a:r>
            <a:r>
              <a:rPr lang="en-US" baseline="30000">
                <a:solidFill>
                  <a:srgbClr val="CC0066"/>
                </a:solidFill>
              </a:rPr>
              <a:t>++</a:t>
            </a:r>
            <a:r>
              <a:rPr lang="en-US">
                <a:solidFill>
                  <a:srgbClr val="CC0066"/>
                </a:solidFill>
              </a:rPr>
              <a:t>, 1</a:t>
            </a:r>
            <a:r>
              <a:rPr lang="en-US" baseline="30000">
                <a:solidFill>
                  <a:srgbClr val="CC0066"/>
                </a:solidFill>
              </a:rPr>
              <a:t>++</a:t>
            </a:r>
            <a:r>
              <a:rPr lang="en-US">
                <a:solidFill>
                  <a:srgbClr val="CC0066"/>
                </a:solidFill>
              </a:rPr>
              <a:t>,  2</a:t>
            </a:r>
            <a:r>
              <a:rPr lang="en-US" baseline="30000">
                <a:solidFill>
                  <a:srgbClr val="CC0066"/>
                </a:solidFill>
              </a:rPr>
              <a:t>++</a:t>
            </a:r>
            <a:r>
              <a:rPr lang="en-US"/>
              <a:t> </a:t>
            </a:r>
          </a:p>
          <a:p>
            <a:r>
              <a:rPr lang="en-US"/>
              <a:t>                 </a:t>
            </a:r>
            <a:r>
              <a:rPr lang="en-US" baseline="30000"/>
              <a:t>(2S+1)</a:t>
            </a:r>
            <a:r>
              <a:rPr lang="en-US"/>
              <a:t>L</a:t>
            </a:r>
            <a:r>
              <a:rPr lang="en-US" baseline="-25000"/>
              <a:t>J        </a:t>
            </a:r>
            <a:r>
              <a:rPr lang="en-US" baseline="30000">
                <a:solidFill>
                  <a:srgbClr val="0000CC"/>
                </a:solidFill>
              </a:rPr>
              <a:t>1</a:t>
            </a:r>
            <a:r>
              <a:rPr lang="en-US">
                <a:solidFill>
                  <a:srgbClr val="0000CC"/>
                </a:solidFill>
              </a:rPr>
              <a:t>S</a:t>
            </a:r>
            <a:r>
              <a:rPr lang="en-US" baseline="-25000">
                <a:solidFill>
                  <a:srgbClr val="0000CC"/>
                </a:solidFill>
              </a:rPr>
              <a:t>0</a:t>
            </a:r>
            <a:r>
              <a:rPr lang="en-US">
                <a:solidFill>
                  <a:srgbClr val="0000CC"/>
                </a:solidFill>
              </a:rPr>
              <a:t>, </a:t>
            </a:r>
            <a:r>
              <a:rPr lang="en-US" baseline="30000">
                <a:solidFill>
                  <a:srgbClr val="0000CC"/>
                </a:solidFill>
              </a:rPr>
              <a:t>3</a:t>
            </a:r>
            <a:r>
              <a:rPr lang="en-US">
                <a:solidFill>
                  <a:srgbClr val="0000CC"/>
                </a:solidFill>
              </a:rPr>
              <a:t>S</a:t>
            </a:r>
            <a:r>
              <a:rPr lang="en-US" baseline="-25000">
                <a:solidFill>
                  <a:srgbClr val="0000CC"/>
                </a:solidFill>
              </a:rPr>
              <a:t>1</a:t>
            </a:r>
            <a:r>
              <a:rPr lang="en-US">
                <a:solidFill>
                  <a:srgbClr val="0000CC"/>
                </a:solidFill>
              </a:rPr>
              <a:t>, </a:t>
            </a:r>
            <a:r>
              <a:rPr lang="en-US" baseline="30000">
                <a:solidFill>
                  <a:srgbClr val="0000CC"/>
                </a:solidFill>
              </a:rPr>
              <a:t>1</a:t>
            </a:r>
            <a:r>
              <a:rPr lang="en-US">
                <a:solidFill>
                  <a:srgbClr val="0000CC"/>
                </a:solidFill>
              </a:rPr>
              <a:t>P</a:t>
            </a:r>
            <a:r>
              <a:rPr lang="en-US" baseline="-25000">
                <a:solidFill>
                  <a:srgbClr val="0000CC"/>
                </a:solidFill>
              </a:rPr>
              <a:t>1</a:t>
            </a:r>
            <a:r>
              <a:rPr lang="en-US">
                <a:solidFill>
                  <a:srgbClr val="0000CC"/>
                </a:solidFill>
              </a:rPr>
              <a:t>, </a:t>
            </a:r>
            <a:r>
              <a:rPr lang="en-US" baseline="30000">
                <a:solidFill>
                  <a:srgbClr val="0000CC"/>
                </a:solidFill>
              </a:rPr>
              <a:t>3</a:t>
            </a:r>
            <a:r>
              <a:rPr lang="en-US">
                <a:solidFill>
                  <a:srgbClr val="0000CC"/>
                </a:solidFill>
              </a:rPr>
              <a:t>P</a:t>
            </a:r>
            <a:r>
              <a:rPr lang="en-US" baseline="-25000">
                <a:solidFill>
                  <a:srgbClr val="0000CC"/>
                </a:solidFill>
              </a:rPr>
              <a:t>0</a:t>
            </a:r>
            <a:r>
              <a:rPr lang="en-US">
                <a:solidFill>
                  <a:srgbClr val="0000CC"/>
                </a:solidFill>
              </a:rPr>
              <a:t>, </a:t>
            </a:r>
            <a:r>
              <a:rPr lang="en-US" baseline="30000">
                <a:solidFill>
                  <a:srgbClr val="0000CC"/>
                </a:solidFill>
              </a:rPr>
              <a:t>3</a:t>
            </a:r>
            <a:r>
              <a:rPr lang="en-US">
                <a:solidFill>
                  <a:srgbClr val="0000CC"/>
                </a:solidFill>
              </a:rPr>
              <a:t>P</a:t>
            </a:r>
            <a:r>
              <a:rPr lang="en-US" baseline="-25000">
                <a:solidFill>
                  <a:srgbClr val="0000CC"/>
                </a:solidFill>
              </a:rPr>
              <a:t>1</a:t>
            </a:r>
            <a:r>
              <a:rPr lang="en-US">
                <a:solidFill>
                  <a:srgbClr val="0000CC"/>
                </a:solidFill>
              </a:rPr>
              <a:t>, </a:t>
            </a:r>
            <a:r>
              <a:rPr lang="en-US" baseline="30000">
                <a:solidFill>
                  <a:srgbClr val="0000CC"/>
                </a:solidFill>
              </a:rPr>
              <a:t>3</a:t>
            </a:r>
            <a:r>
              <a:rPr lang="en-US">
                <a:solidFill>
                  <a:srgbClr val="0000CC"/>
                </a:solidFill>
              </a:rPr>
              <a:t>P</a:t>
            </a:r>
            <a:r>
              <a:rPr lang="en-US" baseline="-25000">
                <a:solidFill>
                  <a:srgbClr val="0000CC"/>
                </a:solidFill>
              </a:rPr>
              <a:t>2</a:t>
            </a:r>
            <a:r>
              <a:rPr lang="en-US">
                <a:solidFill>
                  <a:srgbClr val="0000CC"/>
                </a:solidFill>
              </a:rPr>
              <a:t>,…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225425" y="165100"/>
            <a:ext cx="327786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bg2">
                    <a:lumMod val="50000"/>
                  </a:schemeClr>
                </a:solidFill>
              </a:rPr>
              <a:t>Spectroscopy</a:t>
            </a:r>
          </a:p>
          <a:p>
            <a:r>
              <a:rPr lang="en-US" sz="3200" b="1" dirty="0">
                <a:solidFill>
                  <a:schemeClr val="bg2">
                    <a:lumMod val="50000"/>
                  </a:schemeClr>
                </a:solidFill>
              </a:rPr>
              <a:t>A probe of QED</a:t>
            </a:r>
          </a:p>
        </p:txBody>
      </p:sp>
    </p:spTree>
    <p:extLst>
      <p:ext uri="{BB962C8B-B14F-4D97-AF65-F5344CB8AC3E}">
        <p14:creationId xmlns:p14="http://schemas.microsoft.com/office/powerpoint/2010/main" val="432243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2924" y="107576"/>
            <a:ext cx="3957829" cy="767782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Jefferson Lab 12-GeV Upgrade</a:t>
            </a:r>
          </a:p>
          <a:p>
            <a:r>
              <a:rPr lang="en-US" dirty="0" smtClean="0"/>
              <a:t>Physics Highlights</a:t>
            </a:r>
          </a:p>
          <a:p>
            <a:r>
              <a:rPr lang="en-US" dirty="0" smtClean="0"/>
              <a:t>Quantum </a:t>
            </a:r>
            <a:r>
              <a:rPr lang="en-US" dirty="0" err="1" smtClean="0"/>
              <a:t>Chromodynamics</a:t>
            </a:r>
            <a:endParaRPr lang="en-US" dirty="0"/>
          </a:p>
          <a:p>
            <a:r>
              <a:rPr lang="en-US" dirty="0" smtClean="0"/>
              <a:t>Gluonic Excitations – LQCD and Experiment</a:t>
            </a:r>
          </a:p>
          <a:p>
            <a:r>
              <a:rPr lang="en-US" dirty="0" smtClean="0"/>
              <a:t>The GlueX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44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13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13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47FE-1D26-4944-B5B9-73C4A1BE55A9}" type="slidenum">
              <a:rPr lang="en-US"/>
              <a:pPr/>
              <a:t>20</a:t>
            </a:fld>
            <a:endParaRPr lang="en-US"/>
          </a:p>
        </p:txBody>
      </p:sp>
      <p:grpSp>
        <p:nvGrpSpPr>
          <p:cNvPr id="15470" name="Group 110"/>
          <p:cNvGrpSpPr>
            <a:grpSpLocks/>
          </p:cNvGrpSpPr>
          <p:nvPr/>
        </p:nvGrpSpPr>
        <p:grpSpPr bwMode="auto">
          <a:xfrm>
            <a:off x="2012950" y="1511300"/>
            <a:ext cx="1130300" cy="4178300"/>
            <a:chOff x="3720" y="1296"/>
            <a:chExt cx="712" cy="2632"/>
          </a:xfrm>
        </p:grpSpPr>
        <p:sp>
          <p:nvSpPr>
            <p:cNvPr id="15442" name="Rectangle 82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3" name="Rectangle 83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4" name="Rectangle 84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5" name="Rectangle 85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6" name="Rectangle 86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7" name="Rectangle 87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8" name="Rectangle 88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9" name="Rectangle 89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0" name="Rectangle 90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1" name="Rectangle 91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2" name="Rectangle 92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3" name="Rectangle 93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4" name="Rectangle 94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5" name="Rectangle 95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471" name="Group 111"/>
          <p:cNvGrpSpPr>
            <a:grpSpLocks/>
          </p:cNvGrpSpPr>
          <p:nvPr/>
        </p:nvGrpSpPr>
        <p:grpSpPr bwMode="auto">
          <a:xfrm>
            <a:off x="1819275" y="1663700"/>
            <a:ext cx="1130300" cy="4178300"/>
            <a:chOff x="3720" y="1296"/>
            <a:chExt cx="712" cy="2632"/>
          </a:xfrm>
        </p:grpSpPr>
        <p:sp>
          <p:nvSpPr>
            <p:cNvPr id="15472" name="Rectangle 112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3" name="Rectangle 113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4" name="Rectangle 114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5" name="Rectangle 115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6" name="Rectangle 116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7" name="Rectangle 117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8" name="Rectangle 118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9" name="Rectangle 119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0" name="Rectangle 120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1" name="Rectangle 121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2" name="Rectangle 122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3" name="Rectangle 123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4" name="Rectangle 124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5" name="Rectangle 125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486" name="Group 126"/>
          <p:cNvGrpSpPr>
            <a:grpSpLocks/>
          </p:cNvGrpSpPr>
          <p:nvPr/>
        </p:nvGrpSpPr>
        <p:grpSpPr bwMode="auto">
          <a:xfrm>
            <a:off x="1590675" y="1789113"/>
            <a:ext cx="1130300" cy="4178300"/>
            <a:chOff x="3720" y="1296"/>
            <a:chExt cx="712" cy="2632"/>
          </a:xfrm>
        </p:grpSpPr>
        <p:sp>
          <p:nvSpPr>
            <p:cNvPr id="15487" name="Rectangle 127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8" name="Rectangle 128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9" name="Rectangle 129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0" name="Rectangle 130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1" name="Rectangle 131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2" name="Rectangle 132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3" name="Rectangle 133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4" name="Rectangle 134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5" name="Rectangle 135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6" name="Rectangle 136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7" name="Rectangle 137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8" name="Rectangle 138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9" name="Rectangle 139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0" name="Rectangle 140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501" name="Group 141"/>
          <p:cNvGrpSpPr>
            <a:grpSpLocks/>
          </p:cNvGrpSpPr>
          <p:nvPr/>
        </p:nvGrpSpPr>
        <p:grpSpPr bwMode="auto">
          <a:xfrm>
            <a:off x="1414463" y="1898650"/>
            <a:ext cx="1130300" cy="4178300"/>
            <a:chOff x="3720" y="1296"/>
            <a:chExt cx="712" cy="2632"/>
          </a:xfrm>
        </p:grpSpPr>
        <p:sp>
          <p:nvSpPr>
            <p:cNvPr id="15502" name="Rectangle 142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3" name="Rectangle 143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4" name="Rectangle 144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5" name="Rectangle 145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6" name="Rectangle 146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7" name="Rectangle 147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8" name="Rectangle 148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9" name="Rectangle 149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0" name="Rectangle 150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1" name="Rectangle 151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2" name="Rectangle 152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3" name="Rectangle 153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4" name="Rectangle 154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5" name="Rectangle 155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374" name="Group 14"/>
          <p:cNvGrpSpPr>
            <a:grpSpLocks/>
          </p:cNvGrpSpPr>
          <p:nvPr/>
        </p:nvGrpSpPr>
        <p:grpSpPr bwMode="auto">
          <a:xfrm>
            <a:off x="6604000" y="825500"/>
            <a:ext cx="1993900" cy="822325"/>
            <a:chOff x="4160" y="520"/>
            <a:chExt cx="1256" cy="518"/>
          </a:xfrm>
        </p:grpSpPr>
        <p:sp>
          <p:nvSpPr>
            <p:cNvPr id="15364" name="Oval 4"/>
            <p:cNvSpPr>
              <a:spLocks noChangeArrowheads="1"/>
            </p:cNvSpPr>
            <p:nvPr/>
          </p:nvSpPr>
          <p:spPr bwMode="auto">
            <a:xfrm>
              <a:off x="4224" y="64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365" name="Group 5"/>
            <p:cNvGrpSpPr>
              <a:grpSpLocks/>
            </p:cNvGrpSpPr>
            <p:nvPr/>
          </p:nvGrpSpPr>
          <p:grpSpPr bwMode="auto">
            <a:xfrm>
              <a:off x="4160" y="520"/>
              <a:ext cx="272" cy="518"/>
              <a:chOff x="760" y="1400"/>
              <a:chExt cx="272" cy="518"/>
            </a:xfrm>
          </p:grpSpPr>
          <p:sp>
            <p:nvSpPr>
              <p:cNvPr id="15366" name="Line 6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67" name="Oval 7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q</a:t>
                </a:r>
              </a:p>
            </p:txBody>
          </p:sp>
        </p:grpSp>
        <p:grpSp>
          <p:nvGrpSpPr>
            <p:cNvPr id="15368" name="Group 8"/>
            <p:cNvGrpSpPr>
              <a:grpSpLocks/>
            </p:cNvGrpSpPr>
            <p:nvPr/>
          </p:nvGrpSpPr>
          <p:grpSpPr bwMode="auto">
            <a:xfrm>
              <a:off x="5144" y="520"/>
              <a:ext cx="272" cy="518"/>
              <a:chOff x="1360" y="1416"/>
              <a:chExt cx="272" cy="518"/>
            </a:xfrm>
          </p:grpSpPr>
          <p:sp>
            <p:nvSpPr>
              <p:cNvPr id="15369" name="Line 9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70" name="Oval 10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q</a:t>
                </a:r>
                <a:endParaRPr lang="en-US" baseline="3000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>
              <a:off x="4704" y="98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2" name="Line 12"/>
            <p:cNvSpPr>
              <a:spLocks noChangeShapeType="1"/>
            </p:cNvSpPr>
            <p:nvPr/>
          </p:nvSpPr>
          <p:spPr bwMode="auto">
            <a:xfrm>
              <a:off x="4752" y="64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3" name="Line 13"/>
            <p:cNvSpPr>
              <a:spLocks noChangeShapeType="1"/>
            </p:cNvSpPr>
            <p:nvPr/>
          </p:nvSpPr>
          <p:spPr bwMode="auto">
            <a:xfrm>
              <a:off x="4248" y="744"/>
              <a:ext cx="8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6883400" y="3262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5440" name="Group 80"/>
          <p:cNvGrpSpPr>
            <a:grpSpLocks/>
          </p:cNvGrpSpPr>
          <p:nvPr/>
        </p:nvGrpSpPr>
        <p:grpSpPr bwMode="auto">
          <a:xfrm>
            <a:off x="136525" y="2030413"/>
            <a:ext cx="3629026" cy="4303712"/>
            <a:chOff x="329" y="744"/>
            <a:chExt cx="2286" cy="2711"/>
          </a:xfrm>
        </p:grpSpPr>
        <p:grpSp>
          <p:nvGrpSpPr>
            <p:cNvPr id="15404" name="Group 44"/>
            <p:cNvGrpSpPr>
              <a:grpSpLocks/>
            </p:cNvGrpSpPr>
            <p:nvPr/>
          </p:nvGrpSpPr>
          <p:grpSpPr bwMode="auto">
            <a:xfrm>
              <a:off x="702" y="744"/>
              <a:ext cx="1043" cy="2711"/>
              <a:chOff x="181" y="1272"/>
              <a:chExt cx="1043" cy="2711"/>
            </a:xfrm>
          </p:grpSpPr>
          <p:sp>
            <p:nvSpPr>
              <p:cNvPr id="15375" name="Rectangle 15"/>
              <p:cNvSpPr>
                <a:spLocks noChangeArrowheads="1"/>
              </p:cNvSpPr>
              <p:nvPr/>
            </p:nvSpPr>
            <p:spPr bwMode="auto">
              <a:xfrm>
                <a:off x="512" y="360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76" name="Rectangle 16"/>
              <p:cNvSpPr>
                <a:spLocks noChangeArrowheads="1"/>
              </p:cNvSpPr>
              <p:nvPr/>
            </p:nvSpPr>
            <p:spPr bwMode="auto">
              <a:xfrm>
                <a:off x="512" y="312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78" name="Rectangle 18"/>
              <p:cNvSpPr>
                <a:spLocks noChangeArrowheads="1"/>
              </p:cNvSpPr>
              <p:nvPr/>
            </p:nvSpPr>
            <p:spPr bwMode="auto">
              <a:xfrm>
                <a:off x="512" y="248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79" name="Rectangle 19"/>
              <p:cNvSpPr>
                <a:spLocks noChangeArrowheads="1"/>
              </p:cNvSpPr>
              <p:nvPr/>
            </p:nvSpPr>
            <p:spPr bwMode="auto">
              <a:xfrm>
                <a:off x="512" y="375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0" name="Rectangle 20"/>
              <p:cNvSpPr>
                <a:spLocks noChangeArrowheads="1"/>
              </p:cNvSpPr>
              <p:nvPr/>
            </p:nvSpPr>
            <p:spPr bwMode="auto">
              <a:xfrm>
                <a:off x="512" y="2968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1" name="Rectangle 21"/>
              <p:cNvSpPr>
                <a:spLocks noChangeArrowheads="1"/>
              </p:cNvSpPr>
              <p:nvPr/>
            </p:nvSpPr>
            <p:spPr bwMode="auto">
              <a:xfrm>
                <a:off x="512" y="233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2" name="Rectangle 22"/>
              <p:cNvSpPr>
                <a:spLocks noChangeArrowheads="1"/>
              </p:cNvSpPr>
              <p:nvPr/>
            </p:nvSpPr>
            <p:spPr bwMode="auto">
              <a:xfrm>
                <a:off x="512" y="327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3" name="Rectangle 23"/>
              <p:cNvSpPr>
                <a:spLocks noChangeArrowheads="1"/>
              </p:cNvSpPr>
              <p:nvPr/>
            </p:nvSpPr>
            <p:spPr bwMode="auto">
              <a:xfrm>
                <a:off x="512" y="281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4" name="Rectangle 24"/>
              <p:cNvSpPr>
                <a:spLocks noChangeArrowheads="1"/>
              </p:cNvSpPr>
              <p:nvPr/>
            </p:nvSpPr>
            <p:spPr bwMode="auto">
              <a:xfrm>
                <a:off x="512" y="218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5" name="Rectangle 25"/>
              <p:cNvSpPr>
                <a:spLocks noChangeArrowheads="1"/>
              </p:cNvSpPr>
              <p:nvPr/>
            </p:nvSpPr>
            <p:spPr bwMode="auto">
              <a:xfrm>
                <a:off x="512" y="203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6" name="Rectangle 26"/>
              <p:cNvSpPr>
                <a:spLocks noChangeArrowheads="1"/>
              </p:cNvSpPr>
              <p:nvPr/>
            </p:nvSpPr>
            <p:spPr bwMode="auto">
              <a:xfrm>
                <a:off x="512" y="172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7" name="Rectangle 27"/>
              <p:cNvSpPr>
                <a:spLocks noChangeArrowheads="1"/>
              </p:cNvSpPr>
              <p:nvPr/>
            </p:nvSpPr>
            <p:spPr bwMode="auto">
              <a:xfrm>
                <a:off x="512" y="142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8" name="Rectangle 28"/>
              <p:cNvSpPr>
                <a:spLocks noChangeArrowheads="1"/>
              </p:cNvSpPr>
              <p:nvPr/>
            </p:nvSpPr>
            <p:spPr bwMode="auto">
              <a:xfrm>
                <a:off x="512" y="157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9" name="Rectangle 29"/>
              <p:cNvSpPr>
                <a:spLocks noChangeArrowheads="1"/>
              </p:cNvSpPr>
              <p:nvPr/>
            </p:nvSpPr>
            <p:spPr bwMode="auto">
              <a:xfrm>
                <a:off x="512" y="127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90" name="Text Box 30"/>
              <p:cNvSpPr txBox="1">
                <a:spLocks noChangeArrowheads="1"/>
              </p:cNvSpPr>
              <p:nvPr/>
            </p:nvSpPr>
            <p:spPr bwMode="auto">
              <a:xfrm>
                <a:off x="222" y="3752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15391" name="Text Box 31"/>
              <p:cNvSpPr txBox="1">
                <a:spLocks noChangeArrowheads="1"/>
              </p:cNvSpPr>
              <p:nvPr/>
            </p:nvSpPr>
            <p:spPr bwMode="auto">
              <a:xfrm>
                <a:off x="216" y="3261"/>
                <a:ext cx="26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+-</a:t>
                </a:r>
              </a:p>
            </p:txBody>
          </p:sp>
          <p:sp>
            <p:nvSpPr>
              <p:cNvPr id="15392" name="Text Box 32"/>
              <p:cNvSpPr txBox="1">
                <a:spLocks noChangeArrowheads="1"/>
              </p:cNvSpPr>
              <p:nvPr/>
            </p:nvSpPr>
            <p:spPr bwMode="auto">
              <a:xfrm>
                <a:off x="222" y="3568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5393" name="Text Box 33"/>
              <p:cNvSpPr txBox="1">
                <a:spLocks noChangeArrowheads="1"/>
              </p:cNvSpPr>
              <p:nvPr/>
            </p:nvSpPr>
            <p:spPr bwMode="auto">
              <a:xfrm>
                <a:off x="216" y="310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394" name="Text Box 34"/>
              <p:cNvSpPr txBox="1">
                <a:spLocks noChangeArrowheads="1"/>
              </p:cNvSpPr>
              <p:nvPr/>
            </p:nvSpPr>
            <p:spPr bwMode="auto">
              <a:xfrm>
                <a:off x="216" y="2968"/>
                <a:ext cx="27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395" name="Text Box 35"/>
              <p:cNvSpPr txBox="1">
                <a:spLocks noChangeArrowheads="1"/>
              </p:cNvSpPr>
              <p:nvPr/>
            </p:nvSpPr>
            <p:spPr bwMode="auto">
              <a:xfrm>
                <a:off x="193" y="281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396" name="Text Box 36"/>
              <p:cNvSpPr txBox="1">
                <a:spLocks noChangeArrowheads="1"/>
              </p:cNvSpPr>
              <p:nvPr/>
            </p:nvSpPr>
            <p:spPr bwMode="auto">
              <a:xfrm>
                <a:off x="193" y="2451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15397" name="Text Box 37"/>
              <p:cNvSpPr txBox="1">
                <a:spLocks noChangeArrowheads="1"/>
              </p:cNvSpPr>
              <p:nvPr/>
            </p:nvSpPr>
            <p:spPr bwMode="auto">
              <a:xfrm>
                <a:off x="216" y="2304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5398" name="Text Box 38"/>
              <p:cNvSpPr txBox="1">
                <a:spLocks noChangeArrowheads="1"/>
              </p:cNvSpPr>
              <p:nvPr/>
            </p:nvSpPr>
            <p:spPr bwMode="auto">
              <a:xfrm>
                <a:off x="205" y="2141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5399" name="Text Box 39"/>
              <p:cNvSpPr txBox="1">
                <a:spLocks noChangeArrowheads="1"/>
              </p:cNvSpPr>
              <p:nvPr/>
            </p:nvSpPr>
            <p:spPr bwMode="auto">
              <a:xfrm>
                <a:off x="216" y="2016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5400" name="Text Box 40"/>
              <p:cNvSpPr txBox="1">
                <a:spLocks noChangeArrowheads="1"/>
              </p:cNvSpPr>
              <p:nvPr/>
            </p:nvSpPr>
            <p:spPr bwMode="auto">
              <a:xfrm>
                <a:off x="193" y="1272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4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401" name="Text Box 41"/>
              <p:cNvSpPr txBox="1">
                <a:spLocks noChangeArrowheads="1"/>
              </p:cNvSpPr>
              <p:nvPr/>
            </p:nvSpPr>
            <p:spPr bwMode="auto">
              <a:xfrm>
                <a:off x="193" y="157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402" name="Text Box 42"/>
              <p:cNvSpPr txBox="1">
                <a:spLocks noChangeArrowheads="1"/>
              </p:cNvSpPr>
              <p:nvPr/>
            </p:nvSpPr>
            <p:spPr bwMode="auto">
              <a:xfrm>
                <a:off x="181" y="1424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403" name="Text Box 43"/>
              <p:cNvSpPr txBox="1">
                <a:spLocks noChangeArrowheads="1"/>
              </p:cNvSpPr>
              <p:nvPr/>
            </p:nvSpPr>
            <p:spPr bwMode="auto">
              <a:xfrm>
                <a:off x="187" y="1728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+-</a:t>
                </a:r>
              </a:p>
            </p:txBody>
          </p:sp>
        </p:grpSp>
        <p:sp>
          <p:nvSpPr>
            <p:cNvPr id="15405" name="Text Box 45"/>
            <p:cNvSpPr txBox="1">
              <a:spLocks noChangeArrowheads="1"/>
            </p:cNvSpPr>
            <p:nvPr/>
          </p:nvSpPr>
          <p:spPr bwMode="auto">
            <a:xfrm>
              <a:off x="2223" y="2995"/>
              <a:ext cx="3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 dirty="0">
                  <a:solidFill>
                    <a:srgbClr val="9966FF"/>
                  </a:solidFill>
                </a:rPr>
                <a:t>S=1</a:t>
              </a:r>
            </a:p>
            <a:p>
              <a:r>
                <a:rPr lang="en-US" sz="1800" b="1" dirty="0">
                  <a:solidFill>
                    <a:srgbClr val="969696"/>
                  </a:solidFill>
                </a:rPr>
                <a:t>S=0</a:t>
              </a:r>
              <a:endParaRPr lang="en-US" sz="1800" b="1" dirty="0">
                <a:solidFill>
                  <a:srgbClr val="9966FF"/>
                </a:solidFill>
              </a:endParaRPr>
            </a:p>
          </p:txBody>
        </p:sp>
        <p:sp>
          <p:nvSpPr>
            <p:cNvPr id="15406" name="Text Box 46"/>
            <p:cNvSpPr txBox="1">
              <a:spLocks noChangeArrowheads="1"/>
            </p:cNvSpPr>
            <p:nvPr/>
          </p:nvSpPr>
          <p:spPr bwMode="auto">
            <a:xfrm>
              <a:off x="329" y="3145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L=0</a:t>
              </a:r>
            </a:p>
          </p:txBody>
        </p:sp>
        <p:sp>
          <p:nvSpPr>
            <p:cNvPr id="15407" name="Rectangle 47"/>
            <p:cNvSpPr>
              <a:spLocks noChangeArrowheads="1"/>
            </p:cNvSpPr>
            <p:nvPr/>
          </p:nvSpPr>
          <p:spPr bwMode="auto">
            <a:xfrm>
              <a:off x="329" y="2462"/>
              <a:ext cx="33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L=1</a:t>
              </a:r>
            </a:p>
          </p:txBody>
        </p:sp>
        <p:sp>
          <p:nvSpPr>
            <p:cNvPr id="15408" name="Rectangle 48"/>
            <p:cNvSpPr>
              <a:spLocks noChangeArrowheads="1"/>
            </p:cNvSpPr>
            <p:nvPr/>
          </p:nvSpPr>
          <p:spPr bwMode="auto">
            <a:xfrm>
              <a:off x="352" y="169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L=2</a:t>
              </a:r>
            </a:p>
          </p:txBody>
        </p:sp>
        <p:sp>
          <p:nvSpPr>
            <p:cNvPr id="15409" name="Rectangle 49"/>
            <p:cNvSpPr>
              <a:spLocks noChangeArrowheads="1"/>
            </p:cNvSpPr>
            <p:nvPr/>
          </p:nvSpPr>
          <p:spPr bwMode="auto">
            <a:xfrm>
              <a:off x="352" y="95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L=3</a:t>
              </a:r>
            </a:p>
          </p:txBody>
        </p:sp>
      </p:grpSp>
      <p:sp>
        <p:nvSpPr>
          <p:cNvPr id="15516" name="Text Box 156"/>
          <p:cNvSpPr txBox="1">
            <a:spLocks noChangeArrowheads="1"/>
          </p:cNvSpPr>
          <p:nvPr/>
        </p:nvSpPr>
        <p:spPr bwMode="auto">
          <a:xfrm>
            <a:off x="1308100" y="838200"/>
            <a:ext cx="1239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Mesons</a:t>
            </a:r>
          </a:p>
        </p:txBody>
      </p:sp>
      <p:grpSp>
        <p:nvGrpSpPr>
          <p:cNvPr id="15532" name="Group 172"/>
          <p:cNvGrpSpPr>
            <a:grpSpLocks/>
          </p:cNvGrpSpPr>
          <p:nvPr/>
        </p:nvGrpSpPr>
        <p:grpSpPr bwMode="auto">
          <a:xfrm>
            <a:off x="4221163" y="1868488"/>
            <a:ext cx="3875087" cy="1271587"/>
            <a:chOff x="2659" y="1177"/>
            <a:chExt cx="2441" cy="801"/>
          </a:xfrm>
        </p:grpSpPr>
        <p:sp>
          <p:nvSpPr>
            <p:cNvPr id="15517" name="Text Box 157"/>
            <p:cNvSpPr txBox="1">
              <a:spLocks noChangeArrowheads="1"/>
            </p:cNvSpPr>
            <p:nvPr/>
          </p:nvSpPr>
          <p:spPr bwMode="auto">
            <a:xfrm>
              <a:off x="2659" y="1177"/>
              <a:ext cx="244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D60093"/>
                  </a:solidFill>
                </a:rPr>
                <a:t>Consider the three lightest quarks</a:t>
              </a:r>
            </a:p>
          </p:txBody>
        </p:sp>
        <p:graphicFrame>
          <p:nvGraphicFramePr>
            <p:cNvPr id="15518" name="Object 158"/>
            <p:cNvGraphicFramePr>
              <a:graphicFrameLocks noChangeAspect="1"/>
            </p:cNvGraphicFramePr>
            <p:nvPr/>
          </p:nvGraphicFramePr>
          <p:xfrm>
            <a:off x="2672" y="1454"/>
            <a:ext cx="581" cy="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2" name="Equation" r:id="rId3" imgW="660240" imgH="291960" progId="Equation.3">
                    <p:embed/>
                  </p:oleObj>
                </mc:Choice>
                <mc:Fallback>
                  <p:oleObj name="Equation" r:id="rId3" imgW="660240" imgH="291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72" y="1454"/>
                          <a:ext cx="581" cy="25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19" name="Object 159"/>
            <p:cNvGraphicFramePr>
              <a:graphicFrameLocks noChangeAspect="1"/>
            </p:cNvGraphicFramePr>
            <p:nvPr/>
          </p:nvGraphicFramePr>
          <p:xfrm>
            <a:off x="2659" y="1711"/>
            <a:ext cx="597" cy="2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3" name="Equation" r:id="rId5" imgW="711000" imgH="317160" progId="Equation.3">
                    <p:embed/>
                  </p:oleObj>
                </mc:Choice>
                <mc:Fallback>
                  <p:oleObj name="Equation" r:id="rId5" imgW="711000" imgH="3171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9" y="1711"/>
                          <a:ext cx="597" cy="26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520" name="AutoShape 160"/>
            <p:cNvSpPr>
              <a:spLocks/>
            </p:cNvSpPr>
            <p:nvPr/>
          </p:nvSpPr>
          <p:spPr bwMode="auto">
            <a:xfrm>
              <a:off x="3256" y="1487"/>
              <a:ext cx="208" cy="469"/>
            </a:xfrm>
            <a:prstGeom prst="rightBrace">
              <a:avLst>
                <a:gd name="adj1" fmla="val 18790"/>
                <a:gd name="adj2" fmla="val 50000"/>
              </a:avLst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21" name="Text Box 161"/>
            <p:cNvSpPr txBox="1">
              <a:spLocks noChangeArrowheads="1"/>
            </p:cNvSpPr>
            <p:nvPr/>
          </p:nvSpPr>
          <p:spPr bwMode="auto">
            <a:xfrm>
              <a:off x="3517" y="1583"/>
              <a:ext cx="14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9 Combinations</a:t>
              </a:r>
            </a:p>
          </p:txBody>
        </p:sp>
      </p:grpSp>
      <p:grpSp>
        <p:nvGrpSpPr>
          <p:cNvPr id="15531" name="Group 171"/>
          <p:cNvGrpSpPr>
            <a:grpSpLocks/>
          </p:cNvGrpSpPr>
          <p:nvPr/>
        </p:nvGrpSpPr>
        <p:grpSpPr bwMode="auto">
          <a:xfrm>
            <a:off x="3765550" y="3683000"/>
            <a:ext cx="5035550" cy="2554288"/>
            <a:chOff x="2372" y="2320"/>
            <a:chExt cx="3172" cy="1609"/>
          </a:xfrm>
        </p:grpSpPr>
        <p:graphicFrame>
          <p:nvGraphicFramePr>
            <p:cNvPr id="15522" name="Object 162"/>
            <p:cNvGraphicFramePr>
              <a:graphicFrameLocks noChangeAspect="1"/>
            </p:cNvGraphicFramePr>
            <p:nvPr/>
          </p:nvGraphicFramePr>
          <p:xfrm>
            <a:off x="3428" y="2560"/>
            <a:ext cx="1088" cy="4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4" name="Equation" r:id="rId7" imgW="1434960" imgH="622080" progId="Equation.3">
                    <p:embed/>
                  </p:oleObj>
                </mc:Choice>
                <mc:Fallback>
                  <p:oleObj name="Equation" r:id="rId7" imgW="1434960" imgH="6220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8" y="2560"/>
                          <a:ext cx="1088" cy="4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23" name="Object 163"/>
            <p:cNvGraphicFramePr>
              <a:graphicFrameLocks noChangeAspect="1"/>
            </p:cNvGraphicFramePr>
            <p:nvPr/>
          </p:nvGraphicFramePr>
          <p:xfrm>
            <a:off x="2372" y="3455"/>
            <a:ext cx="1480" cy="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5" name="Equation" r:id="rId9" imgW="1942920" imgH="622080" progId="Equation.3">
                    <p:embed/>
                  </p:oleObj>
                </mc:Choice>
                <mc:Fallback>
                  <p:oleObj name="Equation" r:id="rId9" imgW="1942920" imgH="6220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72" y="3455"/>
                          <a:ext cx="1480" cy="47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24" name="Object 164"/>
            <p:cNvGraphicFramePr>
              <a:graphicFrameLocks noChangeAspect="1"/>
            </p:cNvGraphicFramePr>
            <p:nvPr/>
          </p:nvGraphicFramePr>
          <p:xfrm>
            <a:off x="3960" y="3455"/>
            <a:ext cx="1584" cy="4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6" name="Equation" r:id="rId11" imgW="2082600" imgH="622080" progId="Equation.3">
                    <p:embed/>
                  </p:oleObj>
                </mc:Choice>
                <mc:Fallback>
                  <p:oleObj name="Equation" r:id="rId11" imgW="2082600" imgH="6220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0" y="3455"/>
                          <a:ext cx="1584" cy="4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25" name="Object 165"/>
            <p:cNvGraphicFramePr>
              <a:graphicFrameLocks noChangeAspect="1"/>
            </p:cNvGraphicFramePr>
            <p:nvPr/>
          </p:nvGraphicFramePr>
          <p:xfrm>
            <a:off x="4752" y="2655"/>
            <a:ext cx="248" cy="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7" name="Equation" r:id="rId13" imgW="330120" imgH="279360" progId="Equation.3">
                    <p:embed/>
                  </p:oleObj>
                </mc:Choice>
                <mc:Fallback>
                  <p:oleObj name="Equation" r:id="rId13" imgW="330120" imgH="279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2" y="2655"/>
                          <a:ext cx="248" cy="21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26" name="Object 166"/>
            <p:cNvGraphicFramePr>
              <a:graphicFrameLocks noChangeAspect="1"/>
            </p:cNvGraphicFramePr>
            <p:nvPr/>
          </p:nvGraphicFramePr>
          <p:xfrm>
            <a:off x="2904" y="2671"/>
            <a:ext cx="253" cy="1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8" name="Equation" r:id="rId15" imgW="330120" imgH="253800" progId="Equation.3">
                    <p:embed/>
                  </p:oleObj>
                </mc:Choice>
                <mc:Fallback>
                  <p:oleObj name="Equation" r:id="rId15" imgW="33012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4" y="2671"/>
                          <a:ext cx="253" cy="19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27" name="Object 167"/>
            <p:cNvGraphicFramePr>
              <a:graphicFrameLocks noChangeAspect="1"/>
            </p:cNvGraphicFramePr>
            <p:nvPr/>
          </p:nvGraphicFramePr>
          <p:xfrm>
            <a:off x="4512" y="2320"/>
            <a:ext cx="213" cy="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9" name="Equation" r:id="rId17" imgW="279360" imgH="215640" progId="Equation.3">
                    <p:embed/>
                  </p:oleObj>
                </mc:Choice>
                <mc:Fallback>
                  <p:oleObj name="Equation" r:id="rId17" imgW="27936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2320"/>
                          <a:ext cx="213" cy="16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28" name="Object 168"/>
            <p:cNvGraphicFramePr>
              <a:graphicFrameLocks noChangeAspect="1"/>
            </p:cNvGraphicFramePr>
            <p:nvPr/>
          </p:nvGraphicFramePr>
          <p:xfrm>
            <a:off x="3244" y="2320"/>
            <a:ext cx="253" cy="1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0" name="Equation" r:id="rId19" imgW="291960" imgH="253800" progId="Equation.3">
                    <p:embed/>
                  </p:oleObj>
                </mc:Choice>
                <mc:Fallback>
                  <p:oleObj name="Equation" r:id="rId19" imgW="29196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4" y="2320"/>
                          <a:ext cx="253" cy="19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29" name="Object 169"/>
            <p:cNvGraphicFramePr>
              <a:graphicFrameLocks noChangeAspect="1"/>
            </p:cNvGraphicFramePr>
            <p:nvPr/>
          </p:nvGraphicFramePr>
          <p:xfrm>
            <a:off x="4512" y="3144"/>
            <a:ext cx="230" cy="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1" name="Equation" r:id="rId21" imgW="304560" imgH="215640" progId="Equation.3">
                    <p:embed/>
                  </p:oleObj>
                </mc:Choice>
                <mc:Fallback>
                  <p:oleObj name="Equation" r:id="rId21" imgW="30456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3144"/>
                          <a:ext cx="230" cy="1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30" name="Object 170"/>
            <p:cNvGraphicFramePr>
              <a:graphicFrameLocks noChangeAspect="1"/>
            </p:cNvGraphicFramePr>
            <p:nvPr/>
          </p:nvGraphicFramePr>
          <p:xfrm>
            <a:off x="3244" y="3113"/>
            <a:ext cx="242" cy="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2" name="Equation" r:id="rId23" imgW="317160" imgH="279360" progId="Equation.3">
                    <p:embed/>
                  </p:oleObj>
                </mc:Choice>
                <mc:Fallback>
                  <p:oleObj name="Equation" r:id="rId23" imgW="317160" imgH="279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4" y="3113"/>
                          <a:ext cx="242" cy="2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533" name="Text Box 173"/>
          <p:cNvSpPr txBox="1">
            <a:spLocks noChangeArrowheads="1"/>
          </p:cNvSpPr>
          <p:nvPr/>
        </p:nvSpPr>
        <p:spPr bwMode="auto">
          <a:xfrm rot="-2573388">
            <a:off x="1063625" y="1462088"/>
            <a:ext cx="706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CC0066"/>
                </a:solidFill>
              </a:rPr>
              <a:t>radial </a:t>
            </a:r>
          </a:p>
        </p:txBody>
      </p:sp>
      <p:sp>
        <p:nvSpPr>
          <p:cNvPr id="15534" name="Rectangle 174"/>
          <p:cNvSpPr>
            <a:spLocks noChangeArrowheads="1"/>
          </p:cNvSpPr>
          <p:nvPr/>
        </p:nvSpPr>
        <p:spPr bwMode="auto">
          <a:xfrm>
            <a:off x="0" y="73025"/>
            <a:ext cx="3860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 b="1" dirty="0">
                <a:solidFill>
                  <a:schemeClr val="bg2">
                    <a:lumMod val="50000"/>
                  </a:schemeClr>
                </a:solidFill>
              </a:rPr>
              <a:t>Spectroscopy and QCD</a:t>
            </a:r>
          </a:p>
        </p:txBody>
      </p:sp>
      <p:sp>
        <p:nvSpPr>
          <p:cNvPr id="134" name="Rectangle 62"/>
          <p:cNvSpPr>
            <a:spLocks noChangeArrowheads="1"/>
          </p:cNvSpPr>
          <p:nvPr/>
        </p:nvSpPr>
        <p:spPr bwMode="auto">
          <a:xfrm>
            <a:off x="6159500" y="342900"/>
            <a:ext cx="2616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 err="1">
                <a:solidFill>
                  <a:srgbClr val="3366CC"/>
                </a:solidFill>
              </a:rPr>
              <a:t>Quarkonium</a:t>
            </a:r>
            <a:endParaRPr lang="en-US" sz="3200" b="1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64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12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12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CBBB1-ED7D-6F43-A440-FB8B14CF45A7}" type="slidenum">
              <a:rPr lang="en-US"/>
              <a:pPr/>
              <a:t>21</a:t>
            </a:fld>
            <a:endParaRPr lang="en-US"/>
          </a:p>
        </p:txBody>
      </p:sp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2012950" y="1511300"/>
            <a:ext cx="1130300" cy="4178300"/>
            <a:chOff x="3720" y="1296"/>
            <a:chExt cx="712" cy="2632"/>
          </a:xfrm>
        </p:grpSpPr>
        <p:sp>
          <p:nvSpPr>
            <p:cNvPr id="16387" name="Rectangle 3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8" name="Rectangle 4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0" name="Rectangle 6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1" name="Rectangle 7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2" name="Rectangle 8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3" name="Rectangle 9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4" name="Rectangle 10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5" name="Rectangle 11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6" name="Rectangle 12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7" name="Rectangle 13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8" name="Rectangle 14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9" name="Rectangle 15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0" name="Rectangle 16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401" name="Group 17"/>
          <p:cNvGrpSpPr>
            <a:grpSpLocks/>
          </p:cNvGrpSpPr>
          <p:nvPr/>
        </p:nvGrpSpPr>
        <p:grpSpPr bwMode="auto">
          <a:xfrm>
            <a:off x="1819275" y="1663700"/>
            <a:ext cx="1130300" cy="4178300"/>
            <a:chOff x="3720" y="1296"/>
            <a:chExt cx="712" cy="2632"/>
          </a:xfrm>
        </p:grpSpPr>
        <p:sp>
          <p:nvSpPr>
            <p:cNvPr id="16402" name="Rectangle 18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3" name="Rectangle 19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4" name="Rectangle 20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5" name="Rectangle 21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6" name="Rectangle 22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7" name="Rectangle 23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8" name="Rectangle 24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9" name="Rectangle 25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0" name="Rectangle 26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1" name="Rectangle 27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2" name="Rectangle 28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3" name="Rectangle 29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4" name="Rectangle 30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5" name="Rectangle 31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416" name="Group 32"/>
          <p:cNvGrpSpPr>
            <a:grpSpLocks/>
          </p:cNvGrpSpPr>
          <p:nvPr/>
        </p:nvGrpSpPr>
        <p:grpSpPr bwMode="auto">
          <a:xfrm>
            <a:off x="1590675" y="1789113"/>
            <a:ext cx="1130300" cy="4178300"/>
            <a:chOff x="3720" y="1296"/>
            <a:chExt cx="712" cy="2632"/>
          </a:xfrm>
        </p:grpSpPr>
        <p:sp>
          <p:nvSpPr>
            <p:cNvPr id="16417" name="Rectangle 33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8" name="Rectangle 34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9" name="Rectangle 35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0" name="Rectangle 36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1" name="Rectangle 37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2" name="Rectangle 38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3" name="Rectangle 39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4" name="Rectangle 40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5" name="Rectangle 41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6" name="Rectangle 42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7" name="Rectangle 43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8" name="Rectangle 44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9" name="Rectangle 45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0" name="Rectangle 46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431" name="Group 47"/>
          <p:cNvGrpSpPr>
            <a:grpSpLocks/>
          </p:cNvGrpSpPr>
          <p:nvPr/>
        </p:nvGrpSpPr>
        <p:grpSpPr bwMode="auto">
          <a:xfrm>
            <a:off x="1414463" y="1898650"/>
            <a:ext cx="1130300" cy="4178300"/>
            <a:chOff x="3720" y="1296"/>
            <a:chExt cx="712" cy="2632"/>
          </a:xfrm>
        </p:grpSpPr>
        <p:sp>
          <p:nvSpPr>
            <p:cNvPr id="16432" name="Rectangle 48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3" name="Rectangle 49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4" name="Rectangle 50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5" name="Rectangle 51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6" name="Rectangle 52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7" name="Rectangle 53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8" name="Rectangle 54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9" name="Rectangle 55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0" name="Rectangle 56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1" name="Rectangle 57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2" name="Rectangle 58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3" name="Rectangle 59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4" name="Rectangle 60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5" name="Rectangle 61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446" name="Rectangle 62"/>
          <p:cNvSpPr>
            <a:spLocks noChangeArrowheads="1"/>
          </p:cNvSpPr>
          <p:nvPr/>
        </p:nvSpPr>
        <p:spPr bwMode="auto">
          <a:xfrm>
            <a:off x="6159500" y="342900"/>
            <a:ext cx="2616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 err="1">
                <a:solidFill>
                  <a:srgbClr val="3366CC"/>
                </a:solidFill>
              </a:rPr>
              <a:t>Quarkonium</a:t>
            </a:r>
            <a:endParaRPr lang="en-US" sz="3200" b="1" dirty="0">
              <a:solidFill>
                <a:srgbClr val="3366CC"/>
              </a:solidFill>
            </a:endParaRPr>
          </a:p>
        </p:txBody>
      </p:sp>
      <p:grpSp>
        <p:nvGrpSpPr>
          <p:cNvPr id="16447" name="Group 63"/>
          <p:cNvGrpSpPr>
            <a:grpSpLocks/>
          </p:cNvGrpSpPr>
          <p:nvPr/>
        </p:nvGrpSpPr>
        <p:grpSpPr bwMode="auto">
          <a:xfrm>
            <a:off x="6604000" y="825500"/>
            <a:ext cx="1993900" cy="822325"/>
            <a:chOff x="4160" y="520"/>
            <a:chExt cx="1256" cy="518"/>
          </a:xfrm>
        </p:grpSpPr>
        <p:sp>
          <p:nvSpPr>
            <p:cNvPr id="16448" name="Oval 64"/>
            <p:cNvSpPr>
              <a:spLocks noChangeArrowheads="1"/>
            </p:cNvSpPr>
            <p:nvPr/>
          </p:nvSpPr>
          <p:spPr bwMode="auto">
            <a:xfrm>
              <a:off x="4224" y="64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6449" name="Group 65"/>
            <p:cNvGrpSpPr>
              <a:grpSpLocks/>
            </p:cNvGrpSpPr>
            <p:nvPr/>
          </p:nvGrpSpPr>
          <p:grpSpPr bwMode="auto">
            <a:xfrm>
              <a:off x="4160" y="520"/>
              <a:ext cx="272" cy="518"/>
              <a:chOff x="760" y="1400"/>
              <a:chExt cx="272" cy="518"/>
            </a:xfrm>
          </p:grpSpPr>
          <p:sp>
            <p:nvSpPr>
              <p:cNvPr id="16450" name="Line 66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51" name="Oval 67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q</a:t>
                </a:r>
              </a:p>
            </p:txBody>
          </p:sp>
        </p:grpSp>
        <p:grpSp>
          <p:nvGrpSpPr>
            <p:cNvPr id="16452" name="Group 68"/>
            <p:cNvGrpSpPr>
              <a:grpSpLocks/>
            </p:cNvGrpSpPr>
            <p:nvPr/>
          </p:nvGrpSpPr>
          <p:grpSpPr bwMode="auto">
            <a:xfrm>
              <a:off x="5144" y="520"/>
              <a:ext cx="272" cy="518"/>
              <a:chOff x="1360" y="1416"/>
              <a:chExt cx="272" cy="518"/>
            </a:xfrm>
          </p:grpSpPr>
          <p:sp>
            <p:nvSpPr>
              <p:cNvPr id="16453" name="Line 69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54" name="Oval 70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q</a:t>
                </a:r>
                <a:endParaRPr lang="en-US" baseline="3000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16455" name="Line 71"/>
            <p:cNvSpPr>
              <a:spLocks noChangeShapeType="1"/>
            </p:cNvSpPr>
            <p:nvPr/>
          </p:nvSpPr>
          <p:spPr bwMode="auto">
            <a:xfrm>
              <a:off x="4704" y="98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56" name="Line 72"/>
            <p:cNvSpPr>
              <a:spLocks noChangeShapeType="1"/>
            </p:cNvSpPr>
            <p:nvPr/>
          </p:nvSpPr>
          <p:spPr bwMode="auto">
            <a:xfrm>
              <a:off x="4752" y="64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57" name="Line 73"/>
            <p:cNvSpPr>
              <a:spLocks noChangeShapeType="1"/>
            </p:cNvSpPr>
            <p:nvPr/>
          </p:nvSpPr>
          <p:spPr bwMode="auto">
            <a:xfrm>
              <a:off x="4248" y="744"/>
              <a:ext cx="8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458" name="Rectangle 74"/>
          <p:cNvSpPr>
            <a:spLocks noChangeArrowheads="1"/>
          </p:cNvSpPr>
          <p:nvPr/>
        </p:nvSpPr>
        <p:spPr bwMode="auto">
          <a:xfrm>
            <a:off x="6883400" y="3262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6459" name="Group 75"/>
          <p:cNvGrpSpPr>
            <a:grpSpLocks/>
          </p:cNvGrpSpPr>
          <p:nvPr/>
        </p:nvGrpSpPr>
        <p:grpSpPr bwMode="auto">
          <a:xfrm>
            <a:off x="136525" y="2030413"/>
            <a:ext cx="2247901" cy="4303712"/>
            <a:chOff x="329" y="744"/>
            <a:chExt cx="1416" cy="2711"/>
          </a:xfrm>
        </p:grpSpPr>
        <p:grpSp>
          <p:nvGrpSpPr>
            <p:cNvPr id="16460" name="Group 76"/>
            <p:cNvGrpSpPr>
              <a:grpSpLocks/>
            </p:cNvGrpSpPr>
            <p:nvPr/>
          </p:nvGrpSpPr>
          <p:grpSpPr bwMode="auto">
            <a:xfrm>
              <a:off x="702" y="744"/>
              <a:ext cx="1043" cy="2711"/>
              <a:chOff x="181" y="1272"/>
              <a:chExt cx="1043" cy="2711"/>
            </a:xfrm>
          </p:grpSpPr>
          <p:sp>
            <p:nvSpPr>
              <p:cNvPr id="16461" name="Rectangle 77"/>
              <p:cNvSpPr>
                <a:spLocks noChangeArrowheads="1"/>
              </p:cNvSpPr>
              <p:nvPr/>
            </p:nvSpPr>
            <p:spPr bwMode="auto">
              <a:xfrm>
                <a:off x="512" y="360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2" name="Rectangle 78"/>
              <p:cNvSpPr>
                <a:spLocks noChangeArrowheads="1"/>
              </p:cNvSpPr>
              <p:nvPr/>
            </p:nvSpPr>
            <p:spPr bwMode="auto">
              <a:xfrm>
                <a:off x="512" y="312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3" name="Rectangle 79"/>
              <p:cNvSpPr>
                <a:spLocks noChangeArrowheads="1"/>
              </p:cNvSpPr>
              <p:nvPr/>
            </p:nvSpPr>
            <p:spPr bwMode="auto">
              <a:xfrm>
                <a:off x="512" y="248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4" name="Rectangle 80"/>
              <p:cNvSpPr>
                <a:spLocks noChangeArrowheads="1"/>
              </p:cNvSpPr>
              <p:nvPr/>
            </p:nvSpPr>
            <p:spPr bwMode="auto">
              <a:xfrm>
                <a:off x="512" y="375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5" name="Rectangle 81"/>
              <p:cNvSpPr>
                <a:spLocks noChangeArrowheads="1"/>
              </p:cNvSpPr>
              <p:nvPr/>
            </p:nvSpPr>
            <p:spPr bwMode="auto">
              <a:xfrm>
                <a:off x="512" y="2968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6" name="Rectangle 82"/>
              <p:cNvSpPr>
                <a:spLocks noChangeArrowheads="1"/>
              </p:cNvSpPr>
              <p:nvPr/>
            </p:nvSpPr>
            <p:spPr bwMode="auto">
              <a:xfrm>
                <a:off x="512" y="233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7" name="Rectangle 83"/>
              <p:cNvSpPr>
                <a:spLocks noChangeArrowheads="1"/>
              </p:cNvSpPr>
              <p:nvPr/>
            </p:nvSpPr>
            <p:spPr bwMode="auto">
              <a:xfrm>
                <a:off x="512" y="327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8" name="Rectangle 84"/>
              <p:cNvSpPr>
                <a:spLocks noChangeArrowheads="1"/>
              </p:cNvSpPr>
              <p:nvPr/>
            </p:nvSpPr>
            <p:spPr bwMode="auto">
              <a:xfrm>
                <a:off x="512" y="281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9" name="Rectangle 85"/>
              <p:cNvSpPr>
                <a:spLocks noChangeArrowheads="1"/>
              </p:cNvSpPr>
              <p:nvPr/>
            </p:nvSpPr>
            <p:spPr bwMode="auto">
              <a:xfrm>
                <a:off x="512" y="218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0" name="Rectangle 86"/>
              <p:cNvSpPr>
                <a:spLocks noChangeArrowheads="1"/>
              </p:cNvSpPr>
              <p:nvPr/>
            </p:nvSpPr>
            <p:spPr bwMode="auto">
              <a:xfrm>
                <a:off x="512" y="203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1" name="Rectangle 87"/>
              <p:cNvSpPr>
                <a:spLocks noChangeArrowheads="1"/>
              </p:cNvSpPr>
              <p:nvPr/>
            </p:nvSpPr>
            <p:spPr bwMode="auto">
              <a:xfrm>
                <a:off x="512" y="172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2" name="Rectangle 88"/>
              <p:cNvSpPr>
                <a:spLocks noChangeArrowheads="1"/>
              </p:cNvSpPr>
              <p:nvPr/>
            </p:nvSpPr>
            <p:spPr bwMode="auto">
              <a:xfrm>
                <a:off x="512" y="142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3" name="Rectangle 89"/>
              <p:cNvSpPr>
                <a:spLocks noChangeArrowheads="1"/>
              </p:cNvSpPr>
              <p:nvPr/>
            </p:nvSpPr>
            <p:spPr bwMode="auto">
              <a:xfrm>
                <a:off x="512" y="157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4" name="Rectangle 90"/>
              <p:cNvSpPr>
                <a:spLocks noChangeArrowheads="1"/>
              </p:cNvSpPr>
              <p:nvPr/>
            </p:nvSpPr>
            <p:spPr bwMode="auto">
              <a:xfrm>
                <a:off x="512" y="127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5" name="Text Box 91"/>
              <p:cNvSpPr txBox="1">
                <a:spLocks noChangeArrowheads="1"/>
              </p:cNvSpPr>
              <p:nvPr/>
            </p:nvSpPr>
            <p:spPr bwMode="auto">
              <a:xfrm>
                <a:off x="222" y="3752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16476" name="Text Box 92"/>
              <p:cNvSpPr txBox="1">
                <a:spLocks noChangeArrowheads="1"/>
              </p:cNvSpPr>
              <p:nvPr/>
            </p:nvSpPr>
            <p:spPr bwMode="auto">
              <a:xfrm>
                <a:off x="216" y="3261"/>
                <a:ext cx="26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+-</a:t>
                </a:r>
              </a:p>
            </p:txBody>
          </p:sp>
          <p:sp>
            <p:nvSpPr>
              <p:cNvPr id="16477" name="Text Box 93"/>
              <p:cNvSpPr txBox="1">
                <a:spLocks noChangeArrowheads="1"/>
              </p:cNvSpPr>
              <p:nvPr/>
            </p:nvSpPr>
            <p:spPr bwMode="auto">
              <a:xfrm>
                <a:off x="222" y="3568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6478" name="Text Box 94"/>
              <p:cNvSpPr txBox="1">
                <a:spLocks noChangeArrowheads="1"/>
              </p:cNvSpPr>
              <p:nvPr/>
            </p:nvSpPr>
            <p:spPr bwMode="auto">
              <a:xfrm>
                <a:off x="216" y="310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79" name="Text Box 95"/>
              <p:cNvSpPr txBox="1">
                <a:spLocks noChangeArrowheads="1"/>
              </p:cNvSpPr>
              <p:nvPr/>
            </p:nvSpPr>
            <p:spPr bwMode="auto">
              <a:xfrm>
                <a:off x="216" y="2968"/>
                <a:ext cx="27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80" name="Text Box 96"/>
              <p:cNvSpPr txBox="1">
                <a:spLocks noChangeArrowheads="1"/>
              </p:cNvSpPr>
              <p:nvPr/>
            </p:nvSpPr>
            <p:spPr bwMode="auto">
              <a:xfrm>
                <a:off x="193" y="281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81" name="Text Box 97"/>
              <p:cNvSpPr txBox="1">
                <a:spLocks noChangeArrowheads="1"/>
              </p:cNvSpPr>
              <p:nvPr/>
            </p:nvSpPr>
            <p:spPr bwMode="auto">
              <a:xfrm>
                <a:off x="193" y="2451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16482" name="Text Box 98"/>
              <p:cNvSpPr txBox="1">
                <a:spLocks noChangeArrowheads="1"/>
              </p:cNvSpPr>
              <p:nvPr/>
            </p:nvSpPr>
            <p:spPr bwMode="auto">
              <a:xfrm>
                <a:off x="216" y="2304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6483" name="Text Box 99"/>
              <p:cNvSpPr txBox="1">
                <a:spLocks noChangeArrowheads="1"/>
              </p:cNvSpPr>
              <p:nvPr/>
            </p:nvSpPr>
            <p:spPr bwMode="auto">
              <a:xfrm>
                <a:off x="205" y="2141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6484" name="Text Box 100"/>
              <p:cNvSpPr txBox="1">
                <a:spLocks noChangeArrowheads="1"/>
              </p:cNvSpPr>
              <p:nvPr/>
            </p:nvSpPr>
            <p:spPr bwMode="auto">
              <a:xfrm>
                <a:off x="216" y="2016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6485" name="Text Box 101"/>
              <p:cNvSpPr txBox="1">
                <a:spLocks noChangeArrowheads="1"/>
              </p:cNvSpPr>
              <p:nvPr/>
            </p:nvSpPr>
            <p:spPr bwMode="auto">
              <a:xfrm>
                <a:off x="193" y="1272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4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86" name="Text Box 102"/>
              <p:cNvSpPr txBox="1">
                <a:spLocks noChangeArrowheads="1"/>
              </p:cNvSpPr>
              <p:nvPr/>
            </p:nvSpPr>
            <p:spPr bwMode="auto">
              <a:xfrm>
                <a:off x="193" y="157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87" name="Text Box 103"/>
              <p:cNvSpPr txBox="1">
                <a:spLocks noChangeArrowheads="1"/>
              </p:cNvSpPr>
              <p:nvPr/>
            </p:nvSpPr>
            <p:spPr bwMode="auto">
              <a:xfrm>
                <a:off x="181" y="1424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88" name="Text Box 104"/>
              <p:cNvSpPr txBox="1">
                <a:spLocks noChangeArrowheads="1"/>
              </p:cNvSpPr>
              <p:nvPr/>
            </p:nvSpPr>
            <p:spPr bwMode="auto">
              <a:xfrm>
                <a:off x="187" y="1728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+-</a:t>
                </a:r>
              </a:p>
            </p:txBody>
          </p:sp>
        </p:grpSp>
        <p:sp>
          <p:nvSpPr>
            <p:cNvPr id="16490" name="Text Box 106"/>
            <p:cNvSpPr txBox="1">
              <a:spLocks noChangeArrowheads="1"/>
            </p:cNvSpPr>
            <p:nvPr/>
          </p:nvSpPr>
          <p:spPr bwMode="auto">
            <a:xfrm>
              <a:off x="329" y="3145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L=0</a:t>
              </a:r>
            </a:p>
          </p:txBody>
        </p:sp>
        <p:sp>
          <p:nvSpPr>
            <p:cNvPr id="16491" name="Rectangle 107"/>
            <p:cNvSpPr>
              <a:spLocks noChangeArrowheads="1"/>
            </p:cNvSpPr>
            <p:nvPr/>
          </p:nvSpPr>
          <p:spPr bwMode="auto">
            <a:xfrm>
              <a:off x="329" y="2462"/>
              <a:ext cx="33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L=1</a:t>
              </a:r>
            </a:p>
          </p:txBody>
        </p:sp>
        <p:sp>
          <p:nvSpPr>
            <p:cNvPr id="16492" name="Rectangle 108"/>
            <p:cNvSpPr>
              <a:spLocks noChangeArrowheads="1"/>
            </p:cNvSpPr>
            <p:nvPr/>
          </p:nvSpPr>
          <p:spPr bwMode="auto">
            <a:xfrm>
              <a:off x="352" y="169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L=2</a:t>
              </a:r>
            </a:p>
          </p:txBody>
        </p:sp>
        <p:sp>
          <p:nvSpPr>
            <p:cNvPr id="16493" name="Rectangle 109"/>
            <p:cNvSpPr>
              <a:spLocks noChangeArrowheads="1"/>
            </p:cNvSpPr>
            <p:nvPr/>
          </p:nvSpPr>
          <p:spPr bwMode="auto">
            <a:xfrm>
              <a:off x="352" y="95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L=3</a:t>
              </a:r>
            </a:p>
          </p:txBody>
        </p:sp>
      </p:grpSp>
      <p:graphicFrame>
        <p:nvGraphicFramePr>
          <p:cNvPr id="16513" name="Object 129"/>
          <p:cNvGraphicFramePr>
            <a:graphicFrameLocks noChangeAspect="1"/>
          </p:cNvGraphicFramePr>
          <p:nvPr/>
        </p:nvGraphicFramePr>
        <p:xfrm>
          <a:off x="4495800" y="3270250"/>
          <a:ext cx="152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Equation" r:id="rId3" imgW="152280" imgH="317160" progId="Equation.3">
                  <p:embed/>
                </p:oleObj>
              </mc:Choice>
              <mc:Fallback>
                <p:oleObj name="Equation" r:id="rId3" imgW="1522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270250"/>
                        <a:ext cx="1524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14" name="Text Box 130"/>
          <p:cNvSpPr txBox="1">
            <a:spLocks noChangeArrowheads="1"/>
          </p:cNvSpPr>
          <p:nvPr/>
        </p:nvSpPr>
        <p:spPr bwMode="auto">
          <a:xfrm>
            <a:off x="3549650" y="5859463"/>
            <a:ext cx="1212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</a:rPr>
              <a:t>p</a:t>
            </a:r>
            <a:r>
              <a:rPr lang="en-US"/>
              <a:t>,K,</a:t>
            </a:r>
            <a:r>
              <a:rPr lang="en-US">
                <a:latin typeface="Symbol" charset="2"/>
              </a:rPr>
              <a:t>h</a:t>
            </a:r>
            <a:r>
              <a:rPr lang="en-US"/>
              <a:t>,</a:t>
            </a:r>
            <a:r>
              <a:rPr lang="en-US">
                <a:latin typeface="Symbol" charset="2"/>
              </a:rPr>
              <a:t>h</a:t>
            </a:r>
            <a:r>
              <a:rPr lang="en-US"/>
              <a:t>’</a:t>
            </a:r>
          </a:p>
        </p:txBody>
      </p:sp>
      <p:sp>
        <p:nvSpPr>
          <p:cNvPr id="16515" name="Text Box 131"/>
          <p:cNvSpPr txBox="1">
            <a:spLocks noChangeArrowheads="1"/>
          </p:cNvSpPr>
          <p:nvPr/>
        </p:nvSpPr>
        <p:spPr bwMode="auto">
          <a:xfrm>
            <a:off x="3549650" y="5372100"/>
            <a:ext cx="1319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</a:rPr>
              <a:t>r</a:t>
            </a:r>
            <a:r>
              <a:rPr lang="en-US"/>
              <a:t>,K*,</a:t>
            </a:r>
            <a:r>
              <a:rPr lang="en-US">
                <a:latin typeface="Symbol" charset="2"/>
              </a:rPr>
              <a:t>w</a:t>
            </a:r>
            <a:r>
              <a:rPr lang="en-US"/>
              <a:t>,</a:t>
            </a:r>
            <a:r>
              <a:rPr lang="en-US">
                <a:latin typeface="Symbol" charset="2"/>
              </a:rPr>
              <a:t>f</a:t>
            </a:r>
          </a:p>
        </p:txBody>
      </p:sp>
      <p:sp>
        <p:nvSpPr>
          <p:cNvPr id="16516" name="Text Box 132"/>
          <p:cNvSpPr txBox="1">
            <a:spLocks noChangeArrowheads="1"/>
          </p:cNvSpPr>
          <p:nvPr/>
        </p:nvSpPr>
        <p:spPr bwMode="auto">
          <a:xfrm>
            <a:off x="3657600" y="4632325"/>
            <a:ext cx="1211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b,K,h,h’</a:t>
            </a:r>
          </a:p>
        </p:txBody>
      </p:sp>
      <p:sp>
        <p:nvSpPr>
          <p:cNvPr id="16517" name="Text Box 133"/>
          <p:cNvSpPr txBox="1">
            <a:spLocks noChangeArrowheads="1"/>
          </p:cNvSpPr>
          <p:nvPr/>
        </p:nvSpPr>
        <p:spPr bwMode="auto">
          <a:xfrm>
            <a:off x="3657600" y="4140200"/>
            <a:ext cx="1144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a,K,f,f’</a:t>
            </a:r>
          </a:p>
        </p:txBody>
      </p:sp>
      <p:sp>
        <p:nvSpPr>
          <p:cNvPr id="16518" name="Text Box 134"/>
          <p:cNvSpPr txBox="1">
            <a:spLocks noChangeArrowheads="1"/>
          </p:cNvSpPr>
          <p:nvPr/>
        </p:nvSpPr>
        <p:spPr bwMode="auto">
          <a:xfrm>
            <a:off x="3549650" y="3440113"/>
            <a:ext cx="1212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</a:rPr>
              <a:t>p</a:t>
            </a:r>
            <a:r>
              <a:rPr lang="en-US"/>
              <a:t>,K,</a:t>
            </a:r>
            <a:r>
              <a:rPr lang="en-US">
                <a:latin typeface="Symbol" charset="2"/>
              </a:rPr>
              <a:t>h</a:t>
            </a:r>
            <a:r>
              <a:rPr lang="en-US"/>
              <a:t>,</a:t>
            </a:r>
            <a:r>
              <a:rPr lang="en-US">
                <a:latin typeface="Symbol" charset="2"/>
              </a:rPr>
              <a:t>h</a:t>
            </a:r>
            <a:r>
              <a:rPr lang="en-US"/>
              <a:t>’</a:t>
            </a:r>
          </a:p>
        </p:txBody>
      </p:sp>
      <p:sp>
        <p:nvSpPr>
          <p:cNvPr id="16519" name="Text Box 135"/>
          <p:cNvSpPr txBox="1">
            <a:spLocks noChangeArrowheads="1"/>
          </p:cNvSpPr>
          <p:nvPr/>
        </p:nvSpPr>
        <p:spPr bwMode="auto">
          <a:xfrm>
            <a:off x="3549650" y="2870200"/>
            <a:ext cx="1319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</a:rPr>
              <a:t>r</a:t>
            </a:r>
            <a:r>
              <a:rPr lang="en-US"/>
              <a:t>,K*,</a:t>
            </a:r>
            <a:r>
              <a:rPr lang="en-US">
                <a:latin typeface="Symbol" charset="2"/>
              </a:rPr>
              <a:t>w</a:t>
            </a:r>
            <a:r>
              <a:rPr lang="en-US"/>
              <a:t>,</a:t>
            </a:r>
            <a:r>
              <a:rPr lang="en-US">
                <a:latin typeface="Symbol" charset="2"/>
              </a:rPr>
              <a:t>f</a:t>
            </a:r>
          </a:p>
        </p:txBody>
      </p:sp>
      <p:sp>
        <p:nvSpPr>
          <p:cNvPr id="16520" name="AutoShape 136"/>
          <p:cNvSpPr>
            <a:spLocks/>
          </p:cNvSpPr>
          <p:nvPr/>
        </p:nvSpPr>
        <p:spPr bwMode="auto">
          <a:xfrm>
            <a:off x="4868863" y="2959100"/>
            <a:ext cx="655637" cy="3249613"/>
          </a:xfrm>
          <a:prstGeom prst="rightBrace">
            <a:avLst>
              <a:gd name="adj1" fmla="val 41304"/>
              <a:gd name="adj2" fmla="val 50000"/>
            </a:avLst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21" name="Text Box 137"/>
          <p:cNvSpPr txBox="1">
            <a:spLocks noChangeArrowheads="1"/>
          </p:cNvSpPr>
          <p:nvPr/>
        </p:nvSpPr>
        <p:spPr bwMode="auto">
          <a:xfrm>
            <a:off x="5449133" y="2846388"/>
            <a:ext cx="3355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0066"/>
                </a:solidFill>
              </a:rPr>
              <a:t>Mesons come in </a:t>
            </a:r>
          </a:p>
          <a:p>
            <a:r>
              <a:rPr lang="en-US">
                <a:solidFill>
                  <a:srgbClr val="CC0066"/>
                </a:solidFill>
              </a:rPr>
              <a:t>Nonets of the same</a:t>
            </a:r>
          </a:p>
          <a:p>
            <a:r>
              <a:rPr lang="en-US">
                <a:solidFill>
                  <a:srgbClr val="CC0066"/>
                </a:solidFill>
              </a:rPr>
              <a:t>J</a:t>
            </a:r>
            <a:r>
              <a:rPr lang="en-US" baseline="30000">
                <a:solidFill>
                  <a:srgbClr val="CC0066"/>
                </a:solidFill>
              </a:rPr>
              <a:t>PC</a:t>
            </a:r>
            <a:r>
              <a:rPr lang="en-US">
                <a:solidFill>
                  <a:srgbClr val="CC0066"/>
                </a:solidFill>
              </a:rPr>
              <a:t> Quantum Numbers</a:t>
            </a:r>
          </a:p>
        </p:txBody>
      </p:sp>
      <p:sp>
        <p:nvSpPr>
          <p:cNvPr id="16522" name="Text Box 138"/>
          <p:cNvSpPr txBox="1">
            <a:spLocks noChangeArrowheads="1"/>
          </p:cNvSpPr>
          <p:nvPr/>
        </p:nvSpPr>
        <p:spPr bwMode="auto">
          <a:xfrm>
            <a:off x="5516563" y="4772025"/>
            <a:ext cx="33639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SU(3) is broken</a:t>
            </a:r>
          </a:p>
          <a:p>
            <a:r>
              <a:rPr lang="en-US">
                <a:solidFill>
                  <a:srgbClr val="0000FF"/>
                </a:solidFill>
              </a:rPr>
              <a:t>Last two members mix</a:t>
            </a:r>
          </a:p>
        </p:txBody>
      </p:sp>
      <p:sp>
        <p:nvSpPr>
          <p:cNvPr id="16524" name="Rectangle 140"/>
          <p:cNvSpPr>
            <a:spLocks noChangeArrowheads="1"/>
          </p:cNvSpPr>
          <p:nvPr/>
        </p:nvSpPr>
        <p:spPr bwMode="auto">
          <a:xfrm>
            <a:off x="0" y="73025"/>
            <a:ext cx="386471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 b="1" dirty="0">
                <a:solidFill>
                  <a:schemeClr val="bg2">
                    <a:lumMod val="50000"/>
                  </a:schemeClr>
                </a:solidFill>
              </a:rPr>
              <a:t>Spectroscopy </a:t>
            </a:r>
            <a:r>
              <a:rPr lang="en-US" sz="2600" b="1" dirty="0" smtClean="0">
                <a:solidFill>
                  <a:schemeClr val="bg2">
                    <a:lumMod val="50000"/>
                  </a:schemeClr>
                </a:solidFill>
              </a:rPr>
              <a:t>and </a:t>
            </a:r>
            <a:r>
              <a:rPr lang="en-US" sz="2600" b="1" dirty="0">
                <a:solidFill>
                  <a:schemeClr val="bg2">
                    <a:lumMod val="50000"/>
                  </a:schemeClr>
                </a:solidFill>
              </a:rPr>
              <a:t>QCD</a:t>
            </a:r>
          </a:p>
        </p:txBody>
      </p:sp>
      <p:sp>
        <p:nvSpPr>
          <p:cNvPr id="125" name="Text Box 45"/>
          <p:cNvSpPr txBox="1">
            <a:spLocks noChangeArrowheads="1"/>
          </p:cNvSpPr>
          <p:nvPr/>
        </p:nvSpPr>
        <p:spPr bwMode="auto">
          <a:xfrm>
            <a:off x="3013075" y="5594350"/>
            <a:ext cx="622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9966FF"/>
                </a:solidFill>
              </a:rPr>
              <a:t>S=1</a:t>
            </a:r>
          </a:p>
          <a:p>
            <a:r>
              <a:rPr lang="en-US" sz="1800" b="1" dirty="0">
                <a:solidFill>
                  <a:srgbClr val="969696"/>
                </a:solidFill>
              </a:rPr>
              <a:t>S=0</a:t>
            </a:r>
            <a:endParaRPr lang="en-US" sz="1800" b="1" dirty="0">
              <a:solidFill>
                <a:srgbClr val="9966FF"/>
              </a:solidFill>
            </a:endParaRPr>
          </a:p>
        </p:txBody>
      </p:sp>
      <p:sp>
        <p:nvSpPr>
          <p:cNvPr id="126" name="Text Box 156"/>
          <p:cNvSpPr txBox="1">
            <a:spLocks noChangeArrowheads="1"/>
          </p:cNvSpPr>
          <p:nvPr/>
        </p:nvSpPr>
        <p:spPr bwMode="auto">
          <a:xfrm>
            <a:off x="1308100" y="838200"/>
            <a:ext cx="1239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Mesons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61" y="5519400"/>
            <a:ext cx="279400" cy="2032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5492750"/>
            <a:ext cx="1066800" cy="3048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743700" y="5675313"/>
            <a:ext cx="723900" cy="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222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12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12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EA9F0-0C26-CD46-84F7-1F374975A0D4}" type="slidenum">
              <a:rPr lang="en-US"/>
              <a:pPr/>
              <a:t>22</a:t>
            </a:fld>
            <a:endParaRPr lang="en-US"/>
          </a:p>
        </p:txBody>
      </p:sp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2012950" y="1511300"/>
            <a:ext cx="1130300" cy="4178300"/>
            <a:chOff x="3720" y="1296"/>
            <a:chExt cx="712" cy="2632"/>
          </a:xfrm>
        </p:grpSpPr>
        <p:sp>
          <p:nvSpPr>
            <p:cNvPr id="29699" name="Rectangle 3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1" name="Rectangle 5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2" name="Rectangle 6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3" name="Rectangle 7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4" name="Rectangle 8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9" name="Rectangle 13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0" name="Rectangle 14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1" name="Rectangle 15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2" name="Rectangle 16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713" name="Group 17"/>
          <p:cNvGrpSpPr>
            <a:grpSpLocks/>
          </p:cNvGrpSpPr>
          <p:nvPr/>
        </p:nvGrpSpPr>
        <p:grpSpPr bwMode="auto">
          <a:xfrm>
            <a:off x="1819275" y="1663700"/>
            <a:ext cx="1130300" cy="4178300"/>
            <a:chOff x="3720" y="1296"/>
            <a:chExt cx="712" cy="2632"/>
          </a:xfrm>
        </p:grpSpPr>
        <p:sp>
          <p:nvSpPr>
            <p:cNvPr id="29714" name="Rectangle 18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5" name="Rectangle 19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6" name="Rectangle 20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7" name="Rectangle 21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8" name="Rectangle 22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9" name="Rectangle 23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0" name="Rectangle 24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1" name="Rectangle 25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2" name="Rectangle 26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3" name="Rectangle 27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4" name="Rectangle 28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5" name="Rectangle 29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6" name="Rectangle 30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7" name="Rectangle 31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728" name="Group 32"/>
          <p:cNvGrpSpPr>
            <a:grpSpLocks/>
          </p:cNvGrpSpPr>
          <p:nvPr/>
        </p:nvGrpSpPr>
        <p:grpSpPr bwMode="auto">
          <a:xfrm>
            <a:off x="1590675" y="1789113"/>
            <a:ext cx="1130300" cy="4178300"/>
            <a:chOff x="3720" y="1296"/>
            <a:chExt cx="712" cy="2632"/>
          </a:xfrm>
        </p:grpSpPr>
        <p:sp>
          <p:nvSpPr>
            <p:cNvPr id="29729" name="Rectangle 33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0" name="Rectangle 34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1" name="Rectangle 35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2" name="Rectangle 36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3" name="Rectangle 37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4" name="Rectangle 38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5" name="Rectangle 39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6" name="Rectangle 40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7" name="Rectangle 41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8" name="Rectangle 42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9" name="Rectangle 43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0" name="Rectangle 44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1" name="Rectangle 45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2" name="Rectangle 46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743" name="Group 47"/>
          <p:cNvGrpSpPr>
            <a:grpSpLocks/>
          </p:cNvGrpSpPr>
          <p:nvPr/>
        </p:nvGrpSpPr>
        <p:grpSpPr bwMode="auto">
          <a:xfrm>
            <a:off x="1414463" y="1898650"/>
            <a:ext cx="1130300" cy="4178300"/>
            <a:chOff x="3720" y="1296"/>
            <a:chExt cx="712" cy="2632"/>
          </a:xfrm>
        </p:grpSpPr>
        <p:sp>
          <p:nvSpPr>
            <p:cNvPr id="29744" name="Rectangle 48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5" name="Rectangle 49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6" name="Rectangle 50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7" name="Rectangle 51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8" name="Rectangle 52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9" name="Rectangle 53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0" name="Rectangle 54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1" name="Rectangle 55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2" name="Rectangle 56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3" name="Rectangle 57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4" name="Rectangle 58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5" name="Rectangle 59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6" name="Rectangle 60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7" name="Rectangle 61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758" name="Rectangle 62"/>
          <p:cNvSpPr>
            <a:spLocks noChangeArrowheads="1"/>
          </p:cNvSpPr>
          <p:nvPr/>
        </p:nvSpPr>
        <p:spPr bwMode="auto">
          <a:xfrm>
            <a:off x="6159500" y="342900"/>
            <a:ext cx="2616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>
                <a:solidFill>
                  <a:srgbClr val="3366CC"/>
                </a:solidFill>
              </a:rPr>
              <a:t>Quarkonium</a:t>
            </a:r>
          </a:p>
        </p:txBody>
      </p:sp>
      <p:grpSp>
        <p:nvGrpSpPr>
          <p:cNvPr id="29759" name="Group 63"/>
          <p:cNvGrpSpPr>
            <a:grpSpLocks/>
          </p:cNvGrpSpPr>
          <p:nvPr/>
        </p:nvGrpSpPr>
        <p:grpSpPr bwMode="auto">
          <a:xfrm>
            <a:off x="6604000" y="825500"/>
            <a:ext cx="1993900" cy="822325"/>
            <a:chOff x="4160" y="520"/>
            <a:chExt cx="1256" cy="518"/>
          </a:xfrm>
        </p:grpSpPr>
        <p:sp>
          <p:nvSpPr>
            <p:cNvPr id="29760" name="Oval 64"/>
            <p:cNvSpPr>
              <a:spLocks noChangeArrowheads="1"/>
            </p:cNvSpPr>
            <p:nvPr/>
          </p:nvSpPr>
          <p:spPr bwMode="auto">
            <a:xfrm>
              <a:off x="4224" y="64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9761" name="Group 65"/>
            <p:cNvGrpSpPr>
              <a:grpSpLocks/>
            </p:cNvGrpSpPr>
            <p:nvPr/>
          </p:nvGrpSpPr>
          <p:grpSpPr bwMode="auto">
            <a:xfrm>
              <a:off x="4160" y="520"/>
              <a:ext cx="272" cy="518"/>
              <a:chOff x="760" y="1400"/>
              <a:chExt cx="272" cy="518"/>
            </a:xfrm>
          </p:grpSpPr>
          <p:sp>
            <p:nvSpPr>
              <p:cNvPr id="29762" name="Line 66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63" name="Oval 67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q</a:t>
                </a:r>
              </a:p>
            </p:txBody>
          </p:sp>
        </p:grpSp>
        <p:grpSp>
          <p:nvGrpSpPr>
            <p:cNvPr id="29764" name="Group 68"/>
            <p:cNvGrpSpPr>
              <a:grpSpLocks/>
            </p:cNvGrpSpPr>
            <p:nvPr/>
          </p:nvGrpSpPr>
          <p:grpSpPr bwMode="auto">
            <a:xfrm>
              <a:off x="5144" y="520"/>
              <a:ext cx="272" cy="518"/>
              <a:chOff x="1360" y="1416"/>
              <a:chExt cx="272" cy="518"/>
            </a:xfrm>
          </p:grpSpPr>
          <p:sp>
            <p:nvSpPr>
              <p:cNvPr id="29765" name="Line 69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66" name="Oval 70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q</a:t>
                </a:r>
                <a:endParaRPr lang="en-US" baseline="3000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29767" name="Line 71"/>
            <p:cNvSpPr>
              <a:spLocks noChangeShapeType="1"/>
            </p:cNvSpPr>
            <p:nvPr/>
          </p:nvSpPr>
          <p:spPr bwMode="auto">
            <a:xfrm>
              <a:off x="4704" y="98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8" name="Line 72"/>
            <p:cNvSpPr>
              <a:spLocks noChangeShapeType="1"/>
            </p:cNvSpPr>
            <p:nvPr/>
          </p:nvSpPr>
          <p:spPr bwMode="auto">
            <a:xfrm>
              <a:off x="4752" y="64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9" name="Line 73"/>
            <p:cNvSpPr>
              <a:spLocks noChangeShapeType="1"/>
            </p:cNvSpPr>
            <p:nvPr/>
          </p:nvSpPr>
          <p:spPr bwMode="auto">
            <a:xfrm>
              <a:off x="4248" y="744"/>
              <a:ext cx="8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770" name="Rectangle 74"/>
          <p:cNvSpPr>
            <a:spLocks noChangeArrowheads="1"/>
          </p:cNvSpPr>
          <p:nvPr/>
        </p:nvSpPr>
        <p:spPr bwMode="auto">
          <a:xfrm>
            <a:off x="6883400" y="3262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9771" name="Group 75"/>
          <p:cNvGrpSpPr>
            <a:grpSpLocks/>
          </p:cNvGrpSpPr>
          <p:nvPr/>
        </p:nvGrpSpPr>
        <p:grpSpPr bwMode="auto">
          <a:xfrm>
            <a:off x="136525" y="2030413"/>
            <a:ext cx="2247900" cy="4303712"/>
            <a:chOff x="329" y="744"/>
            <a:chExt cx="1416" cy="2711"/>
          </a:xfrm>
        </p:grpSpPr>
        <p:grpSp>
          <p:nvGrpSpPr>
            <p:cNvPr id="29772" name="Group 76"/>
            <p:cNvGrpSpPr>
              <a:grpSpLocks/>
            </p:cNvGrpSpPr>
            <p:nvPr/>
          </p:nvGrpSpPr>
          <p:grpSpPr bwMode="auto">
            <a:xfrm>
              <a:off x="702" y="744"/>
              <a:ext cx="1043" cy="2711"/>
              <a:chOff x="181" y="1272"/>
              <a:chExt cx="1043" cy="2711"/>
            </a:xfrm>
          </p:grpSpPr>
          <p:sp>
            <p:nvSpPr>
              <p:cNvPr id="29773" name="Rectangle 77"/>
              <p:cNvSpPr>
                <a:spLocks noChangeArrowheads="1"/>
              </p:cNvSpPr>
              <p:nvPr/>
            </p:nvSpPr>
            <p:spPr bwMode="auto">
              <a:xfrm>
                <a:off x="512" y="360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4" name="Rectangle 78"/>
              <p:cNvSpPr>
                <a:spLocks noChangeArrowheads="1"/>
              </p:cNvSpPr>
              <p:nvPr/>
            </p:nvSpPr>
            <p:spPr bwMode="auto">
              <a:xfrm>
                <a:off x="512" y="312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5" name="Rectangle 79"/>
              <p:cNvSpPr>
                <a:spLocks noChangeArrowheads="1"/>
              </p:cNvSpPr>
              <p:nvPr/>
            </p:nvSpPr>
            <p:spPr bwMode="auto">
              <a:xfrm>
                <a:off x="512" y="248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6" name="Rectangle 80"/>
              <p:cNvSpPr>
                <a:spLocks noChangeArrowheads="1"/>
              </p:cNvSpPr>
              <p:nvPr/>
            </p:nvSpPr>
            <p:spPr bwMode="auto">
              <a:xfrm>
                <a:off x="512" y="375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7" name="Rectangle 81"/>
              <p:cNvSpPr>
                <a:spLocks noChangeArrowheads="1"/>
              </p:cNvSpPr>
              <p:nvPr/>
            </p:nvSpPr>
            <p:spPr bwMode="auto">
              <a:xfrm>
                <a:off x="512" y="2968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8" name="Rectangle 82"/>
              <p:cNvSpPr>
                <a:spLocks noChangeArrowheads="1"/>
              </p:cNvSpPr>
              <p:nvPr/>
            </p:nvSpPr>
            <p:spPr bwMode="auto">
              <a:xfrm>
                <a:off x="512" y="233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9" name="Rectangle 83"/>
              <p:cNvSpPr>
                <a:spLocks noChangeArrowheads="1"/>
              </p:cNvSpPr>
              <p:nvPr/>
            </p:nvSpPr>
            <p:spPr bwMode="auto">
              <a:xfrm>
                <a:off x="512" y="327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0" name="Rectangle 84"/>
              <p:cNvSpPr>
                <a:spLocks noChangeArrowheads="1"/>
              </p:cNvSpPr>
              <p:nvPr/>
            </p:nvSpPr>
            <p:spPr bwMode="auto">
              <a:xfrm>
                <a:off x="512" y="281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1" name="Rectangle 85"/>
              <p:cNvSpPr>
                <a:spLocks noChangeArrowheads="1"/>
              </p:cNvSpPr>
              <p:nvPr/>
            </p:nvSpPr>
            <p:spPr bwMode="auto">
              <a:xfrm>
                <a:off x="512" y="218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2" name="Rectangle 86"/>
              <p:cNvSpPr>
                <a:spLocks noChangeArrowheads="1"/>
              </p:cNvSpPr>
              <p:nvPr/>
            </p:nvSpPr>
            <p:spPr bwMode="auto">
              <a:xfrm>
                <a:off x="512" y="203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3" name="Rectangle 87"/>
              <p:cNvSpPr>
                <a:spLocks noChangeArrowheads="1"/>
              </p:cNvSpPr>
              <p:nvPr/>
            </p:nvSpPr>
            <p:spPr bwMode="auto">
              <a:xfrm>
                <a:off x="512" y="172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4" name="Rectangle 88"/>
              <p:cNvSpPr>
                <a:spLocks noChangeArrowheads="1"/>
              </p:cNvSpPr>
              <p:nvPr/>
            </p:nvSpPr>
            <p:spPr bwMode="auto">
              <a:xfrm>
                <a:off x="512" y="142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5" name="Rectangle 89"/>
              <p:cNvSpPr>
                <a:spLocks noChangeArrowheads="1"/>
              </p:cNvSpPr>
              <p:nvPr/>
            </p:nvSpPr>
            <p:spPr bwMode="auto">
              <a:xfrm>
                <a:off x="512" y="157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6" name="Rectangle 90"/>
              <p:cNvSpPr>
                <a:spLocks noChangeArrowheads="1"/>
              </p:cNvSpPr>
              <p:nvPr/>
            </p:nvSpPr>
            <p:spPr bwMode="auto">
              <a:xfrm>
                <a:off x="512" y="127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7" name="Text Box 91"/>
              <p:cNvSpPr txBox="1">
                <a:spLocks noChangeArrowheads="1"/>
              </p:cNvSpPr>
              <p:nvPr/>
            </p:nvSpPr>
            <p:spPr bwMode="auto">
              <a:xfrm>
                <a:off x="222" y="3752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29788" name="Text Box 92"/>
              <p:cNvSpPr txBox="1">
                <a:spLocks noChangeArrowheads="1"/>
              </p:cNvSpPr>
              <p:nvPr/>
            </p:nvSpPr>
            <p:spPr bwMode="auto">
              <a:xfrm>
                <a:off x="216" y="3261"/>
                <a:ext cx="26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+-</a:t>
                </a:r>
              </a:p>
            </p:txBody>
          </p:sp>
          <p:sp>
            <p:nvSpPr>
              <p:cNvPr id="29789" name="Text Box 93"/>
              <p:cNvSpPr txBox="1">
                <a:spLocks noChangeArrowheads="1"/>
              </p:cNvSpPr>
              <p:nvPr/>
            </p:nvSpPr>
            <p:spPr bwMode="auto">
              <a:xfrm>
                <a:off x="222" y="3568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29790" name="Text Box 94"/>
              <p:cNvSpPr txBox="1">
                <a:spLocks noChangeArrowheads="1"/>
              </p:cNvSpPr>
              <p:nvPr/>
            </p:nvSpPr>
            <p:spPr bwMode="auto">
              <a:xfrm>
                <a:off x="216" y="310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1" name="Text Box 95"/>
              <p:cNvSpPr txBox="1">
                <a:spLocks noChangeArrowheads="1"/>
              </p:cNvSpPr>
              <p:nvPr/>
            </p:nvSpPr>
            <p:spPr bwMode="auto">
              <a:xfrm>
                <a:off x="216" y="2968"/>
                <a:ext cx="27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2" name="Text Box 96"/>
              <p:cNvSpPr txBox="1">
                <a:spLocks noChangeArrowheads="1"/>
              </p:cNvSpPr>
              <p:nvPr/>
            </p:nvSpPr>
            <p:spPr bwMode="auto">
              <a:xfrm>
                <a:off x="193" y="281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3" name="Text Box 97"/>
              <p:cNvSpPr txBox="1">
                <a:spLocks noChangeArrowheads="1"/>
              </p:cNvSpPr>
              <p:nvPr/>
            </p:nvSpPr>
            <p:spPr bwMode="auto">
              <a:xfrm>
                <a:off x="193" y="2451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29794" name="Text Box 98"/>
              <p:cNvSpPr txBox="1">
                <a:spLocks noChangeArrowheads="1"/>
              </p:cNvSpPr>
              <p:nvPr/>
            </p:nvSpPr>
            <p:spPr bwMode="auto">
              <a:xfrm>
                <a:off x="216" y="2304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29795" name="Text Box 99"/>
              <p:cNvSpPr txBox="1">
                <a:spLocks noChangeArrowheads="1"/>
              </p:cNvSpPr>
              <p:nvPr/>
            </p:nvSpPr>
            <p:spPr bwMode="auto">
              <a:xfrm>
                <a:off x="205" y="2141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29796" name="Text Box 100"/>
              <p:cNvSpPr txBox="1">
                <a:spLocks noChangeArrowheads="1"/>
              </p:cNvSpPr>
              <p:nvPr/>
            </p:nvSpPr>
            <p:spPr bwMode="auto">
              <a:xfrm>
                <a:off x="216" y="2016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29797" name="Text Box 101"/>
              <p:cNvSpPr txBox="1">
                <a:spLocks noChangeArrowheads="1"/>
              </p:cNvSpPr>
              <p:nvPr/>
            </p:nvSpPr>
            <p:spPr bwMode="auto">
              <a:xfrm>
                <a:off x="193" y="1272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4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8" name="Text Box 102"/>
              <p:cNvSpPr txBox="1">
                <a:spLocks noChangeArrowheads="1"/>
              </p:cNvSpPr>
              <p:nvPr/>
            </p:nvSpPr>
            <p:spPr bwMode="auto">
              <a:xfrm>
                <a:off x="193" y="157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9" name="Text Box 103"/>
              <p:cNvSpPr txBox="1">
                <a:spLocks noChangeArrowheads="1"/>
              </p:cNvSpPr>
              <p:nvPr/>
            </p:nvSpPr>
            <p:spPr bwMode="auto">
              <a:xfrm>
                <a:off x="181" y="1424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800" name="Text Box 104"/>
              <p:cNvSpPr txBox="1">
                <a:spLocks noChangeArrowheads="1"/>
              </p:cNvSpPr>
              <p:nvPr/>
            </p:nvSpPr>
            <p:spPr bwMode="auto">
              <a:xfrm>
                <a:off x="187" y="1728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+-</a:t>
                </a:r>
              </a:p>
            </p:txBody>
          </p:sp>
        </p:grpSp>
        <p:sp>
          <p:nvSpPr>
            <p:cNvPr id="29802" name="Text Box 106"/>
            <p:cNvSpPr txBox="1">
              <a:spLocks noChangeArrowheads="1"/>
            </p:cNvSpPr>
            <p:nvPr/>
          </p:nvSpPr>
          <p:spPr bwMode="auto">
            <a:xfrm>
              <a:off x="329" y="3145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L=0</a:t>
              </a:r>
            </a:p>
          </p:txBody>
        </p:sp>
        <p:sp>
          <p:nvSpPr>
            <p:cNvPr id="29803" name="Rectangle 107"/>
            <p:cNvSpPr>
              <a:spLocks noChangeArrowheads="1"/>
            </p:cNvSpPr>
            <p:nvPr/>
          </p:nvSpPr>
          <p:spPr bwMode="auto">
            <a:xfrm>
              <a:off x="329" y="2462"/>
              <a:ext cx="33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L=1</a:t>
              </a:r>
            </a:p>
          </p:txBody>
        </p:sp>
        <p:sp>
          <p:nvSpPr>
            <p:cNvPr id="29804" name="Rectangle 108"/>
            <p:cNvSpPr>
              <a:spLocks noChangeArrowheads="1"/>
            </p:cNvSpPr>
            <p:nvPr/>
          </p:nvSpPr>
          <p:spPr bwMode="auto">
            <a:xfrm>
              <a:off x="352" y="169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L=2</a:t>
              </a:r>
            </a:p>
          </p:txBody>
        </p:sp>
        <p:sp>
          <p:nvSpPr>
            <p:cNvPr id="29805" name="Rectangle 109"/>
            <p:cNvSpPr>
              <a:spLocks noChangeArrowheads="1"/>
            </p:cNvSpPr>
            <p:nvPr/>
          </p:nvSpPr>
          <p:spPr bwMode="auto">
            <a:xfrm>
              <a:off x="352" y="95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L=3</a:t>
              </a:r>
            </a:p>
          </p:txBody>
        </p:sp>
      </p:grpSp>
      <p:sp>
        <p:nvSpPr>
          <p:cNvPr id="29806" name="Text Box 110"/>
          <p:cNvSpPr txBox="1">
            <a:spLocks noChangeArrowheads="1"/>
          </p:cNvSpPr>
          <p:nvPr/>
        </p:nvSpPr>
        <p:spPr bwMode="auto">
          <a:xfrm>
            <a:off x="1308100" y="838200"/>
            <a:ext cx="1239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Mesons</a:t>
            </a:r>
          </a:p>
        </p:txBody>
      </p:sp>
      <p:sp>
        <p:nvSpPr>
          <p:cNvPr id="29824" name="Text Box 128"/>
          <p:cNvSpPr txBox="1">
            <a:spLocks noChangeArrowheads="1"/>
          </p:cNvSpPr>
          <p:nvPr/>
        </p:nvSpPr>
        <p:spPr bwMode="auto">
          <a:xfrm>
            <a:off x="3870325" y="2560638"/>
            <a:ext cx="474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CC0066"/>
                </a:solidFill>
              </a:rPr>
              <a:t>Allowed J</a:t>
            </a:r>
            <a:r>
              <a:rPr lang="en-US" b="1" baseline="30000">
                <a:solidFill>
                  <a:srgbClr val="CC0066"/>
                </a:solidFill>
              </a:rPr>
              <a:t>PC</a:t>
            </a:r>
            <a:r>
              <a:rPr lang="en-US" b="1">
                <a:solidFill>
                  <a:srgbClr val="CC0066"/>
                </a:solidFill>
              </a:rPr>
              <a:t> Quantum numbers:</a:t>
            </a:r>
          </a:p>
        </p:txBody>
      </p:sp>
      <p:sp>
        <p:nvSpPr>
          <p:cNvPr id="29825" name="Text Box 129"/>
          <p:cNvSpPr txBox="1">
            <a:spLocks noChangeArrowheads="1"/>
          </p:cNvSpPr>
          <p:nvPr/>
        </p:nvSpPr>
        <p:spPr bwMode="auto">
          <a:xfrm>
            <a:off x="3921125" y="3233738"/>
            <a:ext cx="178802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     </a:t>
            </a:r>
            <a:r>
              <a:rPr lang="en-US" b="1" dirty="0" smtClean="0">
                <a:solidFill>
                  <a:srgbClr val="0000FF"/>
                </a:solidFill>
              </a:rPr>
              <a:t>0</a:t>
            </a:r>
            <a:r>
              <a:rPr lang="en-US" b="1" baseline="30000" dirty="0">
                <a:solidFill>
                  <a:srgbClr val="0000FF"/>
                </a:solidFill>
              </a:rPr>
              <a:t>++  </a:t>
            </a:r>
            <a:r>
              <a:rPr lang="en-US" b="1" dirty="0">
                <a:solidFill>
                  <a:srgbClr val="0000FF"/>
                </a:solidFill>
              </a:rPr>
              <a:t>0</a:t>
            </a:r>
            <a:r>
              <a:rPr lang="en-US" b="1" baseline="30000" dirty="0">
                <a:solidFill>
                  <a:srgbClr val="0000FF"/>
                </a:solidFill>
              </a:rPr>
              <a:t>-+ </a:t>
            </a:r>
          </a:p>
          <a:p>
            <a:r>
              <a:rPr lang="en-US" b="1" dirty="0">
                <a:solidFill>
                  <a:srgbClr val="0000FF"/>
                </a:solidFill>
              </a:rPr>
              <a:t>1</a:t>
            </a:r>
            <a:r>
              <a:rPr lang="en-US" b="1" baseline="30000" dirty="0">
                <a:solidFill>
                  <a:srgbClr val="0000FF"/>
                </a:solidFill>
              </a:rPr>
              <a:t>–-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1</a:t>
            </a:r>
            <a:r>
              <a:rPr lang="en-US" b="1" baseline="30000" dirty="0">
                <a:solidFill>
                  <a:srgbClr val="0000FF"/>
                </a:solidFill>
              </a:rPr>
              <a:t>++           </a:t>
            </a:r>
            <a:r>
              <a:rPr lang="en-US" b="1" dirty="0">
                <a:solidFill>
                  <a:srgbClr val="0000FF"/>
                </a:solidFill>
              </a:rPr>
              <a:t>1</a:t>
            </a:r>
            <a:r>
              <a:rPr lang="en-US" b="1" baseline="30000" dirty="0">
                <a:solidFill>
                  <a:srgbClr val="0000FF"/>
                </a:solidFill>
              </a:rPr>
              <a:t>+- </a:t>
            </a:r>
          </a:p>
          <a:p>
            <a:r>
              <a:rPr lang="en-US" b="1" dirty="0">
                <a:solidFill>
                  <a:srgbClr val="0000FF"/>
                </a:solidFill>
              </a:rPr>
              <a:t>2</a:t>
            </a:r>
            <a:r>
              <a:rPr lang="en-US" b="1" baseline="30000" dirty="0">
                <a:solidFill>
                  <a:srgbClr val="0000FF"/>
                </a:solidFill>
              </a:rPr>
              <a:t>--  </a:t>
            </a:r>
            <a:r>
              <a:rPr lang="en-US" b="1" dirty="0">
                <a:solidFill>
                  <a:srgbClr val="0000FF"/>
                </a:solidFill>
              </a:rPr>
              <a:t>2</a:t>
            </a:r>
            <a:r>
              <a:rPr lang="en-US" b="1" baseline="30000" dirty="0">
                <a:solidFill>
                  <a:srgbClr val="0000FF"/>
                </a:solidFill>
              </a:rPr>
              <a:t>++   </a:t>
            </a:r>
            <a:r>
              <a:rPr lang="en-US" b="1" dirty="0">
                <a:solidFill>
                  <a:srgbClr val="0000FF"/>
                </a:solidFill>
              </a:rPr>
              <a:t>2</a:t>
            </a:r>
            <a:r>
              <a:rPr lang="en-US" b="1" baseline="30000" dirty="0">
                <a:solidFill>
                  <a:srgbClr val="0000FF"/>
                </a:solidFill>
              </a:rPr>
              <a:t>-+ </a:t>
            </a:r>
          </a:p>
          <a:p>
            <a:r>
              <a:rPr lang="en-US" b="1" dirty="0">
                <a:solidFill>
                  <a:srgbClr val="0000FF"/>
                </a:solidFill>
              </a:rPr>
              <a:t>3</a:t>
            </a:r>
            <a:r>
              <a:rPr lang="en-US" b="1" baseline="30000" dirty="0">
                <a:solidFill>
                  <a:srgbClr val="0000FF"/>
                </a:solidFill>
              </a:rPr>
              <a:t>--  </a:t>
            </a:r>
            <a:r>
              <a:rPr lang="en-US" b="1" dirty="0">
                <a:solidFill>
                  <a:srgbClr val="0000FF"/>
                </a:solidFill>
              </a:rPr>
              <a:t>3</a:t>
            </a:r>
            <a:r>
              <a:rPr lang="en-US" b="1" baseline="30000" dirty="0">
                <a:solidFill>
                  <a:srgbClr val="0000FF"/>
                </a:solidFill>
              </a:rPr>
              <a:t>++ </a:t>
            </a:r>
            <a:r>
              <a:rPr lang="en-US" b="1" dirty="0">
                <a:solidFill>
                  <a:srgbClr val="0000FF"/>
                </a:solidFill>
              </a:rPr>
              <a:t>       3</a:t>
            </a:r>
            <a:r>
              <a:rPr lang="en-US" b="1" baseline="30000" dirty="0">
                <a:solidFill>
                  <a:srgbClr val="0000FF"/>
                </a:solidFill>
              </a:rPr>
              <a:t>+-</a:t>
            </a:r>
          </a:p>
          <a:p>
            <a:r>
              <a:rPr lang="en-US" b="1" dirty="0">
                <a:solidFill>
                  <a:srgbClr val="0000FF"/>
                </a:solidFill>
              </a:rPr>
              <a:t>4</a:t>
            </a:r>
            <a:r>
              <a:rPr lang="en-US" b="1" baseline="30000" dirty="0">
                <a:solidFill>
                  <a:srgbClr val="0000FF"/>
                </a:solidFill>
              </a:rPr>
              <a:t>--  </a:t>
            </a:r>
            <a:r>
              <a:rPr lang="en-US" b="1" dirty="0">
                <a:solidFill>
                  <a:srgbClr val="0000FF"/>
                </a:solidFill>
              </a:rPr>
              <a:t>4</a:t>
            </a:r>
            <a:r>
              <a:rPr lang="en-US" b="1" baseline="30000" dirty="0">
                <a:solidFill>
                  <a:srgbClr val="0000FF"/>
                </a:solidFill>
              </a:rPr>
              <a:t>++   </a:t>
            </a:r>
            <a:r>
              <a:rPr lang="en-US" b="1" dirty="0">
                <a:solidFill>
                  <a:srgbClr val="0000FF"/>
                </a:solidFill>
              </a:rPr>
              <a:t>4</a:t>
            </a:r>
            <a:r>
              <a:rPr lang="en-US" b="1" baseline="30000" dirty="0">
                <a:solidFill>
                  <a:srgbClr val="0000FF"/>
                </a:solidFill>
              </a:rPr>
              <a:t>-+ </a:t>
            </a:r>
          </a:p>
          <a:p>
            <a:r>
              <a:rPr lang="en-US" b="1" dirty="0">
                <a:solidFill>
                  <a:srgbClr val="0000FF"/>
                </a:solidFill>
              </a:rPr>
              <a:t>5</a:t>
            </a:r>
            <a:r>
              <a:rPr lang="en-US" b="1" baseline="30000" dirty="0">
                <a:solidFill>
                  <a:srgbClr val="0000FF"/>
                </a:solidFill>
              </a:rPr>
              <a:t>--  </a:t>
            </a:r>
            <a:r>
              <a:rPr lang="en-US" b="1" dirty="0">
                <a:solidFill>
                  <a:srgbClr val="0000FF"/>
                </a:solidFill>
              </a:rPr>
              <a:t>5</a:t>
            </a:r>
            <a:r>
              <a:rPr lang="en-US" b="1" baseline="30000" dirty="0">
                <a:solidFill>
                  <a:srgbClr val="0000FF"/>
                </a:solidFill>
              </a:rPr>
              <a:t>++           </a:t>
            </a:r>
            <a:r>
              <a:rPr lang="en-US" b="1" dirty="0">
                <a:solidFill>
                  <a:srgbClr val="0000FF"/>
                </a:solidFill>
              </a:rPr>
              <a:t>5</a:t>
            </a:r>
            <a:r>
              <a:rPr lang="en-US" b="1" baseline="30000" dirty="0">
                <a:solidFill>
                  <a:srgbClr val="0000FF"/>
                </a:solidFill>
              </a:rPr>
              <a:t>+-</a:t>
            </a:r>
          </a:p>
        </p:txBody>
      </p:sp>
      <p:sp>
        <p:nvSpPr>
          <p:cNvPr id="29826" name="Text Box 130"/>
          <p:cNvSpPr txBox="1">
            <a:spLocks noChangeArrowheads="1"/>
          </p:cNvSpPr>
          <p:nvPr/>
        </p:nvSpPr>
        <p:spPr bwMode="auto">
          <a:xfrm>
            <a:off x="3921125" y="3217863"/>
            <a:ext cx="2074769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0</a:t>
            </a:r>
            <a:r>
              <a:rPr lang="en-US" b="1" baseline="30000" dirty="0">
                <a:solidFill>
                  <a:srgbClr val="FF0000"/>
                </a:solidFill>
              </a:rPr>
              <a:t>--</a:t>
            </a:r>
            <a:r>
              <a:rPr lang="en-US" b="1" dirty="0">
                <a:solidFill>
                  <a:srgbClr val="FF0000"/>
                </a:solidFill>
              </a:rPr>
              <a:t>            </a:t>
            </a:r>
            <a:r>
              <a:rPr lang="en-US" b="1" dirty="0" smtClean="0">
                <a:solidFill>
                  <a:srgbClr val="FF0000"/>
                </a:solidFill>
              </a:rPr>
              <a:t>  0</a:t>
            </a:r>
            <a:r>
              <a:rPr lang="en-US" b="1" baseline="30000" dirty="0">
                <a:solidFill>
                  <a:srgbClr val="FF0000"/>
                </a:solidFill>
              </a:rPr>
              <a:t>+- </a:t>
            </a:r>
          </a:p>
          <a:p>
            <a:r>
              <a:rPr lang="en-US" b="1" dirty="0">
                <a:solidFill>
                  <a:srgbClr val="FF0000"/>
                </a:solidFill>
              </a:rPr>
              <a:t>          </a:t>
            </a:r>
            <a:r>
              <a:rPr lang="en-US" b="1" dirty="0" smtClean="0">
                <a:solidFill>
                  <a:srgbClr val="FF0000"/>
                </a:solidFill>
              </a:rPr>
              <a:t> 1</a:t>
            </a:r>
            <a:r>
              <a:rPr lang="en-US" b="1" baseline="30000" dirty="0">
                <a:solidFill>
                  <a:srgbClr val="FF0000"/>
                </a:solidFill>
              </a:rPr>
              <a:t>-+</a:t>
            </a:r>
          </a:p>
          <a:p>
            <a:r>
              <a:rPr lang="en-US" b="1" dirty="0">
                <a:solidFill>
                  <a:srgbClr val="FF0000"/>
                </a:solidFill>
              </a:rPr>
              <a:t>                </a:t>
            </a:r>
            <a:r>
              <a:rPr lang="en-US" b="1" dirty="0" smtClean="0">
                <a:solidFill>
                  <a:srgbClr val="FF0000"/>
                </a:solidFill>
              </a:rPr>
              <a:t>  2</a:t>
            </a:r>
            <a:r>
              <a:rPr lang="en-US" b="1" baseline="30000" dirty="0">
                <a:solidFill>
                  <a:srgbClr val="FF0000"/>
                </a:solidFill>
              </a:rPr>
              <a:t>+- </a:t>
            </a:r>
          </a:p>
          <a:p>
            <a:r>
              <a:rPr lang="en-US" b="1" dirty="0">
                <a:solidFill>
                  <a:srgbClr val="FF0000"/>
                </a:solidFill>
              </a:rPr>
              <a:t>          </a:t>
            </a:r>
            <a:r>
              <a:rPr lang="en-US" b="1" dirty="0" smtClean="0">
                <a:solidFill>
                  <a:srgbClr val="FF0000"/>
                </a:solidFill>
              </a:rPr>
              <a:t> 3</a:t>
            </a:r>
            <a:r>
              <a:rPr lang="en-US" b="1" baseline="30000" dirty="0">
                <a:solidFill>
                  <a:srgbClr val="FF0000"/>
                </a:solidFill>
              </a:rPr>
              <a:t>-+</a:t>
            </a:r>
          </a:p>
          <a:p>
            <a:r>
              <a:rPr lang="en-US" b="1" dirty="0">
                <a:solidFill>
                  <a:srgbClr val="FF0000"/>
                </a:solidFill>
              </a:rPr>
              <a:t>                </a:t>
            </a:r>
            <a:r>
              <a:rPr lang="en-US" b="1" dirty="0" smtClean="0">
                <a:solidFill>
                  <a:srgbClr val="FF0000"/>
                </a:solidFill>
              </a:rPr>
              <a:t>  4</a:t>
            </a:r>
            <a:r>
              <a:rPr lang="en-US" b="1" baseline="30000" dirty="0">
                <a:solidFill>
                  <a:srgbClr val="FF0000"/>
                </a:solidFill>
              </a:rPr>
              <a:t>+-</a:t>
            </a:r>
          </a:p>
          <a:p>
            <a:r>
              <a:rPr lang="en-US" b="1" dirty="0">
                <a:solidFill>
                  <a:srgbClr val="FF0000"/>
                </a:solidFill>
              </a:rPr>
              <a:t>          </a:t>
            </a:r>
            <a:r>
              <a:rPr lang="en-US" b="1" dirty="0" smtClean="0">
                <a:solidFill>
                  <a:srgbClr val="FF0000"/>
                </a:solidFill>
              </a:rPr>
              <a:t> 5</a:t>
            </a:r>
            <a:r>
              <a:rPr lang="en-US" b="1" baseline="30000" dirty="0">
                <a:solidFill>
                  <a:srgbClr val="FF0000"/>
                </a:solidFill>
              </a:rPr>
              <a:t>-+</a:t>
            </a:r>
          </a:p>
        </p:txBody>
      </p:sp>
      <p:sp>
        <p:nvSpPr>
          <p:cNvPr id="29827" name="Text Box 131"/>
          <p:cNvSpPr txBox="1">
            <a:spLocks noChangeArrowheads="1"/>
          </p:cNvSpPr>
          <p:nvPr/>
        </p:nvSpPr>
        <p:spPr bwMode="auto">
          <a:xfrm>
            <a:off x="3832225" y="5481638"/>
            <a:ext cx="3944938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Exotic Quantum Numbers</a:t>
            </a:r>
          </a:p>
          <a:p>
            <a:r>
              <a:rPr lang="en-US" sz="1800">
                <a:solidFill>
                  <a:srgbClr val="9966FF"/>
                </a:solidFill>
              </a:rPr>
              <a:t>non quark-antiquark description</a:t>
            </a:r>
          </a:p>
        </p:txBody>
      </p:sp>
      <p:sp>
        <p:nvSpPr>
          <p:cNvPr id="29828" name="Rectangle 132"/>
          <p:cNvSpPr>
            <a:spLocks noChangeArrowheads="1"/>
          </p:cNvSpPr>
          <p:nvPr/>
        </p:nvSpPr>
        <p:spPr bwMode="auto">
          <a:xfrm>
            <a:off x="0" y="73025"/>
            <a:ext cx="386471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 b="1" dirty="0">
                <a:solidFill>
                  <a:schemeClr val="bg2">
                    <a:lumMod val="50000"/>
                  </a:schemeClr>
                </a:solidFill>
              </a:rPr>
              <a:t>Spectroscopy </a:t>
            </a:r>
            <a:r>
              <a:rPr lang="en-US" sz="2600" b="1" dirty="0" smtClean="0">
                <a:solidFill>
                  <a:schemeClr val="bg2">
                    <a:lumMod val="50000"/>
                  </a:schemeClr>
                </a:solidFill>
              </a:rPr>
              <a:t>and </a:t>
            </a:r>
            <a:r>
              <a:rPr lang="en-US" sz="2600" b="1" dirty="0">
                <a:solidFill>
                  <a:schemeClr val="bg2">
                    <a:lumMod val="50000"/>
                  </a:schemeClr>
                </a:solidFill>
              </a:rPr>
              <a:t>QCD</a:t>
            </a:r>
          </a:p>
        </p:txBody>
      </p:sp>
      <p:sp>
        <p:nvSpPr>
          <p:cNvPr id="123" name="Text Box 45"/>
          <p:cNvSpPr txBox="1">
            <a:spLocks noChangeArrowheads="1"/>
          </p:cNvSpPr>
          <p:nvPr/>
        </p:nvSpPr>
        <p:spPr bwMode="auto">
          <a:xfrm>
            <a:off x="3143251" y="5603875"/>
            <a:ext cx="622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9966FF"/>
                </a:solidFill>
              </a:rPr>
              <a:t>S=1</a:t>
            </a:r>
          </a:p>
          <a:p>
            <a:r>
              <a:rPr lang="en-US" sz="1800" b="1" dirty="0">
                <a:solidFill>
                  <a:srgbClr val="969696"/>
                </a:solidFill>
              </a:rPr>
              <a:t>S=0</a:t>
            </a:r>
            <a:endParaRPr lang="en-US" sz="1800" b="1" dirty="0">
              <a:solidFill>
                <a:srgbClr val="99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181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26" grpId="0" autoUpdateAnimBg="0"/>
      <p:bldP spid="29827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9275" y="107576"/>
            <a:ext cx="4975225" cy="654424"/>
          </a:xfrm>
        </p:spPr>
        <p:txBody>
          <a:bodyPr/>
          <a:lstStyle/>
          <a:p>
            <a:r>
              <a:rPr lang="en-US" dirty="0" smtClean="0"/>
              <a:t>Quarks and Gluons?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9275" y="1003300"/>
            <a:ext cx="8042276" cy="49403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The mesons only involve quarks and antiquarks. What does the glue do? Can the gluonic fields be excited as well?</a:t>
            </a:r>
          </a:p>
          <a:p>
            <a:pPr marL="0" indent="0">
              <a:buNone/>
            </a:pPr>
            <a:r>
              <a:rPr lang="en-US" sz="2400" dirty="0" smtClean="0"/>
              <a:t>Models: The gluonic field is excited and can be modeled with specific spin and parities (J</a:t>
            </a:r>
            <a:r>
              <a:rPr lang="en-US" sz="2400" baseline="30000" dirty="0" smtClean="0"/>
              <a:t>PC)</a:t>
            </a:r>
            <a:r>
              <a:rPr lang="en-US" sz="2400" dirty="0" smtClean="0"/>
              <a:t>. </a:t>
            </a:r>
          </a:p>
          <a:p>
            <a:pPr marL="0" indent="0">
              <a:buNone/>
            </a:pPr>
            <a:r>
              <a:rPr lang="en-US" sz="2400" dirty="0" smtClean="0"/>
              <a:t>Bag Model: A transverse-electric gluon is 1</a:t>
            </a:r>
            <a:r>
              <a:rPr lang="en-US" sz="2400" baseline="30000" dirty="0" smtClean="0"/>
              <a:t>+-</a:t>
            </a:r>
            <a:r>
              <a:rPr lang="en-US" sz="2400" dirty="0" smtClean="0"/>
              <a:t> .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1</a:t>
            </a:r>
            <a:r>
              <a:rPr lang="en-US" sz="2400" baseline="30000" dirty="0" smtClean="0"/>
              <a:t>--</a:t>
            </a:r>
            <a:r>
              <a:rPr lang="en-US" sz="2400" dirty="0" smtClean="0"/>
              <a:t>, (0,</a:t>
            </a:r>
            <a:r>
              <a:rPr lang="en-US" sz="24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/>
              <a:t>,2)</a:t>
            </a:r>
            <a:r>
              <a:rPr lang="en-US" sz="2400" baseline="30000" dirty="0" smtClean="0"/>
              <a:t>+-</a:t>
            </a:r>
          </a:p>
          <a:p>
            <a:pPr marL="0" indent="0">
              <a:buNone/>
            </a:pPr>
            <a:r>
              <a:rPr lang="en-US" sz="2400" dirty="0" smtClean="0"/>
              <a:t>Flux-tube Model: gluons are 1</a:t>
            </a:r>
            <a:r>
              <a:rPr lang="en-US" sz="2400" baseline="30000" dirty="0" smtClean="0"/>
              <a:t>+-</a:t>
            </a:r>
            <a:r>
              <a:rPr lang="en-US" sz="2400" dirty="0" smtClean="0"/>
              <a:t> and 1</a:t>
            </a:r>
            <a:r>
              <a:rPr lang="en-US" sz="2400" baseline="30000" dirty="0" smtClean="0"/>
              <a:t>-+</a:t>
            </a:r>
            <a:r>
              <a:rPr lang="en-US" sz="2400" dirty="0" smtClean="0"/>
              <a:t> .</a:t>
            </a:r>
          </a:p>
          <a:p>
            <a:pPr marL="0" indent="0">
              <a:buNone/>
            </a:pPr>
            <a:r>
              <a:rPr lang="en-US" sz="2400" dirty="0" smtClean="0"/>
              <a:t>		1</a:t>
            </a:r>
            <a:r>
              <a:rPr lang="en-US" sz="2400" baseline="30000" dirty="0"/>
              <a:t>--</a:t>
            </a:r>
            <a:r>
              <a:rPr lang="en-US" sz="2400" dirty="0" smtClean="0"/>
              <a:t>, 1</a:t>
            </a:r>
            <a:r>
              <a:rPr lang="en-US" sz="2400" baseline="30000" dirty="0" smtClean="0"/>
              <a:t>++</a:t>
            </a:r>
            <a:r>
              <a:rPr lang="en-US" sz="2400" dirty="0" smtClean="0"/>
              <a:t>, </a:t>
            </a:r>
            <a:r>
              <a:rPr lang="en-US" sz="2400" dirty="0"/>
              <a:t>(0,</a:t>
            </a:r>
            <a:r>
              <a:rPr lang="en-US" sz="2400" dirty="0">
                <a:solidFill>
                  <a:srgbClr val="FF0000"/>
                </a:solidFill>
              </a:rPr>
              <a:t>1</a:t>
            </a:r>
            <a:r>
              <a:rPr lang="en-US" sz="2400" dirty="0"/>
              <a:t>,2)</a:t>
            </a:r>
            <a:r>
              <a:rPr lang="en-US" sz="2400" baseline="30000" dirty="0"/>
              <a:t>+</a:t>
            </a:r>
            <a:r>
              <a:rPr lang="en-US" sz="2400" baseline="30000" dirty="0" smtClean="0"/>
              <a:t>- </a:t>
            </a:r>
            <a:r>
              <a:rPr lang="en-US" sz="2400" dirty="0" smtClean="0"/>
              <a:t>, (</a:t>
            </a:r>
            <a:r>
              <a:rPr lang="en-US" sz="2400" dirty="0" smtClean="0">
                <a:solidFill>
                  <a:srgbClr val="FF0000"/>
                </a:solidFill>
              </a:rPr>
              <a:t>0</a:t>
            </a:r>
            <a:r>
              <a:rPr lang="en-US" sz="2400" dirty="0" smtClean="0"/>
              <a:t>,1,</a:t>
            </a:r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+-</a:t>
            </a:r>
            <a:endParaRPr lang="en-US" sz="2400" baseline="300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…. Others ….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4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2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48C4-0139-6B40-894C-0DC62161975B}" type="slidenum">
              <a:rPr lang="en-US"/>
              <a:pPr/>
              <a:t>24</a:t>
            </a:fld>
            <a:endParaRPr 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41300" y="177800"/>
            <a:ext cx="3632200" cy="444500"/>
          </a:xfrm>
        </p:spPr>
        <p:txBody>
          <a:bodyPr/>
          <a:lstStyle/>
          <a:p>
            <a:r>
              <a:rPr lang="en-US" sz="3200" b="1" dirty="0"/>
              <a:t>QCD Potential</a:t>
            </a:r>
          </a:p>
        </p:txBody>
      </p:sp>
      <p:grpSp>
        <p:nvGrpSpPr>
          <p:cNvPr id="25603" name="Group 3"/>
          <p:cNvGrpSpPr>
            <a:grpSpLocks/>
          </p:cNvGrpSpPr>
          <p:nvPr/>
        </p:nvGrpSpPr>
        <p:grpSpPr bwMode="auto">
          <a:xfrm>
            <a:off x="4648200" y="990600"/>
            <a:ext cx="4495800" cy="3216275"/>
            <a:chOff x="528" y="672"/>
            <a:chExt cx="2832" cy="2026"/>
          </a:xfrm>
        </p:grpSpPr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672"/>
              <a:ext cx="2832" cy="2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605" name="Rectangle 5"/>
            <p:cNvSpPr>
              <a:spLocks noChangeArrowheads="1"/>
            </p:cNvSpPr>
            <p:nvPr/>
          </p:nvSpPr>
          <p:spPr bwMode="auto">
            <a:xfrm>
              <a:off x="2064" y="1632"/>
              <a:ext cx="9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18605A"/>
                  </a:solidFill>
                </a:rPr>
                <a:t>linear potential</a:t>
              </a:r>
              <a:endParaRPr lang="en-US" sz="1400" b="1">
                <a:solidFill>
                  <a:srgbClr val="ED181E"/>
                </a:solidFill>
              </a:endParaRPr>
            </a:p>
          </p:txBody>
        </p:sp>
      </p:grpSp>
      <p:grpSp>
        <p:nvGrpSpPr>
          <p:cNvPr id="25606" name="Group 6"/>
          <p:cNvGrpSpPr>
            <a:grpSpLocks/>
          </p:cNvGrpSpPr>
          <p:nvPr/>
        </p:nvGrpSpPr>
        <p:grpSpPr bwMode="auto">
          <a:xfrm>
            <a:off x="381000" y="1371600"/>
            <a:ext cx="3022600" cy="2011363"/>
            <a:chOff x="288" y="893"/>
            <a:chExt cx="1904" cy="1267"/>
          </a:xfrm>
        </p:grpSpPr>
        <p:sp>
          <p:nvSpPr>
            <p:cNvPr id="25607" name="Oval 7"/>
            <p:cNvSpPr>
              <a:spLocks noChangeArrowheads="1"/>
            </p:cNvSpPr>
            <p:nvPr/>
          </p:nvSpPr>
          <p:spPr bwMode="auto">
            <a:xfrm rot="2225759">
              <a:off x="336" y="1488"/>
              <a:ext cx="1248" cy="120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8" name="Oval 8"/>
            <p:cNvSpPr>
              <a:spLocks noChangeArrowheads="1"/>
            </p:cNvSpPr>
            <p:nvPr/>
          </p:nvSpPr>
          <p:spPr bwMode="auto">
            <a:xfrm>
              <a:off x="288" y="1008"/>
              <a:ext cx="336" cy="33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9" name="Oval 9"/>
            <p:cNvSpPr>
              <a:spLocks noChangeArrowheads="1"/>
            </p:cNvSpPr>
            <p:nvPr/>
          </p:nvSpPr>
          <p:spPr bwMode="auto">
            <a:xfrm>
              <a:off x="1392" y="1824"/>
              <a:ext cx="336" cy="336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0" name="Text Box 10"/>
            <p:cNvSpPr txBox="1">
              <a:spLocks noChangeArrowheads="1"/>
            </p:cNvSpPr>
            <p:nvPr/>
          </p:nvSpPr>
          <p:spPr bwMode="auto">
            <a:xfrm>
              <a:off x="854" y="893"/>
              <a:ext cx="133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</a:rPr>
                <a:t>ground-state </a:t>
              </a:r>
            </a:p>
            <a:p>
              <a:r>
                <a:rPr lang="en-US">
                  <a:solidFill>
                    <a:srgbClr val="800000"/>
                  </a:solidFill>
                </a:rPr>
                <a:t>   flux-tube</a:t>
              </a:r>
            </a:p>
            <a:p>
              <a:r>
                <a:rPr lang="en-US">
                  <a:solidFill>
                    <a:srgbClr val="800000"/>
                  </a:solidFill>
                </a:rPr>
                <a:t>       m=0</a:t>
              </a:r>
            </a:p>
          </p:txBody>
        </p:sp>
      </p:grp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1066800"/>
            <a:ext cx="4267200" cy="297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5612" name="Group 12"/>
          <p:cNvGrpSpPr>
            <a:grpSpLocks/>
          </p:cNvGrpSpPr>
          <p:nvPr/>
        </p:nvGrpSpPr>
        <p:grpSpPr bwMode="auto">
          <a:xfrm>
            <a:off x="381000" y="1447800"/>
            <a:ext cx="3022603" cy="2163763"/>
            <a:chOff x="288" y="797"/>
            <a:chExt cx="1904" cy="1363"/>
          </a:xfrm>
        </p:grpSpPr>
        <p:sp>
          <p:nvSpPr>
            <p:cNvPr id="25613" name="Arc 13"/>
            <p:cNvSpPr>
              <a:spLocks/>
            </p:cNvSpPr>
            <p:nvPr/>
          </p:nvSpPr>
          <p:spPr bwMode="auto">
            <a:xfrm flipV="1">
              <a:off x="768" y="1344"/>
              <a:ext cx="768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4" name="Oval 14"/>
            <p:cNvSpPr>
              <a:spLocks noChangeArrowheads="1"/>
            </p:cNvSpPr>
            <p:nvPr/>
          </p:nvSpPr>
          <p:spPr bwMode="auto">
            <a:xfrm rot="2225759">
              <a:off x="384" y="1344"/>
              <a:ext cx="1248" cy="504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5" name="Oval 15"/>
            <p:cNvSpPr>
              <a:spLocks noChangeArrowheads="1"/>
            </p:cNvSpPr>
            <p:nvPr/>
          </p:nvSpPr>
          <p:spPr bwMode="auto">
            <a:xfrm>
              <a:off x="288" y="1008"/>
              <a:ext cx="336" cy="33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6" name="Oval 16"/>
            <p:cNvSpPr>
              <a:spLocks noChangeArrowheads="1"/>
            </p:cNvSpPr>
            <p:nvPr/>
          </p:nvSpPr>
          <p:spPr bwMode="auto">
            <a:xfrm>
              <a:off x="1392" y="1824"/>
              <a:ext cx="336" cy="336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7" name="Arc 17"/>
            <p:cNvSpPr>
              <a:spLocks/>
            </p:cNvSpPr>
            <p:nvPr/>
          </p:nvSpPr>
          <p:spPr bwMode="auto">
            <a:xfrm flipH="1">
              <a:off x="576" y="1200"/>
              <a:ext cx="816" cy="76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8" name="Text Box 18"/>
            <p:cNvSpPr txBox="1">
              <a:spLocks noChangeArrowheads="1"/>
            </p:cNvSpPr>
            <p:nvPr/>
          </p:nvSpPr>
          <p:spPr bwMode="auto">
            <a:xfrm>
              <a:off x="1046" y="797"/>
              <a:ext cx="114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</a:rPr>
                <a:t>Excited gluonic field  (m</a:t>
              </a:r>
              <a:r>
                <a:rPr lang="en-US" dirty="0">
                  <a:solidFill>
                    <a:srgbClr val="800000"/>
                  </a:solidFill>
                </a:rPr>
                <a:t>=</a:t>
              </a:r>
              <a:r>
                <a:rPr lang="en-US" dirty="0" smtClean="0">
                  <a:solidFill>
                    <a:srgbClr val="800000"/>
                  </a:solidFill>
                </a:rPr>
                <a:t>1)</a:t>
              </a:r>
              <a:endParaRPr lang="en-US" dirty="0">
                <a:solidFill>
                  <a:srgbClr val="800000"/>
                </a:solidFill>
              </a:endParaRPr>
            </a:p>
          </p:txBody>
        </p:sp>
      </p:grp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4419600" y="838200"/>
            <a:ext cx="4724400" cy="3657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20" name="Picture 20" descr="plotDel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7600" y="825500"/>
            <a:ext cx="3648075" cy="3648075"/>
          </a:xfrm>
          <a:prstGeom prst="rect">
            <a:avLst/>
          </a:prstGeom>
          <a:noFill/>
        </p:spPr>
      </p:pic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304800" y="4038600"/>
            <a:ext cx="45100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0066"/>
                </a:solidFill>
              </a:rPr>
              <a:t>Gluonic Excitations provide an</a:t>
            </a:r>
          </a:p>
          <a:p>
            <a:r>
              <a:rPr lang="en-US">
                <a:solidFill>
                  <a:srgbClr val="660066"/>
                </a:solidFill>
              </a:rPr>
              <a:t>experimental measurement of </a:t>
            </a:r>
          </a:p>
          <a:p>
            <a:r>
              <a:rPr lang="en-US">
                <a:solidFill>
                  <a:srgbClr val="660066"/>
                </a:solidFill>
              </a:rPr>
              <a:t>the excited QCD potential.</a:t>
            </a:r>
            <a:r>
              <a:rPr lang="en-US"/>
              <a:t>  </a:t>
            </a: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365125" y="5380038"/>
            <a:ext cx="8385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0066"/>
                </a:solidFill>
              </a:rPr>
              <a:t>Observations of the nonets on the excited potentials are </a:t>
            </a:r>
          </a:p>
          <a:p>
            <a:r>
              <a:rPr lang="en-US">
                <a:solidFill>
                  <a:srgbClr val="660066"/>
                </a:solidFill>
              </a:rPr>
              <a:t>the best experimental signal of gluonic excitations.</a:t>
            </a:r>
          </a:p>
        </p:txBody>
      </p:sp>
    </p:spTree>
    <p:extLst>
      <p:ext uri="{BB962C8B-B14F-4D97-AF65-F5344CB8AC3E}">
        <p14:creationId xmlns:p14="http://schemas.microsoft.com/office/powerpoint/2010/main" val="118489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1" grpId="0" animBg="1"/>
      <p:bldP spid="25619" grpId="0" animBg="1"/>
      <p:bldP spid="25621" grpId="0" autoUpdateAnimBg="0"/>
      <p:bldP spid="2562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05224"/>
          </a:xfrm>
        </p:spPr>
        <p:txBody>
          <a:bodyPr/>
          <a:lstStyle/>
          <a:p>
            <a:r>
              <a:rPr lang="en-US" dirty="0"/>
              <a:t>Lattice QCD </a:t>
            </a:r>
            <a:r>
              <a:rPr lang="en-US" dirty="0" smtClean="0"/>
              <a:t>and The Meson </a:t>
            </a:r>
            <a:r>
              <a:rPr lang="en-US" dirty="0"/>
              <a:t>Spectrum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25</a:t>
            </a:fld>
            <a:endParaRPr lang="en-US"/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>
          <a:xfrm>
            <a:off x="264458" y="838201"/>
            <a:ext cx="8042276" cy="4343400"/>
          </a:xfrm>
          <a:prstGeom prst="rect">
            <a:avLst/>
          </a:prstGeom>
        </p:spPr>
        <p:txBody>
          <a:bodyPr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/>
              <a:t>hypercubic</a:t>
            </a:r>
            <a:r>
              <a:rPr lang="en-US" sz="2000" dirty="0" smtClean="0"/>
              <a:t> space-time lattice</a:t>
            </a:r>
          </a:p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quarks</a:t>
            </a:r>
            <a:r>
              <a:rPr lang="en-US" sz="2000" dirty="0" smtClean="0"/>
              <a:t> reside on </a:t>
            </a:r>
            <a:r>
              <a:rPr lang="en-US" sz="2000" dirty="0" smtClean="0">
                <a:solidFill>
                  <a:schemeClr val="tx2"/>
                </a:solidFill>
              </a:rPr>
              <a:t>sites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gluons</a:t>
            </a:r>
            <a:r>
              <a:rPr lang="en-US" sz="2000" dirty="0" smtClean="0"/>
              <a:t> reside on </a:t>
            </a:r>
            <a:r>
              <a:rPr lang="en-US" sz="2000" dirty="0" smtClean="0">
                <a:solidFill>
                  <a:schemeClr val="tx2"/>
                </a:solidFill>
              </a:rPr>
              <a:t>links</a:t>
            </a:r>
            <a:r>
              <a:rPr lang="en-US" sz="2000" dirty="0" smtClean="0"/>
              <a:t> between sites</a:t>
            </a:r>
          </a:p>
          <a:p>
            <a:r>
              <a:rPr lang="en-US" sz="2000" dirty="0" smtClean="0"/>
              <a:t>lattice excludes short wavelengths from theory (regulator)</a:t>
            </a:r>
          </a:p>
          <a:p>
            <a:r>
              <a:rPr lang="en-US" sz="2000" dirty="0" smtClean="0"/>
              <a:t>regulator removed using standard renormalization procedures (continuum limit)</a:t>
            </a:r>
          </a:p>
          <a:p>
            <a:r>
              <a:rPr lang="en-US" sz="2000" dirty="0" smtClean="0"/>
              <a:t>systematic errors</a:t>
            </a:r>
          </a:p>
          <a:p>
            <a:pPr lvl="1"/>
            <a:r>
              <a:rPr lang="en-US" sz="2000" dirty="0" smtClean="0"/>
              <a:t>discretization</a:t>
            </a:r>
          </a:p>
          <a:p>
            <a:pPr lvl="1"/>
            <a:r>
              <a:rPr lang="en-US" sz="2000" dirty="0" smtClean="0"/>
              <a:t>finite volume</a:t>
            </a:r>
            <a:endParaRPr lang="en-US" sz="2000" dirty="0"/>
          </a:p>
        </p:txBody>
      </p:sp>
      <p:pic>
        <p:nvPicPr>
          <p:cNvPr id="8" name="Picture 10" descr="C:\My Documents\My Pictures\lattic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781" y="3032125"/>
            <a:ext cx="4168775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892300" y="4724401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3300"/>
                </a:solidFill>
              </a:rPr>
              <a:t>quarks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892300" y="5194301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CC66"/>
                </a:solidFill>
              </a:rPr>
              <a:t>gluons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863850" y="4241800"/>
            <a:ext cx="1136650" cy="6096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755900" y="5016500"/>
            <a:ext cx="1244600" cy="317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096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0795"/>
          </a:xfrm>
        </p:spPr>
        <p:txBody>
          <a:bodyPr/>
          <a:lstStyle/>
          <a:p>
            <a:r>
              <a:rPr lang="en-US" dirty="0" smtClean="0"/>
              <a:t>Lattice QCD Meson Spectrum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3" y="979956"/>
            <a:ext cx="8854440" cy="4284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413" y="5967891"/>
            <a:ext cx="2332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Dudek</a:t>
            </a:r>
            <a:r>
              <a:rPr lang="en-US" sz="1400" dirty="0" smtClean="0"/>
              <a:t> et. al, 2010, 2011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9520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0795"/>
          </a:xfrm>
        </p:spPr>
        <p:txBody>
          <a:bodyPr/>
          <a:lstStyle/>
          <a:p>
            <a:r>
              <a:rPr lang="en-US" dirty="0" smtClean="0"/>
              <a:t>Lattice QCD Meson Spectrum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3" y="979956"/>
            <a:ext cx="8854440" cy="4284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413" y="5967891"/>
            <a:ext cx="2332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Dudek</a:t>
            </a:r>
            <a:r>
              <a:rPr lang="en-US" sz="1400" dirty="0" smtClean="0"/>
              <a:t> et. al, 2010, 2011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749300" y="1866900"/>
            <a:ext cx="381000" cy="6223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727200"/>
            <a:ext cx="381000" cy="4699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03600" y="1638300"/>
            <a:ext cx="381000" cy="5207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64500" y="1866900"/>
            <a:ext cx="381000" cy="8001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97449" y="4622800"/>
            <a:ext cx="2820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States with non-trivial gluonic fields.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6299" y="4747567"/>
            <a:ext cx="2509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--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, 0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-+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, 1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-+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, 2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-+</a:t>
            </a:r>
            <a:endParaRPr lang="en-US" sz="2400" b="1" baseline="30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971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0795"/>
          </a:xfrm>
        </p:spPr>
        <p:txBody>
          <a:bodyPr/>
          <a:lstStyle/>
          <a:p>
            <a:r>
              <a:rPr lang="en-US" dirty="0" smtClean="0"/>
              <a:t>Lattice QCD Meson Spectrum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3" y="979956"/>
            <a:ext cx="8854440" cy="4284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413" y="5967891"/>
            <a:ext cx="2332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Dudek</a:t>
            </a:r>
            <a:r>
              <a:rPr lang="en-US" sz="1400" dirty="0" smtClean="0"/>
              <a:t> et. al, 2010, 2011</a:t>
            </a:r>
            <a:endParaRPr lang="en-US" sz="1400" dirty="0"/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50" y="4629150"/>
            <a:ext cx="2857500" cy="6985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629150"/>
            <a:ext cx="1765300" cy="6985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318000"/>
            <a:ext cx="279400" cy="203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82718" y="5307568"/>
            <a:ext cx="115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isovector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629835" y="530756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isoscalar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971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0624"/>
          </a:xfrm>
        </p:spPr>
        <p:txBody>
          <a:bodyPr/>
          <a:lstStyle/>
          <a:p>
            <a:r>
              <a:rPr lang="en-US" dirty="0" smtClean="0"/>
              <a:t>Finding the States?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4458" y="946150"/>
            <a:ext cx="4282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Lattice QCD suggest where to look for exotic states: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5399" y="27686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05399" y="11303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05399" y="24193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05399" y="20447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97649" y="1512332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125385" y="148796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59550" y="10350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762250"/>
            <a:ext cx="279400" cy="1905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30300"/>
            <a:ext cx="279400" cy="1905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400300"/>
            <a:ext cx="254000" cy="2032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905000"/>
            <a:ext cx="254000" cy="3302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441450"/>
            <a:ext cx="685800" cy="2921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9" y="1442482"/>
            <a:ext cx="685800" cy="2921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946150"/>
            <a:ext cx="685800" cy="2921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52976" y="2609850"/>
            <a:ext cx="3997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Models suggest how the states should decay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" name="AutoShape 18"/>
          <p:cNvSpPr>
            <a:spLocks noChangeArrowheads="1"/>
          </p:cNvSpPr>
          <p:nvPr/>
        </p:nvSpPr>
        <p:spPr bwMode="auto">
          <a:xfrm>
            <a:off x="4724400" y="3261005"/>
            <a:ext cx="3430588" cy="3014663"/>
          </a:xfrm>
          <a:prstGeom prst="roundRect">
            <a:avLst>
              <a:gd name="adj" fmla="val 51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1 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 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</a:t>
            </a:r>
            <a:r>
              <a:rPr lang="en-GB" sz="2400" dirty="0">
                <a:latin typeface="Comic Sans MS" pitchFamily="64" charset="0"/>
              </a:rPr>
              <a:t> , </a:t>
            </a: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 </a:t>
            </a:r>
            <a:endParaRPr lang="en-GB" sz="2400" dirty="0">
              <a:latin typeface="Comic Sans MS" pitchFamily="64" charset="0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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     </a:t>
            </a: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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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2</a:t>
            </a:r>
            <a:r>
              <a:rPr lang="en-GB" sz="2400" dirty="0">
                <a:latin typeface="Symbol" pitchFamily="16" charset="2"/>
              </a:rPr>
              <a:t>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</a:t>
            </a:r>
            <a:r>
              <a:rPr lang="en-GB" sz="2400" dirty="0">
                <a:latin typeface="Symbol" pitchFamily="16" charset="2"/>
              </a:rPr>
              <a:t></a:t>
            </a: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</a:t>
            </a:r>
          </a:p>
        </p:txBody>
      </p:sp>
      <p:grpSp>
        <p:nvGrpSpPr>
          <p:cNvPr id="27" name="Group 5"/>
          <p:cNvGrpSpPr>
            <a:grpSpLocks/>
          </p:cNvGrpSpPr>
          <p:nvPr/>
        </p:nvGrpSpPr>
        <p:grpSpPr bwMode="auto">
          <a:xfrm>
            <a:off x="990600" y="3453547"/>
            <a:ext cx="2389188" cy="1658938"/>
            <a:chOff x="3968" y="394"/>
            <a:chExt cx="1505" cy="1045"/>
          </a:xfrm>
        </p:grpSpPr>
        <p:sp>
          <p:nvSpPr>
            <p:cNvPr id="28" name="Line 6"/>
            <p:cNvSpPr>
              <a:spLocks noChangeShapeType="1"/>
            </p:cNvSpPr>
            <p:nvPr/>
          </p:nvSpPr>
          <p:spPr bwMode="auto">
            <a:xfrm>
              <a:off x="4064" y="680"/>
              <a:ext cx="624" cy="1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7"/>
            <p:cNvSpPr>
              <a:spLocks noChangeShapeType="1"/>
            </p:cNvSpPr>
            <p:nvPr/>
          </p:nvSpPr>
          <p:spPr bwMode="auto">
            <a:xfrm>
              <a:off x="4064" y="1160"/>
              <a:ext cx="624" cy="1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8"/>
            <p:cNvSpPr>
              <a:spLocks noChangeShapeType="1"/>
            </p:cNvSpPr>
            <p:nvPr/>
          </p:nvSpPr>
          <p:spPr bwMode="auto">
            <a:xfrm flipV="1">
              <a:off x="4688" y="439"/>
              <a:ext cx="672" cy="242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9"/>
            <p:cNvSpPr>
              <a:spLocks noChangeShapeType="1"/>
            </p:cNvSpPr>
            <p:nvPr/>
          </p:nvSpPr>
          <p:spPr bwMode="auto">
            <a:xfrm>
              <a:off x="4688" y="1160"/>
              <a:ext cx="672" cy="240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0"/>
            <p:cNvSpPr>
              <a:spLocks noChangeShapeType="1"/>
            </p:cNvSpPr>
            <p:nvPr/>
          </p:nvSpPr>
          <p:spPr bwMode="auto">
            <a:xfrm>
              <a:off x="5024" y="776"/>
              <a:ext cx="1" cy="288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1"/>
            <p:cNvSpPr>
              <a:spLocks noChangeShapeType="1"/>
            </p:cNvSpPr>
            <p:nvPr/>
          </p:nvSpPr>
          <p:spPr bwMode="auto">
            <a:xfrm>
              <a:off x="5024" y="1064"/>
              <a:ext cx="384" cy="144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>
              <a:off x="5072" y="776"/>
              <a:ext cx="1" cy="1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13"/>
            <p:cNvSpPr>
              <a:spLocks noChangeShapeType="1"/>
            </p:cNvSpPr>
            <p:nvPr/>
          </p:nvSpPr>
          <p:spPr bwMode="auto">
            <a:xfrm flipV="1">
              <a:off x="5024" y="631"/>
              <a:ext cx="384" cy="146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Oval 14"/>
            <p:cNvSpPr>
              <a:spLocks noChangeArrowheads="1"/>
            </p:cNvSpPr>
            <p:nvPr/>
          </p:nvSpPr>
          <p:spPr bwMode="auto">
            <a:xfrm>
              <a:off x="3968" y="632"/>
              <a:ext cx="96" cy="624"/>
            </a:xfrm>
            <a:prstGeom prst="ellipse">
              <a:avLst/>
            </a:prstGeom>
            <a:solidFill>
              <a:srgbClr val="0088E4"/>
            </a:solidFill>
            <a:ln w="25560">
              <a:solidFill>
                <a:srgbClr val="008AE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15"/>
            <p:cNvSpPr>
              <a:spLocks noChangeArrowheads="1"/>
            </p:cNvSpPr>
            <p:nvPr/>
          </p:nvSpPr>
          <p:spPr bwMode="auto">
            <a:xfrm rot="1200000">
              <a:off x="5361" y="1159"/>
              <a:ext cx="96" cy="288"/>
            </a:xfrm>
            <a:prstGeom prst="ellipse">
              <a:avLst/>
            </a:prstGeom>
            <a:solidFill>
              <a:srgbClr val="0088E4"/>
            </a:solidFill>
            <a:ln w="25560">
              <a:solidFill>
                <a:srgbClr val="008AE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16"/>
            <p:cNvSpPr>
              <a:spLocks noChangeArrowheads="1"/>
            </p:cNvSpPr>
            <p:nvPr/>
          </p:nvSpPr>
          <p:spPr bwMode="auto">
            <a:xfrm rot="20940000">
              <a:off x="5359" y="393"/>
              <a:ext cx="96" cy="288"/>
            </a:xfrm>
            <a:prstGeom prst="ellipse">
              <a:avLst/>
            </a:prstGeom>
            <a:solidFill>
              <a:srgbClr val="0088E4"/>
            </a:solidFill>
            <a:ln w="25560">
              <a:solidFill>
                <a:srgbClr val="008AE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" name="Group 19"/>
          <p:cNvGrpSpPr>
            <a:grpSpLocks/>
          </p:cNvGrpSpPr>
          <p:nvPr/>
        </p:nvGrpSpPr>
        <p:grpSpPr bwMode="auto">
          <a:xfrm>
            <a:off x="1295400" y="3919499"/>
            <a:ext cx="736600" cy="641350"/>
            <a:chOff x="4150" y="728"/>
            <a:chExt cx="464" cy="404"/>
          </a:xfrm>
        </p:grpSpPr>
        <p:sp>
          <p:nvSpPr>
            <p:cNvPr id="40" name="AutoShape 20"/>
            <p:cNvSpPr>
              <a:spLocks noChangeArrowheads="1"/>
            </p:cNvSpPr>
            <p:nvPr/>
          </p:nvSpPr>
          <p:spPr bwMode="auto">
            <a:xfrm>
              <a:off x="4150" y="845"/>
              <a:ext cx="465" cy="288"/>
            </a:xfrm>
            <a:prstGeom prst="roundRect">
              <a:avLst>
                <a:gd name="adj" fmla="val 34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lnSpc>
                  <a:spcPct val="90000"/>
                </a:lnSpc>
                <a:buClr>
                  <a:srgbClr val="FFFFFF"/>
                </a:buClr>
                <a:buSzPct val="100000"/>
                <a:buFont typeface="Comic Sans MS" pitchFamily="6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dirty="0" err="1">
                  <a:latin typeface="Comic Sans MS" pitchFamily="64" charset="0"/>
                </a:rPr>
                <a:t>L</a:t>
              </a:r>
              <a:r>
                <a:rPr lang="en-GB" sz="2400" baseline="-25000" dirty="0" err="1">
                  <a:solidFill>
                    <a:srgbClr val="660033"/>
                  </a:solidFill>
                  <a:latin typeface="Comic Sans MS" pitchFamily="64" charset="0"/>
                </a:rPr>
                <a:t>flux</a:t>
              </a:r>
              <a:endParaRPr lang="en-GB" sz="2400" baseline="-25000" dirty="0">
                <a:solidFill>
                  <a:srgbClr val="660033"/>
                </a:solidFill>
                <a:latin typeface="Comic Sans MS" pitchFamily="64" charset="0"/>
              </a:endParaRPr>
            </a:p>
          </p:txBody>
        </p:sp>
        <p:sp>
          <p:nvSpPr>
            <p:cNvPr id="41" name="Line 21"/>
            <p:cNvSpPr>
              <a:spLocks noChangeShapeType="1"/>
            </p:cNvSpPr>
            <p:nvPr/>
          </p:nvSpPr>
          <p:spPr bwMode="auto">
            <a:xfrm flipV="1">
              <a:off x="4160" y="727"/>
              <a:ext cx="1" cy="394"/>
            </a:xfrm>
            <a:prstGeom prst="line">
              <a:avLst/>
            </a:prstGeom>
            <a:noFill/>
            <a:ln w="50760">
              <a:solidFill>
                <a:srgbClr val="66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22"/>
          <p:cNvGrpSpPr>
            <a:grpSpLocks/>
          </p:cNvGrpSpPr>
          <p:nvPr/>
        </p:nvGrpSpPr>
        <p:grpSpPr bwMode="auto">
          <a:xfrm>
            <a:off x="2275910" y="3450291"/>
            <a:ext cx="852487" cy="577850"/>
            <a:chOff x="4762" y="394"/>
            <a:chExt cx="537" cy="364"/>
          </a:xfrm>
        </p:grpSpPr>
        <p:sp>
          <p:nvSpPr>
            <p:cNvPr id="43" name="AutoShape 23"/>
            <p:cNvSpPr>
              <a:spLocks noChangeArrowheads="1"/>
            </p:cNvSpPr>
            <p:nvPr/>
          </p:nvSpPr>
          <p:spPr bwMode="auto">
            <a:xfrm rot="20280000">
              <a:off x="4834" y="409"/>
              <a:ext cx="465" cy="287"/>
            </a:xfrm>
            <a:prstGeom prst="roundRect">
              <a:avLst>
                <a:gd name="adj" fmla="val 34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lnSpc>
                  <a:spcPct val="90000"/>
                </a:lnSpc>
                <a:buClr>
                  <a:srgbClr val="FFFFFF"/>
                </a:buClr>
                <a:buSzPct val="100000"/>
                <a:buFont typeface="Comic Sans MS" pitchFamily="6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dirty="0" err="1">
                  <a:latin typeface="Comic Sans MS" pitchFamily="64" charset="0"/>
                </a:rPr>
                <a:t>L</a:t>
              </a:r>
              <a:r>
                <a:rPr lang="en-GB" sz="2400" baseline="-25000" dirty="0" err="1">
                  <a:solidFill>
                    <a:srgbClr val="660033"/>
                  </a:solidFill>
                  <a:latin typeface="Comic Sans MS" pitchFamily="64" charset="0"/>
                </a:rPr>
                <a:t>flux</a:t>
              </a:r>
              <a:endParaRPr lang="en-GB" sz="2400" baseline="-25000" dirty="0">
                <a:solidFill>
                  <a:srgbClr val="660033"/>
                </a:solidFill>
                <a:latin typeface="Comic Sans MS" pitchFamily="64" charset="0"/>
              </a:endParaRPr>
            </a:p>
          </p:txBody>
        </p:sp>
        <p:sp>
          <p:nvSpPr>
            <p:cNvPr id="44" name="Line 24"/>
            <p:cNvSpPr>
              <a:spLocks noChangeShapeType="1"/>
            </p:cNvSpPr>
            <p:nvPr/>
          </p:nvSpPr>
          <p:spPr bwMode="auto">
            <a:xfrm flipH="1" flipV="1">
              <a:off x="4762" y="394"/>
              <a:ext cx="150" cy="364"/>
            </a:xfrm>
            <a:prstGeom prst="line">
              <a:avLst/>
            </a:prstGeom>
            <a:noFill/>
            <a:ln w="50760">
              <a:solidFill>
                <a:srgbClr val="66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Text Box 29"/>
          <p:cNvSpPr txBox="1">
            <a:spLocks noChangeArrowheads="1"/>
          </p:cNvSpPr>
          <p:nvPr/>
        </p:nvSpPr>
        <p:spPr bwMode="auto">
          <a:xfrm>
            <a:off x="392664" y="5137461"/>
            <a:ext cx="38608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Populate final states with </a:t>
            </a:r>
            <a:endParaRPr lang="en-US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π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cmsy10" pitchFamily="32" charset="0"/>
              </a:rPr>
              <a:t>±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,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π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0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,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K</a:t>
            </a:r>
            <a:r>
              <a:rPr lang="en-US" sz="2400" baseline="30000" dirty="0">
                <a:solidFill>
                  <a:schemeClr val="accent3">
                    <a:lumMod val="75000"/>
                  </a:schemeClr>
                </a:solidFill>
                <a:latin typeface="cmsy10" pitchFamily="32" charset="0"/>
              </a:rPr>
              <a:t>±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,K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,η,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 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photons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08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5" descr="ACC_1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0006" y="1192493"/>
            <a:ext cx="57785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53041"/>
          </a:xfrm>
        </p:spPr>
        <p:txBody>
          <a:bodyPr/>
          <a:lstStyle/>
          <a:p>
            <a:r>
              <a:rPr lang="en-US" dirty="0" smtClean="0"/>
              <a:t>Jefferson Lab</a:t>
            </a:r>
            <a:br>
              <a:rPr lang="en-US" dirty="0" smtClean="0"/>
            </a:br>
            <a:r>
              <a:rPr lang="en-US" dirty="0" smtClean="0"/>
              <a:t>Newport News, Virginia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58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351502"/>
            <a:ext cx="1695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π</a:t>
            </a:r>
            <a:r>
              <a:rPr lang="en-US" sz="2800" b="1" baseline="-25000" dirty="0" smtClean="0">
                <a:solidFill>
                  <a:srgbClr val="0070C0"/>
                </a:solidFill>
                <a:latin typeface="Comic Sans MS" pitchFamily="66" charset="0"/>
              </a:rPr>
              <a:t>1</a:t>
            </a:r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(1400)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5880" y="2622713"/>
            <a:ext cx="684375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Mode          Mass                        Width                Production</a:t>
            </a:r>
          </a:p>
          <a:p>
            <a:r>
              <a:rPr lang="en-US" dirty="0" smtClean="0"/>
              <a:t>  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3π     1598 ±8+29-47         168±20+150-12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,0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,1-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η’π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1597±10+45-10       340±40±50   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b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1664±8±10               185±25±38                0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f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  1709±24±41            403±80±115 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3π       1660 ±10+64-0          269±21+42-64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309910"/>
            <a:ext cx="169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π</a:t>
            </a:r>
            <a:r>
              <a:rPr lang="en-US" sz="2800" b="1" baseline="-25000" dirty="0" smtClean="0">
                <a:solidFill>
                  <a:srgbClr val="0070C0"/>
                </a:solidFill>
                <a:latin typeface="Comic Sans MS" pitchFamily="66" charset="0"/>
              </a:rPr>
              <a:t>1</a:t>
            </a:r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(2015)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5880" y="5063688"/>
            <a:ext cx="68437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Mode          Mass                        Width                Production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b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2014±20±16               230±32±73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f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 2001±30±92               332±52±49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769989"/>
            <a:ext cx="1695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π</a:t>
            </a:r>
            <a:r>
              <a:rPr lang="en-US" sz="2800" b="1" baseline="-25000" dirty="0" smtClean="0">
                <a:solidFill>
                  <a:srgbClr val="0070C0"/>
                </a:solidFill>
                <a:latin typeface="Comic Sans MS" pitchFamily="66" charset="0"/>
              </a:rPr>
              <a:t>1</a:t>
            </a:r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(1600)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5880" y="897118"/>
            <a:ext cx="7294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Mode          Mass                        Width                Production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η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1370±15+50-30       385±40+65-105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ηπ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0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1257±20±25              354±64±60  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ηπ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1400                           310      seen in          annihilation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0" y="1818047"/>
            <a:ext cx="444500" cy="279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7200" y="0"/>
            <a:ext cx="724384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Experimental Evidence for Hybrids</a:t>
            </a:r>
            <a:endParaRPr lang="en-GB" sz="3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571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351502"/>
            <a:ext cx="1695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0070C0">
                    <a:alpha val="8000"/>
                  </a:srgbClr>
                </a:solidFill>
                <a:latin typeface="Comic Sans MS" pitchFamily="66" charset="0"/>
              </a:rPr>
              <a:t>π</a:t>
            </a:r>
            <a:r>
              <a:rPr lang="en-US" sz="2800" b="1" baseline="-25000" dirty="0" smtClean="0">
                <a:solidFill>
                  <a:srgbClr val="0070C0">
                    <a:alpha val="8000"/>
                  </a:srgbClr>
                </a:solidFill>
                <a:latin typeface="Comic Sans MS" pitchFamily="66" charset="0"/>
              </a:rPr>
              <a:t>1</a:t>
            </a:r>
            <a:r>
              <a:rPr lang="en-US" sz="2800" b="1" dirty="0" smtClean="0">
                <a:solidFill>
                  <a:srgbClr val="0070C0">
                    <a:alpha val="8000"/>
                  </a:srgbClr>
                </a:solidFill>
                <a:latin typeface="Comic Sans MS" pitchFamily="66" charset="0"/>
              </a:rPr>
              <a:t>(1400)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5880" y="2622713"/>
            <a:ext cx="684375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Mode          Mass                        Width                Production</a:t>
            </a:r>
          </a:p>
          <a:p>
            <a:r>
              <a:rPr lang="en-US" dirty="0" smtClean="0"/>
              <a:t>  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3π     1598 ±8+29-47         168±20+150-12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,0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,1-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η’π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1597±10+45-10       340±40±50   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b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1664±8±10               185±25±38                0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f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  1709±24±41            403±80±115 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3π       1660 ±10+64-0          269±21+42-64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309910"/>
            <a:ext cx="169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π</a:t>
            </a:r>
            <a:r>
              <a:rPr lang="en-US" sz="2800" b="1" baseline="-25000" dirty="0" smtClean="0">
                <a:solidFill>
                  <a:srgbClr val="0070C0"/>
                </a:solidFill>
                <a:latin typeface="Comic Sans MS" pitchFamily="66" charset="0"/>
              </a:rPr>
              <a:t>1</a:t>
            </a:r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(2015)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5880" y="5063688"/>
            <a:ext cx="68437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Mode          Mass                        Width                Production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b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2014±20±16               230±32±73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f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 2001±30±92               332±52±49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769989"/>
            <a:ext cx="1695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π</a:t>
            </a:r>
            <a:r>
              <a:rPr lang="en-US" sz="2800" b="1" baseline="-25000" dirty="0" smtClean="0">
                <a:solidFill>
                  <a:srgbClr val="0070C0"/>
                </a:solidFill>
                <a:latin typeface="Comic Sans MS" pitchFamily="66" charset="0"/>
              </a:rPr>
              <a:t>1</a:t>
            </a:r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(1600)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5880" y="897118"/>
            <a:ext cx="7294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>
                    <a:alpha val="8000"/>
                  </a:srgbClr>
                </a:solidFill>
              </a:rPr>
              <a:t>Mode          Mass                        Width                Production</a:t>
            </a:r>
          </a:p>
          <a:p>
            <a:r>
              <a:rPr lang="en-US" dirty="0" smtClean="0">
                <a:solidFill>
                  <a:srgbClr val="0070C0">
                    <a:alpha val="8000"/>
                  </a:srgbClr>
                </a:solidFill>
              </a:rPr>
              <a:t>  </a:t>
            </a:r>
            <a:r>
              <a:rPr lang="en-US" dirty="0" err="1" smtClean="0">
                <a:solidFill>
                  <a:srgbClr val="0070C0">
                    <a:alpha val="8000"/>
                  </a:srgbClr>
                </a:solidFill>
              </a:rPr>
              <a:t>η</a:t>
            </a:r>
            <a:r>
              <a:rPr lang="en-US" dirty="0" smtClean="0">
                <a:solidFill>
                  <a:srgbClr val="0070C0">
                    <a:alpha val="8000"/>
                  </a:srgbClr>
                </a:solidFill>
              </a:rPr>
              <a:t>π</a:t>
            </a:r>
            <a:r>
              <a:rPr lang="en-US" baseline="30000" dirty="0" smtClean="0">
                <a:solidFill>
                  <a:srgbClr val="0070C0">
                    <a:alpha val="8000"/>
                  </a:srgbClr>
                </a:solidFill>
              </a:rPr>
              <a:t>-</a:t>
            </a:r>
            <a:r>
              <a:rPr lang="en-US" dirty="0" smtClean="0">
                <a:solidFill>
                  <a:srgbClr val="0070C0">
                    <a:alpha val="8000"/>
                  </a:srgbClr>
                </a:solidFill>
              </a:rPr>
              <a:t>     1370±15+50-30       385±40+65-105          1</a:t>
            </a:r>
            <a:r>
              <a:rPr lang="en-US" baseline="30000" dirty="0" smtClean="0">
                <a:solidFill>
                  <a:srgbClr val="0070C0">
                    <a:alpha val="8000"/>
                  </a:srgbClr>
                </a:solidFill>
              </a:rPr>
              <a:t>+</a:t>
            </a:r>
            <a:r>
              <a:rPr lang="en-US" dirty="0" smtClean="0">
                <a:solidFill>
                  <a:srgbClr val="0070C0">
                    <a:alpha val="8000"/>
                  </a:srgbClr>
                </a:solidFill>
              </a:rPr>
              <a:t>    </a:t>
            </a:r>
          </a:p>
          <a:p>
            <a:r>
              <a:rPr lang="en-US" dirty="0" smtClean="0">
                <a:solidFill>
                  <a:srgbClr val="0070C0">
                    <a:alpha val="8000"/>
                  </a:srgbClr>
                </a:solidFill>
              </a:rPr>
              <a:t> ηπ</a:t>
            </a:r>
            <a:r>
              <a:rPr lang="en-US" baseline="30000" dirty="0" smtClean="0">
                <a:solidFill>
                  <a:srgbClr val="0070C0">
                    <a:alpha val="8000"/>
                  </a:srgbClr>
                </a:solidFill>
              </a:rPr>
              <a:t>0</a:t>
            </a:r>
            <a:r>
              <a:rPr lang="en-US" dirty="0" smtClean="0">
                <a:solidFill>
                  <a:srgbClr val="0070C0">
                    <a:alpha val="8000"/>
                  </a:srgbClr>
                </a:solidFill>
              </a:rPr>
              <a:t>     1257±20±25              354±64±60               1</a:t>
            </a:r>
            <a:r>
              <a:rPr lang="en-US" baseline="30000" dirty="0" smtClean="0">
                <a:solidFill>
                  <a:srgbClr val="0070C0">
                    <a:alpha val="8000"/>
                  </a:srgbClr>
                </a:solidFill>
              </a:rPr>
              <a:t>+</a:t>
            </a:r>
            <a:endParaRPr lang="en-US" dirty="0" smtClean="0">
              <a:solidFill>
                <a:srgbClr val="0070C0">
                  <a:alpha val="8000"/>
                </a:srgbClr>
              </a:solidFill>
            </a:endParaRPr>
          </a:p>
          <a:p>
            <a:r>
              <a:rPr lang="en-US" dirty="0" smtClean="0">
                <a:solidFill>
                  <a:srgbClr val="0070C0">
                    <a:alpha val="8000"/>
                  </a:srgbClr>
                </a:solidFill>
              </a:rPr>
              <a:t> </a:t>
            </a:r>
            <a:r>
              <a:rPr lang="en-US" dirty="0" err="1" smtClean="0">
                <a:solidFill>
                  <a:srgbClr val="0070C0">
                    <a:alpha val="8000"/>
                  </a:srgbClr>
                </a:solidFill>
              </a:rPr>
              <a:t>ηπ</a:t>
            </a:r>
            <a:r>
              <a:rPr lang="en-US" dirty="0" smtClean="0">
                <a:solidFill>
                  <a:srgbClr val="0070C0">
                    <a:alpha val="8000"/>
                  </a:srgbClr>
                </a:solidFill>
              </a:rPr>
              <a:t>       1400                           310      seen in          annihilation</a:t>
            </a:r>
            <a:endParaRPr lang="en-US" dirty="0">
              <a:solidFill>
                <a:srgbClr val="0070C0">
                  <a:alpha val="8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0"/>
            <a:ext cx="724384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Experimental Evidence for Hybrids</a:t>
            </a:r>
            <a:endParaRPr lang="en-GB" sz="3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4482" y="1120669"/>
            <a:ext cx="3912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>
                    <a:alpha val="39000"/>
                  </a:srgbClr>
                </a:solidFill>
                <a:effectLst>
                  <a:glow rad="101600">
                    <a:schemeClr val="accent6">
                      <a:lumMod val="20000"/>
                      <a:lumOff val="80000"/>
                      <a:alpha val="75000"/>
                    </a:schemeClr>
                  </a:glow>
                </a:effectLst>
              </a:rPr>
              <a:t>Inconsistent with a hybrid?</a:t>
            </a:r>
            <a:endParaRPr lang="en-US" sz="2400" i="1" dirty="0">
              <a:solidFill>
                <a:srgbClr val="FF0000">
                  <a:alpha val="39000"/>
                </a:srgbClr>
              </a:solidFill>
              <a:effectLst>
                <a:glow rad="101600">
                  <a:schemeClr val="accent6">
                    <a:lumMod val="20000"/>
                    <a:lumOff val="80000"/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482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5F3B9-89F0-7A49-8C3D-F3D72409BFA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006090"/>
            <a:ext cx="1479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Comic Sans MS" pitchFamily="66" charset="0"/>
              </a:rPr>
              <a:t>π</a:t>
            </a:r>
            <a:r>
              <a:rPr lang="en-US" sz="2400" b="1" baseline="-25000" dirty="0" smtClean="0">
                <a:solidFill>
                  <a:srgbClr val="0070C0"/>
                </a:solidFill>
                <a:latin typeface="Comic Sans MS" pitchFamily="66" charset="0"/>
              </a:rPr>
              <a:t>1</a:t>
            </a:r>
            <a:r>
              <a:rPr lang="en-US" sz="2400" b="1" dirty="0" smtClean="0">
                <a:solidFill>
                  <a:srgbClr val="0070C0"/>
                </a:solidFill>
                <a:latin typeface="Comic Sans MS" pitchFamily="66" charset="0"/>
              </a:rPr>
              <a:t>(1600)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9993" y="615553"/>
            <a:ext cx="7295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Mode          Mass                        Width                Production</a:t>
            </a:r>
          </a:p>
          <a:p>
            <a:r>
              <a:rPr lang="en-US" sz="1600" dirty="0" smtClean="0"/>
              <a:t>  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3π     1598 ±8+29-47      168±20+150-12         1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,0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,1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E852</a:t>
            </a:r>
          </a:p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η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’π    1597±10+45-10     340±40±50                1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         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E852,VES</a:t>
            </a:r>
          </a:p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b</a:t>
            </a:r>
            <a:r>
              <a:rPr lang="en-US" sz="16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1664±8±10            185±25±38                0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,1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  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E852,VES,CBAR</a:t>
            </a:r>
          </a:p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f</a:t>
            </a:r>
            <a:r>
              <a:rPr lang="en-US" sz="16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 1709±24±41          403±80±115              1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        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E852,VES</a:t>
            </a:r>
          </a:p>
          <a:p>
            <a:r>
              <a:rPr lang="en-US" sz="1600" dirty="0" smtClean="0"/>
              <a:t> 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3π       1660 ±10+64-0      269±21+42-64          1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COMPASS</a:t>
            </a:r>
            <a:endParaRPr lang="en-US" sz="1600" dirty="0"/>
          </a:p>
        </p:txBody>
      </p:sp>
      <p:pic>
        <p:nvPicPr>
          <p:cNvPr id="9" name="Picture 6" descr="fig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234289"/>
            <a:ext cx="3744468" cy="2248281"/>
          </a:xfrm>
          <a:prstGeom prst="rect">
            <a:avLst/>
          </a:prstGeom>
          <a:noFill/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523768"/>
            <a:ext cx="495300" cy="3294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1318" y="2523768"/>
            <a:ext cx="3966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Decay mode sensitive to model</a:t>
            </a:r>
            <a:endParaRPr lang="en-US" sz="2000" dirty="0"/>
          </a:p>
        </p:txBody>
      </p:sp>
      <p:pic>
        <p:nvPicPr>
          <p:cNvPr id="13" name="Picture 12" descr="t_0p1_1p0_zemach_42waves_tdep_30a_6w_nobgr2mp_6_compass_prl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50" y="2529974"/>
            <a:ext cx="2880360" cy="2159000"/>
          </a:xfrm>
          <a:prstGeom prst="rect">
            <a:avLst/>
          </a:prstGeom>
        </p:spPr>
      </p:pic>
      <p:pic>
        <p:nvPicPr>
          <p:cNvPr id="14" name="Picture 13" descr="t_0p1_1p0_zemach_42waves_tdep_30a_6w_nobgr2mp_2_6_compass_prl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250" y="4699000"/>
            <a:ext cx="2880360" cy="2159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30270" y="3234289"/>
            <a:ext cx="16995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r>
              <a:rPr lang="en-US" dirty="0" smtClean="0"/>
              <a:t>n</a:t>
            </a:r>
            <a:r>
              <a:rPr lang="en-US" dirty="0"/>
              <a:t> </a:t>
            </a:r>
            <a:r>
              <a:rPr lang="en-US" dirty="0" smtClean="0"/>
              <a:t>COMPASS</a:t>
            </a:r>
            <a:endParaRPr lang="en-US" dirty="0" smtClean="0"/>
          </a:p>
          <a:p>
            <a:r>
              <a:rPr lang="en-US" dirty="0" smtClean="0"/>
              <a:t>Exactly </a:t>
            </a:r>
            <a:r>
              <a:rPr lang="en-US" dirty="0" smtClean="0"/>
              <a:t>the same mass and width as the </a:t>
            </a: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121" y="4422274"/>
            <a:ext cx="952500" cy="2667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2400" y="5482570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Confused production in E852??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84540" y="5894685"/>
            <a:ext cx="5673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Apple Casual"/>
              </a:rPr>
              <a:t>This is consistent with a hybrid meson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Apple Casu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" y="0"/>
            <a:ext cx="724384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Experimental Evidence for Hybrids</a:t>
            </a:r>
            <a:endParaRPr lang="en-GB" sz="3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0746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5F3B9-89F0-7A49-8C3D-F3D72409BFA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968093"/>
            <a:ext cx="169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π</a:t>
            </a:r>
            <a:r>
              <a:rPr lang="en-US" sz="2800" b="1" baseline="-25000" dirty="0" smtClean="0">
                <a:solidFill>
                  <a:srgbClr val="0070C0"/>
                </a:solidFill>
                <a:latin typeface="Comic Sans MS" pitchFamily="66" charset="0"/>
              </a:rPr>
              <a:t>1</a:t>
            </a:r>
            <a:r>
              <a:rPr lang="en-US" sz="2800" b="1" dirty="0" smtClean="0">
                <a:solidFill>
                  <a:srgbClr val="0070C0"/>
                </a:solidFill>
                <a:latin typeface="Comic Sans MS" pitchFamily="66" charset="0"/>
              </a:rPr>
              <a:t>(2015)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3015" y="996386"/>
            <a:ext cx="7115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Mode          Mass                        Width                Production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b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2014±20±16               230±32±73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      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E852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f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 2001±30±92               332±52±49             1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 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E852</a:t>
            </a:r>
            <a:endParaRPr lang="en-US" dirty="0"/>
          </a:p>
        </p:txBody>
      </p:sp>
      <p:pic>
        <p:nvPicPr>
          <p:cNvPr id="8" name="Picture 7" descr="fig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60271"/>
            <a:ext cx="4749800" cy="2717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06179" y="2771162"/>
            <a:ext cx="75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-+</a:t>
            </a:r>
            <a:r>
              <a:rPr lang="en-US" dirty="0" smtClean="0"/>
              <a:t>b</a:t>
            </a:r>
            <a:r>
              <a:rPr lang="en-US" baseline="-25000" dirty="0" smtClean="0"/>
              <a:t>1</a:t>
            </a:r>
            <a:r>
              <a:rPr lang="en-US" dirty="0" smtClean="0"/>
              <a:t>π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06179" y="2401830"/>
            <a:ext cx="718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</a:t>
            </a:r>
            <a:r>
              <a:rPr lang="en-US" baseline="30000" dirty="0" err="1" smtClean="0"/>
              <a:t>ε</a:t>
            </a:r>
            <a:r>
              <a:rPr lang="en-US" dirty="0" smtClean="0"/>
              <a:t>=0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2948212" y="277116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baseline="30000" dirty="0" err="1" smtClean="0"/>
              <a:t>ε</a:t>
            </a:r>
            <a:r>
              <a:rPr lang="en-US" dirty="0" smtClean="0"/>
              <a:t>=1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2948212" y="3140494"/>
            <a:ext cx="75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-+</a:t>
            </a:r>
            <a:r>
              <a:rPr lang="en-US" dirty="0" smtClean="0"/>
              <a:t>b</a:t>
            </a:r>
            <a:r>
              <a:rPr lang="en-US" baseline="-25000" dirty="0" smtClean="0"/>
              <a:t>1</a:t>
            </a:r>
            <a:r>
              <a:rPr lang="en-US" dirty="0" smtClean="0"/>
              <a:t>π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902200" y="2260271"/>
            <a:ext cx="330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π</a:t>
            </a:r>
            <a:r>
              <a:rPr lang="en-US" baseline="-25000" dirty="0" smtClean="0"/>
              <a:t>1</a:t>
            </a:r>
            <a:r>
              <a:rPr lang="en-US" dirty="0" smtClean="0"/>
              <a:t>(2000)→b</a:t>
            </a:r>
            <a:r>
              <a:rPr lang="en-US" baseline="-25000" dirty="0" smtClean="0"/>
              <a:t>1</a:t>
            </a:r>
            <a:r>
              <a:rPr lang="en-US" dirty="0" smtClean="0"/>
              <a:t>π</a:t>
            </a:r>
          </a:p>
          <a:p>
            <a:r>
              <a:rPr lang="en-US" dirty="0" smtClean="0"/>
              <a:t>M = 2014±20±16 MeV/c</a:t>
            </a:r>
            <a:r>
              <a:rPr lang="en-US" baseline="30000" dirty="0" smtClean="0"/>
              <a:t>2</a:t>
            </a:r>
          </a:p>
          <a:p>
            <a:r>
              <a:rPr lang="en-US" dirty="0" err="1" smtClean="0"/>
              <a:t>Γ</a:t>
            </a:r>
            <a:r>
              <a:rPr lang="en-US" dirty="0" smtClean="0"/>
              <a:t>   =   230±32±73 MeV/c</a:t>
            </a:r>
            <a:r>
              <a:rPr lang="en-US" baseline="30000" dirty="0" smtClean="0"/>
              <a:t>2</a:t>
            </a:r>
          </a:p>
          <a:p>
            <a:endParaRPr lang="en-US" baseline="30000" dirty="0" smtClean="0"/>
          </a:p>
          <a:p>
            <a:r>
              <a:rPr lang="en-US" dirty="0" smtClean="0"/>
              <a:t>Seen primarily in natural </a:t>
            </a:r>
          </a:p>
          <a:p>
            <a:r>
              <a:rPr lang="en-US" dirty="0" smtClean="0"/>
              <a:t>parity exchange. </a:t>
            </a:r>
          </a:p>
          <a:p>
            <a:r>
              <a:rPr lang="en-US" dirty="0" smtClean="0">
                <a:solidFill>
                  <a:srgbClr val="FF4566"/>
                </a:solidFill>
              </a:rPr>
              <a:t>The natural dominates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580" y="1940165"/>
            <a:ext cx="3480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pple Casual"/>
              </a:rPr>
              <a:t>Need two J</a:t>
            </a:r>
            <a:r>
              <a:rPr lang="en-US" sz="2400" baseline="30000" dirty="0" smtClean="0">
                <a:solidFill>
                  <a:schemeClr val="accent2">
                    <a:lumMod val="75000"/>
                  </a:schemeClr>
                </a:solidFill>
                <a:latin typeface="Apple Casual"/>
              </a:rPr>
              <a:t>PC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pple Casual"/>
              </a:rPr>
              <a:t>=1</a:t>
            </a:r>
            <a:r>
              <a:rPr lang="en-US" sz="2400" baseline="30000" dirty="0" smtClean="0">
                <a:solidFill>
                  <a:schemeClr val="accent2">
                    <a:lumMod val="75000"/>
                  </a:schemeClr>
                </a:solidFill>
                <a:latin typeface="Apple Casual"/>
              </a:rPr>
              <a:t>-+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pple Casual"/>
              </a:rPr>
              <a:t> states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pple Casu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5156022"/>
            <a:ext cx="803719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pple Casual"/>
              </a:rPr>
              <a:t>Seen in one experiment with low statistics It needs confirmation. If this exists, it is also a good candidate for an exotic hybrid meson.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Apple Casu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" y="0"/>
            <a:ext cx="724384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Experimental Evidence for Hybrids</a:t>
            </a:r>
            <a:endParaRPr lang="en-GB" sz="3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091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5105399" y="11303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105399" y="27686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84579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QCD Exotics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 bwMode="auto">
          <a:xfrm>
            <a:off x="3036910" y="4030136"/>
            <a:ext cx="5734152" cy="1701546"/>
            <a:chOff x="0" y="2592"/>
            <a:chExt cx="4691" cy="1392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0" y="2640"/>
              <a:ext cx="16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  <a:latin typeface="Symbol" charset="2"/>
                </a:rPr>
                <a:t>p</a:t>
              </a:r>
              <a:r>
                <a:rPr lang="en-US" b="1" baseline="-25000">
                  <a:solidFill>
                    <a:srgbClr val="008000"/>
                  </a:solidFill>
                </a:rPr>
                <a:t>1</a:t>
              </a:r>
              <a:r>
                <a:rPr lang="en-US">
                  <a:solidFill>
                    <a:srgbClr val="008000"/>
                  </a:solidFill>
                </a:rPr>
                <a:t>  I</a:t>
              </a:r>
              <a:r>
                <a:rPr lang="en-US" b="1" baseline="30000">
                  <a:solidFill>
                    <a:srgbClr val="008000"/>
                  </a:solidFill>
                </a:rPr>
                <a:t>G</a:t>
              </a:r>
              <a:r>
                <a:rPr lang="en-US">
                  <a:solidFill>
                    <a:srgbClr val="008000"/>
                  </a:solidFill>
                </a:rPr>
                <a:t>(J</a:t>
              </a:r>
              <a:r>
                <a:rPr lang="en-US" b="1" baseline="30000">
                  <a:solidFill>
                    <a:srgbClr val="008000"/>
                  </a:solidFill>
                </a:rPr>
                <a:t>PC</a:t>
              </a:r>
              <a:r>
                <a:rPr lang="en-US">
                  <a:solidFill>
                    <a:srgbClr val="008000"/>
                  </a:solidFill>
                </a:rPr>
                <a:t>)=1</a:t>
              </a:r>
              <a:r>
                <a:rPr lang="en-US" b="1" baseline="30000">
                  <a:solidFill>
                    <a:srgbClr val="008000"/>
                  </a:solidFill>
                </a:rPr>
                <a:t>-</a:t>
              </a:r>
              <a:r>
                <a:rPr lang="en-US">
                  <a:solidFill>
                    <a:srgbClr val="008000"/>
                  </a:solidFill>
                </a:rPr>
                <a:t>(1</a:t>
              </a:r>
              <a:r>
                <a:rPr lang="en-US" b="1" baseline="30000">
                  <a:solidFill>
                    <a:srgbClr val="008000"/>
                  </a:solidFill>
                </a:rPr>
                <a:t>-+</a:t>
              </a:r>
              <a:r>
                <a:rPr lang="en-US">
                  <a:solidFill>
                    <a:srgbClr val="008000"/>
                  </a:solidFill>
                </a:rPr>
                <a:t>)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880" y="3504"/>
              <a:ext cx="17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  <a:latin typeface="Symbol" charset="2"/>
                </a:rPr>
                <a:t>h</a:t>
              </a:r>
              <a:r>
                <a:rPr lang="en-US" b="1" baseline="30000">
                  <a:solidFill>
                    <a:srgbClr val="800000"/>
                  </a:solidFill>
                </a:rPr>
                <a:t>’</a:t>
              </a:r>
              <a:r>
                <a:rPr lang="en-US" b="1" baseline="-25000">
                  <a:solidFill>
                    <a:srgbClr val="800000"/>
                  </a:solidFill>
                </a:rPr>
                <a:t>1</a:t>
              </a:r>
              <a:r>
                <a:rPr lang="en-US">
                  <a:solidFill>
                    <a:srgbClr val="800000"/>
                  </a:solidFill>
                </a:rPr>
                <a:t>  I</a:t>
              </a:r>
              <a:r>
                <a:rPr lang="en-US" b="1" baseline="30000">
                  <a:solidFill>
                    <a:srgbClr val="800000"/>
                  </a:solidFill>
                </a:rPr>
                <a:t>G</a:t>
              </a:r>
              <a:r>
                <a:rPr lang="en-US">
                  <a:solidFill>
                    <a:srgbClr val="800000"/>
                  </a:solidFill>
                </a:rPr>
                <a:t>(J</a:t>
              </a:r>
              <a:r>
                <a:rPr lang="en-US" b="1" baseline="30000">
                  <a:solidFill>
                    <a:srgbClr val="800000"/>
                  </a:solidFill>
                </a:rPr>
                <a:t>PC</a:t>
              </a:r>
              <a:r>
                <a:rPr lang="en-US">
                  <a:solidFill>
                    <a:srgbClr val="800000"/>
                  </a:solidFill>
                </a:rPr>
                <a:t>)=0</a:t>
              </a:r>
              <a:r>
                <a:rPr lang="en-US" b="1" baseline="30000">
                  <a:solidFill>
                    <a:srgbClr val="800000"/>
                  </a:solidFill>
                </a:rPr>
                <a:t>+</a:t>
              </a:r>
              <a:r>
                <a:rPr lang="en-US">
                  <a:solidFill>
                    <a:srgbClr val="800000"/>
                  </a:solidFill>
                </a:rPr>
                <a:t>(1</a:t>
              </a:r>
              <a:r>
                <a:rPr lang="en-US" b="1" baseline="30000">
                  <a:solidFill>
                    <a:srgbClr val="800000"/>
                  </a:solidFill>
                </a:rPr>
                <a:t>-+</a:t>
              </a:r>
              <a:r>
                <a:rPr lang="en-US">
                  <a:solidFill>
                    <a:srgbClr val="800000"/>
                  </a:solidFill>
                </a:rPr>
                <a:t>) </a:t>
              </a: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1440" y="2592"/>
              <a:ext cx="1248" cy="1056"/>
              <a:chOff x="2976" y="720"/>
              <a:chExt cx="1248" cy="1056"/>
            </a:xfrm>
          </p:grpSpPr>
          <p:sp>
            <p:nvSpPr>
              <p:cNvPr id="17" name="AutoShape 10"/>
              <p:cNvSpPr>
                <a:spLocks noChangeArrowheads="1"/>
              </p:cNvSpPr>
              <p:nvPr/>
            </p:nvSpPr>
            <p:spPr bwMode="auto">
              <a:xfrm>
                <a:off x="3024" y="768"/>
                <a:ext cx="1152" cy="960"/>
              </a:xfrm>
              <a:prstGeom prst="hexagon">
                <a:avLst>
                  <a:gd name="adj" fmla="val 30000"/>
                  <a:gd name="vf" fmla="val 115470"/>
                </a:avLst>
              </a:prstGeom>
              <a:noFill/>
              <a:ln w="25400">
                <a:solidFill>
                  <a:srgbClr val="99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Oval 11"/>
              <p:cNvSpPr>
                <a:spLocks noChangeArrowheads="1"/>
              </p:cNvSpPr>
              <p:nvPr/>
            </p:nvSpPr>
            <p:spPr bwMode="auto">
              <a:xfrm>
                <a:off x="3792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12"/>
              <p:cNvSpPr>
                <a:spLocks noChangeArrowheads="1"/>
              </p:cNvSpPr>
              <p:nvPr/>
            </p:nvSpPr>
            <p:spPr bwMode="auto">
              <a:xfrm>
                <a:off x="2976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13"/>
              <p:cNvSpPr>
                <a:spLocks noChangeArrowheads="1"/>
              </p:cNvSpPr>
              <p:nvPr/>
            </p:nvSpPr>
            <p:spPr bwMode="auto">
              <a:xfrm>
                <a:off x="3504" y="1104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14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3600" y="1200"/>
                <a:ext cx="144" cy="144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144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3264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auto">
              <a:xfrm>
                <a:off x="3792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auto">
              <a:xfrm>
                <a:off x="3216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768" y="3696"/>
              <a:ext cx="17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  <a:latin typeface="Symbol" charset="2"/>
                </a:rPr>
                <a:t>h</a:t>
              </a:r>
              <a:r>
                <a:rPr lang="en-US" b="1" baseline="-25000">
                  <a:solidFill>
                    <a:srgbClr val="FF6600"/>
                  </a:solidFill>
                </a:rPr>
                <a:t>1</a:t>
              </a:r>
              <a:r>
                <a:rPr lang="en-US">
                  <a:solidFill>
                    <a:srgbClr val="FF6600"/>
                  </a:solidFill>
                </a:rPr>
                <a:t>  I</a:t>
              </a:r>
              <a:r>
                <a:rPr lang="en-US" b="1" baseline="30000">
                  <a:solidFill>
                    <a:srgbClr val="FF6600"/>
                  </a:solidFill>
                </a:rPr>
                <a:t>G</a:t>
              </a:r>
              <a:r>
                <a:rPr lang="en-US">
                  <a:solidFill>
                    <a:srgbClr val="FF6600"/>
                  </a:solidFill>
                </a:rPr>
                <a:t>(J</a:t>
              </a:r>
              <a:r>
                <a:rPr lang="en-US" b="1" baseline="30000">
                  <a:solidFill>
                    <a:srgbClr val="FF6600"/>
                  </a:solidFill>
                </a:rPr>
                <a:t>PC</a:t>
              </a:r>
              <a:r>
                <a:rPr lang="en-US">
                  <a:solidFill>
                    <a:srgbClr val="FF6600"/>
                  </a:solidFill>
                </a:rPr>
                <a:t>)=0</a:t>
              </a:r>
              <a:r>
                <a:rPr lang="en-US" b="1" baseline="30000">
                  <a:solidFill>
                    <a:srgbClr val="FF6600"/>
                  </a:solidFill>
                </a:rPr>
                <a:t>+</a:t>
              </a:r>
              <a:r>
                <a:rPr lang="en-US">
                  <a:solidFill>
                    <a:srgbClr val="FF6600"/>
                  </a:solidFill>
                </a:rPr>
                <a:t>(1</a:t>
              </a:r>
              <a:r>
                <a:rPr lang="en-US" b="1" baseline="30000">
                  <a:solidFill>
                    <a:srgbClr val="FF6600"/>
                  </a:solidFill>
                </a:rPr>
                <a:t>-+</a:t>
              </a:r>
              <a:r>
                <a:rPr lang="en-US">
                  <a:solidFill>
                    <a:srgbClr val="FF6600"/>
                  </a:solidFill>
                </a:rPr>
                <a:t>) </a:t>
              </a:r>
            </a:p>
          </p:txBody>
        </p:sp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2976" y="3024"/>
              <a:ext cx="17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CC0099"/>
                  </a:solidFill>
                </a:rPr>
                <a:t>K</a:t>
              </a:r>
              <a:r>
                <a:rPr lang="en-US" b="1" baseline="-25000" dirty="0">
                  <a:solidFill>
                    <a:srgbClr val="CC0099"/>
                  </a:solidFill>
                </a:rPr>
                <a:t>1</a:t>
              </a:r>
              <a:r>
                <a:rPr lang="en-US" dirty="0">
                  <a:solidFill>
                    <a:srgbClr val="CC0099"/>
                  </a:solidFill>
                </a:rPr>
                <a:t>  I</a:t>
              </a:r>
              <a:r>
                <a:rPr lang="en-US" b="1" baseline="30000" dirty="0">
                  <a:solidFill>
                    <a:srgbClr val="CC0099"/>
                  </a:solidFill>
                </a:rPr>
                <a:t>G</a:t>
              </a:r>
              <a:r>
                <a:rPr lang="en-US" dirty="0">
                  <a:solidFill>
                    <a:srgbClr val="CC0099"/>
                  </a:solidFill>
                </a:rPr>
                <a:t>(J</a:t>
              </a:r>
              <a:r>
                <a:rPr lang="en-US" b="1" baseline="30000" dirty="0">
                  <a:solidFill>
                    <a:srgbClr val="CC0099"/>
                  </a:solidFill>
                </a:rPr>
                <a:t>PC</a:t>
              </a:r>
              <a:r>
                <a:rPr lang="en-US" dirty="0">
                  <a:solidFill>
                    <a:srgbClr val="CC0099"/>
                  </a:solidFill>
                </a:rPr>
                <a:t>)= </a:t>
              </a:r>
              <a:r>
                <a:rPr lang="en-US" sz="3200" dirty="0">
                  <a:solidFill>
                    <a:srgbClr val="CC0099"/>
                  </a:solidFill>
                  <a:ea typeface="Tahoma" charset="0"/>
                  <a:cs typeface="Tahoma" charset="0"/>
                </a:rPr>
                <a:t>½</a:t>
              </a:r>
              <a:r>
                <a:rPr lang="en-US" dirty="0">
                  <a:solidFill>
                    <a:srgbClr val="CC0099"/>
                  </a:solidFill>
                </a:rPr>
                <a:t> (1</a:t>
              </a:r>
              <a:r>
                <a:rPr lang="en-US" b="1" baseline="30000" dirty="0">
                  <a:solidFill>
                    <a:srgbClr val="CC0099"/>
                  </a:solidFill>
                </a:rPr>
                <a:t>-</a:t>
              </a:r>
              <a:r>
                <a:rPr lang="en-US" dirty="0">
                  <a:solidFill>
                    <a:srgbClr val="CC0099"/>
                  </a:solidFill>
                </a:rPr>
                <a:t>)</a:t>
              </a:r>
            </a:p>
          </p:txBody>
        </p:sp>
        <p:sp>
          <p:nvSpPr>
            <p:cNvPr id="12" name="Line 22"/>
            <p:cNvSpPr>
              <a:spLocks noChangeShapeType="1"/>
            </p:cNvSpPr>
            <p:nvPr/>
          </p:nvSpPr>
          <p:spPr bwMode="auto">
            <a:xfrm flipH="1" flipV="1">
              <a:off x="2208" y="3216"/>
              <a:ext cx="672" cy="384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23"/>
            <p:cNvSpPr>
              <a:spLocks noChangeShapeType="1"/>
            </p:cNvSpPr>
            <p:nvPr/>
          </p:nvSpPr>
          <p:spPr bwMode="auto">
            <a:xfrm flipV="1">
              <a:off x="1104" y="3216"/>
              <a:ext cx="816" cy="48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24"/>
            <p:cNvSpPr>
              <a:spLocks noChangeShapeType="1"/>
            </p:cNvSpPr>
            <p:nvPr/>
          </p:nvSpPr>
          <p:spPr bwMode="auto">
            <a:xfrm flipV="1">
              <a:off x="2496" y="3264"/>
              <a:ext cx="480" cy="240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5"/>
            <p:cNvSpPr>
              <a:spLocks noChangeShapeType="1"/>
            </p:cNvSpPr>
            <p:nvPr/>
          </p:nvSpPr>
          <p:spPr bwMode="auto">
            <a:xfrm flipH="1" flipV="1">
              <a:off x="1968" y="2736"/>
              <a:ext cx="960" cy="432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288" y="3024"/>
              <a:ext cx="1056" cy="9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086092" y="0"/>
            <a:ext cx="5848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We expect 3 nonets of exotic-quantum-number mesons: 0</a:t>
            </a:r>
            <a:r>
              <a:rPr lang="en-US" sz="2000" baseline="30000" dirty="0" smtClean="0">
                <a:solidFill>
                  <a:srgbClr val="0000FF"/>
                </a:solidFill>
              </a:rPr>
              <a:t>+-</a:t>
            </a:r>
            <a:r>
              <a:rPr lang="en-US" sz="2000" dirty="0" smtClean="0">
                <a:solidFill>
                  <a:srgbClr val="0000FF"/>
                </a:solidFill>
              </a:rPr>
              <a:t>, 1</a:t>
            </a:r>
            <a:r>
              <a:rPr lang="en-US" sz="2000" baseline="30000" dirty="0" smtClean="0">
                <a:solidFill>
                  <a:srgbClr val="0000FF"/>
                </a:solidFill>
              </a:rPr>
              <a:t>-+</a:t>
            </a:r>
            <a:r>
              <a:rPr lang="en-US" sz="2000" dirty="0" smtClean="0">
                <a:solidFill>
                  <a:srgbClr val="0000FF"/>
                </a:solidFill>
              </a:rPr>
              <a:t>, 2</a:t>
            </a:r>
            <a:r>
              <a:rPr lang="en-US" sz="2000" baseline="30000" dirty="0" smtClean="0">
                <a:solidFill>
                  <a:srgbClr val="0000FF"/>
                </a:solidFill>
              </a:rPr>
              <a:t>+-</a:t>
            </a:r>
            <a:endParaRPr lang="en-US" sz="2000" baseline="30000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2965" y="2944093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π</a:t>
            </a:r>
            <a:r>
              <a:rPr lang="en-US" dirty="0" smtClean="0"/>
              <a:t> , </a:t>
            </a:r>
            <a:r>
              <a:rPr lang="en-US" dirty="0" err="1" smtClean="0"/>
              <a:t>η</a:t>
            </a:r>
            <a:r>
              <a:rPr lang="en-US" dirty="0" smtClean="0"/>
              <a:t> , </a:t>
            </a:r>
            <a:r>
              <a:rPr lang="en-US" dirty="0" err="1" smtClean="0"/>
              <a:t>η</a:t>
            </a:r>
            <a:r>
              <a:rPr lang="en-US" dirty="0" smtClean="0"/>
              <a:t>’ , K   → 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π</a:t>
            </a:r>
            <a:r>
              <a:rPr lang="en-US" baseline="-250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, η</a:t>
            </a:r>
            <a:r>
              <a:rPr lang="en-US" baseline="-250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, η’</a:t>
            </a:r>
            <a:r>
              <a:rPr lang="en-US" baseline="-25000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US" dirty="0" smtClean="0"/>
              <a:t>, K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2108818" y="3306762"/>
            <a:ext cx="1473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en-US" sz="2000" baseline="-25000" dirty="0" smtClean="0">
                <a:solidFill>
                  <a:schemeClr val="accent2">
                    <a:lumMod val="75000"/>
                  </a:schemeClr>
                </a:solidFill>
              </a:rPr>
              <a:t>0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, h</a:t>
            </a:r>
            <a:r>
              <a:rPr lang="en-US" sz="2000" baseline="-25000" dirty="0" smtClean="0">
                <a:solidFill>
                  <a:schemeClr val="accent2">
                    <a:lumMod val="75000"/>
                  </a:schemeClr>
                </a:solidFill>
              </a:rPr>
              <a:t>0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, h</a:t>
            </a:r>
            <a:r>
              <a:rPr lang="en-US" sz="2000" baseline="-25000" dirty="0" smtClean="0">
                <a:solidFill>
                  <a:schemeClr val="accent2">
                    <a:lumMod val="75000"/>
                  </a:schemeClr>
                </a:solidFill>
              </a:rPr>
              <a:t>0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’</a:t>
            </a:r>
            <a:r>
              <a:rPr lang="en-US" sz="2000" dirty="0" smtClean="0"/>
              <a:t>, K</a:t>
            </a:r>
            <a:r>
              <a:rPr lang="en-US" sz="2000" baseline="-25000" dirty="0" smtClean="0"/>
              <a:t>0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en-US" sz="2000" baseline="-25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, h</a:t>
            </a:r>
            <a:r>
              <a:rPr lang="en-US" sz="2000" baseline="-25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, h</a:t>
            </a:r>
            <a:r>
              <a:rPr lang="en-US" sz="2000" baseline="-25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’</a:t>
            </a:r>
            <a:r>
              <a:rPr lang="en-US" sz="2000" dirty="0" smtClean="0"/>
              <a:t>, K</a:t>
            </a:r>
            <a:r>
              <a:rPr lang="en-US" sz="2000" baseline="-25000" dirty="0" smtClean="0"/>
              <a:t>2</a:t>
            </a:r>
            <a:endParaRPr lang="en-US" sz="2000" baseline="-25000" dirty="0"/>
          </a:p>
        </p:txBody>
      </p:sp>
      <p:sp>
        <p:nvSpPr>
          <p:cNvPr id="34" name="TextBox 33"/>
          <p:cNvSpPr txBox="1"/>
          <p:nvPr/>
        </p:nvSpPr>
        <p:spPr>
          <a:xfrm>
            <a:off x="92965" y="1512332"/>
            <a:ext cx="388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Where are the </a:t>
            </a:r>
            <a:r>
              <a:rPr lang="en-US" sz="2000" dirty="0" err="1" smtClean="0">
                <a:solidFill>
                  <a:srgbClr val="0000FF"/>
                </a:solidFill>
              </a:rPr>
              <a:t>isoscalar</a:t>
            </a:r>
            <a:r>
              <a:rPr lang="en-US" sz="2000" dirty="0" smtClean="0">
                <a:solidFill>
                  <a:srgbClr val="0000FF"/>
                </a:solidFill>
              </a:rPr>
              <a:t> states? How are they mixed? 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5329607" y="1114829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5291696" y="2737124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979" y="2590800"/>
            <a:ext cx="1320800" cy="368300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979" y="1041400"/>
            <a:ext cx="1320800" cy="3683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285229" y="1962581"/>
            <a:ext cx="1759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Apple Casual"/>
              </a:rPr>
              <a:t>Lattice shows two states here.</a:t>
            </a:r>
            <a:endParaRPr lang="en-US" sz="2000" dirty="0">
              <a:solidFill>
                <a:srgbClr val="008000"/>
              </a:solidFill>
              <a:latin typeface="Apple Casu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105399" y="24193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105399" y="20447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597649" y="1512332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125385" y="148796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59550" y="10350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762250"/>
            <a:ext cx="279400" cy="190500"/>
          </a:xfrm>
          <a:prstGeom prst="rect">
            <a:avLst/>
          </a:prstGeom>
        </p:spPr>
      </p:pic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30300"/>
            <a:ext cx="279400" cy="190500"/>
          </a:xfrm>
          <a:prstGeom prst="rect">
            <a:avLst/>
          </a:prstGeom>
        </p:spPr>
      </p:pic>
      <p:pic>
        <p:nvPicPr>
          <p:cNvPr id="50" name="Picture 4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400300"/>
            <a:ext cx="254000" cy="203200"/>
          </a:xfrm>
          <a:prstGeom prst="rect">
            <a:avLst/>
          </a:prstGeom>
        </p:spPr>
      </p:pic>
      <p:pic>
        <p:nvPicPr>
          <p:cNvPr id="51" name="Picture 5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905000"/>
            <a:ext cx="254000" cy="330200"/>
          </a:xfrm>
          <a:prstGeom prst="rect">
            <a:avLst/>
          </a:prstGeom>
        </p:spPr>
      </p:pic>
      <p:pic>
        <p:nvPicPr>
          <p:cNvPr id="52" name="Picture 5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441450"/>
            <a:ext cx="685800" cy="292100"/>
          </a:xfrm>
          <a:prstGeom prst="rect">
            <a:avLst/>
          </a:prstGeom>
        </p:spPr>
      </p:pic>
      <p:pic>
        <p:nvPicPr>
          <p:cNvPr id="53" name="Picture 5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9" y="1442482"/>
            <a:ext cx="685800" cy="29210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946150"/>
            <a:ext cx="685800" cy="2921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794584" y="3326253"/>
            <a:ext cx="29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What about other states?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290113" y="1997456"/>
            <a:ext cx="237744" cy="237744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5290113" y="2375334"/>
            <a:ext cx="237744" cy="237744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6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E8AE-BF74-584F-AB47-427FE1286D2B}" type="slidenum">
              <a:rPr lang="en-US"/>
              <a:pPr/>
              <a:t>35</a:t>
            </a:fld>
            <a:endParaRPr lang="en-US"/>
          </a:p>
        </p:txBody>
      </p:sp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0263" y="785813"/>
            <a:ext cx="3556000" cy="2479675"/>
          </a:xfrm>
          <a:prstGeom prst="rect">
            <a:avLst/>
          </a:prstGeom>
          <a:noFill/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8" y="782638"/>
            <a:ext cx="3173412" cy="2593975"/>
          </a:xfrm>
          <a:prstGeom prst="rect">
            <a:avLst/>
          </a:prstGeom>
          <a:noFill/>
        </p:spPr>
      </p:pic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615950" y="3614738"/>
            <a:ext cx="7594600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8000"/>
                </a:solidFill>
              </a:rPr>
              <a:t>Beams of photons may be a more natural</a:t>
            </a: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8000"/>
                </a:solidFill>
              </a:rPr>
              <a:t>way to create hybrid mesons.</a:t>
            </a: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>
              <a:solidFill>
                <a:srgbClr val="008000"/>
              </a:solidFill>
            </a:endParaRP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8000"/>
                </a:solidFill>
              </a:rPr>
              <a:t>Simple QN counting leads to the exotic mesons</a:t>
            </a: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>
              <a:solidFill>
                <a:srgbClr val="008000"/>
              </a:solidFill>
            </a:endParaRP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8000"/>
                </a:solidFill>
              </a:rPr>
              <a:t> There is almost no data for photon beams at</a:t>
            </a: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8000"/>
                </a:solidFill>
              </a:rPr>
              <a:t>9GeV energies. GlueX will increase data  by</a:t>
            </a: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8000"/>
                </a:solidFill>
              </a:rPr>
              <a:t>3-4 orders of magnitude.</a:t>
            </a: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>
              <a:solidFill>
                <a:srgbClr val="008000"/>
              </a:solidFill>
            </a:endParaRPr>
          </a:p>
        </p:txBody>
      </p:sp>
      <p:sp>
        <p:nvSpPr>
          <p:cNvPr id="6964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173663" cy="844550"/>
          </a:xfrm>
        </p:spPr>
        <p:txBody>
          <a:bodyPr/>
          <a:lstStyle/>
          <a:p>
            <a:r>
              <a:rPr lang="en-US"/>
              <a:t>How to Produce Hybrids</a:t>
            </a:r>
          </a:p>
        </p:txBody>
      </p:sp>
    </p:spTree>
    <p:extLst>
      <p:ext uri="{BB962C8B-B14F-4D97-AF65-F5344CB8AC3E}">
        <p14:creationId xmlns:p14="http://schemas.microsoft.com/office/powerpoint/2010/main" val="197564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654424"/>
          </a:xfrm>
        </p:spPr>
        <p:txBody>
          <a:bodyPr/>
          <a:lstStyle/>
          <a:p>
            <a:r>
              <a:rPr lang="en-US" dirty="0" smtClean="0"/>
              <a:t>The GlueX Experiment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 descr="detector_labels_noplu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1066800"/>
            <a:ext cx="69850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09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4CB38-FC51-AE48-8C3D-188336043114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5147" t="10451" r="5147" b="4038"/>
          <a:stretch>
            <a:fillRect/>
          </a:stretch>
        </p:blipFill>
        <p:spPr bwMode="auto">
          <a:xfrm rot="11831116">
            <a:off x="4929925" y="2737539"/>
            <a:ext cx="3826951" cy="282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10800000" lon="10800000" rev="0"/>
            </a:camera>
            <a:lightRig rig="threePt" dir="t"/>
          </a:scene3d>
        </p:spPr>
      </p:pic>
      <p:grpSp>
        <p:nvGrpSpPr>
          <p:cNvPr id="8" name="Group 21"/>
          <p:cNvGrpSpPr/>
          <p:nvPr/>
        </p:nvGrpSpPr>
        <p:grpSpPr>
          <a:xfrm>
            <a:off x="1460188" y="163513"/>
            <a:ext cx="6340475" cy="2732087"/>
            <a:chOff x="1336675" y="1785938"/>
            <a:chExt cx="6340475" cy="2732087"/>
          </a:xfrm>
        </p:grpSpPr>
        <p:pic>
          <p:nvPicPr>
            <p:cNvPr id="9" name="Picture 8" descr="Hall_D_Rendering_07-04-1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88356" y="1898650"/>
              <a:ext cx="4464844" cy="261937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6381750" y="3235325"/>
              <a:ext cx="1295400" cy="7397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i="0" dirty="0">
                  <a:solidFill>
                    <a:schemeClr val="accent2"/>
                  </a:solidFill>
                  <a:effectLst/>
                  <a:latin typeface="Arial" pitchFamily="-65" charset="0"/>
                </a:rPr>
                <a:t>Tagger Area </a:t>
              </a:r>
              <a:r>
                <a:rPr lang="en-US" sz="1400" i="0" dirty="0" err="1">
                  <a:solidFill>
                    <a:schemeClr val="accent2"/>
                  </a:solidFill>
                  <a:effectLst/>
                  <a:latin typeface="Arial" pitchFamily="-65" charset="0"/>
                </a:rPr>
                <a:t>w</a:t>
              </a:r>
              <a:r>
                <a:rPr lang="en-US" sz="1400" i="0" dirty="0">
                  <a:solidFill>
                    <a:schemeClr val="accent2"/>
                  </a:solidFill>
                  <a:effectLst/>
                  <a:latin typeface="Arial" pitchFamily="-65" charset="0"/>
                </a:rPr>
                <a:t>/ Electron Beam Dump</a:t>
              </a:r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1336675" y="3543300"/>
              <a:ext cx="1905000" cy="3143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i="0">
                  <a:solidFill>
                    <a:schemeClr val="accent2"/>
                  </a:solidFill>
                  <a:effectLst/>
                  <a:latin typeface="Arial" pitchFamily="-65" charset="0"/>
                </a:rPr>
                <a:t>Photon Beam Dump</a:t>
              </a:r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V="1">
              <a:off x="2251075" y="3009900"/>
              <a:ext cx="838200" cy="533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3756025" y="1785938"/>
              <a:ext cx="762000" cy="3143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i="0">
                  <a:solidFill>
                    <a:schemeClr val="accent2"/>
                  </a:solidFill>
                  <a:effectLst/>
                  <a:latin typeface="Arial" pitchFamily="-65" charset="0"/>
                </a:rPr>
                <a:t>Hall D</a:t>
              </a: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4843463" y="2170113"/>
              <a:ext cx="1477962" cy="284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i="0">
                  <a:solidFill>
                    <a:schemeClr val="accent2"/>
                  </a:solidFill>
                  <a:effectLst/>
                  <a:latin typeface="Arial" pitchFamily="-65" charset="0"/>
                </a:rPr>
                <a:t>Counting House</a:t>
              </a:r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H="1" flipV="1">
              <a:off x="6459538" y="1944688"/>
              <a:ext cx="260350" cy="126365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lum bright="20000" contrast="20000"/>
          </a:blip>
          <a:srcRect l="6123" t="19358" r="10864" b="20199"/>
          <a:stretch>
            <a:fillRect/>
          </a:stretch>
        </p:blipFill>
        <p:spPr bwMode="auto">
          <a:xfrm rot="20686306">
            <a:off x="418991" y="3280119"/>
            <a:ext cx="4262892" cy="240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24" name="Straight Arrow Connector 23"/>
          <p:cNvCxnSpPr/>
          <p:nvPr/>
        </p:nvCxnSpPr>
        <p:spPr>
          <a:xfrm flipH="1">
            <a:off x="4128776" y="4176783"/>
            <a:ext cx="1676400" cy="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63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10274"/>
            <a:ext cx="9144000" cy="685800"/>
          </a:xfrm>
        </p:spPr>
        <p:txBody>
          <a:bodyPr/>
          <a:lstStyle/>
          <a:p>
            <a:r>
              <a:rPr lang="en-US" sz="3200" dirty="0" smtClean="0"/>
              <a:t>Hall D Status – July 2011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015390"/>
            <a:ext cx="560969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Ready For Equipment (RFE) Dec. 28, 2010</a:t>
            </a:r>
          </a:p>
        </p:txBody>
      </p:sp>
      <p:pic>
        <p:nvPicPr>
          <p:cNvPr id="9" name="Picture 2" descr="C:\Users\stewartm\Desktop\Aerial Photos.July 7, 2011\JLab Aerial July 7 2011 Hall D (22).JPG"/>
          <p:cNvPicPr>
            <a:picLocks noChangeAspect="1" noChangeArrowheads="1"/>
          </p:cNvPicPr>
          <p:nvPr/>
        </p:nvPicPr>
        <p:blipFill>
          <a:blip r:embed="rId3" cstate="print"/>
          <a:srcRect l="16250" t="21166" b="26507"/>
          <a:stretch>
            <a:fillRect/>
          </a:stretch>
        </p:blipFill>
        <p:spPr bwMode="auto">
          <a:xfrm>
            <a:off x="102744" y="1222308"/>
            <a:ext cx="5852160" cy="2437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1" name="Picture 3" descr="M:\facilities\Projects\12_GeV\Construction\Hall_D\Photos\Dec_2010\Hall-D_12-09-10_012.JPG"/>
          <p:cNvPicPr>
            <a:picLocks noChangeAspect="1" noChangeArrowheads="1"/>
          </p:cNvPicPr>
          <p:nvPr/>
        </p:nvPicPr>
        <p:blipFill>
          <a:blip r:embed="rId4" cstate="print"/>
          <a:srcRect b="22222"/>
          <a:stretch>
            <a:fillRect/>
          </a:stretch>
        </p:blipFill>
        <p:spPr bwMode="auto">
          <a:xfrm>
            <a:off x="5529680" y="953002"/>
            <a:ext cx="3470482" cy="2024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2" name="Picture 4" descr="M:\facilities\Projects\12_GeV\Construction\Hall_D\Photos\Dec_2010\Hall-D_12-03-10_011_Inspection.JPG"/>
          <p:cNvPicPr>
            <a:picLocks noChangeAspect="1" noChangeArrowheads="1"/>
          </p:cNvPicPr>
          <p:nvPr/>
        </p:nvPicPr>
        <p:blipFill>
          <a:blip r:embed="rId5" cstate="print"/>
          <a:srcRect t="18079"/>
          <a:stretch>
            <a:fillRect/>
          </a:stretch>
        </p:blipFill>
        <p:spPr bwMode="auto">
          <a:xfrm>
            <a:off x="4670945" y="3576008"/>
            <a:ext cx="4123734" cy="25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Picture 2" descr="M:\facilities\Projects\12_GeV\Construction\Hall_D\Photos\Dec_2010\Hall-D_12-08-10_001_RFE-Inspecti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729" y="3445623"/>
            <a:ext cx="3249930" cy="2437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4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4CB38-FC51-AE48-8C3D-188336043114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147" t="10451" r="5147" b="4038"/>
          <a:stretch>
            <a:fillRect/>
          </a:stretch>
        </p:blipFill>
        <p:spPr bwMode="auto">
          <a:xfrm>
            <a:off x="2362200" y="1858322"/>
            <a:ext cx="4338326" cy="32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8" name="TextBox 7"/>
          <p:cNvSpPr txBox="1"/>
          <p:nvPr/>
        </p:nvSpPr>
        <p:spPr>
          <a:xfrm>
            <a:off x="6019800" y="2165866"/>
            <a:ext cx="2296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Tagger Magnet @ JLab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58000" y="4070866"/>
            <a:ext cx="206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Diamond @ UCONN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24200" y="1436132"/>
            <a:ext cx="230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Microscope @ UCONN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9164" y="4070866"/>
            <a:ext cx="1512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Tagger @ CUA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03107" y="2165866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Support @ UNC A&amp;T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24200" y="5257800"/>
            <a:ext cx="2818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Active Collimator @ UCONN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99164" y="11668"/>
            <a:ext cx="43448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Construction has started</a:t>
            </a: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38819" y="1343860"/>
            <a:ext cx="229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Polarimetry</a:t>
            </a:r>
            <a:r>
              <a:rPr lang="en-US" dirty="0" smtClean="0"/>
              <a:t> @ ASU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5963" y="691285"/>
            <a:ext cx="6750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Photon Beam Production and Tagging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9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53041"/>
          </a:xfrm>
        </p:spPr>
        <p:txBody>
          <a:bodyPr/>
          <a:lstStyle/>
          <a:p>
            <a:r>
              <a:rPr lang="en-US" dirty="0" smtClean="0"/>
              <a:t>Jefferson Lab</a:t>
            </a:r>
            <a:br>
              <a:rPr lang="en-US" dirty="0" smtClean="0"/>
            </a:br>
            <a:r>
              <a:rPr lang="en-US" dirty="0" smtClean="0"/>
              <a:t>Newport News, Virginia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458" y="1600201"/>
            <a:ext cx="8624048" cy="4343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6-GeV electron accelerator feeding 3 </a:t>
            </a:r>
            <a:r>
              <a:rPr lang="en-US" sz="2400" dirty="0"/>
              <a:t>e</a:t>
            </a:r>
            <a:r>
              <a:rPr lang="en-US" sz="2400" dirty="0" smtClean="0"/>
              <a:t>xperimental </a:t>
            </a:r>
            <a:r>
              <a:rPr lang="en-US" sz="2400" dirty="0"/>
              <a:t>h</a:t>
            </a:r>
            <a:r>
              <a:rPr lang="en-US" sz="2400" dirty="0" smtClean="0"/>
              <a:t>alls. The facility has been in operation since 1996.</a:t>
            </a:r>
          </a:p>
          <a:p>
            <a:r>
              <a:rPr lang="en-US" sz="2400" dirty="0" smtClean="0"/>
              <a:t>The 12-GeV upgrade will double the energy of the accelerator, upgrade the three existing experimental areas and build a new area.</a:t>
            </a:r>
          </a:p>
          <a:p>
            <a:r>
              <a:rPr lang="en-US" sz="2400" dirty="0" smtClean="0"/>
              <a:t>In September 2008, the DOE approved start of construction of of the 320M$ project (CD3).</a:t>
            </a:r>
          </a:p>
          <a:p>
            <a:r>
              <a:rPr lang="en-US" sz="2400" dirty="0" smtClean="0"/>
              <a:t>Actual construction started in October 2008 and is will be complete in 2015 (CD4).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8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4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4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32A6-F434-AC4E-A3C0-83EB200FC527}" type="slidenum">
              <a:rPr lang="en-US"/>
              <a:pPr/>
              <a:t>40</a:t>
            </a:fld>
            <a:endParaRPr lang="en-US"/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0" y="0"/>
            <a:ext cx="2133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>
                <a:solidFill>
                  <a:srgbClr val="3366CC"/>
                </a:solidFill>
              </a:rPr>
              <a:t>Coherent</a:t>
            </a:r>
          </a:p>
        </p:txBody>
      </p:sp>
      <p:grpSp>
        <p:nvGrpSpPr>
          <p:cNvPr id="107525" name="Group 5"/>
          <p:cNvGrpSpPr>
            <a:grpSpLocks/>
          </p:cNvGrpSpPr>
          <p:nvPr/>
        </p:nvGrpSpPr>
        <p:grpSpPr bwMode="auto">
          <a:xfrm>
            <a:off x="3429000" y="152400"/>
            <a:ext cx="5083175" cy="5181600"/>
            <a:chOff x="2208" y="864"/>
            <a:chExt cx="2590" cy="2640"/>
          </a:xfrm>
        </p:grpSpPr>
        <p:pic>
          <p:nvPicPr>
            <p:cNvPr id="107526" name="Picture 6"/>
            <p:cNvPicPr>
              <a:picLocks noChangeAspect="1" noChangeArrowheads="1"/>
            </p:cNvPicPr>
            <p:nvPr/>
          </p:nvPicPr>
          <p:blipFill>
            <a:blip r:embed="rId2">
              <a:alphaModFix amt="50000"/>
            </a:blip>
            <a:srcRect/>
            <a:stretch>
              <a:fillRect/>
            </a:stretch>
          </p:blipFill>
          <p:spPr bwMode="auto">
            <a:xfrm>
              <a:off x="2208" y="864"/>
              <a:ext cx="2590" cy="264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</p:spPr>
        </p:pic>
        <p:sp>
          <p:nvSpPr>
            <p:cNvPr id="107527" name="Rectangle 7"/>
            <p:cNvSpPr>
              <a:spLocks noChangeArrowheads="1"/>
            </p:cNvSpPr>
            <p:nvPr/>
          </p:nvSpPr>
          <p:spPr bwMode="auto">
            <a:xfrm>
              <a:off x="2976" y="912"/>
              <a:ext cx="1392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28" name="Rectangle 8"/>
            <p:cNvSpPr>
              <a:spLocks noChangeArrowheads="1"/>
            </p:cNvSpPr>
            <p:nvPr/>
          </p:nvSpPr>
          <p:spPr bwMode="auto">
            <a:xfrm>
              <a:off x="2352" y="2880"/>
              <a:ext cx="1152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7529" name="Rectangle 9"/>
          <p:cNvSpPr>
            <a:spLocks noChangeArrowheads="1"/>
          </p:cNvSpPr>
          <p:nvPr/>
        </p:nvSpPr>
        <p:spPr bwMode="auto">
          <a:xfrm rot="-5400000">
            <a:off x="2847182" y="1332706"/>
            <a:ext cx="590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>
                <a:latin typeface="Helvetica" charset="0"/>
              </a:rPr>
              <a:t>flux</a:t>
            </a:r>
          </a:p>
        </p:txBody>
      </p:sp>
      <p:sp>
        <p:nvSpPr>
          <p:cNvPr id="107530" name="Rectangle 10"/>
          <p:cNvSpPr>
            <a:spLocks noChangeArrowheads="1"/>
          </p:cNvSpPr>
          <p:nvPr/>
        </p:nvSpPr>
        <p:spPr bwMode="auto">
          <a:xfrm>
            <a:off x="6699250" y="5257800"/>
            <a:ext cx="2444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>
                <a:latin typeface="Helvetica" charset="0"/>
              </a:rPr>
              <a:t>photon energy (GeV)</a:t>
            </a:r>
          </a:p>
        </p:txBody>
      </p:sp>
      <p:sp>
        <p:nvSpPr>
          <p:cNvPr id="107531" name="Rectangle 11"/>
          <p:cNvSpPr>
            <a:spLocks noChangeArrowheads="1"/>
          </p:cNvSpPr>
          <p:nvPr/>
        </p:nvSpPr>
        <p:spPr bwMode="auto">
          <a:xfrm>
            <a:off x="5242085" y="400378"/>
            <a:ext cx="2038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EF1F1D"/>
                </a:solidFill>
                <a:latin typeface="Helvetica" charset="0"/>
              </a:rPr>
              <a:t>12 </a:t>
            </a:r>
            <a:r>
              <a:rPr lang="en-US" sz="1800" b="1" dirty="0" err="1">
                <a:solidFill>
                  <a:srgbClr val="EF1F1D"/>
                </a:solidFill>
                <a:latin typeface="Helvetica" charset="0"/>
              </a:rPr>
              <a:t>GeV</a:t>
            </a:r>
            <a:r>
              <a:rPr lang="en-US" sz="1800" b="1" dirty="0">
                <a:solidFill>
                  <a:srgbClr val="EF1F1D"/>
                </a:solidFill>
                <a:latin typeface="Helvetica" charset="0"/>
              </a:rPr>
              <a:t> electrons</a:t>
            </a:r>
          </a:p>
        </p:txBody>
      </p:sp>
      <p:sp>
        <p:nvSpPr>
          <p:cNvPr id="107532" name="Text Box 12"/>
          <p:cNvSpPr txBox="1">
            <a:spLocks noChangeArrowheads="1"/>
          </p:cNvSpPr>
          <p:nvPr/>
        </p:nvSpPr>
        <p:spPr bwMode="auto">
          <a:xfrm>
            <a:off x="304800" y="1524000"/>
            <a:ext cx="2590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>
                <a:solidFill>
                  <a:srgbClr val="660A25"/>
                </a:solidFill>
                <a:latin typeface="Helvetica" charset="0"/>
              </a:rPr>
              <a:t>This technique provides requisite energy, flux and polarization</a:t>
            </a:r>
            <a:endParaRPr lang="en-US">
              <a:solidFill>
                <a:srgbClr val="660A25"/>
              </a:solidFill>
              <a:latin typeface="Helvetica" charset="0"/>
            </a:endParaRPr>
          </a:p>
        </p:txBody>
      </p:sp>
      <p:grpSp>
        <p:nvGrpSpPr>
          <p:cNvPr id="107533" name="Group 13"/>
          <p:cNvGrpSpPr>
            <a:grpSpLocks/>
          </p:cNvGrpSpPr>
          <p:nvPr/>
        </p:nvGrpSpPr>
        <p:grpSpPr bwMode="auto">
          <a:xfrm>
            <a:off x="4114800" y="3317875"/>
            <a:ext cx="1400175" cy="1406525"/>
            <a:chOff x="2592" y="2234"/>
            <a:chExt cx="882" cy="886"/>
          </a:xfrm>
        </p:grpSpPr>
        <p:sp>
          <p:nvSpPr>
            <p:cNvPr id="107534" name="Rectangle 14"/>
            <p:cNvSpPr>
              <a:spLocks noChangeArrowheads="1"/>
            </p:cNvSpPr>
            <p:nvPr/>
          </p:nvSpPr>
          <p:spPr bwMode="auto">
            <a:xfrm>
              <a:off x="2640" y="2234"/>
              <a:ext cx="834" cy="237"/>
            </a:xfrm>
            <a:prstGeom prst="rect">
              <a:avLst/>
            </a:prstGeom>
            <a:noFill/>
            <a:ln w="9525">
              <a:solidFill>
                <a:srgbClr val="ED181E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ED181E"/>
                  </a:solidFill>
                  <a:latin typeface="Helvetica" charset="0"/>
                </a:rPr>
                <a:t>collimated</a:t>
              </a:r>
            </a:p>
          </p:txBody>
        </p:sp>
        <p:sp>
          <p:nvSpPr>
            <p:cNvPr id="107535" name="Line 15"/>
            <p:cNvSpPr>
              <a:spLocks noChangeShapeType="1"/>
            </p:cNvSpPr>
            <p:nvPr/>
          </p:nvSpPr>
          <p:spPr bwMode="auto">
            <a:xfrm flipH="1">
              <a:off x="2592" y="2496"/>
              <a:ext cx="480" cy="624"/>
            </a:xfrm>
            <a:prstGeom prst="line">
              <a:avLst/>
            </a:prstGeom>
            <a:noFill/>
            <a:ln w="28575">
              <a:solidFill>
                <a:srgbClr val="EF1F1D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7536" name="Group 16"/>
          <p:cNvGrpSpPr>
            <a:grpSpLocks/>
          </p:cNvGrpSpPr>
          <p:nvPr/>
        </p:nvGrpSpPr>
        <p:grpSpPr bwMode="auto">
          <a:xfrm>
            <a:off x="4191000" y="803275"/>
            <a:ext cx="2241550" cy="1254125"/>
            <a:chOff x="2640" y="650"/>
            <a:chExt cx="1412" cy="790"/>
          </a:xfrm>
        </p:grpSpPr>
        <p:sp>
          <p:nvSpPr>
            <p:cNvPr id="107537" name="Rectangle 17"/>
            <p:cNvSpPr>
              <a:spLocks noChangeArrowheads="1"/>
            </p:cNvSpPr>
            <p:nvPr/>
          </p:nvSpPr>
          <p:spPr bwMode="auto">
            <a:xfrm>
              <a:off x="2640" y="650"/>
              <a:ext cx="141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1">
                  <a:latin typeface="Helvetica" charset="0"/>
                </a:rPr>
                <a:t>Incoherent &amp;</a:t>
              </a:r>
            </a:p>
            <a:p>
              <a:pPr algn="ctr" eaLnBrk="0" hangingPunct="0"/>
              <a:r>
                <a:rPr lang="en-US" sz="1800" b="1">
                  <a:latin typeface="Helvetica" charset="0"/>
                </a:rPr>
                <a:t>coherent spectrum</a:t>
              </a:r>
            </a:p>
          </p:txBody>
        </p:sp>
        <p:sp>
          <p:nvSpPr>
            <p:cNvPr id="107538" name="Line 18"/>
            <p:cNvSpPr>
              <a:spLocks noChangeShapeType="1"/>
            </p:cNvSpPr>
            <p:nvPr/>
          </p:nvSpPr>
          <p:spPr bwMode="auto">
            <a:xfrm flipH="1">
              <a:off x="3264" y="1104"/>
              <a:ext cx="19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7539" name="Group 19"/>
          <p:cNvGrpSpPr>
            <a:grpSpLocks/>
          </p:cNvGrpSpPr>
          <p:nvPr/>
        </p:nvGrpSpPr>
        <p:grpSpPr bwMode="auto">
          <a:xfrm>
            <a:off x="4021138" y="1855788"/>
            <a:ext cx="3917950" cy="4292600"/>
            <a:chOff x="2544" y="1316"/>
            <a:chExt cx="2468" cy="2704"/>
          </a:xfrm>
        </p:grpSpPr>
        <p:sp>
          <p:nvSpPr>
            <p:cNvPr id="107540" name="Freeform 20"/>
            <p:cNvSpPr>
              <a:spLocks/>
            </p:cNvSpPr>
            <p:nvPr/>
          </p:nvSpPr>
          <p:spPr bwMode="auto">
            <a:xfrm>
              <a:off x="3936" y="2256"/>
              <a:ext cx="192" cy="1088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384"/>
                </a:cxn>
                <a:cxn ang="0">
                  <a:pos x="0" y="576"/>
                </a:cxn>
                <a:cxn ang="0">
                  <a:pos x="0" y="1104"/>
                </a:cxn>
                <a:cxn ang="0">
                  <a:pos x="192" y="1104"/>
                </a:cxn>
                <a:cxn ang="0">
                  <a:pos x="192" y="240"/>
                </a:cxn>
                <a:cxn ang="0">
                  <a:pos x="144" y="0"/>
                </a:cxn>
              </a:cxnLst>
              <a:rect l="0" t="0" r="r" b="b"/>
              <a:pathLst>
                <a:path w="192" h="1104">
                  <a:moveTo>
                    <a:pt x="144" y="0"/>
                  </a:moveTo>
                  <a:lnTo>
                    <a:pt x="48" y="384"/>
                  </a:lnTo>
                  <a:lnTo>
                    <a:pt x="0" y="576"/>
                  </a:lnTo>
                  <a:lnTo>
                    <a:pt x="0" y="1104"/>
                  </a:lnTo>
                  <a:lnTo>
                    <a:pt x="192" y="1104"/>
                  </a:lnTo>
                  <a:lnTo>
                    <a:pt x="192" y="24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EF1F1D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41" name="AutoShape 21"/>
            <p:cNvSpPr>
              <a:spLocks noChangeAspect="1" noChangeArrowheads="1"/>
            </p:cNvSpPr>
            <p:nvPr/>
          </p:nvSpPr>
          <p:spPr bwMode="auto">
            <a:xfrm>
              <a:off x="3728" y="3384"/>
              <a:ext cx="403" cy="347"/>
            </a:xfrm>
            <a:custGeom>
              <a:avLst/>
              <a:gdLst>
                <a:gd name="G0" fmla="+- 9257 0 0"/>
                <a:gd name="G1" fmla="+- 18514 0 0"/>
                <a:gd name="G2" fmla="+- 7200 0 0"/>
                <a:gd name="G3" fmla="*/ 9257 1 2"/>
                <a:gd name="G4" fmla="+- G3 10800 0"/>
                <a:gd name="G5" fmla="+- 21600 9257 18514"/>
                <a:gd name="G6" fmla="+- 18514 7200 0"/>
                <a:gd name="G7" fmla="*/ G6 1 2"/>
                <a:gd name="G8" fmla="*/ 18514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8514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7200 h 21600"/>
                <a:gd name="T4" fmla="*/ 0 w 21600"/>
                <a:gd name="T5" fmla="*/ 18001 h 21600"/>
                <a:gd name="T6" fmla="*/ 9257 w 21600"/>
                <a:gd name="T7" fmla="*/ 21600 h 21600"/>
                <a:gd name="T8" fmla="*/ 18514 w 21600"/>
                <a:gd name="T9" fmla="*/ 15000 h 21600"/>
                <a:gd name="T10" fmla="*/ 21600 w 21600"/>
                <a:gd name="T11" fmla="*/ 72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EF1F1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42" name="Rectangle 22"/>
            <p:cNvSpPr>
              <a:spLocks noChangeArrowheads="1"/>
            </p:cNvSpPr>
            <p:nvPr/>
          </p:nvSpPr>
          <p:spPr bwMode="auto">
            <a:xfrm>
              <a:off x="3120" y="3578"/>
              <a:ext cx="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ED181E"/>
                  </a:solidFill>
                  <a:latin typeface="Helvetica" charset="0"/>
                </a:rPr>
                <a:t>tagged</a:t>
              </a:r>
            </a:p>
          </p:txBody>
        </p:sp>
        <p:sp>
          <p:nvSpPr>
            <p:cNvPr id="107543" name="Rectangle 23"/>
            <p:cNvSpPr>
              <a:spLocks noChangeArrowheads="1"/>
            </p:cNvSpPr>
            <p:nvPr/>
          </p:nvSpPr>
          <p:spPr bwMode="auto">
            <a:xfrm>
              <a:off x="2544" y="3789"/>
              <a:ext cx="15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EF1F1D"/>
                  </a:solidFill>
                  <a:latin typeface="Helvetica" charset="0"/>
                </a:rPr>
                <a:t>with 0.1% resolution </a:t>
              </a:r>
            </a:p>
          </p:txBody>
        </p:sp>
        <p:sp>
          <p:nvSpPr>
            <p:cNvPr id="107544" name="Rectangle 24"/>
            <p:cNvSpPr>
              <a:spLocks noChangeArrowheads="1"/>
            </p:cNvSpPr>
            <p:nvPr/>
          </p:nvSpPr>
          <p:spPr bwMode="auto">
            <a:xfrm>
              <a:off x="4270" y="1316"/>
              <a:ext cx="742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 b="1">
                  <a:latin typeface="Helvetica" charset="0"/>
                </a:rPr>
                <a:t>40%</a:t>
              </a:r>
            </a:p>
            <a:p>
              <a:pPr algn="ctr" eaLnBrk="0" hangingPunct="0"/>
              <a:r>
                <a:rPr lang="en-US" sz="1400" b="1">
                  <a:latin typeface="Helvetica" charset="0"/>
                </a:rPr>
                <a:t>polarization</a:t>
              </a:r>
            </a:p>
            <a:p>
              <a:pPr algn="ctr" eaLnBrk="0" hangingPunct="0"/>
              <a:r>
                <a:rPr lang="en-US" sz="1400" b="1">
                  <a:latin typeface="Helvetica" charset="0"/>
                </a:rPr>
                <a:t>in peak</a:t>
              </a:r>
            </a:p>
          </p:txBody>
        </p:sp>
        <p:sp>
          <p:nvSpPr>
            <p:cNvPr id="107545" name="Line 25"/>
            <p:cNvSpPr>
              <a:spLocks noChangeShapeType="1"/>
            </p:cNvSpPr>
            <p:nvPr/>
          </p:nvSpPr>
          <p:spPr bwMode="auto">
            <a:xfrm flipH="1">
              <a:off x="4080" y="1824"/>
              <a:ext cx="480" cy="7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7546" name="Picture 26"/>
          <p:cNvPicPr>
            <a:picLocks noChangeAspect="1" noChangeArrowheads="1"/>
          </p:cNvPicPr>
          <p:nvPr/>
        </p:nvPicPr>
        <p:blipFill>
          <a:blip r:embed="rId3"/>
          <a:srcRect l="10701" t="57410" r="52740" b="8984"/>
          <a:stretch>
            <a:fillRect/>
          </a:stretch>
        </p:blipFill>
        <p:spPr bwMode="auto">
          <a:xfrm>
            <a:off x="381000" y="3352800"/>
            <a:ext cx="2514600" cy="1471613"/>
          </a:xfrm>
          <a:prstGeom prst="rect">
            <a:avLst/>
          </a:prstGeom>
          <a:noFill/>
        </p:spPr>
      </p:pic>
      <p:sp>
        <p:nvSpPr>
          <p:cNvPr id="107547" name="Rectangle 27"/>
          <p:cNvSpPr>
            <a:spLocks noChangeArrowheads="1"/>
          </p:cNvSpPr>
          <p:nvPr/>
        </p:nvSpPr>
        <p:spPr bwMode="auto">
          <a:xfrm>
            <a:off x="158750" y="3613150"/>
            <a:ext cx="1177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E30917"/>
                </a:solidFill>
                <a:latin typeface="Helvetica" charset="0"/>
              </a:rPr>
              <a:t>electrons in</a:t>
            </a:r>
          </a:p>
        </p:txBody>
      </p:sp>
      <p:sp>
        <p:nvSpPr>
          <p:cNvPr id="107548" name="Rectangle 28"/>
          <p:cNvSpPr>
            <a:spLocks noChangeArrowheads="1"/>
          </p:cNvSpPr>
          <p:nvPr/>
        </p:nvSpPr>
        <p:spPr bwMode="auto">
          <a:xfrm>
            <a:off x="1655763" y="2819400"/>
            <a:ext cx="16906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latin typeface="Helvetica" charset="0"/>
              </a:rPr>
              <a:t>Linearly polarized</a:t>
            </a:r>
          </a:p>
          <a:p>
            <a:pPr algn="ctr" eaLnBrk="0" hangingPunct="0"/>
            <a:r>
              <a:rPr lang="en-US" sz="1400" b="1">
                <a:latin typeface="Helvetica" charset="0"/>
              </a:rPr>
              <a:t>photons out</a:t>
            </a:r>
          </a:p>
        </p:txBody>
      </p:sp>
      <p:sp>
        <p:nvSpPr>
          <p:cNvPr id="107549" name="Rectangle 29"/>
          <p:cNvSpPr>
            <a:spLocks noChangeArrowheads="1"/>
          </p:cNvSpPr>
          <p:nvPr/>
        </p:nvSpPr>
        <p:spPr bwMode="auto">
          <a:xfrm>
            <a:off x="1619250" y="4527550"/>
            <a:ext cx="1308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Helvetica" charset="0"/>
              </a:rPr>
              <a:t>spectrometer</a:t>
            </a:r>
          </a:p>
        </p:txBody>
      </p:sp>
      <p:sp>
        <p:nvSpPr>
          <p:cNvPr id="107550" name="Rectangle 30"/>
          <p:cNvSpPr>
            <a:spLocks noChangeArrowheads="1"/>
          </p:cNvSpPr>
          <p:nvPr/>
        </p:nvSpPr>
        <p:spPr bwMode="auto">
          <a:xfrm>
            <a:off x="354013" y="5137150"/>
            <a:ext cx="9223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latin typeface="Helvetica" charset="0"/>
              </a:rPr>
              <a:t>diamond</a:t>
            </a:r>
          </a:p>
          <a:p>
            <a:pPr algn="ctr" eaLnBrk="0" hangingPunct="0"/>
            <a:r>
              <a:rPr lang="en-US" sz="1400" b="1">
                <a:latin typeface="Helvetica" charset="0"/>
              </a:rPr>
              <a:t>crystal</a:t>
            </a:r>
          </a:p>
        </p:txBody>
      </p:sp>
      <p:sp>
        <p:nvSpPr>
          <p:cNvPr id="107551" name="Line 31"/>
          <p:cNvSpPr>
            <a:spLocks noChangeShapeType="1"/>
          </p:cNvSpPr>
          <p:nvPr/>
        </p:nvSpPr>
        <p:spPr bwMode="auto">
          <a:xfrm flipV="1">
            <a:off x="533400" y="47244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2" name="Rectangle 32"/>
          <p:cNvSpPr>
            <a:spLocks noChangeArrowheads="1"/>
          </p:cNvSpPr>
          <p:nvPr/>
        </p:nvSpPr>
        <p:spPr bwMode="auto">
          <a:xfrm>
            <a:off x="8229600" y="76200"/>
            <a:ext cx="304800" cy="525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3" name="Line 33"/>
          <p:cNvSpPr>
            <a:spLocks noChangeShapeType="1"/>
          </p:cNvSpPr>
          <p:nvPr/>
        </p:nvSpPr>
        <p:spPr bwMode="auto">
          <a:xfrm>
            <a:off x="8229600" y="228600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4" name="Line 34"/>
          <p:cNvSpPr>
            <a:spLocks noChangeShapeType="1"/>
          </p:cNvSpPr>
          <p:nvPr/>
        </p:nvSpPr>
        <p:spPr bwMode="auto">
          <a:xfrm>
            <a:off x="6286500" y="4025900"/>
            <a:ext cx="0" cy="10509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5" name="Line 35"/>
          <p:cNvSpPr>
            <a:spLocks noChangeShapeType="1"/>
          </p:cNvSpPr>
          <p:nvPr/>
        </p:nvSpPr>
        <p:spPr bwMode="auto">
          <a:xfrm>
            <a:off x="6343650" y="3733800"/>
            <a:ext cx="0" cy="1371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6" name="Line 36"/>
          <p:cNvSpPr>
            <a:spLocks noChangeShapeType="1"/>
          </p:cNvSpPr>
          <p:nvPr/>
        </p:nvSpPr>
        <p:spPr bwMode="auto">
          <a:xfrm>
            <a:off x="6410325" y="3328988"/>
            <a:ext cx="0" cy="17367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7" name="Line 37"/>
          <p:cNvSpPr>
            <a:spLocks noChangeShapeType="1"/>
          </p:cNvSpPr>
          <p:nvPr/>
        </p:nvSpPr>
        <p:spPr bwMode="auto">
          <a:xfrm>
            <a:off x="6477000" y="3879850"/>
            <a:ext cx="0" cy="11890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8" name="Line 38"/>
          <p:cNvSpPr>
            <a:spLocks noChangeShapeType="1"/>
          </p:cNvSpPr>
          <p:nvPr/>
        </p:nvSpPr>
        <p:spPr bwMode="auto">
          <a:xfrm>
            <a:off x="6477000" y="2587625"/>
            <a:ext cx="0" cy="5476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9" name="Line 39"/>
          <p:cNvSpPr>
            <a:spLocks noChangeShapeType="1"/>
          </p:cNvSpPr>
          <p:nvPr/>
        </p:nvSpPr>
        <p:spPr bwMode="auto">
          <a:xfrm>
            <a:off x="6477000" y="3295650"/>
            <a:ext cx="0" cy="4841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60" name="Rectangle 40"/>
          <p:cNvSpPr>
            <a:spLocks noChangeArrowheads="1"/>
          </p:cNvSpPr>
          <p:nvPr/>
        </p:nvSpPr>
        <p:spPr bwMode="auto">
          <a:xfrm>
            <a:off x="0" y="460375"/>
            <a:ext cx="31734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3366CC"/>
                </a:solidFill>
              </a:rPr>
              <a:t>Bremsstrahlung</a:t>
            </a:r>
          </a:p>
        </p:txBody>
      </p:sp>
    </p:spTree>
    <p:extLst>
      <p:ext uri="{BB962C8B-B14F-4D97-AF65-F5344CB8AC3E}">
        <p14:creationId xmlns:p14="http://schemas.microsoft.com/office/powerpoint/2010/main" val="405097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4CB38-FC51-AE48-8C3D-188336043114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lum bright="20000" contrast="20000"/>
          </a:blip>
          <a:srcRect l="6123" t="19358" r="10864" b="20199"/>
          <a:stretch>
            <a:fillRect/>
          </a:stretch>
        </p:blipFill>
        <p:spPr bwMode="auto">
          <a:xfrm>
            <a:off x="2374588" y="2590800"/>
            <a:ext cx="4588162" cy="258536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082040"/>
            <a:ext cx="1165860" cy="150876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76600" y="533400"/>
            <a:ext cx="2295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BCAL @ Regina</a:t>
            </a:r>
          </a:p>
          <a:p>
            <a:r>
              <a:rPr lang="en-US" dirty="0" smtClean="0"/>
              <a:t>40/48 modules at JLab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30602" y="269433"/>
            <a:ext cx="135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CDC @ CMU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88" y="2590800"/>
            <a:ext cx="1524000" cy="1143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6800" y="2221468"/>
            <a:ext cx="115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FCAL @ IU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270798" y="2983468"/>
            <a:ext cx="126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FDC @ JLab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253407" y="3733800"/>
            <a:ext cx="1433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P.S. @ UNCW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16387" y="4202668"/>
            <a:ext cx="1217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TOF @ FSU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39000" y="4287798"/>
            <a:ext cx="1375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@ FIU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92731" y="4659868"/>
            <a:ext cx="2200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TRIGGER @ </a:t>
            </a:r>
            <a:r>
              <a:rPr lang="en-US" dirty="0" err="1" smtClean="0"/>
              <a:t>Jlab</a:t>
            </a:r>
            <a:r>
              <a:rPr lang="en-US" dirty="0" smtClean="0"/>
              <a:t>, CNU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21377" y="5574268"/>
            <a:ext cx="3764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Electronics  @ JLab, ICO, UMASS, USM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066800" y="1263134"/>
            <a:ext cx="226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BCAL Readout @ USM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38984" y="1744702"/>
            <a:ext cx="2164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Calibration @ Athens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705398" y="5574268"/>
            <a:ext cx="2152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Solenoid @ JLab, ICO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291974" y="5574268"/>
            <a:ext cx="1322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 @ JLab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99164" y="11668"/>
            <a:ext cx="43448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</a:rPr>
              <a:t>Construction has started</a:t>
            </a: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Picture 1" descr="MCS_JLab Detector_2011_0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657409"/>
            <a:ext cx="1294790" cy="1945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434" y="675752"/>
            <a:ext cx="215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Future PID @ MIT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74588" y="6117573"/>
            <a:ext cx="3595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The GlueX Detector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98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75" y="35994"/>
            <a:ext cx="4238625" cy="621113"/>
          </a:xfrm>
        </p:spPr>
        <p:txBody>
          <a:bodyPr/>
          <a:lstStyle/>
          <a:p>
            <a:r>
              <a:rPr lang="en-US" dirty="0" smtClean="0"/>
              <a:t>Amplitude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42</a:t>
            </a:fld>
            <a:endParaRPr lang="en-US"/>
          </a:p>
        </p:txBody>
      </p:sp>
      <p:pic>
        <p:nvPicPr>
          <p:cNvPr id="11" name="Picture 10" descr="amp_analysis_f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29" y="613240"/>
            <a:ext cx="5073777" cy="55469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457" y="1128968"/>
            <a:ext cx="3661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Fit the data event-by event to sums of high-dimensional angular distributions using complex weights.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48" y="2395525"/>
            <a:ext cx="3200400" cy="63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3457" y="3322370"/>
            <a:ext cx="360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Intensity and phase differences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856213" y="3030525"/>
            <a:ext cx="197231" cy="2918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154626" y="3030525"/>
            <a:ext cx="538826" cy="2918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027687" y="3796994"/>
            <a:ext cx="4400410" cy="65421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69751" y="3796994"/>
            <a:ext cx="5580694" cy="8338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4458" y="4464034"/>
            <a:ext cx="3491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Search for particles in several final states at once.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14729" y="613240"/>
            <a:ext cx="5073777" cy="3231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3.5 Hours of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beamtime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94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4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4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3CB5-E0C3-1B4B-9056-A07A5DE4392C}" type="slidenum">
              <a:rPr lang="en-US"/>
              <a:pPr/>
              <a:t>43</a:t>
            </a:fld>
            <a:endParaRPr lang="en-US"/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0" y="0"/>
            <a:ext cx="2057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>
                <a:solidFill>
                  <a:srgbClr val="3366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Exotics</a:t>
            </a:r>
          </a:p>
        </p:txBody>
      </p:sp>
      <p:grpSp>
        <p:nvGrpSpPr>
          <p:cNvPr id="108549" name="Group 5"/>
          <p:cNvGrpSpPr>
            <a:grpSpLocks/>
          </p:cNvGrpSpPr>
          <p:nvPr/>
        </p:nvGrpSpPr>
        <p:grpSpPr bwMode="auto">
          <a:xfrm>
            <a:off x="6507163" y="3182938"/>
            <a:ext cx="2120900" cy="2408237"/>
            <a:chOff x="480" y="2064"/>
            <a:chExt cx="1336" cy="1517"/>
          </a:xfrm>
        </p:grpSpPr>
        <p:grpSp>
          <p:nvGrpSpPr>
            <p:cNvPr id="108550" name="Group 6"/>
            <p:cNvGrpSpPr>
              <a:grpSpLocks/>
            </p:cNvGrpSpPr>
            <p:nvPr/>
          </p:nvGrpSpPr>
          <p:grpSpPr bwMode="auto">
            <a:xfrm>
              <a:off x="576" y="2064"/>
              <a:ext cx="1200" cy="1056"/>
              <a:chOff x="384" y="624"/>
              <a:chExt cx="1200" cy="1056"/>
            </a:xfrm>
          </p:grpSpPr>
          <p:sp>
            <p:nvSpPr>
              <p:cNvPr id="108551" name="Freeform 7"/>
              <p:cNvSpPr>
                <a:spLocks/>
              </p:cNvSpPr>
              <p:nvPr/>
            </p:nvSpPr>
            <p:spPr bwMode="auto">
              <a:xfrm rot="2070470">
                <a:off x="432" y="816"/>
                <a:ext cx="461" cy="115"/>
              </a:xfrm>
              <a:custGeom>
                <a:avLst/>
                <a:gdLst/>
                <a:ahLst/>
                <a:cxnLst>
                  <a:cxn ang="0">
                    <a:pos x="0" y="288"/>
                  </a:cxn>
                  <a:cxn ang="0">
                    <a:pos x="240" y="48"/>
                  </a:cxn>
                  <a:cxn ang="0">
                    <a:pos x="528" y="576"/>
                  </a:cxn>
                  <a:cxn ang="0">
                    <a:pos x="816" y="48"/>
                  </a:cxn>
                  <a:cxn ang="0">
                    <a:pos x="1056" y="576"/>
                  </a:cxn>
                  <a:cxn ang="0">
                    <a:pos x="1248" y="240"/>
                  </a:cxn>
                  <a:cxn ang="0">
                    <a:pos x="1488" y="192"/>
                  </a:cxn>
                </a:cxnLst>
                <a:rect l="0" t="0" r="r" b="b"/>
                <a:pathLst>
                  <a:path w="1488" h="608">
                    <a:moveTo>
                      <a:pt x="0" y="288"/>
                    </a:moveTo>
                    <a:cubicBezTo>
                      <a:pt x="76" y="144"/>
                      <a:pt x="152" y="0"/>
                      <a:pt x="240" y="48"/>
                    </a:cubicBezTo>
                    <a:cubicBezTo>
                      <a:pt x="328" y="96"/>
                      <a:pt x="432" y="576"/>
                      <a:pt x="528" y="576"/>
                    </a:cubicBezTo>
                    <a:cubicBezTo>
                      <a:pt x="624" y="576"/>
                      <a:pt x="728" y="48"/>
                      <a:pt x="816" y="48"/>
                    </a:cubicBezTo>
                    <a:cubicBezTo>
                      <a:pt x="904" y="48"/>
                      <a:pt x="984" y="544"/>
                      <a:pt x="1056" y="576"/>
                    </a:cubicBezTo>
                    <a:cubicBezTo>
                      <a:pt x="1128" y="608"/>
                      <a:pt x="1176" y="304"/>
                      <a:pt x="1248" y="240"/>
                    </a:cubicBezTo>
                    <a:cubicBezTo>
                      <a:pt x="1320" y="176"/>
                      <a:pt x="1440" y="200"/>
                      <a:pt x="1488" y="192"/>
                    </a:cubicBezTo>
                  </a:path>
                </a:pathLst>
              </a:custGeom>
              <a:noFill/>
              <a:ln w="25400">
                <a:solidFill>
                  <a:srgbClr val="FF66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52" name="Oval 8"/>
              <p:cNvSpPr>
                <a:spLocks noChangeArrowheads="1"/>
              </p:cNvSpPr>
              <p:nvPr/>
            </p:nvSpPr>
            <p:spPr bwMode="auto">
              <a:xfrm>
                <a:off x="816" y="960"/>
                <a:ext cx="192" cy="528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53" name="Line 9"/>
              <p:cNvSpPr>
                <a:spLocks noChangeShapeType="1"/>
              </p:cNvSpPr>
              <p:nvPr/>
            </p:nvSpPr>
            <p:spPr bwMode="auto">
              <a:xfrm flipV="1">
                <a:off x="384" y="1440"/>
                <a:ext cx="480" cy="240"/>
              </a:xfrm>
              <a:prstGeom prst="line">
                <a:avLst/>
              </a:prstGeom>
              <a:noFill/>
              <a:ln w="4445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54" name="Line 10"/>
              <p:cNvSpPr>
                <a:spLocks noChangeShapeType="1"/>
              </p:cNvSpPr>
              <p:nvPr/>
            </p:nvSpPr>
            <p:spPr bwMode="auto">
              <a:xfrm>
                <a:off x="960" y="1440"/>
                <a:ext cx="432" cy="240"/>
              </a:xfrm>
              <a:prstGeom prst="line">
                <a:avLst/>
              </a:prstGeom>
              <a:noFill/>
              <a:ln w="6350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55" name="Text Box 11"/>
              <p:cNvSpPr txBox="1">
                <a:spLocks noChangeArrowheads="1"/>
              </p:cNvSpPr>
              <p:nvPr/>
            </p:nvSpPr>
            <p:spPr bwMode="auto">
              <a:xfrm>
                <a:off x="384" y="1296"/>
                <a:ext cx="27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rgbClr val="800000"/>
                    </a:solidFill>
                  </a:rPr>
                  <a:t>N</a:t>
                </a:r>
              </a:p>
            </p:txBody>
          </p:sp>
          <p:sp>
            <p:nvSpPr>
              <p:cNvPr id="108556" name="Rectangle 12"/>
              <p:cNvSpPr>
                <a:spLocks noChangeArrowheads="1"/>
              </p:cNvSpPr>
              <p:nvPr/>
            </p:nvSpPr>
            <p:spPr bwMode="auto">
              <a:xfrm>
                <a:off x="1104" y="1296"/>
                <a:ext cx="27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rgbClr val="800000"/>
                    </a:solidFill>
                  </a:rPr>
                  <a:t>N</a:t>
                </a:r>
              </a:p>
            </p:txBody>
          </p:sp>
          <p:sp>
            <p:nvSpPr>
              <p:cNvPr id="108557" name="Rectangle 13"/>
              <p:cNvSpPr>
                <a:spLocks noChangeArrowheads="1"/>
              </p:cNvSpPr>
              <p:nvPr/>
            </p:nvSpPr>
            <p:spPr bwMode="auto">
              <a:xfrm>
                <a:off x="384" y="816"/>
                <a:ext cx="19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rgbClr val="FF6600"/>
                    </a:solidFill>
                    <a:latin typeface="Symbol" charset="2"/>
                  </a:rPr>
                  <a:t>g</a:t>
                </a:r>
              </a:p>
            </p:txBody>
          </p:sp>
          <p:sp>
            <p:nvSpPr>
              <p:cNvPr id="108558" name="Line 14"/>
              <p:cNvSpPr>
                <a:spLocks noChangeShapeType="1"/>
              </p:cNvSpPr>
              <p:nvPr/>
            </p:nvSpPr>
            <p:spPr bwMode="auto">
              <a:xfrm flipV="1">
                <a:off x="960" y="864"/>
                <a:ext cx="336" cy="144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59" name="Line 15"/>
              <p:cNvSpPr>
                <a:spLocks noChangeShapeType="1"/>
              </p:cNvSpPr>
              <p:nvPr/>
            </p:nvSpPr>
            <p:spPr bwMode="auto">
              <a:xfrm>
                <a:off x="1296" y="864"/>
                <a:ext cx="288" cy="144"/>
              </a:xfrm>
              <a:prstGeom prst="line">
                <a:avLst/>
              </a:prstGeom>
              <a:noFill/>
              <a:ln w="3175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60" name="Line 16"/>
              <p:cNvSpPr>
                <a:spLocks noChangeShapeType="1"/>
              </p:cNvSpPr>
              <p:nvPr/>
            </p:nvSpPr>
            <p:spPr bwMode="auto">
              <a:xfrm flipV="1">
                <a:off x="1296" y="768"/>
                <a:ext cx="288" cy="96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61" name="Line 17"/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144" cy="24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62" name="Text Box 18"/>
              <p:cNvSpPr txBox="1">
                <a:spLocks noChangeArrowheads="1"/>
              </p:cNvSpPr>
              <p:nvPr/>
            </p:nvSpPr>
            <p:spPr bwMode="auto">
              <a:xfrm>
                <a:off x="816" y="1056"/>
                <a:ext cx="22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e</a:t>
                </a:r>
              </a:p>
            </p:txBody>
          </p:sp>
          <p:sp>
            <p:nvSpPr>
              <p:cNvPr id="108563" name="Text Box 19"/>
              <p:cNvSpPr txBox="1">
                <a:spLocks noChangeArrowheads="1"/>
              </p:cNvSpPr>
              <p:nvPr/>
            </p:nvSpPr>
            <p:spPr bwMode="auto">
              <a:xfrm>
                <a:off x="950" y="653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X</a:t>
                </a:r>
              </a:p>
            </p:txBody>
          </p:sp>
        </p:grpSp>
        <p:sp>
          <p:nvSpPr>
            <p:cNvPr id="108564" name="Text Box 20"/>
            <p:cNvSpPr txBox="1">
              <a:spLocks noChangeArrowheads="1"/>
            </p:cNvSpPr>
            <p:nvPr/>
          </p:nvSpPr>
          <p:spPr bwMode="auto">
            <a:xfrm>
              <a:off x="480" y="3216"/>
              <a:ext cx="133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b="1">
                  <a:solidFill>
                    <a:srgbClr val="660066"/>
                  </a:solidFill>
                  <a:latin typeface="Symbol" charset="2"/>
                </a:rPr>
                <a:t>g </a:t>
              </a:r>
              <a:r>
                <a:rPr lang="en-US" sz="3200" b="1">
                  <a:solidFill>
                    <a:srgbClr val="660066"/>
                  </a:solidFill>
                  <a:sym typeface="Symbol" charset="2"/>
                </a:rPr>
                <a:t> ,,</a:t>
              </a:r>
              <a:endParaRPr lang="en-US" sz="3200" b="1">
                <a:solidFill>
                  <a:srgbClr val="660066"/>
                </a:solidFill>
              </a:endParaRPr>
            </a:p>
          </p:txBody>
        </p:sp>
      </p:grpSp>
      <p:grpSp>
        <p:nvGrpSpPr>
          <p:cNvPr id="108565" name="Group 21"/>
          <p:cNvGrpSpPr>
            <a:grpSpLocks/>
          </p:cNvGrpSpPr>
          <p:nvPr/>
        </p:nvGrpSpPr>
        <p:grpSpPr bwMode="auto">
          <a:xfrm>
            <a:off x="1066800" y="990600"/>
            <a:ext cx="7446963" cy="2209800"/>
            <a:chOff x="0" y="2592"/>
            <a:chExt cx="4691" cy="1392"/>
          </a:xfrm>
        </p:grpSpPr>
        <p:sp>
          <p:nvSpPr>
            <p:cNvPr id="108566" name="Text Box 22"/>
            <p:cNvSpPr txBox="1">
              <a:spLocks noChangeArrowheads="1"/>
            </p:cNvSpPr>
            <p:nvPr/>
          </p:nvSpPr>
          <p:spPr bwMode="auto">
            <a:xfrm>
              <a:off x="0" y="2640"/>
              <a:ext cx="16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  <a:latin typeface="Symbol" charset="2"/>
                </a:rPr>
                <a:t>p</a:t>
              </a:r>
              <a:r>
                <a:rPr lang="en-US" b="1" baseline="-25000">
                  <a:solidFill>
                    <a:srgbClr val="008000"/>
                  </a:solidFill>
                </a:rPr>
                <a:t>1</a:t>
              </a:r>
              <a:r>
                <a:rPr lang="en-US">
                  <a:solidFill>
                    <a:srgbClr val="008000"/>
                  </a:solidFill>
                </a:rPr>
                <a:t>  I</a:t>
              </a:r>
              <a:r>
                <a:rPr lang="en-US" b="1" baseline="30000">
                  <a:solidFill>
                    <a:srgbClr val="008000"/>
                  </a:solidFill>
                </a:rPr>
                <a:t>G</a:t>
              </a:r>
              <a:r>
                <a:rPr lang="en-US">
                  <a:solidFill>
                    <a:srgbClr val="008000"/>
                  </a:solidFill>
                </a:rPr>
                <a:t>(J</a:t>
              </a:r>
              <a:r>
                <a:rPr lang="en-US" b="1" baseline="30000">
                  <a:solidFill>
                    <a:srgbClr val="008000"/>
                  </a:solidFill>
                </a:rPr>
                <a:t>PC</a:t>
              </a:r>
              <a:r>
                <a:rPr lang="en-US">
                  <a:solidFill>
                    <a:srgbClr val="008000"/>
                  </a:solidFill>
                </a:rPr>
                <a:t>)=1</a:t>
              </a:r>
              <a:r>
                <a:rPr lang="en-US" b="1" baseline="30000">
                  <a:solidFill>
                    <a:srgbClr val="008000"/>
                  </a:solidFill>
                </a:rPr>
                <a:t>-</a:t>
              </a:r>
              <a:r>
                <a:rPr lang="en-US">
                  <a:solidFill>
                    <a:srgbClr val="008000"/>
                  </a:solidFill>
                </a:rPr>
                <a:t>(1</a:t>
              </a:r>
              <a:r>
                <a:rPr lang="en-US" b="1" baseline="30000">
                  <a:solidFill>
                    <a:srgbClr val="008000"/>
                  </a:solidFill>
                </a:rPr>
                <a:t>-+</a:t>
              </a:r>
              <a:r>
                <a:rPr lang="en-US">
                  <a:solidFill>
                    <a:srgbClr val="008000"/>
                  </a:solidFill>
                </a:rPr>
                <a:t>)</a:t>
              </a:r>
            </a:p>
          </p:txBody>
        </p:sp>
        <p:sp>
          <p:nvSpPr>
            <p:cNvPr id="108567" name="Text Box 23"/>
            <p:cNvSpPr txBox="1">
              <a:spLocks noChangeArrowheads="1"/>
            </p:cNvSpPr>
            <p:nvPr/>
          </p:nvSpPr>
          <p:spPr bwMode="auto">
            <a:xfrm>
              <a:off x="2880" y="3504"/>
              <a:ext cx="17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  <a:latin typeface="Symbol" charset="2"/>
                </a:rPr>
                <a:t>h</a:t>
              </a:r>
              <a:r>
                <a:rPr lang="en-US" b="1" baseline="30000">
                  <a:solidFill>
                    <a:srgbClr val="800000"/>
                  </a:solidFill>
                </a:rPr>
                <a:t>’</a:t>
              </a:r>
              <a:r>
                <a:rPr lang="en-US" b="1" baseline="-25000">
                  <a:solidFill>
                    <a:srgbClr val="800000"/>
                  </a:solidFill>
                </a:rPr>
                <a:t>1</a:t>
              </a:r>
              <a:r>
                <a:rPr lang="en-US">
                  <a:solidFill>
                    <a:srgbClr val="800000"/>
                  </a:solidFill>
                </a:rPr>
                <a:t>  I</a:t>
              </a:r>
              <a:r>
                <a:rPr lang="en-US" b="1" baseline="30000">
                  <a:solidFill>
                    <a:srgbClr val="800000"/>
                  </a:solidFill>
                </a:rPr>
                <a:t>G</a:t>
              </a:r>
              <a:r>
                <a:rPr lang="en-US">
                  <a:solidFill>
                    <a:srgbClr val="800000"/>
                  </a:solidFill>
                </a:rPr>
                <a:t>(J</a:t>
              </a:r>
              <a:r>
                <a:rPr lang="en-US" b="1" baseline="30000">
                  <a:solidFill>
                    <a:srgbClr val="800000"/>
                  </a:solidFill>
                </a:rPr>
                <a:t>PC</a:t>
              </a:r>
              <a:r>
                <a:rPr lang="en-US">
                  <a:solidFill>
                    <a:srgbClr val="800000"/>
                  </a:solidFill>
                </a:rPr>
                <a:t>)=0</a:t>
              </a:r>
              <a:r>
                <a:rPr lang="en-US" b="1" baseline="30000">
                  <a:solidFill>
                    <a:srgbClr val="800000"/>
                  </a:solidFill>
                </a:rPr>
                <a:t>+</a:t>
              </a:r>
              <a:r>
                <a:rPr lang="en-US">
                  <a:solidFill>
                    <a:srgbClr val="800000"/>
                  </a:solidFill>
                </a:rPr>
                <a:t>(1</a:t>
              </a:r>
              <a:r>
                <a:rPr lang="en-US" b="1" baseline="30000">
                  <a:solidFill>
                    <a:srgbClr val="800000"/>
                  </a:solidFill>
                </a:rPr>
                <a:t>-+</a:t>
              </a:r>
              <a:r>
                <a:rPr lang="en-US">
                  <a:solidFill>
                    <a:srgbClr val="800000"/>
                  </a:solidFill>
                </a:rPr>
                <a:t>) </a:t>
              </a:r>
            </a:p>
          </p:txBody>
        </p:sp>
        <p:grpSp>
          <p:nvGrpSpPr>
            <p:cNvPr id="108568" name="Group 24"/>
            <p:cNvGrpSpPr>
              <a:grpSpLocks/>
            </p:cNvGrpSpPr>
            <p:nvPr/>
          </p:nvGrpSpPr>
          <p:grpSpPr bwMode="auto">
            <a:xfrm>
              <a:off x="1440" y="2592"/>
              <a:ext cx="1248" cy="1056"/>
              <a:chOff x="2976" y="720"/>
              <a:chExt cx="1248" cy="1056"/>
            </a:xfrm>
          </p:grpSpPr>
          <p:sp>
            <p:nvSpPr>
              <p:cNvPr id="108569" name="AutoShape 25"/>
              <p:cNvSpPr>
                <a:spLocks noChangeArrowheads="1"/>
              </p:cNvSpPr>
              <p:nvPr/>
            </p:nvSpPr>
            <p:spPr bwMode="auto">
              <a:xfrm>
                <a:off x="3024" y="768"/>
                <a:ext cx="1152" cy="960"/>
              </a:xfrm>
              <a:prstGeom prst="hexagon">
                <a:avLst>
                  <a:gd name="adj" fmla="val 30000"/>
                  <a:gd name="vf" fmla="val 115470"/>
                </a:avLst>
              </a:prstGeom>
              <a:noFill/>
              <a:ln w="25400">
                <a:solidFill>
                  <a:srgbClr val="99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0" name="Oval 26"/>
              <p:cNvSpPr>
                <a:spLocks noChangeArrowheads="1"/>
              </p:cNvSpPr>
              <p:nvPr/>
            </p:nvSpPr>
            <p:spPr bwMode="auto">
              <a:xfrm>
                <a:off x="3792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1" name="Oval 27"/>
              <p:cNvSpPr>
                <a:spLocks noChangeArrowheads="1"/>
              </p:cNvSpPr>
              <p:nvPr/>
            </p:nvSpPr>
            <p:spPr bwMode="auto">
              <a:xfrm>
                <a:off x="2976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2" name="Oval 28"/>
              <p:cNvSpPr>
                <a:spLocks noChangeArrowheads="1"/>
              </p:cNvSpPr>
              <p:nvPr/>
            </p:nvSpPr>
            <p:spPr bwMode="auto">
              <a:xfrm>
                <a:off x="3504" y="1104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3" name="Oval 29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4" name="Oval 30"/>
              <p:cNvSpPr>
                <a:spLocks noChangeArrowheads="1"/>
              </p:cNvSpPr>
              <p:nvPr/>
            </p:nvSpPr>
            <p:spPr bwMode="auto">
              <a:xfrm>
                <a:off x="3600" y="1200"/>
                <a:ext cx="144" cy="144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5" name="Oval 31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144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6" name="Oval 32"/>
              <p:cNvSpPr>
                <a:spLocks noChangeArrowheads="1"/>
              </p:cNvSpPr>
              <p:nvPr/>
            </p:nvSpPr>
            <p:spPr bwMode="auto">
              <a:xfrm>
                <a:off x="3264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7" name="Oval 33"/>
              <p:cNvSpPr>
                <a:spLocks noChangeArrowheads="1"/>
              </p:cNvSpPr>
              <p:nvPr/>
            </p:nvSpPr>
            <p:spPr bwMode="auto">
              <a:xfrm>
                <a:off x="3792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8" name="Oval 34"/>
              <p:cNvSpPr>
                <a:spLocks noChangeArrowheads="1"/>
              </p:cNvSpPr>
              <p:nvPr/>
            </p:nvSpPr>
            <p:spPr bwMode="auto">
              <a:xfrm>
                <a:off x="3216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8579" name="Rectangle 35"/>
            <p:cNvSpPr>
              <a:spLocks noChangeArrowheads="1"/>
            </p:cNvSpPr>
            <p:nvPr/>
          </p:nvSpPr>
          <p:spPr bwMode="auto">
            <a:xfrm>
              <a:off x="768" y="3696"/>
              <a:ext cx="17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  <a:latin typeface="Symbol" charset="2"/>
                </a:rPr>
                <a:t>h</a:t>
              </a:r>
              <a:r>
                <a:rPr lang="en-US" b="1" baseline="-25000">
                  <a:solidFill>
                    <a:srgbClr val="FF6600"/>
                  </a:solidFill>
                </a:rPr>
                <a:t>1</a:t>
              </a:r>
              <a:r>
                <a:rPr lang="en-US">
                  <a:solidFill>
                    <a:srgbClr val="FF6600"/>
                  </a:solidFill>
                </a:rPr>
                <a:t>  I</a:t>
              </a:r>
              <a:r>
                <a:rPr lang="en-US" b="1" baseline="30000">
                  <a:solidFill>
                    <a:srgbClr val="FF6600"/>
                  </a:solidFill>
                </a:rPr>
                <a:t>G</a:t>
              </a:r>
              <a:r>
                <a:rPr lang="en-US">
                  <a:solidFill>
                    <a:srgbClr val="FF6600"/>
                  </a:solidFill>
                </a:rPr>
                <a:t>(J</a:t>
              </a:r>
              <a:r>
                <a:rPr lang="en-US" b="1" baseline="30000">
                  <a:solidFill>
                    <a:srgbClr val="FF6600"/>
                  </a:solidFill>
                </a:rPr>
                <a:t>PC</a:t>
              </a:r>
              <a:r>
                <a:rPr lang="en-US">
                  <a:solidFill>
                    <a:srgbClr val="FF6600"/>
                  </a:solidFill>
                </a:rPr>
                <a:t>)=0</a:t>
              </a:r>
              <a:r>
                <a:rPr lang="en-US" b="1" baseline="30000">
                  <a:solidFill>
                    <a:srgbClr val="FF6600"/>
                  </a:solidFill>
                </a:rPr>
                <a:t>+</a:t>
              </a:r>
              <a:r>
                <a:rPr lang="en-US">
                  <a:solidFill>
                    <a:srgbClr val="FF6600"/>
                  </a:solidFill>
                </a:rPr>
                <a:t>(1</a:t>
              </a:r>
              <a:r>
                <a:rPr lang="en-US" b="1" baseline="30000">
                  <a:solidFill>
                    <a:srgbClr val="FF6600"/>
                  </a:solidFill>
                </a:rPr>
                <a:t>-+</a:t>
              </a:r>
              <a:r>
                <a:rPr lang="en-US">
                  <a:solidFill>
                    <a:srgbClr val="FF6600"/>
                  </a:solidFill>
                </a:rPr>
                <a:t>) </a:t>
              </a:r>
            </a:p>
          </p:txBody>
        </p:sp>
        <p:sp>
          <p:nvSpPr>
            <p:cNvPr id="108580" name="Rectangle 36"/>
            <p:cNvSpPr>
              <a:spLocks noChangeArrowheads="1"/>
            </p:cNvSpPr>
            <p:nvPr/>
          </p:nvSpPr>
          <p:spPr bwMode="auto">
            <a:xfrm>
              <a:off x="2976" y="3024"/>
              <a:ext cx="17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CC0099"/>
                  </a:solidFill>
                </a:rPr>
                <a:t>K</a:t>
              </a:r>
              <a:r>
                <a:rPr lang="en-US" b="1" baseline="-25000">
                  <a:solidFill>
                    <a:srgbClr val="CC0099"/>
                  </a:solidFill>
                </a:rPr>
                <a:t>1</a:t>
              </a:r>
              <a:r>
                <a:rPr lang="en-US">
                  <a:solidFill>
                    <a:srgbClr val="CC0099"/>
                  </a:solidFill>
                </a:rPr>
                <a:t>  I</a:t>
              </a:r>
              <a:r>
                <a:rPr lang="en-US" b="1" baseline="30000">
                  <a:solidFill>
                    <a:srgbClr val="CC0099"/>
                  </a:solidFill>
                </a:rPr>
                <a:t>G</a:t>
              </a:r>
              <a:r>
                <a:rPr lang="en-US">
                  <a:solidFill>
                    <a:srgbClr val="CC0099"/>
                  </a:solidFill>
                </a:rPr>
                <a:t>(J</a:t>
              </a:r>
              <a:r>
                <a:rPr lang="en-US" b="1" baseline="30000">
                  <a:solidFill>
                    <a:srgbClr val="CC0099"/>
                  </a:solidFill>
                </a:rPr>
                <a:t>PC</a:t>
              </a:r>
              <a:r>
                <a:rPr lang="en-US">
                  <a:solidFill>
                    <a:srgbClr val="CC0099"/>
                  </a:solidFill>
                </a:rPr>
                <a:t>)= </a:t>
              </a:r>
              <a:r>
                <a:rPr lang="en-US" sz="3200">
                  <a:solidFill>
                    <a:srgbClr val="CC0099"/>
                  </a:solidFill>
                  <a:ea typeface="Tahoma" charset="0"/>
                  <a:cs typeface="Tahoma" charset="0"/>
                </a:rPr>
                <a:t>½</a:t>
              </a:r>
              <a:r>
                <a:rPr lang="en-US">
                  <a:solidFill>
                    <a:srgbClr val="CC0099"/>
                  </a:solidFill>
                </a:rPr>
                <a:t> (1</a:t>
              </a:r>
              <a:r>
                <a:rPr lang="en-US" b="1" baseline="30000">
                  <a:solidFill>
                    <a:srgbClr val="CC0099"/>
                  </a:solidFill>
                </a:rPr>
                <a:t>-</a:t>
              </a:r>
              <a:r>
                <a:rPr lang="en-US">
                  <a:solidFill>
                    <a:srgbClr val="CC0099"/>
                  </a:solidFill>
                </a:rPr>
                <a:t>)</a:t>
              </a:r>
            </a:p>
          </p:txBody>
        </p:sp>
        <p:sp>
          <p:nvSpPr>
            <p:cNvPr id="108581" name="Line 37"/>
            <p:cNvSpPr>
              <a:spLocks noChangeShapeType="1"/>
            </p:cNvSpPr>
            <p:nvPr/>
          </p:nvSpPr>
          <p:spPr bwMode="auto">
            <a:xfrm flipH="1" flipV="1">
              <a:off x="2208" y="3216"/>
              <a:ext cx="672" cy="384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82" name="Line 38"/>
            <p:cNvSpPr>
              <a:spLocks noChangeShapeType="1"/>
            </p:cNvSpPr>
            <p:nvPr/>
          </p:nvSpPr>
          <p:spPr bwMode="auto">
            <a:xfrm flipV="1">
              <a:off x="1104" y="3216"/>
              <a:ext cx="816" cy="48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83" name="Line 39"/>
            <p:cNvSpPr>
              <a:spLocks noChangeShapeType="1"/>
            </p:cNvSpPr>
            <p:nvPr/>
          </p:nvSpPr>
          <p:spPr bwMode="auto">
            <a:xfrm flipV="1">
              <a:off x="2496" y="3264"/>
              <a:ext cx="480" cy="240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84" name="Line 40"/>
            <p:cNvSpPr>
              <a:spLocks noChangeShapeType="1"/>
            </p:cNvSpPr>
            <p:nvPr/>
          </p:nvSpPr>
          <p:spPr bwMode="auto">
            <a:xfrm flipH="1" flipV="1">
              <a:off x="1968" y="2736"/>
              <a:ext cx="960" cy="432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85" name="Line 41"/>
            <p:cNvSpPr>
              <a:spLocks noChangeShapeType="1"/>
            </p:cNvSpPr>
            <p:nvPr/>
          </p:nvSpPr>
          <p:spPr bwMode="auto">
            <a:xfrm>
              <a:off x="288" y="3024"/>
              <a:ext cx="1056" cy="9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8586" name="Text Box 42"/>
          <p:cNvSpPr txBox="1">
            <a:spLocks noChangeArrowheads="1"/>
          </p:cNvSpPr>
          <p:nvPr/>
        </p:nvSpPr>
        <p:spPr bwMode="auto">
          <a:xfrm>
            <a:off x="5470525" y="911225"/>
            <a:ext cx="1776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660066"/>
                </a:solidFill>
              </a:rPr>
              <a:t>1</a:t>
            </a:r>
            <a:r>
              <a:rPr lang="en-US" sz="2800" b="1" baseline="30000" dirty="0">
                <a:solidFill>
                  <a:srgbClr val="660066"/>
                </a:solidFill>
              </a:rPr>
              <a:t>-+</a:t>
            </a:r>
            <a:r>
              <a:rPr lang="en-US" sz="2800" b="1" dirty="0">
                <a:solidFill>
                  <a:srgbClr val="660066"/>
                </a:solidFill>
              </a:rPr>
              <a:t> nonet</a:t>
            </a:r>
          </a:p>
        </p:txBody>
      </p:sp>
      <p:sp>
        <p:nvSpPr>
          <p:cNvPr id="108587" name="Text Box 43"/>
          <p:cNvSpPr txBox="1">
            <a:spLocks noChangeArrowheads="1"/>
          </p:cNvSpPr>
          <p:nvPr/>
        </p:nvSpPr>
        <p:spPr bwMode="auto">
          <a:xfrm>
            <a:off x="233363" y="3381375"/>
            <a:ext cx="4877507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C3300"/>
                </a:solidFill>
              </a:rPr>
              <a:t>Need to establish nonet nature</a:t>
            </a:r>
          </a:p>
          <a:p>
            <a:r>
              <a:rPr lang="en-US" b="1" dirty="0">
                <a:solidFill>
                  <a:srgbClr val="CC3300"/>
                </a:solidFill>
              </a:rPr>
              <a:t>    of exotics: </a:t>
            </a:r>
            <a:r>
              <a:rPr lang="en-US" b="1" dirty="0" err="1">
                <a:solidFill>
                  <a:srgbClr val="CC3300"/>
                </a:solidFill>
                <a:latin typeface="Symbol" charset="2"/>
                <a:sym typeface="Symbol" charset="2"/>
              </a:rPr>
              <a:t></a:t>
            </a:r>
            <a:r>
              <a:rPr lang="en-US" b="1" dirty="0">
                <a:solidFill>
                  <a:srgbClr val="CC3300"/>
                </a:solidFill>
              </a:rPr>
              <a:t> </a:t>
            </a:r>
            <a:r>
              <a:rPr lang="en-US" b="1" dirty="0" err="1">
                <a:solidFill>
                  <a:srgbClr val="CC3300"/>
                </a:solidFill>
                <a:latin typeface="Symbol" charset="2"/>
                <a:sym typeface="Symbol" charset="2"/>
              </a:rPr>
              <a:t></a:t>
            </a:r>
            <a:r>
              <a:rPr lang="en-US" b="1" dirty="0">
                <a:solidFill>
                  <a:srgbClr val="CC3300"/>
                </a:solidFill>
              </a:rPr>
              <a:t> </a:t>
            </a:r>
            <a:r>
              <a:rPr lang="en-US" b="1" dirty="0" err="1" smtClean="0">
                <a:solidFill>
                  <a:srgbClr val="CC3300"/>
                </a:solidFill>
                <a:latin typeface="Symbol" charset="2"/>
                <a:sym typeface="Symbol" charset="2"/>
              </a:rPr>
              <a:t></a:t>
            </a:r>
            <a:r>
              <a:rPr lang="en-US" b="1" dirty="0" smtClean="0">
                <a:solidFill>
                  <a:srgbClr val="CC3300"/>
                </a:solidFill>
                <a:latin typeface="cmsy10" pitchFamily="34" charset="0"/>
                <a:sym typeface="Symbol" charset="2"/>
              </a:rPr>
              <a:t>’</a:t>
            </a:r>
            <a:endParaRPr lang="en-US" b="1" dirty="0">
              <a:solidFill>
                <a:srgbClr val="CC3300"/>
              </a:solidFill>
              <a:latin typeface="cmsy10" pitchFamily="34" charset="0"/>
            </a:endParaRPr>
          </a:p>
        </p:txBody>
      </p:sp>
      <p:sp>
        <p:nvSpPr>
          <p:cNvPr id="108588" name="Text Box 44"/>
          <p:cNvSpPr txBox="1">
            <a:spLocks noChangeArrowheads="1"/>
          </p:cNvSpPr>
          <p:nvPr/>
        </p:nvSpPr>
        <p:spPr bwMode="auto">
          <a:xfrm>
            <a:off x="249238" y="4206875"/>
            <a:ext cx="5070475" cy="822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C3300"/>
                </a:solidFill>
              </a:rPr>
              <a:t>Need to establish more than one</a:t>
            </a:r>
          </a:p>
          <a:p>
            <a:r>
              <a:rPr lang="en-US" b="1" dirty="0">
                <a:solidFill>
                  <a:srgbClr val="CC3300"/>
                </a:solidFill>
              </a:rPr>
              <a:t>nonet:  0</a:t>
            </a:r>
            <a:r>
              <a:rPr lang="en-US" b="1" baseline="30000" dirty="0">
                <a:solidFill>
                  <a:srgbClr val="CC3300"/>
                </a:solidFill>
              </a:rPr>
              <a:t>+-</a:t>
            </a:r>
            <a:r>
              <a:rPr lang="en-US" b="1" dirty="0">
                <a:solidFill>
                  <a:srgbClr val="CC3300"/>
                </a:solidFill>
              </a:rPr>
              <a:t> 1</a:t>
            </a:r>
            <a:r>
              <a:rPr lang="en-US" b="1" baseline="30000" dirty="0">
                <a:solidFill>
                  <a:srgbClr val="CC3300"/>
                </a:solidFill>
              </a:rPr>
              <a:t>-+</a:t>
            </a:r>
            <a:r>
              <a:rPr lang="en-US" b="1" dirty="0">
                <a:solidFill>
                  <a:srgbClr val="CC3300"/>
                </a:solidFill>
              </a:rPr>
              <a:t> 2</a:t>
            </a:r>
            <a:r>
              <a:rPr lang="en-US" b="1" baseline="30000" dirty="0">
                <a:solidFill>
                  <a:srgbClr val="CC3300"/>
                </a:solidFill>
              </a:rPr>
              <a:t>+-</a:t>
            </a:r>
            <a:r>
              <a:rPr lang="en-US" b="1" dirty="0">
                <a:solidFill>
                  <a:srgbClr val="CC3300"/>
                </a:solidFill>
              </a:rPr>
              <a:t> </a:t>
            </a:r>
          </a:p>
        </p:txBody>
      </p:sp>
      <p:sp>
        <p:nvSpPr>
          <p:cNvPr id="108589" name="Rectangle 45"/>
          <p:cNvSpPr>
            <a:spLocks noChangeArrowheads="1"/>
          </p:cNvSpPr>
          <p:nvPr/>
        </p:nvSpPr>
        <p:spPr bwMode="auto">
          <a:xfrm>
            <a:off x="1887538" y="0"/>
            <a:ext cx="3852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>
                <a:solidFill>
                  <a:srgbClr val="3366CC"/>
                </a:solidFill>
              </a:rPr>
              <a:t>In Photoproduction</a:t>
            </a:r>
          </a:p>
        </p:txBody>
      </p:sp>
      <p:sp>
        <p:nvSpPr>
          <p:cNvPr id="108590" name="Text Box 46"/>
          <p:cNvSpPr txBox="1">
            <a:spLocks noChangeArrowheads="1"/>
          </p:cNvSpPr>
          <p:nvPr/>
        </p:nvSpPr>
        <p:spPr bwMode="auto">
          <a:xfrm>
            <a:off x="249238" y="5043488"/>
            <a:ext cx="582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CC0000"/>
                </a:solidFill>
              </a:rPr>
              <a:t>Need very good partial wave analysis.</a:t>
            </a:r>
          </a:p>
        </p:txBody>
      </p:sp>
    </p:spTree>
    <p:extLst>
      <p:ext uri="{BB962C8B-B14F-4D97-AF65-F5344CB8AC3E}">
        <p14:creationId xmlns:p14="http://schemas.microsoft.com/office/powerpoint/2010/main" val="270494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E205-FA10-D142-B331-3464F8DFE13E}" type="slidenum">
              <a:rPr lang="en-US"/>
              <a:pPr/>
              <a:t>44</a:t>
            </a:fld>
            <a:endParaRPr lang="en-US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5099" y="177800"/>
            <a:ext cx="2844801" cy="45720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235418" y="556123"/>
            <a:ext cx="56530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The quest to understand confinement </a:t>
            </a:r>
          </a:p>
          <a:p>
            <a:r>
              <a:rPr lang="en-US" dirty="0">
                <a:solidFill>
                  <a:srgbClr val="0000FF"/>
                </a:solidFill>
              </a:rPr>
              <a:t>and the strong force is about to make </a:t>
            </a:r>
          </a:p>
          <a:p>
            <a:r>
              <a:rPr lang="en-US" dirty="0">
                <a:solidFill>
                  <a:srgbClr val="0000FF"/>
                </a:solidFill>
              </a:rPr>
              <a:t>great leaps forward.</a:t>
            </a:r>
          </a:p>
        </p:txBody>
      </p:sp>
      <p:pic>
        <p:nvPicPr>
          <p:cNvPr id="45062" name="Picture 6" descr="hdlogo4"/>
          <p:cNvPicPr>
            <a:picLocks noChangeAspect="1" noChangeArrowheads="1"/>
          </p:cNvPicPr>
          <p:nvPr/>
        </p:nvPicPr>
        <p:blipFill>
          <a:blip r:embed="rId2"/>
          <a:srcRect r="46265" b="59412"/>
          <a:stretch>
            <a:fillRect/>
          </a:stretch>
        </p:blipFill>
        <p:spPr bwMode="auto">
          <a:xfrm>
            <a:off x="5329238" y="2960688"/>
            <a:ext cx="2879725" cy="2038350"/>
          </a:xfrm>
          <a:prstGeom prst="rect">
            <a:avLst/>
          </a:prstGeom>
          <a:noFill/>
        </p:spPr>
      </p:pic>
      <p:pic>
        <p:nvPicPr>
          <p:cNvPr id="45063" name="Picture 7" descr="alice-ss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458" y="806451"/>
            <a:ext cx="1919288" cy="1938337"/>
          </a:xfrm>
          <a:prstGeom prst="rect">
            <a:avLst/>
          </a:prstGeom>
          <a:noFill/>
        </p:spPr>
      </p:pic>
      <p:sp>
        <p:nvSpPr>
          <p:cNvPr id="45085" name="Text Box 29"/>
          <p:cNvSpPr txBox="1">
            <a:spLocks noChangeArrowheads="1"/>
          </p:cNvSpPr>
          <p:nvPr/>
        </p:nvSpPr>
        <p:spPr bwMode="auto">
          <a:xfrm>
            <a:off x="2447691" y="1743573"/>
            <a:ext cx="63642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0066"/>
                </a:solidFill>
              </a:rPr>
              <a:t>Advances in theory and computing will soon </a:t>
            </a:r>
          </a:p>
          <a:p>
            <a:r>
              <a:rPr lang="en-US" dirty="0">
                <a:solidFill>
                  <a:srgbClr val="CC0066"/>
                </a:solidFill>
              </a:rPr>
              <a:t>allow us to solve QCD and understand the </a:t>
            </a:r>
          </a:p>
          <a:p>
            <a:r>
              <a:rPr lang="en-US" dirty="0">
                <a:solidFill>
                  <a:srgbClr val="CC0066"/>
                </a:solidFill>
              </a:rPr>
              <a:t>baryon spectrum and the role of glue.</a:t>
            </a:r>
          </a:p>
        </p:txBody>
      </p:sp>
      <p:sp>
        <p:nvSpPr>
          <p:cNvPr id="45086" name="Text Box 30"/>
          <p:cNvSpPr txBox="1">
            <a:spLocks noChangeArrowheads="1"/>
          </p:cNvSpPr>
          <p:nvPr/>
        </p:nvSpPr>
        <p:spPr bwMode="auto">
          <a:xfrm>
            <a:off x="263525" y="3439849"/>
            <a:ext cx="402372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9966FF"/>
                </a:solidFill>
              </a:rPr>
              <a:t>D</a:t>
            </a:r>
            <a:r>
              <a:rPr lang="en-US" b="1" dirty="0" smtClean="0">
                <a:solidFill>
                  <a:srgbClr val="9966FF"/>
                </a:solidFill>
              </a:rPr>
              <a:t>efinitive </a:t>
            </a:r>
            <a:r>
              <a:rPr lang="en-US" b="1" dirty="0">
                <a:solidFill>
                  <a:srgbClr val="9966FF"/>
                </a:solidFill>
              </a:rPr>
              <a:t>experiments to</a:t>
            </a:r>
          </a:p>
          <a:p>
            <a:r>
              <a:rPr lang="en-US" b="1" dirty="0">
                <a:solidFill>
                  <a:srgbClr val="9966FF"/>
                </a:solidFill>
              </a:rPr>
              <a:t>confirm or refute our expectations</a:t>
            </a:r>
          </a:p>
          <a:p>
            <a:r>
              <a:rPr lang="en-US" b="1" dirty="0">
                <a:solidFill>
                  <a:srgbClr val="9966FF"/>
                </a:solidFill>
              </a:rPr>
              <a:t>on the role of glue are being built.</a:t>
            </a:r>
          </a:p>
        </p:txBody>
      </p:sp>
      <p:sp>
        <p:nvSpPr>
          <p:cNvPr id="45087" name="Text Box 31"/>
          <p:cNvSpPr txBox="1">
            <a:spLocks noChangeArrowheads="1"/>
          </p:cNvSpPr>
          <p:nvPr/>
        </p:nvSpPr>
        <p:spPr bwMode="auto">
          <a:xfrm>
            <a:off x="317500" y="5069108"/>
            <a:ext cx="7720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The synchronized advances in both areas will allow</a:t>
            </a:r>
          </a:p>
          <a:p>
            <a:r>
              <a:rPr lang="en-US" b="1" dirty="0">
                <a:solidFill>
                  <a:schemeClr val="accent2"/>
                </a:solidFill>
              </a:rPr>
              <a:t>us to finally understand QCD and confinement.</a:t>
            </a:r>
          </a:p>
        </p:txBody>
      </p:sp>
    </p:spTree>
    <p:extLst>
      <p:ext uri="{BB962C8B-B14F-4D97-AF65-F5344CB8AC3E}">
        <p14:creationId xmlns:p14="http://schemas.microsoft.com/office/powerpoint/2010/main" val="156494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4505" y="866599"/>
            <a:ext cx="4153421" cy="277713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/>
          </p:cNvSpPr>
          <p:nvPr/>
        </p:nvSpPr>
        <p:spPr bwMode="auto">
          <a:xfrm>
            <a:off x="5002858" y="3759398"/>
            <a:ext cx="2064668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FFFFFF"/>
                </a:solidFill>
                <a:ea typeface="Gill Sans Light" charset="0"/>
                <a:cs typeface="Gill Sans Light" charset="0"/>
              </a:rPr>
              <a:t>Hall-D Groundbreaking</a:t>
            </a:r>
            <a:r>
              <a:rPr lang="en-US" dirty="0">
                <a:solidFill>
                  <a:srgbClr val="FFFFFF"/>
                </a:solidFill>
                <a:ea typeface="Gill Sans Light" charset="0"/>
                <a:cs typeface="Gill Sans Light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4457" y="768039"/>
            <a:ext cx="37510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The 12 </a:t>
            </a:r>
            <a:r>
              <a:rPr lang="en-US" sz="2000" dirty="0" err="1" smtClean="0">
                <a:solidFill>
                  <a:srgbClr val="0000FF"/>
                </a:solidFill>
              </a:rPr>
              <a:t>GeV</a:t>
            </a:r>
            <a:r>
              <a:rPr lang="en-US" sz="2000" dirty="0" smtClean="0">
                <a:solidFill>
                  <a:srgbClr val="0000FF"/>
                </a:solidFill>
              </a:rPr>
              <a:t> upgrade of Jefferson Lab is currently under construction</a:t>
            </a:r>
          </a:p>
          <a:p>
            <a:pPr marL="342900" indent="-342900">
              <a:buFont typeface="Wingdings" charset="2"/>
              <a:buChar char="Ø"/>
            </a:pPr>
            <a:endParaRPr lang="en-US" sz="2000" dirty="0" smtClean="0"/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660066"/>
                </a:solidFill>
              </a:rPr>
              <a:t>Construction of Hall-D broke ground in April 2009. Starting installation in the Hall now.</a:t>
            </a:r>
          </a:p>
          <a:p>
            <a:pPr marL="342900" indent="-342900">
              <a:buFont typeface="Wingdings" charset="2"/>
              <a:buChar char="Ø"/>
            </a:pPr>
            <a:endParaRPr lang="en-US" sz="2000" dirty="0" smtClean="0"/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Construction of the GlueX detector is well underway.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660066"/>
                </a:solidFill>
              </a:rPr>
              <a:t>Lots of room for new collaborators.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4458" y="5233862"/>
            <a:ext cx="696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660066"/>
                </a:solidFill>
              </a:rPr>
              <a:t>We expect the</a:t>
            </a:r>
            <a:r>
              <a:rPr lang="en-US" sz="2000" b="1" dirty="0" smtClean="0">
                <a:solidFill>
                  <a:srgbClr val="660066"/>
                </a:solidFill>
              </a:rPr>
              <a:t> </a:t>
            </a:r>
            <a:r>
              <a:rPr lang="en-US" sz="2000" b="1" dirty="0" smtClean="0">
                <a:solidFill>
                  <a:srgbClr val="660066"/>
                </a:solidFill>
              </a:rPr>
              <a:t>first beam in Hall-D/GlueX in late </a:t>
            </a:r>
            <a:r>
              <a:rPr lang="en-US" sz="2000" b="1" dirty="0" smtClean="0">
                <a:solidFill>
                  <a:srgbClr val="660066"/>
                </a:solidFill>
              </a:rPr>
              <a:t>2014 and physics in 2015.</a:t>
            </a:r>
            <a:endParaRPr lang="en-US" sz="2000" b="1" dirty="0">
              <a:solidFill>
                <a:srgbClr val="660066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GlueX</a:t>
            </a:r>
            <a:r>
              <a:rPr lang="en-US" dirty="0" smtClean="0"/>
              <a:t> Detector in Hall-D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62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2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875"/>
            <a:ext cx="9144000" cy="777875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JLab</a:t>
            </a:r>
            <a:r>
              <a:rPr lang="en-US" dirty="0" smtClean="0"/>
              <a:t> 12 </a:t>
            </a:r>
            <a:r>
              <a:rPr lang="en-US" dirty="0" err="1" smtClean="0"/>
              <a:t>GeV</a:t>
            </a:r>
            <a:r>
              <a:rPr lang="en-US" dirty="0" smtClean="0"/>
              <a:t> Upgrade Project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219200"/>
          <a:ext cx="9144000" cy="5638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144000"/>
              </a:tblGrid>
              <a:tr h="563880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Bef>
                          <a:spcPct val="20000"/>
                        </a:spcBef>
                        <a:buSzPct val="100000"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Upgrade is designed to build on existing facility: </a:t>
                      </a:r>
                    </a:p>
                    <a:p>
                      <a:pPr>
                        <a:lnSpc>
                          <a:spcPct val="80000"/>
                        </a:lnSpc>
                        <a:spcBef>
                          <a:spcPct val="20000"/>
                        </a:spcBef>
                        <a:buSzPct val="100000"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vast majority of accelerator and experimental </a:t>
                      </a:r>
                    </a:p>
                    <a:p>
                      <a:pPr>
                        <a:lnSpc>
                          <a:spcPct val="80000"/>
                        </a:lnSpc>
                        <a:spcBef>
                          <a:spcPct val="20000"/>
                        </a:spcBef>
                        <a:buSzPct val="100000"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equipment have continued use</a:t>
                      </a:r>
                    </a:p>
                    <a:p>
                      <a:pPr algn="r" eaLnBrk="0" hangingPunct="0"/>
                      <a:endParaRPr lang="en-US" sz="1600" i="1" dirty="0" smtClean="0"/>
                    </a:p>
                    <a:p>
                      <a:pPr marL="914400" lvl="2" indent="-457200" eaLnBrk="1" hangingPunct="1">
                        <a:buSzPct val="120000"/>
                        <a:tabLst/>
                      </a:pPr>
                      <a:endParaRPr lang="en-US" sz="16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327"/>
          <p:cNvGrpSpPr>
            <a:grpSpLocks/>
          </p:cNvGrpSpPr>
          <p:nvPr/>
        </p:nvGrpSpPr>
        <p:grpSpPr bwMode="auto">
          <a:xfrm>
            <a:off x="0" y="1600200"/>
            <a:ext cx="6678613" cy="4468446"/>
            <a:chOff x="-106359" y="1524000"/>
            <a:chExt cx="6637334" cy="4621220"/>
          </a:xfrm>
        </p:grpSpPr>
        <p:grpSp>
          <p:nvGrpSpPr>
            <p:cNvPr id="3" name="Group 408"/>
            <p:cNvGrpSpPr>
              <a:grpSpLocks/>
            </p:cNvGrpSpPr>
            <p:nvPr/>
          </p:nvGrpSpPr>
          <p:grpSpPr bwMode="auto">
            <a:xfrm>
              <a:off x="3810000" y="1524000"/>
              <a:ext cx="2720975" cy="1509713"/>
              <a:chOff x="2400" y="960"/>
              <a:chExt cx="1714" cy="951"/>
            </a:xfrm>
          </p:grpSpPr>
          <p:grpSp>
            <p:nvGrpSpPr>
              <p:cNvPr id="5" name="Group 407"/>
              <p:cNvGrpSpPr>
                <a:grpSpLocks/>
              </p:cNvGrpSpPr>
              <p:nvPr/>
            </p:nvGrpSpPr>
            <p:grpSpPr bwMode="auto">
              <a:xfrm>
                <a:off x="2477" y="960"/>
                <a:ext cx="1637" cy="912"/>
                <a:chOff x="2477" y="960"/>
                <a:chExt cx="1637" cy="912"/>
              </a:xfrm>
            </p:grpSpPr>
            <p:sp>
              <p:nvSpPr>
                <p:cNvPr id="1588545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3511" y="1059"/>
                  <a:ext cx="603" cy="2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500">
                      <a:solidFill>
                        <a:srgbClr val="000000"/>
                      </a:solidFill>
                    </a:rPr>
                    <a:t>New Hall</a:t>
                  </a:r>
                </a:p>
              </p:txBody>
            </p:sp>
            <p:sp>
              <p:nvSpPr>
                <p:cNvPr id="1588546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2477" y="1870"/>
                  <a:ext cx="0" cy="2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47" name="Freeform 318"/>
                <p:cNvSpPr>
                  <a:spLocks/>
                </p:cNvSpPr>
                <p:nvPr/>
              </p:nvSpPr>
              <p:spPr bwMode="auto">
                <a:xfrm>
                  <a:off x="3303" y="1036"/>
                  <a:ext cx="89" cy="128"/>
                </a:xfrm>
                <a:custGeom>
                  <a:avLst/>
                  <a:gdLst>
                    <a:gd name="T0" fmla="*/ 89 w 89"/>
                    <a:gd name="T1" fmla="*/ 108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8 h 130"/>
                    <a:gd name="T8" fmla="*/ 89 w 89"/>
                    <a:gd name="T9" fmla="*/ 108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48" name="Freeform 319"/>
                <p:cNvSpPr>
                  <a:spLocks/>
                </p:cNvSpPr>
                <p:nvPr/>
              </p:nvSpPr>
              <p:spPr bwMode="auto">
                <a:xfrm>
                  <a:off x="3303" y="1036"/>
                  <a:ext cx="89" cy="128"/>
                </a:xfrm>
                <a:custGeom>
                  <a:avLst/>
                  <a:gdLst>
                    <a:gd name="T0" fmla="*/ 89 w 89"/>
                    <a:gd name="T1" fmla="*/ 108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8 h 130"/>
                    <a:gd name="T8" fmla="*/ 89 w 89"/>
                    <a:gd name="T9" fmla="*/ 108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49" name="Freeform 320"/>
                <p:cNvSpPr>
                  <a:spLocks/>
                </p:cNvSpPr>
                <p:nvPr/>
              </p:nvSpPr>
              <p:spPr bwMode="auto">
                <a:xfrm>
                  <a:off x="3303" y="960"/>
                  <a:ext cx="323" cy="115"/>
                </a:xfrm>
                <a:custGeom>
                  <a:avLst/>
                  <a:gdLst>
                    <a:gd name="T0" fmla="*/ 239 w 323"/>
                    <a:gd name="T1" fmla="*/ 0 h 117"/>
                    <a:gd name="T2" fmla="*/ 0 w 323"/>
                    <a:gd name="T3" fmla="*/ 65 h 117"/>
                    <a:gd name="T4" fmla="*/ 89 w 323"/>
                    <a:gd name="T5" fmla="*/ 95 h 117"/>
                    <a:gd name="T6" fmla="*/ 323 w 323"/>
                    <a:gd name="T7" fmla="*/ 24 h 117"/>
                    <a:gd name="T8" fmla="*/ 239 w 323"/>
                    <a:gd name="T9" fmla="*/ 0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3"/>
                    <a:gd name="T16" fmla="*/ 0 h 117"/>
                    <a:gd name="T17" fmla="*/ 323 w 323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3" h="117">
                      <a:moveTo>
                        <a:pt x="239" y="0"/>
                      </a:moveTo>
                      <a:lnTo>
                        <a:pt x="0" y="76"/>
                      </a:lnTo>
                      <a:lnTo>
                        <a:pt x="89" y="117"/>
                      </a:lnTo>
                      <a:lnTo>
                        <a:pt x="323" y="24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50" name="Freeform 321"/>
                <p:cNvSpPr>
                  <a:spLocks/>
                </p:cNvSpPr>
                <p:nvPr/>
              </p:nvSpPr>
              <p:spPr bwMode="auto">
                <a:xfrm>
                  <a:off x="3303" y="960"/>
                  <a:ext cx="323" cy="115"/>
                </a:xfrm>
                <a:custGeom>
                  <a:avLst/>
                  <a:gdLst>
                    <a:gd name="T0" fmla="*/ 239 w 323"/>
                    <a:gd name="T1" fmla="*/ 0 h 117"/>
                    <a:gd name="T2" fmla="*/ 0 w 323"/>
                    <a:gd name="T3" fmla="*/ 65 h 117"/>
                    <a:gd name="T4" fmla="*/ 89 w 323"/>
                    <a:gd name="T5" fmla="*/ 95 h 117"/>
                    <a:gd name="T6" fmla="*/ 323 w 323"/>
                    <a:gd name="T7" fmla="*/ 24 h 1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23"/>
                    <a:gd name="T13" fmla="*/ 0 h 117"/>
                    <a:gd name="T14" fmla="*/ 323 w 323"/>
                    <a:gd name="T15" fmla="*/ 117 h 1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23" h="117">
                      <a:moveTo>
                        <a:pt x="239" y="0"/>
                      </a:moveTo>
                      <a:lnTo>
                        <a:pt x="0" y="76"/>
                      </a:lnTo>
                      <a:lnTo>
                        <a:pt x="89" y="117"/>
                      </a:lnTo>
                      <a:lnTo>
                        <a:pt x="323" y="24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51" name="Freeform 322"/>
                <p:cNvSpPr>
                  <a:spLocks/>
                </p:cNvSpPr>
                <p:nvPr/>
              </p:nvSpPr>
              <p:spPr bwMode="auto">
                <a:xfrm>
                  <a:off x="3392" y="986"/>
                  <a:ext cx="236" cy="177"/>
                </a:xfrm>
                <a:custGeom>
                  <a:avLst/>
                  <a:gdLst>
                    <a:gd name="T0" fmla="*/ 0 w 236"/>
                    <a:gd name="T1" fmla="*/ 148 h 180"/>
                    <a:gd name="T2" fmla="*/ 0 w 236"/>
                    <a:gd name="T3" fmla="*/ 79 h 180"/>
                    <a:gd name="T4" fmla="*/ 236 w 236"/>
                    <a:gd name="T5" fmla="*/ 0 h 180"/>
                    <a:gd name="T6" fmla="*/ 234 w 236"/>
                    <a:gd name="T7" fmla="*/ 76 h 180"/>
                    <a:gd name="T8" fmla="*/ 0 w 236"/>
                    <a:gd name="T9" fmla="*/ 148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180"/>
                    <a:gd name="T17" fmla="*/ 236 w 236"/>
                    <a:gd name="T18" fmla="*/ 180 h 1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180">
                      <a:moveTo>
                        <a:pt x="0" y="180"/>
                      </a:moveTo>
                      <a:lnTo>
                        <a:pt x="0" y="91"/>
                      </a:lnTo>
                      <a:lnTo>
                        <a:pt x="236" y="0"/>
                      </a:lnTo>
                      <a:lnTo>
                        <a:pt x="234" y="87"/>
                      </a:lnTo>
                      <a:lnTo>
                        <a:pt x="0" y="180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52" name="Freeform 323"/>
                <p:cNvSpPr>
                  <a:spLocks/>
                </p:cNvSpPr>
                <p:nvPr/>
              </p:nvSpPr>
              <p:spPr bwMode="auto">
                <a:xfrm>
                  <a:off x="3392" y="986"/>
                  <a:ext cx="236" cy="177"/>
                </a:xfrm>
                <a:custGeom>
                  <a:avLst/>
                  <a:gdLst>
                    <a:gd name="T0" fmla="*/ 0 w 236"/>
                    <a:gd name="T1" fmla="*/ 148 h 180"/>
                    <a:gd name="T2" fmla="*/ 0 w 236"/>
                    <a:gd name="T3" fmla="*/ 79 h 180"/>
                    <a:gd name="T4" fmla="*/ 236 w 236"/>
                    <a:gd name="T5" fmla="*/ 0 h 180"/>
                    <a:gd name="T6" fmla="*/ 234 w 236"/>
                    <a:gd name="T7" fmla="*/ 76 h 180"/>
                    <a:gd name="T8" fmla="*/ 0 w 236"/>
                    <a:gd name="T9" fmla="*/ 148 h 1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180"/>
                    <a:gd name="T17" fmla="*/ 236 w 236"/>
                    <a:gd name="T18" fmla="*/ 180 h 1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180">
                      <a:moveTo>
                        <a:pt x="0" y="180"/>
                      </a:moveTo>
                      <a:lnTo>
                        <a:pt x="0" y="91"/>
                      </a:lnTo>
                      <a:lnTo>
                        <a:pt x="236" y="0"/>
                      </a:lnTo>
                      <a:lnTo>
                        <a:pt x="234" y="87"/>
                      </a:lnTo>
                      <a:lnTo>
                        <a:pt x="0" y="18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53" name="Freeform 324"/>
                <p:cNvSpPr>
                  <a:spLocks noEditPoints="1"/>
                </p:cNvSpPr>
                <p:nvPr/>
              </p:nvSpPr>
              <p:spPr bwMode="auto">
                <a:xfrm>
                  <a:off x="3452" y="1006"/>
                  <a:ext cx="90" cy="106"/>
                </a:xfrm>
                <a:custGeom>
                  <a:avLst/>
                  <a:gdLst>
                    <a:gd name="T0" fmla="*/ 42 w 90"/>
                    <a:gd name="T1" fmla="*/ 19 h 108"/>
                    <a:gd name="T2" fmla="*/ 48 w 90"/>
                    <a:gd name="T3" fmla="*/ 19 h 108"/>
                    <a:gd name="T4" fmla="*/ 53 w 90"/>
                    <a:gd name="T5" fmla="*/ 21 h 108"/>
                    <a:gd name="T6" fmla="*/ 59 w 90"/>
                    <a:gd name="T7" fmla="*/ 22 h 108"/>
                    <a:gd name="T8" fmla="*/ 63 w 90"/>
                    <a:gd name="T9" fmla="*/ 27 h 108"/>
                    <a:gd name="T10" fmla="*/ 64 w 90"/>
                    <a:gd name="T11" fmla="*/ 27 h 108"/>
                    <a:gd name="T12" fmla="*/ 66 w 90"/>
                    <a:gd name="T13" fmla="*/ 32 h 108"/>
                    <a:gd name="T14" fmla="*/ 66 w 90"/>
                    <a:gd name="T15" fmla="*/ 41 h 108"/>
                    <a:gd name="T16" fmla="*/ 66 w 90"/>
                    <a:gd name="T17" fmla="*/ 52 h 108"/>
                    <a:gd name="T18" fmla="*/ 64 w 90"/>
                    <a:gd name="T19" fmla="*/ 62 h 108"/>
                    <a:gd name="T20" fmla="*/ 61 w 90"/>
                    <a:gd name="T21" fmla="*/ 69 h 108"/>
                    <a:gd name="T22" fmla="*/ 55 w 90"/>
                    <a:gd name="T23" fmla="*/ 72 h 108"/>
                    <a:gd name="T24" fmla="*/ 50 w 90"/>
                    <a:gd name="T25" fmla="*/ 73 h 108"/>
                    <a:gd name="T26" fmla="*/ 42 w 90"/>
                    <a:gd name="T27" fmla="*/ 74 h 108"/>
                    <a:gd name="T28" fmla="*/ 20 w 90"/>
                    <a:gd name="T29" fmla="*/ 74 h 108"/>
                    <a:gd name="T30" fmla="*/ 20 w 90"/>
                    <a:gd name="T31" fmla="*/ 19 h 108"/>
                    <a:gd name="T32" fmla="*/ 42 w 90"/>
                    <a:gd name="T33" fmla="*/ 19 h 108"/>
                    <a:gd name="T34" fmla="*/ 46 w 90"/>
                    <a:gd name="T35" fmla="*/ 0 h 108"/>
                    <a:gd name="T36" fmla="*/ 0 w 90"/>
                    <a:gd name="T37" fmla="*/ 0 h 108"/>
                    <a:gd name="T38" fmla="*/ 0 w 90"/>
                    <a:gd name="T39" fmla="*/ 86 h 108"/>
                    <a:gd name="T40" fmla="*/ 46 w 90"/>
                    <a:gd name="T41" fmla="*/ 86 h 108"/>
                    <a:gd name="T42" fmla="*/ 61 w 90"/>
                    <a:gd name="T43" fmla="*/ 82 h 108"/>
                    <a:gd name="T44" fmla="*/ 72 w 90"/>
                    <a:gd name="T45" fmla="*/ 78 h 108"/>
                    <a:gd name="T46" fmla="*/ 81 w 90"/>
                    <a:gd name="T47" fmla="*/ 73 h 108"/>
                    <a:gd name="T48" fmla="*/ 89 w 90"/>
                    <a:gd name="T49" fmla="*/ 60 h 108"/>
                    <a:gd name="T50" fmla="*/ 90 w 90"/>
                    <a:gd name="T51" fmla="*/ 39 h 108"/>
                    <a:gd name="T52" fmla="*/ 89 w 90"/>
                    <a:gd name="T53" fmla="*/ 32 h 108"/>
                    <a:gd name="T54" fmla="*/ 89 w 90"/>
                    <a:gd name="T55" fmla="*/ 27 h 108"/>
                    <a:gd name="T56" fmla="*/ 85 w 90"/>
                    <a:gd name="T57" fmla="*/ 24 h 108"/>
                    <a:gd name="T58" fmla="*/ 81 w 90"/>
                    <a:gd name="T59" fmla="*/ 15 h 108"/>
                    <a:gd name="T60" fmla="*/ 76 w 90"/>
                    <a:gd name="T61" fmla="*/ 9 h 108"/>
                    <a:gd name="T62" fmla="*/ 68 w 90"/>
                    <a:gd name="T63" fmla="*/ 6 h 108"/>
                    <a:gd name="T64" fmla="*/ 63 w 90"/>
                    <a:gd name="T65" fmla="*/ 2 h 108"/>
                    <a:gd name="T66" fmla="*/ 55 w 90"/>
                    <a:gd name="T67" fmla="*/ 0 h 108"/>
                    <a:gd name="T68" fmla="*/ 46 w 90"/>
                    <a:gd name="T69" fmla="*/ 0 h 10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90"/>
                    <a:gd name="T106" fmla="*/ 0 h 108"/>
                    <a:gd name="T107" fmla="*/ 90 w 90"/>
                    <a:gd name="T108" fmla="*/ 108 h 10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90" h="108">
                      <a:moveTo>
                        <a:pt x="42" y="19"/>
                      </a:moveTo>
                      <a:lnTo>
                        <a:pt x="48" y="19"/>
                      </a:lnTo>
                      <a:lnTo>
                        <a:pt x="53" y="21"/>
                      </a:lnTo>
                      <a:lnTo>
                        <a:pt x="59" y="22"/>
                      </a:lnTo>
                      <a:lnTo>
                        <a:pt x="63" y="28"/>
                      </a:lnTo>
                      <a:lnTo>
                        <a:pt x="64" y="34"/>
                      </a:lnTo>
                      <a:lnTo>
                        <a:pt x="66" y="43"/>
                      </a:lnTo>
                      <a:lnTo>
                        <a:pt x="66" y="52"/>
                      </a:lnTo>
                      <a:lnTo>
                        <a:pt x="66" y="63"/>
                      </a:lnTo>
                      <a:lnTo>
                        <a:pt x="64" y="73"/>
                      </a:lnTo>
                      <a:lnTo>
                        <a:pt x="61" y="80"/>
                      </a:lnTo>
                      <a:lnTo>
                        <a:pt x="55" y="86"/>
                      </a:lnTo>
                      <a:lnTo>
                        <a:pt x="50" y="87"/>
                      </a:lnTo>
                      <a:lnTo>
                        <a:pt x="42" y="89"/>
                      </a:lnTo>
                      <a:lnTo>
                        <a:pt x="20" y="89"/>
                      </a:lnTo>
                      <a:lnTo>
                        <a:pt x="20" y="19"/>
                      </a:lnTo>
                      <a:lnTo>
                        <a:pt x="42" y="19"/>
                      </a:lnTo>
                      <a:close/>
                      <a:moveTo>
                        <a:pt x="46" y="0"/>
                      </a:moveTo>
                      <a:lnTo>
                        <a:pt x="0" y="0"/>
                      </a:lnTo>
                      <a:lnTo>
                        <a:pt x="0" y="108"/>
                      </a:lnTo>
                      <a:lnTo>
                        <a:pt x="46" y="108"/>
                      </a:lnTo>
                      <a:lnTo>
                        <a:pt x="61" y="104"/>
                      </a:lnTo>
                      <a:lnTo>
                        <a:pt x="72" y="98"/>
                      </a:lnTo>
                      <a:lnTo>
                        <a:pt x="81" y="87"/>
                      </a:lnTo>
                      <a:lnTo>
                        <a:pt x="89" y="71"/>
                      </a:lnTo>
                      <a:lnTo>
                        <a:pt x="90" y="50"/>
                      </a:lnTo>
                      <a:lnTo>
                        <a:pt x="89" y="43"/>
                      </a:lnTo>
                      <a:lnTo>
                        <a:pt x="89" y="34"/>
                      </a:lnTo>
                      <a:lnTo>
                        <a:pt x="85" y="24"/>
                      </a:lnTo>
                      <a:lnTo>
                        <a:pt x="81" y="15"/>
                      </a:lnTo>
                      <a:lnTo>
                        <a:pt x="76" y="9"/>
                      </a:lnTo>
                      <a:lnTo>
                        <a:pt x="68" y="6"/>
                      </a:lnTo>
                      <a:lnTo>
                        <a:pt x="63" y="2"/>
                      </a:lnTo>
                      <a:lnTo>
                        <a:pt x="55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54" name="Freeform 325"/>
                <p:cNvSpPr>
                  <a:spLocks/>
                </p:cNvSpPr>
                <p:nvPr/>
              </p:nvSpPr>
              <p:spPr bwMode="auto">
                <a:xfrm>
                  <a:off x="3472" y="1025"/>
                  <a:ext cx="46" cy="69"/>
                </a:xfrm>
                <a:custGeom>
                  <a:avLst/>
                  <a:gdLst>
                    <a:gd name="T0" fmla="*/ 22 w 46"/>
                    <a:gd name="T1" fmla="*/ 0 h 70"/>
                    <a:gd name="T2" fmla="*/ 28 w 46"/>
                    <a:gd name="T3" fmla="*/ 0 h 70"/>
                    <a:gd name="T4" fmla="*/ 33 w 46"/>
                    <a:gd name="T5" fmla="*/ 2 h 70"/>
                    <a:gd name="T6" fmla="*/ 39 w 46"/>
                    <a:gd name="T7" fmla="*/ 3 h 70"/>
                    <a:gd name="T8" fmla="*/ 43 w 46"/>
                    <a:gd name="T9" fmla="*/ 9 h 70"/>
                    <a:gd name="T10" fmla="*/ 44 w 46"/>
                    <a:gd name="T11" fmla="*/ 15 h 70"/>
                    <a:gd name="T12" fmla="*/ 46 w 46"/>
                    <a:gd name="T13" fmla="*/ 24 h 70"/>
                    <a:gd name="T14" fmla="*/ 46 w 46"/>
                    <a:gd name="T15" fmla="*/ 33 h 70"/>
                    <a:gd name="T16" fmla="*/ 46 w 46"/>
                    <a:gd name="T17" fmla="*/ 35 h 70"/>
                    <a:gd name="T18" fmla="*/ 44 w 46"/>
                    <a:gd name="T19" fmla="*/ 43 h 70"/>
                    <a:gd name="T20" fmla="*/ 41 w 46"/>
                    <a:gd name="T21" fmla="*/ 50 h 70"/>
                    <a:gd name="T22" fmla="*/ 35 w 46"/>
                    <a:gd name="T23" fmla="*/ 56 h 70"/>
                    <a:gd name="T24" fmla="*/ 30 w 46"/>
                    <a:gd name="T25" fmla="*/ 57 h 70"/>
                    <a:gd name="T26" fmla="*/ 22 w 46"/>
                    <a:gd name="T27" fmla="*/ 59 h 70"/>
                    <a:gd name="T28" fmla="*/ 0 w 46"/>
                    <a:gd name="T29" fmla="*/ 59 h 70"/>
                    <a:gd name="T30" fmla="*/ 0 w 46"/>
                    <a:gd name="T31" fmla="*/ 0 h 70"/>
                    <a:gd name="T32" fmla="*/ 22 w 46"/>
                    <a:gd name="T33" fmla="*/ 0 h 7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6"/>
                    <a:gd name="T52" fmla="*/ 0 h 70"/>
                    <a:gd name="T53" fmla="*/ 46 w 46"/>
                    <a:gd name="T54" fmla="*/ 70 h 7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6" h="70">
                      <a:moveTo>
                        <a:pt x="22" y="0"/>
                      </a:moveTo>
                      <a:lnTo>
                        <a:pt x="28" y="0"/>
                      </a:lnTo>
                      <a:lnTo>
                        <a:pt x="33" y="2"/>
                      </a:lnTo>
                      <a:lnTo>
                        <a:pt x="39" y="3"/>
                      </a:lnTo>
                      <a:lnTo>
                        <a:pt x="43" y="9"/>
                      </a:lnTo>
                      <a:lnTo>
                        <a:pt x="44" y="15"/>
                      </a:lnTo>
                      <a:lnTo>
                        <a:pt x="46" y="24"/>
                      </a:lnTo>
                      <a:lnTo>
                        <a:pt x="46" y="33"/>
                      </a:lnTo>
                      <a:lnTo>
                        <a:pt x="46" y="44"/>
                      </a:lnTo>
                      <a:lnTo>
                        <a:pt x="44" y="54"/>
                      </a:lnTo>
                      <a:lnTo>
                        <a:pt x="41" y="61"/>
                      </a:lnTo>
                      <a:lnTo>
                        <a:pt x="35" y="67"/>
                      </a:lnTo>
                      <a:lnTo>
                        <a:pt x="30" y="68"/>
                      </a:lnTo>
                      <a:lnTo>
                        <a:pt x="22" y="70"/>
                      </a:lnTo>
                      <a:lnTo>
                        <a:pt x="0" y="70"/>
                      </a:lnTo>
                      <a:lnTo>
                        <a:pt x="0" y="0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55" name="Freeform 326"/>
                <p:cNvSpPr>
                  <a:spLocks/>
                </p:cNvSpPr>
                <p:nvPr/>
              </p:nvSpPr>
              <p:spPr bwMode="auto">
                <a:xfrm>
                  <a:off x="3452" y="1006"/>
                  <a:ext cx="90" cy="106"/>
                </a:xfrm>
                <a:custGeom>
                  <a:avLst/>
                  <a:gdLst>
                    <a:gd name="T0" fmla="*/ 46 w 90"/>
                    <a:gd name="T1" fmla="*/ 0 h 108"/>
                    <a:gd name="T2" fmla="*/ 0 w 90"/>
                    <a:gd name="T3" fmla="*/ 0 h 108"/>
                    <a:gd name="T4" fmla="*/ 0 w 90"/>
                    <a:gd name="T5" fmla="*/ 86 h 108"/>
                    <a:gd name="T6" fmla="*/ 46 w 90"/>
                    <a:gd name="T7" fmla="*/ 86 h 108"/>
                    <a:gd name="T8" fmla="*/ 61 w 90"/>
                    <a:gd name="T9" fmla="*/ 82 h 108"/>
                    <a:gd name="T10" fmla="*/ 72 w 90"/>
                    <a:gd name="T11" fmla="*/ 78 h 108"/>
                    <a:gd name="T12" fmla="*/ 81 w 90"/>
                    <a:gd name="T13" fmla="*/ 73 h 108"/>
                    <a:gd name="T14" fmla="*/ 89 w 90"/>
                    <a:gd name="T15" fmla="*/ 60 h 108"/>
                    <a:gd name="T16" fmla="*/ 90 w 90"/>
                    <a:gd name="T17" fmla="*/ 39 h 108"/>
                    <a:gd name="T18" fmla="*/ 89 w 90"/>
                    <a:gd name="T19" fmla="*/ 32 h 108"/>
                    <a:gd name="T20" fmla="*/ 89 w 90"/>
                    <a:gd name="T21" fmla="*/ 27 h 108"/>
                    <a:gd name="T22" fmla="*/ 85 w 90"/>
                    <a:gd name="T23" fmla="*/ 24 h 108"/>
                    <a:gd name="T24" fmla="*/ 81 w 90"/>
                    <a:gd name="T25" fmla="*/ 15 h 108"/>
                    <a:gd name="T26" fmla="*/ 76 w 90"/>
                    <a:gd name="T27" fmla="*/ 9 h 108"/>
                    <a:gd name="T28" fmla="*/ 68 w 90"/>
                    <a:gd name="T29" fmla="*/ 6 h 108"/>
                    <a:gd name="T30" fmla="*/ 63 w 90"/>
                    <a:gd name="T31" fmla="*/ 2 h 108"/>
                    <a:gd name="T32" fmla="*/ 55 w 90"/>
                    <a:gd name="T33" fmla="*/ 0 h 108"/>
                    <a:gd name="T34" fmla="*/ 46 w 90"/>
                    <a:gd name="T35" fmla="*/ 0 h 10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0"/>
                    <a:gd name="T55" fmla="*/ 0 h 108"/>
                    <a:gd name="T56" fmla="*/ 90 w 90"/>
                    <a:gd name="T57" fmla="*/ 108 h 108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0" h="108">
                      <a:moveTo>
                        <a:pt x="46" y="0"/>
                      </a:moveTo>
                      <a:lnTo>
                        <a:pt x="0" y="0"/>
                      </a:lnTo>
                      <a:lnTo>
                        <a:pt x="0" y="108"/>
                      </a:lnTo>
                      <a:lnTo>
                        <a:pt x="46" y="108"/>
                      </a:lnTo>
                      <a:lnTo>
                        <a:pt x="61" y="104"/>
                      </a:lnTo>
                      <a:lnTo>
                        <a:pt x="72" y="98"/>
                      </a:lnTo>
                      <a:lnTo>
                        <a:pt x="81" y="87"/>
                      </a:lnTo>
                      <a:lnTo>
                        <a:pt x="89" y="71"/>
                      </a:lnTo>
                      <a:lnTo>
                        <a:pt x="90" y="50"/>
                      </a:lnTo>
                      <a:lnTo>
                        <a:pt x="89" y="43"/>
                      </a:lnTo>
                      <a:lnTo>
                        <a:pt x="89" y="34"/>
                      </a:lnTo>
                      <a:lnTo>
                        <a:pt x="85" y="24"/>
                      </a:lnTo>
                      <a:lnTo>
                        <a:pt x="81" y="15"/>
                      </a:lnTo>
                      <a:lnTo>
                        <a:pt x="76" y="9"/>
                      </a:lnTo>
                      <a:lnTo>
                        <a:pt x="68" y="6"/>
                      </a:lnTo>
                      <a:lnTo>
                        <a:pt x="63" y="2"/>
                      </a:lnTo>
                      <a:lnTo>
                        <a:pt x="55" y="0"/>
                      </a:lnTo>
                      <a:lnTo>
                        <a:pt x="46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56" name="Freeform 327"/>
                <p:cNvSpPr>
                  <a:spLocks/>
                </p:cNvSpPr>
                <p:nvPr/>
              </p:nvSpPr>
              <p:spPr bwMode="auto">
                <a:xfrm>
                  <a:off x="2925" y="1160"/>
                  <a:ext cx="89" cy="128"/>
                </a:xfrm>
                <a:custGeom>
                  <a:avLst/>
                  <a:gdLst>
                    <a:gd name="T0" fmla="*/ 89 w 89"/>
                    <a:gd name="T1" fmla="*/ 108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8 h 130"/>
                    <a:gd name="T8" fmla="*/ 89 w 89"/>
                    <a:gd name="T9" fmla="*/ 108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57" name="Freeform 328"/>
                <p:cNvSpPr>
                  <a:spLocks/>
                </p:cNvSpPr>
                <p:nvPr/>
              </p:nvSpPr>
              <p:spPr bwMode="auto">
                <a:xfrm>
                  <a:off x="2925" y="1160"/>
                  <a:ext cx="89" cy="128"/>
                </a:xfrm>
                <a:custGeom>
                  <a:avLst/>
                  <a:gdLst>
                    <a:gd name="T0" fmla="*/ 89 w 89"/>
                    <a:gd name="T1" fmla="*/ 108 h 130"/>
                    <a:gd name="T2" fmla="*/ 89 w 89"/>
                    <a:gd name="T3" fmla="*/ 32 h 130"/>
                    <a:gd name="T4" fmla="*/ 0 w 89"/>
                    <a:gd name="T5" fmla="*/ 0 h 130"/>
                    <a:gd name="T6" fmla="*/ 0 w 89"/>
                    <a:gd name="T7" fmla="*/ 78 h 130"/>
                    <a:gd name="T8" fmla="*/ 89 w 89"/>
                    <a:gd name="T9" fmla="*/ 108 h 1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130"/>
                    <a:gd name="T17" fmla="*/ 89 w 89"/>
                    <a:gd name="T18" fmla="*/ 130 h 1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130">
                      <a:moveTo>
                        <a:pt x="89" y="130"/>
                      </a:moveTo>
                      <a:lnTo>
                        <a:pt x="89" y="41"/>
                      </a:lnTo>
                      <a:lnTo>
                        <a:pt x="0" y="0"/>
                      </a:lnTo>
                      <a:lnTo>
                        <a:pt x="0" y="89"/>
                      </a:lnTo>
                      <a:lnTo>
                        <a:pt x="89" y="13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58" name="Freeform 329"/>
                <p:cNvSpPr>
                  <a:spLocks/>
                </p:cNvSpPr>
                <p:nvPr/>
              </p:nvSpPr>
              <p:spPr bwMode="auto">
                <a:xfrm>
                  <a:off x="2925" y="1130"/>
                  <a:ext cx="176" cy="70"/>
                </a:xfrm>
                <a:custGeom>
                  <a:avLst/>
                  <a:gdLst>
                    <a:gd name="T0" fmla="*/ 176 w 176"/>
                    <a:gd name="T1" fmla="*/ 35 h 71"/>
                    <a:gd name="T2" fmla="*/ 89 w 176"/>
                    <a:gd name="T3" fmla="*/ 60 h 71"/>
                    <a:gd name="T4" fmla="*/ 0 w 176"/>
                    <a:gd name="T5" fmla="*/ 30 h 71"/>
                    <a:gd name="T6" fmla="*/ 87 w 176"/>
                    <a:gd name="T7" fmla="*/ 0 h 71"/>
                    <a:gd name="T8" fmla="*/ 176 w 176"/>
                    <a:gd name="T9" fmla="*/ 35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6"/>
                    <a:gd name="T16" fmla="*/ 0 h 71"/>
                    <a:gd name="T17" fmla="*/ 176 w 176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6" h="71">
                      <a:moveTo>
                        <a:pt x="176" y="39"/>
                      </a:moveTo>
                      <a:lnTo>
                        <a:pt x="89" y="71"/>
                      </a:lnTo>
                      <a:lnTo>
                        <a:pt x="0" y="30"/>
                      </a:lnTo>
                      <a:lnTo>
                        <a:pt x="87" y="0"/>
                      </a:lnTo>
                      <a:lnTo>
                        <a:pt x="176" y="39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59" name="Freeform 330"/>
                <p:cNvSpPr>
                  <a:spLocks/>
                </p:cNvSpPr>
                <p:nvPr/>
              </p:nvSpPr>
              <p:spPr bwMode="auto">
                <a:xfrm>
                  <a:off x="3014" y="1169"/>
                  <a:ext cx="87" cy="119"/>
                </a:xfrm>
                <a:custGeom>
                  <a:avLst/>
                  <a:gdLst>
                    <a:gd name="T0" fmla="*/ 0 w 87"/>
                    <a:gd name="T1" fmla="*/ 99 h 121"/>
                    <a:gd name="T2" fmla="*/ 0 w 87"/>
                    <a:gd name="T3" fmla="*/ 30 h 121"/>
                    <a:gd name="T4" fmla="*/ 87 w 87"/>
                    <a:gd name="T5" fmla="*/ 0 h 121"/>
                    <a:gd name="T6" fmla="*/ 87 w 87"/>
                    <a:gd name="T7" fmla="*/ 75 h 121"/>
                    <a:gd name="T8" fmla="*/ 0 w 87"/>
                    <a:gd name="T9" fmla="*/ 99 h 1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121"/>
                    <a:gd name="T17" fmla="*/ 87 w 87"/>
                    <a:gd name="T18" fmla="*/ 121 h 1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121">
                      <a:moveTo>
                        <a:pt x="0" y="121"/>
                      </a:moveTo>
                      <a:lnTo>
                        <a:pt x="0" y="32"/>
                      </a:lnTo>
                      <a:lnTo>
                        <a:pt x="87" y="0"/>
                      </a:lnTo>
                      <a:lnTo>
                        <a:pt x="87" y="86"/>
                      </a:lnTo>
                      <a:lnTo>
                        <a:pt x="0" y="121"/>
                      </a:lnTo>
                      <a:close/>
                    </a:path>
                  </a:pathLst>
                </a:custGeom>
                <a:solidFill>
                  <a:srgbClr val="6666FF"/>
                </a:solidFill>
                <a:ln w="0">
                  <a:solidFill>
                    <a:srgbClr val="66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60" name="Freeform 332"/>
                <p:cNvSpPr>
                  <a:spLocks/>
                </p:cNvSpPr>
                <p:nvPr/>
              </p:nvSpPr>
              <p:spPr bwMode="auto">
                <a:xfrm>
                  <a:off x="3099" y="1110"/>
                  <a:ext cx="238" cy="105"/>
                </a:xfrm>
                <a:custGeom>
                  <a:avLst/>
                  <a:gdLst>
                    <a:gd name="T0" fmla="*/ 238 w 238"/>
                    <a:gd name="T1" fmla="*/ 0 h 106"/>
                    <a:gd name="T2" fmla="*/ 206 w 238"/>
                    <a:gd name="T3" fmla="*/ 30 h 106"/>
                    <a:gd name="T4" fmla="*/ 184 w 238"/>
                    <a:gd name="T5" fmla="*/ 15 h 106"/>
                    <a:gd name="T6" fmla="*/ 165 w 238"/>
                    <a:gd name="T7" fmla="*/ 41 h 106"/>
                    <a:gd name="T8" fmla="*/ 145 w 238"/>
                    <a:gd name="T9" fmla="*/ 26 h 106"/>
                    <a:gd name="T10" fmla="*/ 132 w 238"/>
                    <a:gd name="T11" fmla="*/ 53 h 106"/>
                    <a:gd name="T12" fmla="*/ 112 w 238"/>
                    <a:gd name="T13" fmla="*/ 43 h 106"/>
                    <a:gd name="T14" fmla="*/ 100 w 238"/>
                    <a:gd name="T15" fmla="*/ 60 h 106"/>
                    <a:gd name="T16" fmla="*/ 78 w 238"/>
                    <a:gd name="T17" fmla="*/ 53 h 106"/>
                    <a:gd name="T18" fmla="*/ 67 w 238"/>
                    <a:gd name="T19" fmla="*/ 72 h 106"/>
                    <a:gd name="T20" fmla="*/ 45 w 238"/>
                    <a:gd name="T21" fmla="*/ 58 h 106"/>
                    <a:gd name="T22" fmla="*/ 32 w 238"/>
                    <a:gd name="T23" fmla="*/ 85 h 106"/>
                    <a:gd name="T24" fmla="*/ 15 w 238"/>
                    <a:gd name="T25" fmla="*/ 67 h 106"/>
                    <a:gd name="T26" fmla="*/ 0 w 238"/>
                    <a:gd name="T27" fmla="*/ 95 h 10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38"/>
                    <a:gd name="T43" fmla="*/ 0 h 106"/>
                    <a:gd name="T44" fmla="*/ 238 w 238"/>
                    <a:gd name="T45" fmla="*/ 106 h 10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38" h="106">
                      <a:moveTo>
                        <a:pt x="238" y="0"/>
                      </a:moveTo>
                      <a:lnTo>
                        <a:pt x="206" y="30"/>
                      </a:lnTo>
                      <a:lnTo>
                        <a:pt x="184" y="15"/>
                      </a:lnTo>
                      <a:lnTo>
                        <a:pt x="165" y="41"/>
                      </a:lnTo>
                      <a:lnTo>
                        <a:pt x="145" y="26"/>
                      </a:lnTo>
                      <a:lnTo>
                        <a:pt x="132" y="54"/>
                      </a:lnTo>
                      <a:lnTo>
                        <a:pt x="112" y="43"/>
                      </a:lnTo>
                      <a:lnTo>
                        <a:pt x="100" y="71"/>
                      </a:lnTo>
                      <a:lnTo>
                        <a:pt x="78" y="56"/>
                      </a:lnTo>
                      <a:lnTo>
                        <a:pt x="67" y="83"/>
                      </a:lnTo>
                      <a:lnTo>
                        <a:pt x="45" y="69"/>
                      </a:lnTo>
                      <a:lnTo>
                        <a:pt x="32" y="96"/>
                      </a:lnTo>
                      <a:lnTo>
                        <a:pt x="15" y="78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561" name="Line 333"/>
                <p:cNvSpPr>
                  <a:spLocks noChangeShapeType="1"/>
                </p:cNvSpPr>
                <p:nvPr/>
              </p:nvSpPr>
              <p:spPr bwMode="auto">
                <a:xfrm flipV="1">
                  <a:off x="2877" y="1234"/>
                  <a:ext cx="92" cy="40"/>
                </a:xfrm>
                <a:prstGeom prst="line">
                  <a:avLst/>
                </a:pr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588544" name="Freeform 331"/>
              <p:cNvSpPr>
                <a:spLocks/>
              </p:cNvSpPr>
              <p:nvPr/>
            </p:nvSpPr>
            <p:spPr bwMode="auto">
              <a:xfrm>
                <a:off x="2400" y="1275"/>
                <a:ext cx="477" cy="636"/>
              </a:xfrm>
              <a:custGeom>
                <a:avLst/>
                <a:gdLst>
                  <a:gd name="T0" fmla="*/ 0 w 477"/>
                  <a:gd name="T1" fmla="*/ 636 h 636"/>
                  <a:gd name="T2" fmla="*/ 247 w 477"/>
                  <a:gd name="T3" fmla="*/ 493 h 636"/>
                  <a:gd name="T4" fmla="*/ 477 w 477"/>
                  <a:gd name="T5" fmla="*/ 0 h 636"/>
                  <a:gd name="T6" fmla="*/ 0 60000 65536"/>
                  <a:gd name="T7" fmla="*/ 0 60000 65536"/>
                  <a:gd name="T8" fmla="*/ 0 60000 65536"/>
                  <a:gd name="T9" fmla="*/ 0 w 477"/>
                  <a:gd name="T10" fmla="*/ 0 h 636"/>
                  <a:gd name="T11" fmla="*/ 477 w 477"/>
                  <a:gd name="T12" fmla="*/ 636 h 6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7" h="636">
                    <a:moveTo>
                      <a:pt x="0" y="636"/>
                    </a:moveTo>
                    <a:lnTo>
                      <a:pt x="247" y="493"/>
                    </a:lnTo>
                    <a:lnTo>
                      <a:pt x="477" y="0"/>
                    </a:lnTo>
                  </a:path>
                </a:pathLst>
              </a:cu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429"/>
            <p:cNvGrpSpPr>
              <a:grpSpLocks/>
            </p:cNvGrpSpPr>
            <p:nvPr/>
          </p:nvGrpSpPr>
          <p:grpSpPr bwMode="auto">
            <a:xfrm>
              <a:off x="914400" y="2286001"/>
              <a:ext cx="4702176" cy="2616201"/>
              <a:chOff x="528" y="1440"/>
              <a:chExt cx="2962" cy="1648"/>
            </a:xfrm>
          </p:grpSpPr>
          <p:sp>
            <p:nvSpPr>
              <p:cNvPr id="1588351" name="Freeform 135"/>
              <p:cNvSpPr>
                <a:spLocks/>
              </p:cNvSpPr>
              <p:nvPr/>
            </p:nvSpPr>
            <p:spPr bwMode="auto">
              <a:xfrm>
                <a:off x="672" y="2400"/>
                <a:ext cx="1687" cy="688"/>
              </a:xfrm>
              <a:custGeom>
                <a:avLst/>
                <a:gdLst>
                  <a:gd name="T0" fmla="*/ 934 w 1687"/>
                  <a:gd name="T1" fmla="*/ 0 h 688"/>
                  <a:gd name="T2" fmla="*/ 794 w 1687"/>
                  <a:gd name="T3" fmla="*/ 17 h 688"/>
                  <a:gd name="T4" fmla="*/ 756 w 1687"/>
                  <a:gd name="T5" fmla="*/ 39 h 688"/>
                  <a:gd name="T6" fmla="*/ 727 w 1687"/>
                  <a:gd name="T7" fmla="*/ 60 h 688"/>
                  <a:gd name="T8" fmla="*/ 705 w 1687"/>
                  <a:gd name="T9" fmla="*/ 76 h 688"/>
                  <a:gd name="T10" fmla="*/ 692 w 1687"/>
                  <a:gd name="T11" fmla="*/ 89 h 688"/>
                  <a:gd name="T12" fmla="*/ 682 w 1687"/>
                  <a:gd name="T13" fmla="*/ 99 h 688"/>
                  <a:gd name="T14" fmla="*/ 680 w 1687"/>
                  <a:gd name="T15" fmla="*/ 101 h 688"/>
                  <a:gd name="T16" fmla="*/ 649 w 1687"/>
                  <a:gd name="T17" fmla="*/ 136 h 688"/>
                  <a:gd name="T18" fmla="*/ 628 w 1687"/>
                  <a:gd name="T19" fmla="*/ 169 h 688"/>
                  <a:gd name="T20" fmla="*/ 616 w 1687"/>
                  <a:gd name="T21" fmla="*/ 202 h 688"/>
                  <a:gd name="T22" fmla="*/ 612 w 1687"/>
                  <a:gd name="T23" fmla="*/ 232 h 688"/>
                  <a:gd name="T24" fmla="*/ 614 w 1687"/>
                  <a:gd name="T25" fmla="*/ 260 h 688"/>
                  <a:gd name="T26" fmla="*/ 617 w 1687"/>
                  <a:gd name="T27" fmla="*/ 286 h 688"/>
                  <a:gd name="T28" fmla="*/ 627 w 1687"/>
                  <a:gd name="T29" fmla="*/ 308 h 688"/>
                  <a:gd name="T30" fmla="*/ 634 w 1687"/>
                  <a:gd name="T31" fmla="*/ 325 h 688"/>
                  <a:gd name="T32" fmla="*/ 643 w 1687"/>
                  <a:gd name="T33" fmla="*/ 338 h 688"/>
                  <a:gd name="T34" fmla="*/ 649 w 1687"/>
                  <a:gd name="T35" fmla="*/ 347 h 688"/>
                  <a:gd name="T36" fmla="*/ 651 w 1687"/>
                  <a:gd name="T37" fmla="*/ 349 h 688"/>
                  <a:gd name="T38" fmla="*/ 682 w 1687"/>
                  <a:gd name="T39" fmla="*/ 384 h 688"/>
                  <a:gd name="T40" fmla="*/ 719 w 1687"/>
                  <a:gd name="T41" fmla="*/ 412 h 688"/>
                  <a:gd name="T42" fmla="*/ 758 w 1687"/>
                  <a:gd name="T43" fmla="*/ 434 h 688"/>
                  <a:gd name="T44" fmla="*/ 797 w 1687"/>
                  <a:gd name="T45" fmla="*/ 451 h 688"/>
                  <a:gd name="T46" fmla="*/ 834 w 1687"/>
                  <a:gd name="T47" fmla="*/ 462 h 688"/>
                  <a:gd name="T48" fmla="*/ 866 w 1687"/>
                  <a:gd name="T49" fmla="*/ 471 h 688"/>
                  <a:gd name="T50" fmla="*/ 892 w 1687"/>
                  <a:gd name="T51" fmla="*/ 477 h 688"/>
                  <a:gd name="T52" fmla="*/ 910 w 1687"/>
                  <a:gd name="T53" fmla="*/ 479 h 688"/>
                  <a:gd name="T54" fmla="*/ 916 w 1687"/>
                  <a:gd name="T55" fmla="*/ 481 h 688"/>
                  <a:gd name="T56" fmla="*/ 992 w 1687"/>
                  <a:gd name="T57" fmla="*/ 486 h 688"/>
                  <a:gd name="T58" fmla="*/ 1059 w 1687"/>
                  <a:gd name="T59" fmla="*/ 488 h 688"/>
                  <a:gd name="T60" fmla="*/ 1114 w 1687"/>
                  <a:gd name="T61" fmla="*/ 488 h 688"/>
                  <a:gd name="T62" fmla="*/ 1161 w 1687"/>
                  <a:gd name="T63" fmla="*/ 486 h 688"/>
                  <a:gd name="T64" fmla="*/ 1198 w 1687"/>
                  <a:gd name="T65" fmla="*/ 482 h 688"/>
                  <a:gd name="T66" fmla="*/ 1227 w 1687"/>
                  <a:gd name="T67" fmla="*/ 479 h 688"/>
                  <a:gd name="T68" fmla="*/ 1250 w 1687"/>
                  <a:gd name="T69" fmla="*/ 473 h 688"/>
                  <a:gd name="T70" fmla="*/ 1265 w 1687"/>
                  <a:gd name="T71" fmla="*/ 470 h 688"/>
                  <a:gd name="T72" fmla="*/ 1274 w 1687"/>
                  <a:gd name="T73" fmla="*/ 468 h 688"/>
                  <a:gd name="T74" fmla="*/ 1277 w 1687"/>
                  <a:gd name="T75" fmla="*/ 466 h 688"/>
                  <a:gd name="T76" fmla="*/ 1320 w 1687"/>
                  <a:gd name="T77" fmla="*/ 453 h 688"/>
                  <a:gd name="T78" fmla="*/ 1361 w 1687"/>
                  <a:gd name="T79" fmla="*/ 436 h 688"/>
                  <a:gd name="T80" fmla="*/ 1402 w 1687"/>
                  <a:gd name="T81" fmla="*/ 419 h 688"/>
                  <a:gd name="T82" fmla="*/ 1441 w 1687"/>
                  <a:gd name="T83" fmla="*/ 401 h 688"/>
                  <a:gd name="T84" fmla="*/ 1478 w 1687"/>
                  <a:gd name="T85" fmla="*/ 382 h 688"/>
                  <a:gd name="T86" fmla="*/ 1509 w 1687"/>
                  <a:gd name="T87" fmla="*/ 364 h 688"/>
                  <a:gd name="T88" fmla="*/ 1537 w 1687"/>
                  <a:gd name="T89" fmla="*/ 347 h 688"/>
                  <a:gd name="T90" fmla="*/ 1561 w 1687"/>
                  <a:gd name="T91" fmla="*/ 332 h 688"/>
                  <a:gd name="T92" fmla="*/ 1578 w 1687"/>
                  <a:gd name="T93" fmla="*/ 321 h 688"/>
                  <a:gd name="T94" fmla="*/ 1589 w 1687"/>
                  <a:gd name="T95" fmla="*/ 314 h 688"/>
                  <a:gd name="T96" fmla="*/ 1593 w 1687"/>
                  <a:gd name="T97" fmla="*/ 312 h 688"/>
                  <a:gd name="T98" fmla="*/ 1687 w 1687"/>
                  <a:gd name="T99" fmla="*/ 317 h 688"/>
                  <a:gd name="T100" fmla="*/ 1096 w 1687"/>
                  <a:gd name="T101" fmla="*/ 651 h 688"/>
                  <a:gd name="T102" fmla="*/ 1092 w 1687"/>
                  <a:gd name="T103" fmla="*/ 653 h 688"/>
                  <a:gd name="T104" fmla="*/ 1079 w 1687"/>
                  <a:gd name="T105" fmla="*/ 657 h 688"/>
                  <a:gd name="T106" fmla="*/ 1059 w 1687"/>
                  <a:gd name="T107" fmla="*/ 664 h 688"/>
                  <a:gd name="T108" fmla="*/ 1033 w 1687"/>
                  <a:gd name="T109" fmla="*/ 672 h 688"/>
                  <a:gd name="T110" fmla="*/ 999 w 1687"/>
                  <a:gd name="T111" fmla="*/ 679 h 688"/>
                  <a:gd name="T112" fmla="*/ 960 w 1687"/>
                  <a:gd name="T113" fmla="*/ 685 h 688"/>
                  <a:gd name="T114" fmla="*/ 916 w 1687"/>
                  <a:gd name="T115" fmla="*/ 688 h 688"/>
                  <a:gd name="T116" fmla="*/ 868 w 1687"/>
                  <a:gd name="T117" fmla="*/ 688 h 688"/>
                  <a:gd name="T118" fmla="*/ 0 w 1687"/>
                  <a:gd name="T119" fmla="*/ 668 h 68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687"/>
                  <a:gd name="T181" fmla="*/ 0 h 688"/>
                  <a:gd name="T182" fmla="*/ 1687 w 1687"/>
                  <a:gd name="T183" fmla="*/ 688 h 68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687" h="688">
                    <a:moveTo>
                      <a:pt x="934" y="0"/>
                    </a:moveTo>
                    <a:lnTo>
                      <a:pt x="794" y="17"/>
                    </a:lnTo>
                    <a:lnTo>
                      <a:pt x="756" y="39"/>
                    </a:lnTo>
                    <a:lnTo>
                      <a:pt x="727" y="60"/>
                    </a:lnTo>
                    <a:lnTo>
                      <a:pt x="705" y="76"/>
                    </a:lnTo>
                    <a:lnTo>
                      <a:pt x="692" y="89"/>
                    </a:lnTo>
                    <a:lnTo>
                      <a:pt x="682" y="99"/>
                    </a:lnTo>
                    <a:lnTo>
                      <a:pt x="680" y="101"/>
                    </a:lnTo>
                    <a:lnTo>
                      <a:pt x="649" y="136"/>
                    </a:lnTo>
                    <a:lnTo>
                      <a:pt x="628" y="169"/>
                    </a:lnTo>
                    <a:lnTo>
                      <a:pt x="616" y="202"/>
                    </a:lnTo>
                    <a:lnTo>
                      <a:pt x="612" y="232"/>
                    </a:lnTo>
                    <a:lnTo>
                      <a:pt x="614" y="260"/>
                    </a:lnTo>
                    <a:lnTo>
                      <a:pt x="617" y="286"/>
                    </a:lnTo>
                    <a:lnTo>
                      <a:pt x="627" y="308"/>
                    </a:lnTo>
                    <a:lnTo>
                      <a:pt x="634" y="325"/>
                    </a:lnTo>
                    <a:lnTo>
                      <a:pt x="643" y="338"/>
                    </a:lnTo>
                    <a:lnTo>
                      <a:pt x="649" y="347"/>
                    </a:lnTo>
                    <a:lnTo>
                      <a:pt x="651" y="349"/>
                    </a:lnTo>
                    <a:lnTo>
                      <a:pt x="682" y="384"/>
                    </a:lnTo>
                    <a:lnTo>
                      <a:pt x="719" y="412"/>
                    </a:lnTo>
                    <a:lnTo>
                      <a:pt x="758" y="434"/>
                    </a:lnTo>
                    <a:lnTo>
                      <a:pt x="797" y="451"/>
                    </a:lnTo>
                    <a:lnTo>
                      <a:pt x="834" y="462"/>
                    </a:lnTo>
                    <a:lnTo>
                      <a:pt x="866" y="471"/>
                    </a:lnTo>
                    <a:lnTo>
                      <a:pt x="892" y="477"/>
                    </a:lnTo>
                    <a:lnTo>
                      <a:pt x="910" y="479"/>
                    </a:lnTo>
                    <a:lnTo>
                      <a:pt x="916" y="481"/>
                    </a:lnTo>
                    <a:lnTo>
                      <a:pt x="992" y="486"/>
                    </a:lnTo>
                    <a:lnTo>
                      <a:pt x="1059" y="488"/>
                    </a:lnTo>
                    <a:lnTo>
                      <a:pt x="1114" y="488"/>
                    </a:lnTo>
                    <a:lnTo>
                      <a:pt x="1161" y="486"/>
                    </a:lnTo>
                    <a:lnTo>
                      <a:pt x="1198" y="482"/>
                    </a:lnTo>
                    <a:lnTo>
                      <a:pt x="1227" y="479"/>
                    </a:lnTo>
                    <a:lnTo>
                      <a:pt x="1250" y="473"/>
                    </a:lnTo>
                    <a:lnTo>
                      <a:pt x="1265" y="470"/>
                    </a:lnTo>
                    <a:lnTo>
                      <a:pt x="1274" y="468"/>
                    </a:lnTo>
                    <a:lnTo>
                      <a:pt x="1277" y="466"/>
                    </a:lnTo>
                    <a:lnTo>
                      <a:pt x="1320" y="453"/>
                    </a:lnTo>
                    <a:lnTo>
                      <a:pt x="1361" y="436"/>
                    </a:lnTo>
                    <a:lnTo>
                      <a:pt x="1402" y="419"/>
                    </a:lnTo>
                    <a:lnTo>
                      <a:pt x="1441" y="401"/>
                    </a:lnTo>
                    <a:lnTo>
                      <a:pt x="1478" y="382"/>
                    </a:lnTo>
                    <a:lnTo>
                      <a:pt x="1509" y="364"/>
                    </a:lnTo>
                    <a:lnTo>
                      <a:pt x="1537" y="347"/>
                    </a:lnTo>
                    <a:lnTo>
                      <a:pt x="1561" y="332"/>
                    </a:lnTo>
                    <a:lnTo>
                      <a:pt x="1578" y="321"/>
                    </a:lnTo>
                    <a:lnTo>
                      <a:pt x="1589" y="314"/>
                    </a:lnTo>
                    <a:lnTo>
                      <a:pt x="1593" y="312"/>
                    </a:lnTo>
                    <a:lnTo>
                      <a:pt x="1687" y="317"/>
                    </a:lnTo>
                    <a:lnTo>
                      <a:pt x="1096" y="651"/>
                    </a:lnTo>
                    <a:lnTo>
                      <a:pt x="1092" y="653"/>
                    </a:lnTo>
                    <a:lnTo>
                      <a:pt x="1079" y="657"/>
                    </a:lnTo>
                    <a:lnTo>
                      <a:pt x="1059" y="664"/>
                    </a:lnTo>
                    <a:lnTo>
                      <a:pt x="1033" y="672"/>
                    </a:lnTo>
                    <a:lnTo>
                      <a:pt x="999" y="679"/>
                    </a:lnTo>
                    <a:lnTo>
                      <a:pt x="960" y="685"/>
                    </a:lnTo>
                    <a:lnTo>
                      <a:pt x="916" y="688"/>
                    </a:lnTo>
                    <a:lnTo>
                      <a:pt x="868" y="688"/>
                    </a:lnTo>
                    <a:lnTo>
                      <a:pt x="0" y="668"/>
                    </a:lnTo>
                  </a:path>
                </a:pathLst>
              </a:cu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" name="Group 428"/>
              <p:cNvGrpSpPr>
                <a:grpSpLocks/>
              </p:cNvGrpSpPr>
              <p:nvPr/>
            </p:nvGrpSpPr>
            <p:grpSpPr bwMode="auto">
              <a:xfrm>
                <a:off x="528" y="1440"/>
                <a:ext cx="2962" cy="1485"/>
                <a:chOff x="528" y="1440"/>
                <a:chExt cx="2962" cy="1485"/>
              </a:xfrm>
            </p:grpSpPr>
            <p:grpSp>
              <p:nvGrpSpPr>
                <p:cNvPr id="8" name="Group 425"/>
                <p:cNvGrpSpPr>
                  <a:grpSpLocks/>
                </p:cNvGrpSpPr>
                <p:nvPr/>
              </p:nvGrpSpPr>
              <p:grpSpPr bwMode="auto">
                <a:xfrm>
                  <a:off x="944" y="1440"/>
                  <a:ext cx="2546" cy="1485"/>
                  <a:chOff x="944" y="1440"/>
                  <a:chExt cx="2546" cy="1485"/>
                </a:xfrm>
              </p:grpSpPr>
              <p:sp>
                <p:nvSpPr>
                  <p:cNvPr id="1588355" name="Freeform 118"/>
                  <p:cNvSpPr>
                    <a:spLocks/>
                  </p:cNvSpPr>
                  <p:nvPr/>
                </p:nvSpPr>
                <p:spPr bwMode="auto">
                  <a:xfrm>
                    <a:off x="1603" y="1964"/>
                    <a:ext cx="665" cy="401"/>
                  </a:xfrm>
                  <a:custGeom>
                    <a:avLst/>
                    <a:gdLst>
                      <a:gd name="T0" fmla="*/ 647 w 665"/>
                      <a:gd name="T1" fmla="*/ 0 h 401"/>
                      <a:gd name="T2" fmla="*/ 647 w 665"/>
                      <a:gd name="T3" fmla="*/ 2 h 401"/>
                      <a:gd name="T4" fmla="*/ 651 w 665"/>
                      <a:gd name="T5" fmla="*/ 4 h 401"/>
                      <a:gd name="T6" fmla="*/ 654 w 665"/>
                      <a:gd name="T7" fmla="*/ 6 h 401"/>
                      <a:gd name="T8" fmla="*/ 658 w 665"/>
                      <a:gd name="T9" fmla="*/ 10 h 401"/>
                      <a:gd name="T10" fmla="*/ 662 w 665"/>
                      <a:gd name="T11" fmla="*/ 13 h 401"/>
                      <a:gd name="T12" fmla="*/ 664 w 665"/>
                      <a:gd name="T13" fmla="*/ 19 h 401"/>
                      <a:gd name="T14" fmla="*/ 665 w 665"/>
                      <a:gd name="T15" fmla="*/ 23 h 401"/>
                      <a:gd name="T16" fmla="*/ 15 w 665"/>
                      <a:gd name="T17" fmla="*/ 401 h 401"/>
                      <a:gd name="T18" fmla="*/ 0 w 665"/>
                      <a:gd name="T19" fmla="*/ 379 h 401"/>
                      <a:gd name="T20" fmla="*/ 647 w 665"/>
                      <a:gd name="T21" fmla="*/ 0 h 40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65"/>
                      <a:gd name="T34" fmla="*/ 0 h 401"/>
                      <a:gd name="T35" fmla="*/ 665 w 665"/>
                      <a:gd name="T36" fmla="*/ 401 h 40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65" h="401">
                        <a:moveTo>
                          <a:pt x="647" y="0"/>
                        </a:moveTo>
                        <a:lnTo>
                          <a:pt x="647" y="2"/>
                        </a:lnTo>
                        <a:lnTo>
                          <a:pt x="651" y="4"/>
                        </a:lnTo>
                        <a:lnTo>
                          <a:pt x="654" y="6"/>
                        </a:lnTo>
                        <a:lnTo>
                          <a:pt x="658" y="10"/>
                        </a:lnTo>
                        <a:lnTo>
                          <a:pt x="662" y="13"/>
                        </a:lnTo>
                        <a:lnTo>
                          <a:pt x="664" y="19"/>
                        </a:lnTo>
                        <a:lnTo>
                          <a:pt x="665" y="23"/>
                        </a:lnTo>
                        <a:lnTo>
                          <a:pt x="15" y="401"/>
                        </a:lnTo>
                        <a:lnTo>
                          <a:pt x="0" y="379"/>
                        </a:lnTo>
                        <a:lnTo>
                          <a:pt x="647" y="0"/>
                        </a:lnTo>
                        <a:close/>
                      </a:path>
                    </a:pathLst>
                  </a:custGeom>
                  <a:solidFill>
                    <a:srgbClr val="FFD5D5"/>
                  </a:solidFill>
                  <a:ln w="0">
                    <a:solidFill>
                      <a:srgbClr val="FFD5D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56" name="Line 1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649"/>
                    <a:ext cx="95" cy="27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57" name="Line 1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706"/>
                    <a:ext cx="95" cy="219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58" name="Line 1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754"/>
                    <a:ext cx="95" cy="17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59" name="Line 1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808"/>
                    <a:ext cx="95" cy="117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60" name="Freeform 171"/>
                  <p:cNvSpPr>
                    <a:spLocks/>
                  </p:cNvSpPr>
                  <p:nvPr/>
                </p:nvSpPr>
                <p:spPr bwMode="auto">
                  <a:xfrm>
                    <a:off x="2022" y="2808"/>
                    <a:ext cx="68" cy="89"/>
                  </a:xfrm>
                  <a:custGeom>
                    <a:avLst/>
                    <a:gdLst>
                      <a:gd name="T0" fmla="*/ 68 w 68"/>
                      <a:gd name="T1" fmla="*/ 0 h 89"/>
                      <a:gd name="T2" fmla="*/ 0 w 68"/>
                      <a:gd name="T3" fmla="*/ 39 h 89"/>
                      <a:gd name="T4" fmla="*/ 0 w 68"/>
                      <a:gd name="T5" fmla="*/ 89 h 89"/>
                      <a:gd name="T6" fmla="*/ 68 w 68"/>
                      <a:gd name="T7" fmla="*/ 52 h 89"/>
                      <a:gd name="T8" fmla="*/ 68 w 68"/>
                      <a:gd name="T9" fmla="*/ 0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8"/>
                      <a:gd name="T16" fmla="*/ 0 h 89"/>
                      <a:gd name="T17" fmla="*/ 68 w 68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8" h="89">
                        <a:moveTo>
                          <a:pt x="68" y="0"/>
                        </a:moveTo>
                        <a:lnTo>
                          <a:pt x="0" y="39"/>
                        </a:lnTo>
                        <a:lnTo>
                          <a:pt x="0" y="89"/>
                        </a:lnTo>
                        <a:lnTo>
                          <a:pt x="68" y="52"/>
                        </a:lnTo>
                        <a:lnTo>
                          <a:pt x="68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61" name="Freeform 172"/>
                  <p:cNvSpPr>
                    <a:spLocks/>
                  </p:cNvSpPr>
                  <p:nvPr/>
                </p:nvSpPr>
                <p:spPr bwMode="auto">
                  <a:xfrm>
                    <a:off x="2022" y="2808"/>
                    <a:ext cx="68" cy="89"/>
                  </a:xfrm>
                  <a:custGeom>
                    <a:avLst/>
                    <a:gdLst>
                      <a:gd name="T0" fmla="*/ 68 w 68"/>
                      <a:gd name="T1" fmla="*/ 0 h 89"/>
                      <a:gd name="T2" fmla="*/ 0 w 68"/>
                      <a:gd name="T3" fmla="*/ 39 h 89"/>
                      <a:gd name="T4" fmla="*/ 0 w 68"/>
                      <a:gd name="T5" fmla="*/ 89 h 89"/>
                      <a:gd name="T6" fmla="*/ 68 w 68"/>
                      <a:gd name="T7" fmla="*/ 52 h 89"/>
                      <a:gd name="T8" fmla="*/ 68 w 68"/>
                      <a:gd name="T9" fmla="*/ 0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8"/>
                      <a:gd name="T16" fmla="*/ 0 h 89"/>
                      <a:gd name="T17" fmla="*/ 68 w 68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8" h="89">
                        <a:moveTo>
                          <a:pt x="68" y="0"/>
                        </a:moveTo>
                        <a:lnTo>
                          <a:pt x="0" y="39"/>
                        </a:lnTo>
                        <a:lnTo>
                          <a:pt x="0" y="89"/>
                        </a:lnTo>
                        <a:lnTo>
                          <a:pt x="68" y="52"/>
                        </a:lnTo>
                        <a:lnTo>
                          <a:pt x="68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62" name="Freeform 173"/>
                  <p:cNvSpPr>
                    <a:spLocks/>
                  </p:cNvSpPr>
                  <p:nvPr/>
                </p:nvSpPr>
                <p:spPr bwMode="auto">
                  <a:xfrm>
                    <a:off x="2027" y="2797"/>
                    <a:ext cx="69" cy="91"/>
                  </a:xfrm>
                  <a:custGeom>
                    <a:avLst/>
                    <a:gdLst>
                      <a:gd name="T0" fmla="*/ 69 w 69"/>
                      <a:gd name="T1" fmla="*/ 0 h 91"/>
                      <a:gd name="T2" fmla="*/ 0 w 69"/>
                      <a:gd name="T3" fmla="*/ 39 h 91"/>
                      <a:gd name="T4" fmla="*/ 0 w 69"/>
                      <a:gd name="T5" fmla="*/ 91 h 91"/>
                      <a:gd name="T6" fmla="*/ 69 w 69"/>
                      <a:gd name="T7" fmla="*/ 52 h 91"/>
                      <a:gd name="T8" fmla="*/ 69 w 69"/>
                      <a:gd name="T9" fmla="*/ 0 h 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9"/>
                      <a:gd name="T16" fmla="*/ 0 h 91"/>
                      <a:gd name="T17" fmla="*/ 69 w 69"/>
                      <a:gd name="T18" fmla="*/ 91 h 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9" h="91">
                        <a:moveTo>
                          <a:pt x="69" y="0"/>
                        </a:moveTo>
                        <a:lnTo>
                          <a:pt x="0" y="39"/>
                        </a:lnTo>
                        <a:lnTo>
                          <a:pt x="0" y="91"/>
                        </a:lnTo>
                        <a:lnTo>
                          <a:pt x="69" y="52"/>
                        </a:lnTo>
                        <a:lnTo>
                          <a:pt x="69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63" name="Freeform 174"/>
                  <p:cNvSpPr>
                    <a:spLocks/>
                  </p:cNvSpPr>
                  <p:nvPr/>
                </p:nvSpPr>
                <p:spPr bwMode="auto">
                  <a:xfrm>
                    <a:off x="2027" y="2797"/>
                    <a:ext cx="69" cy="91"/>
                  </a:xfrm>
                  <a:custGeom>
                    <a:avLst/>
                    <a:gdLst>
                      <a:gd name="T0" fmla="*/ 69 w 69"/>
                      <a:gd name="T1" fmla="*/ 0 h 91"/>
                      <a:gd name="T2" fmla="*/ 0 w 69"/>
                      <a:gd name="T3" fmla="*/ 39 h 91"/>
                      <a:gd name="T4" fmla="*/ 0 w 69"/>
                      <a:gd name="T5" fmla="*/ 91 h 91"/>
                      <a:gd name="T6" fmla="*/ 69 w 69"/>
                      <a:gd name="T7" fmla="*/ 52 h 91"/>
                      <a:gd name="T8" fmla="*/ 69 w 69"/>
                      <a:gd name="T9" fmla="*/ 0 h 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9"/>
                      <a:gd name="T16" fmla="*/ 0 h 91"/>
                      <a:gd name="T17" fmla="*/ 69 w 69"/>
                      <a:gd name="T18" fmla="*/ 91 h 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9" h="91">
                        <a:moveTo>
                          <a:pt x="69" y="0"/>
                        </a:moveTo>
                        <a:lnTo>
                          <a:pt x="0" y="39"/>
                        </a:lnTo>
                        <a:lnTo>
                          <a:pt x="0" y="91"/>
                        </a:lnTo>
                        <a:lnTo>
                          <a:pt x="69" y="52"/>
                        </a:lnTo>
                        <a:lnTo>
                          <a:pt x="69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64" name="Freeform 334"/>
                  <p:cNvSpPr>
                    <a:spLocks/>
                  </p:cNvSpPr>
                  <p:nvPr/>
                </p:nvSpPr>
                <p:spPr bwMode="auto">
                  <a:xfrm>
                    <a:off x="1269" y="2389"/>
                    <a:ext cx="1075" cy="510"/>
                  </a:xfrm>
                  <a:custGeom>
                    <a:avLst/>
                    <a:gdLst>
                      <a:gd name="T0" fmla="*/ 323 w 1075"/>
                      <a:gd name="T1" fmla="*/ 0 h 510"/>
                      <a:gd name="T2" fmla="*/ 184 w 1075"/>
                      <a:gd name="T3" fmla="*/ 39 h 510"/>
                      <a:gd name="T4" fmla="*/ 145 w 1075"/>
                      <a:gd name="T5" fmla="*/ 61 h 510"/>
                      <a:gd name="T6" fmla="*/ 117 w 1075"/>
                      <a:gd name="T7" fmla="*/ 82 h 510"/>
                      <a:gd name="T8" fmla="*/ 95 w 1075"/>
                      <a:gd name="T9" fmla="*/ 98 h 510"/>
                      <a:gd name="T10" fmla="*/ 80 w 1075"/>
                      <a:gd name="T11" fmla="*/ 111 h 510"/>
                      <a:gd name="T12" fmla="*/ 70 w 1075"/>
                      <a:gd name="T13" fmla="*/ 120 h 510"/>
                      <a:gd name="T14" fmla="*/ 69 w 1075"/>
                      <a:gd name="T15" fmla="*/ 122 h 510"/>
                      <a:gd name="T16" fmla="*/ 37 w 1075"/>
                      <a:gd name="T17" fmla="*/ 158 h 510"/>
                      <a:gd name="T18" fmla="*/ 17 w 1075"/>
                      <a:gd name="T19" fmla="*/ 191 h 510"/>
                      <a:gd name="T20" fmla="*/ 6 w 1075"/>
                      <a:gd name="T21" fmla="*/ 224 h 510"/>
                      <a:gd name="T22" fmla="*/ 0 w 1075"/>
                      <a:gd name="T23" fmla="*/ 254 h 510"/>
                      <a:gd name="T24" fmla="*/ 2 w 1075"/>
                      <a:gd name="T25" fmla="*/ 282 h 510"/>
                      <a:gd name="T26" fmla="*/ 7 w 1075"/>
                      <a:gd name="T27" fmla="*/ 308 h 510"/>
                      <a:gd name="T28" fmla="*/ 15 w 1075"/>
                      <a:gd name="T29" fmla="*/ 328 h 510"/>
                      <a:gd name="T30" fmla="*/ 24 w 1075"/>
                      <a:gd name="T31" fmla="*/ 347 h 510"/>
                      <a:gd name="T32" fmla="*/ 31 w 1075"/>
                      <a:gd name="T33" fmla="*/ 360 h 510"/>
                      <a:gd name="T34" fmla="*/ 37 w 1075"/>
                      <a:gd name="T35" fmla="*/ 369 h 510"/>
                      <a:gd name="T36" fmla="*/ 41 w 1075"/>
                      <a:gd name="T37" fmla="*/ 371 h 510"/>
                      <a:gd name="T38" fmla="*/ 67 w 1075"/>
                      <a:gd name="T39" fmla="*/ 402 h 510"/>
                      <a:gd name="T40" fmla="*/ 98 w 1075"/>
                      <a:gd name="T41" fmla="*/ 428 h 510"/>
                      <a:gd name="T42" fmla="*/ 133 w 1075"/>
                      <a:gd name="T43" fmla="*/ 449 h 510"/>
                      <a:gd name="T44" fmla="*/ 172 w 1075"/>
                      <a:gd name="T45" fmla="*/ 467 h 510"/>
                      <a:gd name="T46" fmla="*/ 213 w 1075"/>
                      <a:gd name="T47" fmla="*/ 480 h 510"/>
                      <a:gd name="T48" fmla="*/ 250 w 1075"/>
                      <a:gd name="T49" fmla="*/ 489 h 510"/>
                      <a:gd name="T50" fmla="*/ 286 w 1075"/>
                      <a:gd name="T51" fmla="*/ 497 h 510"/>
                      <a:gd name="T52" fmla="*/ 317 w 1075"/>
                      <a:gd name="T53" fmla="*/ 502 h 510"/>
                      <a:gd name="T54" fmla="*/ 341 w 1075"/>
                      <a:gd name="T55" fmla="*/ 504 h 510"/>
                      <a:gd name="T56" fmla="*/ 356 w 1075"/>
                      <a:gd name="T57" fmla="*/ 506 h 510"/>
                      <a:gd name="T58" fmla="*/ 362 w 1075"/>
                      <a:gd name="T59" fmla="*/ 506 h 510"/>
                      <a:gd name="T60" fmla="*/ 395 w 1075"/>
                      <a:gd name="T61" fmla="*/ 510 h 510"/>
                      <a:gd name="T62" fmla="*/ 432 w 1075"/>
                      <a:gd name="T63" fmla="*/ 510 h 510"/>
                      <a:gd name="T64" fmla="*/ 473 w 1075"/>
                      <a:gd name="T65" fmla="*/ 508 h 510"/>
                      <a:gd name="T66" fmla="*/ 514 w 1075"/>
                      <a:gd name="T67" fmla="*/ 504 h 510"/>
                      <a:gd name="T68" fmla="*/ 553 w 1075"/>
                      <a:gd name="T69" fmla="*/ 501 h 510"/>
                      <a:gd name="T70" fmla="*/ 588 w 1075"/>
                      <a:gd name="T71" fmla="*/ 497 h 510"/>
                      <a:gd name="T72" fmla="*/ 619 w 1075"/>
                      <a:gd name="T73" fmla="*/ 493 h 510"/>
                      <a:gd name="T74" fmla="*/ 643 w 1075"/>
                      <a:gd name="T75" fmla="*/ 491 h 510"/>
                      <a:gd name="T76" fmla="*/ 660 w 1075"/>
                      <a:gd name="T77" fmla="*/ 488 h 510"/>
                      <a:gd name="T78" fmla="*/ 666 w 1075"/>
                      <a:gd name="T79" fmla="*/ 488 h 510"/>
                      <a:gd name="T80" fmla="*/ 708 w 1075"/>
                      <a:gd name="T81" fmla="*/ 475 h 510"/>
                      <a:gd name="T82" fmla="*/ 751 w 1075"/>
                      <a:gd name="T83" fmla="*/ 458 h 510"/>
                      <a:gd name="T84" fmla="*/ 792 w 1075"/>
                      <a:gd name="T85" fmla="*/ 441 h 510"/>
                      <a:gd name="T86" fmla="*/ 831 w 1075"/>
                      <a:gd name="T87" fmla="*/ 423 h 510"/>
                      <a:gd name="T88" fmla="*/ 866 w 1075"/>
                      <a:gd name="T89" fmla="*/ 404 h 510"/>
                      <a:gd name="T90" fmla="*/ 897 w 1075"/>
                      <a:gd name="T91" fmla="*/ 386 h 510"/>
                      <a:gd name="T92" fmla="*/ 927 w 1075"/>
                      <a:gd name="T93" fmla="*/ 369 h 510"/>
                      <a:gd name="T94" fmla="*/ 949 w 1075"/>
                      <a:gd name="T95" fmla="*/ 354 h 510"/>
                      <a:gd name="T96" fmla="*/ 966 w 1075"/>
                      <a:gd name="T97" fmla="*/ 343 h 510"/>
                      <a:gd name="T98" fmla="*/ 977 w 1075"/>
                      <a:gd name="T99" fmla="*/ 336 h 510"/>
                      <a:gd name="T100" fmla="*/ 981 w 1075"/>
                      <a:gd name="T101" fmla="*/ 332 h 510"/>
                      <a:gd name="T102" fmla="*/ 1075 w 1075"/>
                      <a:gd name="T103" fmla="*/ 317 h 510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1075"/>
                      <a:gd name="T157" fmla="*/ 0 h 510"/>
                      <a:gd name="T158" fmla="*/ 1075 w 1075"/>
                      <a:gd name="T159" fmla="*/ 510 h 510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1075" h="510">
                        <a:moveTo>
                          <a:pt x="323" y="0"/>
                        </a:moveTo>
                        <a:lnTo>
                          <a:pt x="184" y="39"/>
                        </a:lnTo>
                        <a:lnTo>
                          <a:pt x="145" y="61"/>
                        </a:lnTo>
                        <a:lnTo>
                          <a:pt x="117" y="82"/>
                        </a:lnTo>
                        <a:lnTo>
                          <a:pt x="95" y="98"/>
                        </a:lnTo>
                        <a:lnTo>
                          <a:pt x="80" y="111"/>
                        </a:lnTo>
                        <a:lnTo>
                          <a:pt x="70" y="120"/>
                        </a:lnTo>
                        <a:lnTo>
                          <a:pt x="69" y="122"/>
                        </a:lnTo>
                        <a:lnTo>
                          <a:pt x="37" y="158"/>
                        </a:lnTo>
                        <a:lnTo>
                          <a:pt x="17" y="191"/>
                        </a:lnTo>
                        <a:lnTo>
                          <a:pt x="6" y="224"/>
                        </a:lnTo>
                        <a:lnTo>
                          <a:pt x="0" y="254"/>
                        </a:lnTo>
                        <a:lnTo>
                          <a:pt x="2" y="282"/>
                        </a:lnTo>
                        <a:lnTo>
                          <a:pt x="7" y="308"/>
                        </a:lnTo>
                        <a:lnTo>
                          <a:pt x="15" y="328"/>
                        </a:lnTo>
                        <a:lnTo>
                          <a:pt x="24" y="347"/>
                        </a:lnTo>
                        <a:lnTo>
                          <a:pt x="31" y="360"/>
                        </a:lnTo>
                        <a:lnTo>
                          <a:pt x="37" y="369"/>
                        </a:lnTo>
                        <a:lnTo>
                          <a:pt x="41" y="371"/>
                        </a:lnTo>
                        <a:lnTo>
                          <a:pt x="67" y="402"/>
                        </a:lnTo>
                        <a:lnTo>
                          <a:pt x="98" y="428"/>
                        </a:lnTo>
                        <a:lnTo>
                          <a:pt x="133" y="449"/>
                        </a:lnTo>
                        <a:lnTo>
                          <a:pt x="172" y="467"/>
                        </a:lnTo>
                        <a:lnTo>
                          <a:pt x="213" y="480"/>
                        </a:lnTo>
                        <a:lnTo>
                          <a:pt x="250" y="489"/>
                        </a:lnTo>
                        <a:lnTo>
                          <a:pt x="286" y="497"/>
                        </a:lnTo>
                        <a:lnTo>
                          <a:pt x="317" y="502"/>
                        </a:lnTo>
                        <a:lnTo>
                          <a:pt x="341" y="504"/>
                        </a:lnTo>
                        <a:lnTo>
                          <a:pt x="356" y="506"/>
                        </a:lnTo>
                        <a:lnTo>
                          <a:pt x="362" y="506"/>
                        </a:lnTo>
                        <a:lnTo>
                          <a:pt x="395" y="510"/>
                        </a:lnTo>
                        <a:lnTo>
                          <a:pt x="432" y="510"/>
                        </a:lnTo>
                        <a:lnTo>
                          <a:pt x="473" y="508"/>
                        </a:lnTo>
                        <a:lnTo>
                          <a:pt x="514" y="504"/>
                        </a:lnTo>
                        <a:lnTo>
                          <a:pt x="553" y="501"/>
                        </a:lnTo>
                        <a:lnTo>
                          <a:pt x="588" y="497"/>
                        </a:lnTo>
                        <a:lnTo>
                          <a:pt x="619" y="493"/>
                        </a:lnTo>
                        <a:lnTo>
                          <a:pt x="643" y="491"/>
                        </a:lnTo>
                        <a:lnTo>
                          <a:pt x="660" y="488"/>
                        </a:lnTo>
                        <a:lnTo>
                          <a:pt x="666" y="488"/>
                        </a:lnTo>
                        <a:lnTo>
                          <a:pt x="708" y="475"/>
                        </a:lnTo>
                        <a:lnTo>
                          <a:pt x="751" y="458"/>
                        </a:lnTo>
                        <a:lnTo>
                          <a:pt x="792" y="441"/>
                        </a:lnTo>
                        <a:lnTo>
                          <a:pt x="831" y="423"/>
                        </a:lnTo>
                        <a:lnTo>
                          <a:pt x="866" y="404"/>
                        </a:lnTo>
                        <a:lnTo>
                          <a:pt x="897" y="386"/>
                        </a:lnTo>
                        <a:lnTo>
                          <a:pt x="927" y="369"/>
                        </a:lnTo>
                        <a:lnTo>
                          <a:pt x="949" y="354"/>
                        </a:lnTo>
                        <a:lnTo>
                          <a:pt x="966" y="343"/>
                        </a:lnTo>
                        <a:lnTo>
                          <a:pt x="977" y="336"/>
                        </a:lnTo>
                        <a:lnTo>
                          <a:pt x="981" y="332"/>
                        </a:lnTo>
                        <a:lnTo>
                          <a:pt x="1075" y="317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65" name="Freeform 13"/>
                  <p:cNvSpPr>
                    <a:spLocks/>
                  </p:cNvSpPr>
                  <p:nvPr/>
                </p:nvSpPr>
                <p:spPr bwMode="auto">
                  <a:xfrm>
                    <a:off x="1276" y="2469"/>
                    <a:ext cx="126" cy="103"/>
                  </a:xfrm>
                  <a:custGeom>
                    <a:avLst/>
                    <a:gdLst>
                      <a:gd name="T0" fmla="*/ 0 w 126"/>
                      <a:gd name="T1" fmla="*/ 50 h 103"/>
                      <a:gd name="T2" fmla="*/ 86 w 126"/>
                      <a:gd name="T3" fmla="*/ 0 h 103"/>
                      <a:gd name="T4" fmla="*/ 88 w 126"/>
                      <a:gd name="T5" fmla="*/ 0 h 103"/>
                      <a:gd name="T6" fmla="*/ 93 w 126"/>
                      <a:gd name="T7" fmla="*/ 0 h 103"/>
                      <a:gd name="T8" fmla="*/ 100 w 126"/>
                      <a:gd name="T9" fmla="*/ 0 h 103"/>
                      <a:gd name="T10" fmla="*/ 108 w 126"/>
                      <a:gd name="T11" fmla="*/ 3 h 103"/>
                      <a:gd name="T12" fmla="*/ 115 w 126"/>
                      <a:gd name="T13" fmla="*/ 9 h 103"/>
                      <a:gd name="T14" fmla="*/ 123 w 126"/>
                      <a:gd name="T15" fmla="*/ 18 h 103"/>
                      <a:gd name="T16" fmla="*/ 126 w 126"/>
                      <a:gd name="T17" fmla="*/ 33 h 103"/>
                      <a:gd name="T18" fmla="*/ 126 w 126"/>
                      <a:gd name="T19" fmla="*/ 53 h 103"/>
                      <a:gd name="T20" fmla="*/ 41 w 126"/>
                      <a:gd name="T21" fmla="*/ 103 h 103"/>
                      <a:gd name="T22" fmla="*/ 0 w 126"/>
                      <a:gd name="T23" fmla="*/ 50 h 10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6"/>
                      <a:gd name="T37" fmla="*/ 0 h 103"/>
                      <a:gd name="T38" fmla="*/ 126 w 126"/>
                      <a:gd name="T39" fmla="*/ 103 h 103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6" h="103">
                        <a:moveTo>
                          <a:pt x="0" y="50"/>
                        </a:moveTo>
                        <a:lnTo>
                          <a:pt x="86" y="0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lnTo>
                          <a:pt x="100" y="0"/>
                        </a:lnTo>
                        <a:lnTo>
                          <a:pt x="108" y="3"/>
                        </a:lnTo>
                        <a:lnTo>
                          <a:pt x="115" y="9"/>
                        </a:lnTo>
                        <a:lnTo>
                          <a:pt x="123" y="18"/>
                        </a:lnTo>
                        <a:lnTo>
                          <a:pt x="126" y="33"/>
                        </a:lnTo>
                        <a:lnTo>
                          <a:pt x="126" y="53"/>
                        </a:lnTo>
                        <a:lnTo>
                          <a:pt x="41" y="103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66" name="Freeform 14"/>
                  <p:cNvSpPr>
                    <a:spLocks/>
                  </p:cNvSpPr>
                  <p:nvPr/>
                </p:nvSpPr>
                <p:spPr bwMode="auto">
                  <a:xfrm>
                    <a:off x="1276" y="2469"/>
                    <a:ext cx="126" cy="103"/>
                  </a:xfrm>
                  <a:custGeom>
                    <a:avLst/>
                    <a:gdLst>
                      <a:gd name="T0" fmla="*/ 0 w 126"/>
                      <a:gd name="T1" fmla="*/ 50 h 103"/>
                      <a:gd name="T2" fmla="*/ 86 w 126"/>
                      <a:gd name="T3" fmla="*/ 0 h 103"/>
                      <a:gd name="T4" fmla="*/ 88 w 126"/>
                      <a:gd name="T5" fmla="*/ 0 h 103"/>
                      <a:gd name="T6" fmla="*/ 93 w 126"/>
                      <a:gd name="T7" fmla="*/ 0 h 103"/>
                      <a:gd name="T8" fmla="*/ 100 w 126"/>
                      <a:gd name="T9" fmla="*/ 0 h 103"/>
                      <a:gd name="T10" fmla="*/ 108 w 126"/>
                      <a:gd name="T11" fmla="*/ 3 h 103"/>
                      <a:gd name="T12" fmla="*/ 115 w 126"/>
                      <a:gd name="T13" fmla="*/ 9 h 103"/>
                      <a:gd name="T14" fmla="*/ 123 w 126"/>
                      <a:gd name="T15" fmla="*/ 18 h 103"/>
                      <a:gd name="T16" fmla="*/ 126 w 126"/>
                      <a:gd name="T17" fmla="*/ 33 h 103"/>
                      <a:gd name="T18" fmla="*/ 126 w 126"/>
                      <a:gd name="T19" fmla="*/ 53 h 103"/>
                      <a:gd name="T20" fmla="*/ 41 w 126"/>
                      <a:gd name="T21" fmla="*/ 103 h 103"/>
                      <a:gd name="T22" fmla="*/ 0 w 126"/>
                      <a:gd name="T23" fmla="*/ 50 h 10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6"/>
                      <a:gd name="T37" fmla="*/ 0 h 103"/>
                      <a:gd name="T38" fmla="*/ 126 w 126"/>
                      <a:gd name="T39" fmla="*/ 103 h 103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6" h="103">
                        <a:moveTo>
                          <a:pt x="0" y="50"/>
                        </a:moveTo>
                        <a:lnTo>
                          <a:pt x="86" y="0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lnTo>
                          <a:pt x="100" y="0"/>
                        </a:lnTo>
                        <a:lnTo>
                          <a:pt x="108" y="3"/>
                        </a:lnTo>
                        <a:lnTo>
                          <a:pt x="115" y="9"/>
                        </a:lnTo>
                        <a:lnTo>
                          <a:pt x="123" y="18"/>
                        </a:lnTo>
                        <a:lnTo>
                          <a:pt x="126" y="33"/>
                        </a:lnTo>
                        <a:lnTo>
                          <a:pt x="126" y="53"/>
                        </a:lnTo>
                        <a:lnTo>
                          <a:pt x="41" y="103"/>
                        </a:lnTo>
                        <a:lnTo>
                          <a:pt x="0" y="50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67" name="Freeform 15"/>
                  <p:cNvSpPr>
                    <a:spLocks/>
                  </p:cNvSpPr>
                  <p:nvPr/>
                </p:nvSpPr>
                <p:spPr bwMode="auto">
                  <a:xfrm>
                    <a:off x="1282" y="2471"/>
                    <a:ext cx="120" cy="94"/>
                  </a:xfrm>
                  <a:custGeom>
                    <a:avLst/>
                    <a:gdLst>
                      <a:gd name="T0" fmla="*/ 35 w 120"/>
                      <a:gd name="T1" fmla="*/ 94 h 94"/>
                      <a:gd name="T2" fmla="*/ 0 w 120"/>
                      <a:gd name="T3" fmla="*/ 48 h 94"/>
                      <a:gd name="T4" fmla="*/ 83 w 120"/>
                      <a:gd name="T5" fmla="*/ 0 h 94"/>
                      <a:gd name="T6" fmla="*/ 85 w 120"/>
                      <a:gd name="T7" fmla="*/ 0 h 94"/>
                      <a:gd name="T8" fmla="*/ 91 w 120"/>
                      <a:gd name="T9" fmla="*/ 0 h 94"/>
                      <a:gd name="T10" fmla="*/ 98 w 120"/>
                      <a:gd name="T11" fmla="*/ 1 h 94"/>
                      <a:gd name="T12" fmla="*/ 107 w 120"/>
                      <a:gd name="T13" fmla="*/ 5 h 94"/>
                      <a:gd name="T14" fmla="*/ 115 w 120"/>
                      <a:gd name="T15" fmla="*/ 14 h 94"/>
                      <a:gd name="T16" fmla="*/ 119 w 120"/>
                      <a:gd name="T17" fmla="*/ 27 h 94"/>
                      <a:gd name="T18" fmla="*/ 120 w 120"/>
                      <a:gd name="T19" fmla="*/ 46 h 94"/>
                      <a:gd name="T20" fmla="*/ 35 w 120"/>
                      <a:gd name="T21" fmla="*/ 94 h 9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20"/>
                      <a:gd name="T34" fmla="*/ 0 h 94"/>
                      <a:gd name="T35" fmla="*/ 120 w 120"/>
                      <a:gd name="T36" fmla="*/ 94 h 9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20" h="94">
                        <a:moveTo>
                          <a:pt x="35" y="94"/>
                        </a:moveTo>
                        <a:lnTo>
                          <a:pt x="0" y="48"/>
                        </a:lnTo>
                        <a:lnTo>
                          <a:pt x="83" y="0"/>
                        </a:lnTo>
                        <a:lnTo>
                          <a:pt x="85" y="0"/>
                        </a:lnTo>
                        <a:lnTo>
                          <a:pt x="91" y="0"/>
                        </a:lnTo>
                        <a:lnTo>
                          <a:pt x="98" y="1"/>
                        </a:lnTo>
                        <a:lnTo>
                          <a:pt x="107" y="5"/>
                        </a:lnTo>
                        <a:lnTo>
                          <a:pt x="115" y="14"/>
                        </a:lnTo>
                        <a:lnTo>
                          <a:pt x="119" y="27"/>
                        </a:lnTo>
                        <a:lnTo>
                          <a:pt x="120" y="46"/>
                        </a:lnTo>
                        <a:lnTo>
                          <a:pt x="35" y="94"/>
                        </a:lnTo>
                        <a:close/>
                      </a:path>
                    </a:pathLst>
                  </a:custGeom>
                  <a:solidFill>
                    <a:srgbClr val="2B2BFF"/>
                  </a:solidFill>
                  <a:ln w="0">
                    <a:solidFill>
                      <a:srgbClr val="2B2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68" name="Freeform 16"/>
                  <p:cNvSpPr>
                    <a:spLocks/>
                  </p:cNvSpPr>
                  <p:nvPr/>
                </p:nvSpPr>
                <p:spPr bwMode="auto">
                  <a:xfrm>
                    <a:off x="1287" y="2471"/>
                    <a:ext cx="114" cy="89"/>
                  </a:xfrm>
                  <a:custGeom>
                    <a:avLst/>
                    <a:gdLst>
                      <a:gd name="T0" fmla="*/ 30 w 114"/>
                      <a:gd name="T1" fmla="*/ 89 h 89"/>
                      <a:gd name="T2" fmla="*/ 0 w 114"/>
                      <a:gd name="T3" fmla="*/ 48 h 89"/>
                      <a:gd name="T4" fmla="*/ 82 w 114"/>
                      <a:gd name="T5" fmla="*/ 0 h 89"/>
                      <a:gd name="T6" fmla="*/ 84 w 114"/>
                      <a:gd name="T7" fmla="*/ 1 h 89"/>
                      <a:gd name="T8" fmla="*/ 91 w 114"/>
                      <a:gd name="T9" fmla="*/ 1 h 89"/>
                      <a:gd name="T10" fmla="*/ 99 w 114"/>
                      <a:gd name="T11" fmla="*/ 5 h 89"/>
                      <a:gd name="T12" fmla="*/ 108 w 114"/>
                      <a:gd name="T13" fmla="*/ 12 h 89"/>
                      <a:gd name="T14" fmla="*/ 114 w 114"/>
                      <a:gd name="T15" fmla="*/ 24 h 89"/>
                      <a:gd name="T16" fmla="*/ 114 w 114"/>
                      <a:gd name="T17" fmla="*/ 40 h 89"/>
                      <a:gd name="T18" fmla="*/ 30 w 114"/>
                      <a:gd name="T19" fmla="*/ 89 h 8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4"/>
                      <a:gd name="T31" fmla="*/ 0 h 89"/>
                      <a:gd name="T32" fmla="*/ 114 w 114"/>
                      <a:gd name="T33" fmla="*/ 89 h 89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4" h="89">
                        <a:moveTo>
                          <a:pt x="30" y="89"/>
                        </a:moveTo>
                        <a:lnTo>
                          <a:pt x="0" y="48"/>
                        </a:lnTo>
                        <a:lnTo>
                          <a:pt x="82" y="0"/>
                        </a:lnTo>
                        <a:lnTo>
                          <a:pt x="84" y="1"/>
                        </a:lnTo>
                        <a:lnTo>
                          <a:pt x="91" y="1"/>
                        </a:lnTo>
                        <a:lnTo>
                          <a:pt x="99" y="5"/>
                        </a:lnTo>
                        <a:lnTo>
                          <a:pt x="108" y="12"/>
                        </a:lnTo>
                        <a:lnTo>
                          <a:pt x="114" y="24"/>
                        </a:lnTo>
                        <a:lnTo>
                          <a:pt x="114" y="40"/>
                        </a:lnTo>
                        <a:lnTo>
                          <a:pt x="30" y="89"/>
                        </a:lnTo>
                        <a:close/>
                      </a:path>
                    </a:pathLst>
                  </a:custGeom>
                  <a:solidFill>
                    <a:srgbClr val="5555FF"/>
                  </a:solidFill>
                  <a:ln w="0">
                    <a:solidFill>
                      <a:srgbClr val="5555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69" name="Freeform 17"/>
                  <p:cNvSpPr>
                    <a:spLocks/>
                  </p:cNvSpPr>
                  <p:nvPr/>
                </p:nvSpPr>
                <p:spPr bwMode="auto">
                  <a:xfrm>
                    <a:off x="1293" y="2472"/>
                    <a:ext cx="108" cy="82"/>
                  </a:xfrm>
                  <a:custGeom>
                    <a:avLst/>
                    <a:gdLst>
                      <a:gd name="T0" fmla="*/ 24 w 108"/>
                      <a:gd name="T1" fmla="*/ 82 h 82"/>
                      <a:gd name="T2" fmla="*/ 0 w 108"/>
                      <a:gd name="T3" fmla="*/ 49 h 82"/>
                      <a:gd name="T4" fmla="*/ 80 w 108"/>
                      <a:gd name="T5" fmla="*/ 0 h 82"/>
                      <a:gd name="T6" fmla="*/ 82 w 108"/>
                      <a:gd name="T7" fmla="*/ 0 h 82"/>
                      <a:gd name="T8" fmla="*/ 87 w 108"/>
                      <a:gd name="T9" fmla="*/ 2 h 82"/>
                      <a:gd name="T10" fmla="*/ 95 w 108"/>
                      <a:gd name="T11" fmla="*/ 6 h 82"/>
                      <a:gd name="T12" fmla="*/ 102 w 108"/>
                      <a:gd name="T13" fmla="*/ 11 h 82"/>
                      <a:gd name="T14" fmla="*/ 106 w 108"/>
                      <a:gd name="T15" fmla="*/ 21 h 82"/>
                      <a:gd name="T16" fmla="*/ 108 w 108"/>
                      <a:gd name="T17" fmla="*/ 36 h 82"/>
                      <a:gd name="T18" fmla="*/ 24 w 108"/>
                      <a:gd name="T19" fmla="*/ 82 h 8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08"/>
                      <a:gd name="T31" fmla="*/ 0 h 82"/>
                      <a:gd name="T32" fmla="*/ 108 w 108"/>
                      <a:gd name="T33" fmla="*/ 82 h 8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08" h="82">
                        <a:moveTo>
                          <a:pt x="24" y="82"/>
                        </a:moveTo>
                        <a:lnTo>
                          <a:pt x="0" y="49"/>
                        </a:lnTo>
                        <a:lnTo>
                          <a:pt x="80" y="0"/>
                        </a:lnTo>
                        <a:lnTo>
                          <a:pt x="82" y="0"/>
                        </a:lnTo>
                        <a:lnTo>
                          <a:pt x="87" y="2"/>
                        </a:lnTo>
                        <a:lnTo>
                          <a:pt x="95" y="6"/>
                        </a:lnTo>
                        <a:lnTo>
                          <a:pt x="102" y="11"/>
                        </a:lnTo>
                        <a:lnTo>
                          <a:pt x="106" y="21"/>
                        </a:lnTo>
                        <a:lnTo>
                          <a:pt x="108" y="36"/>
                        </a:lnTo>
                        <a:lnTo>
                          <a:pt x="24" y="82"/>
                        </a:lnTo>
                        <a:close/>
                      </a:path>
                    </a:pathLst>
                  </a:custGeom>
                  <a:solidFill>
                    <a:srgbClr val="8080FF"/>
                  </a:solidFill>
                  <a:ln w="0">
                    <a:solidFill>
                      <a:srgbClr val="808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70" name="Freeform 18"/>
                  <p:cNvSpPr>
                    <a:spLocks/>
                  </p:cNvSpPr>
                  <p:nvPr/>
                </p:nvSpPr>
                <p:spPr bwMode="auto">
                  <a:xfrm>
                    <a:off x="1299" y="2474"/>
                    <a:ext cx="100" cy="74"/>
                  </a:xfrm>
                  <a:custGeom>
                    <a:avLst/>
                    <a:gdLst>
                      <a:gd name="T0" fmla="*/ 18 w 100"/>
                      <a:gd name="T1" fmla="*/ 74 h 74"/>
                      <a:gd name="T2" fmla="*/ 0 w 100"/>
                      <a:gd name="T3" fmla="*/ 47 h 74"/>
                      <a:gd name="T4" fmla="*/ 77 w 100"/>
                      <a:gd name="T5" fmla="*/ 0 h 74"/>
                      <a:gd name="T6" fmla="*/ 79 w 100"/>
                      <a:gd name="T7" fmla="*/ 0 h 74"/>
                      <a:gd name="T8" fmla="*/ 81 w 100"/>
                      <a:gd name="T9" fmla="*/ 0 h 74"/>
                      <a:gd name="T10" fmla="*/ 85 w 100"/>
                      <a:gd name="T11" fmla="*/ 2 h 74"/>
                      <a:gd name="T12" fmla="*/ 89 w 100"/>
                      <a:gd name="T13" fmla="*/ 4 h 74"/>
                      <a:gd name="T14" fmla="*/ 92 w 100"/>
                      <a:gd name="T15" fmla="*/ 8 h 74"/>
                      <a:gd name="T16" fmla="*/ 96 w 100"/>
                      <a:gd name="T17" fmla="*/ 11 h 74"/>
                      <a:gd name="T18" fmla="*/ 98 w 100"/>
                      <a:gd name="T19" fmla="*/ 15 h 74"/>
                      <a:gd name="T20" fmla="*/ 100 w 100"/>
                      <a:gd name="T21" fmla="*/ 21 h 74"/>
                      <a:gd name="T22" fmla="*/ 100 w 100"/>
                      <a:gd name="T23" fmla="*/ 28 h 74"/>
                      <a:gd name="T24" fmla="*/ 18 w 100"/>
                      <a:gd name="T25" fmla="*/ 74 h 7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00"/>
                      <a:gd name="T40" fmla="*/ 0 h 74"/>
                      <a:gd name="T41" fmla="*/ 100 w 100"/>
                      <a:gd name="T42" fmla="*/ 74 h 7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00" h="74">
                        <a:moveTo>
                          <a:pt x="18" y="74"/>
                        </a:moveTo>
                        <a:lnTo>
                          <a:pt x="0" y="47"/>
                        </a:lnTo>
                        <a:lnTo>
                          <a:pt x="77" y="0"/>
                        </a:lnTo>
                        <a:lnTo>
                          <a:pt x="79" y="0"/>
                        </a:lnTo>
                        <a:lnTo>
                          <a:pt x="81" y="0"/>
                        </a:lnTo>
                        <a:lnTo>
                          <a:pt x="85" y="2"/>
                        </a:lnTo>
                        <a:lnTo>
                          <a:pt x="89" y="4"/>
                        </a:lnTo>
                        <a:lnTo>
                          <a:pt x="92" y="8"/>
                        </a:lnTo>
                        <a:lnTo>
                          <a:pt x="96" y="11"/>
                        </a:lnTo>
                        <a:lnTo>
                          <a:pt x="98" y="15"/>
                        </a:lnTo>
                        <a:lnTo>
                          <a:pt x="100" y="21"/>
                        </a:lnTo>
                        <a:lnTo>
                          <a:pt x="100" y="28"/>
                        </a:lnTo>
                        <a:lnTo>
                          <a:pt x="18" y="74"/>
                        </a:lnTo>
                        <a:close/>
                      </a:path>
                    </a:pathLst>
                  </a:custGeom>
                  <a:solidFill>
                    <a:srgbClr val="AAAAFF"/>
                  </a:solidFill>
                  <a:ln w="0">
                    <a:solidFill>
                      <a:srgbClr val="AAAA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71" name="Freeform 19"/>
                  <p:cNvSpPr>
                    <a:spLocks/>
                  </p:cNvSpPr>
                  <p:nvPr/>
                </p:nvSpPr>
                <p:spPr bwMode="auto">
                  <a:xfrm>
                    <a:off x="1304" y="2474"/>
                    <a:ext cx="95" cy="67"/>
                  </a:xfrm>
                  <a:custGeom>
                    <a:avLst/>
                    <a:gdLst>
                      <a:gd name="T0" fmla="*/ 13 w 95"/>
                      <a:gd name="T1" fmla="*/ 67 h 67"/>
                      <a:gd name="T2" fmla="*/ 0 w 95"/>
                      <a:gd name="T3" fmla="*/ 47 h 67"/>
                      <a:gd name="T4" fmla="*/ 76 w 95"/>
                      <a:gd name="T5" fmla="*/ 0 h 67"/>
                      <a:gd name="T6" fmla="*/ 78 w 95"/>
                      <a:gd name="T7" fmla="*/ 2 h 67"/>
                      <a:gd name="T8" fmla="*/ 80 w 95"/>
                      <a:gd name="T9" fmla="*/ 4 h 67"/>
                      <a:gd name="T10" fmla="*/ 84 w 95"/>
                      <a:gd name="T11" fmla="*/ 6 h 67"/>
                      <a:gd name="T12" fmla="*/ 87 w 95"/>
                      <a:gd name="T13" fmla="*/ 9 h 67"/>
                      <a:gd name="T14" fmla="*/ 91 w 95"/>
                      <a:gd name="T15" fmla="*/ 13 h 67"/>
                      <a:gd name="T16" fmla="*/ 95 w 95"/>
                      <a:gd name="T17" fmla="*/ 19 h 67"/>
                      <a:gd name="T18" fmla="*/ 95 w 95"/>
                      <a:gd name="T19" fmla="*/ 22 h 67"/>
                      <a:gd name="T20" fmla="*/ 13 w 95"/>
                      <a:gd name="T21" fmla="*/ 67 h 6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95"/>
                      <a:gd name="T34" fmla="*/ 0 h 67"/>
                      <a:gd name="T35" fmla="*/ 95 w 95"/>
                      <a:gd name="T36" fmla="*/ 67 h 67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95" h="67">
                        <a:moveTo>
                          <a:pt x="13" y="67"/>
                        </a:moveTo>
                        <a:lnTo>
                          <a:pt x="0" y="47"/>
                        </a:lnTo>
                        <a:lnTo>
                          <a:pt x="76" y="0"/>
                        </a:lnTo>
                        <a:lnTo>
                          <a:pt x="78" y="2"/>
                        </a:lnTo>
                        <a:lnTo>
                          <a:pt x="80" y="4"/>
                        </a:lnTo>
                        <a:lnTo>
                          <a:pt x="84" y="6"/>
                        </a:lnTo>
                        <a:lnTo>
                          <a:pt x="87" y="9"/>
                        </a:lnTo>
                        <a:lnTo>
                          <a:pt x="91" y="13"/>
                        </a:lnTo>
                        <a:lnTo>
                          <a:pt x="95" y="19"/>
                        </a:lnTo>
                        <a:lnTo>
                          <a:pt x="95" y="22"/>
                        </a:lnTo>
                        <a:lnTo>
                          <a:pt x="13" y="67"/>
                        </a:lnTo>
                        <a:close/>
                      </a:path>
                    </a:pathLst>
                  </a:custGeom>
                  <a:solidFill>
                    <a:srgbClr val="D5D5FF"/>
                  </a:solidFill>
                  <a:ln w="0">
                    <a:solidFill>
                      <a:srgbClr val="D5D5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72" name="Freeform 20"/>
                  <p:cNvSpPr>
                    <a:spLocks/>
                  </p:cNvSpPr>
                  <p:nvPr/>
                </p:nvSpPr>
                <p:spPr bwMode="auto">
                  <a:xfrm>
                    <a:off x="1310" y="2476"/>
                    <a:ext cx="89" cy="59"/>
                  </a:xfrm>
                  <a:custGeom>
                    <a:avLst/>
                    <a:gdLst>
                      <a:gd name="T0" fmla="*/ 89 w 89"/>
                      <a:gd name="T1" fmla="*/ 15 h 59"/>
                      <a:gd name="T2" fmla="*/ 7 w 89"/>
                      <a:gd name="T3" fmla="*/ 59 h 59"/>
                      <a:gd name="T4" fmla="*/ 0 w 89"/>
                      <a:gd name="T5" fmla="*/ 45 h 59"/>
                      <a:gd name="T6" fmla="*/ 74 w 89"/>
                      <a:gd name="T7" fmla="*/ 0 h 59"/>
                      <a:gd name="T8" fmla="*/ 89 w 89"/>
                      <a:gd name="T9" fmla="*/ 15 h 5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59"/>
                      <a:gd name="T17" fmla="*/ 89 w 89"/>
                      <a:gd name="T18" fmla="*/ 59 h 5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59">
                        <a:moveTo>
                          <a:pt x="89" y="15"/>
                        </a:moveTo>
                        <a:lnTo>
                          <a:pt x="7" y="59"/>
                        </a:lnTo>
                        <a:lnTo>
                          <a:pt x="0" y="45"/>
                        </a:lnTo>
                        <a:lnTo>
                          <a:pt x="74" y="0"/>
                        </a:lnTo>
                        <a:lnTo>
                          <a:pt x="89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73" name="Freeform 21"/>
                  <p:cNvSpPr>
                    <a:spLocks/>
                  </p:cNvSpPr>
                  <p:nvPr/>
                </p:nvSpPr>
                <p:spPr bwMode="auto">
                  <a:xfrm>
                    <a:off x="1262" y="2517"/>
                    <a:ext cx="63" cy="68"/>
                  </a:xfrm>
                  <a:custGeom>
                    <a:avLst/>
                    <a:gdLst>
                      <a:gd name="T0" fmla="*/ 46 w 63"/>
                      <a:gd name="T1" fmla="*/ 67 h 68"/>
                      <a:gd name="T2" fmla="*/ 57 w 63"/>
                      <a:gd name="T3" fmla="*/ 55 h 68"/>
                      <a:gd name="T4" fmla="*/ 63 w 63"/>
                      <a:gd name="T5" fmla="*/ 39 h 68"/>
                      <a:gd name="T6" fmla="*/ 59 w 63"/>
                      <a:gd name="T7" fmla="*/ 22 h 68"/>
                      <a:gd name="T8" fmla="*/ 48 w 63"/>
                      <a:gd name="T9" fmla="*/ 7 h 68"/>
                      <a:gd name="T10" fmla="*/ 33 w 63"/>
                      <a:gd name="T11" fmla="*/ 0 h 68"/>
                      <a:gd name="T12" fmla="*/ 16 w 63"/>
                      <a:gd name="T13" fmla="*/ 4 h 68"/>
                      <a:gd name="T14" fmla="*/ 3 w 63"/>
                      <a:gd name="T15" fmla="*/ 15 h 68"/>
                      <a:gd name="T16" fmla="*/ 0 w 63"/>
                      <a:gd name="T17" fmla="*/ 30 h 68"/>
                      <a:gd name="T18" fmla="*/ 1 w 63"/>
                      <a:gd name="T19" fmla="*/ 48 h 68"/>
                      <a:gd name="T20" fmla="*/ 13 w 63"/>
                      <a:gd name="T21" fmla="*/ 61 h 68"/>
                      <a:gd name="T22" fmla="*/ 29 w 63"/>
                      <a:gd name="T23" fmla="*/ 68 h 68"/>
                      <a:gd name="T24" fmla="*/ 46 w 63"/>
                      <a:gd name="T25" fmla="*/ 67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6" y="67"/>
                        </a:moveTo>
                        <a:lnTo>
                          <a:pt x="57" y="55"/>
                        </a:lnTo>
                        <a:lnTo>
                          <a:pt x="63" y="39"/>
                        </a:lnTo>
                        <a:lnTo>
                          <a:pt x="59" y="22"/>
                        </a:lnTo>
                        <a:lnTo>
                          <a:pt x="48" y="7"/>
                        </a:lnTo>
                        <a:lnTo>
                          <a:pt x="33" y="0"/>
                        </a:lnTo>
                        <a:lnTo>
                          <a:pt x="16" y="4"/>
                        </a:lnTo>
                        <a:lnTo>
                          <a:pt x="3" y="15"/>
                        </a:lnTo>
                        <a:lnTo>
                          <a:pt x="0" y="30"/>
                        </a:lnTo>
                        <a:lnTo>
                          <a:pt x="1" y="48"/>
                        </a:lnTo>
                        <a:lnTo>
                          <a:pt x="13" y="61"/>
                        </a:lnTo>
                        <a:lnTo>
                          <a:pt x="29" y="68"/>
                        </a:lnTo>
                        <a:lnTo>
                          <a:pt x="46" y="67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74" name="Freeform 22"/>
                  <p:cNvSpPr>
                    <a:spLocks/>
                  </p:cNvSpPr>
                  <p:nvPr/>
                </p:nvSpPr>
                <p:spPr bwMode="auto">
                  <a:xfrm>
                    <a:off x="1262" y="2517"/>
                    <a:ext cx="63" cy="68"/>
                  </a:xfrm>
                  <a:custGeom>
                    <a:avLst/>
                    <a:gdLst>
                      <a:gd name="T0" fmla="*/ 46 w 63"/>
                      <a:gd name="T1" fmla="*/ 67 h 68"/>
                      <a:gd name="T2" fmla="*/ 57 w 63"/>
                      <a:gd name="T3" fmla="*/ 55 h 68"/>
                      <a:gd name="T4" fmla="*/ 63 w 63"/>
                      <a:gd name="T5" fmla="*/ 39 h 68"/>
                      <a:gd name="T6" fmla="*/ 59 w 63"/>
                      <a:gd name="T7" fmla="*/ 22 h 68"/>
                      <a:gd name="T8" fmla="*/ 48 w 63"/>
                      <a:gd name="T9" fmla="*/ 7 h 68"/>
                      <a:gd name="T10" fmla="*/ 33 w 63"/>
                      <a:gd name="T11" fmla="*/ 0 h 68"/>
                      <a:gd name="T12" fmla="*/ 16 w 63"/>
                      <a:gd name="T13" fmla="*/ 4 h 68"/>
                      <a:gd name="T14" fmla="*/ 3 w 63"/>
                      <a:gd name="T15" fmla="*/ 15 h 68"/>
                      <a:gd name="T16" fmla="*/ 0 w 63"/>
                      <a:gd name="T17" fmla="*/ 30 h 68"/>
                      <a:gd name="T18" fmla="*/ 1 w 63"/>
                      <a:gd name="T19" fmla="*/ 48 h 68"/>
                      <a:gd name="T20" fmla="*/ 13 w 63"/>
                      <a:gd name="T21" fmla="*/ 61 h 68"/>
                      <a:gd name="T22" fmla="*/ 29 w 63"/>
                      <a:gd name="T23" fmla="*/ 68 h 68"/>
                      <a:gd name="T24" fmla="*/ 46 w 63"/>
                      <a:gd name="T25" fmla="*/ 67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6" y="67"/>
                        </a:moveTo>
                        <a:lnTo>
                          <a:pt x="57" y="55"/>
                        </a:lnTo>
                        <a:lnTo>
                          <a:pt x="63" y="39"/>
                        </a:lnTo>
                        <a:lnTo>
                          <a:pt x="59" y="22"/>
                        </a:lnTo>
                        <a:lnTo>
                          <a:pt x="48" y="7"/>
                        </a:lnTo>
                        <a:lnTo>
                          <a:pt x="33" y="0"/>
                        </a:lnTo>
                        <a:lnTo>
                          <a:pt x="16" y="4"/>
                        </a:lnTo>
                        <a:lnTo>
                          <a:pt x="3" y="15"/>
                        </a:lnTo>
                        <a:lnTo>
                          <a:pt x="0" y="30"/>
                        </a:lnTo>
                        <a:lnTo>
                          <a:pt x="1" y="48"/>
                        </a:lnTo>
                        <a:lnTo>
                          <a:pt x="13" y="61"/>
                        </a:lnTo>
                        <a:lnTo>
                          <a:pt x="29" y="68"/>
                        </a:lnTo>
                        <a:lnTo>
                          <a:pt x="46" y="67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75" name="Freeform 24"/>
                  <p:cNvSpPr>
                    <a:spLocks/>
                  </p:cNvSpPr>
                  <p:nvPr/>
                </p:nvSpPr>
                <p:spPr bwMode="auto">
                  <a:xfrm>
                    <a:off x="1584" y="1961"/>
                    <a:ext cx="686" cy="430"/>
                  </a:xfrm>
                  <a:custGeom>
                    <a:avLst/>
                    <a:gdLst>
                      <a:gd name="T0" fmla="*/ 0 w 686"/>
                      <a:gd name="T1" fmla="*/ 376 h 430"/>
                      <a:gd name="T2" fmla="*/ 645 w 686"/>
                      <a:gd name="T3" fmla="*/ 0 h 430"/>
                      <a:gd name="T4" fmla="*/ 647 w 686"/>
                      <a:gd name="T5" fmla="*/ 0 h 430"/>
                      <a:gd name="T6" fmla="*/ 653 w 686"/>
                      <a:gd name="T7" fmla="*/ 0 h 430"/>
                      <a:gd name="T8" fmla="*/ 660 w 686"/>
                      <a:gd name="T9" fmla="*/ 0 h 430"/>
                      <a:gd name="T10" fmla="*/ 670 w 686"/>
                      <a:gd name="T11" fmla="*/ 3 h 430"/>
                      <a:gd name="T12" fmla="*/ 677 w 686"/>
                      <a:gd name="T13" fmla="*/ 9 h 430"/>
                      <a:gd name="T14" fmla="*/ 683 w 686"/>
                      <a:gd name="T15" fmla="*/ 18 h 430"/>
                      <a:gd name="T16" fmla="*/ 686 w 686"/>
                      <a:gd name="T17" fmla="*/ 33 h 430"/>
                      <a:gd name="T18" fmla="*/ 686 w 686"/>
                      <a:gd name="T19" fmla="*/ 53 h 430"/>
                      <a:gd name="T20" fmla="*/ 41 w 686"/>
                      <a:gd name="T21" fmla="*/ 430 h 430"/>
                      <a:gd name="T22" fmla="*/ 0 w 686"/>
                      <a:gd name="T23" fmla="*/ 376 h 4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86"/>
                      <a:gd name="T37" fmla="*/ 0 h 430"/>
                      <a:gd name="T38" fmla="*/ 686 w 686"/>
                      <a:gd name="T39" fmla="*/ 430 h 4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86" h="430">
                        <a:moveTo>
                          <a:pt x="0" y="376"/>
                        </a:moveTo>
                        <a:lnTo>
                          <a:pt x="645" y="0"/>
                        </a:lnTo>
                        <a:lnTo>
                          <a:pt x="647" y="0"/>
                        </a:lnTo>
                        <a:lnTo>
                          <a:pt x="653" y="0"/>
                        </a:lnTo>
                        <a:lnTo>
                          <a:pt x="660" y="0"/>
                        </a:lnTo>
                        <a:lnTo>
                          <a:pt x="670" y="3"/>
                        </a:lnTo>
                        <a:lnTo>
                          <a:pt x="677" y="9"/>
                        </a:lnTo>
                        <a:lnTo>
                          <a:pt x="683" y="18"/>
                        </a:lnTo>
                        <a:lnTo>
                          <a:pt x="686" y="33"/>
                        </a:lnTo>
                        <a:lnTo>
                          <a:pt x="686" y="53"/>
                        </a:lnTo>
                        <a:lnTo>
                          <a:pt x="41" y="430"/>
                        </a:lnTo>
                        <a:lnTo>
                          <a:pt x="0" y="376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76" name="Freeform 25"/>
                  <p:cNvSpPr>
                    <a:spLocks/>
                  </p:cNvSpPr>
                  <p:nvPr/>
                </p:nvSpPr>
                <p:spPr bwMode="auto">
                  <a:xfrm>
                    <a:off x="1584" y="1961"/>
                    <a:ext cx="686" cy="430"/>
                  </a:xfrm>
                  <a:custGeom>
                    <a:avLst/>
                    <a:gdLst>
                      <a:gd name="T0" fmla="*/ 0 w 686"/>
                      <a:gd name="T1" fmla="*/ 376 h 430"/>
                      <a:gd name="T2" fmla="*/ 645 w 686"/>
                      <a:gd name="T3" fmla="*/ 0 h 430"/>
                      <a:gd name="T4" fmla="*/ 647 w 686"/>
                      <a:gd name="T5" fmla="*/ 0 h 430"/>
                      <a:gd name="T6" fmla="*/ 653 w 686"/>
                      <a:gd name="T7" fmla="*/ 0 h 430"/>
                      <a:gd name="T8" fmla="*/ 660 w 686"/>
                      <a:gd name="T9" fmla="*/ 0 h 430"/>
                      <a:gd name="T10" fmla="*/ 670 w 686"/>
                      <a:gd name="T11" fmla="*/ 3 h 430"/>
                      <a:gd name="T12" fmla="*/ 677 w 686"/>
                      <a:gd name="T13" fmla="*/ 9 h 430"/>
                      <a:gd name="T14" fmla="*/ 683 w 686"/>
                      <a:gd name="T15" fmla="*/ 18 h 430"/>
                      <a:gd name="T16" fmla="*/ 686 w 686"/>
                      <a:gd name="T17" fmla="*/ 33 h 430"/>
                      <a:gd name="T18" fmla="*/ 686 w 686"/>
                      <a:gd name="T19" fmla="*/ 53 h 430"/>
                      <a:gd name="T20" fmla="*/ 41 w 686"/>
                      <a:gd name="T21" fmla="*/ 430 h 430"/>
                      <a:gd name="T22" fmla="*/ 0 w 686"/>
                      <a:gd name="T23" fmla="*/ 376 h 4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86"/>
                      <a:gd name="T37" fmla="*/ 0 h 430"/>
                      <a:gd name="T38" fmla="*/ 686 w 686"/>
                      <a:gd name="T39" fmla="*/ 430 h 4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86" h="430">
                        <a:moveTo>
                          <a:pt x="0" y="376"/>
                        </a:moveTo>
                        <a:lnTo>
                          <a:pt x="645" y="0"/>
                        </a:lnTo>
                        <a:lnTo>
                          <a:pt x="647" y="0"/>
                        </a:lnTo>
                        <a:lnTo>
                          <a:pt x="653" y="0"/>
                        </a:lnTo>
                        <a:lnTo>
                          <a:pt x="660" y="0"/>
                        </a:lnTo>
                        <a:lnTo>
                          <a:pt x="670" y="3"/>
                        </a:lnTo>
                        <a:lnTo>
                          <a:pt x="677" y="9"/>
                        </a:lnTo>
                        <a:lnTo>
                          <a:pt x="683" y="18"/>
                        </a:lnTo>
                        <a:lnTo>
                          <a:pt x="686" y="33"/>
                        </a:lnTo>
                        <a:lnTo>
                          <a:pt x="686" y="53"/>
                        </a:lnTo>
                        <a:lnTo>
                          <a:pt x="41" y="430"/>
                        </a:lnTo>
                        <a:lnTo>
                          <a:pt x="0" y="376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77" name="Line 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92" y="2407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78" name="Line 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67" y="2422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79" name="Freeform 28"/>
                  <p:cNvSpPr>
                    <a:spLocks/>
                  </p:cNvSpPr>
                  <p:nvPr/>
                </p:nvSpPr>
                <p:spPr bwMode="auto">
                  <a:xfrm>
                    <a:off x="1551" y="2437"/>
                    <a:ext cx="5" cy="9"/>
                  </a:xfrm>
                  <a:custGeom>
                    <a:avLst/>
                    <a:gdLst>
                      <a:gd name="T0" fmla="*/ 5 w 5"/>
                      <a:gd name="T1" fmla="*/ 0 h 9"/>
                      <a:gd name="T2" fmla="*/ 0 w 5"/>
                      <a:gd name="T3" fmla="*/ 6 h 9"/>
                      <a:gd name="T4" fmla="*/ 4 w 5"/>
                      <a:gd name="T5" fmla="*/ 9 h 9"/>
                      <a:gd name="T6" fmla="*/ 0 60000 65536"/>
                      <a:gd name="T7" fmla="*/ 0 60000 65536"/>
                      <a:gd name="T8" fmla="*/ 0 60000 65536"/>
                      <a:gd name="T9" fmla="*/ 0 w 5"/>
                      <a:gd name="T10" fmla="*/ 0 h 9"/>
                      <a:gd name="T11" fmla="*/ 5 w 5"/>
                      <a:gd name="T12" fmla="*/ 9 h 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" h="9">
                        <a:moveTo>
                          <a:pt x="5" y="0"/>
                        </a:moveTo>
                        <a:lnTo>
                          <a:pt x="0" y="6"/>
                        </a:lnTo>
                        <a:lnTo>
                          <a:pt x="4" y="9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80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566" y="2456"/>
                    <a:ext cx="11" cy="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81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88" y="2456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82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12" y="2443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83" name="Line 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36" y="24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84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62" y="24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85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6" y="2398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86" name="Line 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10" y="2385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87" name="Line 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36" y="2370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88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60" y="2356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89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84" y="2343"/>
                    <a:ext cx="13" cy="5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90" name="Line 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09" y="23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91" name="Line 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35" y="23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92" name="Line 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59" y="229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93" name="Line 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83" y="2285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94" name="Line 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7" y="2270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95" name="Line 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33" y="2255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96" name="Line 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57" y="2241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97" name="Line 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1" y="22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98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07" y="22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99" name="Line 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31" y="2198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00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055" y="2191"/>
                    <a:ext cx="1" cy="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01" name="Line 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63" y="2483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02" name="Line 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39" y="2498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03" name="Line 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13" y="2511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04" name="Line 1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89" y="2526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05" name="Line 1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65" y="2541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06" name="Line 1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39" y="2554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07" name="Line 1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15" y="2569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08" name="Line 1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91" y="2584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09" name="Line 1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65" y="2598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10" name="Line 1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41" y="2611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11" name="Line 1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17" y="2626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12" name="Line 1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93" y="2641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13" name="Line 1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67" y="2654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14" name="Freeform 110"/>
                  <p:cNvSpPr>
                    <a:spLocks/>
                  </p:cNvSpPr>
                  <p:nvPr/>
                </p:nvSpPr>
                <p:spPr bwMode="auto">
                  <a:xfrm>
                    <a:off x="2242" y="2669"/>
                    <a:ext cx="13" cy="7"/>
                  </a:xfrm>
                  <a:custGeom>
                    <a:avLst/>
                    <a:gdLst>
                      <a:gd name="T0" fmla="*/ 13 w 13"/>
                      <a:gd name="T1" fmla="*/ 0 h 7"/>
                      <a:gd name="T2" fmla="*/ 0 w 13"/>
                      <a:gd name="T3" fmla="*/ 7 h 7"/>
                      <a:gd name="T4" fmla="*/ 0 w 13"/>
                      <a:gd name="T5" fmla="*/ 7 h 7"/>
                      <a:gd name="T6" fmla="*/ 0 60000 65536"/>
                      <a:gd name="T7" fmla="*/ 0 60000 65536"/>
                      <a:gd name="T8" fmla="*/ 0 60000 65536"/>
                      <a:gd name="T9" fmla="*/ 0 w 13"/>
                      <a:gd name="T10" fmla="*/ 0 h 7"/>
                      <a:gd name="T11" fmla="*/ 13 w 13"/>
                      <a:gd name="T12" fmla="*/ 7 h 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" h="7">
                        <a:moveTo>
                          <a:pt x="13" y="0"/>
                        </a:moveTo>
                        <a:lnTo>
                          <a:pt x="0" y="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15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2254" y="2686"/>
                    <a:ext cx="11" cy="9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16" name="Line 1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76" y="2680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17" name="Line 1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0" y="2665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18" name="Freeform 114"/>
                  <p:cNvSpPr>
                    <a:spLocks/>
                  </p:cNvSpPr>
                  <p:nvPr/>
                </p:nvSpPr>
                <p:spPr bwMode="auto">
                  <a:xfrm>
                    <a:off x="1579" y="1962"/>
                    <a:ext cx="691" cy="429"/>
                  </a:xfrm>
                  <a:custGeom>
                    <a:avLst/>
                    <a:gdLst>
                      <a:gd name="T0" fmla="*/ 654 w 691"/>
                      <a:gd name="T1" fmla="*/ 0 h 429"/>
                      <a:gd name="T2" fmla="*/ 658 w 691"/>
                      <a:gd name="T3" fmla="*/ 0 h 429"/>
                      <a:gd name="T4" fmla="*/ 663 w 691"/>
                      <a:gd name="T5" fmla="*/ 0 h 429"/>
                      <a:gd name="T6" fmla="*/ 671 w 691"/>
                      <a:gd name="T7" fmla="*/ 2 h 429"/>
                      <a:gd name="T8" fmla="*/ 678 w 691"/>
                      <a:gd name="T9" fmla="*/ 6 h 429"/>
                      <a:gd name="T10" fmla="*/ 686 w 691"/>
                      <a:gd name="T11" fmla="*/ 13 h 429"/>
                      <a:gd name="T12" fmla="*/ 691 w 691"/>
                      <a:gd name="T13" fmla="*/ 28 h 429"/>
                      <a:gd name="T14" fmla="*/ 691 w 691"/>
                      <a:gd name="T15" fmla="*/ 47 h 429"/>
                      <a:gd name="T16" fmla="*/ 35 w 691"/>
                      <a:gd name="T17" fmla="*/ 429 h 429"/>
                      <a:gd name="T18" fmla="*/ 0 w 691"/>
                      <a:gd name="T19" fmla="*/ 381 h 429"/>
                      <a:gd name="T20" fmla="*/ 654 w 691"/>
                      <a:gd name="T21" fmla="*/ 0 h 429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91"/>
                      <a:gd name="T34" fmla="*/ 0 h 429"/>
                      <a:gd name="T35" fmla="*/ 691 w 691"/>
                      <a:gd name="T36" fmla="*/ 429 h 429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91" h="429">
                        <a:moveTo>
                          <a:pt x="654" y="0"/>
                        </a:moveTo>
                        <a:lnTo>
                          <a:pt x="658" y="0"/>
                        </a:lnTo>
                        <a:lnTo>
                          <a:pt x="663" y="0"/>
                        </a:lnTo>
                        <a:lnTo>
                          <a:pt x="671" y="2"/>
                        </a:lnTo>
                        <a:lnTo>
                          <a:pt x="678" y="6"/>
                        </a:lnTo>
                        <a:lnTo>
                          <a:pt x="686" y="13"/>
                        </a:lnTo>
                        <a:lnTo>
                          <a:pt x="691" y="28"/>
                        </a:lnTo>
                        <a:lnTo>
                          <a:pt x="691" y="47"/>
                        </a:lnTo>
                        <a:lnTo>
                          <a:pt x="35" y="429"/>
                        </a:lnTo>
                        <a:lnTo>
                          <a:pt x="0" y="381"/>
                        </a:lnTo>
                        <a:lnTo>
                          <a:pt x="654" y="0"/>
                        </a:lnTo>
                        <a:close/>
                      </a:path>
                    </a:pathLst>
                  </a:custGeom>
                  <a:solidFill>
                    <a:srgbClr val="FF2B2B"/>
                  </a:solidFill>
                  <a:ln w="0">
                    <a:solidFill>
                      <a:srgbClr val="FF2B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19" name="Freeform 115"/>
                  <p:cNvSpPr>
                    <a:spLocks/>
                  </p:cNvSpPr>
                  <p:nvPr/>
                </p:nvSpPr>
                <p:spPr bwMode="auto">
                  <a:xfrm>
                    <a:off x="1584" y="1962"/>
                    <a:ext cx="686" cy="421"/>
                  </a:xfrm>
                  <a:custGeom>
                    <a:avLst/>
                    <a:gdLst>
                      <a:gd name="T0" fmla="*/ 653 w 686"/>
                      <a:gd name="T1" fmla="*/ 0 h 421"/>
                      <a:gd name="T2" fmla="*/ 657 w 686"/>
                      <a:gd name="T3" fmla="*/ 0 h 421"/>
                      <a:gd name="T4" fmla="*/ 662 w 686"/>
                      <a:gd name="T5" fmla="*/ 2 h 421"/>
                      <a:gd name="T6" fmla="*/ 671 w 686"/>
                      <a:gd name="T7" fmla="*/ 4 h 421"/>
                      <a:gd name="T8" fmla="*/ 679 w 686"/>
                      <a:gd name="T9" fmla="*/ 12 h 421"/>
                      <a:gd name="T10" fmla="*/ 684 w 686"/>
                      <a:gd name="T11" fmla="*/ 23 h 421"/>
                      <a:gd name="T12" fmla="*/ 686 w 686"/>
                      <a:gd name="T13" fmla="*/ 41 h 421"/>
                      <a:gd name="T14" fmla="*/ 32 w 686"/>
                      <a:gd name="T15" fmla="*/ 421 h 421"/>
                      <a:gd name="T16" fmla="*/ 0 w 686"/>
                      <a:gd name="T17" fmla="*/ 381 h 421"/>
                      <a:gd name="T18" fmla="*/ 653 w 686"/>
                      <a:gd name="T19" fmla="*/ 0 h 4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86"/>
                      <a:gd name="T31" fmla="*/ 0 h 421"/>
                      <a:gd name="T32" fmla="*/ 686 w 686"/>
                      <a:gd name="T33" fmla="*/ 421 h 42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86" h="421">
                        <a:moveTo>
                          <a:pt x="653" y="0"/>
                        </a:moveTo>
                        <a:lnTo>
                          <a:pt x="657" y="0"/>
                        </a:lnTo>
                        <a:lnTo>
                          <a:pt x="662" y="2"/>
                        </a:lnTo>
                        <a:lnTo>
                          <a:pt x="671" y="4"/>
                        </a:lnTo>
                        <a:lnTo>
                          <a:pt x="679" y="12"/>
                        </a:lnTo>
                        <a:lnTo>
                          <a:pt x="684" y="23"/>
                        </a:lnTo>
                        <a:lnTo>
                          <a:pt x="686" y="41"/>
                        </a:lnTo>
                        <a:lnTo>
                          <a:pt x="32" y="421"/>
                        </a:lnTo>
                        <a:lnTo>
                          <a:pt x="0" y="381"/>
                        </a:lnTo>
                        <a:lnTo>
                          <a:pt x="653" y="0"/>
                        </a:lnTo>
                        <a:close/>
                      </a:path>
                    </a:pathLst>
                  </a:custGeom>
                  <a:solidFill>
                    <a:srgbClr val="FF5555"/>
                  </a:solidFill>
                  <a:ln w="0">
                    <a:solidFill>
                      <a:srgbClr val="FF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20" name="Freeform 116"/>
                  <p:cNvSpPr>
                    <a:spLocks/>
                  </p:cNvSpPr>
                  <p:nvPr/>
                </p:nvSpPr>
                <p:spPr bwMode="auto">
                  <a:xfrm>
                    <a:off x="1592" y="1964"/>
                    <a:ext cx="676" cy="414"/>
                  </a:xfrm>
                  <a:custGeom>
                    <a:avLst/>
                    <a:gdLst>
                      <a:gd name="T0" fmla="*/ 650 w 676"/>
                      <a:gd name="T1" fmla="*/ 0 h 414"/>
                      <a:gd name="T2" fmla="*/ 652 w 676"/>
                      <a:gd name="T3" fmla="*/ 0 h 414"/>
                      <a:gd name="T4" fmla="*/ 658 w 676"/>
                      <a:gd name="T5" fmla="*/ 2 h 414"/>
                      <a:gd name="T6" fmla="*/ 665 w 676"/>
                      <a:gd name="T7" fmla="*/ 4 h 414"/>
                      <a:gd name="T8" fmla="*/ 671 w 676"/>
                      <a:gd name="T9" fmla="*/ 11 h 414"/>
                      <a:gd name="T10" fmla="*/ 676 w 676"/>
                      <a:gd name="T11" fmla="*/ 21 h 414"/>
                      <a:gd name="T12" fmla="*/ 676 w 676"/>
                      <a:gd name="T13" fmla="*/ 34 h 414"/>
                      <a:gd name="T14" fmla="*/ 24 w 676"/>
                      <a:gd name="T15" fmla="*/ 414 h 414"/>
                      <a:gd name="T16" fmla="*/ 0 w 676"/>
                      <a:gd name="T17" fmla="*/ 379 h 414"/>
                      <a:gd name="T18" fmla="*/ 650 w 676"/>
                      <a:gd name="T19" fmla="*/ 0 h 41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76"/>
                      <a:gd name="T31" fmla="*/ 0 h 414"/>
                      <a:gd name="T32" fmla="*/ 676 w 676"/>
                      <a:gd name="T33" fmla="*/ 414 h 41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76" h="414">
                        <a:moveTo>
                          <a:pt x="650" y="0"/>
                        </a:moveTo>
                        <a:lnTo>
                          <a:pt x="652" y="0"/>
                        </a:lnTo>
                        <a:lnTo>
                          <a:pt x="658" y="2"/>
                        </a:lnTo>
                        <a:lnTo>
                          <a:pt x="665" y="4"/>
                        </a:lnTo>
                        <a:lnTo>
                          <a:pt x="671" y="11"/>
                        </a:lnTo>
                        <a:lnTo>
                          <a:pt x="676" y="21"/>
                        </a:lnTo>
                        <a:lnTo>
                          <a:pt x="676" y="34"/>
                        </a:lnTo>
                        <a:lnTo>
                          <a:pt x="24" y="414"/>
                        </a:lnTo>
                        <a:lnTo>
                          <a:pt x="0" y="379"/>
                        </a:lnTo>
                        <a:lnTo>
                          <a:pt x="650" y="0"/>
                        </a:lnTo>
                        <a:close/>
                      </a:path>
                    </a:pathLst>
                  </a:custGeom>
                  <a:solidFill>
                    <a:srgbClr val="FF8080"/>
                  </a:solidFill>
                  <a:ln w="0">
                    <a:solidFill>
                      <a:srgbClr val="FF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21" name="Freeform 117"/>
                  <p:cNvSpPr>
                    <a:spLocks/>
                  </p:cNvSpPr>
                  <p:nvPr/>
                </p:nvSpPr>
                <p:spPr bwMode="auto">
                  <a:xfrm>
                    <a:off x="1597" y="1964"/>
                    <a:ext cx="671" cy="406"/>
                  </a:xfrm>
                  <a:custGeom>
                    <a:avLst/>
                    <a:gdLst>
                      <a:gd name="T0" fmla="*/ 649 w 671"/>
                      <a:gd name="T1" fmla="*/ 0 h 406"/>
                      <a:gd name="T2" fmla="*/ 649 w 671"/>
                      <a:gd name="T3" fmla="*/ 0 h 406"/>
                      <a:gd name="T4" fmla="*/ 651 w 671"/>
                      <a:gd name="T5" fmla="*/ 2 h 406"/>
                      <a:gd name="T6" fmla="*/ 655 w 671"/>
                      <a:gd name="T7" fmla="*/ 2 h 406"/>
                      <a:gd name="T8" fmla="*/ 658 w 671"/>
                      <a:gd name="T9" fmla="*/ 6 h 406"/>
                      <a:gd name="T10" fmla="*/ 662 w 671"/>
                      <a:gd name="T11" fmla="*/ 8 h 406"/>
                      <a:gd name="T12" fmla="*/ 666 w 671"/>
                      <a:gd name="T13" fmla="*/ 11 h 406"/>
                      <a:gd name="T14" fmla="*/ 670 w 671"/>
                      <a:gd name="T15" fmla="*/ 17 h 406"/>
                      <a:gd name="T16" fmla="*/ 671 w 671"/>
                      <a:gd name="T17" fmla="*/ 23 h 406"/>
                      <a:gd name="T18" fmla="*/ 671 w 671"/>
                      <a:gd name="T19" fmla="*/ 28 h 406"/>
                      <a:gd name="T20" fmla="*/ 19 w 671"/>
                      <a:gd name="T21" fmla="*/ 406 h 406"/>
                      <a:gd name="T22" fmla="*/ 0 w 671"/>
                      <a:gd name="T23" fmla="*/ 379 h 406"/>
                      <a:gd name="T24" fmla="*/ 649 w 671"/>
                      <a:gd name="T25" fmla="*/ 0 h 40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71"/>
                      <a:gd name="T40" fmla="*/ 0 h 406"/>
                      <a:gd name="T41" fmla="*/ 671 w 671"/>
                      <a:gd name="T42" fmla="*/ 406 h 40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71" h="406">
                        <a:moveTo>
                          <a:pt x="649" y="0"/>
                        </a:moveTo>
                        <a:lnTo>
                          <a:pt x="649" y="0"/>
                        </a:lnTo>
                        <a:lnTo>
                          <a:pt x="651" y="2"/>
                        </a:lnTo>
                        <a:lnTo>
                          <a:pt x="655" y="2"/>
                        </a:lnTo>
                        <a:lnTo>
                          <a:pt x="658" y="6"/>
                        </a:lnTo>
                        <a:lnTo>
                          <a:pt x="662" y="8"/>
                        </a:lnTo>
                        <a:lnTo>
                          <a:pt x="666" y="11"/>
                        </a:lnTo>
                        <a:lnTo>
                          <a:pt x="670" y="17"/>
                        </a:lnTo>
                        <a:lnTo>
                          <a:pt x="671" y="23"/>
                        </a:lnTo>
                        <a:lnTo>
                          <a:pt x="671" y="28"/>
                        </a:lnTo>
                        <a:lnTo>
                          <a:pt x="19" y="406"/>
                        </a:lnTo>
                        <a:lnTo>
                          <a:pt x="0" y="379"/>
                        </a:lnTo>
                        <a:lnTo>
                          <a:pt x="649" y="0"/>
                        </a:lnTo>
                        <a:close/>
                      </a:path>
                    </a:pathLst>
                  </a:custGeom>
                  <a:solidFill>
                    <a:srgbClr val="FFAAAA"/>
                  </a:solidFill>
                  <a:ln w="0">
                    <a:solidFill>
                      <a:srgbClr val="FF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22" name="Freeform 119"/>
                  <p:cNvSpPr>
                    <a:spLocks/>
                  </p:cNvSpPr>
                  <p:nvPr/>
                </p:nvSpPr>
                <p:spPr bwMode="auto">
                  <a:xfrm>
                    <a:off x="1621" y="1966"/>
                    <a:ext cx="646" cy="386"/>
                  </a:xfrm>
                  <a:custGeom>
                    <a:avLst/>
                    <a:gdLst>
                      <a:gd name="T0" fmla="*/ 646 w 646"/>
                      <a:gd name="T1" fmla="*/ 15 h 386"/>
                      <a:gd name="T2" fmla="*/ 8 w 646"/>
                      <a:gd name="T3" fmla="*/ 386 h 386"/>
                      <a:gd name="T4" fmla="*/ 0 w 646"/>
                      <a:gd name="T5" fmla="*/ 371 h 386"/>
                      <a:gd name="T6" fmla="*/ 633 w 646"/>
                      <a:gd name="T7" fmla="*/ 0 h 386"/>
                      <a:gd name="T8" fmla="*/ 646 w 646"/>
                      <a:gd name="T9" fmla="*/ 15 h 3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46"/>
                      <a:gd name="T16" fmla="*/ 0 h 386"/>
                      <a:gd name="T17" fmla="*/ 646 w 646"/>
                      <a:gd name="T18" fmla="*/ 386 h 3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46" h="386">
                        <a:moveTo>
                          <a:pt x="646" y="15"/>
                        </a:moveTo>
                        <a:lnTo>
                          <a:pt x="8" y="386"/>
                        </a:lnTo>
                        <a:lnTo>
                          <a:pt x="0" y="371"/>
                        </a:lnTo>
                        <a:lnTo>
                          <a:pt x="633" y="0"/>
                        </a:lnTo>
                        <a:lnTo>
                          <a:pt x="646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23" name="Freeform 120"/>
                  <p:cNvSpPr>
                    <a:spLocks/>
                  </p:cNvSpPr>
                  <p:nvPr/>
                </p:nvSpPr>
                <p:spPr bwMode="auto">
                  <a:xfrm>
                    <a:off x="1573" y="2331"/>
                    <a:ext cx="65" cy="69"/>
                  </a:xfrm>
                  <a:custGeom>
                    <a:avLst/>
                    <a:gdLst>
                      <a:gd name="T0" fmla="*/ 46 w 65"/>
                      <a:gd name="T1" fmla="*/ 65 h 69"/>
                      <a:gd name="T2" fmla="*/ 59 w 65"/>
                      <a:gd name="T3" fmla="*/ 54 h 69"/>
                      <a:gd name="T4" fmla="*/ 65 w 65"/>
                      <a:gd name="T5" fmla="*/ 39 h 69"/>
                      <a:gd name="T6" fmla="*/ 61 w 65"/>
                      <a:gd name="T7" fmla="*/ 21 h 69"/>
                      <a:gd name="T8" fmla="*/ 50 w 65"/>
                      <a:gd name="T9" fmla="*/ 8 h 69"/>
                      <a:gd name="T10" fmla="*/ 35 w 65"/>
                      <a:gd name="T11" fmla="*/ 0 h 69"/>
                      <a:gd name="T12" fmla="*/ 19 w 65"/>
                      <a:gd name="T13" fmla="*/ 2 h 69"/>
                      <a:gd name="T14" fmla="*/ 6 w 65"/>
                      <a:gd name="T15" fmla="*/ 13 h 69"/>
                      <a:gd name="T16" fmla="*/ 0 w 65"/>
                      <a:gd name="T17" fmla="*/ 30 h 69"/>
                      <a:gd name="T18" fmla="*/ 4 w 65"/>
                      <a:gd name="T19" fmla="*/ 47 h 69"/>
                      <a:gd name="T20" fmla="*/ 15 w 65"/>
                      <a:gd name="T21" fmla="*/ 62 h 69"/>
                      <a:gd name="T22" fmla="*/ 30 w 65"/>
                      <a:gd name="T23" fmla="*/ 69 h 69"/>
                      <a:gd name="T24" fmla="*/ 46 w 65"/>
                      <a:gd name="T25" fmla="*/ 65 h 6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9"/>
                      <a:gd name="T41" fmla="*/ 65 w 65"/>
                      <a:gd name="T42" fmla="*/ 69 h 6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9">
                        <a:moveTo>
                          <a:pt x="46" y="65"/>
                        </a:moveTo>
                        <a:lnTo>
                          <a:pt x="59" y="54"/>
                        </a:lnTo>
                        <a:lnTo>
                          <a:pt x="65" y="39"/>
                        </a:lnTo>
                        <a:lnTo>
                          <a:pt x="61" y="21"/>
                        </a:lnTo>
                        <a:lnTo>
                          <a:pt x="50" y="8"/>
                        </a:lnTo>
                        <a:lnTo>
                          <a:pt x="35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30"/>
                        </a:lnTo>
                        <a:lnTo>
                          <a:pt x="4" y="47"/>
                        </a:lnTo>
                        <a:lnTo>
                          <a:pt x="15" y="62"/>
                        </a:lnTo>
                        <a:lnTo>
                          <a:pt x="30" y="69"/>
                        </a:lnTo>
                        <a:lnTo>
                          <a:pt x="46" y="65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0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24" name="Freeform 121"/>
                  <p:cNvSpPr>
                    <a:spLocks/>
                  </p:cNvSpPr>
                  <p:nvPr/>
                </p:nvSpPr>
                <p:spPr bwMode="auto">
                  <a:xfrm>
                    <a:off x="1573" y="2331"/>
                    <a:ext cx="65" cy="69"/>
                  </a:xfrm>
                  <a:custGeom>
                    <a:avLst/>
                    <a:gdLst>
                      <a:gd name="T0" fmla="*/ 46 w 65"/>
                      <a:gd name="T1" fmla="*/ 65 h 69"/>
                      <a:gd name="T2" fmla="*/ 59 w 65"/>
                      <a:gd name="T3" fmla="*/ 54 h 69"/>
                      <a:gd name="T4" fmla="*/ 65 w 65"/>
                      <a:gd name="T5" fmla="*/ 39 h 69"/>
                      <a:gd name="T6" fmla="*/ 61 w 65"/>
                      <a:gd name="T7" fmla="*/ 21 h 69"/>
                      <a:gd name="T8" fmla="*/ 50 w 65"/>
                      <a:gd name="T9" fmla="*/ 8 h 69"/>
                      <a:gd name="T10" fmla="*/ 35 w 65"/>
                      <a:gd name="T11" fmla="*/ 0 h 69"/>
                      <a:gd name="T12" fmla="*/ 19 w 65"/>
                      <a:gd name="T13" fmla="*/ 2 h 69"/>
                      <a:gd name="T14" fmla="*/ 6 w 65"/>
                      <a:gd name="T15" fmla="*/ 13 h 69"/>
                      <a:gd name="T16" fmla="*/ 0 w 65"/>
                      <a:gd name="T17" fmla="*/ 30 h 69"/>
                      <a:gd name="T18" fmla="*/ 4 w 65"/>
                      <a:gd name="T19" fmla="*/ 47 h 69"/>
                      <a:gd name="T20" fmla="*/ 15 w 65"/>
                      <a:gd name="T21" fmla="*/ 62 h 69"/>
                      <a:gd name="T22" fmla="*/ 30 w 65"/>
                      <a:gd name="T23" fmla="*/ 69 h 69"/>
                      <a:gd name="T24" fmla="*/ 46 w 65"/>
                      <a:gd name="T25" fmla="*/ 65 h 6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9"/>
                      <a:gd name="T41" fmla="*/ 65 w 65"/>
                      <a:gd name="T42" fmla="*/ 69 h 6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9">
                        <a:moveTo>
                          <a:pt x="46" y="65"/>
                        </a:moveTo>
                        <a:lnTo>
                          <a:pt x="59" y="54"/>
                        </a:lnTo>
                        <a:lnTo>
                          <a:pt x="65" y="39"/>
                        </a:lnTo>
                        <a:lnTo>
                          <a:pt x="61" y="21"/>
                        </a:lnTo>
                        <a:lnTo>
                          <a:pt x="50" y="8"/>
                        </a:lnTo>
                        <a:lnTo>
                          <a:pt x="35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30"/>
                        </a:lnTo>
                        <a:lnTo>
                          <a:pt x="4" y="47"/>
                        </a:lnTo>
                        <a:lnTo>
                          <a:pt x="15" y="62"/>
                        </a:lnTo>
                        <a:lnTo>
                          <a:pt x="30" y="69"/>
                        </a:lnTo>
                        <a:lnTo>
                          <a:pt x="46" y="65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25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2061" y="2192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26" name="Freeform 130"/>
                  <p:cNvSpPr>
                    <a:spLocks/>
                  </p:cNvSpPr>
                  <p:nvPr/>
                </p:nvSpPr>
                <p:spPr bwMode="auto">
                  <a:xfrm>
                    <a:off x="1108" y="2576"/>
                    <a:ext cx="72" cy="117"/>
                  </a:xfrm>
                  <a:custGeom>
                    <a:avLst/>
                    <a:gdLst>
                      <a:gd name="T0" fmla="*/ 72 w 72"/>
                      <a:gd name="T1" fmla="*/ 117 h 117"/>
                      <a:gd name="T2" fmla="*/ 72 w 72"/>
                      <a:gd name="T3" fmla="*/ 34 h 117"/>
                      <a:gd name="T4" fmla="*/ 0 w 72"/>
                      <a:gd name="T5" fmla="*/ 0 h 117"/>
                      <a:gd name="T6" fmla="*/ 0 w 72"/>
                      <a:gd name="T7" fmla="*/ 84 h 117"/>
                      <a:gd name="T8" fmla="*/ 72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72" y="117"/>
                        </a:moveTo>
                        <a:lnTo>
                          <a:pt x="72" y="34"/>
                        </a:ln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72" y="117"/>
                        </a:lnTo>
                        <a:close/>
                      </a:path>
                    </a:pathLst>
                  </a:custGeom>
                  <a:solidFill>
                    <a:srgbClr val="00B200"/>
                  </a:solidFill>
                  <a:ln w="0">
                    <a:solidFill>
                      <a:srgbClr val="00B2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27" name="Freeform 131"/>
                  <p:cNvSpPr>
                    <a:spLocks/>
                  </p:cNvSpPr>
                  <p:nvPr/>
                </p:nvSpPr>
                <p:spPr bwMode="auto">
                  <a:xfrm>
                    <a:off x="1180" y="2576"/>
                    <a:ext cx="70" cy="117"/>
                  </a:xfrm>
                  <a:custGeom>
                    <a:avLst/>
                    <a:gdLst>
                      <a:gd name="T0" fmla="*/ 0 w 70"/>
                      <a:gd name="T1" fmla="*/ 117 h 117"/>
                      <a:gd name="T2" fmla="*/ 0 w 70"/>
                      <a:gd name="T3" fmla="*/ 34 h 117"/>
                      <a:gd name="T4" fmla="*/ 70 w 70"/>
                      <a:gd name="T5" fmla="*/ 0 h 117"/>
                      <a:gd name="T6" fmla="*/ 70 w 70"/>
                      <a:gd name="T7" fmla="*/ 84 h 117"/>
                      <a:gd name="T8" fmla="*/ 0 w 70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0"/>
                      <a:gd name="T16" fmla="*/ 0 h 117"/>
                      <a:gd name="T17" fmla="*/ 70 w 70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0" h="117">
                        <a:moveTo>
                          <a:pt x="0" y="117"/>
                        </a:moveTo>
                        <a:lnTo>
                          <a:pt x="0" y="34"/>
                        </a:lnTo>
                        <a:lnTo>
                          <a:pt x="70" y="0"/>
                        </a:lnTo>
                        <a:lnTo>
                          <a:pt x="70" y="84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28" name="Line 1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50" y="2552"/>
                    <a:ext cx="43" cy="24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29" name="Freeform 133"/>
                  <p:cNvSpPr>
                    <a:spLocks/>
                  </p:cNvSpPr>
                  <p:nvPr/>
                </p:nvSpPr>
                <p:spPr bwMode="auto">
                  <a:xfrm>
                    <a:off x="1271" y="2285"/>
                    <a:ext cx="1075" cy="471"/>
                  </a:xfrm>
                  <a:custGeom>
                    <a:avLst/>
                    <a:gdLst>
                      <a:gd name="T0" fmla="*/ 1075 w 1075"/>
                      <a:gd name="T1" fmla="*/ 402 h 471"/>
                      <a:gd name="T2" fmla="*/ 981 w 1075"/>
                      <a:gd name="T3" fmla="*/ 295 h 471"/>
                      <a:gd name="T4" fmla="*/ 977 w 1075"/>
                      <a:gd name="T5" fmla="*/ 297 h 471"/>
                      <a:gd name="T6" fmla="*/ 966 w 1075"/>
                      <a:gd name="T7" fmla="*/ 304 h 471"/>
                      <a:gd name="T8" fmla="*/ 949 w 1075"/>
                      <a:gd name="T9" fmla="*/ 315 h 471"/>
                      <a:gd name="T10" fmla="*/ 925 w 1075"/>
                      <a:gd name="T11" fmla="*/ 330 h 471"/>
                      <a:gd name="T12" fmla="*/ 897 w 1075"/>
                      <a:gd name="T13" fmla="*/ 347 h 471"/>
                      <a:gd name="T14" fmla="*/ 866 w 1075"/>
                      <a:gd name="T15" fmla="*/ 365 h 471"/>
                      <a:gd name="T16" fmla="*/ 829 w 1075"/>
                      <a:gd name="T17" fmla="*/ 384 h 471"/>
                      <a:gd name="T18" fmla="*/ 790 w 1075"/>
                      <a:gd name="T19" fmla="*/ 402 h 471"/>
                      <a:gd name="T20" fmla="*/ 749 w 1075"/>
                      <a:gd name="T21" fmla="*/ 419 h 471"/>
                      <a:gd name="T22" fmla="*/ 708 w 1075"/>
                      <a:gd name="T23" fmla="*/ 436 h 471"/>
                      <a:gd name="T24" fmla="*/ 665 w 1075"/>
                      <a:gd name="T25" fmla="*/ 449 h 471"/>
                      <a:gd name="T26" fmla="*/ 662 w 1075"/>
                      <a:gd name="T27" fmla="*/ 451 h 471"/>
                      <a:gd name="T28" fmla="*/ 653 w 1075"/>
                      <a:gd name="T29" fmla="*/ 453 h 471"/>
                      <a:gd name="T30" fmla="*/ 638 w 1075"/>
                      <a:gd name="T31" fmla="*/ 456 h 471"/>
                      <a:gd name="T32" fmla="*/ 615 w 1075"/>
                      <a:gd name="T33" fmla="*/ 462 h 471"/>
                      <a:gd name="T34" fmla="*/ 586 w 1075"/>
                      <a:gd name="T35" fmla="*/ 466 h 471"/>
                      <a:gd name="T36" fmla="*/ 549 w 1075"/>
                      <a:gd name="T37" fmla="*/ 469 h 471"/>
                      <a:gd name="T38" fmla="*/ 502 w 1075"/>
                      <a:gd name="T39" fmla="*/ 471 h 471"/>
                      <a:gd name="T40" fmla="*/ 447 w 1075"/>
                      <a:gd name="T41" fmla="*/ 471 h 471"/>
                      <a:gd name="T42" fmla="*/ 380 w 1075"/>
                      <a:gd name="T43" fmla="*/ 469 h 471"/>
                      <a:gd name="T44" fmla="*/ 304 w 1075"/>
                      <a:gd name="T45" fmla="*/ 464 h 471"/>
                      <a:gd name="T46" fmla="*/ 298 w 1075"/>
                      <a:gd name="T47" fmla="*/ 462 h 471"/>
                      <a:gd name="T48" fmla="*/ 280 w 1075"/>
                      <a:gd name="T49" fmla="*/ 460 h 471"/>
                      <a:gd name="T50" fmla="*/ 254 w 1075"/>
                      <a:gd name="T51" fmla="*/ 454 h 471"/>
                      <a:gd name="T52" fmla="*/ 222 w 1075"/>
                      <a:gd name="T53" fmla="*/ 445 h 471"/>
                      <a:gd name="T54" fmla="*/ 185 w 1075"/>
                      <a:gd name="T55" fmla="*/ 434 h 471"/>
                      <a:gd name="T56" fmla="*/ 146 w 1075"/>
                      <a:gd name="T57" fmla="*/ 417 h 471"/>
                      <a:gd name="T58" fmla="*/ 107 w 1075"/>
                      <a:gd name="T59" fmla="*/ 395 h 471"/>
                      <a:gd name="T60" fmla="*/ 70 w 1075"/>
                      <a:gd name="T61" fmla="*/ 367 h 471"/>
                      <a:gd name="T62" fmla="*/ 39 w 1075"/>
                      <a:gd name="T63" fmla="*/ 332 h 471"/>
                      <a:gd name="T64" fmla="*/ 37 w 1075"/>
                      <a:gd name="T65" fmla="*/ 330 h 471"/>
                      <a:gd name="T66" fmla="*/ 31 w 1075"/>
                      <a:gd name="T67" fmla="*/ 321 h 471"/>
                      <a:gd name="T68" fmla="*/ 22 w 1075"/>
                      <a:gd name="T69" fmla="*/ 308 h 471"/>
                      <a:gd name="T70" fmla="*/ 15 w 1075"/>
                      <a:gd name="T71" fmla="*/ 291 h 471"/>
                      <a:gd name="T72" fmla="*/ 5 w 1075"/>
                      <a:gd name="T73" fmla="*/ 269 h 471"/>
                      <a:gd name="T74" fmla="*/ 2 w 1075"/>
                      <a:gd name="T75" fmla="*/ 243 h 471"/>
                      <a:gd name="T76" fmla="*/ 0 w 1075"/>
                      <a:gd name="T77" fmla="*/ 215 h 471"/>
                      <a:gd name="T78" fmla="*/ 4 w 1075"/>
                      <a:gd name="T79" fmla="*/ 186 h 471"/>
                      <a:gd name="T80" fmla="*/ 16 w 1075"/>
                      <a:gd name="T81" fmla="*/ 152 h 471"/>
                      <a:gd name="T82" fmla="*/ 37 w 1075"/>
                      <a:gd name="T83" fmla="*/ 119 h 471"/>
                      <a:gd name="T84" fmla="*/ 68 w 1075"/>
                      <a:gd name="T85" fmla="*/ 84 h 471"/>
                      <a:gd name="T86" fmla="*/ 70 w 1075"/>
                      <a:gd name="T87" fmla="*/ 82 h 471"/>
                      <a:gd name="T88" fmla="*/ 80 w 1075"/>
                      <a:gd name="T89" fmla="*/ 72 h 471"/>
                      <a:gd name="T90" fmla="*/ 93 w 1075"/>
                      <a:gd name="T91" fmla="*/ 59 h 471"/>
                      <a:gd name="T92" fmla="*/ 115 w 1075"/>
                      <a:gd name="T93" fmla="*/ 43 h 471"/>
                      <a:gd name="T94" fmla="*/ 144 w 1075"/>
                      <a:gd name="T95" fmla="*/ 22 h 471"/>
                      <a:gd name="T96" fmla="*/ 182 w 1075"/>
                      <a:gd name="T97" fmla="*/ 0 h 471"/>
                      <a:gd name="T98" fmla="*/ 322 w 1075"/>
                      <a:gd name="T99" fmla="*/ 85 h 471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075"/>
                      <a:gd name="T151" fmla="*/ 0 h 471"/>
                      <a:gd name="T152" fmla="*/ 1075 w 1075"/>
                      <a:gd name="T153" fmla="*/ 471 h 471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075" h="471">
                        <a:moveTo>
                          <a:pt x="1075" y="402"/>
                        </a:moveTo>
                        <a:lnTo>
                          <a:pt x="981" y="295"/>
                        </a:lnTo>
                        <a:lnTo>
                          <a:pt x="977" y="297"/>
                        </a:lnTo>
                        <a:lnTo>
                          <a:pt x="966" y="304"/>
                        </a:lnTo>
                        <a:lnTo>
                          <a:pt x="949" y="315"/>
                        </a:lnTo>
                        <a:lnTo>
                          <a:pt x="925" y="330"/>
                        </a:lnTo>
                        <a:lnTo>
                          <a:pt x="897" y="347"/>
                        </a:lnTo>
                        <a:lnTo>
                          <a:pt x="866" y="365"/>
                        </a:lnTo>
                        <a:lnTo>
                          <a:pt x="829" y="384"/>
                        </a:lnTo>
                        <a:lnTo>
                          <a:pt x="790" y="402"/>
                        </a:lnTo>
                        <a:lnTo>
                          <a:pt x="749" y="419"/>
                        </a:lnTo>
                        <a:lnTo>
                          <a:pt x="708" y="436"/>
                        </a:lnTo>
                        <a:lnTo>
                          <a:pt x="665" y="449"/>
                        </a:lnTo>
                        <a:lnTo>
                          <a:pt x="662" y="451"/>
                        </a:lnTo>
                        <a:lnTo>
                          <a:pt x="653" y="453"/>
                        </a:lnTo>
                        <a:lnTo>
                          <a:pt x="638" y="456"/>
                        </a:lnTo>
                        <a:lnTo>
                          <a:pt x="615" y="462"/>
                        </a:lnTo>
                        <a:lnTo>
                          <a:pt x="586" y="466"/>
                        </a:lnTo>
                        <a:lnTo>
                          <a:pt x="549" y="469"/>
                        </a:lnTo>
                        <a:lnTo>
                          <a:pt x="502" y="471"/>
                        </a:lnTo>
                        <a:lnTo>
                          <a:pt x="447" y="471"/>
                        </a:lnTo>
                        <a:lnTo>
                          <a:pt x="380" y="469"/>
                        </a:lnTo>
                        <a:lnTo>
                          <a:pt x="304" y="464"/>
                        </a:lnTo>
                        <a:lnTo>
                          <a:pt x="298" y="462"/>
                        </a:lnTo>
                        <a:lnTo>
                          <a:pt x="280" y="460"/>
                        </a:lnTo>
                        <a:lnTo>
                          <a:pt x="254" y="454"/>
                        </a:lnTo>
                        <a:lnTo>
                          <a:pt x="222" y="445"/>
                        </a:lnTo>
                        <a:lnTo>
                          <a:pt x="185" y="434"/>
                        </a:lnTo>
                        <a:lnTo>
                          <a:pt x="146" y="417"/>
                        </a:lnTo>
                        <a:lnTo>
                          <a:pt x="107" y="395"/>
                        </a:lnTo>
                        <a:lnTo>
                          <a:pt x="70" y="367"/>
                        </a:lnTo>
                        <a:lnTo>
                          <a:pt x="39" y="332"/>
                        </a:lnTo>
                        <a:lnTo>
                          <a:pt x="37" y="330"/>
                        </a:lnTo>
                        <a:lnTo>
                          <a:pt x="31" y="321"/>
                        </a:lnTo>
                        <a:lnTo>
                          <a:pt x="22" y="308"/>
                        </a:lnTo>
                        <a:lnTo>
                          <a:pt x="15" y="291"/>
                        </a:lnTo>
                        <a:lnTo>
                          <a:pt x="5" y="269"/>
                        </a:lnTo>
                        <a:lnTo>
                          <a:pt x="2" y="243"/>
                        </a:lnTo>
                        <a:lnTo>
                          <a:pt x="0" y="215"/>
                        </a:lnTo>
                        <a:lnTo>
                          <a:pt x="4" y="186"/>
                        </a:lnTo>
                        <a:lnTo>
                          <a:pt x="16" y="152"/>
                        </a:lnTo>
                        <a:lnTo>
                          <a:pt x="37" y="119"/>
                        </a:lnTo>
                        <a:lnTo>
                          <a:pt x="68" y="84"/>
                        </a:lnTo>
                        <a:lnTo>
                          <a:pt x="70" y="82"/>
                        </a:lnTo>
                        <a:lnTo>
                          <a:pt x="80" y="72"/>
                        </a:lnTo>
                        <a:lnTo>
                          <a:pt x="93" y="59"/>
                        </a:lnTo>
                        <a:lnTo>
                          <a:pt x="115" y="43"/>
                        </a:lnTo>
                        <a:lnTo>
                          <a:pt x="144" y="22"/>
                        </a:lnTo>
                        <a:lnTo>
                          <a:pt x="182" y="0"/>
                        </a:lnTo>
                        <a:lnTo>
                          <a:pt x="322" y="85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30" name="Freeform 134"/>
                  <p:cNvSpPr>
                    <a:spLocks/>
                  </p:cNvSpPr>
                  <p:nvPr/>
                </p:nvSpPr>
                <p:spPr bwMode="auto">
                  <a:xfrm>
                    <a:off x="1260" y="2354"/>
                    <a:ext cx="1075" cy="469"/>
                  </a:xfrm>
                  <a:custGeom>
                    <a:avLst/>
                    <a:gdLst>
                      <a:gd name="T0" fmla="*/ 1075 w 1075"/>
                      <a:gd name="T1" fmla="*/ 354 h 469"/>
                      <a:gd name="T2" fmla="*/ 981 w 1075"/>
                      <a:gd name="T3" fmla="*/ 293 h 469"/>
                      <a:gd name="T4" fmla="*/ 977 w 1075"/>
                      <a:gd name="T5" fmla="*/ 295 h 469"/>
                      <a:gd name="T6" fmla="*/ 966 w 1075"/>
                      <a:gd name="T7" fmla="*/ 303 h 469"/>
                      <a:gd name="T8" fmla="*/ 949 w 1075"/>
                      <a:gd name="T9" fmla="*/ 314 h 469"/>
                      <a:gd name="T10" fmla="*/ 925 w 1075"/>
                      <a:gd name="T11" fmla="*/ 328 h 469"/>
                      <a:gd name="T12" fmla="*/ 897 w 1075"/>
                      <a:gd name="T13" fmla="*/ 345 h 469"/>
                      <a:gd name="T14" fmla="*/ 866 w 1075"/>
                      <a:gd name="T15" fmla="*/ 364 h 469"/>
                      <a:gd name="T16" fmla="*/ 829 w 1075"/>
                      <a:gd name="T17" fmla="*/ 382 h 469"/>
                      <a:gd name="T18" fmla="*/ 790 w 1075"/>
                      <a:gd name="T19" fmla="*/ 401 h 469"/>
                      <a:gd name="T20" fmla="*/ 749 w 1075"/>
                      <a:gd name="T21" fmla="*/ 419 h 469"/>
                      <a:gd name="T22" fmla="*/ 708 w 1075"/>
                      <a:gd name="T23" fmla="*/ 434 h 469"/>
                      <a:gd name="T24" fmla="*/ 665 w 1075"/>
                      <a:gd name="T25" fmla="*/ 447 h 469"/>
                      <a:gd name="T26" fmla="*/ 662 w 1075"/>
                      <a:gd name="T27" fmla="*/ 449 h 469"/>
                      <a:gd name="T28" fmla="*/ 653 w 1075"/>
                      <a:gd name="T29" fmla="*/ 451 h 469"/>
                      <a:gd name="T30" fmla="*/ 638 w 1075"/>
                      <a:gd name="T31" fmla="*/ 456 h 469"/>
                      <a:gd name="T32" fmla="*/ 615 w 1075"/>
                      <a:gd name="T33" fmla="*/ 460 h 469"/>
                      <a:gd name="T34" fmla="*/ 586 w 1075"/>
                      <a:gd name="T35" fmla="*/ 464 h 469"/>
                      <a:gd name="T36" fmla="*/ 549 w 1075"/>
                      <a:gd name="T37" fmla="*/ 468 h 469"/>
                      <a:gd name="T38" fmla="*/ 502 w 1075"/>
                      <a:gd name="T39" fmla="*/ 469 h 469"/>
                      <a:gd name="T40" fmla="*/ 447 w 1075"/>
                      <a:gd name="T41" fmla="*/ 469 h 469"/>
                      <a:gd name="T42" fmla="*/ 380 w 1075"/>
                      <a:gd name="T43" fmla="*/ 468 h 469"/>
                      <a:gd name="T44" fmla="*/ 304 w 1075"/>
                      <a:gd name="T45" fmla="*/ 462 h 469"/>
                      <a:gd name="T46" fmla="*/ 298 w 1075"/>
                      <a:gd name="T47" fmla="*/ 462 h 469"/>
                      <a:gd name="T48" fmla="*/ 280 w 1075"/>
                      <a:gd name="T49" fmla="*/ 458 h 469"/>
                      <a:gd name="T50" fmla="*/ 254 w 1075"/>
                      <a:gd name="T51" fmla="*/ 453 h 469"/>
                      <a:gd name="T52" fmla="*/ 222 w 1075"/>
                      <a:gd name="T53" fmla="*/ 445 h 469"/>
                      <a:gd name="T54" fmla="*/ 185 w 1075"/>
                      <a:gd name="T55" fmla="*/ 432 h 469"/>
                      <a:gd name="T56" fmla="*/ 146 w 1075"/>
                      <a:gd name="T57" fmla="*/ 416 h 469"/>
                      <a:gd name="T58" fmla="*/ 107 w 1075"/>
                      <a:gd name="T59" fmla="*/ 393 h 469"/>
                      <a:gd name="T60" fmla="*/ 70 w 1075"/>
                      <a:gd name="T61" fmla="*/ 366 h 469"/>
                      <a:gd name="T62" fmla="*/ 39 w 1075"/>
                      <a:gd name="T63" fmla="*/ 332 h 469"/>
                      <a:gd name="T64" fmla="*/ 37 w 1075"/>
                      <a:gd name="T65" fmla="*/ 328 h 469"/>
                      <a:gd name="T66" fmla="*/ 31 w 1075"/>
                      <a:gd name="T67" fmla="*/ 321 h 469"/>
                      <a:gd name="T68" fmla="*/ 22 w 1075"/>
                      <a:gd name="T69" fmla="*/ 306 h 469"/>
                      <a:gd name="T70" fmla="*/ 15 w 1075"/>
                      <a:gd name="T71" fmla="*/ 290 h 469"/>
                      <a:gd name="T72" fmla="*/ 5 w 1075"/>
                      <a:gd name="T73" fmla="*/ 267 h 469"/>
                      <a:gd name="T74" fmla="*/ 2 w 1075"/>
                      <a:gd name="T75" fmla="*/ 243 h 469"/>
                      <a:gd name="T76" fmla="*/ 0 w 1075"/>
                      <a:gd name="T77" fmla="*/ 215 h 469"/>
                      <a:gd name="T78" fmla="*/ 4 w 1075"/>
                      <a:gd name="T79" fmla="*/ 184 h 469"/>
                      <a:gd name="T80" fmla="*/ 16 w 1075"/>
                      <a:gd name="T81" fmla="*/ 152 h 469"/>
                      <a:gd name="T82" fmla="*/ 37 w 1075"/>
                      <a:gd name="T83" fmla="*/ 117 h 469"/>
                      <a:gd name="T84" fmla="*/ 68 w 1075"/>
                      <a:gd name="T85" fmla="*/ 84 h 469"/>
                      <a:gd name="T86" fmla="*/ 70 w 1075"/>
                      <a:gd name="T87" fmla="*/ 80 h 469"/>
                      <a:gd name="T88" fmla="*/ 80 w 1075"/>
                      <a:gd name="T89" fmla="*/ 73 h 469"/>
                      <a:gd name="T90" fmla="*/ 93 w 1075"/>
                      <a:gd name="T91" fmla="*/ 60 h 469"/>
                      <a:gd name="T92" fmla="*/ 115 w 1075"/>
                      <a:gd name="T93" fmla="*/ 41 h 469"/>
                      <a:gd name="T94" fmla="*/ 144 w 1075"/>
                      <a:gd name="T95" fmla="*/ 23 h 469"/>
                      <a:gd name="T96" fmla="*/ 182 w 1075"/>
                      <a:gd name="T97" fmla="*/ 0 h 469"/>
                      <a:gd name="T98" fmla="*/ 315 w 1075"/>
                      <a:gd name="T99" fmla="*/ 37 h 469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075"/>
                      <a:gd name="T151" fmla="*/ 0 h 469"/>
                      <a:gd name="T152" fmla="*/ 1075 w 1075"/>
                      <a:gd name="T153" fmla="*/ 469 h 469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075" h="469">
                        <a:moveTo>
                          <a:pt x="1075" y="354"/>
                        </a:moveTo>
                        <a:lnTo>
                          <a:pt x="981" y="293"/>
                        </a:lnTo>
                        <a:lnTo>
                          <a:pt x="977" y="295"/>
                        </a:lnTo>
                        <a:lnTo>
                          <a:pt x="966" y="303"/>
                        </a:lnTo>
                        <a:lnTo>
                          <a:pt x="949" y="314"/>
                        </a:lnTo>
                        <a:lnTo>
                          <a:pt x="925" y="328"/>
                        </a:lnTo>
                        <a:lnTo>
                          <a:pt x="897" y="345"/>
                        </a:lnTo>
                        <a:lnTo>
                          <a:pt x="866" y="364"/>
                        </a:lnTo>
                        <a:lnTo>
                          <a:pt x="829" y="382"/>
                        </a:lnTo>
                        <a:lnTo>
                          <a:pt x="790" y="401"/>
                        </a:lnTo>
                        <a:lnTo>
                          <a:pt x="749" y="419"/>
                        </a:lnTo>
                        <a:lnTo>
                          <a:pt x="708" y="434"/>
                        </a:lnTo>
                        <a:lnTo>
                          <a:pt x="665" y="447"/>
                        </a:lnTo>
                        <a:lnTo>
                          <a:pt x="662" y="449"/>
                        </a:lnTo>
                        <a:lnTo>
                          <a:pt x="653" y="451"/>
                        </a:lnTo>
                        <a:lnTo>
                          <a:pt x="638" y="456"/>
                        </a:lnTo>
                        <a:lnTo>
                          <a:pt x="615" y="460"/>
                        </a:lnTo>
                        <a:lnTo>
                          <a:pt x="586" y="464"/>
                        </a:lnTo>
                        <a:lnTo>
                          <a:pt x="549" y="468"/>
                        </a:lnTo>
                        <a:lnTo>
                          <a:pt x="502" y="469"/>
                        </a:lnTo>
                        <a:lnTo>
                          <a:pt x="447" y="469"/>
                        </a:lnTo>
                        <a:lnTo>
                          <a:pt x="380" y="468"/>
                        </a:lnTo>
                        <a:lnTo>
                          <a:pt x="304" y="462"/>
                        </a:lnTo>
                        <a:lnTo>
                          <a:pt x="298" y="462"/>
                        </a:lnTo>
                        <a:lnTo>
                          <a:pt x="280" y="458"/>
                        </a:lnTo>
                        <a:lnTo>
                          <a:pt x="254" y="453"/>
                        </a:lnTo>
                        <a:lnTo>
                          <a:pt x="222" y="445"/>
                        </a:lnTo>
                        <a:lnTo>
                          <a:pt x="185" y="432"/>
                        </a:lnTo>
                        <a:lnTo>
                          <a:pt x="146" y="416"/>
                        </a:lnTo>
                        <a:lnTo>
                          <a:pt x="107" y="393"/>
                        </a:lnTo>
                        <a:lnTo>
                          <a:pt x="70" y="366"/>
                        </a:lnTo>
                        <a:lnTo>
                          <a:pt x="39" y="332"/>
                        </a:lnTo>
                        <a:lnTo>
                          <a:pt x="37" y="328"/>
                        </a:lnTo>
                        <a:lnTo>
                          <a:pt x="31" y="321"/>
                        </a:lnTo>
                        <a:lnTo>
                          <a:pt x="22" y="306"/>
                        </a:lnTo>
                        <a:lnTo>
                          <a:pt x="15" y="290"/>
                        </a:lnTo>
                        <a:lnTo>
                          <a:pt x="5" y="267"/>
                        </a:lnTo>
                        <a:lnTo>
                          <a:pt x="2" y="243"/>
                        </a:lnTo>
                        <a:lnTo>
                          <a:pt x="0" y="215"/>
                        </a:lnTo>
                        <a:lnTo>
                          <a:pt x="4" y="184"/>
                        </a:lnTo>
                        <a:lnTo>
                          <a:pt x="16" y="152"/>
                        </a:lnTo>
                        <a:lnTo>
                          <a:pt x="37" y="117"/>
                        </a:lnTo>
                        <a:lnTo>
                          <a:pt x="68" y="84"/>
                        </a:lnTo>
                        <a:lnTo>
                          <a:pt x="70" y="80"/>
                        </a:lnTo>
                        <a:lnTo>
                          <a:pt x="80" y="73"/>
                        </a:lnTo>
                        <a:lnTo>
                          <a:pt x="93" y="60"/>
                        </a:lnTo>
                        <a:lnTo>
                          <a:pt x="115" y="41"/>
                        </a:lnTo>
                        <a:lnTo>
                          <a:pt x="144" y="23"/>
                        </a:lnTo>
                        <a:lnTo>
                          <a:pt x="182" y="0"/>
                        </a:lnTo>
                        <a:lnTo>
                          <a:pt x="315" y="3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31" name="Freeform 136"/>
                  <p:cNvSpPr>
                    <a:spLocks/>
                  </p:cNvSpPr>
                  <p:nvPr/>
                </p:nvSpPr>
                <p:spPr bwMode="auto">
                  <a:xfrm>
                    <a:off x="2100" y="2572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5 h 58"/>
                      <a:gd name="T4" fmla="*/ 0 w 44"/>
                      <a:gd name="T5" fmla="*/ 58 h 58"/>
                      <a:gd name="T6" fmla="*/ 44 w 44"/>
                      <a:gd name="T7" fmla="*/ 34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5"/>
                        </a:lnTo>
                        <a:lnTo>
                          <a:pt x="0" y="58"/>
                        </a:lnTo>
                        <a:lnTo>
                          <a:pt x="44" y="34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32" name="Freeform 137"/>
                  <p:cNvSpPr>
                    <a:spLocks/>
                  </p:cNvSpPr>
                  <p:nvPr/>
                </p:nvSpPr>
                <p:spPr bwMode="auto">
                  <a:xfrm>
                    <a:off x="2100" y="2572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5 h 58"/>
                      <a:gd name="T4" fmla="*/ 0 w 44"/>
                      <a:gd name="T5" fmla="*/ 58 h 58"/>
                      <a:gd name="T6" fmla="*/ 44 w 44"/>
                      <a:gd name="T7" fmla="*/ 34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5"/>
                        </a:lnTo>
                        <a:lnTo>
                          <a:pt x="0" y="58"/>
                        </a:lnTo>
                        <a:lnTo>
                          <a:pt x="44" y="34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33" name="Freeform 138"/>
                  <p:cNvSpPr>
                    <a:spLocks/>
                  </p:cNvSpPr>
                  <p:nvPr/>
                </p:nvSpPr>
                <p:spPr bwMode="auto">
                  <a:xfrm>
                    <a:off x="2100" y="2632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34" name="Freeform 139"/>
                  <p:cNvSpPr>
                    <a:spLocks/>
                  </p:cNvSpPr>
                  <p:nvPr/>
                </p:nvSpPr>
                <p:spPr bwMode="auto">
                  <a:xfrm>
                    <a:off x="2100" y="2632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35" name="Freeform 140"/>
                  <p:cNvSpPr>
                    <a:spLocks/>
                  </p:cNvSpPr>
                  <p:nvPr/>
                </p:nvSpPr>
                <p:spPr bwMode="auto">
                  <a:xfrm>
                    <a:off x="2100" y="2680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4 h 58"/>
                      <a:gd name="T4" fmla="*/ 0 w 44"/>
                      <a:gd name="T5" fmla="*/ 58 h 58"/>
                      <a:gd name="T6" fmla="*/ 44 w 44"/>
                      <a:gd name="T7" fmla="*/ 33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4" y="33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36" name="Freeform 141"/>
                  <p:cNvSpPr>
                    <a:spLocks/>
                  </p:cNvSpPr>
                  <p:nvPr/>
                </p:nvSpPr>
                <p:spPr bwMode="auto">
                  <a:xfrm>
                    <a:off x="2100" y="2680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4 h 58"/>
                      <a:gd name="T4" fmla="*/ 0 w 44"/>
                      <a:gd name="T5" fmla="*/ 58 h 58"/>
                      <a:gd name="T6" fmla="*/ 44 w 44"/>
                      <a:gd name="T7" fmla="*/ 33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4" y="33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37" name="Freeform 142"/>
                  <p:cNvSpPr>
                    <a:spLocks/>
                  </p:cNvSpPr>
                  <p:nvPr/>
                </p:nvSpPr>
                <p:spPr bwMode="auto">
                  <a:xfrm>
                    <a:off x="2100" y="2734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38" name="Freeform 143"/>
                  <p:cNvSpPr>
                    <a:spLocks/>
                  </p:cNvSpPr>
                  <p:nvPr/>
                </p:nvSpPr>
                <p:spPr bwMode="auto">
                  <a:xfrm>
                    <a:off x="2100" y="2734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39" name="Freeform 144"/>
                  <p:cNvSpPr>
                    <a:spLocks/>
                  </p:cNvSpPr>
                  <p:nvPr/>
                </p:nvSpPr>
                <p:spPr bwMode="auto">
                  <a:xfrm>
                    <a:off x="2105" y="2623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40" name="Freeform 145"/>
                  <p:cNvSpPr>
                    <a:spLocks/>
                  </p:cNvSpPr>
                  <p:nvPr/>
                </p:nvSpPr>
                <p:spPr bwMode="auto">
                  <a:xfrm>
                    <a:off x="2105" y="2623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41" name="Freeform 146"/>
                  <p:cNvSpPr>
                    <a:spLocks/>
                  </p:cNvSpPr>
                  <p:nvPr/>
                </p:nvSpPr>
                <p:spPr bwMode="auto">
                  <a:xfrm>
                    <a:off x="2105" y="2671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3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3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42" name="Freeform 147"/>
                  <p:cNvSpPr>
                    <a:spLocks/>
                  </p:cNvSpPr>
                  <p:nvPr/>
                </p:nvSpPr>
                <p:spPr bwMode="auto">
                  <a:xfrm>
                    <a:off x="2105" y="2671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3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3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43" name="Freeform 148"/>
                  <p:cNvSpPr>
                    <a:spLocks/>
                  </p:cNvSpPr>
                  <p:nvPr/>
                </p:nvSpPr>
                <p:spPr bwMode="auto">
                  <a:xfrm>
                    <a:off x="2105" y="2725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44" name="Freeform 149"/>
                  <p:cNvSpPr>
                    <a:spLocks/>
                  </p:cNvSpPr>
                  <p:nvPr/>
                </p:nvSpPr>
                <p:spPr bwMode="auto">
                  <a:xfrm>
                    <a:off x="2105" y="2725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45" name="Freeform 159"/>
                  <p:cNvSpPr>
                    <a:spLocks/>
                  </p:cNvSpPr>
                  <p:nvPr/>
                </p:nvSpPr>
                <p:spPr bwMode="auto">
                  <a:xfrm>
                    <a:off x="2537" y="2166"/>
                    <a:ext cx="673" cy="414"/>
                  </a:xfrm>
                  <a:custGeom>
                    <a:avLst/>
                    <a:gdLst>
                      <a:gd name="T0" fmla="*/ 0 w 673"/>
                      <a:gd name="T1" fmla="*/ 362 h 414"/>
                      <a:gd name="T2" fmla="*/ 633 w 673"/>
                      <a:gd name="T3" fmla="*/ 2 h 414"/>
                      <a:gd name="T4" fmla="*/ 634 w 673"/>
                      <a:gd name="T5" fmla="*/ 0 h 414"/>
                      <a:gd name="T6" fmla="*/ 640 w 673"/>
                      <a:gd name="T7" fmla="*/ 0 h 414"/>
                      <a:gd name="T8" fmla="*/ 647 w 673"/>
                      <a:gd name="T9" fmla="*/ 2 h 414"/>
                      <a:gd name="T10" fmla="*/ 655 w 673"/>
                      <a:gd name="T11" fmla="*/ 4 h 414"/>
                      <a:gd name="T12" fmla="*/ 662 w 673"/>
                      <a:gd name="T13" fmla="*/ 10 h 414"/>
                      <a:gd name="T14" fmla="*/ 670 w 673"/>
                      <a:gd name="T15" fmla="*/ 19 h 414"/>
                      <a:gd name="T16" fmla="*/ 673 w 673"/>
                      <a:gd name="T17" fmla="*/ 34 h 414"/>
                      <a:gd name="T18" fmla="*/ 673 w 673"/>
                      <a:gd name="T19" fmla="*/ 54 h 414"/>
                      <a:gd name="T20" fmla="*/ 41 w 673"/>
                      <a:gd name="T21" fmla="*/ 414 h 414"/>
                      <a:gd name="T22" fmla="*/ 0 w 673"/>
                      <a:gd name="T23" fmla="*/ 362 h 4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3"/>
                      <a:gd name="T37" fmla="*/ 0 h 414"/>
                      <a:gd name="T38" fmla="*/ 673 w 673"/>
                      <a:gd name="T39" fmla="*/ 414 h 4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3" h="414">
                        <a:moveTo>
                          <a:pt x="0" y="362"/>
                        </a:moveTo>
                        <a:lnTo>
                          <a:pt x="633" y="2"/>
                        </a:lnTo>
                        <a:lnTo>
                          <a:pt x="634" y="0"/>
                        </a:lnTo>
                        <a:lnTo>
                          <a:pt x="640" y="0"/>
                        </a:lnTo>
                        <a:lnTo>
                          <a:pt x="647" y="2"/>
                        </a:lnTo>
                        <a:lnTo>
                          <a:pt x="655" y="4"/>
                        </a:lnTo>
                        <a:lnTo>
                          <a:pt x="662" y="10"/>
                        </a:lnTo>
                        <a:lnTo>
                          <a:pt x="670" y="19"/>
                        </a:lnTo>
                        <a:lnTo>
                          <a:pt x="673" y="34"/>
                        </a:lnTo>
                        <a:lnTo>
                          <a:pt x="673" y="54"/>
                        </a:lnTo>
                        <a:lnTo>
                          <a:pt x="41" y="414"/>
                        </a:lnTo>
                        <a:lnTo>
                          <a:pt x="0" y="362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46" name="Freeform 160"/>
                  <p:cNvSpPr>
                    <a:spLocks/>
                  </p:cNvSpPr>
                  <p:nvPr/>
                </p:nvSpPr>
                <p:spPr bwMode="auto">
                  <a:xfrm>
                    <a:off x="2537" y="2166"/>
                    <a:ext cx="673" cy="414"/>
                  </a:xfrm>
                  <a:custGeom>
                    <a:avLst/>
                    <a:gdLst>
                      <a:gd name="T0" fmla="*/ 0 w 673"/>
                      <a:gd name="T1" fmla="*/ 362 h 414"/>
                      <a:gd name="T2" fmla="*/ 633 w 673"/>
                      <a:gd name="T3" fmla="*/ 2 h 414"/>
                      <a:gd name="T4" fmla="*/ 634 w 673"/>
                      <a:gd name="T5" fmla="*/ 0 h 414"/>
                      <a:gd name="T6" fmla="*/ 640 w 673"/>
                      <a:gd name="T7" fmla="*/ 0 h 414"/>
                      <a:gd name="T8" fmla="*/ 647 w 673"/>
                      <a:gd name="T9" fmla="*/ 2 h 414"/>
                      <a:gd name="T10" fmla="*/ 655 w 673"/>
                      <a:gd name="T11" fmla="*/ 4 h 414"/>
                      <a:gd name="T12" fmla="*/ 662 w 673"/>
                      <a:gd name="T13" fmla="*/ 10 h 414"/>
                      <a:gd name="T14" fmla="*/ 670 w 673"/>
                      <a:gd name="T15" fmla="*/ 19 h 414"/>
                      <a:gd name="T16" fmla="*/ 673 w 673"/>
                      <a:gd name="T17" fmla="*/ 34 h 414"/>
                      <a:gd name="T18" fmla="*/ 673 w 673"/>
                      <a:gd name="T19" fmla="*/ 54 h 414"/>
                      <a:gd name="T20" fmla="*/ 41 w 673"/>
                      <a:gd name="T21" fmla="*/ 414 h 414"/>
                      <a:gd name="T22" fmla="*/ 0 w 673"/>
                      <a:gd name="T23" fmla="*/ 362 h 4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3"/>
                      <a:gd name="T37" fmla="*/ 0 h 414"/>
                      <a:gd name="T38" fmla="*/ 673 w 673"/>
                      <a:gd name="T39" fmla="*/ 414 h 4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3" h="414">
                        <a:moveTo>
                          <a:pt x="0" y="362"/>
                        </a:moveTo>
                        <a:lnTo>
                          <a:pt x="633" y="2"/>
                        </a:lnTo>
                        <a:lnTo>
                          <a:pt x="634" y="0"/>
                        </a:lnTo>
                        <a:lnTo>
                          <a:pt x="640" y="0"/>
                        </a:lnTo>
                        <a:lnTo>
                          <a:pt x="647" y="2"/>
                        </a:lnTo>
                        <a:lnTo>
                          <a:pt x="655" y="4"/>
                        </a:lnTo>
                        <a:lnTo>
                          <a:pt x="662" y="10"/>
                        </a:lnTo>
                        <a:lnTo>
                          <a:pt x="670" y="19"/>
                        </a:lnTo>
                        <a:lnTo>
                          <a:pt x="673" y="34"/>
                        </a:lnTo>
                        <a:lnTo>
                          <a:pt x="673" y="54"/>
                        </a:lnTo>
                        <a:lnTo>
                          <a:pt x="41" y="414"/>
                        </a:lnTo>
                        <a:lnTo>
                          <a:pt x="0" y="362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47" name="Freeform 161"/>
                  <p:cNvSpPr>
                    <a:spLocks/>
                  </p:cNvSpPr>
                  <p:nvPr/>
                </p:nvSpPr>
                <p:spPr bwMode="auto">
                  <a:xfrm>
                    <a:off x="2543" y="2168"/>
                    <a:ext cx="667" cy="406"/>
                  </a:xfrm>
                  <a:custGeom>
                    <a:avLst/>
                    <a:gdLst>
                      <a:gd name="T0" fmla="*/ 630 w 667"/>
                      <a:gd name="T1" fmla="*/ 0 h 406"/>
                      <a:gd name="T2" fmla="*/ 632 w 667"/>
                      <a:gd name="T3" fmla="*/ 0 h 406"/>
                      <a:gd name="T4" fmla="*/ 638 w 667"/>
                      <a:gd name="T5" fmla="*/ 0 h 406"/>
                      <a:gd name="T6" fmla="*/ 645 w 667"/>
                      <a:gd name="T7" fmla="*/ 2 h 406"/>
                      <a:gd name="T8" fmla="*/ 654 w 667"/>
                      <a:gd name="T9" fmla="*/ 6 h 406"/>
                      <a:gd name="T10" fmla="*/ 662 w 667"/>
                      <a:gd name="T11" fmla="*/ 15 h 406"/>
                      <a:gd name="T12" fmla="*/ 666 w 667"/>
                      <a:gd name="T13" fmla="*/ 28 h 406"/>
                      <a:gd name="T14" fmla="*/ 667 w 667"/>
                      <a:gd name="T15" fmla="*/ 47 h 406"/>
                      <a:gd name="T16" fmla="*/ 35 w 667"/>
                      <a:gd name="T17" fmla="*/ 406 h 406"/>
                      <a:gd name="T18" fmla="*/ 0 w 667"/>
                      <a:gd name="T19" fmla="*/ 360 h 406"/>
                      <a:gd name="T20" fmla="*/ 630 w 667"/>
                      <a:gd name="T21" fmla="*/ 0 h 40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67"/>
                      <a:gd name="T34" fmla="*/ 0 h 406"/>
                      <a:gd name="T35" fmla="*/ 667 w 667"/>
                      <a:gd name="T36" fmla="*/ 406 h 40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67" h="406">
                        <a:moveTo>
                          <a:pt x="630" y="0"/>
                        </a:moveTo>
                        <a:lnTo>
                          <a:pt x="632" y="0"/>
                        </a:lnTo>
                        <a:lnTo>
                          <a:pt x="638" y="0"/>
                        </a:lnTo>
                        <a:lnTo>
                          <a:pt x="645" y="2"/>
                        </a:lnTo>
                        <a:lnTo>
                          <a:pt x="654" y="6"/>
                        </a:lnTo>
                        <a:lnTo>
                          <a:pt x="662" y="15"/>
                        </a:lnTo>
                        <a:lnTo>
                          <a:pt x="666" y="28"/>
                        </a:lnTo>
                        <a:lnTo>
                          <a:pt x="667" y="47"/>
                        </a:lnTo>
                        <a:lnTo>
                          <a:pt x="35" y="406"/>
                        </a:lnTo>
                        <a:lnTo>
                          <a:pt x="0" y="360"/>
                        </a:lnTo>
                        <a:lnTo>
                          <a:pt x="630" y="0"/>
                        </a:lnTo>
                        <a:close/>
                      </a:path>
                    </a:pathLst>
                  </a:custGeom>
                  <a:solidFill>
                    <a:srgbClr val="FF2B2B"/>
                  </a:solidFill>
                  <a:ln w="0">
                    <a:solidFill>
                      <a:srgbClr val="FF2B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48" name="Freeform 162"/>
                  <p:cNvSpPr>
                    <a:spLocks/>
                  </p:cNvSpPr>
                  <p:nvPr/>
                </p:nvSpPr>
                <p:spPr bwMode="auto">
                  <a:xfrm>
                    <a:off x="2548" y="2170"/>
                    <a:ext cx="661" cy="397"/>
                  </a:xfrm>
                  <a:custGeom>
                    <a:avLst/>
                    <a:gdLst>
                      <a:gd name="T0" fmla="*/ 629 w 661"/>
                      <a:gd name="T1" fmla="*/ 0 h 397"/>
                      <a:gd name="T2" fmla="*/ 631 w 661"/>
                      <a:gd name="T3" fmla="*/ 0 h 397"/>
                      <a:gd name="T4" fmla="*/ 638 w 661"/>
                      <a:gd name="T5" fmla="*/ 0 h 397"/>
                      <a:gd name="T6" fmla="*/ 646 w 661"/>
                      <a:gd name="T7" fmla="*/ 4 h 397"/>
                      <a:gd name="T8" fmla="*/ 655 w 661"/>
                      <a:gd name="T9" fmla="*/ 11 h 397"/>
                      <a:gd name="T10" fmla="*/ 661 w 661"/>
                      <a:gd name="T11" fmla="*/ 22 h 397"/>
                      <a:gd name="T12" fmla="*/ 661 w 661"/>
                      <a:gd name="T13" fmla="*/ 39 h 397"/>
                      <a:gd name="T14" fmla="*/ 32 w 661"/>
                      <a:gd name="T15" fmla="*/ 397 h 397"/>
                      <a:gd name="T16" fmla="*/ 0 w 661"/>
                      <a:gd name="T17" fmla="*/ 358 h 397"/>
                      <a:gd name="T18" fmla="*/ 629 w 661"/>
                      <a:gd name="T19" fmla="*/ 0 h 39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61"/>
                      <a:gd name="T31" fmla="*/ 0 h 397"/>
                      <a:gd name="T32" fmla="*/ 661 w 661"/>
                      <a:gd name="T33" fmla="*/ 397 h 39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61" h="397">
                        <a:moveTo>
                          <a:pt x="629" y="0"/>
                        </a:moveTo>
                        <a:lnTo>
                          <a:pt x="631" y="0"/>
                        </a:lnTo>
                        <a:lnTo>
                          <a:pt x="638" y="0"/>
                        </a:lnTo>
                        <a:lnTo>
                          <a:pt x="646" y="4"/>
                        </a:lnTo>
                        <a:lnTo>
                          <a:pt x="655" y="11"/>
                        </a:lnTo>
                        <a:lnTo>
                          <a:pt x="661" y="22"/>
                        </a:lnTo>
                        <a:lnTo>
                          <a:pt x="661" y="39"/>
                        </a:lnTo>
                        <a:lnTo>
                          <a:pt x="32" y="397"/>
                        </a:lnTo>
                        <a:lnTo>
                          <a:pt x="0" y="358"/>
                        </a:lnTo>
                        <a:lnTo>
                          <a:pt x="629" y="0"/>
                        </a:lnTo>
                        <a:close/>
                      </a:path>
                    </a:pathLst>
                  </a:custGeom>
                  <a:solidFill>
                    <a:srgbClr val="FF5555"/>
                  </a:solidFill>
                  <a:ln w="0">
                    <a:solidFill>
                      <a:srgbClr val="FF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49" name="Freeform 163"/>
                  <p:cNvSpPr>
                    <a:spLocks/>
                  </p:cNvSpPr>
                  <p:nvPr/>
                </p:nvSpPr>
                <p:spPr bwMode="auto">
                  <a:xfrm>
                    <a:off x="2556" y="2170"/>
                    <a:ext cx="653" cy="391"/>
                  </a:xfrm>
                  <a:custGeom>
                    <a:avLst/>
                    <a:gdLst>
                      <a:gd name="T0" fmla="*/ 625 w 653"/>
                      <a:gd name="T1" fmla="*/ 0 h 391"/>
                      <a:gd name="T2" fmla="*/ 627 w 653"/>
                      <a:gd name="T3" fmla="*/ 0 h 391"/>
                      <a:gd name="T4" fmla="*/ 632 w 653"/>
                      <a:gd name="T5" fmla="*/ 2 h 391"/>
                      <a:gd name="T6" fmla="*/ 640 w 653"/>
                      <a:gd name="T7" fmla="*/ 6 h 391"/>
                      <a:gd name="T8" fmla="*/ 647 w 653"/>
                      <a:gd name="T9" fmla="*/ 11 h 391"/>
                      <a:gd name="T10" fmla="*/ 651 w 653"/>
                      <a:gd name="T11" fmla="*/ 21 h 391"/>
                      <a:gd name="T12" fmla="*/ 653 w 653"/>
                      <a:gd name="T13" fmla="*/ 33 h 391"/>
                      <a:gd name="T14" fmla="*/ 24 w 653"/>
                      <a:gd name="T15" fmla="*/ 391 h 391"/>
                      <a:gd name="T16" fmla="*/ 0 w 653"/>
                      <a:gd name="T17" fmla="*/ 358 h 391"/>
                      <a:gd name="T18" fmla="*/ 625 w 653"/>
                      <a:gd name="T19" fmla="*/ 0 h 39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53"/>
                      <a:gd name="T31" fmla="*/ 0 h 391"/>
                      <a:gd name="T32" fmla="*/ 653 w 653"/>
                      <a:gd name="T33" fmla="*/ 391 h 39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53" h="391">
                        <a:moveTo>
                          <a:pt x="625" y="0"/>
                        </a:moveTo>
                        <a:lnTo>
                          <a:pt x="627" y="0"/>
                        </a:lnTo>
                        <a:lnTo>
                          <a:pt x="632" y="2"/>
                        </a:lnTo>
                        <a:lnTo>
                          <a:pt x="640" y="6"/>
                        </a:lnTo>
                        <a:lnTo>
                          <a:pt x="647" y="11"/>
                        </a:lnTo>
                        <a:lnTo>
                          <a:pt x="651" y="21"/>
                        </a:lnTo>
                        <a:lnTo>
                          <a:pt x="653" y="33"/>
                        </a:lnTo>
                        <a:lnTo>
                          <a:pt x="24" y="391"/>
                        </a:lnTo>
                        <a:lnTo>
                          <a:pt x="0" y="358"/>
                        </a:lnTo>
                        <a:lnTo>
                          <a:pt x="625" y="0"/>
                        </a:lnTo>
                        <a:close/>
                      </a:path>
                    </a:pathLst>
                  </a:custGeom>
                  <a:solidFill>
                    <a:srgbClr val="FF8080"/>
                  </a:solidFill>
                  <a:ln w="0">
                    <a:solidFill>
                      <a:srgbClr val="FF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50" name="Freeform 164"/>
                  <p:cNvSpPr>
                    <a:spLocks/>
                  </p:cNvSpPr>
                  <p:nvPr/>
                </p:nvSpPr>
                <p:spPr bwMode="auto">
                  <a:xfrm>
                    <a:off x="2561" y="2170"/>
                    <a:ext cx="646" cy="384"/>
                  </a:xfrm>
                  <a:custGeom>
                    <a:avLst/>
                    <a:gdLst>
                      <a:gd name="T0" fmla="*/ 623 w 646"/>
                      <a:gd name="T1" fmla="*/ 0 h 384"/>
                      <a:gd name="T2" fmla="*/ 625 w 646"/>
                      <a:gd name="T3" fmla="*/ 2 h 384"/>
                      <a:gd name="T4" fmla="*/ 627 w 646"/>
                      <a:gd name="T5" fmla="*/ 2 h 384"/>
                      <a:gd name="T6" fmla="*/ 631 w 646"/>
                      <a:gd name="T7" fmla="*/ 4 h 384"/>
                      <a:gd name="T8" fmla="*/ 635 w 646"/>
                      <a:gd name="T9" fmla="*/ 6 h 384"/>
                      <a:gd name="T10" fmla="*/ 638 w 646"/>
                      <a:gd name="T11" fmla="*/ 9 h 384"/>
                      <a:gd name="T12" fmla="*/ 642 w 646"/>
                      <a:gd name="T13" fmla="*/ 13 h 384"/>
                      <a:gd name="T14" fmla="*/ 644 w 646"/>
                      <a:gd name="T15" fmla="*/ 17 h 384"/>
                      <a:gd name="T16" fmla="*/ 646 w 646"/>
                      <a:gd name="T17" fmla="*/ 22 h 384"/>
                      <a:gd name="T18" fmla="*/ 646 w 646"/>
                      <a:gd name="T19" fmla="*/ 30 h 384"/>
                      <a:gd name="T20" fmla="*/ 19 w 646"/>
                      <a:gd name="T21" fmla="*/ 384 h 384"/>
                      <a:gd name="T22" fmla="*/ 0 w 646"/>
                      <a:gd name="T23" fmla="*/ 358 h 384"/>
                      <a:gd name="T24" fmla="*/ 623 w 646"/>
                      <a:gd name="T25" fmla="*/ 0 h 38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46"/>
                      <a:gd name="T40" fmla="*/ 0 h 384"/>
                      <a:gd name="T41" fmla="*/ 646 w 646"/>
                      <a:gd name="T42" fmla="*/ 384 h 38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46" h="384">
                        <a:moveTo>
                          <a:pt x="623" y="0"/>
                        </a:moveTo>
                        <a:lnTo>
                          <a:pt x="625" y="2"/>
                        </a:lnTo>
                        <a:lnTo>
                          <a:pt x="627" y="2"/>
                        </a:lnTo>
                        <a:lnTo>
                          <a:pt x="631" y="4"/>
                        </a:lnTo>
                        <a:lnTo>
                          <a:pt x="635" y="6"/>
                        </a:lnTo>
                        <a:lnTo>
                          <a:pt x="638" y="9"/>
                        </a:lnTo>
                        <a:lnTo>
                          <a:pt x="642" y="13"/>
                        </a:lnTo>
                        <a:lnTo>
                          <a:pt x="644" y="17"/>
                        </a:lnTo>
                        <a:lnTo>
                          <a:pt x="646" y="22"/>
                        </a:lnTo>
                        <a:lnTo>
                          <a:pt x="646" y="30"/>
                        </a:lnTo>
                        <a:lnTo>
                          <a:pt x="19" y="384"/>
                        </a:lnTo>
                        <a:lnTo>
                          <a:pt x="0" y="358"/>
                        </a:lnTo>
                        <a:lnTo>
                          <a:pt x="623" y="0"/>
                        </a:lnTo>
                        <a:close/>
                      </a:path>
                    </a:pathLst>
                  </a:custGeom>
                  <a:solidFill>
                    <a:srgbClr val="FFAAAA"/>
                  </a:solidFill>
                  <a:ln w="0">
                    <a:solidFill>
                      <a:srgbClr val="FF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51" name="Freeform 165"/>
                  <p:cNvSpPr>
                    <a:spLocks/>
                  </p:cNvSpPr>
                  <p:nvPr/>
                </p:nvSpPr>
                <p:spPr bwMode="auto">
                  <a:xfrm>
                    <a:off x="2569" y="2172"/>
                    <a:ext cx="638" cy="376"/>
                  </a:xfrm>
                  <a:custGeom>
                    <a:avLst/>
                    <a:gdLst>
                      <a:gd name="T0" fmla="*/ 619 w 638"/>
                      <a:gd name="T1" fmla="*/ 0 h 376"/>
                      <a:gd name="T2" fmla="*/ 621 w 638"/>
                      <a:gd name="T3" fmla="*/ 0 h 376"/>
                      <a:gd name="T4" fmla="*/ 623 w 638"/>
                      <a:gd name="T5" fmla="*/ 2 h 376"/>
                      <a:gd name="T6" fmla="*/ 627 w 638"/>
                      <a:gd name="T7" fmla="*/ 6 h 376"/>
                      <a:gd name="T8" fmla="*/ 632 w 638"/>
                      <a:gd name="T9" fmla="*/ 9 h 376"/>
                      <a:gd name="T10" fmla="*/ 634 w 638"/>
                      <a:gd name="T11" fmla="*/ 13 h 376"/>
                      <a:gd name="T12" fmla="*/ 638 w 638"/>
                      <a:gd name="T13" fmla="*/ 17 h 376"/>
                      <a:gd name="T14" fmla="*/ 638 w 638"/>
                      <a:gd name="T15" fmla="*/ 22 h 376"/>
                      <a:gd name="T16" fmla="*/ 13 w 638"/>
                      <a:gd name="T17" fmla="*/ 376 h 376"/>
                      <a:gd name="T18" fmla="*/ 0 w 638"/>
                      <a:gd name="T19" fmla="*/ 356 h 376"/>
                      <a:gd name="T20" fmla="*/ 619 w 638"/>
                      <a:gd name="T21" fmla="*/ 0 h 37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38"/>
                      <a:gd name="T34" fmla="*/ 0 h 376"/>
                      <a:gd name="T35" fmla="*/ 638 w 638"/>
                      <a:gd name="T36" fmla="*/ 376 h 37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38" h="376">
                        <a:moveTo>
                          <a:pt x="619" y="0"/>
                        </a:moveTo>
                        <a:lnTo>
                          <a:pt x="621" y="0"/>
                        </a:lnTo>
                        <a:lnTo>
                          <a:pt x="623" y="2"/>
                        </a:lnTo>
                        <a:lnTo>
                          <a:pt x="627" y="6"/>
                        </a:lnTo>
                        <a:lnTo>
                          <a:pt x="632" y="9"/>
                        </a:lnTo>
                        <a:lnTo>
                          <a:pt x="634" y="13"/>
                        </a:lnTo>
                        <a:lnTo>
                          <a:pt x="638" y="17"/>
                        </a:lnTo>
                        <a:lnTo>
                          <a:pt x="638" y="22"/>
                        </a:lnTo>
                        <a:lnTo>
                          <a:pt x="13" y="376"/>
                        </a:lnTo>
                        <a:lnTo>
                          <a:pt x="0" y="356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FFD5D5"/>
                  </a:solidFill>
                  <a:ln w="0">
                    <a:solidFill>
                      <a:srgbClr val="FFD5D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52" name="Freeform 166"/>
                  <p:cNvSpPr>
                    <a:spLocks/>
                  </p:cNvSpPr>
                  <p:nvPr/>
                </p:nvSpPr>
                <p:spPr bwMode="auto">
                  <a:xfrm>
                    <a:off x="2574" y="2172"/>
                    <a:ext cx="633" cy="371"/>
                  </a:xfrm>
                  <a:custGeom>
                    <a:avLst/>
                    <a:gdLst>
                      <a:gd name="T0" fmla="*/ 633 w 633"/>
                      <a:gd name="T1" fmla="*/ 17 h 371"/>
                      <a:gd name="T2" fmla="*/ 8 w 633"/>
                      <a:gd name="T3" fmla="*/ 371 h 371"/>
                      <a:gd name="T4" fmla="*/ 0 w 633"/>
                      <a:gd name="T5" fmla="*/ 356 h 371"/>
                      <a:gd name="T6" fmla="*/ 620 w 633"/>
                      <a:gd name="T7" fmla="*/ 0 h 371"/>
                      <a:gd name="T8" fmla="*/ 633 w 633"/>
                      <a:gd name="T9" fmla="*/ 17 h 3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33"/>
                      <a:gd name="T16" fmla="*/ 0 h 371"/>
                      <a:gd name="T17" fmla="*/ 633 w 633"/>
                      <a:gd name="T18" fmla="*/ 371 h 3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33" h="371">
                        <a:moveTo>
                          <a:pt x="633" y="17"/>
                        </a:moveTo>
                        <a:lnTo>
                          <a:pt x="8" y="371"/>
                        </a:lnTo>
                        <a:lnTo>
                          <a:pt x="0" y="356"/>
                        </a:lnTo>
                        <a:lnTo>
                          <a:pt x="620" y="0"/>
                        </a:lnTo>
                        <a:lnTo>
                          <a:pt x="633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53" name="Freeform 167"/>
                  <p:cNvSpPr>
                    <a:spLocks/>
                  </p:cNvSpPr>
                  <p:nvPr/>
                </p:nvSpPr>
                <p:spPr bwMode="auto">
                  <a:xfrm>
                    <a:off x="2522" y="2522"/>
                    <a:ext cx="65" cy="67"/>
                  </a:xfrm>
                  <a:custGeom>
                    <a:avLst/>
                    <a:gdLst>
                      <a:gd name="T0" fmla="*/ 47 w 65"/>
                      <a:gd name="T1" fmla="*/ 65 h 67"/>
                      <a:gd name="T2" fmla="*/ 60 w 65"/>
                      <a:gd name="T3" fmla="*/ 54 h 67"/>
                      <a:gd name="T4" fmla="*/ 65 w 65"/>
                      <a:gd name="T5" fmla="*/ 38 h 67"/>
                      <a:gd name="T6" fmla="*/ 62 w 65"/>
                      <a:gd name="T7" fmla="*/ 21 h 67"/>
                      <a:gd name="T8" fmla="*/ 51 w 65"/>
                      <a:gd name="T9" fmla="*/ 6 h 67"/>
                      <a:gd name="T10" fmla="*/ 36 w 65"/>
                      <a:gd name="T11" fmla="*/ 0 h 67"/>
                      <a:gd name="T12" fmla="*/ 19 w 65"/>
                      <a:gd name="T13" fmla="*/ 2 h 67"/>
                      <a:gd name="T14" fmla="*/ 6 w 65"/>
                      <a:gd name="T15" fmla="*/ 13 h 67"/>
                      <a:gd name="T16" fmla="*/ 0 w 65"/>
                      <a:gd name="T17" fmla="*/ 28 h 67"/>
                      <a:gd name="T18" fmla="*/ 4 w 65"/>
                      <a:gd name="T19" fmla="*/ 47 h 67"/>
                      <a:gd name="T20" fmla="*/ 15 w 65"/>
                      <a:gd name="T21" fmla="*/ 60 h 67"/>
                      <a:gd name="T22" fmla="*/ 30 w 65"/>
                      <a:gd name="T23" fmla="*/ 67 h 67"/>
                      <a:gd name="T24" fmla="*/ 47 w 65"/>
                      <a:gd name="T25" fmla="*/ 65 h 6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7"/>
                      <a:gd name="T41" fmla="*/ 65 w 65"/>
                      <a:gd name="T42" fmla="*/ 67 h 6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7">
                        <a:moveTo>
                          <a:pt x="47" y="65"/>
                        </a:moveTo>
                        <a:lnTo>
                          <a:pt x="60" y="54"/>
                        </a:lnTo>
                        <a:lnTo>
                          <a:pt x="65" y="38"/>
                        </a:lnTo>
                        <a:lnTo>
                          <a:pt x="62" y="21"/>
                        </a:lnTo>
                        <a:lnTo>
                          <a:pt x="51" y="6"/>
                        </a:lnTo>
                        <a:lnTo>
                          <a:pt x="36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28"/>
                        </a:lnTo>
                        <a:lnTo>
                          <a:pt x="4" y="47"/>
                        </a:lnTo>
                        <a:lnTo>
                          <a:pt x="15" y="60"/>
                        </a:lnTo>
                        <a:lnTo>
                          <a:pt x="30" y="67"/>
                        </a:lnTo>
                        <a:lnTo>
                          <a:pt x="47" y="65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0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54" name="Freeform 168"/>
                  <p:cNvSpPr>
                    <a:spLocks/>
                  </p:cNvSpPr>
                  <p:nvPr/>
                </p:nvSpPr>
                <p:spPr bwMode="auto">
                  <a:xfrm>
                    <a:off x="2522" y="2522"/>
                    <a:ext cx="65" cy="67"/>
                  </a:xfrm>
                  <a:custGeom>
                    <a:avLst/>
                    <a:gdLst>
                      <a:gd name="T0" fmla="*/ 47 w 65"/>
                      <a:gd name="T1" fmla="*/ 65 h 67"/>
                      <a:gd name="T2" fmla="*/ 60 w 65"/>
                      <a:gd name="T3" fmla="*/ 54 h 67"/>
                      <a:gd name="T4" fmla="*/ 65 w 65"/>
                      <a:gd name="T5" fmla="*/ 38 h 67"/>
                      <a:gd name="T6" fmla="*/ 62 w 65"/>
                      <a:gd name="T7" fmla="*/ 21 h 67"/>
                      <a:gd name="T8" fmla="*/ 51 w 65"/>
                      <a:gd name="T9" fmla="*/ 6 h 67"/>
                      <a:gd name="T10" fmla="*/ 36 w 65"/>
                      <a:gd name="T11" fmla="*/ 0 h 67"/>
                      <a:gd name="T12" fmla="*/ 19 w 65"/>
                      <a:gd name="T13" fmla="*/ 2 h 67"/>
                      <a:gd name="T14" fmla="*/ 6 w 65"/>
                      <a:gd name="T15" fmla="*/ 13 h 67"/>
                      <a:gd name="T16" fmla="*/ 0 w 65"/>
                      <a:gd name="T17" fmla="*/ 28 h 67"/>
                      <a:gd name="T18" fmla="*/ 4 w 65"/>
                      <a:gd name="T19" fmla="*/ 47 h 67"/>
                      <a:gd name="T20" fmla="*/ 15 w 65"/>
                      <a:gd name="T21" fmla="*/ 60 h 67"/>
                      <a:gd name="T22" fmla="*/ 30 w 65"/>
                      <a:gd name="T23" fmla="*/ 67 h 67"/>
                      <a:gd name="T24" fmla="*/ 47 w 65"/>
                      <a:gd name="T25" fmla="*/ 65 h 6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7"/>
                      <a:gd name="T41" fmla="*/ 65 w 65"/>
                      <a:gd name="T42" fmla="*/ 67 h 6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7">
                        <a:moveTo>
                          <a:pt x="47" y="65"/>
                        </a:moveTo>
                        <a:lnTo>
                          <a:pt x="60" y="54"/>
                        </a:lnTo>
                        <a:lnTo>
                          <a:pt x="65" y="38"/>
                        </a:lnTo>
                        <a:lnTo>
                          <a:pt x="62" y="21"/>
                        </a:lnTo>
                        <a:lnTo>
                          <a:pt x="51" y="6"/>
                        </a:lnTo>
                        <a:lnTo>
                          <a:pt x="36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28"/>
                        </a:lnTo>
                        <a:lnTo>
                          <a:pt x="4" y="47"/>
                        </a:lnTo>
                        <a:lnTo>
                          <a:pt x="15" y="60"/>
                        </a:lnTo>
                        <a:lnTo>
                          <a:pt x="30" y="67"/>
                        </a:lnTo>
                        <a:lnTo>
                          <a:pt x="47" y="65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55" name="Freeform 169"/>
                  <p:cNvSpPr>
                    <a:spLocks/>
                  </p:cNvSpPr>
                  <p:nvPr/>
                </p:nvSpPr>
                <p:spPr bwMode="auto">
                  <a:xfrm>
                    <a:off x="1109" y="2545"/>
                    <a:ext cx="141" cy="63"/>
                  </a:xfrm>
                  <a:custGeom>
                    <a:avLst/>
                    <a:gdLst>
                      <a:gd name="T0" fmla="*/ 0 w 141"/>
                      <a:gd name="T1" fmla="*/ 31 h 63"/>
                      <a:gd name="T2" fmla="*/ 75 w 141"/>
                      <a:gd name="T3" fmla="*/ 0 h 63"/>
                      <a:gd name="T4" fmla="*/ 141 w 141"/>
                      <a:gd name="T5" fmla="*/ 29 h 63"/>
                      <a:gd name="T6" fmla="*/ 71 w 141"/>
                      <a:gd name="T7" fmla="*/ 63 h 63"/>
                      <a:gd name="T8" fmla="*/ 0 w 141"/>
                      <a:gd name="T9" fmla="*/ 31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1"/>
                      <a:gd name="T16" fmla="*/ 0 h 63"/>
                      <a:gd name="T17" fmla="*/ 141 w 141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1" h="63">
                        <a:moveTo>
                          <a:pt x="0" y="31"/>
                        </a:moveTo>
                        <a:lnTo>
                          <a:pt x="75" y="0"/>
                        </a:lnTo>
                        <a:lnTo>
                          <a:pt x="141" y="29"/>
                        </a:lnTo>
                        <a:lnTo>
                          <a:pt x="71" y="63"/>
                        </a:lnTo>
                        <a:lnTo>
                          <a:pt x="0" y="31"/>
                        </a:lnTo>
                        <a:close/>
                      </a:path>
                    </a:pathLst>
                  </a:custGeom>
                  <a:solidFill>
                    <a:srgbClr val="80FF80"/>
                  </a:solidFill>
                  <a:ln w="0">
                    <a:solidFill>
                      <a:srgbClr val="80FF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56" name="Freeform 175"/>
                  <p:cNvSpPr>
                    <a:spLocks/>
                  </p:cNvSpPr>
                  <p:nvPr/>
                </p:nvSpPr>
                <p:spPr bwMode="auto">
                  <a:xfrm>
                    <a:off x="1271" y="2228"/>
                    <a:ext cx="1073" cy="471"/>
                  </a:xfrm>
                  <a:custGeom>
                    <a:avLst/>
                    <a:gdLst>
                      <a:gd name="T0" fmla="*/ 1073 w 1073"/>
                      <a:gd name="T1" fmla="*/ 456 h 471"/>
                      <a:gd name="T2" fmla="*/ 981 w 1073"/>
                      <a:gd name="T3" fmla="*/ 294 h 471"/>
                      <a:gd name="T4" fmla="*/ 977 w 1073"/>
                      <a:gd name="T5" fmla="*/ 296 h 471"/>
                      <a:gd name="T6" fmla="*/ 966 w 1073"/>
                      <a:gd name="T7" fmla="*/ 304 h 471"/>
                      <a:gd name="T8" fmla="*/ 949 w 1073"/>
                      <a:gd name="T9" fmla="*/ 315 h 471"/>
                      <a:gd name="T10" fmla="*/ 925 w 1073"/>
                      <a:gd name="T11" fmla="*/ 330 h 471"/>
                      <a:gd name="T12" fmla="*/ 897 w 1073"/>
                      <a:gd name="T13" fmla="*/ 346 h 471"/>
                      <a:gd name="T14" fmla="*/ 866 w 1073"/>
                      <a:gd name="T15" fmla="*/ 365 h 471"/>
                      <a:gd name="T16" fmla="*/ 829 w 1073"/>
                      <a:gd name="T17" fmla="*/ 383 h 471"/>
                      <a:gd name="T18" fmla="*/ 790 w 1073"/>
                      <a:gd name="T19" fmla="*/ 402 h 471"/>
                      <a:gd name="T20" fmla="*/ 749 w 1073"/>
                      <a:gd name="T21" fmla="*/ 421 h 471"/>
                      <a:gd name="T22" fmla="*/ 708 w 1073"/>
                      <a:gd name="T23" fmla="*/ 435 h 471"/>
                      <a:gd name="T24" fmla="*/ 665 w 1073"/>
                      <a:gd name="T25" fmla="*/ 448 h 471"/>
                      <a:gd name="T26" fmla="*/ 662 w 1073"/>
                      <a:gd name="T27" fmla="*/ 450 h 471"/>
                      <a:gd name="T28" fmla="*/ 653 w 1073"/>
                      <a:gd name="T29" fmla="*/ 452 h 471"/>
                      <a:gd name="T30" fmla="*/ 638 w 1073"/>
                      <a:gd name="T31" fmla="*/ 456 h 471"/>
                      <a:gd name="T32" fmla="*/ 615 w 1073"/>
                      <a:gd name="T33" fmla="*/ 461 h 471"/>
                      <a:gd name="T34" fmla="*/ 586 w 1073"/>
                      <a:gd name="T35" fmla="*/ 465 h 471"/>
                      <a:gd name="T36" fmla="*/ 549 w 1073"/>
                      <a:gd name="T37" fmla="*/ 469 h 471"/>
                      <a:gd name="T38" fmla="*/ 502 w 1073"/>
                      <a:gd name="T39" fmla="*/ 471 h 471"/>
                      <a:gd name="T40" fmla="*/ 447 w 1073"/>
                      <a:gd name="T41" fmla="*/ 471 h 471"/>
                      <a:gd name="T42" fmla="*/ 380 w 1073"/>
                      <a:gd name="T43" fmla="*/ 469 h 471"/>
                      <a:gd name="T44" fmla="*/ 304 w 1073"/>
                      <a:gd name="T45" fmla="*/ 463 h 471"/>
                      <a:gd name="T46" fmla="*/ 298 w 1073"/>
                      <a:gd name="T47" fmla="*/ 463 h 471"/>
                      <a:gd name="T48" fmla="*/ 280 w 1073"/>
                      <a:gd name="T49" fmla="*/ 459 h 471"/>
                      <a:gd name="T50" fmla="*/ 254 w 1073"/>
                      <a:gd name="T51" fmla="*/ 454 h 471"/>
                      <a:gd name="T52" fmla="*/ 222 w 1073"/>
                      <a:gd name="T53" fmla="*/ 446 h 471"/>
                      <a:gd name="T54" fmla="*/ 185 w 1073"/>
                      <a:gd name="T55" fmla="*/ 433 h 471"/>
                      <a:gd name="T56" fmla="*/ 146 w 1073"/>
                      <a:gd name="T57" fmla="*/ 417 h 471"/>
                      <a:gd name="T58" fmla="*/ 107 w 1073"/>
                      <a:gd name="T59" fmla="*/ 395 h 471"/>
                      <a:gd name="T60" fmla="*/ 70 w 1073"/>
                      <a:gd name="T61" fmla="*/ 367 h 471"/>
                      <a:gd name="T62" fmla="*/ 39 w 1073"/>
                      <a:gd name="T63" fmla="*/ 333 h 471"/>
                      <a:gd name="T64" fmla="*/ 37 w 1073"/>
                      <a:gd name="T65" fmla="*/ 330 h 471"/>
                      <a:gd name="T66" fmla="*/ 31 w 1073"/>
                      <a:gd name="T67" fmla="*/ 322 h 471"/>
                      <a:gd name="T68" fmla="*/ 22 w 1073"/>
                      <a:gd name="T69" fmla="*/ 307 h 471"/>
                      <a:gd name="T70" fmla="*/ 15 w 1073"/>
                      <a:gd name="T71" fmla="*/ 291 h 471"/>
                      <a:gd name="T72" fmla="*/ 5 w 1073"/>
                      <a:gd name="T73" fmla="*/ 268 h 471"/>
                      <a:gd name="T74" fmla="*/ 2 w 1073"/>
                      <a:gd name="T75" fmla="*/ 244 h 471"/>
                      <a:gd name="T76" fmla="*/ 0 w 1073"/>
                      <a:gd name="T77" fmla="*/ 215 h 471"/>
                      <a:gd name="T78" fmla="*/ 4 w 1073"/>
                      <a:gd name="T79" fmla="*/ 185 h 471"/>
                      <a:gd name="T80" fmla="*/ 16 w 1073"/>
                      <a:gd name="T81" fmla="*/ 154 h 471"/>
                      <a:gd name="T82" fmla="*/ 37 w 1073"/>
                      <a:gd name="T83" fmla="*/ 118 h 471"/>
                      <a:gd name="T84" fmla="*/ 68 w 1073"/>
                      <a:gd name="T85" fmla="*/ 85 h 471"/>
                      <a:gd name="T86" fmla="*/ 70 w 1073"/>
                      <a:gd name="T87" fmla="*/ 81 h 471"/>
                      <a:gd name="T88" fmla="*/ 80 w 1073"/>
                      <a:gd name="T89" fmla="*/ 72 h 471"/>
                      <a:gd name="T90" fmla="*/ 93 w 1073"/>
                      <a:gd name="T91" fmla="*/ 61 h 471"/>
                      <a:gd name="T92" fmla="*/ 115 w 1073"/>
                      <a:gd name="T93" fmla="*/ 42 h 471"/>
                      <a:gd name="T94" fmla="*/ 144 w 1073"/>
                      <a:gd name="T95" fmla="*/ 24 h 471"/>
                      <a:gd name="T96" fmla="*/ 182 w 1073"/>
                      <a:gd name="T97" fmla="*/ 0 h 471"/>
                      <a:gd name="T98" fmla="*/ 328 w 1073"/>
                      <a:gd name="T99" fmla="*/ 141 h 471"/>
                      <a:gd name="T100" fmla="*/ 137 w 1073"/>
                      <a:gd name="T101" fmla="*/ 259 h 47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073"/>
                      <a:gd name="T154" fmla="*/ 0 h 471"/>
                      <a:gd name="T155" fmla="*/ 1073 w 1073"/>
                      <a:gd name="T156" fmla="*/ 471 h 47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073" h="471">
                        <a:moveTo>
                          <a:pt x="1073" y="456"/>
                        </a:moveTo>
                        <a:lnTo>
                          <a:pt x="981" y="294"/>
                        </a:lnTo>
                        <a:lnTo>
                          <a:pt x="977" y="296"/>
                        </a:lnTo>
                        <a:lnTo>
                          <a:pt x="966" y="304"/>
                        </a:lnTo>
                        <a:lnTo>
                          <a:pt x="949" y="315"/>
                        </a:lnTo>
                        <a:lnTo>
                          <a:pt x="925" y="330"/>
                        </a:lnTo>
                        <a:lnTo>
                          <a:pt x="897" y="346"/>
                        </a:lnTo>
                        <a:lnTo>
                          <a:pt x="866" y="365"/>
                        </a:lnTo>
                        <a:lnTo>
                          <a:pt x="829" y="383"/>
                        </a:lnTo>
                        <a:lnTo>
                          <a:pt x="790" y="402"/>
                        </a:lnTo>
                        <a:lnTo>
                          <a:pt x="749" y="421"/>
                        </a:lnTo>
                        <a:lnTo>
                          <a:pt x="708" y="435"/>
                        </a:lnTo>
                        <a:lnTo>
                          <a:pt x="665" y="448"/>
                        </a:lnTo>
                        <a:lnTo>
                          <a:pt x="662" y="450"/>
                        </a:lnTo>
                        <a:lnTo>
                          <a:pt x="653" y="452"/>
                        </a:lnTo>
                        <a:lnTo>
                          <a:pt x="638" y="456"/>
                        </a:lnTo>
                        <a:lnTo>
                          <a:pt x="615" y="461"/>
                        </a:lnTo>
                        <a:lnTo>
                          <a:pt x="586" y="465"/>
                        </a:lnTo>
                        <a:lnTo>
                          <a:pt x="549" y="469"/>
                        </a:lnTo>
                        <a:lnTo>
                          <a:pt x="502" y="471"/>
                        </a:lnTo>
                        <a:lnTo>
                          <a:pt x="447" y="471"/>
                        </a:lnTo>
                        <a:lnTo>
                          <a:pt x="380" y="469"/>
                        </a:lnTo>
                        <a:lnTo>
                          <a:pt x="304" y="463"/>
                        </a:lnTo>
                        <a:lnTo>
                          <a:pt x="298" y="463"/>
                        </a:lnTo>
                        <a:lnTo>
                          <a:pt x="280" y="459"/>
                        </a:lnTo>
                        <a:lnTo>
                          <a:pt x="254" y="454"/>
                        </a:lnTo>
                        <a:lnTo>
                          <a:pt x="222" y="446"/>
                        </a:lnTo>
                        <a:lnTo>
                          <a:pt x="185" y="433"/>
                        </a:lnTo>
                        <a:lnTo>
                          <a:pt x="146" y="417"/>
                        </a:lnTo>
                        <a:lnTo>
                          <a:pt x="107" y="395"/>
                        </a:lnTo>
                        <a:lnTo>
                          <a:pt x="70" y="367"/>
                        </a:lnTo>
                        <a:lnTo>
                          <a:pt x="39" y="333"/>
                        </a:lnTo>
                        <a:lnTo>
                          <a:pt x="37" y="330"/>
                        </a:lnTo>
                        <a:lnTo>
                          <a:pt x="31" y="322"/>
                        </a:lnTo>
                        <a:lnTo>
                          <a:pt x="22" y="307"/>
                        </a:lnTo>
                        <a:lnTo>
                          <a:pt x="15" y="291"/>
                        </a:lnTo>
                        <a:lnTo>
                          <a:pt x="5" y="268"/>
                        </a:lnTo>
                        <a:lnTo>
                          <a:pt x="2" y="244"/>
                        </a:lnTo>
                        <a:lnTo>
                          <a:pt x="0" y="215"/>
                        </a:lnTo>
                        <a:lnTo>
                          <a:pt x="4" y="185"/>
                        </a:lnTo>
                        <a:lnTo>
                          <a:pt x="16" y="154"/>
                        </a:lnTo>
                        <a:lnTo>
                          <a:pt x="37" y="118"/>
                        </a:lnTo>
                        <a:lnTo>
                          <a:pt x="68" y="85"/>
                        </a:lnTo>
                        <a:lnTo>
                          <a:pt x="70" y="81"/>
                        </a:lnTo>
                        <a:lnTo>
                          <a:pt x="80" y="72"/>
                        </a:lnTo>
                        <a:lnTo>
                          <a:pt x="93" y="61"/>
                        </a:lnTo>
                        <a:lnTo>
                          <a:pt x="115" y="42"/>
                        </a:lnTo>
                        <a:lnTo>
                          <a:pt x="144" y="24"/>
                        </a:lnTo>
                        <a:lnTo>
                          <a:pt x="182" y="0"/>
                        </a:lnTo>
                        <a:lnTo>
                          <a:pt x="328" y="141"/>
                        </a:lnTo>
                        <a:lnTo>
                          <a:pt x="137" y="259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57" name="Freeform 176"/>
                  <p:cNvSpPr>
                    <a:spLocks/>
                  </p:cNvSpPr>
                  <p:nvPr/>
                </p:nvSpPr>
                <p:spPr bwMode="auto">
                  <a:xfrm>
                    <a:off x="2105" y="2563"/>
                    <a:ext cx="45" cy="58"/>
                  </a:xfrm>
                  <a:custGeom>
                    <a:avLst/>
                    <a:gdLst>
                      <a:gd name="T0" fmla="*/ 45 w 45"/>
                      <a:gd name="T1" fmla="*/ 0 h 58"/>
                      <a:gd name="T2" fmla="*/ 0 w 45"/>
                      <a:gd name="T3" fmla="*/ 24 h 58"/>
                      <a:gd name="T4" fmla="*/ 0 w 45"/>
                      <a:gd name="T5" fmla="*/ 58 h 58"/>
                      <a:gd name="T6" fmla="*/ 45 w 45"/>
                      <a:gd name="T7" fmla="*/ 34 h 58"/>
                      <a:gd name="T8" fmla="*/ 45 w 45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8"/>
                      <a:gd name="T17" fmla="*/ 45 w 45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8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5" y="34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58" name="Freeform 177"/>
                  <p:cNvSpPr>
                    <a:spLocks/>
                  </p:cNvSpPr>
                  <p:nvPr/>
                </p:nvSpPr>
                <p:spPr bwMode="auto">
                  <a:xfrm>
                    <a:off x="2105" y="2563"/>
                    <a:ext cx="45" cy="58"/>
                  </a:xfrm>
                  <a:custGeom>
                    <a:avLst/>
                    <a:gdLst>
                      <a:gd name="T0" fmla="*/ 45 w 45"/>
                      <a:gd name="T1" fmla="*/ 0 h 58"/>
                      <a:gd name="T2" fmla="*/ 0 w 45"/>
                      <a:gd name="T3" fmla="*/ 24 h 58"/>
                      <a:gd name="T4" fmla="*/ 0 w 45"/>
                      <a:gd name="T5" fmla="*/ 58 h 58"/>
                      <a:gd name="T6" fmla="*/ 45 w 45"/>
                      <a:gd name="T7" fmla="*/ 34 h 58"/>
                      <a:gd name="T8" fmla="*/ 45 w 45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8"/>
                      <a:gd name="T17" fmla="*/ 45 w 45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8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5" y="34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59" name="Freeform 178"/>
                  <p:cNvSpPr>
                    <a:spLocks/>
                  </p:cNvSpPr>
                  <p:nvPr/>
                </p:nvSpPr>
                <p:spPr bwMode="auto">
                  <a:xfrm>
                    <a:off x="2450" y="1440"/>
                    <a:ext cx="1040" cy="732"/>
                  </a:xfrm>
                  <a:custGeom>
                    <a:avLst/>
                    <a:gdLst>
                      <a:gd name="T0" fmla="*/ 0 w 1040"/>
                      <a:gd name="T1" fmla="*/ 420 h 732"/>
                      <a:gd name="T2" fmla="*/ 72 w 1040"/>
                      <a:gd name="T3" fmla="*/ 166 h 732"/>
                      <a:gd name="T4" fmla="*/ 78 w 1040"/>
                      <a:gd name="T5" fmla="*/ 165 h 732"/>
                      <a:gd name="T6" fmla="*/ 89 w 1040"/>
                      <a:gd name="T7" fmla="*/ 155 h 732"/>
                      <a:gd name="T8" fmla="*/ 110 w 1040"/>
                      <a:gd name="T9" fmla="*/ 144 h 732"/>
                      <a:gd name="T10" fmla="*/ 136 w 1040"/>
                      <a:gd name="T11" fmla="*/ 129 h 732"/>
                      <a:gd name="T12" fmla="*/ 167 w 1040"/>
                      <a:gd name="T13" fmla="*/ 113 h 732"/>
                      <a:gd name="T14" fmla="*/ 206 w 1040"/>
                      <a:gd name="T15" fmla="*/ 92 h 732"/>
                      <a:gd name="T16" fmla="*/ 247 w 1040"/>
                      <a:gd name="T17" fmla="*/ 74 h 732"/>
                      <a:gd name="T18" fmla="*/ 295 w 1040"/>
                      <a:gd name="T19" fmla="*/ 55 h 732"/>
                      <a:gd name="T20" fmla="*/ 345 w 1040"/>
                      <a:gd name="T21" fmla="*/ 37 h 732"/>
                      <a:gd name="T22" fmla="*/ 397 w 1040"/>
                      <a:gd name="T23" fmla="*/ 22 h 732"/>
                      <a:gd name="T24" fmla="*/ 453 w 1040"/>
                      <a:gd name="T25" fmla="*/ 11 h 732"/>
                      <a:gd name="T26" fmla="*/ 510 w 1040"/>
                      <a:gd name="T27" fmla="*/ 3 h 732"/>
                      <a:gd name="T28" fmla="*/ 568 w 1040"/>
                      <a:gd name="T29" fmla="*/ 0 h 732"/>
                      <a:gd name="T30" fmla="*/ 575 w 1040"/>
                      <a:gd name="T31" fmla="*/ 0 h 732"/>
                      <a:gd name="T32" fmla="*/ 592 w 1040"/>
                      <a:gd name="T33" fmla="*/ 0 h 732"/>
                      <a:gd name="T34" fmla="*/ 619 w 1040"/>
                      <a:gd name="T35" fmla="*/ 1 h 732"/>
                      <a:gd name="T36" fmla="*/ 655 w 1040"/>
                      <a:gd name="T37" fmla="*/ 3 h 732"/>
                      <a:gd name="T38" fmla="*/ 696 w 1040"/>
                      <a:gd name="T39" fmla="*/ 7 h 732"/>
                      <a:gd name="T40" fmla="*/ 740 w 1040"/>
                      <a:gd name="T41" fmla="*/ 14 h 732"/>
                      <a:gd name="T42" fmla="*/ 788 w 1040"/>
                      <a:gd name="T43" fmla="*/ 22 h 732"/>
                      <a:gd name="T44" fmla="*/ 836 w 1040"/>
                      <a:gd name="T45" fmla="*/ 35 h 732"/>
                      <a:gd name="T46" fmla="*/ 883 w 1040"/>
                      <a:gd name="T47" fmla="*/ 51 h 732"/>
                      <a:gd name="T48" fmla="*/ 927 w 1040"/>
                      <a:gd name="T49" fmla="*/ 72 h 732"/>
                      <a:gd name="T50" fmla="*/ 966 w 1040"/>
                      <a:gd name="T51" fmla="*/ 98 h 732"/>
                      <a:gd name="T52" fmla="*/ 998 w 1040"/>
                      <a:gd name="T53" fmla="*/ 127 h 732"/>
                      <a:gd name="T54" fmla="*/ 1001 w 1040"/>
                      <a:gd name="T55" fmla="*/ 131 h 732"/>
                      <a:gd name="T56" fmla="*/ 1009 w 1040"/>
                      <a:gd name="T57" fmla="*/ 142 h 732"/>
                      <a:gd name="T58" fmla="*/ 1018 w 1040"/>
                      <a:gd name="T59" fmla="*/ 159 h 732"/>
                      <a:gd name="T60" fmla="*/ 1027 w 1040"/>
                      <a:gd name="T61" fmla="*/ 179 h 732"/>
                      <a:gd name="T62" fmla="*/ 1037 w 1040"/>
                      <a:gd name="T63" fmla="*/ 207 h 732"/>
                      <a:gd name="T64" fmla="*/ 1040 w 1040"/>
                      <a:gd name="T65" fmla="*/ 239 h 732"/>
                      <a:gd name="T66" fmla="*/ 1040 w 1040"/>
                      <a:gd name="T67" fmla="*/ 274 h 732"/>
                      <a:gd name="T68" fmla="*/ 1031 w 1040"/>
                      <a:gd name="T69" fmla="*/ 311 h 732"/>
                      <a:gd name="T70" fmla="*/ 1013 w 1040"/>
                      <a:gd name="T71" fmla="*/ 352 h 732"/>
                      <a:gd name="T72" fmla="*/ 1011 w 1040"/>
                      <a:gd name="T73" fmla="*/ 356 h 732"/>
                      <a:gd name="T74" fmla="*/ 1003 w 1040"/>
                      <a:gd name="T75" fmla="*/ 365 h 732"/>
                      <a:gd name="T76" fmla="*/ 990 w 1040"/>
                      <a:gd name="T77" fmla="*/ 378 h 732"/>
                      <a:gd name="T78" fmla="*/ 976 w 1040"/>
                      <a:gd name="T79" fmla="*/ 394 h 732"/>
                      <a:gd name="T80" fmla="*/ 955 w 1040"/>
                      <a:gd name="T81" fmla="*/ 413 h 732"/>
                      <a:gd name="T82" fmla="*/ 933 w 1040"/>
                      <a:gd name="T83" fmla="*/ 430 h 732"/>
                      <a:gd name="T84" fmla="*/ 907 w 1040"/>
                      <a:gd name="T85" fmla="*/ 448 h 732"/>
                      <a:gd name="T86" fmla="*/ 877 w 1040"/>
                      <a:gd name="T87" fmla="*/ 463 h 732"/>
                      <a:gd name="T88" fmla="*/ 759 w 1040"/>
                      <a:gd name="T89" fmla="*/ 732 h 73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40"/>
                      <a:gd name="T136" fmla="*/ 0 h 732"/>
                      <a:gd name="T137" fmla="*/ 1040 w 1040"/>
                      <a:gd name="T138" fmla="*/ 732 h 73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40" h="732">
                        <a:moveTo>
                          <a:pt x="0" y="420"/>
                        </a:moveTo>
                        <a:lnTo>
                          <a:pt x="72" y="166"/>
                        </a:lnTo>
                        <a:lnTo>
                          <a:pt x="78" y="165"/>
                        </a:lnTo>
                        <a:lnTo>
                          <a:pt x="89" y="155"/>
                        </a:lnTo>
                        <a:lnTo>
                          <a:pt x="110" y="144"/>
                        </a:lnTo>
                        <a:lnTo>
                          <a:pt x="136" y="129"/>
                        </a:lnTo>
                        <a:lnTo>
                          <a:pt x="167" y="113"/>
                        </a:lnTo>
                        <a:lnTo>
                          <a:pt x="206" y="92"/>
                        </a:lnTo>
                        <a:lnTo>
                          <a:pt x="247" y="74"/>
                        </a:lnTo>
                        <a:lnTo>
                          <a:pt x="295" y="55"/>
                        </a:lnTo>
                        <a:lnTo>
                          <a:pt x="345" y="37"/>
                        </a:lnTo>
                        <a:lnTo>
                          <a:pt x="397" y="22"/>
                        </a:lnTo>
                        <a:lnTo>
                          <a:pt x="453" y="11"/>
                        </a:lnTo>
                        <a:lnTo>
                          <a:pt x="510" y="3"/>
                        </a:lnTo>
                        <a:lnTo>
                          <a:pt x="568" y="0"/>
                        </a:lnTo>
                        <a:lnTo>
                          <a:pt x="575" y="0"/>
                        </a:lnTo>
                        <a:lnTo>
                          <a:pt x="592" y="0"/>
                        </a:lnTo>
                        <a:lnTo>
                          <a:pt x="619" y="1"/>
                        </a:lnTo>
                        <a:lnTo>
                          <a:pt x="655" y="3"/>
                        </a:lnTo>
                        <a:lnTo>
                          <a:pt x="696" y="7"/>
                        </a:lnTo>
                        <a:lnTo>
                          <a:pt x="740" y="14"/>
                        </a:lnTo>
                        <a:lnTo>
                          <a:pt x="788" y="22"/>
                        </a:lnTo>
                        <a:lnTo>
                          <a:pt x="836" y="35"/>
                        </a:lnTo>
                        <a:lnTo>
                          <a:pt x="883" y="51"/>
                        </a:lnTo>
                        <a:lnTo>
                          <a:pt x="927" y="72"/>
                        </a:lnTo>
                        <a:lnTo>
                          <a:pt x="966" y="98"/>
                        </a:lnTo>
                        <a:lnTo>
                          <a:pt x="998" y="127"/>
                        </a:lnTo>
                        <a:lnTo>
                          <a:pt x="1001" y="131"/>
                        </a:lnTo>
                        <a:lnTo>
                          <a:pt x="1009" y="142"/>
                        </a:lnTo>
                        <a:lnTo>
                          <a:pt x="1018" y="159"/>
                        </a:lnTo>
                        <a:lnTo>
                          <a:pt x="1027" y="179"/>
                        </a:lnTo>
                        <a:lnTo>
                          <a:pt x="1037" y="207"/>
                        </a:lnTo>
                        <a:lnTo>
                          <a:pt x="1040" y="239"/>
                        </a:lnTo>
                        <a:lnTo>
                          <a:pt x="1040" y="274"/>
                        </a:lnTo>
                        <a:lnTo>
                          <a:pt x="1031" y="311"/>
                        </a:lnTo>
                        <a:lnTo>
                          <a:pt x="1013" y="352"/>
                        </a:lnTo>
                        <a:lnTo>
                          <a:pt x="1011" y="356"/>
                        </a:lnTo>
                        <a:lnTo>
                          <a:pt x="1003" y="365"/>
                        </a:lnTo>
                        <a:lnTo>
                          <a:pt x="990" y="378"/>
                        </a:lnTo>
                        <a:lnTo>
                          <a:pt x="976" y="394"/>
                        </a:lnTo>
                        <a:lnTo>
                          <a:pt x="955" y="413"/>
                        </a:lnTo>
                        <a:lnTo>
                          <a:pt x="933" y="430"/>
                        </a:lnTo>
                        <a:lnTo>
                          <a:pt x="907" y="448"/>
                        </a:lnTo>
                        <a:lnTo>
                          <a:pt x="877" y="463"/>
                        </a:lnTo>
                        <a:lnTo>
                          <a:pt x="759" y="732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60" name="Freeform 179"/>
                  <p:cNvSpPr>
                    <a:spLocks/>
                  </p:cNvSpPr>
                  <p:nvPr/>
                </p:nvSpPr>
                <p:spPr bwMode="auto">
                  <a:xfrm>
                    <a:off x="2448" y="1497"/>
                    <a:ext cx="1042" cy="677"/>
                  </a:xfrm>
                  <a:custGeom>
                    <a:avLst/>
                    <a:gdLst>
                      <a:gd name="T0" fmla="*/ 0 w 1042"/>
                      <a:gd name="T1" fmla="*/ 369 h 677"/>
                      <a:gd name="T2" fmla="*/ 74 w 1042"/>
                      <a:gd name="T3" fmla="*/ 167 h 677"/>
                      <a:gd name="T4" fmla="*/ 80 w 1042"/>
                      <a:gd name="T5" fmla="*/ 165 h 677"/>
                      <a:gd name="T6" fmla="*/ 91 w 1042"/>
                      <a:gd name="T7" fmla="*/ 156 h 677"/>
                      <a:gd name="T8" fmla="*/ 112 w 1042"/>
                      <a:gd name="T9" fmla="*/ 145 h 677"/>
                      <a:gd name="T10" fmla="*/ 138 w 1042"/>
                      <a:gd name="T11" fmla="*/ 130 h 677"/>
                      <a:gd name="T12" fmla="*/ 169 w 1042"/>
                      <a:gd name="T13" fmla="*/ 111 h 677"/>
                      <a:gd name="T14" fmla="*/ 208 w 1042"/>
                      <a:gd name="T15" fmla="*/ 93 h 677"/>
                      <a:gd name="T16" fmla="*/ 249 w 1042"/>
                      <a:gd name="T17" fmla="*/ 74 h 677"/>
                      <a:gd name="T18" fmla="*/ 297 w 1042"/>
                      <a:gd name="T19" fmla="*/ 56 h 677"/>
                      <a:gd name="T20" fmla="*/ 347 w 1042"/>
                      <a:gd name="T21" fmla="*/ 37 h 677"/>
                      <a:gd name="T22" fmla="*/ 399 w 1042"/>
                      <a:gd name="T23" fmla="*/ 22 h 677"/>
                      <a:gd name="T24" fmla="*/ 455 w 1042"/>
                      <a:gd name="T25" fmla="*/ 11 h 677"/>
                      <a:gd name="T26" fmla="*/ 512 w 1042"/>
                      <a:gd name="T27" fmla="*/ 2 h 677"/>
                      <a:gd name="T28" fmla="*/ 570 w 1042"/>
                      <a:gd name="T29" fmla="*/ 0 h 677"/>
                      <a:gd name="T30" fmla="*/ 577 w 1042"/>
                      <a:gd name="T31" fmla="*/ 0 h 677"/>
                      <a:gd name="T32" fmla="*/ 594 w 1042"/>
                      <a:gd name="T33" fmla="*/ 0 h 677"/>
                      <a:gd name="T34" fmla="*/ 621 w 1042"/>
                      <a:gd name="T35" fmla="*/ 2 h 677"/>
                      <a:gd name="T36" fmla="*/ 657 w 1042"/>
                      <a:gd name="T37" fmla="*/ 4 h 677"/>
                      <a:gd name="T38" fmla="*/ 698 w 1042"/>
                      <a:gd name="T39" fmla="*/ 7 h 677"/>
                      <a:gd name="T40" fmla="*/ 742 w 1042"/>
                      <a:gd name="T41" fmla="*/ 13 h 677"/>
                      <a:gd name="T42" fmla="*/ 790 w 1042"/>
                      <a:gd name="T43" fmla="*/ 22 h 677"/>
                      <a:gd name="T44" fmla="*/ 838 w 1042"/>
                      <a:gd name="T45" fmla="*/ 35 h 677"/>
                      <a:gd name="T46" fmla="*/ 885 w 1042"/>
                      <a:gd name="T47" fmla="*/ 52 h 677"/>
                      <a:gd name="T48" fmla="*/ 929 w 1042"/>
                      <a:gd name="T49" fmla="*/ 72 h 677"/>
                      <a:gd name="T50" fmla="*/ 968 w 1042"/>
                      <a:gd name="T51" fmla="*/ 98 h 677"/>
                      <a:gd name="T52" fmla="*/ 1000 w 1042"/>
                      <a:gd name="T53" fmla="*/ 128 h 677"/>
                      <a:gd name="T54" fmla="*/ 1003 w 1042"/>
                      <a:gd name="T55" fmla="*/ 132 h 677"/>
                      <a:gd name="T56" fmla="*/ 1011 w 1042"/>
                      <a:gd name="T57" fmla="*/ 143 h 677"/>
                      <a:gd name="T58" fmla="*/ 1020 w 1042"/>
                      <a:gd name="T59" fmla="*/ 158 h 677"/>
                      <a:gd name="T60" fmla="*/ 1029 w 1042"/>
                      <a:gd name="T61" fmla="*/ 180 h 677"/>
                      <a:gd name="T62" fmla="*/ 1039 w 1042"/>
                      <a:gd name="T63" fmla="*/ 208 h 677"/>
                      <a:gd name="T64" fmla="*/ 1042 w 1042"/>
                      <a:gd name="T65" fmla="*/ 237 h 677"/>
                      <a:gd name="T66" fmla="*/ 1042 w 1042"/>
                      <a:gd name="T67" fmla="*/ 273 h 677"/>
                      <a:gd name="T68" fmla="*/ 1033 w 1042"/>
                      <a:gd name="T69" fmla="*/ 312 h 677"/>
                      <a:gd name="T70" fmla="*/ 1015 w 1042"/>
                      <a:gd name="T71" fmla="*/ 352 h 677"/>
                      <a:gd name="T72" fmla="*/ 1013 w 1042"/>
                      <a:gd name="T73" fmla="*/ 356 h 677"/>
                      <a:gd name="T74" fmla="*/ 1005 w 1042"/>
                      <a:gd name="T75" fmla="*/ 365 h 677"/>
                      <a:gd name="T76" fmla="*/ 992 w 1042"/>
                      <a:gd name="T77" fmla="*/ 378 h 677"/>
                      <a:gd name="T78" fmla="*/ 978 w 1042"/>
                      <a:gd name="T79" fmla="*/ 395 h 677"/>
                      <a:gd name="T80" fmla="*/ 957 w 1042"/>
                      <a:gd name="T81" fmla="*/ 412 h 677"/>
                      <a:gd name="T82" fmla="*/ 935 w 1042"/>
                      <a:gd name="T83" fmla="*/ 430 h 677"/>
                      <a:gd name="T84" fmla="*/ 909 w 1042"/>
                      <a:gd name="T85" fmla="*/ 447 h 677"/>
                      <a:gd name="T86" fmla="*/ 879 w 1042"/>
                      <a:gd name="T87" fmla="*/ 462 h 677"/>
                      <a:gd name="T88" fmla="*/ 766 w 1042"/>
                      <a:gd name="T89" fmla="*/ 677 h 677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42"/>
                      <a:gd name="T136" fmla="*/ 0 h 677"/>
                      <a:gd name="T137" fmla="*/ 1042 w 1042"/>
                      <a:gd name="T138" fmla="*/ 677 h 677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42" h="677">
                        <a:moveTo>
                          <a:pt x="0" y="369"/>
                        </a:moveTo>
                        <a:lnTo>
                          <a:pt x="74" y="167"/>
                        </a:lnTo>
                        <a:lnTo>
                          <a:pt x="80" y="165"/>
                        </a:lnTo>
                        <a:lnTo>
                          <a:pt x="91" y="156"/>
                        </a:lnTo>
                        <a:lnTo>
                          <a:pt x="112" y="145"/>
                        </a:lnTo>
                        <a:lnTo>
                          <a:pt x="138" y="130"/>
                        </a:lnTo>
                        <a:lnTo>
                          <a:pt x="169" y="111"/>
                        </a:lnTo>
                        <a:lnTo>
                          <a:pt x="208" y="93"/>
                        </a:lnTo>
                        <a:lnTo>
                          <a:pt x="249" y="74"/>
                        </a:lnTo>
                        <a:lnTo>
                          <a:pt x="297" y="56"/>
                        </a:lnTo>
                        <a:lnTo>
                          <a:pt x="347" y="37"/>
                        </a:lnTo>
                        <a:lnTo>
                          <a:pt x="399" y="22"/>
                        </a:lnTo>
                        <a:lnTo>
                          <a:pt x="455" y="11"/>
                        </a:lnTo>
                        <a:lnTo>
                          <a:pt x="512" y="2"/>
                        </a:lnTo>
                        <a:lnTo>
                          <a:pt x="570" y="0"/>
                        </a:lnTo>
                        <a:lnTo>
                          <a:pt x="577" y="0"/>
                        </a:lnTo>
                        <a:lnTo>
                          <a:pt x="594" y="0"/>
                        </a:lnTo>
                        <a:lnTo>
                          <a:pt x="621" y="2"/>
                        </a:lnTo>
                        <a:lnTo>
                          <a:pt x="657" y="4"/>
                        </a:lnTo>
                        <a:lnTo>
                          <a:pt x="698" y="7"/>
                        </a:lnTo>
                        <a:lnTo>
                          <a:pt x="742" y="13"/>
                        </a:lnTo>
                        <a:lnTo>
                          <a:pt x="790" y="22"/>
                        </a:lnTo>
                        <a:lnTo>
                          <a:pt x="838" y="35"/>
                        </a:lnTo>
                        <a:lnTo>
                          <a:pt x="885" y="52"/>
                        </a:lnTo>
                        <a:lnTo>
                          <a:pt x="929" y="72"/>
                        </a:lnTo>
                        <a:lnTo>
                          <a:pt x="968" y="98"/>
                        </a:lnTo>
                        <a:lnTo>
                          <a:pt x="1000" y="128"/>
                        </a:lnTo>
                        <a:lnTo>
                          <a:pt x="1003" y="132"/>
                        </a:lnTo>
                        <a:lnTo>
                          <a:pt x="1011" y="143"/>
                        </a:lnTo>
                        <a:lnTo>
                          <a:pt x="1020" y="158"/>
                        </a:lnTo>
                        <a:lnTo>
                          <a:pt x="1029" y="180"/>
                        </a:lnTo>
                        <a:lnTo>
                          <a:pt x="1039" y="208"/>
                        </a:lnTo>
                        <a:lnTo>
                          <a:pt x="1042" y="237"/>
                        </a:lnTo>
                        <a:lnTo>
                          <a:pt x="1042" y="273"/>
                        </a:lnTo>
                        <a:lnTo>
                          <a:pt x="1033" y="312"/>
                        </a:lnTo>
                        <a:lnTo>
                          <a:pt x="1015" y="352"/>
                        </a:lnTo>
                        <a:lnTo>
                          <a:pt x="1013" y="356"/>
                        </a:lnTo>
                        <a:lnTo>
                          <a:pt x="1005" y="365"/>
                        </a:lnTo>
                        <a:lnTo>
                          <a:pt x="992" y="378"/>
                        </a:lnTo>
                        <a:lnTo>
                          <a:pt x="978" y="395"/>
                        </a:lnTo>
                        <a:lnTo>
                          <a:pt x="957" y="412"/>
                        </a:lnTo>
                        <a:lnTo>
                          <a:pt x="935" y="430"/>
                        </a:lnTo>
                        <a:lnTo>
                          <a:pt x="909" y="447"/>
                        </a:lnTo>
                        <a:lnTo>
                          <a:pt x="879" y="462"/>
                        </a:lnTo>
                        <a:lnTo>
                          <a:pt x="766" y="67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61" name="Freeform 180"/>
                  <p:cNvSpPr>
                    <a:spLocks/>
                  </p:cNvSpPr>
                  <p:nvPr/>
                </p:nvSpPr>
                <p:spPr bwMode="auto">
                  <a:xfrm>
                    <a:off x="2442" y="1574"/>
                    <a:ext cx="1034" cy="632"/>
                  </a:xfrm>
                  <a:custGeom>
                    <a:avLst/>
                    <a:gdLst>
                      <a:gd name="T0" fmla="*/ 0 w 1034"/>
                      <a:gd name="T1" fmla="*/ 311 h 632"/>
                      <a:gd name="T2" fmla="*/ 66 w 1034"/>
                      <a:gd name="T3" fmla="*/ 167 h 632"/>
                      <a:gd name="T4" fmla="*/ 72 w 1034"/>
                      <a:gd name="T5" fmla="*/ 163 h 632"/>
                      <a:gd name="T6" fmla="*/ 83 w 1034"/>
                      <a:gd name="T7" fmla="*/ 155 h 632"/>
                      <a:gd name="T8" fmla="*/ 104 w 1034"/>
                      <a:gd name="T9" fmla="*/ 144 h 632"/>
                      <a:gd name="T10" fmla="*/ 130 w 1034"/>
                      <a:gd name="T11" fmla="*/ 128 h 632"/>
                      <a:gd name="T12" fmla="*/ 161 w 1034"/>
                      <a:gd name="T13" fmla="*/ 111 h 632"/>
                      <a:gd name="T14" fmla="*/ 200 w 1034"/>
                      <a:gd name="T15" fmla="*/ 92 h 632"/>
                      <a:gd name="T16" fmla="*/ 241 w 1034"/>
                      <a:gd name="T17" fmla="*/ 72 h 632"/>
                      <a:gd name="T18" fmla="*/ 289 w 1034"/>
                      <a:gd name="T19" fmla="*/ 53 h 632"/>
                      <a:gd name="T20" fmla="*/ 339 w 1034"/>
                      <a:gd name="T21" fmla="*/ 37 h 632"/>
                      <a:gd name="T22" fmla="*/ 391 w 1034"/>
                      <a:gd name="T23" fmla="*/ 22 h 632"/>
                      <a:gd name="T24" fmla="*/ 447 w 1034"/>
                      <a:gd name="T25" fmla="*/ 9 h 632"/>
                      <a:gd name="T26" fmla="*/ 504 w 1034"/>
                      <a:gd name="T27" fmla="*/ 1 h 632"/>
                      <a:gd name="T28" fmla="*/ 562 w 1034"/>
                      <a:gd name="T29" fmla="*/ 0 h 632"/>
                      <a:gd name="T30" fmla="*/ 569 w 1034"/>
                      <a:gd name="T31" fmla="*/ 0 h 632"/>
                      <a:gd name="T32" fmla="*/ 586 w 1034"/>
                      <a:gd name="T33" fmla="*/ 0 h 632"/>
                      <a:gd name="T34" fmla="*/ 613 w 1034"/>
                      <a:gd name="T35" fmla="*/ 0 h 632"/>
                      <a:gd name="T36" fmla="*/ 649 w 1034"/>
                      <a:gd name="T37" fmla="*/ 1 h 632"/>
                      <a:gd name="T38" fmla="*/ 690 w 1034"/>
                      <a:gd name="T39" fmla="*/ 7 h 632"/>
                      <a:gd name="T40" fmla="*/ 734 w 1034"/>
                      <a:gd name="T41" fmla="*/ 13 h 632"/>
                      <a:gd name="T42" fmla="*/ 782 w 1034"/>
                      <a:gd name="T43" fmla="*/ 22 h 632"/>
                      <a:gd name="T44" fmla="*/ 830 w 1034"/>
                      <a:gd name="T45" fmla="*/ 35 h 632"/>
                      <a:gd name="T46" fmla="*/ 877 w 1034"/>
                      <a:gd name="T47" fmla="*/ 50 h 632"/>
                      <a:gd name="T48" fmla="*/ 921 w 1034"/>
                      <a:gd name="T49" fmla="*/ 70 h 632"/>
                      <a:gd name="T50" fmla="*/ 960 w 1034"/>
                      <a:gd name="T51" fmla="*/ 96 h 632"/>
                      <a:gd name="T52" fmla="*/ 992 w 1034"/>
                      <a:gd name="T53" fmla="*/ 128 h 632"/>
                      <a:gd name="T54" fmla="*/ 995 w 1034"/>
                      <a:gd name="T55" fmla="*/ 131 h 632"/>
                      <a:gd name="T56" fmla="*/ 1003 w 1034"/>
                      <a:gd name="T57" fmla="*/ 141 h 632"/>
                      <a:gd name="T58" fmla="*/ 1012 w 1034"/>
                      <a:gd name="T59" fmla="*/ 157 h 632"/>
                      <a:gd name="T60" fmla="*/ 1021 w 1034"/>
                      <a:gd name="T61" fmla="*/ 180 h 632"/>
                      <a:gd name="T62" fmla="*/ 1031 w 1034"/>
                      <a:gd name="T63" fmla="*/ 205 h 632"/>
                      <a:gd name="T64" fmla="*/ 1034 w 1034"/>
                      <a:gd name="T65" fmla="*/ 237 h 632"/>
                      <a:gd name="T66" fmla="*/ 1034 w 1034"/>
                      <a:gd name="T67" fmla="*/ 272 h 632"/>
                      <a:gd name="T68" fmla="*/ 1025 w 1034"/>
                      <a:gd name="T69" fmla="*/ 311 h 632"/>
                      <a:gd name="T70" fmla="*/ 1007 w 1034"/>
                      <a:gd name="T71" fmla="*/ 352 h 632"/>
                      <a:gd name="T72" fmla="*/ 1005 w 1034"/>
                      <a:gd name="T73" fmla="*/ 356 h 632"/>
                      <a:gd name="T74" fmla="*/ 997 w 1034"/>
                      <a:gd name="T75" fmla="*/ 363 h 632"/>
                      <a:gd name="T76" fmla="*/ 984 w 1034"/>
                      <a:gd name="T77" fmla="*/ 378 h 632"/>
                      <a:gd name="T78" fmla="*/ 970 w 1034"/>
                      <a:gd name="T79" fmla="*/ 393 h 632"/>
                      <a:gd name="T80" fmla="*/ 949 w 1034"/>
                      <a:gd name="T81" fmla="*/ 411 h 632"/>
                      <a:gd name="T82" fmla="*/ 927 w 1034"/>
                      <a:gd name="T83" fmla="*/ 430 h 632"/>
                      <a:gd name="T84" fmla="*/ 901 w 1034"/>
                      <a:gd name="T85" fmla="*/ 447 h 632"/>
                      <a:gd name="T86" fmla="*/ 871 w 1034"/>
                      <a:gd name="T87" fmla="*/ 461 h 632"/>
                      <a:gd name="T88" fmla="*/ 758 w 1034"/>
                      <a:gd name="T89" fmla="*/ 632 h 63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34"/>
                      <a:gd name="T136" fmla="*/ 0 h 632"/>
                      <a:gd name="T137" fmla="*/ 1034 w 1034"/>
                      <a:gd name="T138" fmla="*/ 632 h 63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34" h="632">
                        <a:moveTo>
                          <a:pt x="0" y="311"/>
                        </a:moveTo>
                        <a:lnTo>
                          <a:pt x="66" y="167"/>
                        </a:lnTo>
                        <a:lnTo>
                          <a:pt x="72" y="163"/>
                        </a:lnTo>
                        <a:lnTo>
                          <a:pt x="83" y="155"/>
                        </a:lnTo>
                        <a:lnTo>
                          <a:pt x="104" y="144"/>
                        </a:lnTo>
                        <a:lnTo>
                          <a:pt x="130" y="128"/>
                        </a:lnTo>
                        <a:lnTo>
                          <a:pt x="161" y="111"/>
                        </a:lnTo>
                        <a:lnTo>
                          <a:pt x="200" y="92"/>
                        </a:lnTo>
                        <a:lnTo>
                          <a:pt x="241" y="72"/>
                        </a:lnTo>
                        <a:lnTo>
                          <a:pt x="289" y="53"/>
                        </a:lnTo>
                        <a:lnTo>
                          <a:pt x="339" y="37"/>
                        </a:lnTo>
                        <a:lnTo>
                          <a:pt x="391" y="22"/>
                        </a:lnTo>
                        <a:lnTo>
                          <a:pt x="447" y="9"/>
                        </a:lnTo>
                        <a:lnTo>
                          <a:pt x="504" y="1"/>
                        </a:lnTo>
                        <a:lnTo>
                          <a:pt x="562" y="0"/>
                        </a:lnTo>
                        <a:lnTo>
                          <a:pt x="569" y="0"/>
                        </a:lnTo>
                        <a:lnTo>
                          <a:pt x="586" y="0"/>
                        </a:lnTo>
                        <a:lnTo>
                          <a:pt x="613" y="0"/>
                        </a:lnTo>
                        <a:lnTo>
                          <a:pt x="649" y="1"/>
                        </a:lnTo>
                        <a:lnTo>
                          <a:pt x="690" y="7"/>
                        </a:lnTo>
                        <a:lnTo>
                          <a:pt x="734" y="13"/>
                        </a:lnTo>
                        <a:lnTo>
                          <a:pt x="782" y="22"/>
                        </a:lnTo>
                        <a:lnTo>
                          <a:pt x="830" y="35"/>
                        </a:lnTo>
                        <a:lnTo>
                          <a:pt x="877" y="50"/>
                        </a:lnTo>
                        <a:lnTo>
                          <a:pt x="921" y="70"/>
                        </a:lnTo>
                        <a:lnTo>
                          <a:pt x="960" y="96"/>
                        </a:lnTo>
                        <a:lnTo>
                          <a:pt x="992" y="128"/>
                        </a:lnTo>
                        <a:lnTo>
                          <a:pt x="995" y="131"/>
                        </a:lnTo>
                        <a:lnTo>
                          <a:pt x="1003" y="141"/>
                        </a:lnTo>
                        <a:lnTo>
                          <a:pt x="1012" y="157"/>
                        </a:lnTo>
                        <a:lnTo>
                          <a:pt x="1021" y="180"/>
                        </a:lnTo>
                        <a:lnTo>
                          <a:pt x="1031" y="205"/>
                        </a:lnTo>
                        <a:lnTo>
                          <a:pt x="1034" y="237"/>
                        </a:lnTo>
                        <a:lnTo>
                          <a:pt x="1034" y="272"/>
                        </a:lnTo>
                        <a:lnTo>
                          <a:pt x="1025" y="311"/>
                        </a:lnTo>
                        <a:lnTo>
                          <a:pt x="1007" y="352"/>
                        </a:lnTo>
                        <a:lnTo>
                          <a:pt x="1005" y="356"/>
                        </a:lnTo>
                        <a:lnTo>
                          <a:pt x="997" y="363"/>
                        </a:lnTo>
                        <a:lnTo>
                          <a:pt x="984" y="378"/>
                        </a:lnTo>
                        <a:lnTo>
                          <a:pt x="970" y="393"/>
                        </a:lnTo>
                        <a:lnTo>
                          <a:pt x="949" y="411"/>
                        </a:lnTo>
                        <a:lnTo>
                          <a:pt x="927" y="430"/>
                        </a:lnTo>
                        <a:lnTo>
                          <a:pt x="901" y="447"/>
                        </a:lnTo>
                        <a:lnTo>
                          <a:pt x="871" y="461"/>
                        </a:lnTo>
                        <a:lnTo>
                          <a:pt x="758" y="632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62" name="Freeform 181"/>
                  <p:cNvSpPr>
                    <a:spLocks/>
                  </p:cNvSpPr>
                  <p:nvPr/>
                </p:nvSpPr>
                <p:spPr bwMode="auto">
                  <a:xfrm>
                    <a:off x="2456" y="1599"/>
                    <a:ext cx="1034" cy="586"/>
                  </a:xfrm>
                  <a:custGeom>
                    <a:avLst/>
                    <a:gdLst>
                      <a:gd name="T0" fmla="*/ 0 w 1034"/>
                      <a:gd name="T1" fmla="*/ 276 h 586"/>
                      <a:gd name="T2" fmla="*/ 66 w 1034"/>
                      <a:gd name="T3" fmla="*/ 167 h 586"/>
                      <a:gd name="T4" fmla="*/ 72 w 1034"/>
                      <a:gd name="T5" fmla="*/ 163 h 586"/>
                      <a:gd name="T6" fmla="*/ 83 w 1034"/>
                      <a:gd name="T7" fmla="*/ 156 h 586"/>
                      <a:gd name="T8" fmla="*/ 104 w 1034"/>
                      <a:gd name="T9" fmla="*/ 145 h 586"/>
                      <a:gd name="T10" fmla="*/ 130 w 1034"/>
                      <a:gd name="T11" fmla="*/ 130 h 586"/>
                      <a:gd name="T12" fmla="*/ 161 w 1034"/>
                      <a:gd name="T13" fmla="*/ 111 h 586"/>
                      <a:gd name="T14" fmla="*/ 200 w 1034"/>
                      <a:gd name="T15" fmla="*/ 93 h 586"/>
                      <a:gd name="T16" fmla="*/ 241 w 1034"/>
                      <a:gd name="T17" fmla="*/ 74 h 586"/>
                      <a:gd name="T18" fmla="*/ 289 w 1034"/>
                      <a:gd name="T19" fmla="*/ 56 h 586"/>
                      <a:gd name="T20" fmla="*/ 339 w 1034"/>
                      <a:gd name="T21" fmla="*/ 37 h 586"/>
                      <a:gd name="T22" fmla="*/ 391 w 1034"/>
                      <a:gd name="T23" fmla="*/ 22 h 586"/>
                      <a:gd name="T24" fmla="*/ 447 w 1034"/>
                      <a:gd name="T25" fmla="*/ 11 h 586"/>
                      <a:gd name="T26" fmla="*/ 504 w 1034"/>
                      <a:gd name="T27" fmla="*/ 2 h 586"/>
                      <a:gd name="T28" fmla="*/ 562 w 1034"/>
                      <a:gd name="T29" fmla="*/ 0 h 586"/>
                      <a:gd name="T30" fmla="*/ 569 w 1034"/>
                      <a:gd name="T31" fmla="*/ 0 h 586"/>
                      <a:gd name="T32" fmla="*/ 586 w 1034"/>
                      <a:gd name="T33" fmla="*/ 0 h 586"/>
                      <a:gd name="T34" fmla="*/ 613 w 1034"/>
                      <a:gd name="T35" fmla="*/ 0 h 586"/>
                      <a:gd name="T36" fmla="*/ 649 w 1034"/>
                      <a:gd name="T37" fmla="*/ 4 h 586"/>
                      <a:gd name="T38" fmla="*/ 690 w 1034"/>
                      <a:gd name="T39" fmla="*/ 7 h 586"/>
                      <a:gd name="T40" fmla="*/ 734 w 1034"/>
                      <a:gd name="T41" fmla="*/ 13 h 586"/>
                      <a:gd name="T42" fmla="*/ 782 w 1034"/>
                      <a:gd name="T43" fmla="*/ 22 h 586"/>
                      <a:gd name="T44" fmla="*/ 830 w 1034"/>
                      <a:gd name="T45" fmla="*/ 35 h 586"/>
                      <a:gd name="T46" fmla="*/ 877 w 1034"/>
                      <a:gd name="T47" fmla="*/ 52 h 586"/>
                      <a:gd name="T48" fmla="*/ 921 w 1034"/>
                      <a:gd name="T49" fmla="*/ 72 h 586"/>
                      <a:gd name="T50" fmla="*/ 960 w 1034"/>
                      <a:gd name="T51" fmla="*/ 96 h 586"/>
                      <a:gd name="T52" fmla="*/ 992 w 1034"/>
                      <a:gd name="T53" fmla="*/ 128 h 586"/>
                      <a:gd name="T54" fmla="*/ 995 w 1034"/>
                      <a:gd name="T55" fmla="*/ 132 h 586"/>
                      <a:gd name="T56" fmla="*/ 1003 w 1034"/>
                      <a:gd name="T57" fmla="*/ 143 h 586"/>
                      <a:gd name="T58" fmla="*/ 1012 w 1034"/>
                      <a:gd name="T59" fmla="*/ 158 h 586"/>
                      <a:gd name="T60" fmla="*/ 1021 w 1034"/>
                      <a:gd name="T61" fmla="*/ 180 h 586"/>
                      <a:gd name="T62" fmla="*/ 1031 w 1034"/>
                      <a:gd name="T63" fmla="*/ 208 h 586"/>
                      <a:gd name="T64" fmla="*/ 1034 w 1034"/>
                      <a:gd name="T65" fmla="*/ 237 h 586"/>
                      <a:gd name="T66" fmla="*/ 1034 w 1034"/>
                      <a:gd name="T67" fmla="*/ 273 h 586"/>
                      <a:gd name="T68" fmla="*/ 1025 w 1034"/>
                      <a:gd name="T69" fmla="*/ 312 h 586"/>
                      <a:gd name="T70" fmla="*/ 1007 w 1034"/>
                      <a:gd name="T71" fmla="*/ 352 h 586"/>
                      <a:gd name="T72" fmla="*/ 1005 w 1034"/>
                      <a:gd name="T73" fmla="*/ 356 h 586"/>
                      <a:gd name="T74" fmla="*/ 997 w 1034"/>
                      <a:gd name="T75" fmla="*/ 365 h 586"/>
                      <a:gd name="T76" fmla="*/ 984 w 1034"/>
                      <a:gd name="T77" fmla="*/ 378 h 586"/>
                      <a:gd name="T78" fmla="*/ 970 w 1034"/>
                      <a:gd name="T79" fmla="*/ 395 h 586"/>
                      <a:gd name="T80" fmla="*/ 949 w 1034"/>
                      <a:gd name="T81" fmla="*/ 412 h 586"/>
                      <a:gd name="T82" fmla="*/ 927 w 1034"/>
                      <a:gd name="T83" fmla="*/ 430 h 586"/>
                      <a:gd name="T84" fmla="*/ 901 w 1034"/>
                      <a:gd name="T85" fmla="*/ 447 h 586"/>
                      <a:gd name="T86" fmla="*/ 871 w 1034"/>
                      <a:gd name="T87" fmla="*/ 462 h 586"/>
                      <a:gd name="T88" fmla="*/ 758 w 1034"/>
                      <a:gd name="T89" fmla="*/ 586 h 58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34"/>
                      <a:gd name="T136" fmla="*/ 0 h 586"/>
                      <a:gd name="T137" fmla="*/ 1034 w 1034"/>
                      <a:gd name="T138" fmla="*/ 586 h 586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34" h="586">
                        <a:moveTo>
                          <a:pt x="0" y="276"/>
                        </a:moveTo>
                        <a:lnTo>
                          <a:pt x="66" y="167"/>
                        </a:lnTo>
                        <a:lnTo>
                          <a:pt x="72" y="163"/>
                        </a:lnTo>
                        <a:lnTo>
                          <a:pt x="83" y="156"/>
                        </a:lnTo>
                        <a:lnTo>
                          <a:pt x="104" y="145"/>
                        </a:lnTo>
                        <a:lnTo>
                          <a:pt x="130" y="130"/>
                        </a:lnTo>
                        <a:lnTo>
                          <a:pt x="161" y="111"/>
                        </a:lnTo>
                        <a:lnTo>
                          <a:pt x="200" y="93"/>
                        </a:lnTo>
                        <a:lnTo>
                          <a:pt x="241" y="74"/>
                        </a:lnTo>
                        <a:lnTo>
                          <a:pt x="289" y="56"/>
                        </a:lnTo>
                        <a:lnTo>
                          <a:pt x="339" y="37"/>
                        </a:lnTo>
                        <a:lnTo>
                          <a:pt x="391" y="22"/>
                        </a:lnTo>
                        <a:lnTo>
                          <a:pt x="447" y="11"/>
                        </a:lnTo>
                        <a:lnTo>
                          <a:pt x="504" y="2"/>
                        </a:lnTo>
                        <a:lnTo>
                          <a:pt x="562" y="0"/>
                        </a:lnTo>
                        <a:lnTo>
                          <a:pt x="569" y="0"/>
                        </a:lnTo>
                        <a:lnTo>
                          <a:pt x="586" y="0"/>
                        </a:lnTo>
                        <a:lnTo>
                          <a:pt x="613" y="0"/>
                        </a:lnTo>
                        <a:lnTo>
                          <a:pt x="649" y="4"/>
                        </a:lnTo>
                        <a:lnTo>
                          <a:pt x="690" y="7"/>
                        </a:lnTo>
                        <a:lnTo>
                          <a:pt x="734" y="13"/>
                        </a:lnTo>
                        <a:lnTo>
                          <a:pt x="782" y="22"/>
                        </a:lnTo>
                        <a:lnTo>
                          <a:pt x="830" y="35"/>
                        </a:lnTo>
                        <a:lnTo>
                          <a:pt x="877" y="52"/>
                        </a:lnTo>
                        <a:lnTo>
                          <a:pt x="921" y="72"/>
                        </a:lnTo>
                        <a:lnTo>
                          <a:pt x="960" y="96"/>
                        </a:lnTo>
                        <a:lnTo>
                          <a:pt x="992" y="128"/>
                        </a:lnTo>
                        <a:lnTo>
                          <a:pt x="995" y="132"/>
                        </a:lnTo>
                        <a:lnTo>
                          <a:pt x="1003" y="143"/>
                        </a:lnTo>
                        <a:lnTo>
                          <a:pt x="1012" y="158"/>
                        </a:lnTo>
                        <a:lnTo>
                          <a:pt x="1021" y="180"/>
                        </a:lnTo>
                        <a:lnTo>
                          <a:pt x="1031" y="208"/>
                        </a:lnTo>
                        <a:lnTo>
                          <a:pt x="1034" y="237"/>
                        </a:lnTo>
                        <a:lnTo>
                          <a:pt x="1034" y="273"/>
                        </a:lnTo>
                        <a:lnTo>
                          <a:pt x="1025" y="312"/>
                        </a:lnTo>
                        <a:lnTo>
                          <a:pt x="1007" y="352"/>
                        </a:lnTo>
                        <a:lnTo>
                          <a:pt x="1005" y="356"/>
                        </a:lnTo>
                        <a:lnTo>
                          <a:pt x="997" y="365"/>
                        </a:lnTo>
                        <a:lnTo>
                          <a:pt x="984" y="378"/>
                        </a:lnTo>
                        <a:lnTo>
                          <a:pt x="970" y="395"/>
                        </a:lnTo>
                        <a:lnTo>
                          <a:pt x="949" y="412"/>
                        </a:lnTo>
                        <a:lnTo>
                          <a:pt x="927" y="430"/>
                        </a:lnTo>
                        <a:lnTo>
                          <a:pt x="901" y="447"/>
                        </a:lnTo>
                        <a:lnTo>
                          <a:pt x="871" y="462"/>
                        </a:lnTo>
                        <a:lnTo>
                          <a:pt x="758" y="586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63" name="Freeform 182"/>
                  <p:cNvSpPr>
                    <a:spLocks/>
                  </p:cNvSpPr>
                  <p:nvPr/>
                </p:nvSpPr>
                <p:spPr bwMode="auto">
                  <a:xfrm>
                    <a:off x="2463" y="1651"/>
                    <a:ext cx="1027" cy="534"/>
                  </a:xfrm>
                  <a:custGeom>
                    <a:avLst/>
                    <a:gdLst>
                      <a:gd name="T0" fmla="*/ 0 w 1027"/>
                      <a:gd name="T1" fmla="*/ 221 h 534"/>
                      <a:gd name="T2" fmla="*/ 59 w 1027"/>
                      <a:gd name="T3" fmla="*/ 169 h 534"/>
                      <a:gd name="T4" fmla="*/ 65 w 1027"/>
                      <a:gd name="T5" fmla="*/ 165 h 534"/>
                      <a:gd name="T6" fmla="*/ 76 w 1027"/>
                      <a:gd name="T7" fmla="*/ 158 h 534"/>
                      <a:gd name="T8" fmla="*/ 97 w 1027"/>
                      <a:gd name="T9" fmla="*/ 145 h 534"/>
                      <a:gd name="T10" fmla="*/ 123 w 1027"/>
                      <a:gd name="T11" fmla="*/ 130 h 534"/>
                      <a:gd name="T12" fmla="*/ 154 w 1027"/>
                      <a:gd name="T13" fmla="*/ 113 h 534"/>
                      <a:gd name="T14" fmla="*/ 193 w 1027"/>
                      <a:gd name="T15" fmla="*/ 94 h 534"/>
                      <a:gd name="T16" fmla="*/ 234 w 1027"/>
                      <a:gd name="T17" fmla="*/ 74 h 534"/>
                      <a:gd name="T18" fmla="*/ 282 w 1027"/>
                      <a:gd name="T19" fmla="*/ 56 h 534"/>
                      <a:gd name="T20" fmla="*/ 332 w 1027"/>
                      <a:gd name="T21" fmla="*/ 39 h 534"/>
                      <a:gd name="T22" fmla="*/ 384 w 1027"/>
                      <a:gd name="T23" fmla="*/ 24 h 534"/>
                      <a:gd name="T24" fmla="*/ 440 w 1027"/>
                      <a:gd name="T25" fmla="*/ 11 h 534"/>
                      <a:gd name="T26" fmla="*/ 497 w 1027"/>
                      <a:gd name="T27" fmla="*/ 4 h 534"/>
                      <a:gd name="T28" fmla="*/ 555 w 1027"/>
                      <a:gd name="T29" fmla="*/ 0 h 534"/>
                      <a:gd name="T30" fmla="*/ 562 w 1027"/>
                      <a:gd name="T31" fmla="*/ 0 h 534"/>
                      <a:gd name="T32" fmla="*/ 579 w 1027"/>
                      <a:gd name="T33" fmla="*/ 2 h 534"/>
                      <a:gd name="T34" fmla="*/ 606 w 1027"/>
                      <a:gd name="T35" fmla="*/ 2 h 534"/>
                      <a:gd name="T36" fmla="*/ 642 w 1027"/>
                      <a:gd name="T37" fmla="*/ 4 h 534"/>
                      <a:gd name="T38" fmla="*/ 683 w 1027"/>
                      <a:gd name="T39" fmla="*/ 7 h 534"/>
                      <a:gd name="T40" fmla="*/ 727 w 1027"/>
                      <a:gd name="T41" fmla="*/ 15 h 534"/>
                      <a:gd name="T42" fmla="*/ 775 w 1027"/>
                      <a:gd name="T43" fmla="*/ 24 h 534"/>
                      <a:gd name="T44" fmla="*/ 823 w 1027"/>
                      <a:gd name="T45" fmla="*/ 35 h 534"/>
                      <a:gd name="T46" fmla="*/ 870 w 1027"/>
                      <a:gd name="T47" fmla="*/ 52 h 534"/>
                      <a:gd name="T48" fmla="*/ 914 w 1027"/>
                      <a:gd name="T49" fmla="*/ 72 h 534"/>
                      <a:gd name="T50" fmla="*/ 953 w 1027"/>
                      <a:gd name="T51" fmla="*/ 98 h 534"/>
                      <a:gd name="T52" fmla="*/ 985 w 1027"/>
                      <a:gd name="T53" fmla="*/ 130 h 534"/>
                      <a:gd name="T54" fmla="*/ 988 w 1027"/>
                      <a:gd name="T55" fmla="*/ 133 h 534"/>
                      <a:gd name="T56" fmla="*/ 996 w 1027"/>
                      <a:gd name="T57" fmla="*/ 143 h 534"/>
                      <a:gd name="T58" fmla="*/ 1005 w 1027"/>
                      <a:gd name="T59" fmla="*/ 159 h 534"/>
                      <a:gd name="T60" fmla="*/ 1014 w 1027"/>
                      <a:gd name="T61" fmla="*/ 182 h 534"/>
                      <a:gd name="T62" fmla="*/ 1024 w 1027"/>
                      <a:gd name="T63" fmla="*/ 208 h 534"/>
                      <a:gd name="T64" fmla="*/ 1027 w 1027"/>
                      <a:gd name="T65" fmla="*/ 239 h 534"/>
                      <a:gd name="T66" fmla="*/ 1027 w 1027"/>
                      <a:gd name="T67" fmla="*/ 274 h 534"/>
                      <a:gd name="T68" fmla="*/ 1018 w 1027"/>
                      <a:gd name="T69" fmla="*/ 311 h 534"/>
                      <a:gd name="T70" fmla="*/ 1000 w 1027"/>
                      <a:gd name="T71" fmla="*/ 354 h 534"/>
                      <a:gd name="T72" fmla="*/ 998 w 1027"/>
                      <a:gd name="T73" fmla="*/ 356 h 534"/>
                      <a:gd name="T74" fmla="*/ 990 w 1027"/>
                      <a:gd name="T75" fmla="*/ 365 h 534"/>
                      <a:gd name="T76" fmla="*/ 977 w 1027"/>
                      <a:gd name="T77" fmla="*/ 378 h 534"/>
                      <a:gd name="T78" fmla="*/ 963 w 1027"/>
                      <a:gd name="T79" fmla="*/ 395 h 534"/>
                      <a:gd name="T80" fmla="*/ 942 w 1027"/>
                      <a:gd name="T81" fmla="*/ 413 h 534"/>
                      <a:gd name="T82" fmla="*/ 920 w 1027"/>
                      <a:gd name="T83" fmla="*/ 432 h 534"/>
                      <a:gd name="T84" fmla="*/ 894 w 1027"/>
                      <a:gd name="T85" fmla="*/ 449 h 534"/>
                      <a:gd name="T86" fmla="*/ 864 w 1027"/>
                      <a:gd name="T87" fmla="*/ 463 h 534"/>
                      <a:gd name="T88" fmla="*/ 751 w 1027"/>
                      <a:gd name="T89" fmla="*/ 534 h 534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27"/>
                      <a:gd name="T136" fmla="*/ 0 h 534"/>
                      <a:gd name="T137" fmla="*/ 1027 w 1027"/>
                      <a:gd name="T138" fmla="*/ 534 h 534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27" h="534">
                        <a:moveTo>
                          <a:pt x="0" y="221"/>
                        </a:moveTo>
                        <a:lnTo>
                          <a:pt x="59" y="169"/>
                        </a:lnTo>
                        <a:lnTo>
                          <a:pt x="65" y="165"/>
                        </a:lnTo>
                        <a:lnTo>
                          <a:pt x="76" y="158"/>
                        </a:lnTo>
                        <a:lnTo>
                          <a:pt x="97" y="145"/>
                        </a:lnTo>
                        <a:lnTo>
                          <a:pt x="123" y="130"/>
                        </a:lnTo>
                        <a:lnTo>
                          <a:pt x="154" y="113"/>
                        </a:lnTo>
                        <a:lnTo>
                          <a:pt x="193" y="94"/>
                        </a:lnTo>
                        <a:lnTo>
                          <a:pt x="234" y="74"/>
                        </a:lnTo>
                        <a:lnTo>
                          <a:pt x="282" y="56"/>
                        </a:lnTo>
                        <a:lnTo>
                          <a:pt x="332" y="39"/>
                        </a:lnTo>
                        <a:lnTo>
                          <a:pt x="384" y="24"/>
                        </a:lnTo>
                        <a:lnTo>
                          <a:pt x="440" y="11"/>
                        </a:lnTo>
                        <a:lnTo>
                          <a:pt x="497" y="4"/>
                        </a:lnTo>
                        <a:lnTo>
                          <a:pt x="555" y="0"/>
                        </a:lnTo>
                        <a:lnTo>
                          <a:pt x="562" y="0"/>
                        </a:lnTo>
                        <a:lnTo>
                          <a:pt x="579" y="2"/>
                        </a:lnTo>
                        <a:lnTo>
                          <a:pt x="606" y="2"/>
                        </a:lnTo>
                        <a:lnTo>
                          <a:pt x="642" y="4"/>
                        </a:lnTo>
                        <a:lnTo>
                          <a:pt x="683" y="7"/>
                        </a:lnTo>
                        <a:lnTo>
                          <a:pt x="727" y="15"/>
                        </a:lnTo>
                        <a:lnTo>
                          <a:pt x="775" y="24"/>
                        </a:lnTo>
                        <a:lnTo>
                          <a:pt x="823" y="35"/>
                        </a:lnTo>
                        <a:lnTo>
                          <a:pt x="870" y="52"/>
                        </a:lnTo>
                        <a:lnTo>
                          <a:pt x="914" y="72"/>
                        </a:lnTo>
                        <a:lnTo>
                          <a:pt x="953" y="98"/>
                        </a:lnTo>
                        <a:lnTo>
                          <a:pt x="985" y="130"/>
                        </a:lnTo>
                        <a:lnTo>
                          <a:pt x="988" y="133"/>
                        </a:lnTo>
                        <a:lnTo>
                          <a:pt x="996" y="143"/>
                        </a:lnTo>
                        <a:lnTo>
                          <a:pt x="1005" y="159"/>
                        </a:lnTo>
                        <a:lnTo>
                          <a:pt x="1014" y="182"/>
                        </a:lnTo>
                        <a:lnTo>
                          <a:pt x="1024" y="208"/>
                        </a:lnTo>
                        <a:lnTo>
                          <a:pt x="1027" y="239"/>
                        </a:lnTo>
                        <a:lnTo>
                          <a:pt x="1027" y="274"/>
                        </a:lnTo>
                        <a:lnTo>
                          <a:pt x="1018" y="311"/>
                        </a:lnTo>
                        <a:lnTo>
                          <a:pt x="1000" y="354"/>
                        </a:lnTo>
                        <a:lnTo>
                          <a:pt x="998" y="356"/>
                        </a:lnTo>
                        <a:lnTo>
                          <a:pt x="990" y="365"/>
                        </a:lnTo>
                        <a:lnTo>
                          <a:pt x="977" y="378"/>
                        </a:lnTo>
                        <a:lnTo>
                          <a:pt x="963" y="395"/>
                        </a:lnTo>
                        <a:lnTo>
                          <a:pt x="942" y="413"/>
                        </a:lnTo>
                        <a:lnTo>
                          <a:pt x="920" y="432"/>
                        </a:lnTo>
                        <a:lnTo>
                          <a:pt x="894" y="449"/>
                        </a:lnTo>
                        <a:lnTo>
                          <a:pt x="864" y="463"/>
                        </a:lnTo>
                        <a:lnTo>
                          <a:pt x="751" y="534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64" name="Freeform 251"/>
                  <p:cNvSpPr>
                    <a:spLocks/>
                  </p:cNvSpPr>
                  <p:nvPr/>
                </p:nvSpPr>
                <p:spPr bwMode="auto">
                  <a:xfrm>
                    <a:off x="2524" y="2521"/>
                    <a:ext cx="63" cy="64"/>
                  </a:xfrm>
                  <a:custGeom>
                    <a:avLst/>
                    <a:gdLst>
                      <a:gd name="T0" fmla="*/ 45 w 63"/>
                      <a:gd name="T1" fmla="*/ 63 h 64"/>
                      <a:gd name="T2" fmla="*/ 58 w 63"/>
                      <a:gd name="T3" fmla="*/ 51 h 64"/>
                      <a:gd name="T4" fmla="*/ 63 w 63"/>
                      <a:gd name="T5" fmla="*/ 37 h 64"/>
                      <a:gd name="T6" fmla="*/ 60 w 63"/>
                      <a:gd name="T7" fmla="*/ 18 h 64"/>
                      <a:gd name="T8" fmla="*/ 49 w 63"/>
                      <a:gd name="T9" fmla="*/ 5 h 64"/>
                      <a:gd name="T10" fmla="*/ 34 w 63"/>
                      <a:gd name="T11" fmla="*/ 0 h 64"/>
                      <a:gd name="T12" fmla="*/ 17 w 63"/>
                      <a:gd name="T13" fmla="*/ 1 h 64"/>
                      <a:gd name="T14" fmla="*/ 6 w 63"/>
                      <a:gd name="T15" fmla="*/ 13 h 64"/>
                      <a:gd name="T16" fmla="*/ 0 w 63"/>
                      <a:gd name="T17" fmla="*/ 27 h 64"/>
                      <a:gd name="T18" fmla="*/ 4 w 63"/>
                      <a:gd name="T19" fmla="*/ 44 h 64"/>
                      <a:gd name="T20" fmla="*/ 13 w 63"/>
                      <a:gd name="T21" fmla="*/ 59 h 64"/>
                      <a:gd name="T22" fmla="*/ 30 w 63"/>
                      <a:gd name="T23" fmla="*/ 64 h 64"/>
                      <a:gd name="T24" fmla="*/ 45 w 63"/>
                      <a:gd name="T25" fmla="*/ 63 h 6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4"/>
                      <a:gd name="T41" fmla="*/ 63 w 63"/>
                      <a:gd name="T42" fmla="*/ 64 h 6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4">
                        <a:moveTo>
                          <a:pt x="45" y="63"/>
                        </a:moveTo>
                        <a:lnTo>
                          <a:pt x="58" y="51"/>
                        </a:lnTo>
                        <a:lnTo>
                          <a:pt x="63" y="37"/>
                        </a:lnTo>
                        <a:lnTo>
                          <a:pt x="60" y="18"/>
                        </a:lnTo>
                        <a:lnTo>
                          <a:pt x="49" y="5"/>
                        </a:lnTo>
                        <a:lnTo>
                          <a:pt x="34" y="0"/>
                        </a:lnTo>
                        <a:lnTo>
                          <a:pt x="17" y="1"/>
                        </a:lnTo>
                        <a:lnTo>
                          <a:pt x="6" y="13"/>
                        </a:lnTo>
                        <a:lnTo>
                          <a:pt x="0" y="27"/>
                        </a:lnTo>
                        <a:lnTo>
                          <a:pt x="4" y="44"/>
                        </a:lnTo>
                        <a:lnTo>
                          <a:pt x="13" y="59"/>
                        </a:lnTo>
                        <a:lnTo>
                          <a:pt x="30" y="64"/>
                        </a:lnTo>
                        <a:lnTo>
                          <a:pt x="45" y="63"/>
                        </a:lnTo>
                        <a:close/>
                      </a:path>
                    </a:pathLst>
                  </a:custGeom>
                  <a:solidFill>
                    <a:srgbClr val="D90000"/>
                  </a:solidFill>
                  <a:ln w="0">
                    <a:solidFill>
                      <a:srgbClr val="D9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65" name="Freeform 252"/>
                  <p:cNvSpPr>
                    <a:spLocks/>
                  </p:cNvSpPr>
                  <p:nvPr/>
                </p:nvSpPr>
                <p:spPr bwMode="auto">
                  <a:xfrm>
                    <a:off x="2524" y="2521"/>
                    <a:ext cx="63" cy="64"/>
                  </a:xfrm>
                  <a:custGeom>
                    <a:avLst/>
                    <a:gdLst>
                      <a:gd name="T0" fmla="*/ 45 w 63"/>
                      <a:gd name="T1" fmla="*/ 63 h 64"/>
                      <a:gd name="T2" fmla="*/ 58 w 63"/>
                      <a:gd name="T3" fmla="*/ 51 h 64"/>
                      <a:gd name="T4" fmla="*/ 63 w 63"/>
                      <a:gd name="T5" fmla="*/ 37 h 64"/>
                      <a:gd name="T6" fmla="*/ 60 w 63"/>
                      <a:gd name="T7" fmla="*/ 18 h 64"/>
                      <a:gd name="T8" fmla="*/ 49 w 63"/>
                      <a:gd name="T9" fmla="*/ 5 h 64"/>
                      <a:gd name="T10" fmla="*/ 34 w 63"/>
                      <a:gd name="T11" fmla="*/ 0 h 64"/>
                      <a:gd name="T12" fmla="*/ 17 w 63"/>
                      <a:gd name="T13" fmla="*/ 1 h 64"/>
                      <a:gd name="T14" fmla="*/ 6 w 63"/>
                      <a:gd name="T15" fmla="*/ 13 h 64"/>
                      <a:gd name="T16" fmla="*/ 0 w 63"/>
                      <a:gd name="T17" fmla="*/ 27 h 64"/>
                      <a:gd name="T18" fmla="*/ 4 w 63"/>
                      <a:gd name="T19" fmla="*/ 44 h 64"/>
                      <a:gd name="T20" fmla="*/ 13 w 63"/>
                      <a:gd name="T21" fmla="*/ 59 h 64"/>
                      <a:gd name="T22" fmla="*/ 30 w 63"/>
                      <a:gd name="T23" fmla="*/ 64 h 64"/>
                      <a:gd name="T24" fmla="*/ 45 w 63"/>
                      <a:gd name="T25" fmla="*/ 63 h 6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4"/>
                      <a:gd name="T41" fmla="*/ 63 w 63"/>
                      <a:gd name="T42" fmla="*/ 64 h 6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4">
                        <a:moveTo>
                          <a:pt x="45" y="63"/>
                        </a:moveTo>
                        <a:lnTo>
                          <a:pt x="58" y="51"/>
                        </a:lnTo>
                        <a:lnTo>
                          <a:pt x="63" y="37"/>
                        </a:lnTo>
                        <a:lnTo>
                          <a:pt x="60" y="18"/>
                        </a:lnTo>
                        <a:lnTo>
                          <a:pt x="49" y="5"/>
                        </a:lnTo>
                        <a:lnTo>
                          <a:pt x="34" y="0"/>
                        </a:lnTo>
                        <a:lnTo>
                          <a:pt x="17" y="1"/>
                        </a:lnTo>
                        <a:lnTo>
                          <a:pt x="6" y="13"/>
                        </a:lnTo>
                        <a:lnTo>
                          <a:pt x="0" y="27"/>
                        </a:lnTo>
                        <a:lnTo>
                          <a:pt x="4" y="44"/>
                        </a:lnTo>
                        <a:lnTo>
                          <a:pt x="13" y="59"/>
                        </a:lnTo>
                        <a:lnTo>
                          <a:pt x="30" y="64"/>
                        </a:lnTo>
                        <a:lnTo>
                          <a:pt x="45" y="6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66" name="Line 2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0" y="2569"/>
                    <a:ext cx="185" cy="1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67" name="Freeform 296"/>
                  <p:cNvSpPr>
                    <a:spLocks/>
                  </p:cNvSpPr>
                  <p:nvPr/>
                </p:nvSpPr>
                <p:spPr bwMode="auto">
                  <a:xfrm>
                    <a:off x="2343" y="2530"/>
                    <a:ext cx="235" cy="172"/>
                  </a:xfrm>
                  <a:custGeom>
                    <a:avLst/>
                    <a:gdLst>
                      <a:gd name="T0" fmla="*/ 40 w 235"/>
                      <a:gd name="T1" fmla="*/ 172 h 172"/>
                      <a:gd name="T2" fmla="*/ 235 w 235"/>
                      <a:gd name="T3" fmla="*/ 54 h 172"/>
                      <a:gd name="T4" fmla="*/ 235 w 235"/>
                      <a:gd name="T5" fmla="*/ 33 h 172"/>
                      <a:gd name="T6" fmla="*/ 231 w 235"/>
                      <a:gd name="T7" fmla="*/ 18 h 172"/>
                      <a:gd name="T8" fmla="*/ 224 w 235"/>
                      <a:gd name="T9" fmla="*/ 9 h 172"/>
                      <a:gd name="T10" fmla="*/ 217 w 235"/>
                      <a:gd name="T11" fmla="*/ 4 h 172"/>
                      <a:gd name="T12" fmla="*/ 209 w 235"/>
                      <a:gd name="T13" fmla="*/ 2 h 172"/>
                      <a:gd name="T14" fmla="*/ 202 w 235"/>
                      <a:gd name="T15" fmla="*/ 0 h 172"/>
                      <a:gd name="T16" fmla="*/ 196 w 235"/>
                      <a:gd name="T17" fmla="*/ 0 h 172"/>
                      <a:gd name="T18" fmla="*/ 194 w 235"/>
                      <a:gd name="T19" fmla="*/ 2 h 172"/>
                      <a:gd name="T20" fmla="*/ 0 w 235"/>
                      <a:gd name="T21" fmla="*/ 119 h 172"/>
                      <a:gd name="T22" fmla="*/ 1 w 235"/>
                      <a:gd name="T23" fmla="*/ 117 h 172"/>
                      <a:gd name="T24" fmla="*/ 7 w 235"/>
                      <a:gd name="T25" fmla="*/ 115 h 172"/>
                      <a:gd name="T26" fmla="*/ 14 w 235"/>
                      <a:gd name="T27" fmla="*/ 113 h 172"/>
                      <a:gd name="T28" fmla="*/ 22 w 235"/>
                      <a:gd name="T29" fmla="*/ 111 h 172"/>
                      <a:gd name="T30" fmla="*/ 29 w 235"/>
                      <a:gd name="T31" fmla="*/ 113 h 172"/>
                      <a:gd name="T32" fmla="*/ 37 w 235"/>
                      <a:gd name="T33" fmla="*/ 119 h 172"/>
                      <a:gd name="T34" fmla="*/ 42 w 235"/>
                      <a:gd name="T35" fmla="*/ 130 h 172"/>
                      <a:gd name="T36" fmla="*/ 42 w 235"/>
                      <a:gd name="T37" fmla="*/ 146 h 172"/>
                      <a:gd name="T38" fmla="*/ 40 w 235"/>
                      <a:gd name="T39" fmla="*/ 172 h 17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5"/>
                      <a:gd name="T61" fmla="*/ 0 h 172"/>
                      <a:gd name="T62" fmla="*/ 235 w 235"/>
                      <a:gd name="T63" fmla="*/ 172 h 17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5" h="172">
                        <a:moveTo>
                          <a:pt x="40" y="172"/>
                        </a:moveTo>
                        <a:lnTo>
                          <a:pt x="235" y="54"/>
                        </a:lnTo>
                        <a:lnTo>
                          <a:pt x="235" y="33"/>
                        </a:lnTo>
                        <a:lnTo>
                          <a:pt x="231" y="18"/>
                        </a:lnTo>
                        <a:lnTo>
                          <a:pt x="224" y="9"/>
                        </a:lnTo>
                        <a:lnTo>
                          <a:pt x="217" y="4"/>
                        </a:lnTo>
                        <a:lnTo>
                          <a:pt x="209" y="2"/>
                        </a:lnTo>
                        <a:lnTo>
                          <a:pt x="202" y="0"/>
                        </a:lnTo>
                        <a:lnTo>
                          <a:pt x="196" y="0"/>
                        </a:lnTo>
                        <a:lnTo>
                          <a:pt x="194" y="2"/>
                        </a:lnTo>
                        <a:lnTo>
                          <a:pt x="0" y="119"/>
                        </a:lnTo>
                        <a:lnTo>
                          <a:pt x="1" y="117"/>
                        </a:lnTo>
                        <a:lnTo>
                          <a:pt x="7" y="115"/>
                        </a:lnTo>
                        <a:lnTo>
                          <a:pt x="14" y="113"/>
                        </a:lnTo>
                        <a:lnTo>
                          <a:pt x="22" y="111"/>
                        </a:lnTo>
                        <a:lnTo>
                          <a:pt x="29" y="113"/>
                        </a:lnTo>
                        <a:lnTo>
                          <a:pt x="37" y="119"/>
                        </a:lnTo>
                        <a:lnTo>
                          <a:pt x="42" y="130"/>
                        </a:lnTo>
                        <a:lnTo>
                          <a:pt x="42" y="146"/>
                        </a:lnTo>
                        <a:lnTo>
                          <a:pt x="40" y="172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68" name="Freeform 297"/>
                  <p:cNvSpPr>
                    <a:spLocks/>
                  </p:cNvSpPr>
                  <p:nvPr/>
                </p:nvSpPr>
                <p:spPr bwMode="auto">
                  <a:xfrm>
                    <a:off x="2343" y="2530"/>
                    <a:ext cx="235" cy="172"/>
                  </a:xfrm>
                  <a:custGeom>
                    <a:avLst/>
                    <a:gdLst>
                      <a:gd name="T0" fmla="*/ 40 w 235"/>
                      <a:gd name="T1" fmla="*/ 172 h 172"/>
                      <a:gd name="T2" fmla="*/ 235 w 235"/>
                      <a:gd name="T3" fmla="*/ 54 h 172"/>
                      <a:gd name="T4" fmla="*/ 235 w 235"/>
                      <a:gd name="T5" fmla="*/ 33 h 172"/>
                      <a:gd name="T6" fmla="*/ 231 w 235"/>
                      <a:gd name="T7" fmla="*/ 18 h 172"/>
                      <a:gd name="T8" fmla="*/ 224 w 235"/>
                      <a:gd name="T9" fmla="*/ 9 h 172"/>
                      <a:gd name="T10" fmla="*/ 217 w 235"/>
                      <a:gd name="T11" fmla="*/ 4 h 172"/>
                      <a:gd name="T12" fmla="*/ 209 w 235"/>
                      <a:gd name="T13" fmla="*/ 2 h 172"/>
                      <a:gd name="T14" fmla="*/ 202 w 235"/>
                      <a:gd name="T15" fmla="*/ 0 h 172"/>
                      <a:gd name="T16" fmla="*/ 196 w 235"/>
                      <a:gd name="T17" fmla="*/ 0 h 172"/>
                      <a:gd name="T18" fmla="*/ 194 w 235"/>
                      <a:gd name="T19" fmla="*/ 2 h 172"/>
                      <a:gd name="T20" fmla="*/ 0 w 235"/>
                      <a:gd name="T21" fmla="*/ 119 h 172"/>
                      <a:gd name="T22" fmla="*/ 1 w 235"/>
                      <a:gd name="T23" fmla="*/ 117 h 172"/>
                      <a:gd name="T24" fmla="*/ 7 w 235"/>
                      <a:gd name="T25" fmla="*/ 115 h 172"/>
                      <a:gd name="T26" fmla="*/ 14 w 235"/>
                      <a:gd name="T27" fmla="*/ 113 h 172"/>
                      <a:gd name="T28" fmla="*/ 22 w 235"/>
                      <a:gd name="T29" fmla="*/ 111 h 172"/>
                      <a:gd name="T30" fmla="*/ 29 w 235"/>
                      <a:gd name="T31" fmla="*/ 113 h 172"/>
                      <a:gd name="T32" fmla="*/ 37 w 235"/>
                      <a:gd name="T33" fmla="*/ 119 h 172"/>
                      <a:gd name="T34" fmla="*/ 42 w 235"/>
                      <a:gd name="T35" fmla="*/ 130 h 172"/>
                      <a:gd name="T36" fmla="*/ 42 w 235"/>
                      <a:gd name="T37" fmla="*/ 146 h 172"/>
                      <a:gd name="T38" fmla="*/ 40 w 235"/>
                      <a:gd name="T39" fmla="*/ 172 h 17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5"/>
                      <a:gd name="T61" fmla="*/ 0 h 172"/>
                      <a:gd name="T62" fmla="*/ 235 w 235"/>
                      <a:gd name="T63" fmla="*/ 172 h 17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5" h="172">
                        <a:moveTo>
                          <a:pt x="40" y="172"/>
                        </a:moveTo>
                        <a:lnTo>
                          <a:pt x="235" y="54"/>
                        </a:lnTo>
                        <a:lnTo>
                          <a:pt x="235" y="33"/>
                        </a:lnTo>
                        <a:lnTo>
                          <a:pt x="231" y="18"/>
                        </a:lnTo>
                        <a:lnTo>
                          <a:pt x="224" y="9"/>
                        </a:lnTo>
                        <a:lnTo>
                          <a:pt x="217" y="4"/>
                        </a:lnTo>
                        <a:lnTo>
                          <a:pt x="209" y="2"/>
                        </a:lnTo>
                        <a:lnTo>
                          <a:pt x="202" y="0"/>
                        </a:lnTo>
                        <a:lnTo>
                          <a:pt x="196" y="0"/>
                        </a:lnTo>
                        <a:lnTo>
                          <a:pt x="194" y="2"/>
                        </a:lnTo>
                        <a:lnTo>
                          <a:pt x="0" y="119"/>
                        </a:lnTo>
                        <a:lnTo>
                          <a:pt x="1" y="117"/>
                        </a:lnTo>
                        <a:lnTo>
                          <a:pt x="7" y="115"/>
                        </a:lnTo>
                        <a:lnTo>
                          <a:pt x="14" y="113"/>
                        </a:lnTo>
                        <a:lnTo>
                          <a:pt x="22" y="111"/>
                        </a:lnTo>
                        <a:lnTo>
                          <a:pt x="29" y="113"/>
                        </a:lnTo>
                        <a:lnTo>
                          <a:pt x="37" y="119"/>
                        </a:lnTo>
                        <a:lnTo>
                          <a:pt x="42" y="130"/>
                        </a:lnTo>
                        <a:lnTo>
                          <a:pt x="42" y="146"/>
                        </a:lnTo>
                        <a:lnTo>
                          <a:pt x="40" y="172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69" name="Freeform 298"/>
                  <p:cNvSpPr>
                    <a:spLocks/>
                  </p:cNvSpPr>
                  <p:nvPr/>
                </p:nvSpPr>
                <p:spPr bwMode="auto">
                  <a:xfrm>
                    <a:off x="2348" y="2532"/>
                    <a:ext cx="228" cy="165"/>
                  </a:xfrm>
                  <a:custGeom>
                    <a:avLst/>
                    <a:gdLst>
                      <a:gd name="T0" fmla="*/ 191 w 228"/>
                      <a:gd name="T1" fmla="*/ 0 h 165"/>
                      <a:gd name="T2" fmla="*/ 193 w 228"/>
                      <a:gd name="T3" fmla="*/ 0 h 165"/>
                      <a:gd name="T4" fmla="*/ 200 w 228"/>
                      <a:gd name="T5" fmla="*/ 0 h 165"/>
                      <a:gd name="T6" fmla="*/ 208 w 228"/>
                      <a:gd name="T7" fmla="*/ 2 h 165"/>
                      <a:gd name="T8" fmla="*/ 215 w 228"/>
                      <a:gd name="T9" fmla="*/ 5 h 165"/>
                      <a:gd name="T10" fmla="*/ 223 w 228"/>
                      <a:gd name="T11" fmla="*/ 15 h 165"/>
                      <a:gd name="T12" fmla="*/ 228 w 228"/>
                      <a:gd name="T13" fmla="*/ 28 h 165"/>
                      <a:gd name="T14" fmla="*/ 228 w 228"/>
                      <a:gd name="T15" fmla="*/ 48 h 165"/>
                      <a:gd name="T16" fmla="*/ 35 w 228"/>
                      <a:gd name="T17" fmla="*/ 165 h 165"/>
                      <a:gd name="T18" fmla="*/ 39 w 228"/>
                      <a:gd name="T19" fmla="*/ 142 h 165"/>
                      <a:gd name="T20" fmla="*/ 37 w 228"/>
                      <a:gd name="T21" fmla="*/ 128 h 165"/>
                      <a:gd name="T22" fmla="*/ 34 w 228"/>
                      <a:gd name="T23" fmla="*/ 118 h 165"/>
                      <a:gd name="T24" fmla="*/ 28 w 228"/>
                      <a:gd name="T25" fmla="*/ 113 h 165"/>
                      <a:gd name="T26" fmla="*/ 21 w 228"/>
                      <a:gd name="T27" fmla="*/ 111 h 165"/>
                      <a:gd name="T28" fmla="*/ 13 w 228"/>
                      <a:gd name="T29" fmla="*/ 111 h 165"/>
                      <a:gd name="T30" fmla="*/ 6 w 228"/>
                      <a:gd name="T31" fmla="*/ 113 h 165"/>
                      <a:gd name="T32" fmla="*/ 2 w 228"/>
                      <a:gd name="T33" fmla="*/ 115 h 165"/>
                      <a:gd name="T34" fmla="*/ 0 w 228"/>
                      <a:gd name="T35" fmla="*/ 115 h 165"/>
                      <a:gd name="T36" fmla="*/ 191 w 228"/>
                      <a:gd name="T37" fmla="*/ 0 h 16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28"/>
                      <a:gd name="T58" fmla="*/ 0 h 165"/>
                      <a:gd name="T59" fmla="*/ 228 w 228"/>
                      <a:gd name="T60" fmla="*/ 165 h 16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28" h="165">
                        <a:moveTo>
                          <a:pt x="191" y="0"/>
                        </a:moveTo>
                        <a:lnTo>
                          <a:pt x="193" y="0"/>
                        </a:lnTo>
                        <a:lnTo>
                          <a:pt x="200" y="0"/>
                        </a:lnTo>
                        <a:lnTo>
                          <a:pt x="208" y="2"/>
                        </a:lnTo>
                        <a:lnTo>
                          <a:pt x="215" y="5"/>
                        </a:lnTo>
                        <a:lnTo>
                          <a:pt x="223" y="15"/>
                        </a:lnTo>
                        <a:lnTo>
                          <a:pt x="228" y="28"/>
                        </a:lnTo>
                        <a:lnTo>
                          <a:pt x="228" y="48"/>
                        </a:lnTo>
                        <a:lnTo>
                          <a:pt x="35" y="165"/>
                        </a:lnTo>
                        <a:lnTo>
                          <a:pt x="39" y="142"/>
                        </a:lnTo>
                        <a:lnTo>
                          <a:pt x="37" y="128"/>
                        </a:lnTo>
                        <a:lnTo>
                          <a:pt x="34" y="118"/>
                        </a:lnTo>
                        <a:lnTo>
                          <a:pt x="28" y="113"/>
                        </a:lnTo>
                        <a:lnTo>
                          <a:pt x="21" y="111"/>
                        </a:lnTo>
                        <a:lnTo>
                          <a:pt x="13" y="111"/>
                        </a:lnTo>
                        <a:lnTo>
                          <a:pt x="6" y="113"/>
                        </a:lnTo>
                        <a:lnTo>
                          <a:pt x="2" y="115"/>
                        </a:lnTo>
                        <a:lnTo>
                          <a:pt x="0" y="115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solidFill>
                    <a:srgbClr val="2424FF"/>
                  </a:solidFill>
                  <a:ln w="0">
                    <a:solidFill>
                      <a:srgbClr val="242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70" name="Freeform 299"/>
                  <p:cNvSpPr>
                    <a:spLocks/>
                  </p:cNvSpPr>
                  <p:nvPr/>
                </p:nvSpPr>
                <p:spPr bwMode="auto">
                  <a:xfrm>
                    <a:off x="2354" y="2532"/>
                    <a:ext cx="220" cy="159"/>
                  </a:xfrm>
                  <a:custGeom>
                    <a:avLst/>
                    <a:gdLst>
                      <a:gd name="T0" fmla="*/ 187 w 220"/>
                      <a:gd name="T1" fmla="*/ 0 h 159"/>
                      <a:gd name="T2" fmla="*/ 189 w 220"/>
                      <a:gd name="T3" fmla="*/ 0 h 159"/>
                      <a:gd name="T4" fmla="*/ 194 w 220"/>
                      <a:gd name="T5" fmla="*/ 0 h 159"/>
                      <a:gd name="T6" fmla="*/ 202 w 220"/>
                      <a:gd name="T7" fmla="*/ 2 h 159"/>
                      <a:gd name="T8" fmla="*/ 209 w 220"/>
                      <a:gd name="T9" fmla="*/ 7 h 159"/>
                      <a:gd name="T10" fmla="*/ 217 w 220"/>
                      <a:gd name="T11" fmla="*/ 15 h 159"/>
                      <a:gd name="T12" fmla="*/ 220 w 220"/>
                      <a:gd name="T13" fmla="*/ 26 h 159"/>
                      <a:gd name="T14" fmla="*/ 220 w 220"/>
                      <a:gd name="T15" fmla="*/ 44 h 159"/>
                      <a:gd name="T16" fmla="*/ 31 w 220"/>
                      <a:gd name="T17" fmla="*/ 159 h 159"/>
                      <a:gd name="T18" fmla="*/ 33 w 220"/>
                      <a:gd name="T19" fmla="*/ 139 h 159"/>
                      <a:gd name="T20" fmla="*/ 31 w 220"/>
                      <a:gd name="T21" fmla="*/ 126 h 159"/>
                      <a:gd name="T22" fmla="*/ 28 w 220"/>
                      <a:gd name="T23" fmla="*/ 117 h 159"/>
                      <a:gd name="T24" fmla="*/ 20 w 220"/>
                      <a:gd name="T25" fmla="*/ 113 h 159"/>
                      <a:gd name="T26" fmla="*/ 13 w 220"/>
                      <a:gd name="T27" fmla="*/ 111 h 159"/>
                      <a:gd name="T28" fmla="*/ 5 w 220"/>
                      <a:gd name="T29" fmla="*/ 113 h 159"/>
                      <a:gd name="T30" fmla="*/ 2 w 220"/>
                      <a:gd name="T31" fmla="*/ 115 h 159"/>
                      <a:gd name="T32" fmla="*/ 0 w 220"/>
                      <a:gd name="T33" fmla="*/ 115 h 159"/>
                      <a:gd name="T34" fmla="*/ 187 w 220"/>
                      <a:gd name="T35" fmla="*/ 0 h 15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0"/>
                      <a:gd name="T55" fmla="*/ 0 h 159"/>
                      <a:gd name="T56" fmla="*/ 220 w 220"/>
                      <a:gd name="T57" fmla="*/ 159 h 159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0" h="159">
                        <a:moveTo>
                          <a:pt x="187" y="0"/>
                        </a:moveTo>
                        <a:lnTo>
                          <a:pt x="189" y="0"/>
                        </a:lnTo>
                        <a:lnTo>
                          <a:pt x="194" y="0"/>
                        </a:lnTo>
                        <a:lnTo>
                          <a:pt x="202" y="2"/>
                        </a:lnTo>
                        <a:lnTo>
                          <a:pt x="209" y="7"/>
                        </a:lnTo>
                        <a:lnTo>
                          <a:pt x="217" y="15"/>
                        </a:lnTo>
                        <a:lnTo>
                          <a:pt x="220" y="26"/>
                        </a:lnTo>
                        <a:lnTo>
                          <a:pt x="220" y="44"/>
                        </a:lnTo>
                        <a:lnTo>
                          <a:pt x="31" y="159"/>
                        </a:lnTo>
                        <a:lnTo>
                          <a:pt x="33" y="139"/>
                        </a:lnTo>
                        <a:lnTo>
                          <a:pt x="31" y="126"/>
                        </a:lnTo>
                        <a:lnTo>
                          <a:pt x="28" y="117"/>
                        </a:lnTo>
                        <a:lnTo>
                          <a:pt x="20" y="113"/>
                        </a:lnTo>
                        <a:lnTo>
                          <a:pt x="13" y="111"/>
                        </a:lnTo>
                        <a:lnTo>
                          <a:pt x="5" y="113"/>
                        </a:lnTo>
                        <a:lnTo>
                          <a:pt x="2" y="115"/>
                        </a:lnTo>
                        <a:lnTo>
                          <a:pt x="0" y="115"/>
                        </a:lnTo>
                        <a:lnTo>
                          <a:pt x="187" y="0"/>
                        </a:lnTo>
                        <a:close/>
                      </a:path>
                    </a:pathLst>
                  </a:custGeom>
                  <a:solidFill>
                    <a:srgbClr val="4949FF"/>
                  </a:solidFill>
                  <a:ln w="0">
                    <a:solidFill>
                      <a:srgbClr val="4949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71" name="Freeform 300"/>
                  <p:cNvSpPr>
                    <a:spLocks/>
                  </p:cNvSpPr>
                  <p:nvPr/>
                </p:nvSpPr>
                <p:spPr bwMode="auto">
                  <a:xfrm>
                    <a:off x="2359" y="2532"/>
                    <a:ext cx="215" cy="154"/>
                  </a:xfrm>
                  <a:custGeom>
                    <a:avLst/>
                    <a:gdLst>
                      <a:gd name="T0" fmla="*/ 184 w 215"/>
                      <a:gd name="T1" fmla="*/ 0 h 154"/>
                      <a:gd name="T2" fmla="*/ 188 w 215"/>
                      <a:gd name="T3" fmla="*/ 0 h 154"/>
                      <a:gd name="T4" fmla="*/ 193 w 215"/>
                      <a:gd name="T5" fmla="*/ 2 h 154"/>
                      <a:gd name="T6" fmla="*/ 201 w 215"/>
                      <a:gd name="T7" fmla="*/ 5 h 154"/>
                      <a:gd name="T8" fmla="*/ 210 w 215"/>
                      <a:gd name="T9" fmla="*/ 11 h 154"/>
                      <a:gd name="T10" fmla="*/ 214 w 215"/>
                      <a:gd name="T11" fmla="*/ 24 h 154"/>
                      <a:gd name="T12" fmla="*/ 215 w 215"/>
                      <a:gd name="T13" fmla="*/ 40 h 154"/>
                      <a:gd name="T14" fmla="*/ 28 w 215"/>
                      <a:gd name="T15" fmla="*/ 154 h 154"/>
                      <a:gd name="T16" fmla="*/ 30 w 215"/>
                      <a:gd name="T17" fmla="*/ 135 h 154"/>
                      <a:gd name="T18" fmla="*/ 26 w 215"/>
                      <a:gd name="T19" fmla="*/ 124 h 154"/>
                      <a:gd name="T20" fmla="*/ 21 w 215"/>
                      <a:gd name="T21" fmla="*/ 117 h 154"/>
                      <a:gd name="T22" fmla="*/ 13 w 215"/>
                      <a:gd name="T23" fmla="*/ 113 h 154"/>
                      <a:gd name="T24" fmla="*/ 8 w 215"/>
                      <a:gd name="T25" fmla="*/ 113 h 154"/>
                      <a:gd name="T26" fmla="*/ 2 w 215"/>
                      <a:gd name="T27" fmla="*/ 113 h 154"/>
                      <a:gd name="T28" fmla="*/ 0 w 215"/>
                      <a:gd name="T29" fmla="*/ 113 h 154"/>
                      <a:gd name="T30" fmla="*/ 184 w 215"/>
                      <a:gd name="T31" fmla="*/ 0 h 154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15"/>
                      <a:gd name="T49" fmla="*/ 0 h 154"/>
                      <a:gd name="T50" fmla="*/ 215 w 215"/>
                      <a:gd name="T51" fmla="*/ 154 h 154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15" h="154">
                        <a:moveTo>
                          <a:pt x="184" y="0"/>
                        </a:moveTo>
                        <a:lnTo>
                          <a:pt x="188" y="0"/>
                        </a:lnTo>
                        <a:lnTo>
                          <a:pt x="193" y="2"/>
                        </a:lnTo>
                        <a:lnTo>
                          <a:pt x="201" y="5"/>
                        </a:lnTo>
                        <a:lnTo>
                          <a:pt x="210" y="11"/>
                        </a:lnTo>
                        <a:lnTo>
                          <a:pt x="214" y="24"/>
                        </a:lnTo>
                        <a:lnTo>
                          <a:pt x="215" y="40"/>
                        </a:lnTo>
                        <a:lnTo>
                          <a:pt x="28" y="154"/>
                        </a:lnTo>
                        <a:lnTo>
                          <a:pt x="30" y="135"/>
                        </a:lnTo>
                        <a:lnTo>
                          <a:pt x="26" y="124"/>
                        </a:lnTo>
                        <a:lnTo>
                          <a:pt x="21" y="117"/>
                        </a:lnTo>
                        <a:lnTo>
                          <a:pt x="13" y="113"/>
                        </a:lnTo>
                        <a:lnTo>
                          <a:pt x="8" y="113"/>
                        </a:lnTo>
                        <a:lnTo>
                          <a:pt x="2" y="113"/>
                        </a:lnTo>
                        <a:lnTo>
                          <a:pt x="0" y="113"/>
                        </a:lnTo>
                        <a:lnTo>
                          <a:pt x="184" y="0"/>
                        </a:lnTo>
                        <a:close/>
                      </a:path>
                    </a:pathLst>
                  </a:custGeom>
                  <a:solidFill>
                    <a:srgbClr val="6D6DFF"/>
                  </a:solidFill>
                  <a:ln w="0">
                    <a:solidFill>
                      <a:srgbClr val="6D6D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72" name="Freeform 301"/>
                  <p:cNvSpPr>
                    <a:spLocks/>
                  </p:cNvSpPr>
                  <p:nvPr/>
                </p:nvSpPr>
                <p:spPr bwMode="auto">
                  <a:xfrm>
                    <a:off x="2365" y="2534"/>
                    <a:ext cx="208" cy="146"/>
                  </a:xfrm>
                  <a:custGeom>
                    <a:avLst/>
                    <a:gdLst>
                      <a:gd name="T0" fmla="*/ 182 w 208"/>
                      <a:gd name="T1" fmla="*/ 0 h 146"/>
                      <a:gd name="T2" fmla="*/ 183 w 208"/>
                      <a:gd name="T3" fmla="*/ 0 h 146"/>
                      <a:gd name="T4" fmla="*/ 189 w 208"/>
                      <a:gd name="T5" fmla="*/ 1 h 146"/>
                      <a:gd name="T6" fmla="*/ 196 w 208"/>
                      <a:gd name="T7" fmla="*/ 3 h 146"/>
                      <a:gd name="T8" fmla="*/ 202 w 208"/>
                      <a:gd name="T9" fmla="*/ 11 h 146"/>
                      <a:gd name="T10" fmla="*/ 208 w 208"/>
                      <a:gd name="T11" fmla="*/ 20 h 146"/>
                      <a:gd name="T12" fmla="*/ 208 w 208"/>
                      <a:gd name="T13" fmla="*/ 35 h 146"/>
                      <a:gd name="T14" fmla="*/ 24 w 208"/>
                      <a:gd name="T15" fmla="*/ 146 h 146"/>
                      <a:gd name="T16" fmla="*/ 24 w 208"/>
                      <a:gd name="T17" fmla="*/ 129 h 146"/>
                      <a:gd name="T18" fmla="*/ 20 w 208"/>
                      <a:gd name="T19" fmla="*/ 120 h 146"/>
                      <a:gd name="T20" fmla="*/ 15 w 208"/>
                      <a:gd name="T21" fmla="*/ 115 h 146"/>
                      <a:gd name="T22" fmla="*/ 7 w 208"/>
                      <a:gd name="T23" fmla="*/ 111 h 146"/>
                      <a:gd name="T24" fmla="*/ 2 w 208"/>
                      <a:gd name="T25" fmla="*/ 111 h 146"/>
                      <a:gd name="T26" fmla="*/ 0 w 208"/>
                      <a:gd name="T27" fmla="*/ 111 h 146"/>
                      <a:gd name="T28" fmla="*/ 182 w 208"/>
                      <a:gd name="T29" fmla="*/ 0 h 14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08"/>
                      <a:gd name="T46" fmla="*/ 0 h 146"/>
                      <a:gd name="T47" fmla="*/ 208 w 208"/>
                      <a:gd name="T48" fmla="*/ 146 h 14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08" h="146">
                        <a:moveTo>
                          <a:pt x="182" y="0"/>
                        </a:moveTo>
                        <a:lnTo>
                          <a:pt x="183" y="0"/>
                        </a:lnTo>
                        <a:lnTo>
                          <a:pt x="189" y="1"/>
                        </a:lnTo>
                        <a:lnTo>
                          <a:pt x="196" y="3"/>
                        </a:lnTo>
                        <a:lnTo>
                          <a:pt x="202" y="11"/>
                        </a:lnTo>
                        <a:lnTo>
                          <a:pt x="208" y="20"/>
                        </a:lnTo>
                        <a:lnTo>
                          <a:pt x="208" y="35"/>
                        </a:lnTo>
                        <a:lnTo>
                          <a:pt x="24" y="146"/>
                        </a:lnTo>
                        <a:lnTo>
                          <a:pt x="24" y="129"/>
                        </a:lnTo>
                        <a:lnTo>
                          <a:pt x="20" y="120"/>
                        </a:lnTo>
                        <a:lnTo>
                          <a:pt x="15" y="115"/>
                        </a:lnTo>
                        <a:lnTo>
                          <a:pt x="7" y="111"/>
                        </a:lnTo>
                        <a:lnTo>
                          <a:pt x="2" y="111"/>
                        </a:lnTo>
                        <a:lnTo>
                          <a:pt x="0" y="111"/>
                        </a:lnTo>
                        <a:lnTo>
                          <a:pt x="182" y="0"/>
                        </a:lnTo>
                        <a:close/>
                      </a:path>
                    </a:pathLst>
                  </a:custGeom>
                  <a:solidFill>
                    <a:srgbClr val="9292FF"/>
                  </a:solidFill>
                  <a:ln w="0">
                    <a:solidFill>
                      <a:srgbClr val="9292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73" name="Freeform 302"/>
                  <p:cNvSpPr>
                    <a:spLocks/>
                  </p:cNvSpPr>
                  <p:nvPr/>
                </p:nvSpPr>
                <p:spPr bwMode="auto">
                  <a:xfrm>
                    <a:off x="2370" y="2534"/>
                    <a:ext cx="203" cy="140"/>
                  </a:xfrm>
                  <a:custGeom>
                    <a:avLst/>
                    <a:gdLst>
                      <a:gd name="T0" fmla="*/ 178 w 203"/>
                      <a:gd name="T1" fmla="*/ 0 h 140"/>
                      <a:gd name="T2" fmla="*/ 180 w 203"/>
                      <a:gd name="T3" fmla="*/ 0 h 140"/>
                      <a:gd name="T4" fmla="*/ 188 w 203"/>
                      <a:gd name="T5" fmla="*/ 3 h 140"/>
                      <a:gd name="T6" fmla="*/ 195 w 203"/>
                      <a:gd name="T7" fmla="*/ 9 h 140"/>
                      <a:gd name="T8" fmla="*/ 201 w 203"/>
                      <a:gd name="T9" fmla="*/ 18 h 140"/>
                      <a:gd name="T10" fmla="*/ 203 w 203"/>
                      <a:gd name="T11" fmla="*/ 31 h 140"/>
                      <a:gd name="T12" fmla="*/ 21 w 203"/>
                      <a:gd name="T13" fmla="*/ 140 h 140"/>
                      <a:gd name="T14" fmla="*/ 21 w 203"/>
                      <a:gd name="T15" fmla="*/ 127 h 140"/>
                      <a:gd name="T16" fmla="*/ 15 w 203"/>
                      <a:gd name="T17" fmla="*/ 118 h 140"/>
                      <a:gd name="T18" fmla="*/ 8 w 203"/>
                      <a:gd name="T19" fmla="*/ 113 h 140"/>
                      <a:gd name="T20" fmla="*/ 2 w 203"/>
                      <a:gd name="T21" fmla="*/ 111 h 140"/>
                      <a:gd name="T22" fmla="*/ 0 w 203"/>
                      <a:gd name="T23" fmla="*/ 109 h 140"/>
                      <a:gd name="T24" fmla="*/ 178 w 203"/>
                      <a:gd name="T25" fmla="*/ 0 h 140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3"/>
                      <a:gd name="T40" fmla="*/ 0 h 140"/>
                      <a:gd name="T41" fmla="*/ 203 w 203"/>
                      <a:gd name="T42" fmla="*/ 140 h 140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3" h="140">
                        <a:moveTo>
                          <a:pt x="178" y="0"/>
                        </a:moveTo>
                        <a:lnTo>
                          <a:pt x="180" y="0"/>
                        </a:lnTo>
                        <a:lnTo>
                          <a:pt x="188" y="3"/>
                        </a:lnTo>
                        <a:lnTo>
                          <a:pt x="195" y="9"/>
                        </a:lnTo>
                        <a:lnTo>
                          <a:pt x="201" y="18"/>
                        </a:lnTo>
                        <a:lnTo>
                          <a:pt x="203" y="31"/>
                        </a:lnTo>
                        <a:lnTo>
                          <a:pt x="21" y="140"/>
                        </a:lnTo>
                        <a:lnTo>
                          <a:pt x="21" y="127"/>
                        </a:lnTo>
                        <a:lnTo>
                          <a:pt x="15" y="118"/>
                        </a:lnTo>
                        <a:lnTo>
                          <a:pt x="8" y="113"/>
                        </a:lnTo>
                        <a:lnTo>
                          <a:pt x="2" y="111"/>
                        </a:lnTo>
                        <a:lnTo>
                          <a:pt x="0" y="109"/>
                        </a:lnTo>
                        <a:lnTo>
                          <a:pt x="178" y="0"/>
                        </a:lnTo>
                        <a:close/>
                      </a:path>
                    </a:pathLst>
                  </a:custGeom>
                  <a:solidFill>
                    <a:srgbClr val="B6B6FF"/>
                  </a:solidFill>
                  <a:ln w="0">
                    <a:solidFill>
                      <a:srgbClr val="B6B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74" name="Freeform 303"/>
                  <p:cNvSpPr>
                    <a:spLocks/>
                  </p:cNvSpPr>
                  <p:nvPr/>
                </p:nvSpPr>
                <p:spPr bwMode="auto">
                  <a:xfrm>
                    <a:off x="2376" y="2534"/>
                    <a:ext cx="195" cy="135"/>
                  </a:xfrm>
                  <a:custGeom>
                    <a:avLst/>
                    <a:gdLst>
                      <a:gd name="T0" fmla="*/ 174 w 195"/>
                      <a:gd name="T1" fmla="*/ 0 h 135"/>
                      <a:gd name="T2" fmla="*/ 174 w 195"/>
                      <a:gd name="T3" fmla="*/ 0 h 135"/>
                      <a:gd name="T4" fmla="*/ 178 w 195"/>
                      <a:gd name="T5" fmla="*/ 1 h 135"/>
                      <a:gd name="T6" fmla="*/ 182 w 195"/>
                      <a:gd name="T7" fmla="*/ 3 h 135"/>
                      <a:gd name="T8" fmla="*/ 185 w 195"/>
                      <a:gd name="T9" fmla="*/ 7 h 135"/>
                      <a:gd name="T10" fmla="*/ 189 w 195"/>
                      <a:gd name="T11" fmla="*/ 11 h 135"/>
                      <a:gd name="T12" fmla="*/ 193 w 195"/>
                      <a:gd name="T13" fmla="*/ 14 h 135"/>
                      <a:gd name="T14" fmla="*/ 195 w 195"/>
                      <a:gd name="T15" fmla="*/ 20 h 135"/>
                      <a:gd name="T16" fmla="*/ 195 w 195"/>
                      <a:gd name="T17" fmla="*/ 26 h 135"/>
                      <a:gd name="T18" fmla="*/ 17 w 195"/>
                      <a:gd name="T19" fmla="*/ 135 h 135"/>
                      <a:gd name="T20" fmla="*/ 17 w 195"/>
                      <a:gd name="T21" fmla="*/ 129 h 135"/>
                      <a:gd name="T22" fmla="*/ 15 w 195"/>
                      <a:gd name="T23" fmla="*/ 126 h 135"/>
                      <a:gd name="T24" fmla="*/ 11 w 195"/>
                      <a:gd name="T25" fmla="*/ 120 h 135"/>
                      <a:gd name="T26" fmla="*/ 9 w 195"/>
                      <a:gd name="T27" fmla="*/ 116 h 135"/>
                      <a:gd name="T28" fmla="*/ 6 w 195"/>
                      <a:gd name="T29" fmla="*/ 113 h 135"/>
                      <a:gd name="T30" fmla="*/ 2 w 195"/>
                      <a:gd name="T31" fmla="*/ 111 h 135"/>
                      <a:gd name="T32" fmla="*/ 0 w 195"/>
                      <a:gd name="T33" fmla="*/ 109 h 135"/>
                      <a:gd name="T34" fmla="*/ 0 w 195"/>
                      <a:gd name="T35" fmla="*/ 109 h 135"/>
                      <a:gd name="T36" fmla="*/ 174 w 195"/>
                      <a:gd name="T37" fmla="*/ 0 h 13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5"/>
                      <a:gd name="T58" fmla="*/ 0 h 135"/>
                      <a:gd name="T59" fmla="*/ 195 w 195"/>
                      <a:gd name="T60" fmla="*/ 135 h 13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5" h="135">
                        <a:moveTo>
                          <a:pt x="174" y="0"/>
                        </a:moveTo>
                        <a:lnTo>
                          <a:pt x="174" y="0"/>
                        </a:lnTo>
                        <a:lnTo>
                          <a:pt x="178" y="1"/>
                        </a:lnTo>
                        <a:lnTo>
                          <a:pt x="182" y="3"/>
                        </a:lnTo>
                        <a:lnTo>
                          <a:pt x="185" y="7"/>
                        </a:lnTo>
                        <a:lnTo>
                          <a:pt x="189" y="11"/>
                        </a:lnTo>
                        <a:lnTo>
                          <a:pt x="193" y="14"/>
                        </a:lnTo>
                        <a:lnTo>
                          <a:pt x="195" y="20"/>
                        </a:lnTo>
                        <a:lnTo>
                          <a:pt x="195" y="26"/>
                        </a:lnTo>
                        <a:lnTo>
                          <a:pt x="17" y="135"/>
                        </a:lnTo>
                        <a:lnTo>
                          <a:pt x="17" y="129"/>
                        </a:lnTo>
                        <a:lnTo>
                          <a:pt x="15" y="126"/>
                        </a:lnTo>
                        <a:lnTo>
                          <a:pt x="11" y="120"/>
                        </a:lnTo>
                        <a:lnTo>
                          <a:pt x="9" y="116"/>
                        </a:lnTo>
                        <a:lnTo>
                          <a:pt x="6" y="113"/>
                        </a:lnTo>
                        <a:lnTo>
                          <a:pt x="2" y="111"/>
                        </a:lnTo>
                        <a:lnTo>
                          <a:pt x="0" y="109"/>
                        </a:lnTo>
                        <a:lnTo>
                          <a:pt x="174" y="0"/>
                        </a:lnTo>
                        <a:close/>
                      </a:path>
                    </a:pathLst>
                  </a:custGeom>
                  <a:solidFill>
                    <a:srgbClr val="DBDBFF"/>
                  </a:solidFill>
                  <a:ln w="0">
                    <a:solidFill>
                      <a:srgbClr val="DBD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75" name="Freeform 304"/>
                  <p:cNvSpPr>
                    <a:spLocks/>
                  </p:cNvSpPr>
                  <p:nvPr/>
                </p:nvSpPr>
                <p:spPr bwMode="auto">
                  <a:xfrm>
                    <a:off x="2382" y="2535"/>
                    <a:ext cx="189" cy="128"/>
                  </a:xfrm>
                  <a:custGeom>
                    <a:avLst/>
                    <a:gdLst>
                      <a:gd name="T0" fmla="*/ 170 w 189"/>
                      <a:gd name="T1" fmla="*/ 0 h 128"/>
                      <a:gd name="T2" fmla="*/ 172 w 189"/>
                      <a:gd name="T3" fmla="*/ 0 h 128"/>
                      <a:gd name="T4" fmla="*/ 174 w 189"/>
                      <a:gd name="T5" fmla="*/ 2 h 128"/>
                      <a:gd name="T6" fmla="*/ 178 w 189"/>
                      <a:gd name="T7" fmla="*/ 4 h 128"/>
                      <a:gd name="T8" fmla="*/ 181 w 189"/>
                      <a:gd name="T9" fmla="*/ 8 h 128"/>
                      <a:gd name="T10" fmla="*/ 185 w 189"/>
                      <a:gd name="T11" fmla="*/ 12 h 128"/>
                      <a:gd name="T12" fmla="*/ 187 w 189"/>
                      <a:gd name="T13" fmla="*/ 17 h 128"/>
                      <a:gd name="T14" fmla="*/ 189 w 189"/>
                      <a:gd name="T15" fmla="*/ 21 h 128"/>
                      <a:gd name="T16" fmla="*/ 13 w 189"/>
                      <a:gd name="T17" fmla="*/ 128 h 128"/>
                      <a:gd name="T18" fmla="*/ 0 w 189"/>
                      <a:gd name="T19" fmla="*/ 106 h 128"/>
                      <a:gd name="T20" fmla="*/ 170 w 189"/>
                      <a:gd name="T21" fmla="*/ 0 h 12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89"/>
                      <a:gd name="T34" fmla="*/ 0 h 128"/>
                      <a:gd name="T35" fmla="*/ 189 w 189"/>
                      <a:gd name="T36" fmla="*/ 128 h 12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89" h="128">
                        <a:moveTo>
                          <a:pt x="170" y="0"/>
                        </a:moveTo>
                        <a:lnTo>
                          <a:pt x="172" y="0"/>
                        </a:lnTo>
                        <a:lnTo>
                          <a:pt x="174" y="2"/>
                        </a:lnTo>
                        <a:lnTo>
                          <a:pt x="178" y="4"/>
                        </a:lnTo>
                        <a:lnTo>
                          <a:pt x="181" y="8"/>
                        </a:lnTo>
                        <a:lnTo>
                          <a:pt x="185" y="12"/>
                        </a:lnTo>
                        <a:lnTo>
                          <a:pt x="187" y="17"/>
                        </a:lnTo>
                        <a:lnTo>
                          <a:pt x="189" y="21"/>
                        </a:lnTo>
                        <a:lnTo>
                          <a:pt x="13" y="128"/>
                        </a:lnTo>
                        <a:lnTo>
                          <a:pt x="0" y="106"/>
                        </a:lnTo>
                        <a:lnTo>
                          <a:pt x="17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76" name="Freeform 314"/>
                  <p:cNvSpPr>
                    <a:spLocks/>
                  </p:cNvSpPr>
                  <p:nvPr/>
                </p:nvSpPr>
                <p:spPr bwMode="auto">
                  <a:xfrm>
                    <a:off x="2322" y="2647"/>
                    <a:ext cx="63" cy="68"/>
                  </a:xfrm>
                  <a:custGeom>
                    <a:avLst/>
                    <a:gdLst>
                      <a:gd name="T0" fmla="*/ 45 w 63"/>
                      <a:gd name="T1" fmla="*/ 65 h 68"/>
                      <a:gd name="T2" fmla="*/ 58 w 63"/>
                      <a:gd name="T3" fmla="*/ 53 h 68"/>
                      <a:gd name="T4" fmla="*/ 63 w 63"/>
                      <a:gd name="T5" fmla="*/ 39 h 68"/>
                      <a:gd name="T6" fmla="*/ 60 w 63"/>
                      <a:gd name="T7" fmla="*/ 20 h 68"/>
                      <a:gd name="T8" fmla="*/ 48 w 63"/>
                      <a:gd name="T9" fmla="*/ 5 h 68"/>
                      <a:gd name="T10" fmla="*/ 34 w 63"/>
                      <a:gd name="T11" fmla="*/ 0 h 68"/>
                      <a:gd name="T12" fmla="*/ 17 w 63"/>
                      <a:gd name="T13" fmla="*/ 2 h 68"/>
                      <a:gd name="T14" fmla="*/ 6 w 63"/>
                      <a:gd name="T15" fmla="*/ 13 h 68"/>
                      <a:gd name="T16" fmla="*/ 0 w 63"/>
                      <a:gd name="T17" fmla="*/ 29 h 68"/>
                      <a:gd name="T18" fmla="*/ 4 w 63"/>
                      <a:gd name="T19" fmla="*/ 46 h 68"/>
                      <a:gd name="T20" fmla="*/ 13 w 63"/>
                      <a:gd name="T21" fmla="*/ 61 h 68"/>
                      <a:gd name="T22" fmla="*/ 30 w 63"/>
                      <a:gd name="T23" fmla="*/ 68 h 68"/>
                      <a:gd name="T24" fmla="*/ 45 w 63"/>
                      <a:gd name="T25" fmla="*/ 65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5" y="65"/>
                        </a:moveTo>
                        <a:lnTo>
                          <a:pt x="58" y="53"/>
                        </a:lnTo>
                        <a:lnTo>
                          <a:pt x="63" y="39"/>
                        </a:lnTo>
                        <a:lnTo>
                          <a:pt x="60" y="20"/>
                        </a:lnTo>
                        <a:lnTo>
                          <a:pt x="48" y="5"/>
                        </a:lnTo>
                        <a:lnTo>
                          <a:pt x="34" y="0"/>
                        </a:lnTo>
                        <a:lnTo>
                          <a:pt x="17" y="2"/>
                        </a:lnTo>
                        <a:lnTo>
                          <a:pt x="6" y="13"/>
                        </a:lnTo>
                        <a:lnTo>
                          <a:pt x="0" y="29"/>
                        </a:lnTo>
                        <a:lnTo>
                          <a:pt x="4" y="46"/>
                        </a:lnTo>
                        <a:lnTo>
                          <a:pt x="13" y="61"/>
                        </a:lnTo>
                        <a:lnTo>
                          <a:pt x="30" y="68"/>
                        </a:lnTo>
                        <a:lnTo>
                          <a:pt x="45" y="65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77" name="Freeform 315"/>
                  <p:cNvSpPr>
                    <a:spLocks/>
                  </p:cNvSpPr>
                  <p:nvPr/>
                </p:nvSpPr>
                <p:spPr bwMode="auto">
                  <a:xfrm>
                    <a:off x="2322" y="2647"/>
                    <a:ext cx="63" cy="68"/>
                  </a:xfrm>
                  <a:custGeom>
                    <a:avLst/>
                    <a:gdLst>
                      <a:gd name="T0" fmla="*/ 45 w 63"/>
                      <a:gd name="T1" fmla="*/ 65 h 68"/>
                      <a:gd name="T2" fmla="*/ 58 w 63"/>
                      <a:gd name="T3" fmla="*/ 53 h 68"/>
                      <a:gd name="T4" fmla="*/ 63 w 63"/>
                      <a:gd name="T5" fmla="*/ 39 h 68"/>
                      <a:gd name="T6" fmla="*/ 60 w 63"/>
                      <a:gd name="T7" fmla="*/ 20 h 68"/>
                      <a:gd name="T8" fmla="*/ 48 w 63"/>
                      <a:gd name="T9" fmla="*/ 5 h 68"/>
                      <a:gd name="T10" fmla="*/ 34 w 63"/>
                      <a:gd name="T11" fmla="*/ 0 h 68"/>
                      <a:gd name="T12" fmla="*/ 17 w 63"/>
                      <a:gd name="T13" fmla="*/ 2 h 68"/>
                      <a:gd name="T14" fmla="*/ 6 w 63"/>
                      <a:gd name="T15" fmla="*/ 13 h 68"/>
                      <a:gd name="T16" fmla="*/ 0 w 63"/>
                      <a:gd name="T17" fmla="*/ 29 h 68"/>
                      <a:gd name="T18" fmla="*/ 4 w 63"/>
                      <a:gd name="T19" fmla="*/ 46 h 68"/>
                      <a:gd name="T20" fmla="*/ 13 w 63"/>
                      <a:gd name="T21" fmla="*/ 61 h 68"/>
                      <a:gd name="T22" fmla="*/ 30 w 63"/>
                      <a:gd name="T23" fmla="*/ 68 h 68"/>
                      <a:gd name="T24" fmla="*/ 45 w 63"/>
                      <a:gd name="T25" fmla="*/ 65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5" y="65"/>
                        </a:moveTo>
                        <a:lnTo>
                          <a:pt x="58" y="53"/>
                        </a:lnTo>
                        <a:lnTo>
                          <a:pt x="63" y="39"/>
                        </a:lnTo>
                        <a:lnTo>
                          <a:pt x="60" y="20"/>
                        </a:lnTo>
                        <a:lnTo>
                          <a:pt x="48" y="5"/>
                        </a:lnTo>
                        <a:lnTo>
                          <a:pt x="34" y="0"/>
                        </a:lnTo>
                        <a:lnTo>
                          <a:pt x="17" y="2"/>
                        </a:lnTo>
                        <a:lnTo>
                          <a:pt x="6" y="13"/>
                        </a:lnTo>
                        <a:lnTo>
                          <a:pt x="0" y="29"/>
                        </a:lnTo>
                        <a:lnTo>
                          <a:pt x="4" y="46"/>
                        </a:lnTo>
                        <a:lnTo>
                          <a:pt x="13" y="61"/>
                        </a:lnTo>
                        <a:lnTo>
                          <a:pt x="30" y="68"/>
                        </a:lnTo>
                        <a:lnTo>
                          <a:pt x="45" y="65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78" name="Freeform 317"/>
                  <p:cNvSpPr>
                    <a:spLocks/>
                  </p:cNvSpPr>
                  <p:nvPr/>
                </p:nvSpPr>
                <p:spPr bwMode="auto">
                  <a:xfrm>
                    <a:off x="2535" y="2530"/>
                    <a:ext cx="43" cy="54"/>
                  </a:xfrm>
                  <a:custGeom>
                    <a:avLst/>
                    <a:gdLst>
                      <a:gd name="T0" fmla="*/ 0 w 43"/>
                      <a:gd name="T1" fmla="*/ 4 h 54"/>
                      <a:gd name="T2" fmla="*/ 2 w 43"/>
                      <a:gd name="T3" fmla="*/ 4 h 54"/>
                      <a:gd name="T4" fmla="*/ 8 w 43"/>
                      <a:gd name="T5" fmla="*/ 2 h 54"/>
                      <a:gd name="T6" fmla="*/ 13 w 43"/>
                      <a:gd name="T7" fmla="*/ 0 h 54"/>
                      <a:gd name="T8" fmla="*/ 21 w 43"/>
                      <a:gd name="T9" fmla="*/ 0 h 54"/>
                      <a:gd name="T10" fmla="*/ 28 w 43"/>
                      <a:gd name="T11" fmla="*/ 4 h 54"/>
                      <a:gd name="T12" fmla="*/ 36 w 43"/>
                      <a:gd name="T13" fmla="*/ 15 h 54"/>
                      <a:gd name="T14" fmla="*/ 39 w 43"/>
                      <a:gd name="T15" fmla="*/ 30 h 54"/>
                      <a:gd name="T16" fmla="*/ 43 w 43"/>
                      <a:gd name="T17" fmla="*/ 54 h 5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3"/>
                      <a:gd name="T28" fmla="*/ 0 h 54"/>
                      <a:gd name="T29" fmla="*/ 43 w 43"/>
                      <a:gd name="T30" fmla="*/ 54 h 5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3" h="54">
                        <a:moveTo>
                          <a:pt x="0" y="4"/>
                        </a:moveTo>
                        <a:lnTo>
                          <a:pt x="2" y="4"/>
                        </a:lnTo>
                        <a:lnTo>
                          <a:pt x="8" y="2"/>
                        </a:lnTo>
                        <a:lnTo>
                          <a:pt x="13" y="0"/>
                        </a:lnTo>
                        <a:lnTo>
                          <a:pt x="21" y="0"/>
                        </a:lnTo>
                        <a:lnTo>
                          <a:pt x="28" y="4"/>
                        </a:lnTo>
                        <a:lnTo>
                          <a:pt x="36" y="15"/>
                        </a:lnTo>
                        <a:lnTo>
                          <a:pt x="39" y="30"/>
                        </a:lnTo>
                        <a:lnTo>
                          <a:pt x="43" y="54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79" name="Freeform 373"/>
                  <p:cNvSpPr>
                    <a:spLocks/>
                  </p:cNvSpPr>
                  <p:nvPr/>
                </p:nvSpPr>
                <p:spPr bwMode="auto">
                  <a:xfrm>
                    <a:off x="944" y="2556"/>
                    <a:ext cx="351" cy="143"/>
                  </a:xfrm>
                  <a:custGeom>
                    <a:avLst/>
                    <a:gdLst>
                      <a:gd name="T0" fmla="*/ 0 w 351"/>
                      <a:gd name="T1" fmla="*/ 0 h 143"/>
                      <a:gd name="T2" fmla="*/ 4 w 351"/>
                      <a:gd name="T3" fmla="*/ 4 h 143"/>
                      <a:gd name="T4" fmla="*/ 15 w 351"/>
                      <a:gd name="T5" fmla="*/ 11 h 143"/>
                      <a:gd name="T6" fmla="*/ 32 w 351"/>
                      <a:gd name="T7" fmla="*/ 22 h 143"/>
                      <a:gd name="T8" fmla="*/ 54 w 351"/>
                      <a:gd name="T9" fmla="*/ 37 h 143"/>
                      <a:gd name="T10" fmla="*/ 80 w 351"/>
                      <a:gd name="T11" fmla="*/ 54 h 143"/>
                      <a:gd name="T12" fmla="*/ 108 w 351"/>
                      <a:gd name="T13" fmla="*/ 70 h 143"/>
                      <a:gd name="T14" fmla="*/ 138 w 351"/>
                      <a:gd name="T15" fmla="*/ 87 h 143"/>
                      <a:gd name="T16" fmla="*/ 169 w 351"/>
                      <a:gd name="T17" fmla="*/ 102 h 143"/>
                      <a:gd name="T18" fmla="*/ 201 w 351"/>
                      <a:gd name="T19" fmla="*/ 115 h 143"/>
                      <a:gd name="T20" fmla="*/ 230 w 351"/>
                      <a:gd name="T21" fmla="*/ 122 h 143"/>
                      <a:gd name="T22" fmla="*/ 258 w 351"/>
                      <a:gd name="T23" fmla="*/ 128 h 143"/>
                      <a:gd name="T24" fmla="*/ 284 w 351"/>
                      <a:gd name="T25" fmla="*/ 126 h 143"/>
                      <a:gd name="T26" fmla="*/ 282 w 351"/>
                      <a:gd name="T27" fmla="*/ 143 h 143"/>
                      <a:gd name="T28" fmla="*/ 351 w 351"/>
                      <a:gd name="T29" fmla="*/ 111 h 143"/>
                      <a:gd name="T30" fmla="*/ 293 w 351"/>
                      <a:gd name="T31" fmla="*/ 61 h 143"/>
                      <a:gd name="T32" fmla="*/ 293 w 351"/>
                      <a:gd name="T33" fmla="*/ 81 h 143"/>
                      <a:gd name="T34" fmla="*/ 286 w 351"/>
                      <a:gd name="T35" fmla="*/ 81 h 143"/>
                      <a:gd name="T36" fmla="*/ 267 w 351"/>
                      <a:gd name="T37" fmla="*/ 83 h 143"/>
                      <a:gd name="T38" fmla="*/ 242 w 351"/>
                      <a:gd name="T39" fmla="*/ 81 h 143"/>
                      <a:gd name="T40" fmla="*/ 206 w 351"/>
                      <a:gd name="T41" fmla="*/ 80 h 143"/>
                      <a:gd name="T42" fmla="*/ 167 w 351"/>
                      <a:gd name="T43" fmla="*/ 74 h 143"/>
                      <a:gd name="T44" fmla="*/ 125 w 351"/>
                      <a:gd name="T45" fmla="*/ 65 h 143"/>
                      <a:gd name="T46" fmla="*/ 80 w 351"/>
                      <a:gd name="T47" fmla="*/ 50 h 143"/>
                      <a:gd name="T48" fmla="*/ 39 w 351"/>
                      <a:gd name="T49" fmla="*/ 29 h 143"/>
                      <a:gd name="T50" fmla="*/ 0 w 351"/>
                      <a:gd name="T51" fmla="*/ 0 h 143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51"/>
                      <a:gd name="T79" fmla="*/ 0 h 143"/>
                      <a:gd name="T80" fmla="*/ 351 w 351"/>
                      <a:gd name="T81" fmla="*/ 143 h 143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51" h="143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15" y="11"/>
                        </a:lnTo>
                        <a:lnTo>
                          <a:pt x="32" y="22"/>
                        </a:lnTo>
                        <a:lnTo>
                          <a:pt x="54" y="37"/>
                        </a:lnTo>
                        <a:lnTo>
                          <a:pt x="80" y="54"/>
                        </a:lnTo>
                        <a:lnTo>
                          <a:pt x="108" y="70"/>
                        </a:lnTo>
                        <a:lnTo>
                          <a:pt x="138" y="87"/>
                        </a:lnTo>
                        <a:lnTo>
                          <a:pt x="169" y="102"/>
                        </a:lnTo>
                        <a:lnTo>
                          <a:pt x="201" y="115"/>
                        </a:lnTo>
                        <a:lnTo>
                          <a:pt x="230" y="122"/>
                        </a:lnTo>
                        <a:lnTo>
                          <a:pt x="258" y="128"/>
                        </a:lnTo>
                        <a:lnTo>
                          <a:pt x="284" y="126"/>
                        </a:lnTo>
                        <a:lnTo>
                          <a:pt x="282" y="143"/>
                        </a:lnTo>
                        <a:lnTo>
                          <a:pt x="351" y="111"/>
                        </a:lnTo>
                        <a:lnTo>
                          <a:pt x="293" y="61"/>
                        </a:lnTo>
                        <a:lnTo>
                          <a:pt x="293" y="81"/>
                        </a:lnTo>
                        <a:lnTo>
                          <a:pt x="286" y="81"/>
                        </a:lnTo>
                        <a:lnTo>
                          <a:pt x="267" y="83"/>
                        </a:lnTo>
                        <a:lnTo>
                          <a:pt x="242" y="81"/>
                        </a:lnTo>
                        <a:lnTo>
                          <a:pt x="206" y="80"/>
                        </a:lnTo>
                        <a:lnTo>
                          <a:pt x="167" y="74"/>
                        </a:lnTo>
                        <a:lnTo>
                          <a:pt x="125" y="65"/>
                        </a:lnTo>
                        <a:lnTo>
                          <a:pt x="80" y="50"/>
                        </a:lnTo>
                        <a:lnTo>
                          <a:pt x="39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80" name="Freeform 374"/>
                  <p:cNvSpPr>
                    <a:spLocks/>
                  </p:cNvSpPr>
                  <p:nvPr/>
                </p:nvSpPr>
                <p:spPr bwMode="auto">
                  <a:xfrm>
                    <a:off x="952" y="2563"/>
                    <a:ext cx="347" cy="149"/>
                  </a:xfrm>
                  <a:custGeom>
                    <a:avLst/>
                    <a:gdLst>
                      <a:gd name="T0" fmla="*/ 0 w 347"/>
                      <a:gd name="T1" fmla="*/ 0 h 149"/>
                      <a:gd name="T2" fmla="*/ 4 w 347"/>
                      <a:gd name="T3" fmla="*/ 4 h 149"/>
                      <a:gd name="T4" fmla="*/ 15 w 347"/>
                      <a:gd name="T5" fmla="*/ 11 h 149"/>
                      <a:gd name="T6" fmla="*/ 31 w 347"/>
                      <a:gd name="T7" fmla="*/ 22 h 149"/>
                      <a:gd name="T8" fmla="*/ 52 w 347"/>
                      <a:gd name="T9" fmla="*/ 37 h 149"/>
                      <a:gd name="T10" fmla="*/ 78 w 347"/>
                      <a:gd name="T11" fmla="*/ 54 h 149"/>
                      <a:gd name="T12" fmla="*/ 106 w 347"/>
                      <a:gd name="T13" fmla="*/ 71 h 149"/>
                      <a:gd name="T14" fmla="*/ 135 w 347"/>
                      <a:gd name="T15" fmla="*/ 89 h 149"/>
                      <a:gd name="T16" fmla="*/ 167 w 347"/>
                      <a:gd name="T17" fmla="*/ 104 h 149"/>
                      <a:gd name="T18" fmla="*/ 198 w 347"/>
                      <a:gd name="T19" fmla="*/ 117 h 149"/>
                      <a:gd name="T20" fmla="*/ 228 w 347"/>
                      <a:gd name="T21" fmla="*/ 126 h 149"/>
                      <a:gd name="T22" fmla="*/ 256 w 347"/>
                      <a:gd name="T23" fmla="*/ 132 h 149"/>
                      <a:gd name="T24" fmla="*/ 280 w 347"/>
                      <a:gd name="T25" fmla="*/ 132 h 149"/>
                      <a:gd name="T26" fmla="*/ 278 w 347"/>
                      <a:gd name="T27" fmla="*/ 149 h 149"/>
                      <a:gd name="T28" fmla="*/ 347 w 347"/>
                      <a:gd name="T29" fmla="*/ 121 h 149"/>
                      <a:gd name="T30" fmla="*/ 291 w 347"/>
                      <a:gd name="T31" fmla="*/ 69 h 149"/>
                      <a:gd name="T32" fmla="*/ 291 w 347"/>
                      <a:gd name="T33" fmla="*/ 87 h 149"/>
                      <a:gd name="T34" fmla="*/ 284 w 347"/>
                      <a:gd name="T35" fmla="*/ 87 h 149"/>
                      <a:gd name="T36" fmla="*/ 265 w 347"/>
                      <a:gd name="T37" fmla="*/ 89 h 149"/>
                      <a:gd name="T38" fmla="*/ 239 w 347"/>
                      <a:gd name="T39" fmla="*/ 87 h 149"/>
                      <a:gd name="T40" fmla="*/ 204 w 347"/>
                      <a:gd name="T41" fmla="*/ 86 h 149"/>
                      <a:gd name="T42" fmla="*/ 163 w 347"/>
                      <a:gd name="T43" fmla="*/ 78 h 149"/>
                      <a:gd name="T44" fmla="*/ 122 w 347"/>
                      <a:gd name="T45" fmla="*/ 69 h 149"/>
                      <a:gd name="T46" fmla="*/ 78 w 347"/>
                      <a:gd name="T47" fmla="*/ 52 h 149"/>
                      <a:gd name="T48" fmla="*/ 37 w 347"/>
                      <a:gd name="T49" fmla="*/ 30 h 149"/>
                      <a:gd name="T50" fmla="*/ 0 w 347"/>
                      <a:gd name="T51" fmla="*/ 0 h 14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47"/>
                      <a:gd name="T79" fmla="*/ 0 h 149"/>
                      <a:gd name="T80" fmla="*/ 347 w 347"/>
                      <a:gd name="T81" fmla="*/ 149 h 14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47" h="149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15" y="11"/>
                        </a:lnTo>
                        <a:lnTo>
                          <a:pt x="31" y="22"/>
                        </a:lnTo>
                        <a:lnTo>
                          <a:pt x="52" y="37"/>
                        </a:lnTo>
                        <a:lnTo>
                          <a:pt x="78" y="54"/>
                        </a:lnTo>
                        <a:lnTo>
                          <a:pt x="106" y="71"/>
                        </a:lnTo>
                        <a:lnTo>
                          <a:pt x="135" y="89"/>
                        </a:lnTo>
                        <a:lnTo>
                          <a:pt x="167" y="104"/>
                        </a:lnTo>
                        <a:lnTo>
                          <a:pt x="198" y="117"/>
                        </a:lnTo>
                        <a:lnTo>
                          <a:pt x="228" y="126"/>
                        </a:lnTo>
                        <a:lnTo>
                          <a:pt x="256" y="132"/>
                        </a:lnTo>
                        <a:lnTo>
                          <a:pt x="280" y="132"/>
                        </a:lnTo>
                        <a:lnTo>
                          <a:pt x="278" y="149"/>
                        </a:lnTo>
                        <a:lnTo>
                          <a:pt x="347" y="121"/>
                        </a:lnTo>
                        <a:lnTo>
                          <a:pt x="291" y="69"/>
                        </a:lnTo>
                        <a:lnTo>
                          <a:pt x="291" y="87"/>
                        </a:lnTo>
                        <a:lnTo>
                          <a:pt x="284" y="87"/>
                        </a:lnTo>
                        <a:lnTo>
                          <a:pt x="265" y="89"/>
                        </a:lnTo>
                        <a:lnTo>
                          <a:pt x="239" y="87"/>
                        </a:lnTo>
                        <a:lnTo>
                          <a:pt x="204" y="86"/>
                        </a:lnTo>
                        <a:lnTo>
                          <a:pt x="163" y="78"/>
                        </a:lnTo>
                        <a:lnTo>
                          <a:pt x="122" y="69"/>
                        </a:lnTo>
                        <a:lnTo>
                          <a:pt x="78" y="52"/>
                        </a:lnTo>
                        <a:lnTo>
                          <a:pt x="37" y="3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81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13" y="2152"/>
                    <a:ext cx="13" cy="5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82" name="Line 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63" y="21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83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87" y="210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84" name="Line 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11" y="2094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85" name="Line 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7" y="2079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86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1" y="2064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87" name="Line 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85" y="2050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88" name="Line 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9" y="203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89" name="Line 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35" y="20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90" name="Line 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9" y="200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91" name="Line 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83" y="1994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92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07" y="1979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93" name="Line 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33" y="1964"/>
                    <a:ext cx="12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94" name="Line 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58" y="1949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95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82" y="1936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96" name="Line 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08" y="19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97" name="Line 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32" y="1907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498" name="Line 7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25" y="1862"/>
                    <a:ext cx="124" cy="4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9" name="Group 396"/>
                  <p:cNvGrpSpPr>
                    <a:grpSpLocks/>
                  </p:cNvGrpSpPr>
                  <p:nvPr/>
                </p:nvGrpSpPr>
                <p:grpSpPr bwMode="auto">
                  <a:xfrm>
                    <a:off x="2587" y="2137"/>
                    <a:ext cx="616" cy="339"/>
                    <a:chOff x="2582" y="2147"/>
                    <a:chExt cx="616" cy="339"/>
                  </a:xfrm>
                </p:grpSpPr>
                <p:sp>
                  <p:nvSpPr>
                    <p:cNvPr id="1588514" name="Line 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86" y="241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15" name="Line 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73" y="2432"/>
                      <a:ext cx="2" cy="2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16" name="Line 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06" y="2466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17" name="Line 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82" y="247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18" name="Line 12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605" y="245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19" name="Line 1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12" y="244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20" name="Line 1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38" y="2425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21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62" y="2429"/>
                      <a:ext cx="8" cy="3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22" name="Line 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87" y="2169"/>
                      <a:ext cx="11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23" name="Line 7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179" y="2152"/>
                      <a:ext cx="12" cy="1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24" name="Line 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53" y="214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25" name="Line 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29" y="216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26" name="Line 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05" y="21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27" name="Line 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81" y="218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28" name="Line 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55" y="2204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29" name="Line 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1" y="221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30" name="Line 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07" y="223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31" name="Line 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83" y="224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32" name="Line 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57" y="226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33" name="Line 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33" y="22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34" name="Line 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09" y="2290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35" name="Line 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3" y="2304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36" name="Line 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59" y="2319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37" name="Line 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35" y="233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38" name="Line 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10" y="2347"/>
                      <a:ext cx="12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39" name="Line 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84" y="2362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40" name="Line 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60" y="23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41" name="Line 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36" y="2390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8542" name="Line 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12" y="240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88500" name="Line 1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83" y="2192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01" name="Line 1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09" y="217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02" name="Line 12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120" y="216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03" name="Line 2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7" y="1870"/>
                    <a:ext cx="185" cy="1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04" name="Freeform 305"/>
                  <p:cNvSpPr>
                    <a:spLocks/>
                  </p:cNvSpPr>
                  <p:nvPr/>
                </p:nvSpPr>
                <p:spPr bwMode="auto">
                  <a:xfrm>
                    <a:off x="2235" y="1844"/>
                    <a:ext cx="234" cy="170"/>
                  </a:xfrm>
                  <a:custGeom>
                    <a:avLst/>
                    <a:gdLst>
                      <a:gd name="T0" fmla="*/ 39 w 234"/>
                      <a:gd name="T1" fmla="*/ 170 h 170"/>
                      <a:gd name="T2" fmla="*/ 234 w 234"/>
                      <a:gd name="T3" fmla="*/ 54 h 170"/>
                      <a:gd name="T4" fmla="*/ 234 w 234"/>
                      <a:gd name="T5" fmla="*/ 33 h 170"/>
                      <a:gd name="T6" fmla="*/ 230 w 234"/>
                      <a:gd name="T7" fmla="*/ 18 h 170"/>
                      <a:gd name="T8" fmla="*/ 224 w 234"/>
                      <a:gd name="T9" fmla="*/ 9 h 170"/>
                      <a:gd name="T10" fmla="*/ 217 w 234"/>
                      <a:gd name="T11" fmla="*/ 3 h 170"/>
                      <a:gd name="T12" fmla="*/ 208 w 234"/>
                      <a:gd name="T13" fmla="*/ 0 h 170"/>
                      <a:gd name="T14" fmla="*/ 200 w 234"/>
                      <a:gd name="T15" fmla="*/ 0 h 170"/>
                      <a:gd name="T16" fmla="*/ 197 w 234"/>
                      <a:gd name="T17" fmla="*/ 0 h 170"/>
                      <a:gd name="T18" fmla="*/ 195 w 234"/>
                      <a:gd name="T19" fmla="*/ 0 h 170"/>
                      <a:gd name="T20" fmla="*/ 0 w 234"/>
                      <a:gd name="T21" fmla="*/ 117 h 170"/>
                      <a:gd name="T22" fmla="*/ 2 w 234"/>
                      <a:gd name="T23" fmla="*/ 117 h 170"/>
                      <a:gd name="T24" fmla="*/ 6 w 234"/>
                      <a:gd name="T25" fmla="*/ 115 h 170"/>
                      <a:gd name="T26" fmla="*/ 13 w 234"/>
                      <a:gd name="T27" fmla="*/ 111 h 170"/>
                      <a:gd name="T28" fmla="*/ 22 w 234"/>
                      <a:gd name="T29" fmla="*/ 111 h 170"/>
                      <a:gd name="T30" fmla="*/ 30 w 234"/>
                      <a:gd name="T31" fmla="*/ 113 h 170"/>
                      <a:gd name="T32" fmla="*/ 37 w 234"/>
                      <a:gd name="T33" fmla="*/ 118 h 170"/>
                      <a:gd name="T34" fmla="*/ 41 w 234"/>
                      <a:gd name="T35" fmla="*/ 128 h 170"/>
                      <a:gd name="T36" fmla="*/ 43 w 234"/>
                      <a:gd name="T37" fmla="*/ 146 h 170"/>
                      <a:gd name="T38" fmla="*/ 39 w 234"/>
                      <a:gd name="T39" fmla="*/ 170 h 17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4"/>
                      <a:gd name="T61" fmla="*/ 0 h 170"/>
                      <a:gd name="T62" fmla="*/ 234 w 234"/>
                      <a:gd name="T63" fmla="*/ 170 h 17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4" h="170">
                        <a:moveTo>
                          <a:pt x="39" y="170"/>
                        </a:moveTo>
                        <a:lnTo>
                          <a:pt x="234" y="54"/>
                        </a:lnTo>
                        <a:lnTo>
                          <a:pt x="234" y="33"/>
                        </a:lnTo>
                        <a:lnTo>
                          <a:pt x="230" y="18"/>
                        </a:lnTo>
                        <a:lnTo>
                          <a:pt x="224" y="9"/>
                        </a:lnTo>
                        <a:lnTo>
                          <a:pt x="217" y="3"/>
                        </a:lnTo>
                        <a:lnTo>
                          <a:pt x="208" y="0"/>
                        </a:lnTo>
                        <a:lnTo>
                          <a:pt x="200" y="0"/>
                        </a:lnTo>
                        <a:lnTo>
                          <a:pt x="197" y="0"/>
                        </a:lnTo>
                        <a:lnTo>
                          <a:pt x="195" y="0"/>
                        </a:lnTo>
                        <a:lnTo>
                          <a:pt x="0" y="117"/>
                        </a:lnTo>
                        <a:lnTo>
                          <a:pt x="2" y="117"/>
                        </a:lnTo>
                        <a:lnTo>
                          <a:pt x="6" y="115"/>
                        </a:lnTo>
                        <a:lnTo>
                          <a:pt x="13" y="111"/>
                        </a:lnTo>
                        <a:lnTo>
                          <a:pt x="22" y="111"/>
                        </a:lnTo>
                        <a:lnTo>
                          <a:pt x="30" y="113"/>
                        </a:lnTo>
                        <a:lnTo>
                          <a:pt x="37" y="118"/>
                        </a:lnTo>
                        <a:lnTo>
                          <a:pt x="41" y="128"/>
                        </a:lnTo>
                        <a:lnTo>
                          <a:pt x="43" y="146"/>
                        </a:lnTo>
                        <a:lnTo>
                          <a:pt x="39" y="17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05" name="Freeform 306"/>
                  <p:cNvSpPr>
                    <a:spLocks/>
                  </p:cNvSpPr>
                  <p:nvPr/>
                </p:nvSpPr>
                <p:spPr bwMode="auto">
                  <a:xfrm>
                    <a:off x="2235" y="1844"/>
                    <a:ext cx="234" cy="170"/>
                  </a:xfrm>
                  <a:custGeom>
                    <a:avLst/>
                    <a:gdLst>
                      <a:gd name="T0" fmla="*/ 39 w 234"/>
                      <a:gd name="T1" fmla="*/ 170 h 170"/>
                      <a:gd name="T2" fmla="*/ 234 w 234"/>
                      <a:gd name="T3" fmla="*/ 54 h 170"/>
                      <a:gd name="T4" fmla="*/ 234 w 234"/>
                      <a:gd name="T5" fmla="*/ 33 h 170"/>
                      <a:gd name="T6" fmla="*/ 230 w 234"/>
                      <a:gd name="T7" fmla="*/ 18 h 170"/>
                      <a:gd name="T8" fmla="*/ 224 w 234"/>
                      <a:gd name="T9" fmla="*/ 9 h 170"/>
                      <a:gd name="T10" fmla="*/ 217 w 234"/>
                      <a:gd name="T11" fmla="*/ 3 h 170"/>
                      <a:gd name="T12" fmla="*/ 208 w 234"/>
                      <a:gd name="T13" fmla="*/ 0 h 170"/>
                      <a:gd name="T14" fmla="*/ 200 w 234"/>
                      <a:gd name="T15" fmla="*/ 0 h 170"/>
                      <a:gd name="T16" fmla="*/ 197 w 234"/>
                      <a:gd name="T17" fmla="*/ 0 h 170"/>
                      <a:gd name="T18" fmla="*/ 195 w 234"/>
                      <a:gd name="T19" fmla="*/ 0 h 170"/>
                      <a:gd name="T20" fmla="*/ 0 w 234"/>
                      <a:gd name="T21" fmla="*/ 117 h 170"/>
                      <a:gd name="T22" fmla="*/ 2 w 234"/>
                      <a:gd name="T23" fmla="*/ 117 h 170"/>
                      <a:gd name="T24" fmla="*/ 6 w 234"/>
                      <a:gd name="T25" fmla="*/ 115 h 170"/>
                      <a:gd name="T26" fmla="*/ 13 w 234"/>
                      <a:gd name="T27" fmla="*/ 111 h 170"/>
                      <a:gd name="T28" fmla="*/ 22 w 234"/>
                      <a:gd name="T29" fmla="*/ 111 h 170"/>
                      <a:gd name="T30" fmla="*/ 30 w 234"/>
                      <a:gd name="T31" fmla="*/ 113 h 170"/>
                      <a:gd name="T32" fmla="*/ 37 w 234"/>
                      <a:gd name="T33" fmla="*/ 118 h 170"/>
                      <a:gd name="T34" fmla="*/ 41 w 234"/>
                      <a:gd name="T35" fmla="*/ 128 h 170"/>
                      <a:gd name="T36" fmla="*/ 43 w 234"/>
                      <a:gd name="T37" fmla="*/ 146 h 170"/>
                      <a:gd name="T38" fmla="*/ 39 w 234"/>
                      <a:gd name="T39" fmla="*/ 170 h 17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4"/>
                      <a:gd name="T61" fmla="*/ 0 h 170"/>
                      <a:gd name="T62" fmla="*/ 234 w 234"/>
                      <a:gd name="T63" fmla="*/ 170 h 17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4" h="170">
                        <a:moveTo>
                          <a:pt x="39" y="170"/>
                        </a:moveTo>
                        <a:lnTo>
                          <a:pt x="234" y="54"/>
                        </a:lnTo>
                        <a:lnTo>
                          <a:pt x="234" y="33"/>
                        </a:lnTo>
                        <a:lnTo>
                          <a:pt x="230" y="18"/>
                        </a:lnTo>
                        <a:lnTo>
                          <a:pt x="224" y="9"/>
                        </a:lnTo>
                        <a:lnTo>
                          <a:pt x="217" y="3"/>
                        </a:lnTo>
                        <a:lnTo>
                          <a:pt x="208" y="0"/>
                        </a:lnTo>
                        <a:lnTo>
                          <a:pt x="200" y="0"/>
                        </a:lnTo>
                        <a:lnTo>
                          <a:pt x="197" y="0"/>
                        </a:lnTo>
                        <a:lnTo>
                          <a:pt x="195" y="0"/>
                        </a:lnTo>
                        <a:lnTo>
                          <a:pt x="0" y="117"/>
                        </a:lnTo>
                        <a:lnTo>
                          <a:pt x="2" y="117"/>
                        </a:lnTo>
                        <a:lnTo>
                          <a:pt x="6" y="115"/>
                        </a:lnTo>
                        <a:lnTo>
                          <a:pt x="13" y="111"/>
                        </a:lnTo>
                        <a:lnTo>
                          <a:pt x="22" y="111"/>
                        </a:lnTo>
                        <a:lnTo>
                          <a:pt x="30" y="113"/>
                        </a:lnTo>
                        <a:lnTo>
                          <a:pt x="37" y="118"/>
                        </a:lnTo>
                        <a:lnTo>
                          <a:pt x="41" y="128"/>
                        </a:lnTo>
                        <a:lnTo>
                          <a:pt x="43" y="146"/>
                        </a:lnTo>
                        <a:lnTo>
                          <a:pt x="39" y="170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06" name="Freeform 307"/>
                  <p:cNvSpPr>
                    <a:spLocks/>
                  </p:cNvSpPr>
                  <p:nvPr/>
                </p:nvSpPr>
                <p:spPr bwMode="auto">
                  <a:xfrm>
                    <a:off x="2239" y="1844"/>
                    <a:ext cx="230" cy="165"/>
                  </a:xfrm>
                  <a:custGeom>
                    <a:avLst/>
                    <a:gdLst>
                      <a:gd name="T0" fmla="*/ 193 w 230"/>
                      <a:gd name="T1" fmla="*/ 0 h 165"/>
                      <a:gd name="T2" fmla="*/ 194 w 230"/>
                      <a:gd name="T3" fmla="*/ 0 h 165"/>
                      <a:gd name="T4" fmla="*/ 200 w 230"/>
                      <a:gd name="T5" fmla="*/ 0 h 165"/>
                      <a:gd name="T6" fmla="*/ 209 w 230"/>
                      <a:gd name="T7" fmla="*/ 2 h 165"/>
                      <a:gd name="T8" fmla="*/ 217 w 230"/>
                      <a:gd name="T9" fmla="*/ 7 h 165"/>
                      <a:gd name="T10" fmla="*/ 224 w 230"/>
                      <a:gd name="T11" fmla="*/ 15 h 165"/>
                      <a:gd name="T12" fmla="*/ 230 w 230"/>
                      <a:gd name="T13" fmla="*/ 29 h 165"/>
                      <a:gd name="T14" fmla="*/ 230 w 230"/>
                      <a:gd name="T15" fmla="*/ 50 h 165"/>
                      <a:gd name="T16" fmla="*/ 37 w 230"/>
                      <a:gd name="T17" fmla="*/ 165 h 165"/>
                      <a:gd name="T18" fmla="*/ 41 w 230"/>
                      <a:gd name="T19" fmla="*/ 144 h 165"/>
                      <a:gd name="T20" fmla="*/ 39 w 230"/>
                      <a:gd name="T21" fmla="*/ 128 h 165"/>
                      <a:gd name="T22" fmla="*/ 35 w 230"/>
                      <a:gd name="T23" fmla="*/ 118 h 165"/>
                      <a:gd name="T24" fmla="*/ 28 w 230"/>
                      <a:gd name="T25" fmla="*/ 113 h 165"/>
                      <a:gd name="T26" fmla="*/ 20 w 230"/>
                      <a:gd name="T27" fmla="*/ 111 h 165"/>
                      <a:gd name="T28" fmla="*/ 13 w 230"/>
                      <a:gd name="T29" fmla="*/ 113 h 165"/>
                      <a:gd name="T30" fmla="*/ 7 w 230"/>
                      <a:gd name="T31" fmla="*/ 115 h 165"/>
                      <a:gd name="T32" fmla="*/ 2 w 230"/>
                      <a:gd name="T33" fmla="*/ 115 h 165"/>
                      <a:gd name="T34" fmla="*/ 0 w 230"/>
                      <a:gd name="T35" fmla="*/ 117 h 165"/>
                      <a:gd name="T36" fmla="*/ 193 w 230"/>
                      <a:gd name="T37" fmla="*/ 0 h 16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30"/>
                      <a:gd name="T58" fmla="*/ 0 h 165"/>
                      <a:gd name="T59" fmla="*/ 230 w 230"/>
                      <a:gd name="T60" fmla="*/ 165 h 16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30" h="165">
                        <a:moveTo>
                          <a:pt x="193" y="0"/>
                        </a:moveTo>
                        <a:lnTo>
                          <a:pt x="194" y="0"/>
                        </a:lnTo>
                        <a:lnTo>
                          <a:pt x="200" y="0"/>
                        </a:lnTo>
                        <a:lnTo>
                          <a:pt x="209" y="2"/>
                        </a:lnTo>
                        <a:lnTo>
                          <a:pt x="217" y="7"/>
                        </a:lnTo>
                        <a:lnTo>
                          <a:pt x="224" y="15"/>
                        </a:lnTo>
                        <a:lnTo>
                          <a:pt x="230" y="29"/>
                        </a:lnTo>
                        <a:lnTo>
                          <a:pt x="230" y="50"/>
                        </a:lnTo>
                        <a:lnTo>
                          <a:pt x="37" y="165"/>
                        </a:lnTo>
                        <a:lnTo>
                          <a:pt x="41" y="144"/>
                        </a:lnTo>
                        <a:lnTo>
                          <a:pt x="39" y="128"/>
                        </a:lnTo>
                        <a:lnTo>
                          <a:pt x="35" y="118"/>
                        </a:lnTo>
                        <a:lnTo>
                          <a:pt x="28" y="113"/>
                        </a:lnTo>
                        <a:lnTo>
                          <a:pt x="20" y="111"/>
                        </a:lnTo>
                        <a:lnTo>
                          <a:pt x="13" y="113"/>
                        </a:lnTo>
                        <a:lnTo>
                          <a:pt x="7" y="115"/>
                        </a:lnTo>
                        <a:lnTo>
                          <a:pt x="2" y="115"/>
                        </a:lnTo>
                        <a:lnTo>
                          <a:pt x="0" y="117"/>
                        </a:lnTo>
                        <a:lnTo>
                          <a:pt x="193" y="0"/>
                        </a:lnTo>
                        <a:close/>
                      </a:path>
                    </a:pathLst>
                  </a:custGeom>
                  <a:solidFill>
                    <a:srgbClr val="2424FF"/>
                  </a:solidFill>
                  <a:ln w="0">
                    <a:solidFill>
                      <a:srgbClr val="242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07" name="Freeform 308"/>
                  <p:cNvSpPr>
                    <a:spLocks/>
                  </p:cNvSpPr>
                  <p:nvPr/>
                </p:nvSpPr>
                <p:spPr bwMode="auto">
                  <a:xfrm>
                    <a:off x="2244" y="1846"/>
                    <a:ext cx="223" cy="157"/>
                  </a:xfrm>
                  <a:custGeom>
                    <a:avLst/>
                    <a:gdLst>
                      <a:gd name="T0" fmla="*/ 189 w 223"/>
                      <a:gd name="T1" fmla="*/ 0 h 157"/>
                      <a:gd name="T2" fmla="*/ 191 w 223"/>
                      <a:gd name="T3" fmla="*/ 0 h 157"/>
                      <a:gd name="T4" fmla="*/ 197 w 223"/>
                      <a:gd name="T5" fmla="*/ 0 h 157"/>
                      <a:gd name="T6" fmla="*/ 204 w 223"/>
                      <a:gd name="T7" fmla="*/ 1 h 157"/>
                      <a:gd name="T8" fmla="*/ 212 w 223"/>
                      <a:gd name="T9" fmla="*/ 5 h 157"/>
                      <a:gd name="T10" fmla="*/ 219 w 223"/>
                      <a:gd name="T11" fmla="*/ 13 h 157"/>
                      <a:gd name="T12" fmla="*/ 223 w 223"/>
                      <a:gd name="T13" fmla="*/ 26 h 157"/>
                      <a:gd name="T14" fmla="*/ 223 w 223"/>
                      <a:gd name="T15" fmla="*/ 44 h 157"/>
                      <a:gd name="T16" fmla="*/ 34 w 223"/>
                      <a:gd name="T17" fmla="*/ 157 h 157"/>
                      <a:gd name="T18" fmla="*/ 36 w 223"/>
                      <a:gd name="T19" fmla="*/ 137 h 157"/>
                      <a:gd name="T20" fmla="*/ 34 w 223"/>
                      <a:gd name="T21" fmla="*/ 124 h 157"/>
                      <a:gd name="T22" fmla="*/ 28 w 223"/>
                      <a:gd name="T23" fmla="*/ 116 h 157"/>
                      <a:gd name="T24" fmla="*/ 23 w 223"/>
                      <a:gd name="T25" fmla="*/ 113 h 157"/>
                      <a:gd name="T26" fmla="*/ 15 w 223"/>
                      <a:gd name="T27" fmla="*/ 111 h 157"/>
                      <a:gd name="T28" fmla="*/ 8 w 223"/>
                      <a:gd name="T29" fmla="*/ 111 h 157"/>
                      <a:gd name="T30" fmla="*/ 4 w 223"/>
                      <a:gd name="T31" fmla="*/ 113 h 157"/>
                      <a:gd name="T32" fmla="*/ 0 w 223"/>
                      <a:gd name="T33" fmla="*/ 113 h 157"/>
                      <a:gd name="T34" fmla="*/ 189 w 223"/>
                      <a:gd name="T35" fmla="*/ 0 h 157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3"/>
                      <a:gd name="T55" fmla="*/ 0 h 157"/>
                      <a:gd name="T56" fmla="*/ 223 w 223"/>
                      <a:gd name="T57" fmla="*/ 157 h 157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3" h="157">
                        <a:moveTo>
                          <a:pt x="189" y="0"/>
                        </a:moveTo>
                        <a:lnTo>
                          <a:pt x="191" y="0"/>
                        </a:lnTo>
                        <a:lnTo>
                          <a:pt x="197" y="0"/>
                        </a:lnTo>
                        <a:lnTo>
                          <a:pt x="204" y="1"/>
                        </a:lnTo>
                        <a:lnTo>
                          <a:pt x="212" y="5"/>
                        </a:lnTo>
                        <a:lnTo>
                          <a:pt x="219" y="13"/>
                        </a:lnTo>
                        <a:lnTo>
                          <a:pt x="223" y="26"/>
                        </a:lnTo>
                        <a:lnTo>
                          <a:pt x="223" y="44"/>
                        </a:lnTo>
                        <a:lnTo>
                          <a:pt x="34" y="157"/>
                        </a:lnTo>
                        <a:lnTo>
                          <a:pt x="36" y="137"/>
                        </a:lnTo>
                        <a:lnTo>
                          <a:pt x="34" y="124"/>
                        </a:lnTo>
                        <a:lnTo>
                          <a:pt x="28" y="116"/>
                        </a:lnTo>
                        <a:lnTo>
                          <a:pt x="23" y="113"/>
                        </a:lnTo>
                        <a:lnTo>
                          <a:pt x="15" y="111"/>
                        </a:lnTo>
                        <a:lnTo>
                          <a:pt x="8" y="111"/>
                        </a:lnTo>
                        <a:lnTo>
                          <a:pt x="4" y="113"/>
                        </a:lnTo>
                        <a:lnTo>
                          <a:pt x="0" y="113"/>
                        </a:lnTo>
                        <a:lnTo>
                          <a:pt x="189" y="0"/>
                        </a:lnTo>
                        <a:close/>
                      </a:path>
                    </a:pathLst>
                  </a:custGeom>
                  <a:solidFill>
                    <a:srgbClr val="4949FF"/>
                  </a:solidFill>
                  <a:ln w="0">
                    <a:solidFill>
                      <a:srgbClr val="4949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08" name="Freeform 309"/>
                  <p:cNvSpPr>
                    <a:spLocks/>
                  </p:cNvSpPr>
                  <p:nvPr/>
                </p:nvSpPr>
                <p:spPr bwMode="auto">
                  <a:xfrm>
                    <a:off x="2250" y="1846"/>
                    <a:ext cx="217" cy="152"/>
                  </a:xfrm>
                  <a:custGeom>
                    <a:avLst/>
                    <a:gdLst>
                      <a:gd name="T0" fmla="*/ 185 w 217"/>
                      <a:gd name="T1" fmla="*/ 0 h 152"/>
                      <a:gd name="T2" fmla="*/ 187 w 217"/>
                      <a:gd name="T3" fmla="*/ 0 h 152"/>
                      <a:gd name="T4" fmla="*/ 195 w 217"/>
                      <a:gd name="T5" fmla="*/ 1 h 152"/>
                      <a:gd name="T6" fmla="*/ 202 w 217"/>
                      <a:gd name="T7" fmla="*/ 3 h 152"/>
                      <a:gd name="T8" fmla="*/ 209 w 217"/>
                      <a:gd name="T9" fmla="*/ 11 h 152"/>
                      <a:gd name="T10" fmla="*/ 215 w 217"/>
                      <a:gd name="T11" fmla="*/ 22 h 152"/>
                      <a:gd name="T12" fmla="*/ 217 w 217"/>
                      <a:gd name="T13" fmla="*/ 39 h 152"/>
                      <a:gd name="T14" fmla="*/ 30 w 217"/>
                      <a:gd name="T15" fmla="*/ 152 h 152"/>
                      <a:gd name="T16" fmla="*/ 31 w 217"/>
                      <a:gd name="T17" fmla="*/ 133 h 152"/>
                      <a:gd name="T18" fmla="*/ 28 w 217"/>
                      <a:gd name="T19" fmla="*/ 122 h 152"/>
                      <a:gd name="T20" fmla="*/ 22 w 217"/>
                      <a:gd name="T21" fmla="*/ 115 h 152"/>
                      <a:gd name="T22" fmla="*/ 15 w 217"/>
                      <a:gd name="T23" fmla="*/ 113 h 152"/>
                      <a:gd name="T24" fmla="*/ 7 w 217"/>
                      <a:gd name="T25" fmla="*/ 111 h 152"/>
                      <a:gd name="T26" fmla="*/ 4 w 217"/>
                      <a:gd name="T27" fmla="*/ 113 h 152"/>
                      <a:gd name="T28" fmla="*/ 0 w 217"/>
                      <a:gd name="T29" fmla="*/ 113 h 152"/>
                      <a:gd name="T30" fmla="*/ 185 w 217"/>
                      <a:gd name="T31" fmla="*/ 0 h 152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17"/>
                      <a:gd name="T49" fmla="*/ 0 h 152"/>
                      <a:gd name="T50" fmla="*/ 217 w 217"/>
                      <a:gd name="T51" fmla="*/ 152 h 152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17" h="152">
                        <a:moveTo>
                          <a:pt x="185" y="0"/>
                        </a:moveTo>
                        <a:lnTo>
                          <a:pt x="187" y="0"/>
                        </a:lnTo>
                        <a:lnTo>
                          <a:pt x="195" y="1"/>
                        </a:lnTo>
                        <a:lnTo>
                          <a:pt x="202" y="3"/>
                        </a:lnTo>
                        <a:lnTo>
                          <a:pt x="209" y="11"/>
                        </a:lnTo>
                        <a:lnTo>
                          <a:pt x="215" y="22"/>
                        </a:lnTo>
                        <a:lnTo>
                          <a:pt x="217" y="39"/>
                        </a:lnTo>
                        <a:lnTo>
                          <a:pt x="30" y="152"/>
                        </a:lnTo>
                        <a:lnTo>
                          <a:pt x="31" y="133"/>
                        </a:lnTo>
                        <a:lnTo>
                          <a:pt x="28" y="122"/>
                        </a:lnTo>
                        <a:lnTo>
                          <a:pt x="22" y="115"/>
                        </a:lnTo>
                        <a:lnTo>
                          <a:pt x="15" y="113"/>
                        </a:lnTo>
                        <a:lnTo>
                          <a:pt x="7" y="111"/>
                        </a:lnTo>
                        <a:lnTo>
                          <a:pt x="4" y="113"/>
                        </a:lnTo>
                        <a:lnTo>
                          <a:pt x="0" y="113"/>
                        </a:lnTo>
                        <a:lnTo>
                          <a:pt x="185" y="0"/>
                        </a:lnTo>
                        <a:close/>
                      </a:path>
                    </a:pathLst>
                  </a:custGeom>
                  <a:solidFill>
                    <a:srgbClr val="6D6DFF"/>
                  </a:solidFill>
                  <a:ln w="0">
                    <a:solidFill>
                      <a:srgbClr val="6D6D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09" name="Freeform 310"/>
                  <p:cNvSpPr>
                    <a:spLocks/>
                  </p:cNvSpPr>
                  <p:nvPr/>
                </p:nvSpPr>
                <p:spPr bwMode="auto">
                  <a:xfrm>
                    <a:off x="2255" y="1846"/>
                    <a:ext cx="210" cy="146"/>
                  </a:xfrm>
                  <a:custGeom>
                    <a:avLst/>
                    <a:gdLst>
                      <a:gd name="T0" fmla="*/ 182 w 210"/>
                      <a:gd name="T1" fmla="*/ 0 h 146"/>
                      <a:gd name="T2" fmla="*/ 186 w 210"/>
                      <a:gd name="T3" fmla="*/ 0 h 146"/>
                      <a:gd name="T4" fmla="*/ 190 w 210"/>
                      <a:gd name="T5" fmla="*/ 1 h 146"/>
                      <a:gd name="T6" fmla="*/ 197 w 210"/>
                      <a:gd name="T7" fmla="*/ 5 h 146"/>
                      <a:gd name="T8" fmla="*/ 204 w 210"/>
                      <a:gd name="T9" fmla="*/ 11 h 146"/>
                      <a:gd name="T10" fmla="*/ 210 w 210"/>
                      <a:gd name="T11" fmla="*/ 22 h 146"/>
                      <a:gd name="T12" fmla="*/ 210 w 210"/>
                      <a:gd name="T13" fmla="*/ 35 h 146"/>
                      <a:gd name="T14" fmla="*/ 26 w 210"/>
                      <a:gd name="T15" fmla="*/ 146 h 146"/>
                      <a:gd name="T16" fmla="*/ 26 w 210"/>
                      <a:gd name="T17" fmla="*/ 131 h 146"/>
                      <a:gd name="T18" fmla="*/ 23 w 210"/>
                      <a:gd name="T19" fmla="*/ 120 h 146"/>
                      <a:gd name="T20" fmla="*/ 17 w 210"/>
                      <a:gd name="T21" fmla="*/ 115 h 146"/>
                      <a:gd name="T22" fmla="*/ 10 w 210"/>
                      <a:gd name="T23" fmla="*/ 113 h 146"/>
                      <a:gd name="T24" fmla="*/ 4 w 210"/>
                      <a:gd name="T25" fmla="*/ 111 h 146"/>
                      <a:gd name="T26" fmla="*/ 0 w 210"/>
                      <a:gd name="T27" fmla="*/ 111 h 146"/>
                      <a:gd name="T28" fmla="*/ 182 w 210"/>
                      <a:gd name="T29" fmla="*/ 0 h 14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10"/>
                      <a:gd name="T46" fmla="*/ 0 h 146"/>
                      <a:gd name="T47" fmla="*/ 210 w 210"/>
                      <a:gd name="T48" fmla="*/ 146 h 14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10" h="146">
                        <a:moveTo>
                          <a:pt x="182" y="0"/>
                        </a:moveTo>
                        <a:lnTo>
                          <a:pt x="186" y="0"/>
                        </a:lnTo>
                        <a:lnTo>
                          <a:pt x="190" y="1"/>
                        </a:lnTo>
                        <a:lnTo>
                          <a:pt x="197" y="5"/>
                        </a:lnTo>
                        <a:lnTo>
                          <a:pt x="204" y="11"/>
                        </a:lnTo>
                        <a:lnTo>
                          <a:pt x="210" y="22"/>
                        </a:lnTo>
                        <a:lnTo>
                          <a:pt x="210" y="35"/>
                        </a:lnTo>
                        <a:lnTo>
                          <a:pt x="26" y="146"/>
                        </a:lnTo>
                        <a:lnTo>
                          <a:pt x="26" y="131"/>
                        </a:lnTo>
                        <a:lnTo>
                          <a:pt x="23" y="120"/>
                        </a:lnTo>
                        <a:lnTo>
                          <a:pt x="17" y="115"/>
                        </a:lnTo>
                        <a:lnTo>
                          <a:pt x="10" y="113"/>
                        </a:lnTo>
                        <a:lnTo>
                          <a:pt x="4" y="111"/>
                        </a:lnTo>
                        <a:lnTo>
                          <a:pt x="0" y="111"/>
                        </a:lnTo>
                        <a:lnTo>
                          <a:pt x="182" y="0"/>
                        </a:lnTo>
                        <a:close/>
                      </a:path>
                    </a:pathLst>
                  </a:custGeom>
                  <a:solidFill>
                    <a:srgbClr val="9292FF"/>
                  </a:solidFill>
                  <a:ln w="0">
                    <a:solidFill>
                      <a:srgbClr val="9292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10" name="Freeform 311"/>
                  <p:cNvSpPr>
                    <a:spLocks/>
                  </p:cNvSpPr>
                  <p:nvPr/>
                </p:nvSpPr>
                <p:spPr bwMode="auto">
                  <a:xfrm>
                    <a:off x="2261" y="1846"/>
                    <a:ext cx="202" cy="141"/>
                  </a:xfrm>
                  <a:custGeom>
                    <a:avLst/>
                    <a:gdLst>
                      <a:gd name="T0" fmla="*/ 178 w 202"/>
                      <a:gd name="T1" fmla="*/ 0 h 141"/>
                      <a:gd name="T2" fmla="*/ 182 w 202"/>
                      <a:gd name="T3" fmla="*/ 1 h 141"/>
                      <a:gd name="T4" fmla="*/ 187 w 202"/>
                      <a:gd name="T5" fmla="*/ 3 h 141"/>
                      <a:gd name="T6" fmla="*/ 195 w 202"/>
                      <a:gd name="T7" fmla="*/ 9 h 141"/>
                      <a:gd name="T8" fmla="*/ 202 w 202"/>
                      <a:gd name="T9" fmla="*/ 18 h 141"/>
                      <a:gd name="T10" fmla="*/ 202 w 202"/>
                      <a:gd name="T11" fmla="*/ 31 h 141"/>
                      <a:gd name="T12" fmla="*/ 22 w 202"/>
                      <a:gd name="T13" fmla="*/ 141 h 141"/>
                      <a:gd name="T14" fmla="*/ 20 w 202"/>
                      <a:gd name="T15" fmla="*/ 128 h 141"/>
                      <a:gd name="T16" fmla="*/ 17 w 202"/>
                      <a:gd name="T17" fmla="*/ 120 h 141"/>
                      <a:gd name="T18" fmla="*/ 9 w 202"/>
                      <a:gd name="T19" fmla="*/ 115 h 141"/>
                      <a:gd name="T20" fmla="*/ 4 w 202"/>
                      <a:gd name="T21" fmla="*/ 111 h 141"/>
                      <a:gd name="T22" fmla="*/ 0 w 202"/>
                      <a:gd name="T23" fmla="*/ 111 h 141"/>
                      <a:gd name="T24" fmla="*/ 178 w 202"/>
                      <a:gd name="T25" fmla="*/ 0 h 141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2"/>
                      <a:gd name="T40" fmla="*/ 0 h 141"/>
                      <a:gd name="T41" fmla="*/ 202 w 202"/>
                      <a:gd name="T42" fmla="*/ 141 h 141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2" h="141">
                        <a:moveTo>
                          <a:pt x="178" y="0"/>
                        </a:moveTo>
                        <a:lnTo>
                          <a:pt x="182" y="1"/>
                        </a:lnTo>
                        <a:lnTo>
                          <a:pt x="187" y="3"/>
                        </a:lnTo>
                        <a:lnTo>
                          <a:pt x="195" y="9"/>
                        </a:lnTo>
                        <a:lnTo>
                          <a:pt x="202" y="18"/>
                        </a:lnTo>
                        <a:lnTo>
                          <a:pt x="202" y="31"/>
                        </a:lnTo>
                        <a:lnTo>
                          <a:pt x="22" y="141"/>
                        </a:lnTo>
                        <a:lnTo>
                          <a:pt x="20" y="128"/>
                        </a:lnTo>
                        <a:lnTo>
                          <a:pt x="17" y="120"/>
                        </a:lnTo>
                        <a:lnTo>
                          <a:pt x="9" y="115"/>
                        </a:lnTo>
                        <a:lnTo>
                          <a:pt x="4" y="111"/>
                        </a:lnTo>
                        <a:lnTo>
                          <a:pt x="0" y="111"/>
                        </a:lnTo>
                        <a:lnTo>
                          <a:pt x="178" y="0"/>
                        </a:lnTo>
                        <a:close/>
                      </a:path>
                    </a:pathLst>
                  </a:custGeom>
                  <a:solidFill>
                    <a:srgbClr val="B6B6FF"/>
                  </a:solidFill>
                  <a:ln w="0">
                    <a:solidFill>
                      <a:srgbClr val="B6B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11" name="Freeform 312"/>
                  <p:cNvSpPr>
                    <a:spLocks/>
                  </p:cNvSpPr>
                  <p:nvPr/>
                </p:nvSpPr>
                <p:spPr bwMode="auto">
                  <a:xfrm>
                    <a:off x="2267" y="1847"/>
                    <a:ext cx="196" cy="134"/>
                  </a:xfrm>
                  <a:custGeom>
                    <a:avLst/>
                    <a:gdLst>
                      <a:gd name="T0" fmla="*/ 176 w 196"/>
                      <a:gd name="T1" fmla="*/ 0 h 134"/>
                      <a:gd name="T2" fmla="*/ 176 w 196"/>
                      <a:gd name="T3" fmla="*/ 0 h 134"/>
                      <a:gd name="T4" fmla="*/ 179 w 196"/>
                      <a:gd name="T5" fmla="*/ 2 h 134"/>
                      <a:gd name="T6" fmla="*/ 181 w 196"/>
                      <a:gd name="T7" fmla="*/ 4 h 134"/>
                      <a:gd name="T8" fmla="*/ 187 w 196"/>
                      <a:gd name="T9" fmla="*/ 6 h 134"/>
                      <a:gd name="T10" fmla="*/ 191 w 196"/>
                      <a:gd name="T11" fmla="*/ 10 h 134"/>
                      <a:gd name="T12" fmla="*/ 192 w 196"/>
                      <a:gd name="T13" fmla="*/ 15 h 134"/>
                      <a:gd name="T14" fmla="*/ 196 w 196"/>
                      <a:gd name="T15" fmla="*/ 21 h 134"/>
                      <a:gd name="T16" fmla="*/ 196 w 196"/>
                      <a:gd name="T17" fmla="*/ 26 h 134"/>
                      <a:gd name="T18" fmla="*/ 16 w 196"/>
                      <a:gd name="T19" fmla="*/ 134 h 134"/>
                      <a:gd name="T20" fmla="*/ 16 w 196"/>
                      <a:gd name="T21" fmla="*/ 130 h 134"/>
                      <a:gd name="T22" fmla="*/ 16 w 196"/>
                      <a:gd name="T23" fmla="*/ 125 h 134"/>
                      <a:gd name="T24" fmla="*/ 13 w 196"/>
                      <a:gd name="T25" fmla="*/ 121 h 134"/>
                      <a:gd name="T26" fmla="*/ 9 w 196"/>
                      <a:gd name="T27" fmla="*/ 117 h 134"/>
                      <a:gd name="T28" fmla="*/ 7 w 196"/>
                      <a:gd name="T29" fmla="*/ 114 h 134"/>
                      <a:gd name="T30" fmla="*/ 3 w 196"/>
                      <a:gd name="T31" fmla="*/ 112 h 134"/>
                      <a:gd name="T32" fmla="*/ 1 w 196"/>
                      <a:gd name="T33" fmla="*/ 110 h 134"/>
                      <a:gd name="T34" fmla="*/ 0 w 196"/>
                      <a:gd name="T35" fmla="*/ 108 h 134"/>
                      <a:gd name="T36" fmla="*/ 176 w 196"/>
                      <a:gd name="T37" fmla="*/ 0 h 13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6"/>
                      <a:gd name="T58" fmla="*/ 0 h 134"/>
                      <a:gd name="T59" fmla="*/ 196 w 196"/>
                      <a:gd name="T60" fmla="*/ 134 h 134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6" h="134">
                        <a:moveTo>
                          <a:pt x="176" y="0"/>
                        </a:moveTo>
                        <a:lnTo>
                          <a:pt x="176" y="0"/>
                        </a:lnTo>
                        <a:lnTo>
                          <a:pt x="179" y="2"/>
                        </a:lnTo>
                        <a:lnTo>
                          <a:pt x="181" y="4"/>
                        </a:lnTo>
                        <a:lnTo>
                          <a:pt x="187" y="6"/>
                        </a:lnTo>
                        <a:lnTo>
                          <a:pt x="191" y="10"/>
                        </a:lnTo>
                        <a:lnTo>
                          <a:pt x="192" y="15"/>
                        </a:lnTo>
                        <a:lnTo>
                          <a:pt x="196" y="21"/>
                        </a:lnTo>
                        <a:lnTo>
                          <a:pt x="196" y="26"/>
                        </a:lnTo>
                        <a:lnTo>
                          <a:pt x="16" y="134"/>
                        </a:lnTo>
                        <a:lnTo>
                          <a:pt x="16" y="130"/>
                        </a:lnTo>
                        <a:lnTo>
                          <a:pt x="16" y="125"/>
                        </a:lnTo>
                        <a:lnTo>
                          <a:pt x="13" y="121"/>
                        </a:lnTo>
                        <a:lnTo>
                          <a:pt x="9" y="117"/>
                        </a:lnTo>
                        <a:lnTo>
                          <a:pt x="7" y="114"/>
                        </a:lnTo>
                        <a:lnTo>
                          <a:pt x="3" y="112"/>
                        </a:lnTo>
                        <a:lnTo>
                          <a:pt x="1" y="110"/>
                        </a:lnTo>
                        <a:lnTo>
                          <a:pt x="0" y="108"/>
                        </a:lnTo>
                        <a:lnTo>
                          <a:pt x="176" y="0"/>
                        </a:lnTo>
                        <a:close/>
                      </a:path>
                    </a:pathLst>
                  </a:custGeom>
                  <a:solidFill>
                    <a:srgbClr val="DBDBFF"/>
                  </a:solidFill>
                  <a:ln w="0">
                    <a:solidFill>
                      <a:srgbClr val="DBD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12" name="Freeform 313"/>
                  <p:cNvSpPr>
                    <a:spLocks/>
                  </p:cNvSpPr>
                  <p:nvPr/>
                </p:nvSpPr>
                <p:spPr bwMode="auto">
                  <a:xfrm>
                    <a:off x="2272" y="1847"/>
                    <a:ext cx="189" cy="128"/>
                  </a:xfrm>
                  <a:custGeom>
                    <a:avLst/>
                    <a:gdLst>
                      <a:gd name="T0" fmla="*/ 173 w 189"/>
                      <a:gd name="T1" fmla="*/ 0 h 128"/>
                      <a:gd name="T2" fmla="*/ 173 w 189"/>
                      <a:gd name="T3" fmla="*/ 0 h 128"/>
                      <a:gd name="T4" fmla="*/ 176 w 189"/>
                      <a:gd name="T5" fmla="*/ 2 h 128"/>
                      <a:gd name="T6" fmla="*/ 180 w 189"/>
                      <a:gd name="T7" fmla="*/ 6 h 128"/>
                      <a:gd name="T8" fmla="*/ 184 w 189"/>
                      <a:gd name="T9" fmla="*/ 10 h 128"/>
                      <a:gd name="T10" fmla="*/ 187 w 189"/>
                      <a:gd name="T11" fmla="*/ 13 h 128"/>
                      <a:gd name="T12" fmla="*/ 189 w 189"/>
                      <a:gd name="T13" fmla="*/ 17 h 128"/>
                      <a:gd name="T14" fmla="*/ 189 w 189"/>
                      <a:gd name="T15" fmla="*/ 23 h 128"/>
                      <a:gd name="T16" fmla="*/ 13 w 189"/>
                      <a:gd name="T17" fmla="*/ 128 h 128"/>
                      <a:gd name="T18" fmla="*/ 0 w 189"/>
                      <a:gd name="T19" fmla="*/ 108 h 128"/>
                      <a:gd name="T20" fmla="*/ 173 w 189"/>
                      <a:gd name="T21" fmla="*/ 0 h 12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89"/>
                      <a:gd name="T34" fmla="*/ 0 h 128"/>
                      <a:gd name="T35" fmla="*/ 189 w 189"/>
                      <a:gd name="T36" fmla="*/ 128 h 12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89" h="128">
                        <a:moveTo>
                          <a:pt x="173" y="0"/>
                        </a:moveTo>
                        <a:lnTo>
                          <a:pt x="173" y="0"/>
                        </a:lnTo>
                        <a:lnTo>
                          <a:pt x="176" y="2"/>
                        </a:lnTo>
                        <a:lnTo>
                          <a:pt x="180" y="6"/>
                        </a:lnTo>
                        <a:lnTo>
                          <a:pt x="184" y="10"/>
                        </a:lnTo>
                        <a:lnTo>
                          <a:pt x="187" y="13"/>
                        </a:lnTo>
                        <a:lnTo>
                          <a:pt x="189" y="17"/>
                        </a:lnTo>
                        <a:lnTo>
                          <a:pt x="189" y="23"/>
                        </a:lnTo>
                        <a:lnTo>
                          <a:pt x="13" y="128"/>
                        </a:lnTo>
                        <a:lnTo>
                          <a:pt x="0" y="108"/>
                        </a:lnTo>
                        <a:lnTo>
                          <a:pt x="17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513" name="Freeform 316"/>
                  <p:cNvSpPr>
                    <a:spLocks/>
                  </p:cNvSpPr>
                  <p:nvPr/>
                </p:nvSpPr>
                <p:spPr bwMode="auto">
                  <a:xfrm>
                    <a:off x="2231" y="1953"/>
                    <a:ext cx="45" cy="61"/>
                  </a:xfrm>
                  <a:custGeom>
                    <a:avLst/>
                    <a:gdLst>
                      <a:gd name="T0" fmla="*/ 0 w 45"/>
                      <a:gd name="T1" fmla="*/ 8 h 61"/>
                      <a:gd name="T2" fmla="*/ 2 w 45"/>
                      <a:gd name="T3" fmla="*/ 8 h 61"/>
                      <a:gd name="T4" fmla="*/ 6 w 45"/>
                      <a:gd name="T5" fmla="*/ 4 h 61"/>
                      <a:gd name="T6" fmla="*/ 13 w 45"/>
                      <a:gd name="T7" fmla="*/ 2 h 61"/>
                      <a:gd name="T8" fmla="*/ 19 w 45"/>
                      <a:gd name="T9" fmla="*/ 0 h 61"/>
                      <a:gd name="T10" fmla="*/ 28 w 45"/>
                      <a:gd name="T11" fmla="*/ 0 h 61"/>
                      <a:gd name="T12" fmla="*/ 34 w 45"/>
                      <a:gd name="T13" fmla="*/ 2 h 61"/>
                      <a:gd name="T14" fmla="*/ 41 w 45"/>
                      <a:gd name="T15" fmla="*/ 9 h 61"/>
                      <a:gd name="T16" fmla="*/ 45 w 45"/>
                      <a:gd name="T17" fmla="*/ 21 h 61"/>
                      <a:gd name="T18" fmla="*/ 45 w 45"/>
                      <a:gd name="T19" fmla="*/ 37 h 61"/>
                      <a:gd name="T20" fmla="*/ 43 w 45"/>
                      <a:gd name="T21" fmla="*/ 61 h 6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45"/>
                      <a:gd name="T34" fmla="*/ 0 h 61"/>
                      <a:gd name="T35" fmla="*/ 45 w 45"/>
                      <a:gd name="T36" fmla="*/ 61 h 6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45" h="61">
                        <a:moveTo>
                          <a:pt x="0" y="8"/>
                        </a:moveTo>
                        <a:lnTo>
                          <a:pt x="2" y="8"/>
                        </a:lnTo>
                        <a:lnTo>
                          <a:pt x="6" y="4"/>
                        </a:lnTo>
                        <a:lnTo>
                          <a:pt x="13" y="2"/>
                        </a:lnTo>
                        <a:lnTo>
                          <a:pt x="19" y="0"/>
                        </a:lnTo>
                        <a:lnTo>
                          <a:pt x="28" y="0"/>
                        </a:lnTo>
                        <a:lnTo>
                          <a:pt x="34" y="2"/>
                        </a:lnTo>
                        <a:lnTo>
                          <a:pt x="41" y="9"/>
                        </a:lnTo>
                        <a:lnTo>
                          <a:pt x="45" y="21"/>
                        </a:lnTo>
                        <a:lnTo>
                          <a:pt x="45" y="37"/>
                        </a:lnTo>
                        <a:lnTo>
                          <a:pt x="43" y="61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88354" name="Text Box 427"/>
                <p:cNvSpPr txBox="1">
                  <a:spLocks noChangeArrowheads="1"/>
                </p:cNvSpPr>
                <p:nvPr/>
              </p:nvSpPr>
              <p:spPr bwMode="auto">
                <a:xfrm>
                  <a:off x="528" y="2352"/>
                  <a:ext cx="624" cy="2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1500">
                      <a:solidFill>
                        <a:srgbClr val="000000"/>
                      </a:solidFill>
                    </a:rPr>
                    <a:t>Add arc</a:t>
                  </a:r>
                </a:p>
              </p:txBody>
            </p:sp>
          </p:grpSp>
        </p:grpSp>
        <p:grpSp>
          <p:nvGrpSpPr>
            <p:cNvPr id="10" name="Group 432"/>
            <p:cNvGrpSpPr>
              <a:grpSpLocks/>
            </p:cNvGrpSpPr>
            <p:nvPr/>
          </p:nvGrpSpPr>
          <p:grpSpPr bwMode="auto">
            <a:xfrm>
              <a:off x="-106359" y="2209802"/>
              <a:ext cx="6597651" cy="3935418"/>
              <a:chOff x="-67" y="1392"/>
              <a:chExt cx="4156" cy="2479"/>
            </a:xfrm>
          </p:grpSpPr>
          <p:grpSp>
            <p:nvGrpSpPr>
              <p:cNvPr id="11" name="Group 413"/>
              <p:cNvGrpSpPr>
                <a:grpSpLocks/>
              </p:cNvGrpSpPr>
              <p:nvPr/>
            </p:nvGrpSpPr>
            <p:grpSpPr bwMode="auto">
              <a:xfrm>
                <a:off x="1874" y="2195"/>
                <a:ext cx="714" cy="291"/>
                <a:chOff x="1913" y="2147"/>
                <a:chExt cx="714" cy="291"/>
              </a:xfrm>
            </p:grpSpPr>
            <p:sp>
              <p:nvSpPr>
                <p:cNvPr id="1588334" name="Freeform 281"/>
                <p:cNvSpPr>
                  <a:spLocks/>
                </p:cNvSpPr>
                <p:nvPr/>
              </p:nvSpPr>
              <p:spPr bwMode="auto">
                <a:xfrm>
                  <a:off x="1913" y="2269"/>
                  <a:ext cx="432" cy="124"/>
                </a:xfrm>
                <a:custGeom>
                  <a:avLst/>
                  <a:gdLst>
                    <a:gd name="T0" fmla="*/ 0 w 432"/>
                    <a:gd name="T1" fmla="*/ 124 h 124"/>
                    <a:gd name="T2" fmla="*/ 432 w 432"/>
                    <a:gd name="T3" fmla="*/ 80 h 124"/>
                    <a:gd name="T4" fmla="*/ 352 w 432"/>
                    <a:gd name="T5" fmla="*/ 0 h 124"/>
                    <a:gd name="T6" fmla="*/ 0 w 432"/>
                    <a:gd name="T7" fmla="*/ 124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124"/>
                    <a:gd name="T14" fmla="*/ 432 w 432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124">
                      <a:moveTo>
                        <a:pt x="0" y="124"/>
                      </a:moveTo>
                      <a:lnTo>
                        <a:pt x="432" y="80"/>
                      </a:lnTo>
                      <a:lnTo>
                        <a:pt x="352" y="0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335" name="Line 23"/>
                <p:cNvSpPr>
                  <a:spLocks noChangeShapeType="1"/>
                </p:cNvSpPr>
                <p:nvPr/>
              </p:nvSpPr>
              <p:spPr bwMode="auto">
                <a:xfrm>
                  <a:off x="2087" y="2180"/>
                  <a:ext cx="199" cy="97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2" name="Group 397"/>
                <p:cNvGrpSpPr>
                  <a:grpSpLocks/>
                </p:cNvGrpSpPr>
                <p:nvPr/>
              </p:nvGrpSpPr>
              <p:grpSpPr bwMode="auto">
                <a:xfrm>
                  <a:off x="2132" y="2147"/>
                  <a:ext cx="495" cy="291"/>
                  <a:chOff x="2132" y="2147"/>
                  <a:chExt cx="495" cy="291"/>
                </a:xfrm>
              </p:grpSpPr>
              <p:sp>
                <p:nvSpPr>
                  <p:cNvPr id="1588337" name="Line 170"/>
                  <p:cNvSpPr>
                    <a:spLocks noChangeShapeType="1"/>
                  </p:cNvSpPr>
                  <p:nvPr/>
                </p:nvSpPr>
                <p:spPr bwMode="auto">
                  <a:xfrm>
                    <a:off x="2378" y="2319"/>
                    <a:ext cx="249" cy="119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38" name="Line 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2" y="214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39" name="Freeform 157"/>
                  <p:cNvSpPr>
                    <a:spLocks/>
                  </p:cNvSpPr>
                  <p:nvPr/>
                </p:nvSpPr>
                <p:spPr bwMode="auto">
                  <a:xfrm>
                    <a:off x="2288" y="2199"/>
                    <a:ext cx="263" cy="74"/>
                  </a:xfrm>
                  <a:custGeom>
                    <a:avLst/>
                    <a:gdLst>
                      <a:gd name="T0" fmla="*/ 72 w 263"/>
                      <a:gd name="T1" fmla="*/ 5 h 74"/>
                      <a:gd name="T2" fmla="*/ 0 w 263"/>
                      <a:gd name="T3" fmla="*/ 39 h 74"/>
                      <a:gd name="T4" fmla="*/ 68 w 263"/>
                      <a:gd name="T5" fmla="*/ 70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1 h 74"/>
                      <a:gd name="T16" fmla="*/ 72 w 263"/>
                      <a:gd name="T17" fmla="*/ 5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5"/>
                        </a:moveTo>
                        <a:lnTo>
                          <a:pt x="0" y="39"/>
                        </a:lnTo>
                        <a:lnTo>
                          <a:pt x="68" y="70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1"/>
                        </a:lnTo>
                        <a:lnTo>
                          <a:pt x="72" y="5"/>
                        </a:lnTo>
                        <a:close/>
                      </a:path>
                    </a:pathLst>
                  </a:custGeom>
                  <a:solidFill>
                    <a:srgbClr val="80FFFF"/>
                  </a:solidFill>
                  <a:ln w="0">
                    <a:solidFill>
                      <a:srgbClr val="8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40" name="Freeform 158"/>
                  <p:cNvSpPr>
                    <a:spLocks/>
                  </p:cNvSpPr>
                  <p:nvPr/>
                </p:nvSpPr>
                <p:spPr bwMode="auto">
                  <a:xfrm>
                    <a:off x="2158" y="2199"/>
                    <a:ext cx="263" cy="74"/>
                  </a:xfrm>
                  <a:custGeom>
                    <a:avLst/>
                    <a:gdLst>
                      <a:gd name="T0" fmla="*/ 74 w 263"/>
                      <a:gd name="T1" fmla="*/ 5 h 74"/>
                      <a:gd name="T2" fmla="*/ 0 w 263"/>
                      <a:gd name="T3" fmla="*/ 39 h 74"/>
                      <a:gd name="T4" fmla="*/ 68 w 263"/>
                      <a:gd name="T5" fmla="*/ 70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1 h 74"/>
                      <a:gd name="T16" fmla="*/ 74 w 263"/>
                      <a:gd name="T17" fmla="*/ 5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5"/>
                        </a:moveTo>
                        <a:lnTo>
                          <a:pt x="0" y="39"/>
                        </a:lnTo>
                        <a:lnTo>
                          <a:pt x="68" y="70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1"/>
                        </a:lnTo>
                        <a:lnTo>
                          <a:pt x="74" y="5"/>
                        </a:lnTo>
                        <a:close/>
                      </a:path>
                    </a:pathLst>
                  </a:custGeom>
                  <a:solidFill>
                    <a:srgbClr val="80FFFF"/>
                  </a:solidFill>
                  <a:ln w="0">
                    <a:solidFill>
                      <a:srgbClr val="8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41" name="Freeform 282"/>
                  <p:cNvSpPr>
                    <a:spLocks/>
                  </p:cNvSpPr>
                  <p:nvPr/>
                </p:nvSpPr>
                <p:spPr bwMode="auto">
                  <a:xfrm>
                    <a:off x="2356" y="2234"/>
                    <a:ext cx="72" cy="117"/>
                  </a:xfrm>
                  <a:custGeom>
                    <a:avLst/>
                    <a:gdLst>
                      <a:gd name="T0" fmla="*/ 0 w 72"/>
                      <a:gd name="T1" fmla="*/ 117 h 117"/>
                      <a:gd name="T2" fmla="*/ 0 w 72"/>
                      <a:gd name="T3" fmla="*/ 33 h 117"/>
                      <a:gd name="T4" fmla="*/ 72 w 72"/>
                      <a:gd name="T5" fmla="*/ 0 h 117"/>
                      <a:gd name="T6" fmla="*/ 72 w 72"/>
                      <a:gd name="T7" fmla="*/ 83 h 117"/>
                      <a:gd name="T8" fmla="*/ 0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2" y="0"/>
                        </a:lnTo>
                        <a:lnTo>
                          <a:pt x="72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42" name="Freeform 283"/>
                  <p:cNvSpPr>
                    <a:spLocks/>
                  </p:cNvSpPr>
                  <p:nvPr/>
                </p:nvSpPr>
                <p:spPr bwMode="auto">
                  <a:xfrm>
                    <a:off x="2428" y="2236"/>
                    <a:ext cx="51" cy="113"/>
                  </a:xfrm>
                  <a:custGeom>
                    <a:avLst/>
                    <a:gdLst>
                      <a:gd name="T0" fmla="*/ 51 w 51"/>
                      <a:gd name="T1" fmla="*/ 113 h 113"/>
                      <a:gd name="T2" fmla="*/ 51 w 51"/>
                      <a:gd name="T3" fmla="*/ 31 h 113"/>
                      <a:gd name="T4" fmla="*/ 0 w 51"/>
                      <a:gd name="T5" fmla="*/ 0 h 113"/>
                      <a:gd name="T6" fmla="*/ 0 w 51"/>
                      <a:gd name="T7" fmla="*/ 81 h 113"/>
                      <a:gd name="T8" fmla="*/ 51 w 51"/>
                      <a:gd name="T9" fmla="*/ 113 h 1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1"/>
                      <a:gd name="T16" fmla="*/ 0 h 113"/>
                      <a:gd name="T17" fmla="*/ 51 w 51"/>
                      <a:gd name="T18" fmla="*/ 113 h 11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1" h="113">
                        <a:moveTo>
                          <a:pt x="51" y="113"/>
                        </a:moveTo>
                        <a:lnTo>
                          <a:pt x="51" y="31"/>
                        </a:lnTo>
                        <a:lnTo>
                          <a:pt x="0" y="0"/>
                        </a:lnTo>
                        <a:lnTo>
                          <a:pt x="0" y="81"/>
                        </a:lnTo>
                        <a:lnTo>
                          <a:pt x="51" y="1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43" name="Freeform 284"/>
                  <p:cNvSpPr>
                    <a:spLocks/>
                  </p:cNvSpPr>
                  <p:nvPr/>
                </p:nvSpPr>
                <p:spPr bwMode="auto">
                  <a:xfrm>
                    <a:off x="2479" y="2234"/>
                    <a:ext cx="72" cy="117"/>
                  </a:xfrm>
                  <a:custGeom>
                    <a:avLst/>
                    <a:gdLst>
                      <a:gd name="T0" fmla="*/ 0 w 72"/>
                      <a:gd name="T1" fmla="*/ 117 h 117"/>
                      <a:gd name="T2" fmla="*/ 0 w 72"/>
                      <a:gd name="T3" fmla="*/ 33 h 117"/>
                      <a:gd name="T4" fmla="*/ 72 w 72"/>
                      <a:gd name="T5" fmla="*/ 0 h 117"/>
                      <a:gd name="T6" fmla="*/ 72 w 72"/>
                      <a:gd name="T7" fmla="*/ 83 h 117"/>
                      <a:gd name="T8" fmla="*/ 0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2" y="0"/>
                        </a:lnTo>
                        <a:lnTo>
                          <a:pt x="72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44" name="Freeform 285"/>
                  <p:cNvSpPr>
                    <a:spLocks/>
                  </p:cNvSpPr>
                  <p:nvPr/>
                </p:nvSpPr>
                <p:spPr bwMode="auto">
                  <a:xfrm>
                    <a:off x="2288" y="2193"/>
                    <a:ext cx="263" cy="74"/>
                  </a:xfrm>
                  <a:custGeom>
                    <a:avLst/>
                    <a:gdLst>
                      <a:gd name="T0" fmla="*/ 72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2 h 74"/>
                      <a:gd name="T16" fmla="*/ 72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2"/>
                        </a:lnTo>
                        <a:lnTo>
                          <a:pt x="72" y="6"/>
                        </a:lnTo>
                        <a:close/>
                      </a:path>
                    </a:pathLst>
                  </a:custGeom>
                  <a:solidFill>
                    <a:srgbClr val="ABABAB"/>
                  </a:solidFill>
                  <a:ln w="0">
                    <a:solidFill>
                      <a:srgbClr val="ABABA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45" name="Freeform 286"/>
                  <p:cNvSpPr>
                    <a:spLocks/>
                  </p:cNvSpPr>
                  <p:nvPr/>
                </p:nvSpPr>
                <p:spPr bwMode="auto">
                  <a:xfrm>
                    <a:off x="2288" y="2193"/>
                    <a:ext cx="263" cy="74"/>
                  </a:xfrm>
                  <a:custGeom>
                    <a:avLst/>
                    <a:gdLst>
                      <a:gd name="T0" fmla="*/ 72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2 h 74"/>
                      <a:gd name="T16" fmla="*/ 72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2"/>
                        </a:lnTo>
                        <a:lnTo>
                          <a:pt x="72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46" name="Freeform 287"/>
                  <p:cNvSpPr>
                    <a:spLocks/>
                  </p:cNvSpPr>
                  <p:nvPr/>
                </p:nvSpPr>
                <p:spPr bwMode="auto">
                  <a:xfrm>
                    <a:off x="2156" y="2234"/>
                    <a:ext cx="72" cy="117"/>
                  </a:xfrm>
                  <a:custGeom>
                    <a:avLst/>
                    <a:gdLst>
                      <a:gd name="T0" fmla="*/ 72 w 72"/>
                      <a:gd name="T1" fmla="*/ 117 h 117"/>
                      <a:gd name="T2" fmla="*/ 72 w 72"/>
                      <a:gd name="T3" fmla="*/ 33 h 117"/>
                      <a:gd name="T4" fmla="*/ 0 w 72"/>
                      <a:gd name="T5" fmla="*/ 0 h 117"/>
                      <a:gd name="T6" fmla="*/ 0 w 72"/>
                      <a:gd name="T7" fmla="*/ 83 h 117"/>
                      <a:gd name="T8" fmla="*/ 72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72" y="117"/>
                        </a:moveTo>
                        <a:lnTo>
                          <a:pt x="72" y="33"/>
                        </a:lnTo>
                        <a:lnTo>
                          <a:pt x="0" y="0"/>
                        </a:lnTo>
                        <a:lnTo>
                          <a:pt x="0" y="83"/>
                        </a:lnTo>
                        <a:lnTo>
                          <a:pt x="72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47" name="Freeform 288"/>
                  <p:cNvSpPr>
                    <a:spLocks/>
                  </p:cNvSpPr>
                  <p:nvPr/>
                </p:nvSpPr>
                <p:spPr bwMode="auto">
                  <a:xfrm>
                    <a:off x="2228" y="2234"/>
                    <a:ext cx="71" cy="117"/>
                  </a:xfrm>
                  <a:custGeom>
                    <a:avLst/>
                    <a:gdLst>
                      <a:gd name="T0" fmla="*/ 0 w 71"/>
                      <a:gd name="T1" fmla="*/ 117 h 117"/>
                      <a:gd name="T2" fmla="*/ 0 w 71"/>
                      <a:gd name="T3" fmla="*/ 33 h 117"/>
                      <a:gd name="T4" fmla="*/ 71 w 71"/>
                      <a:gd name="T5" fmla="*/ 0 h 117"/>
                      <a:gd name="T6" fmla="*/ 71 w 71"/>
                      <a:gd name="T7" fmla="*/ 83 h 117"/>
                      <a:gd name="T8" fmla="*/ 0 w 71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1"/>
                      <a:gd name="T16" fmla="*/ 0 h 117"/>
                      <a:gd name="T17" fmla="*/ 71 w 71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1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1" y="0"/>
                        </a:lnTo>
                        <a:lnTo>
                          <a:pt x="71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48" name="Freeform 289"/>
                  <p:cNvSpPr>
                    <a:spLocks/>
                  </p:cNvSpPr>
                  <p:nvPr/>
                </p:nvSpPr>
                <p:spPr bwMode="auto">
                  <a:xfrm>
                    <a:off x="2158" y="2193"/>
                    <a:ext cx="263" cy="74"/>
                  </a:xfrm>
                  <a:custGeom>
                    <a:avLst/>
                    <a:gdLst>
                      <a:gd name="T0" fmla="*/ 74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2 h 74"/>
                      <a:gd name="T16" fmla="*/ 74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2"/>
                        </a:lnTo>
                        <a:lnTo>
                          <a:pt x="74" y="6"/>
                        </a:lnTo>
                        <a:close/>
                      </a:path>
                    </a:pathLst>
                  </a:custGeom>
                  <a:solidFill>
                    <a:srgbClr val="ABABAB"/>
                  </a:solidFill>
                  <a:ln w="0">
                    <a:solidFill>
                      <a:srgbClr val="ABABA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49" name="Freeform 290"/>
                  <p:cNvSpPr>
                    <a:spLocks/>
                  </p:cNvSpPr>
                  <p:nvPr/>
                </p:nvSpPr>
                <p:spPr bwMode="auto">
                  <a:xfrm>
                    <a:off x="2158" y="2193"/>
                    <a:ext cx="263" cy="74"/>
                  </a:xfrm>
                  <a:custGeom>
                    <a:avLst/>
                    <a:gdLst>
                      <a:gd name="T0" fmla="*/ 74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2 h 74"/>
                      <a:gd name="T16" fmla="*/ 74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2"/>
                        </a:lnTo>
                        <a:lnTo>
                          <a:pt x="74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50" name="Freeform 291"/>
                  <p:cNvSpPr>
                    <a:spLocks/>
                  </p:cNvSpPr>
                  <p:nvPr/>
                </p:nvSpPr>
                <p:spPr bwMode="auto">
                  <a:xfrm>
                    <a:off x="2291" y="2239"/>
                    <a:ext cx="73" cy="117"/>
                  </a:xfrm>
                  <a:custGeom>
                    <a:avLst/>
                    <a:gdLst>
                      <a:gd name="T0" fmla="*/ 73 w 73"/>
                      <a:gd name="T1" fmla="*/ 117 h 117"/>
                      <a:gd name="T2" fmla="*/ 73 w 73"/>
                      <a:gd name="T3" fmla="*/ 36 h 117"/>
                      <a:gd name="T4" fmla="*/ 0 w 73"/>
                      <a:gd name="T5" fmla="*/ 0 h 117"/>
                      <a:gd name="T6" fmla="*/ 0 w 73"/>
                      <a:gd name="T7" fmla="*/ 84 h 117"/>
                      <a:gd name="T8" fmla="*/ 73 w 73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3"/>
                      <a:gd name="T16" fmla="*/ 0 h 117"/>
                      <a:gd name="T17" fmla="*/ 73 w 7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3" h="117">
                        <a:moveTo>
                          <a:pt x="73" y="117"/>
                        </a:moveTo>
                        <a:lnTo>
                          <a:pt x="73" y="36"/>
                        </a:ln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73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" name="Group 431"/>
              <p:cNvGrpSpPr>
                <a:grpSpLocks/>
              </p:cNvGrpSpPr>
              <p:nvPr/>
            </p:nvGrpSpPr>
            <p:grpSpPr bwMode="auto">
              <a:xfrm>
                <a:off x="-67" y="1392"/>
                <a:ext cx="4156" cy="2479"/>
                <a:chOff x="-67" y="1392"/>
                <a:chExt cx="4156" cy="2479"/>
              </a:xfrm>
            </p:grpSpPr>
            <p:grpSp>
              <p:nvGrpSpPr>
                <p:cNvPr id="14" name="Group 430"/>
                <p:cNvGrpSpPr>
                  <a:grpSpLocks/>
                </p:cNvGrpSpPr>
                <p:nvPr/>
              </p:nvGrpSpPr>
              <p:grpSpPr bwMode="auto">
                <a:xfrm>
                  <a:off x="-67" y="2742"/>
                  <a:ext cx="1778" cy="1129"/>
                  <a:chOff x="-67" y="2742"/>
                  <a:chExt cx="1778" cy="1129"/>
                </a:xfrm>
              </p:grpSpPr>
              <p:sp>
                <p:nvSpPr>
                  <p:cNvPr id="1588261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67" y="3510"/>
                    <a:ext cx="1291" cy="36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1500" dirty="0">
                        <a:solidFill>
                          <a:srgbClr val="000000"/>
                        </a:solidFill>
                      </a:rPr>
                      <a:t>Enhanced capabilities</a:t>
                    </a:r>
                  </a:p>
                  <a:p>
                    <a:pPr eaLnBrk="0" hangingPunct="0"/>
                    <a:r>
                      <a:rPr lang="en-US" sz="1500" dirty="0">
                        <a:solidFill>
                          <a:srgbClr val="000000"/>
                        </a:solidFill>
                      </a:rPr>
                      <a:t>in existing Halls</a:t>
                    </a:r>
                  </a:p>
                </p:txBody>
              </p:sp>
              <p:sp>
                <p:nvSpPr>
                  <p:cNvPr id="1588262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32" y="3081"/>
                    <a:ext cx="870" cy="380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63" name="Freeform 12"/>
                  <p:cNvSpPr>
                    <a:spLocks/>
                  </p:cNvSpPr>
                  <p:nvPr/>
                </p:nvSpPr>
                <p:spPr bwMode="auto">
                  <a:xfrm>
                    <a:off x="1295" y="3079"/>
                    <a:ext cx="416" cy="725"/>
                  </a:xfrm>
                  <a:custGeom>
                    <a:avLst/>
                    <a:gdLst>
                      <a:gd name="T0" fmla="*/ 0 w 416"/>
                      <a:gd name="T1" fmla="*/ 725 h 725"/>
                      <a:gd name="T2" fmla="*/ 356 w 416"/>
                      <a:gd name="T3" fmla="*/ 48 h 725"/>
                      <a:gd name="T4" fmla="*/ 358 w 416"/>
                      <a:gd name="T5" fmla="*/ 47 h 725"/>
                      <a:gd name="T6" fmla="*/ 362 w 416"/>
                      <a:gd name="T7" fmla="*/ 39 h 725"/>
                      <a:gd name="T8" fmla="*/ 373 w 416"/>
                      <a:gd name="T9" fmla="*/ 28 h 725"/>
                      <a:gd name="T10" fmla="*/ 390 w 416"/>
                      <a:gd name="T11" fmla="*/ 13 h 725"/>
                      <a:gd name="T12" fmla="*/ 416 w 416"/>
                      <a:gd name="T13" fmla="*/ 0 h 72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16"/>
                      <a:gd name="T22" fmla="*/ 0 h 725"/>
                      <a:gd name="T23" fmla="*/ 416 w 416"/>
                      <a:gd name="T24" fmla="*/ 725 h 72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16" h="725">
                        <a:moveTo>
                          <a:pt x="0" y="725"/>
                        </a:moveTo>
                        <a:lnTo>
                          <a:pt x="356" y="48"/>
                        </a:lnTo>
                        <a:lnTo>
                          <a:pt x="358" y="47"/>
                        </a:lnTo>
                        <a:lnTo>
                          <a:pt x="362" y="39"/>
                        </a:lnTo>
                        <a:lnTo>
                          <a:pt x="373" y="28"/>
                        </a:lnTo>
                        <a:lnTo>
                          <a:pt x="390" y="13"/>
                        </a:lnTo>
                        <a:lnTo>
                          <a:pt x="416" y="0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64" name="Freeform 150"/>
                  <p:cNvSpPr>
                    <a:spLocks/>
                  </p:cNvSpPr>
                  <p:nvPr/>
                </p:nvSpPr>
                <p:spPr bwMode="auto">
                  <a:xfrm>
                    <a:off x="550" y="3066"/>
                    <a:ext cx="210" cy="54"/>
                  </a:xfrm>
                  <a:custGeom>
                    <a:avLst/>
                    <a:gdLst>
                      <a:gd name="T0" fmla="*/ 210 w 210"/>
                      <a:gd name="T1" fmla="*/ 0 h 54"/>
                      <a:gd name="T2" fmla="*/ 56 w 210"/>
                      <a:gd name="T3" fmla="*/ 0 h 54"/>
                      <a:gd name="T4" fmla="*/ 0 w 210"/>
                      <a:gd name="T5" fmla="*/ 54 h 54"/>
                      <a:gd name="T6" fmla="*/ 172 w 210"/>
                      <a:gd name="T7" fmla="*/ 54 h 5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0"/>
                      <a:gd name="T13" fmla="*/ 0 h 54"/>
                      <a:gd name="T14" fmla="*/ 210 w 210"/>
                      <a:gd name="T15" fmla="*/ 54 h 5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0" h="54">
                        <a:moveTo>
                          <a:pt x="210" y="0"/>
                        </a:moveTo>
                        <a:lnTo>
                          <a:pt x="56" y="0"/>
                        </a:lnTo>
                        <a:lnTo>
                          <a:pt x="0" y="54"/>
                        </a:lnTo>
                        <a:lnTo>
                          <a:pt x="172" y="54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65" name="Freeform 151"/>
                  <p:cNvSpPr>
                    <a:spLocks/>
                  </p:cNvSpPr>
                  <p:nvPr/>
                </p:nvSpPr>
                <p:spPr bwMode="auto">
                  <a:xfrm>
                    <a:off x="782" y="3391"/>
                    <a:ext cx="196" cy="104"/>
                  </a:xfrm>
                  <a:custGeom>
                    <a:avLst/>
                    <a:gdLst>
                      <a:gd name="T0" fmla="*/ 144 w 196"/>
                      <a:gd name="T1" fmla="*/ 0 h 104"/>
                      <a:gd name="T2" fmla="*/ 0 w 196"/>
                      <a:gd name="T3" fmla="*/ 61 h 104"/>
                      <a:gd name="T4" fmla="*/ 46 w 196"/>
                      <a:gd name="T5" fmla="*/ 104 h 104"/>
                      <a:gd name="T6" fmla="*/ 196 w 196"/>
                      <a:gd name="T7" fmla="*/ 39 h 10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96"/>
                      <a:gd name="T13" fmla="*/ 0 h 104"/>
                      <a:gd name="T14" fmla="*/ 196 w 196"/>
                      <a:gd name="T15" fmla="*/ 104 h 10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96" h="104">
                        <a:moveTo>
                          <a:pt x="144" y="0"/>
                        </a:moveTo>
                        <a:lnTo>
                          <a:pt x="0" y="61"/>
                        </a:lnTo>
                        <a:lnTo>
                          <a:pt x="46" y="104"/>
                        </a:lnTo>
                        <a:lnTo>
                          <a:pt x="196" y="39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66" name="Freeform 152"/>
                  <p:cNvSpPr>
                    <a:spLocks/>
                  </p:cNvSpPr>
                  <p:nvPr/>
                </p:nvSpPr>
                <p:spPr bwMode="auto">
                  <a:xfrm>
                    <a:off x="1234" y="3695"/>
                    <a:ext cx="171" cy="169"/>
                  </a:xfrm>
                  <a:custGeom>
                    <a:avLst/>
                    <a:gdLst>
                      <a:gd name="T0" fmla="*/ 78 w 171"/>
                      <a:gd name="T1" fmla="*/ 0 h 169"/>
                      <a:gd name="T2" fmla="*/ 0 w 171"/>
                      <a:gd name="T3" fmla="*/ 141 h 169"/>
                      <a:gd name="T4" fmla="*/ 97 w 171"/>
                      <a:gd name="T5" fmla="*/ 169 h 169"/>
                      <a:gd name="T6" fmla="*/ 171 w 171"/>
                      <a:gd name="T7" fmla="*/ 20 h 16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71"/>
                      <a:gd name="T13" fmla="*/ 0 h 169"/>
                      <a:gd name="T14" fmla="*/ 171 w 171"/>
                      <a:gd name="T15" fmla="*/ 169 h 16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71" h="169">
                        <a:moveTo>
                          <a:pt x="78" y="0"/>
                        </a:moveTo>
                        <a:lnTo>
                          <a:pt x="0" y="141"/>
                        </a:lnTo>
                        <a:lnTo>
                          <a:pt x="97" y="169"/>
                        </a:lnTo>
                        <a:lnTo>
                          <a:pt x="171" y="20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67" name="Freeform 183"/>
                  <p:cNvSpPr>
                    <a:spLocks/>
                  </p:cNvSpPr>
                  <p:nvPr/>
                </p:nvSpPr>
                <p:spPr bwMode="auto">
                  <a:xfrm>
                    <a:off x="1507" y="3233"/>
                    <a:ext cx="41" cy="302"/>
                  </a:xfrm>
                  <a:custGeom>
                    <a:avLst/>
                    <a:gdLst>
                      <a:gd name="T0" fmla="*/ 41 w 41"/>
                      <a:gd name="T1" fmla="*/ 0 h 302"/>
                      <a:gd name="T2" fmla="*/ 41 w 41"/>
                      <a:gd name="T3" fmla="*/ 299 h 302"/>
                      <a:gd name="T4" fmla="*/ 18 w 41"/>
                      <a:gd name="T5" fmla="*/ 302 h 302"/>
                      <a:gd name="T6" fmla="*/ 4 w 41"/>
                      <a:gd name="T7" fmla="*/ 302 h 302"/>
                      <a:gd name="T8" fmla="*/ 0 w 41"/>
                      <a:gd name="T9" fmla="*/ 302 h 302"/>
                      <a:gd name="T10" fmla="*/ 0 w 41"/>
                      <a:gd name="T11" fmla="*/ 2 h 302"/>
                      <a:gd name="T12" fmla="*/ 41 w 41"/>
                      <a:gd name="T13" fmla="*/ 0 h 30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1"/>
                      <a:gd name="T22" fmla="*/ 0 h 302"/>
                      <a:gd name="T23" fmla="*/ 41 w 41"/>
                      <a:gd name="T24" fmla="*/ 302 h 30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1" h="302">
                        <a:moveTo>
                          <a:pt x="41" y="0"/>
                        </a:moveTo>
                        <a:lnTo>
                          <a:pt x="41" y="299"/>
                        </a:lnTo>
                        <a:lnTo>
                          <a:pt x="18" y="302"/>
                        </a:lnTo>
                        <a:lnTo>
                          <a:pt x="4" y="302"/>
                        </a:lnTo>
                        <a:lnTo>
                          <a:pt x="0" y="302"/>
                        </a:lnTo>
                        <a:lnTo>
                          <a:pt x="0" y="2"/>
                        </a:lnTo>
                        <a:lnTo>
                          <a:pt x="4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68" name="Freeform 184"/>
                  <p:cNvSpPr>
                    <a:spLocks/>
                  </p:cNvSpPr>
                  <p:nvPr/>
                </p:nvSpPr>
                <p:spPr bwMode="auto">
                  <a:xfrm>
                    <a:off x="815" y="2864"/>
                    <a:ext cx="384" cy="354"/>
                  </a:xfrm>
                  <a:custGeom>
                    <a:avLst/>
                    <a:gdLst>
                      <a:gd name="T0" fmla="*/ 169 w 384"/>
                      <a:gd name="T1" fmla="*/ 354 h 354"/>
                      <a:gd name="T2" fmla="*/ 128 w 384"/>
                      <a:gd name="T3" fmla="*/ 349 h 354"/>
                      <a:gd name="T4" fmla="*/ 93 w 384"/>
                      <a:gd name="T5" fmla="*/ 339 h 354"/>
                      <a:gd name="T6" fmla="*/ 67 w 384"/>
                      <a:gd name="T7" fmla="*/ 326 h 354"/>
                      <a:gd name="T8" fmla="*/ 45 w 384"/>
                      <a:gd name="T9" fmla="*/ 310 h 354"/>
                      <a:gd name="T10" fmla="*/ 28 w 384"/>
                      <a:gd name="T11" fmla="*/ 295 h 354"/>
                      <a:gd name="T12" fmla="*/ 15 w 384"/>
                      <a:gd name="T13" fmla="*/ 278 h 354"/>
                      <a:gd name="T14" fmla="*/ 8 w 384"/>
                      <a:gd name="T15" fmla="*/ 263 h 354"/>
                      <a:gd name="T16" fmla="*/ 2 w 384"/>
                      <a:gd name="T17" fmla="*/ 252 h 354"/>
                      <a:gd name="T18" fmla="*/ 0 w 384"/>
                      <a:gd name="T19" fmla="*/ 243 h 354"/>
                      <a:gd name="T20" fmla="*/ 0 w 384"/>
                      <a:gd name="T21" fmla="*/ 241 h 354"/>
                      <a:gd name="T22" fmla="*/ 0 w 384"/>
                      <a:gd name="T23" fmla="*/ 0 h 354"/>
                      <a:gd name="T24" fmla="*/ 384 w 384"/>
                      <a:gd name="T25" fmla="*/ 2 h 354"/>
                      <a:gd name="T26" fmla="*/ 384 w 384"/>
                      <a:gd name="T27" fmla="*/ 236 h 354"/>
                      <a:gd name="T28" fmla="*/ 377 w 384"/>
                      <a:gd name="T29" fmla="*/ 254 h 354"/>
                      <a:gd name="T30" fmla="*/ 367 w 384"/>
                      <a:gd name="T31" fmla="*/ 273 h 354"/>
                      <a:gd name="T32" fmla="*/ 360 w 384"/>
                      <a:gd name="T33" fmla="*/ 286 h 354"/>
                      <a:gd name="T34" fmla="*/ 352 w 384"/>
                      <a:gd name="T35" fmla="*/ 297 h 354"/>
                      <a:gd name="T36" fmla="*/ 351 w 384"/>
                      <a:gd name="T37" fmla="*/ 299 h 354"/>
                      <a:gd name="T38" fmla="*/ 330 w 384"/>
                      <a:gd name="T39" fmla="*/ 317 h 354"/>
                      <a:gd name="T40" fmla="*/ 304 w 384"/>
                      <a:gd name="T41" fmla="*/ 330 h 354"/>
                      <a:gd name="T42" fmla="*/ 275 w 384"/>
                      <a:gd name="T43" fmla="*/ 339 h 354"/>
                      <a:gd name="T44" fmla="*/ 243 w 384"/>
                      <a:gd name="T45" fmla="*/ 347 h 354"/>
                      <a:gd name="T46" fmla="*/ 215 w 384"/>
                      <a:gd name="T47" fmla="*/ 351 h 354"/>
                      <a:gd name="T48" fmla="*/ 191 w 384"/>
                      <a:gd name="T49" fmla="*/ 352 h 354"/>
                      <a:gd name="T50" fmla="*/ 174 w 384"/>
                      <a:gd name="T51" fmla="*/ 354 h 354"/>
                      <a:gd name="T52" fmla="*/ 169 w 384"/>
                      <a:gd name="T53" fmla="*/ 354 h 35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84"/>
                      <a:gd name="T82" fmla="*/ 0 h 354"/>
                      <a:gd name="T83" fmla="*/ 384 w 384"/>
                      <a:gd name="T84" fmla="*/ 354 h 35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84" h="354">
                        <a:moveTo>
                          <a:pt x="169" y="354"/>
                        </a:moveTo>
                        <a:lnTo>
                          <a:pt x="128" y="349"/>
                        </a:lnTo>
                        <a:lnTo>
                          <a:pt x="93" y="339"/>
                        </a:lnTo>
                        <a:lnTo>
                          <a:pt x="67" y="326"/>
                        </a:lnTo>
                        <a:lnTo>
                          <a:pt x="45" y="310"/>
                        </a:lnTo>
                        <a:lnTo>
                          <a:pt x="28" y="295"/>
                        </a:lnTo>
                        <a:lnTo>
                          <a:pt x="15" y="278"/>
                        </a:lnTo>
                        <a:lnTo>
                          <a:pt x="8" y="263"/>
                        </a:lnTo>
                        <a:lnTo>
                          <a:pt x="2" y="252"/>
                        </a:lnTo>
                        <a:lnTo>
                          <a:pt x="0" y="243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84" y="2"/>
                        </a:lnTo>
                        <a:lnTo>
                          <a:pt x="384" y="236"/>
                        </a:lnTo>
                        <a:lnTo>
                          <a:pt x="377" y="254"/>
                        </a:lnTo>
                        <a:lnTo>
                          <a:pt x="367" y="273"/>
                        </a:lnTo>
                        <a:lnTo>
                          <a:pt x="360" y="286"/>
                        </a:lnTo>
                        <a:lnTo>
                          <a:pt x="352" y="297"/>
                        </a:lnTo>
                        <a:lnTo>
                          <a:pt x="351" y="299"/>
                        </a:lnTo>
                        <a:lnTo>
                          <a:pt x="330" y="317"/>
                        </a:lnTo>
                        <a:lnTo>
                          <a:pt x="304" y="330"/>
                        </a:lnTo>
                        <a:lnTo>
                          <a:pt x="275" y="339"/>
                        </a:lnTo>
                        <a:lnTo>
                          <a:pt x="243" y="347"/>
                        </a:lnTo>
                        <a:lnTo>
                          <a:pt x="215" y="351"/>
                        </a:lnTo>
                        <a:lnTo>
                          <a:pt x="191" y="352"/>
                        </a:lnTo>
                        <a:lnTo>
                          <a:pt x="174" y="354"/>
                        </a:lnTo>
                        <a:lnTo>
                          <a:pt x="169" y="3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69" name="Freeform 185"/>
                  <p:cNvSpPr>
                    <a:spLocks/>
                  </p:cNvSpPr>
                  <p:nvPr/>
                </p:nvSpPr>
                <p:spPr bwMode="auto">
                  <a:xfrm>
                    <a:off x="815" y="2864"/>
                    <a:ext cx="384" cy="354"/>
                  </a:xfrm>
                  <a:custGeom>
                    <a:avLst/>
                    <a:gdLst>
                      <a:gd name="T0" fmla="*/ 169 w 384"/>
                      <a:gd name="T1" fmla="*/ 354 h 354"/>
                      <a:gd name="T2" fmla="*/ 128 w 384"/>
                      <a:gd name="T3" fmla="*/ 349 h 354"/>
                      <a:gd name="T4" fmla="*/ 93 w 384"/>
                      <a:gd name="T5" fmla="*/ 339 h 354"/>
                      <a:gd name="T6" fmla="*/ 67 w 384"/>
                      <a:gd name="T7" fmla="*/ 326 h 354"/>
                      <a:gd name="T8" fmla="*/ 45 w 384"/>
                      <a:gd name="T9" fmla="*/ 310 h 354"/>
                      <a:gd name="T10" fmla="*/ 28 w 384"/>
                      <a:gd name="T11" fmla="*/ 295 h 354"/>
                      <a:gd name="T12" fmla="*/ 15 w 384"/>
                      <a:gd name="T13" fmla="*/ 278 h 354"/>
                      <a:gd name="T14" fmla="*/ 8 w 384"/>
                      <a:gd name="T15" fmla="*/ 263 h 354"/>
                      <a:gd name="T16" fmla="*/ 2 w 384"/>
                      <a:gd name="T17" fmla="*/ 252 h 354"/>
                      <a:gd name="T18" fmla="*/ 0 w 384"/>
                      <a:gd name="T19" fmla="*/ 243 h 354"/>
                      <a:gd name="T20" fmla="*/ 0 w 384"/>
                      <a:gd name="T21" fmla="*/ 241 h 354"/>
                      <a:gd name="T22" fmla="*/ 0 w 384"/>
                      <a:gd name="T23" fmla="*/ 0 h 354"/>
                      <a:gd name="T24" fmla="*/ 384 w 384"/>
                      <a:gd name="T25" fmla="*/ 2 h 354"/>
                      <a:gd name="T26" fmla="*/ 384 w 384"/>
                      <a:gd name="T27" fmla="*/ 236 h 354"/>
                      <a:gd name="T28" fmla="*/ 377 w 384"/>
                      <a:gd name="T29" fmla="*/ 254 h 354"/>
                      <a:gd name="T30" fmla="*/ 367 w 384"/>
                      <a:gd name="T31" fmla="*/ 273 h 354"/>
                      <a:gd name="T32" fmla="*/ 360 w 384"/>
                      <a:gd name="T33" fmla="*/ 286 h 354"/>
                      <a:gd name="T34" fmla="*/ 352 w 384"/>
                      <a:gd name="T35" fmla="*/ 297 h 354"/>
                      <a:gd name="T36" fmla="*/ 351 w 384"/>
                      <a:gd name="T37" fmla="*/ 299 h 354"/>
                      <a:gd name="T38" fmla="*/ 330 w 384"/>
                      <a:gd name="T39" fmla="*/ 317 h 354"/>
                      <a:gd name="T40" fmla="*/ 304 w 384"/>
                      <a:gd name="T41" fmla="*/ 330 h 354"/>
                      <a:gd name="T42" fmla="*/ 275 w 384"/>
                      <a:gd name="T43" fmla="*/ 339 h 354"/>
                      <a:gd name="T44" fmla="*/ 243 w 384"/>
                      <a:gd name="T45" fmla="*/ 347 h 354"/>
                      <a:gd name="T46" fmla="*/ 215 w 384"/>
                      <a:gd name="T47" fmla="*/ 351 h 354"/>
                      <a:gd name="T48" fmla="*/ 191 w 384"/>
                      <a:gd name="T49" fmla="*/ 352 h 354"/>
                      <a:gd name="T50" fmla="*/ 174 w 384"/>
                      <a:gd name="T51" fmla="*/ 354 h 354"/>
                      <a:gd name="T52" fmla="*/ 169 w 384"/>
                      <a:gd name="T53" fmla="*/ 354 h 35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84"/>
                      <a:gd name="T82" fmla="*/ 0 h 354"/>
                      <a:gd name="T83" fmla="*/ 384 w 384"/>
                      <a:gd name="T84" fmla="*/ 354 h 35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84" h="354">
                        <a:moveTo>
                          <a:pt x="169" y="354"/>
                        </a:moveTo>
                        <a:lnTo>
                          <a:pt x="128" y="349"/>
                        </a:lnTo>
                        <a:lnTo>
                          <a:pt x="93" y="339"/>
                        </a:lnTo>
                        <a:lnTo>
                          <a:pt x="67" y="326"/>
                        </a:lnTo>
                        <a:lnTo>
                          <a:pt x="45" y="310"/>
                        </a:lnTo>
                        <a:lnTo>
                          <a:pt x="28" y="295"/>
                        </a:lnTo>
                        <a:lnTo>
                          <a:pt x="15" y="278"/>
                        </a:lnTo>
                        <a:lnTo>
                          <a:pt x="8" y="263"/>
                        </a:lnTo>
                        <a:lnTo>
                          <a:pt x="2" y="252"/>
                        </a:lnTo>
                        <a:lnTo>
                          <a:pt x="0" y="243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84" y="2"/>
                        </a:lnTo>
                        <a:lnTo>
                          <a:pt x="384" y="236"/>
                        </a:lnTo>
                        <a:lnTo>
                          <a:pt x="377" y="254"/>
                        </a:lnTo>
                        <a:lnTo>
                          <a:pt x="367" y="273"/>
                        </a:lnTo>
                        <a:lnTo>
                          <a:pt x="360" y="286"/>
                        </a:lnTo>
                        <a:lnTo>
                          <a:pt x="352" y="297"/>
                        </a:lnTo>
                        <a:lnTo>
                          <a:pt x="351" y="299"/>
                        </a:lnTo>
                        <a:lnTo>
                          <a:pt x="330" y="317"/>
                        </a:lnTo>
                        <a:lnTo>
                          <a:pt x="304" y="330"/>
                        </a:lnTo>
                        <a:lnTo>
                          <a:pt x="275" y="339"/>
                        </a:lnTo>
                        <a:lnTo>
                          <a:pt x="243" y="347"/>
                        </a:lnTo>
                        <a:lnTo>
                          <a:pt x="215" y="351"/>
                        </a:lnTo>
                        <a:lnTo>
                          <a:pt x="191" y="352"/>
                        </a:lnTo>
                        <a:lnTo>
                          <a:pt x="174" y="354"/>
                        </a:lnTo>
                        <a:lnTo>
                          <a:pt x="169" y="354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70" name="Freeform 186"/>
                  <p:cNvSpPr>
                    <a:spLocks/>
                  </p:cNvSpPr>
                  <p:nvPr/>
                </p:nvSpPr>
                <p:spPr bwMode="auto">
                  <a:xfrm>
                    <a:off x="836" y="2864"/>
                    <a:ext cx="343" cy="352"/>
                  </a:xfrm>
                  <a:custGeom>
                    <a:avLst/>
                    <a:gdLst>
                      <a:gd name="T0" fmla="*/ 153 w 343"/>
                      <a:gd name="T1" fmla="*/ 352 h 352"/>
                      <a:gd name="T2" fmla="*/ 116 w 343"/>
                      <a:gd name="T3" fmla="*/ 349 h 352"/>
                      <a:gd name="T4" fmla="*/ 87 w 343"/>
                      <a:gd name="T5" fmla="*/ 339 h 352"/>
                      <a:gd name="T6" fmla="*/ 61 w 343"/>
                      <a:gd name="T7" fmla="*/ 328 h 352"/>
                      <a:gd name="T8" fmla="*/ 42 w 343"/>
                      <a:gd name="T9" fmla="*/ 315 h 352"/>
                      <a:gd name="T10" fmla="*/ 27 w 343"/>
                      <a:gd name="T11" fmla="*/ 301 h 352"/>
                      <a:gd name="T12" fmla="*/ 16 w 343"/>
                      <a:gd name="T13" fmla="*/ 288 h 352"/>
                      <a:gd name="T14" fmla="*/ 9 w 343"/>
                      <a:gd name="T15" fmla="*/ 275 h 352"/>
                      <a:gd name="T16" fmla="*/ 3 w 343"/>
                      <a:gd name="T17" fmla="*/ 263 h 352"/>
                      <a:gd name="T18" fmla="*/ 1 w 343"/>
                      <a:gd name="T19" fmla="*/ 256 h 352"/>
                      <a:gd name="T20" fmla="*/ 0 w 343"/>
                      <a:gd name="T21" fmla="*/ 254 h 352"/>
                      <a:gd name="T22" fmla="*/ 0 w 343"/>
                      <a:gd name="T23" fmla="*/ 0 h 352"/>
                      <a:gd name="T24" fmla="*/ 343 w 343"/>
                      <a:gd name="T25" fmla="*/ 2 h 352"/>
                      <a:gd name="T26" fmla="*/ 343 w 343"/>
                      <a:gd name="T27" fmla="*/ 226 h 352"/>
                      <a:gd name="T28" fmla="*/ 335 w 343"/>
                      <a:gd name="T29" fmla="*/ 243 h 352"/>
                      <a:gd name="T30" fmla="*/ 328 w 343"/>
                      <a:gd name="T31" fmla="*/ 260 h 352"/>
                      <a:gd name="T32" fmla="*/ 320 w 343"/>
                      <a:gd name="T33" fmla="*/ 273 h 352"/>
                      <a:gd name="T34" fmla="*/ 315 w 343"/>
                      <a:gd name="T35" fmla="*/ 282 h 352"/>
                      <a:gd name="T36" fmla="*/ 313 w 343"/>
                      <a:gd name="T37" fmla="*/ 286 h 352"/>
                      <a:gd name="T38" fmla="*/ 296 w 343"/>
                      <a:gd name="T39" fmla="*/ 302 h 352"/>
                      <a:gd name="T40" fmla="*/ 272 w 343"/>
                      <a:gd name="T41" fmla="*/ 315 h 352"/>
                      <a:gd name="T42" fmla="*/ 246 w 343"/>
                      <a:gd name="T43" fmla="*/ 326 h 352"/>
                      <a:gd name="T44" fmla="*/ 220 w 343"/>
                      <a:gd name="T45" fmla="*/ 336 h 352"/>
                      <a:gd name="T46" fmla="*/ 194 w 343"/>
                      <a:gd name="T47" fmla="*/ 343 h 352"/>
                      <a:gd name="T48" fmla="*/ 174 w 343"/>
                      <a:gd name="T49" fmla="*/ 349 h 352"/>
                      <a:gd name="T50" fmla="*/ 159 w 343"/>
                      <a:gd name="T51" fmla="*/ 351 h 352"/>
                      <a:gd name="T52" fmla="*/ 153 w 343"/>
                      <a:gd name="T53" fmla="*/ 352 h 352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343"/>
                      <a:gd name="T82" fmla="*/ 0 h 352"/>
                      <a:gd name="T83" fmla="*/ 343 w 343"/>
                      <a:gd name="T84" fmla="*/ 352 h 352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343" h="352">
                        <a:moveTo>
                          <a:pt x="153" y="352"/>
                        </a:moveTo>
                        <a:lnTo>
                          <a:pt x="116" y="349"/>
                        </a:lnTo>
                        <a:lnTo>
                          <a:pt x="87" y="339"/>
                        </a:lnTo>
                        <a:lnTo>
                          <a:pt x="61" y="328"/>
                        </a:lnTo>
                        <a:lnTo>
                          <a:pt x="42" y="315"/>
                        </a:lnTo>
                        <a:lnTo>
                          <a:pt x="27" y="301"/>
                        </a:lnTo>
                        <a:lnTo>
                          <a:pt x="16" y="288"/>
                        </a:lnTo>
                        <a:lnTo>
                          <a:pt x="9" y="275"/>
                        </a:lnTo>
                        <a:lnTo>
                          <a:pt x="3" y="263"/>
                        </a:lnTo>
                        <a:lnTo>
                          <a:pt x="1" y="256"/>
                        </a:lnTo>
                        <a:lnTo>
                          <a:pt x="0" y="254"/>
                        </a:lnTo>
                        <a:lnTo>
                          <a:pt x="0" y="0"/>
                        </a:lnTo>
                        <a:lnTo>
                          <a:pt x="343" y="2"/>
                        </a:lnTo>
                        <a:lnTo>
                          <a:pt x="343" y="226"/>
                        </a:lnTo>
                        <a:lnTo>
                          <a:pt x="335" y="243"/>
                        </a:lnTo>
                        <a:lnTo>
                          <a:pt x="328" y="260"/>
                        </a:lnTo>
                        <a:lnTo>
                          <a:pt x="320" y="273"/>
                        </a:lnTo>
                        <a:lnTo>
                          <a:pt x="315" y="282"/>
                        </a:lnTo>
                        <a:lnTo>
                          <a:pt x="313" y="286"/>
                        </a:lnTo>
                        <a:lnTo>
                          <a:pt x="296" y="302"/>
                        </a:lnTo>
                        <a:lnTo>
                          <a:pt x="272" y="315"/>
                        </a:lnTo>
                        <a:lnTo>
                          <a:pt x="246" y="326"/>
                        </a:lnTo>
                        <a:lnTo>
                          <a:pt x="220" y="336"/>
                        </a:lnTo>
                        <a:lnTo>
                          <a:pt x="194" y="343"/>
                        </a:lnTo>
                        <a:lnTo>
                          <a:pt x="174" y="349"/>
                        </a:lnTo>
                        <a:lnTo>
                          <a:pt x="159" y="351"/>
                        </a:lnTo>
                        <a:lnTo>
                          <a:pt x="153" y="352"/>
                        </a:lnTo>
                        <a:close/>
                      </a:path>
                    </a:pathLst>
                  </a:custGeom>
                  <a:solidFill>
                    <a:srgbClr val="202020"/>
                  </a:solidFill>
                  <a:ln w="0">
                    <a:solidFill>
                      <a:srgbClr val="20202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71" name="Freeform 187"/>
                  <p:cNvSpPr>
                    <a:spLocks/>
                  </p:cNvSpPr>
                  <p:nvPr/>
                </p:nvSpPr>
                <p:spPr bwMode="auto">
                  <a:xfrm>
                    <a:off x="858" y="2866"/>
                    <a:ext cx="300" cy="349"/>
                  </a:xfrm>
                  <a:custGeom>
                    <a:avLst/>
                    <a:gdLst>
                      <a:gd name="T0" fmla="*/ 139 w 300"/>
                      <a:gd name="T1" fmla="*/ 349 h 349"/>
                      <a:gd name="T2" fmla="*/ 102 w 300"/>
                      <a:gd name="T3" fmla="*/ 345 h 349"/>
                      <a:gd name="T4" fmla="*/ 74 w 300"/>
                      <a:gd name="T5" fmla="*/ 337 h 349"/>
                      <a:gd name="T6" fmla="*/ 50 w 300"/>
                      <a:gd name="T7" fmla="*/ 326 h 349"/>
                      <a:gd name="T8" fmla="*/ 31 w 300"/>
                      <a:gd name="T9" fmla="*/ 313 h 349"/>
                      <a:gd name="T10" fmla="*/ 18 w 300"/>
                      <a:gd name="T11" fmla="*/ 299 h 349"/>
                      <a:gd name="T12" fmla="*/ 9 w 300"/>
                      <a:gd name="T13" fmla="*/ 286 h 349"/>
                      <a:gd name="T14" fmla="*/ 4 w 300"/>
                      <a:gd name="T15" fmla="*/ 276 h 349"/>
                      <a:gd name="T16" fmla="*/ 0 w 300"/>
                      <a:gd name="T17" fmla="*/ 269 h 349"/>
                      <a:gd name="T18" fmla="*/ 0 w 300"/>
                      <a:gd name="T19" fmla="*/ 265 h 349"/>
                      <a:gd name="T20" fmla="*/ 0 w 300"/>
                      <a:gd name="T21" fmla="*/ 0 h 349"/>
                      <a:gd name="T22" fmla="*/ 300 w 300"/>
                      <a:gd name="T23" fmla="*/ 0 h 349"/>
                      <a:gd name="T24" fmla="*/ 300 w 300"/>
                      <a:gd name="T25" fmla="*/ 213 h 349"/>
                      <a:gd name="T26" fmla="*/ 295 w 300"/>
                      <a:gd name="T27" fmla="*/ 228 h 349"/>
                      <a:gd name="T28" fmla="*/ 287 w 300"/>
                      <a:gd name="T29" fmla="*/ 245 h 349"/>
                      <a:gd name="T30" fmla="*/ 282 w 300"/>
                      <a:gd name="T31" fmla="*/ 258 h 349"/>
                      <a:gd name="T32" fmla="*/ 276 w 300"/>
                      <a:gd name="T33" fmla="*/ 267 h 349"/>
                      <a:gd name="T34" fmla="*/ 274 w 300"/>
                      <a:gd name="T35" fmla="*/ 271 h 349"/>
                      <a:gd name="T36" fmla="*/ 259 w 300"/>
                      <a:gd name="T37" fmla="*/ 286 h 349"/>
                      <a:gd name="T38" fmla="*/ 241 w 300"/>
                      <a:gd name="T39" fmla="*/ 299 h 349"/>
                      <a:gd name="T40" fmla="*/ 219 w 300"/>
                      <a:gd name="T41" fmla="*/ 312 h 349"/>
                      <a:gd name="T42" fmla="*/ 194 w 300"/>
                      <a:gd name="T43" fmla="*/ 324 h 349"/>
                      <a:gd name="T44" fmla="*/ 174 w 300"/>
                      <a:gd name="T45" fmla="*/ 334 h 349"/>
                      <a:gd name="T46" fmla="*/ 156 w 300"/>
                      <a:gd name="T47" fmla="*/ 341 h 349"/>
                      <a:gd name="T48" fmla="*/ 143 w 300"/>
                      <a:gd name="T49" fmla="*/ 347 h 349"/>
                      <a:gd name="T50" fmla="*/ 139 w 300"/>
                      <a:gd name="T51" fmla="*/ 349 h 34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00"/>
                      <a:gd name="T79" fmla="*/ 0 h 349"/>
                      <a:gd name="T80" fmla="*/ 300 w 300"/>
                      <a:gd name="T81" fmla="*/ 349 h 34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00" h="349">
                        <a:moveTo>
                          <a:pt x="139" y="349"/>
                        </a:moveTo>
                        <a:lnTo>
                          <a:pt x="102" y="345"/>
                        </a:lnTo>
                        <a:lnTo>
                          <a:pt x="74" y="337"/>
                        </a:lnTo>
                        <a:lnTo>
                          <a:pt x="50" y="326"/>
                        </a:lnTo>
                        <a:lnTo>
                          <a:pt x="31" y="313"/>
                        </a:lnTo>
                        <a:lnTo>
                          <a:pt x="18" y="299"/>
                        </a:lnTo>
                        <a:lnTo>
                          <a:pt x="9" y="286"/>
                        </a:lnTo>
                        <a:lnTo>
                          <a:pt x="4" y="276"/>
                        </a:lnTo>
                        <a:lnTo>
                          <a:pt x="0" y="269"/>
                        </a:lnTo>
                        <a:lnTo>
                          <a:pt x="0" y="265"/>
                        </a:lnTo>
                        <a:lnTo>
                          <a:pt x="0" y="0"/>
                        </a:lnTo>
                        <a:lnTo>
                          <a:pt x="300" y="0"/>
                        </a:lnTo>
                        <a:lnTo>
                          <a:pt x="300" y="213"/>
                        </a:lnTo>
                        <a:lnTo>
                          <a:pt x="295" y="228"/>
                        </a:lnTo>
                        <a:lnTo>
                          <a:pt x="287" y="245"/>
                        </a:lnTo>
                        <a:lnTo>
                          <a:pt x="282" y="258"/>
                        </a:lnTo>
                        <a:lnTo>
                          <a:pt x="276" y="267"/>
                        </a:lnTo>
                        <a:lnTo>
                          <a:pt x="274" y="271"/>
                        </a:lnTo>
                        <a:lnTo>
                          <a:pt x="259" y="286"/>
                        </a:lnTo>
                        <a:lnTo>
                          <a:pt x="241" y="299"/>
                        </a:lnTo>
                        <a:lnTo>
                          <a:pt x="219" y="312"/>
                        </a:lnTo>
                        <a:lnTo>
                          <a:pt x="194" y="324"/>
                        </a:lnTo>
                        <a:lnTo>
                          <a:pt x="174" y="334"/>
                        </a:lnTo>
                        <a:lnTo>
                          <a:pt x="156" y="341"/>
                        </a:lnTo>
                        <a:lnTo>
                          <a:pt x="143" y="347"/>
                        </a:lnTo>
                        <a:lnTo>
                          <a:pt x="139" y="349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72" name="Freeform 188"/>
                  <p:cNvSpPr>
                    <a:spLocks/>
                  </p:cNvSpPr>
                  <p:nvPr/>
                </p:nvSpPr>
                <p:spPr bwMode="auto">
                  <a:xfrm>
                    <a:off x="880" y="2866"/>
                    <a:ext cx="258" cy="347"/>
                  </a:xfrm>
                  <a:custGeom>
                    <a:avLst/>
                    <a:gdLst>
                      <a:gd name="T0" fmla="*/ 122 w 258"/>
                      <a:gd name="T1" fmla="*/ 347 h 347"/>
                      <a:gd name="T2" fmla="*/ 87 w 258"/>
                      <a:gd name="T3" fmla="*/ 343 h 347"/>
                      <a:gd name="T4" fmla="*/ 59 w 258"/>
                      <a:gd name="T5" fmla="*/ 336 h 347"/>
                      <a:gd name="T6" fmla="*/ 39 w 258"/>
                      <a:gd name="T7" fmla="*/ 324 h 347"/>
                      <a:gd name="T8" fmla="*/ 22 w 258"/>
                      <a:gd name="T9" fmla="*/ 313 h 347"/>
                      <a:gd name="T10" fmla="*/ 11 w 258"/>
                      <a:gd name="T11" fmla="*/ 300 h 347"/>
                      <a:gd name="T12" fmla="*/ 4 w 258"/>
                      <a:gd name="T13" fmla="*/ 289 h 347"/>
                      <a:gd name="T14" fmla="*/ 0 w 258"/>
                      <a:gd name="T15" fmla="*/ 282 h 347"/>
                      <a:gd name="T16" fmla="*/ 0 w 258"/>
                      <a:gd name="T17" fmla="*/ 280 h 347"/>
                      <a:gd name="T18" fmla="*/ 0 w 258"/>
                      <a:gd name="T19" fmla="*/ 0 h 347"/>
                      <a:gd name="T20" fmla="*/ 258 w 258"/>
                      <a:gd name="T21" fmla="*/ 0 h 347"/>
                      <a:gd name="T22" fmla="*/ 258 w 258"/>
                      <a:gd name="T23" fmla="*/ 204 h 347"/>
                      <a:gd name="T24" fmla="*/ 252 w 258"/>
                      <a:gd name="T25" fmla="*/ 217 h 347"/>
                      <a:gd name="T26" fmla="*/ 247 w 258"/>
                      <a:gd name="T27" fmla="*/ 232 h 347"/>
                      <a:gd name="T28" fmla="*/ 241 w 258"/>
                      <a:gd name="T29" fmla="*/ 243 h 347"/>
                      <a:gd name="T30" fmla="*/ 237 w 258"/>
                      <a:gd name="T31" fmla="*/ 252 h 347"/>
                      <a:gd name="T32" fmla="*/ 237 w 258"/>
                      <a:gd name="T33" fmla="*/ 256 h 347"/>
                      <a:gd name="T34" fmla="*/ 224 w 258"/>
                      <a:gd name="T35" fmla="*/ 271 h 347"/>
                      <a:gd name="T36" fmla="*/ 208 w 258"/>
                      <a:gd name="T37" fmla="*/ 284 h 347"/>
                      <a:gd name="T38" fmla="*/ 189 w 258"/>
                      <a:gd name="T39" fmla="*/ 300 h 347"/>
                      <a:gd name="T40" fmla="*/ 171 w 258"/>
                      <a:gd name="T41" fmla="*/ 315 h 347"/>
                      <a:gd name="T42" fmla="*/ 152 w 258"/>
                      <a:gd name="T43" fmla="*/ 328 h 347"/>
                      <a:gd name="T44" fmla="*/ 137 w 258"/>
                      <a:gd name="T45" fmla="*/ 337 h 347"/>
                      <a:gd name="T46" fmla="*/ 126 w 258"/>
                      <a:gd name="T47" fmla="*/ 345 h 347"/>
                      <a:gd name="T48" fmla="*/ 122 w 258"/>
                      <a:gd name="T49" fmla="*/ 347 h 34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58"/>
                      <a:gd name="T76" fmla="*/ 0 h 347"/>
                      <a:gd name="T77" fmla="*/ 258 w 258"/>
                      <a:gd name="T78" fmla="*/ 347 h 34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58" h="347">
                        <a:moveTo>
                          <a:pt x="122" y="347"/>
                        </a:moveTo>
                        <a:lnTo>
                          <a:pt x="87" y="343"/>
                        </a:lnTo>
                        <a:lnTo>
                          <a:pt x="59" y="336"/>
                        </a:lnTo>
                        <a:lnTo>
                          <a:pt x="39" y="324"/>
                        </a:lnTo>
                        <a:lnTo>
                          <a:pt x="22" y="313"/>
                        </a:lnTo>
                        <a:lnTo>
                          <a:pt x="11" y="300"/>
                        </a:lnTo>
                        <a:lnTo>
                          <a:pt x="4" y="289"/>
                        </a:lnTo>
                        <a:lnTo>
                          <a:pt x="0" y="282"/>
                        </a:lnTo>
                        <a:lnTo>
                          <a:pt x="0" y="280"/>
                        </a:lnTo>
                        <a:lnTo>
                          <a:pt x="0" y="0"/>
                        </a:lnTo>
                        <a:lnTo>
                          <a:pt x="258" y="0"/>
                        </a:lnTo>
                        <a:lnTo>
                          <a:pt x="258" y="204"/>
                        </a:lnTo>
                        <a:lnTo>
                          <a:pt x="252" y="217"/>
                        </a:lnTo>
                        <a:lnTo>
                          <a:pt x="247" y="232"/>
                        </a:lnTo>
                        <a:lnTo>
                          <a:pt x="241" y="243"/>
                        </a:lnTo>
                        <a:lnTo>
                          <a:pt x="237" y="252"/>
                        </a:lnTo>
                        <a:lnTo>
                          <a:pt x="237" y="256"/>
                        </a:lnTo>
                        <a:lnTo>
                          <a:pt x="224" y="271"/>
                        </a:lnTo>
                        <a:lnTo>
                          <a:pt x="208" y="284"/>
                        </a:lnTo>
                        <a:lnTo>
                          <a:pt x="189" y="300"/>
                        </a:lnTo>
                        <a:lnTo>
                          <a:pt x="171" y="315"/>
                        </a:lnTo>
                        <a:lnTo>
                          <a:pt x="152" y="328"/>
                        </a:lnTo>
                        <a:lnTo>
                          <a:pt x="137" y="337"/>
                        </a:lnTo>
                        <a:lnTo>
                          <a:pt x="126" y="345"/>
                        </a:lnTo>
                        <a:lnTo>
                          <a:pt x="122" y="347"/>
                        </a:lnTo>
                        <a:close/>
                      </a:path>
                    </a:pathLst>
                  </a:custGeom>
                  <a:solidFill>
                    <a:srgbClr val="606060"/>
                  </a:solidFill>
                  <a:ln w="0">
                    <a:solidFill>
                      <a:srgbClr val="60606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73" name="Freeform 189"/>
                  <p:cNvSpPr>
                    <a:spLocks/>
                  </p:cNvSpPr>
                  <p:nvPr/>
                </p:nvSpPr>
                <p:spPr bwMode="auto">
                  <a:xfrm>
                    <a:off x="902" y="2866"/>
                    <a:ext cx="215" cy="347"/>
                  </a:xfrm>
                  <a:custGeom>
                    <a:avLst/>
                    <a:gdLst>
                      <a:gd name="T0" fmla="*/ 108 w 215"/>
                      <a:gd name="T1" fmla="*/ 347 h 347"/>
                      <a:gd name="T2" fmla="*/ 78 w 215"/>
                      <a:gd name="T3" fmla="*/ 343 h 347"/>
                      <a:gd name="T4" fmla="*/ 54 w 215"/>
                      <a:gd name="T5" fmla="*/ 337 h 347"/>
                      <a:gd name="T6" fmla="*/ 34 w 215"/>
                      <a:gd name="T7" fmla="*/ 328 h 347"/>
                      <a:gd name="T8" fmla="*/ 21 w 215"/>
                      <a:gd name="T9" fmla="*/ 319 h 347"/>
                      <a:gd name="T10" fmla="*/ 10 w 215"/>
                      <a:gd name="T11" fmla="*/ 310 h 347"/>
                      <a:gd name="T12" fmla="*/ 4 w 215"/>
                      <a:gd name="T13" fmla="*/ 300 h 347"/>
                      <a:gd name="T14" fmla="*/ 0 w 215"/>
                      <a:gd name="T15" fmla="*/ 295 h 347"/>
                      <a:gd name="T16" fmla="*/ 0 w 215"/>
                      <a:gd name="T17" fmla="*/ 293 h 347"/>
                      <a:gd name="T18" fmla="*/ 0 w 215"/>
                      <a:gd name="T19" fmla="*/ 0 h 347"/>
                      <a:gd name="T20" fmla="*/ 215 w 215"/>
                      <a:gd name="T21" fmla="*/ 0 h 347"/>
                      <a:gd name="T22" fmla="*/ 215 w 215"/>
                      <a:gd name="T23" fmla="*/ 193 h 347"/>
                      <a:gd name="T24" fmla="*/ 212 w 215"/>
                      <a:gd name="T25" fmla="*/ 206 h 347"/>
                      <a:gd name="T26" fmla="*/ 206 w 215"/>
                      <a:gd name="T27" fmla="*/ 217 h 347"/>
                      <a:gd name="T28" fmla="*/ 202 w 215"/>
                      <a:gd name="T29" fmla="*/ 230 h 347"/>
                      <a:gd name="T30" fmla="*/ 199 w 215"/>
                      <a:gd name="T31" fmla="*/ 239 h 347"/>
                      <a:gd name="T32" fmla="*/ 199 w 215"/>
                      <a:gd name="T33" fmla="*/ 243 h 347"/>
                      <a:gd name="T34" fmla="*/ 188 w 215"/>
                      <a:gd name="T35" fmla="*/ 254 h 347"/>
                      <a:gd name="T36" fmla="*/ 175 w 215"/>
                      <a:gd name="T37" fmla="*/ 271 h 347"/>
                      <a:gd name="T38" fmla="*/ 160 w 215"/>
                      <a:gd name="T39" fmla="*/ 287 h 347"/>
                      <a:gd name="T40" fmla="*/ 145 w 215"/>
                      <a:gd name="T41" fmla="*/ 304 h 347"/>
                      <a:gd name="T42" fmla="*/ 130 w 215"/>
                      <a:gd name="T43" fmla="*/ 321 h 347"/>
                      <a:gd name="T44" fmla="*/ 119 w 215"/>
                      <a:gd name="T45" fmla="*/ 334 h 347"/>
                      <a:gd name="T46" fmla="*/ 110 w 215"/>
                      <a:gd name="T47" fmla="*/ 343 h 347"/>
                      <a:gd name="T48" fmla="*/ 108 w 215"/>
                      <a:gd name="T49" fmla="*/ 347 h 34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15"/>
                      <a:gd name="T76" fmla="*/ 0 h 347"/>
                      <a:gd name="T77" fmla="*/ 215 w 215"/>
                      <a:gd name="T78" fmla="*/ 347 h 34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15" h="347">
                        <a:moveTo>
                          <a:pt x="108" y="347"/>
                        </a:moveTo>
                        <a:lnTo>
                          <a:pt x="78" y="343"/>
                        </a:lnTo>
                        <a:lnTo>
                          <a:pt x="54" y="337"/>
                        </a:lnTo>
                        <a:lnTo>
                          <a:pt x="34" y="328"/>
                        </a:lnTo>
                        <a:lnTo>
                          <a:pt x="21" y="319"/>
                        </a:lnTo>
                        <a:lnTo>
                          <a:pt x="10" y="310"/>
                        </a:lnTo>
                        <a:lnTo>
                          <a:pt x="4" y="300"/>
                        </a:lnTo>
                        <a:lnTo>
                          <a:pt x="0" y="295"/>
                        </a:lnTo>
                        <a:lnTo>
                          <a:pt x="0" y="293"/>
                        </a:lnTo>
                        <a:lnTo>
                          <a:pt x="0" y="0"/>
                        </a:lnTo>
                        <a:lnTo>
                          <a:pt x="215" y="0"/>
                        </a:lnTo>
                        <a:lnTo>
                          <a:pt x="215" y="193"/>
                        </a:lnTo>
                        <a:lnTo>
                          <a:pt x="212" y="206"/>
                        </a:lnTo>
                        <a:lnTo>
                          <a:pt x="206" y="217"/>
                        </a:lnTo>
                        <a:lnTo>
                          <a:pt x="202" y="230"/>
                        </a:lnTo>
                        <a:lnTo>
                          <a:pt x="199" y="239"/>
                        </a:lnTo>
                        <a:lnTo>
                          <a:pt x="199" y="243"/>
                        </a:lnTo>
                        <a:lnTo>
                          <a:pt x="188" y="254"/>
                        </a:lnTo>
                        <a:lnTo>
                          <a:pt x="175" y="271"/>
                        </a:lnTo>
                        <a:lnTo>
                          <a:pt x="160" y="287"/>
                        </a:lnTo>
                        <a:lnTo>
                          <a:pt x="145" y="304"/>
                        </a:lnTo>
                        <a:lnTo>
                          <a:pt x="130" y="321"/>
                        </a:lnTo>
                        <a:lnTo>
                          <a:pt x="119" y="334"/>
                        </a:lnTo>
                        <a:lnTo>
                          <a:pt x="110" y="343"/>
                        </a:lnTo>
                        <a:lnTo>
                          <a:pt x="108" y="347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74" name="Freeform 190"/>
                  <p:cNvSpPr>
                    <a:spLocks/>
                  </p:cNvSpPr>
                  <p:nvPr/>
                </p:nvSpPr>
                <p:spPr bwMode="auto">
                  <a:xfrm>
                    <a:off x="923" y="2866"/>
                    <a:ext cx="174" cy="345"/>
                  </a:xfrm>
                  <a:custGeom>
                    <a:avLst/>
                    <a:gdLst>
                      <a:gd name="T0" fmla="*/ 92 w 174"/>
                      <a:gd name="T1" fmla="*/ 345 h 345"/>
                      <a:gd name="T2" fmla="*/ 65 w 174"/>
                      <a:gd name="T3" fmla="*/ 343 h 345"/>
                      <a:gd name="T4" fmla="*/ 42 w 174"/>
                      <a:gd name="T5" fmla="*/ 337 h 345"/>
                      <a:gd name="T6" fmla="*/ 26 w 174"/>
                      <a:gd name="T7" fmla="*/ 330 h 345"/>
                      <a:gd name="T8" fmla="*/ 15 w 174"/>
                      <a:gd name="T9" fmla="*/ 323 h 345"/>
                      <a:gd name="T10" fmla="*/ 5 w 174"/>
                      <a:gd name="T11" fmla="*/ 313 h 345"/>
                      <a:gd name="T12" fmla="*/ 2 w 174"/>
                      <a:gd name="T13" fmla="*/ 308 h 345"/>
                      <a:gd name="T14" fmla="*/ 0 w 174"/>
                      <a:gd name="T15" fmla="*/ 306 h 345"/>
                      <a:gd name="T16" fmla="*/ 0 w 174"/>
                      <a:gd name="T17" fmla="*/ 2 h 345"/>
                      <a:gd name="T18" fmla="*/ 174 w 174"/>
                      <a:gd name="T19" fmla="*/ 0 h 345"/>
                      <a:gd name="T20" fmla="*/ 174 w 174"/>
                      <a:gd name="T21" fmla="*/ 184 h 345"/>
                      <a:gd name="T22" fmla="*/ 170 w 174"/>
                      <a:gd name="T23" fmla="*/ 193 h 345"/>
                      <a:gd name="T24" fmla="*/ 167 w 174"/>
                      <a:gd name="T25" fmla="*/ 204 h 345"/>
                      <a:gd name="T26" fmla="*/ 165 w 174"/>
                      <a:gd name="T27" fmla="*/ 217 h 345"/>
                      <a:gd name="T28" fmla="*/ 163 w 174"/>
                      <a:gd name="T29" fmla="*/ 226 h 345"/>
                      <a:gd name="T30" fmla="*/ 161 w 174"/>
                      <a:gd name="T31" fmla="*/ 228 h 345"/>
                      <a:gd name="T32" fmla="*/ 154 w 174"/>
                      <a:gd name="T33" fmla="*/ 239 h 345"/>
                      <a:gd name="T34" fmla="*/ 144 w 174"/>
                      <a:gd name="T35" fmla="*/ 256 h 345"/>
                      <a:gd name="T36" fmla="*/ 133 w 174"/>
                      <a:gd name="T37" fmla="*/ 274 h 345"/>
                      <a:gd name="T38" fmla="*/ 120 w 174"/>
                      <a:gd name="T39" fmla="*/ 295 h 345"/>
                      <a:gd name="T40" fmla="*/ 111 w 174"/>
                      <a:gd name="T41" fmla="*/ 313 h 345"/>
                      <a:gd name="T42" fmla="*/ 102 w 174"/>
                      <a:gd name="T43" fmla="*/ 330 h 345"/>
                      <a:gd name="T44" fmla="*/ 96 w 174"/>
                      <a:gd name="T45" fmla="*/ 341 h 345"/>
                      <a:gd name="T46" fmla="*/ 92 w 174"/>
                      <a:gd name="T47" fmla="*/ 345 h 345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174"/>
                      <a:gd name="T73" fmla="*/ 0 h 345"/>
                      <a:gd name="T74" fmla="*/ 174 w 174"/>
                      <a:gd name="T75" fmla="*/ 345 h 345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174" h="345">
                        <a:moveTo>
                          <a:pt x="92" y="345"/>
                        </a:moveTo>
                        <a:lnTo>
                          <a:pt x="65" y="343"/>
                        </a:lnTo>
                        <a:lnTo>
                          <a:pt x="42" y="337"/>
                        </a:lnTo>
                        <a:lnTo>
                          <a:pt x="26" y="330"/>
                        </a:lnTo>
                        <a:lnTo>
                          <a:pt x="15" y="323"/>
                        </a:lnTo>
                        <a:lnTo>
                          <a:pt x="5" y="313"/>
                        </a:lnTo>
                        <a:lnTo>
                          <a:pt x="2" y="308"/>
                        </a:lnTo>
                        <a:lnTo>
                          <a:pt x="0" y="306"/>
                        </a:lnTo>
                        <a:lnTo>
                          <a:pt x="0" y="2"/>
                        </a:lnTo>
                        <a:lnTo>
                          <a:pt x="174" y="0"/>
                        </a:lnTo>
                        <a:lnTo>
                          <a:pt x="174" y="184"/>
                        </a:lnTo>
                        <a:lnTo>
                          <a:pt x="170" y="193"/>
                        </a:lnTo>
                        <a:lnTo>
                          <a:pt x="167" y="204"/>
                        </a:lnTo>
                        <a:lnTo>
                          <a:pt x="165" y="217"/>
                        </a:lnTo>
                        <a:lnTo>
                          <a:pt x="163" y="226"/>
                        </a:lnTo>
                        <a:lnTo>
                          <a:pt x="161" y="228"/>
                        </a:lnTo>
                        <a:lnTo>
                          <a:pt x="154" y="239"/>
                        </a:lnTo>
                        <a:lnTo>
                          <a:pt x="144" y="256"/>
                        </a:lnTo>
                        <a:lnTo>
                          <a:pt x="133" y="274"/>
                        </a:lnTo>
                        <a:lnTo>
                          <a:pt x="120" y="295"/>
                        </a:lnTo>
                        <a:lnTo>
                          <a:pt x="111" y="313"/>
                        </a:lnTo>
                        <a:lnTo>
                          <a:pt x="102" y="330"/>
                        </a:lnTo>
                        <a:lnTo>
                          <a:pt x="96" y="341"/>
                        </a:lnTo>
                        <a:lnTo>
                          <a:pt x="92" y="345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75" name="Freeform 191"/>
                  <p:cNvSpPr>
                    <a:spLocks/>
                  </p:cNvSpPr>
                  <p:nvPr/>
                </p:nvSpPr>
                <p:spPr bwMode="auto">
                  <a:xfrm>
                    <a:off x="945" y="2866"/>
                    <a:ext cx="132" cy="343"/>
                  </a:xfrm>
                  <a:custGeom>
                    <a:avLst/>
                    <a:gdLst>
                      <a:gd name="T0" fmla="*/ 78 w 132"/>
                      <a:gd name="T1" fmla="*/ 343 h 343"/>
                      <a:gd name="T2" fmla="*/ 52 w 132"/>
                      <a:gd name="T3" fmla="*/ 343 h 343"/>
                      <a:gd name="T4" fmla="*/ 31 w 132"/>
                      <a:gd name="T5" fmla="*/ 339 h 343"/>
                      <a:gd name="T6" fmla="*/ 17 w 132"/>
                      <a:gd name="T7" fmla="*/ 332 h 343"/>
                      <a:gd name="T8" fmla="*/ 7 w 132"/>
                      <a:gd name="T9" fmla="*/ 326 h 343"/>
                      <a:gd name="T10" fmla="*/ 2 w 132"/>
                      <a:gd name="T11" fmla="*/ 321 h 343"/>
                      <a:gd name="T12" fmla="*/ 0 w 132"/>
                      <a:gd name="T13" fmla="*/ 319 h 343"/>
                      <a:gd name="T14" fmla="*/ 0 w 132"/>
                      <a:gd name="T15" fmla="*/ 2 h 343"/>
                      <a:gd name="T16" fmla="*/ 132 w 132"/>
                      <a:gd name="T17" fmla="*/ 0 h 343"/>
                      <a:gd name="T18" fmla="*/ 132 w 132"/>
                      <a:gd name="T19" fmla="*/ 174 h 343"/>
                      <a:gd name="T20" fmla="*/ 128 w 132"/>
                      <a:gd name="T21" fmla="*/ 184 h 343"/>
                      <a:gd name="T22" fmla="*/ 126 w 132"/>
                      <a:gd name="T23" fmla="*/ 198 h 343"/>
                      <a:gd name="T24" fmla="*/ 124 w 132"/>
                      <a:gd name="T25" fmla="*/ 210 h 343"/>
                      <a:gd name="T26" fmla="*/ 122 w 132"/>
                      <a:gd name="T27" fmla="*/ 215 h 343"/>
                      <a:gd name="T28" fmla="*/ 119 w 132"/>
                      <a:gd name="T29" fmla="*/ 224 h 343"/>
                      <a:gd name="T30" fmla="*/ 111 w 132"/>
                      <a:gd name="T31" fmla="*/ 241 h 343"/>
                      <a:gd name="T32" fmla="*/ 104 w 132"/>
                      <a:gd name="T33" fmla="*/ 261 h 343"/>
                      <a:gd name="T34" fmla="*/ 96 w 132"/>
                      <a:gd name="T35" fmla="*/ 284 h 343"/>
                      <a:gd name="T36" fmla="*/ 89 w 132"/>
                      <a:gd name="T37" fmla="*/ 306 h 343"/>
                      <a:gd name="T38" fmla="*/ 83 w 132"/>
                      <a:gd name="T39" fmla="*/ 324 h 343"/>
                      <a:gd name="T40" fmla="*/ 80 w 132"/>
                      <a:gd name="T41" fmla="*/ 337 h 343"/>
                      <a:gd name="T42" fmla="*/ 78 w 132"/>
                      <a:gd name="T43" fmla="*/ 343 h 34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32"/>
                      <a:gd name="T67" fmla="*/ 0 h 343"/>
                      <a:gd name="T68" fmla="*/ 132 w 132"/>
                      <a:gd name="T69" fmla="*/ 343 h 34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32" h="343">
                        <a:moveTo>
                          <a:pt x="78" y="343"/>
                        </a:moveTo>
                        <a:lnTo>
                          <a:pt x="52" y="343"/>
                        </a:lnTo>
                        <a:lnTo>
                          <a:pt x="31" y="339"/>
                        </a:lnTo>
                        <a:lnTo>
                          <a:pt x="17" y="332"/>
                        </a:lnTo>
                        <a:lnTo>
                          <a:pt x="7" y="326"/>
                        </a:lnTo>
                        <a:lnTo>
                          <a:pt x="2" y="321"/>
                        </a:lnTo>
                        <a:lnTo>
                          <a:pt x="0" y="319"/>
                        </a:lnTo>
                        <a:lnTo>
                          <a:pt x="0" y="2"/>
                        </a:lnTo>
                        <a:lnTo>
                          <a:pt x="132" y="0"/>
                        </a:lnTo>
                        <a:lnTo>
                          <a:pt x="132" y="174"/>
                        </a:lnTo>
                        <a:lnTo>
                          <a:pt x="128" y="184"/>
                        </a:lnTo>
                        <a:lnTo>
                          <a:pt x="126" y="198"/>
                        </a:lnTo>
                        <a:lnTo>
                          <a:pt x="124" y="210"/>
                        </a:lnTo>
                        <a:lnTo>
                          <a:pt x="122" y="215"/>
                        </a:lnTo>
                        <a:lnTo>
                          <a:pt x="119" y="224"/>
                        </a:lnTo>
                        <a:lnTo>
                          <a:pt x="111" y="241"/>
                        </a:lnTo>
                        <a:lnTo>
                          <a:pt x="104" y="261"/>
                        </a:lnTo>
                        <a:lnTo>
                          <a:pt x="96" y="284"/>
                        </a:lnTo>
                        <a:lnTo>
                          <a:pt x="89" y="306"/>
                        </a:lnTo>
                        <a:lnTo>
                          <a:pt x="83" y="324"/>
                        </a:lnTo>
                        <a:lnTo>
                          <a:pt x="80" y="337"/>
                        </a:lnTo>
                        <a:lnTo>
                          <a:pt x="78" y="34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76" name="Freeform 192"/>
                  <p:cNvSpPr>
                    <a:spLocks/>
                  </p:cNvSpPr>
                  <p:nvPr/>
                </p:nvSpPr>
                <p:spPr bwMode="auto">
                  <a:xfrm>
                    <a:off x="967" y="2866"/>
                    <a:ext cx="89" cy="343"/>
                  </a:xfrm>
                  <a:custGeom>
                    <a:avLst/>
                    <a:gdLst>
                      <a:gd name="T0" fmla="*/ 61 w 89"/>
                      <a:gd name="T1" fmla="*/ 341 h 343"/>
                      <a:gd name="T2" fmla="*/ 39 w 89"/>
                      <a:gd name="T3" fmla="*/ 343 h 343"/>
                      <a:gd name="T4" fmla="*/ 22 w 89"/>
                      <a:gd name="T5" fmla="*/ 341 h 343"/>
                      <a:gd name="T6" fmla="*/ 9 w 89"/>
                      <a:gd name="T7" fmla="*/ 337 h 343"/>
                      <a:gd name="T8" fmla="*/ 2 w 89"/>
                      <a:gd name="T9" fmla="*/ 334 h 343"/>
                      <a:gd name="T10" fmla="*/ 0 w 89"/>
                      <a:gd name="T11" fmla="*/ 334 h 343"/>
                      <a:gd name="T12" fmla="*/ 0 w 89"/>
                      <a:gd name="T13" fmla="*/ 2 h 343"/>
                      <a:gd name="T14" fmla="*/ 89 w 89"/>
                      <a:gd name="T15" fmla="*/ 0 h 343"/>
                      <a:gd name="T16" fmla="*/ 89 w 89"/>
                      <a:gd name="T17" fmla="*/ 163 h 343"/>
                      <a:gd name="T18" fmla="*/ 87 w 89"/>
                      <a:gd name="T19" fmla="*/ 171 h 343"/>
                      <a:gd name="T20" fmla="*/ 85 w 89"/>
                      <a:gd name="T21" fmla="*/ 184 h 343"/>
                      <a:gd name="T22" fmla="*/ 85 w 89"/>
                      <a:gd name="T23" fmla="*/ 197 h 343"/>
                      <a:gd name="T24" fmla="*/ 84 w 89"/>
                      <a:gd name="T25" fmla="*/ 202 h 343"/>
                      <a:gd name="T26" fmla="*/ 82 w 89"/>
                      <a:gd name="T27" fmla="*/ 210 h 343"/>
                      <a:gd name="T28" fmla="*/ 78 w 89"/>
                      <a:gd name="T29" fmla="*/ 226 h 343"/>
                      <a:gd name="T30" fmla="*/ 74 w 89"/>
                      <a:gd name="T31" fmla="*/ 248 h 343"/>
                      <a:gd name="T32" fmla="*/ 71 w 89"/>
                      <a:gd name="T33" fmla="*/ 274 h 343"/>
                      <a:gd name="T34" fmla="*/ 67 w 89"/>
                      <a:gd name="T35" fmla="*/ 299 h 343"/>
                      <a:gd name="T36" fmla="*/ 65 w 89"/>
                      <a:gd name="T37" fmla="*/ 321 h 343"/>
                      <a:gd name="T38" fmla="*/ 63 w 89"/>
                      <a:gd name="T39" fmla="*/ 336 h 343"/>
                      <a:gd name="T40" fmla="*/ 61 w 89"/>
                      <a:gd name="T41" fmla="*/ 341 h 343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89"/>
                      <a:gd name="T64" fmla="*/ 0 h 343"/>
                      <a:gd name="T65" fmla="*/ 89 w 89"/>
                      <a:gd name="T66" fmla="*/ 343 h 343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89" h="343">
                        <a:moveTo>
                          <a:pt x="61" y="341"/>
                        </a:moveTo>
                        <a:lnTo>
                          <a:pt x="39" y="343"/>
                        </a:lnTo>
                        <a:lnTo>
                          <a:pt x="22" y="341"/>
                        </a:lnTo>
                        <a:lnTo>
                          <a:pt x="9" y="337"/>
                        </a:lnTo>
                        <a:lnTo>
                          <a:pt x="2" y="334"/>
                        </a:lnTo>
                        <a:lnTo>
                          <a:pt x="0" y="334"/>
                        </a:lnTo>
                        <a:lnTo>
                          <a:pt x="0" y="2"/>
                        </a:lnTo>
                        <a:lnTo>
                          <a:pt x="89" y="0"/>
                        </a:lnTo>
                        <a:lnTo>
                          <a:pt x="89" y="163"/>
                        </a:lnTo>
                        <a:lnTo>
                          <a:pt x="87" y="171"/>
                        </a:lnTo>
                        <a:lnTo>
                          <a:pt x="85" y="184"/>
                        </a:lnTo>
                        <a:lnTo>
                          <a:pt x="85" y="197"/>
                        </a:lnTo>
                        <a:lnTo>
                          <a:pt x="84" y="202"/>
                        </a:lnTo>
                        <a:lnTo>
                          <a:pt x="82" y="210"/>
                        </a:lnTo>
                        <a:lnTo>
                          <a:pt x="78" y="226"/>
                        </a:lnTo>
                        <a:lnTo>
                          <a:pt x="74" y="248"/>
                        </a:lnTo>
                        <a:lnTo>
                          <a:pt x="71" y="274"/>
                        </a:lnTo>
                        <a:lnTo>
                          <a:pt x="67" y="299"/>
                        </a:lnTo>
                        <a:lnTo>
                          <a:pt x="65" y="321"/>
                        </a:lnTo>
                        <a:lnTo>
                          <a:pt x="63" y="336"/>
                        </a:lnTo>
                        <a:lnTo>
                          <a:pt x="61" y="341"/>
                        </a:lnTo>
                        <a:close/>
                      </a:path>
                    </a:pathLst>
                  </a:custGeom>
                  <a:solidFill>
                    <a:srgbClr val="DFDFDF"/>
                  </a:solidFill>
                  <a:ln w="0">
                    <a:solidFill>
                      <a:srgbClr val="DFDFD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77" name="Freeform 193"/>
                  <p:cNvSpPr>
                    <a:spLocks/>
                  </p:cNvSpPr>
                  <p:nvPr/>
                </p:nvSpPr>
                <p:spPr bwMode="auto">
                  <a:xfrm>
                    <a:off x="989" y="2866"/>
                    <a:ext cx="47" cy="347"/>
                  </a:xfrm>
                  <a:custGeom>
                    <a:avLst/>
                    <a:gdLst>
                      <a:gd name="T0" fmla="*/ 47 w 47"/>
                      <a:gd name="T1" fmla="*/ 0 h 347"/>
                      <a:gd name="T2" fmla="*/ 47 w 47"/>
                      <a:gd name="T3" fmla="*/ 341 h 347"/>
                      <a:gd name="T4" fmla="*/ 23 w 47"/>
                      <a:gd name="T5" fmla="*/ 345 h 347"/>
                      <a:gd name="T6" fmla="*/ 6 w 47"/>
                      <a:gd name="T7" fmla="*/ 347 h 347"/>
                      <a:gd name="T8" fmla="*/ 0 w 47"/>
                      <a:gd name="T9" fmla="*/ 347 h 347"/>
                      <a:gd name="T10" fmla="*/ 0 w 47"/>
                      <a:gd name="T11" fmla="*/ 4 h 347"/>
                      <a:gd name="T12" fmla="*/ 47 w 47"/>
                      <a:gd name="T13" fmla="*/ 0 h 34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7"/>
                      <a:gd name="T22" fmla="*/ 0 h 347"/>
                      <a:gd name="T23" fmla="*/ 47 w 47"/>
                      <a:gd name="T24" fmla="*/ 347 h 34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7" h="347">
                        <a:moveTo>
                          <a:pt x="47" y="0"/>
                        </a:moveTo>
                        <a:lnTo>
                          <a:pt x="47" y="341"/>
                        </a:lnTo>
                        <a:lnTo>
                          <a:pt x="23" y="345"/>
                        </a:lnTo>
                        <a:lnTo>
                          <a:pt x="6" y="347"/>
                        </a:lnTo>
                        <a:lnTo>
                          <a:pt x="0" y="347"/>
                        </a:lnTo>
                        <a:lnTo>
                          <a:pt x="0" y="4"/>
                        </a:lnTo>
                        <a:lnTo>
                          <a:pt x="4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78" name="Freeform 194"/>
                  <p:cNvSpPr>
                    <a:spLocks noEditPoints="1"/>
                  </p:cNvSpPr>
                  <p:nvPr/>
                </p:nvSpPr>
                <p:spPr bwMode="auto">
                  <a:xfrm>
                    <a:off x="826" y="2998"/>
                    <a:ext cx="102" cy="107"/>
                  </a:xfrm>
                  <a:custGeom>
                    <a:avLst/>
                    <a:gdLst>
                      <a:gd name="T0" fmla="*/ 52 w 102"/>
                      <a:gd name="T1" fmla="*/ 24 h 107"/>
                      <a:gd name="T2" fmla="*/ 65 w 102"/>
                      <a:gd name="T3" fmla="*/ 66 h 107"/>
                      <a:gd name="T4" fmla="*/ 37 w 102"/>
                      <a:gd name="T5" fmla="*/ 66 h 107"/>
                      <a:gd name="T6" fmla="*/ 52 w 102"/>
                      <a:gd name="T7" fmla="*/ 24 h 107"/>
                      <a:gd name="T8" fmla="*/ 0 w 102"/>
                      <a:gd name="T9" fmla="*/ 107 h 107"/>
                      <a:gd name="T10" fmla="*/ 24 w 102"/>
                      <a:gd name="T11" fmla="*/ 107 h 107"/>
                      <a:gd name="T12" fmla="*/ 32 w 102"/>
                      <a:gd name="T13" fmla="*/ 85 h 107"/>
                      <a:gd name="T14" fmla="*/ 71 w 102"/>
                      <a:gd name="T15" fmla="*/ 85 h 107"/>
                      <a:gd name="T16" fmla="*/ 78 w 102"/>
                      <a:gd name="T17" fmla="*/ 107 h 107"/>
                      <a:gd name="T18" fmla="*/ 102 w 102"/>
                      <a:gd name="T19" fmla="*/ 107 h 107"/>
                      <a:gd name="T20" fmla="*/ 65 w 102"/>
                      <a:gd name="T21" fmla="*/ 0 h 107"/>
                      <a:gd name="T22" fmla="*/ 39 w 102"/>
                      <a:gd name="T23" fmla="*/ 0 h 107"/>
                      <a:gd name="T24" fmla="*/ 0 w 102"/>
                      <a:gd name="T25" fmla="*/ 107 h 10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02"/>
                      <a:gd name="T40" fmla="*/ 0 h 107"/>
                      <a:gd name="T41" fmla="*/ 102 w 102"/>
                      <a:gd name="T42" fmla="*/ 107 h 10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02" h="107">
                        <a:moveTo>
                          <a:pt x="52" y="24"/>
                        </a:moveTo>
                        <a:lnTo>
                          <a:pt x="65" y="66"/>
                        </a:lnTo>
                        <a:lnTo>
                          <a:pt x="37" y="66"/>
                        </a:lnTo>
                        <a:lnTo>
                          <a:pt x="52" y="24"/>
                        </a:lnTo>
                        <a:close/>
                        <a:moveTo>
                          <a:pt x="0" y="107"/>
                        </a:moveTo>
                        <a:lnTo>
                          <a:pt x="24" y="107"/>
                        </a:lnTo>
                        <a:lnTo>
                          <a:pt x="32" y="85"/>
                        </a:lnTo>
                        <a:lnTo>
                          <a:pt x="71" y="85"/>
                        </a:lnTo>
                        <a:lnTo>
                          <a:pt x="78" y="107"/>
                        </a:lnTo>
                        <a:lnTo>
                          <a:pt x="102" y="107"/>
                        </a:lnTo>
                        <a:lnTo>
                          <a:pt x="65" y="0"/>
                        </a:lnTo>
                        <a:lnTo>
                          <a:pt x="39" y="0"/>
                        </a:lnTo>
                        <a:lnTo>
                          <a:pt x="0" y="10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79" name="Freeform 195"/>
                  <p:cNvSpPr>
                    <a:spLocks/>
                  </p:cNvSpPr>
                  <p:nvPr/>
                </p:nvSpPr>
                <p:spPr bwMode="auto">
                  <a:xfrm>
                    <a:off x="813" y="2762"/>
                    <a:ext cx="386" cy="200"/>
                  </a:xfrm>
                  <a:custGeom>
                    <a:avLst/>
                    <a:gdLst>
                      <a:gd name="T0" fmla="*/ 193 w 386"/>
                      <a:gd name="T1" fmla="*/ 200 h 200"/>
                      <a:gd name="T2" fmla="*/ 238 w 386"/>
                      <a:gd name="T3" fmla="*/ 199 h 200"/>
                      <a:gd name="T4" fmla="*/ 278 w 386"/>
                      <a:gd name="T5" fmla="*/ 191 h 200"/>
                      <a:gd name="T6" fmla="*/ 314 w 386"/>
                      <a:gd name="T7" fmla="*/ 178 h 200"/>
                      <a:gd name="T8" fmla="*/ 343 w 386"/>
                      <a:gd name="T9" fmla="*/ 163 h 200"/>
                      <a:gd name="T10" fmla="*/ 366 w 386"/>
                      <a:gd name="T11" fmla="*/ 145 h 200"/>
                      <a:gd name="T12" fmla="*/ 380 w 386"/>
                      <a:gd name="T13" fmla="*/ 124 h 200"/>
                      <a:gd name="T14" fmla="*/ 386 w 386"/>
                      <a:gd name="T15" fmla="*/ 100 h 200"/>
                      <a:gd name="T16" fmla="*/ 380 w 386"/>
                      <a:gd name="T17" fmla="*/ 78 h 200"/>
                      <a:gd name="T18" fmla="*/ 366 w 386"/>
                      <a:gd name="T19" fmla="*/ 56 h 200"/>
                      <a:gd name="T20" fmla="*/ 343 w 386"/>
                      <a:gd name="T21" fmla="*/ 37 h 200"/>
                      <a:gd name="T22" fmla="*/ 314 w 386"/>
                      <a:gd name="T23" fmla="*/ 22 h 200"/>
                      <a:gd name="T24" fmla="*/ 278 w 386"/>
                      <a:gd name="T25" fmla="*/ 11 h 200"/>
                      <a:gd name="T26" fmla="*/ 238 w 386"/>
                      <a:gd name="T27" fmla="*/ 2 h 200"/>
                      <a:gd name="T28" fmla="*/ 193 w 386"/>
                      <a:gd name="T29" fmla="*/ 0 h 200"/>
                      <a:gd name="T30" fmla="*/ 149 w 386"/>
                      <a:gd name="T31" fmla="*/ 2 h 200"/>
                      <a:gd name="T32" fmla="*/ 110 w 386"/>
                      <a:gd name="T33" fmla="*/ 11 h 200"/>
                      <a:gd name="T34" fmla="*/ 73 w 386"/>
                      <a:gd name="T35" fmla="*/ 22 h 200"/>
                      <a:gd name="T36" fmla="*/ 43 w 386"/>
                      <a:gd name="T37" fmla="*/ 37 h 200"/>
                      <a:gd name="T38" fmla="*/ 21 w 386"/>
                      <a:gd name="T39" fmla="*/ 56 h 200"/>
                      <a:gd name="T40" fmla="*/ 6 w 386"/>
                      <a:gd name="T41" fmla="*/ 78 h 200"/>
                      <a:gd name="T42" fmla="*/ 0 w 386"/>
                      <a:gd name="T43" fmla="*/ 100 h 200"/>
                      <a:gd name="T44" fmla="*/ 6 w 386"/>
                      <a:gd name="T45" fmla="*/ 124 h 200"/>
                      <a:gd name="T46" fmla="*/ 21 w 386"/>
                      <a:gd name="T47" fmla="*/ 145 h 200"/>
                      <a:gd name="T48" fmla="*/ 43 w 386"/>
                      <a:gd name="T49" fmla="*/ 163 h 200"/>
                      <a:gd name="T50" fmla="*/ 73 w 386"/>
                      <a:gd name="T51" fmla="*/ 178 h 200"/>
                      <a:gd name="T52" fmla="*/ 110 w 386"/>
                      <a:gd name="T53" fmla="*/ 191 h 200"/>
                      <a:gd name="T54" fmla="*/ 149 w 386"/>
                      <a:gd name="T55" fmla="*/ 199 h 200"/>
                      <a:gd name="T56" fmla="*/ 193 w 386"/>
                      <a:gd name="T57" fmla="*/ 200 h 200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86"/>
                      <a:gd name="T88" fmla="*/ 0 h 200"/>
                      <a:gd name="T89" fmla="*/ 386 w 386"/>
                      <a:gd name="T90" fmla="*/ 200 h 200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86" h="200">
                        <a:moveTo>
                          <a:pt x="193" y="200"/>
                        </a:moveTo>
                        <a:lnTo>
                          <a:pt x="238" y="199"/>
                        </a:lnTo>
                        <a:lnTo>
                          <a:pt x="278" y="191"/>
                        </a:lnTo>
                        <a:lnTo>
                          <a:pt x="314" y="178"/>
                        </a:lnTo>
                        <a:lnTo>
                          <a:pt x="343" y="163"/>
                        </a:lnTo>
                        <a:lnTo>
                          <a:pt x="366" y="145"/>
                        </a:lnTo>
                        <a:lnTo>
                          <a:pt x="380" y="124"/>
                        </a:lnTo>
                        <a:lnTo>
                          <a:pt x="386" y="100"/>
                        </a:lnTo>
                        <a:lnTo>
                          <a:pt x="380" y="78"/>
                        </a:lnTo>
                        <a:lnTo>
                          <a:pt x="366" y="56"/>
                        </a:lnTo>
                        <a:lnTo>
                          <a:pt x="343" y="37"/>
                        </a:lnTo>
                        <a:lnTo>
                          <a:pt x="314" y="22"/>
                        </a:lnTo>
                        <a:lnTo>
                          <a:pt x="278" y="11"/>
                        </a:lnTo>
                        <a:lnTo>
                          <a:pt x="238" y="2"/>
                        </a:lnTo>
                        <a:lnTo>
                          <a:pt x="193" y="0"/>
                        </a:lnTo>
                        <a:lnTo>
                          <a:pt x="149" y="2"/>
                        </a:lnTo>
                        <a:lnTo>
                          <a:pt x="110" y="11"/>
                        </a:lnTo>
                        <a:lnTo>
                          <a:pt x="73" y="22"/>
                        </a:lnTo>
                        <a:lnTo>
                          <a:pt x="43" y="37"/>
                        </a:lnTo>
                        <a:lnTo>
                          <a:pt x="21" y="56"/>
                        </a:lnTo>
                        <a:lnTo>
                          <a:pt x="6" y="78"/>
                        </a:lnTo>
                        <a:lnTo>
                          <a:pt x="0" y="100"/>
                        </a:lnTo>
                        <a:lnTo>
                          <a:pt x="6" y="124"/>
                        </a:lnTo>
                        <a:lnTo>
                          <a:pt x="21" y="145"/>
                        </a:lnTo>
                        <a:lnTo>
                          <a:pt x="43" y="163"/>
                        </a:lnTo>
                        <a:lnTo>
                          <a:pt x="73" y="178"/>
                        </a:lnTo>
                        <a:lnTo>
                          <a:pt x="110" y="191"/>
                        </a:lnTo>
                        <a:lnTo>
                          <a:pt x="149" y="199"/>
                        </a:lnTo>
                        <a:lnTo>
                          <a:pt x="193" y="20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80" name="Freeform 196"/>
                  <p:cNvSpPr>
                    <a:spLocks/>
                  </p:cNvSpPr>
                  <p:nvPr/>
                </p:nvSpPr>
                <p:spPr bwMode="auto">
                  <a:xfrm>
                    <a:off x="813" y="2762"/>
                    <a:ext cx="386" cy="200"/>
                  </a:xfrm>
                  <a:custGeom>
                    <a:avLst/>
                    <a:gdLst>
                      <a:gd name="T0" fmla="*/ 193 w 386"/>
                      <a:gd name="T1" fmla="*/ 200 h 200"/>
                      <a:gd name="T2" fmla="*/ 238 w 386"/>
                      <a:gd name="T3" fmla="*/ 199 h 200"/>
                      <a:gd name="T4" fmla="*/ 278 w 386"/>
                      <a:gd name="T5" fmla="*/ 191 h 200"/>
                      <a:gd name="T6" fmla="*/ 314 w 386"/>
                      <a:gd name="T7" fmla="*/ 178 h 200"/>
                      <a:gd name="T8" fmla="*/ 343 w 386"/>
                      <a:gd name="T9" fmla="*/ 163 h 200"/>
                      <a:gd name="T10" fmla="*/ 366 w 386"/>
                      <a:gd name="T11" fmla="*/ 145 h 200"/>
                      <a:gd name="T12" fmla="*/ 380 w 386"/>
                      <a:gd name="T13" fmla="*/ 124 h 200"/>
                      <a:gd name="T14" fmla="*/ 386 w 386"/>
                      <a:gd name="T15" fmla="*/ 100 h 200"/>
                      <a:gd name="T16" fmla="*/ 380 w 386"/>
                      <a:gd name="T17" fmla="*/ 78 h 200"/>
                      <a:gd name="T18" fmla="*/ 366 w 386"/>
                      <a:gd name="T19" fmla="*/ 56 h 200"/>
                      <a:gd name="T20" fmla="*/ 343 w 386"/>
                      <a:gd name="T21" fmla="*/ 37 h 200"/>
                      <a:gd name="T22" fmla="*/ 314 w 386"/>
                      <a:gd name="T23" fmla="*/ 22 h 200"/>
                      <a:gd name="T24" fmla="*/ 278 w 386"/>
                      <a:gd name="T25" fmla="*/ 11 h 200"/>
                      <a:gd name="T26" fmla="*/ 238 w 386"/>
                      <a:gd name="T27" fmla="*/ 2 h 200"/>
                      <a:gd name="T28" fmla="*/ 193 w 386"/>
                      <a:gd name="T29" fmla="*/ 0 h 200"/>
                      <a:gd name="T30" fmla="*/ 149 w 386"/>
                      <a:gd name="T31" fmla="*/ 2 h 200"/>
                      <a:gd name="T32" fmla="*/ 110 w 386"/>
                      <a:gd name="T33" fmla="*/ 11 h 200"/>
                      <a:gd name="T34" fmla="*/ 73 w 386"/>
                      <a:gd name="T35" fmla="*/ 22 h 200"/>
                      <a:gd name="T36" fmla="*/ 43 w 386"/>
                      <a:gd name="T37" fmla="*/ 37 h 200"/>
                      <a:gd name="T38" fmla="*/ 21 w 386"/>
                      <a:gd name="T39" fmla="*/ 56 h 200"/>
                      <a:gd name="T40" fmla="*/ 6 w 386"/>
                      <a:gd name="T41" fmla="*/ 78 h 200"/>
                      <a:gd name="T42" fmla="*/ 0 w 386"/>
                      <a:gd name="T43" fmla="*/ 100 h 200"/>
                      <a:gd name="T44" fmla="*/ 6 w 386"/>
                      <a:gd name="T45" fmla="*/ 124 h 200"/>
                      <a:gd name="T46" fmla="*/ 21 w 386"/>
                      <a:gd name="T47" fmla="*/ 145 h 200"/>
                      <a:gd name="T48" fmla="*/ 43 w 386"/>
                      <a:gd name="T49" fmla="*/ 163 h 200"/>
                      <a:gd name="T50" fmla="*/ 73 w 386"/>
                      <a:gd name="T51" fmla="*/ 178 h 200"/>
                      <a:gd name="T52" fmla="*/ 110 w 386"/>
                      <a:gd name="T53" fmla="*/ 191 h 200"/>
                      <a:gd name="T54" fmla="*/ 149 w 386"/>
                      <a:gd name="T55" fmla="*/ 199 h 200"/>
                      <a:gd name="T56" fmla="*/ 193 w 386"/>
                      <a:gd name="T57" fmla="*/ 200 h 200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386"/>
                      <a:gd name="T88" fmla="*/ 0 h 200"/>
                      <a:gd name="T89" fmla="*/ 386 w 386"/>
                      <a:gd name="T90" fmla="*/ 200 h 200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386" h="200">
                        <a:moveTo>
                          <a:pt x="193" y="200"/>
                        </a:moveTo>
                        <a:lnTo>
                          <a:pt x="238" y="199"/>
                        </a:lnTo>
                        <a:lnTo>
                          <a:pt x="278" y="191"/>
                        </a:lnTo>
                        <a:lnTo>
                          <a:pt x="314" y="178"/>
                        </a:lnTo>
                        <a:lnTo>
                          <a:pt x="343" y="163"/>
                        </a:lnTo>
                        <a:lnTo>
                          <a:pt x="366" y="145"/>
                        </a:lnTo>
                        <a:lnTo>
                          <a:pt x="380" y="124"/>
                        </a:lnTo>
                        <a:lnTo>
                          <a:pt x="386" y="100"/>
                        </a:lnTo>
                        <a:lnTo>
                          <a:pt x="380" y="78"/>
                        </a:lnTo>
                        <a:lnTo>
                          <a:pt x="366" y="56"/>
                        </a:lnTo>
                        <a:lnTo>
                          <a:pt x="343" y="37"/>
                        </a:lnTo>
                        <a:lnTo>
                          <a:pt x="314" y="22"/>
                        </a:lnTo>
                        <a:lnTo>
                          <a:pt x="278" y="11"/>
                        </a:lnTo>
                        <a:lnTo>
                          <a:pt x="238" y="2"/>
                        </a:lnTo>
                        <a:lnTo>
                          <a:pt x="193" y="0"/>
                        </a:lnTo>
                        <a:lnTo>
                          <a:pt x="149" y="2"/>
                        </a:lnTo>
                        <a:lnTo>
                          <a:pt x="110" y="11"/>
                        </a:lnTo>
                        <a:lnTo>
                          <a:pt x="73" y="22"/>
                        </a:lnTo>
                        <a:lnTo>
                          <a:pt x="43" y="37"/>
                        </a:lnTo>
                        <a:lnTo>
                          <a:pt x="21" y="56"/>
                        </a:lnTo>
                        <a:lnTo>
                          <a:pt x="6" y="78"/>
                        </a:lnTo>
                        <a:lnTo>
                          <a:pt x="0" y="100"/>
                        </a:lnTo>
                        <a:lnTo>
                          <a:pt x="6" y="124"/>
                        </a:lnTo>
                        <a:lnTo>
                          <a:pt x="21" y="145"/>
                        </a:lnTo>
                        <a:lnTo>
                          <a:pt x="43" y="163"/>
                        </a:lnTo>
                        <a:lnTo>
                          <a:pt x="73" y="178"/>
                        </a:lnTo>
                        <a:lnTo>
                          <a:pt x="110" y="191"/>
                        </a:lnTo>
                        <a:lnTo>
                          <a:pt x="149" y="199"/>
                        </a:lnTo>
                        <a:lnTo>
                          <a:pt x="193" y="20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81" name="Freeform 197"/>
                  <p:cNvSpPr>
                    <a:spLocks/>
                  </p:cNvSpPr>
                  <p:nvPr/>
                </p:nvSpPr>
                <p:spPr bwMode="auto">
                  <a:xfrm>
                    <a:off x="849" y="2742"/>
                    <a:ext cx="313" cy="191"/>
                  </a:xfrm>
                  <a:custGeom>
                    <a:avLst/>
                    <a:gdLst>
                      <a:gd name="T0" fmla="*/ 157 w 313"/>
                      <a:gd name="T1" fmla="*/ 191 h 191"/>
                      <a:gd name="T2" fmla="*/ 198 w 313"/>
                      <a:gd name="T3" fmla="*/ 187 h 191"/>
                      <a:gd name="T4" fmla="*/ 235 w 313"/>
                      <a:gd name="T5" fmla="*/ 180 h 191"/>
                      <a:gd name="T6" fmla="*/ 268 w 313"/>
                      <a:gd name="T7" fmla="*/ 167 h 191"/>
                      <a:gd name="T8" fmla="*/ 293 w 313"/>
                      <a:gd name="T9" fmla="*/ 150 h 191"/>
                      <a:gd name="T10" fmla="*/ 307 w 313"/>
                      <a:gd name="T11" fmla="*/ 130 h 191"/>
                      <a:gd name="T12" fmla="*/ 313 w 313"/>
                      <a:gd name="T13" fmla="*/ 107 h 191"/>
                      <a:gd name="T14" fmla="*/ 307 w 313"/>
                      <a:gd name="T15" fmla="*/ 85 h 191"/>
                      <a:gd name="T16" fmla="*/ 293 w 313"/>
                      <a:gd name="T17" fmla="*/ 59 h 191"/>
                      <a:gd name="T18" fmla="*/ 268 w 313"/>
                      <a:gd name="T19" fmla="*/ 37 h 191"/>
                      <a:gd name="T20" fmla="*/ 235 w 313"/>
                      <a:gd name="T21" fmla="*/ 18 h 191"/>
                      <a:gd name="T22" fmla="*/ 198 w 313"/>
                      <a:gd name="T23" fmla="*/ 5 h 191"/>
                      <a:gd name="T24" fmla="*/ 157 w 313"/>
                      <a:gd name="T25" fmla="*/ 0 h 191"/>
                      <a:gd name="T26" fmla="*/ 114 w 313"/>
                      <a:gd name="T27" fmla="*/ 5 h 191"/>
                      <a:gd name="T28" fmla="*/ 77 w 313"/>
                      <a:gd name="T29" fmla="*/ 18 h 191"/>
                      <a:gd name="T30" fmla="*/ 46 w 313"/>
                      <a:gd name="T31" fmla="*/ 37 h 191"/>
                      <a:gd name="T32" fmla="*/ 22 w 313"/>
                      <a:gd name="T33" fmla="*/ 59 h 191"/>
                      <a:gd name="T34" fmla="*/ 5 w 313"/>
                      <a:gd name="T35" fmla="*/ 85 h 191"/>
                      <a:gd name="T36" fmla="*/ 0 w 313"/>
                      <a:gd name="T37" fmla="*/ 107 h 191"/>
                      <a:gd name="T38" fmla="*/ 5 w 313"/>
                      <a:gd name="T39" fmla="*/ 130 h 191"/>
                      <a:gd name="T40" fmla="*/ 22 w 313"/>
                      <a:gd name="T41" fmla="*/ 150 h 191"/>
                      <a:gd name="T42" fmla="*/ 46 w 313"/>
                      <a:gd name="T43" fmla="*/ 167 h 191"/>
                      <a:gd name="T44" fmla="*/ 77 w 313"/>
                      <a:gd name="T45" fmla="*/ 180 h 191"/>
                      <a:gd name="T46" fmla="*/ 114 w 313"/>
                      <a:gd name="T47" fmla="*/ 187 h 191"/>
                      <a:gd name="T48" fmla="*/ 157 w 313"/>
                      <a:gd name="T49" fmla="*/ 191 h 19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13"/>
                      <a:gd name="T76" fmla="*/ 0 h 191"/>
                      <a:gd name="T77" fmla="*/ 313 w 313"/>
                      <a:gd name="T78" fmla="*/ 191 h 19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13" h="191">
                        <a:moveTo>
                          <a:pt x="157" y="191"/>
                        </a:moveTo>
                        <a:lnTo>
                          <a:pt x="198" y="187"/>
                        </a:lnTo>
                        <a:lnTo>
                          <a:pt x="235" y="180"/>
                        </a:lnTo>
                        <a:lnTo>
                          <a:pt x="268" y="167"/>
                        </a:lnTo>
                        <a:lnTo>
                          <a:pt x="293" y="150"/>
                        </a:lnTo>
                        <a:lnTo>
                          <a:pt x="307" y="130"/>
                        </a:lnTo>
                        <a:lnTo>
                          <a:pt x="313" y="107"/>
                        </a:lnTo>
                        <a:lnTo>
                          <a:pt x="307" y="85"/>
                        </a:lnTo>
                        <a:lnTo>
                          <a:pt x="293" y="59"/>
                        </a:lnTo>
                        <a:lnTo>
                          <a:pt x="268" y="37"/>
                        </a:lnTo>
                        <a:lnTo>
                          <a:pt x="235" y="18"/>
                        </a:lnTo>
                        <a:lnTo>
                          <a:pt x="198" y="5"/>
                        </a:lnTo>
                        <a:lnTo>
                          <a:pt x="157" y="0"/>
                        </a:lnTo>
                        <a:lnTo>
                          <a:pt x="114" y="5"/>
                        </a:lnTo>
                        <a:lnTo>
                          <a:pt x="77" y="18"/>
                        </a:lnTo>
                        <a:lnTo>
                          <a:pt x="46" y="37"/>
                        </a:lnTo>
                        <a:lnTo>
                          <a:pt x="22" y="59"/>
                        </a:lnTo>
                        <a:lnTo>
                          <a:pt x="5" y="85"/>
                        </a:lnTo>
                        <a:lnTo>
                          <a:pt x="0" y="107"/>
                        </a:lnTo>
                        <a:lnTo>
                          <a:pt x="5" y="130"/>
                        </a:lnTo>
                        <a:lnTo>
                          <a:pt x="22" y="150"/>
                        </a:lnTo>
                        <a:lnTo>
                          <a:pt x="46" y="167"/>
                        </a:lnTo>
                        <a:lnTo>
                          <a:pt x="77" y="180"/>
                        </a:lnTo>
                        <a:lnTo>
                          <a:pt x="114" y="187"/>
                        </a:lnTo>
                        <a:lnTo>
                          <a:pt x="157" y="191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82" name="Freeform 198"/>
                  <p:cNvSpPr>
                    <a:spLocks/>
                  </p:cNvSpPr>
                  <p:nvPr/>
                </p:nvSpPr>
                <p:spPr bwMode="auto">
                  <a:xfrm>
                    <a:off x="863" y="2744"/>
                    <a:ext cx="284" cy="170"/>
                  </a:xfrm>
                  <a:custGeom>
                    <a:avLst/>
                    <a:gdLst>
                      <a:gd name="T0" fmla="*/ 143 w 284"/>
                      <a:gd name="T1" fmla="*/ 170 h 170"/>
                      <a:gd name="T2" fmla="*/ 180 w 284"/>
                      <a:gd name="T3" fmla="*/ 168 h 170"/>
                      <a:gd name="T4" fmla="*/ 214 w 284"/>
                      <a:gd name="T5" fmla="*/ 161 h 170"/>
                      <a:gd name="T6" fmla="*/ 243 w 284"/>
                      <a:gd name="T7" fmla="*/ 150 h 170"/>
                      <a:gd name="T8" fmla="*/ 266 w 284"/>
                      <a:gd name="T9" fmla="*/ 135 h 170"/>
                      <a:gd name="T10" fmla="*/ 280 w 284"/>
                      <a:gd name="T11" fmla="*/ 116 h 170"/>
                      <a:gd name="T12" fmla="*/ 284 w 284"/>
                      <a:gd name="T13" fmla="*/ 96 h 170"/>
                      <a:gd name="T14" fmla="*/ 280 w 284"/>
                      <a:gd name="T15" fmla="*/ 76 h 170"/>
                      <a:gd name="T16" fmla="*/ 266 w 284"/>
                      <a:gd name="T17" fmla="*/ 53 h 170"/>
                      <a:gd name="T18" fmla="*/ 243 w 284"/>
                      <a:gd name="T19" fmla="*/ 33 h 170"/>
                      <a:gd name="T20" fmla="*/ 214 w 284"/>
                      <a:gd name="T21" fmla="*/ 16 h 170"/>
                      <a:gd name="T22" fmla="*/ 180 w 284"/>
                      <a:gd name="T23" fmla="*/ 3 h 170"/>
                      <a:gd name="T24" fmla="*/ 143 w 284"/>
                      <a:gd name="T25" fmla="*/ 0 h 170"/>
                      <a:gd name="T26" fmla="*/ 106 w 284"/>
                      <a:gd name="T27" fmla="*/ 3 h 170"/>
                      <a:gd name="T28" fmla="*/ 71 w 284"/>
                      <a:gd name="T29" fmla="*/ 16 h 170"/>
                      <a:gd name="T30" fmla="*/ 43 w 284"/>
                      <a:gd name="T31" fmla="*/ 33 h 170"/>
                      <a:gd name="T32" fmla="*/ 21 w 284"/>
                      <a:gd name="T33" fmla="*/ 53 h 170"/>
                      <a:gd name="T34" fmla="*/ 6 w 284"/>
                      <a:gd name="T35" fmla="*/ 76 h 170"/>
                      <a:gd name="T36" fmla="*/ 0 w 284"/>
                      <a:gd name="T37" fmla="*/ 96 h 170"/>
                      <a:gd name="T38" fmla="*/ 6 w 284"/>
                      <a:gd name="T39" fmla="*/ 116 h 170"/>
                      <a:gd name="T40" fmla="*/ 21 w 284"/>
                      <a:gd name="T41" fmla="*/ 135 h 170"/>
                      <a:gd name="T42" fmla="*/ 43 w 284"/>
                      <a:gd name="T43" fmla="*/ 150 h 170"/>
                      <a:gd name="T44" fmla="*/ 71 w 284"/>
                      <a:gd name="T45" fmla="*/ 161 h 170"/>
                      <a:gd name="T46" fmla="*/ 106 w 284"/>
                      <a:gd name="T47" fmla="*/ 168 h 170"/>
                      <a:gd name="T48" fmla="*/ 143 w 284"/>
                      <a:gd name="T49" fmla="*/ 170 h 170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84"/>
                      <a:gd name="T76" fmla="*/ 0 h 170"/>
                      <a:gd name="T77" fmla="*/ 284 w 284"/>
                      <a:gd name="T78" fmla="*/ 170 h 170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84" h="170">
                        <a:moveTo>
                          <a:pt x="143" y="170"/>
                        </a:moveTo>
                        <a:lnTo>
                          <a:pt x="180" y="168"/>
                        </a:lnTo>
                        <a:lnTo>
                          <a:pt x="214" y="161"/>
                        </a:lnTo>
                        <a:lnTo>
                          <a:pt x="243" y="150"/>
                        </a:lnTo>
                        <a:lnTo>
                          <a:pt x="266" y="135"/>
                        </a:lnTo>
                        <a:lnTo>
                          <a:pt x="280" y="116"/>
                        </a:lnTo>
                        <a:lnTo>
                          <a:pt x="284" y="96"/>
                        </a:lnTo>
                        <a:lnTo>
                          <a:pt x="280" y="76"/>
                        </a:lnTo>
                        <a:lnTo>
                          <a:pt x="266" y="53"/>
                        </a:lnTo>
                        <a:lnTo>
                          <a:pt x="243" y="33"/>
                        </a:lnTo>
                        <a:lnTo>
                          <a:pt x="214" y="16"/>
                        </a:lnTo>
                        <a:lnTo>
                          <a:pt x="180" y="3"/>
                        </a:lnTo>
                        <a:lnTo>
                          <a:pt x="143" y="0"/>
                        </a:lnTo>
                        <a:lnTo>
                          <a:pt x="106" y="3"/>
                        </a:lnTo>
                        <a:lnTo>
                          <a:pt x="71" y="16"/>
                        </a:lnTo>
                        <a:lnTo>
                          <a:pt x="43" y="33"/>
                        </a:lnTo>
                        <a:lnTo>
                          <a:pt x="21" y="53"/>
                        </a:lnTo>
                        <a:lnTo>
                          <a:pt x="6" y="76"/>
                        </a:lnTo>
                        <a:lnTo>
                          <a:pt x="0" y="96"/>
                        </a:lnTo>
                        <a:lnTo>
                          <a:pt x="6" y="116"/>
                        </a:lnTo>
                        <a:lnTo>
                          <a:pt x="21" y="135"/>
                        </a:lnTo>
                        <a:lnTo>
                          <a:pt x="43" y="150"/>
                        </a:lnTo>
                        <a:lnTo>
                          <a:pt x="71" y="161"/>
                        </a:lnTo>
                        <a:lnTo>
                          <a:pt x="106" y="168"/>
                        </a:lnTo>
                        <a:lnTo>
                          <a:pt x="143" y="170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 w="0">
                    <a:solidFill>
                      <a:srgbClr val="58585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83" name="Freeform 199"/>
                  <p:cNvSpPr>
                    <a:spLocks/>
                  </p:cNvSpPr>
                  <p:nvPr/>
                </p:nvSpPr>
                <p:spPr bwMode="auto">
                  <a:xfrm>
                    <a:off x="880" y="2745"/>
                    <a:ext cx="252" cy="153"/>
                  </a:xfrm>
                  <a:custGeom>
                    <a:avLst/>
                    <a:gdLst>
                      <a:gd name="T0" fmla="*/ 126 w 252"/>
                      <a:gd name="T1" fmla="*/ 153 h 153"/>
                      <a:gd name="T2" fmla="*/ 160 w 252"/>
                      <a:gd name="T3" fmla="*/ 151 h 153"/>
                      <a:gd name="T4" fmla="*/ 189 w 252"/>
                      <a:gd name="T5" fmla="*/ 143 h 153"/>
                      <a:gd name="T6" fmla="*/ 215 w 252"/>
                      <a:gd name="T7" fmla="*/ 134 h 153"/>
                      <a:gd name="T8" fmla="*/ 236 w 252"/>
                      <a:gd name="T9" fmla="*/ 119 h 153"/>
                      <a:gd name="T10" fmla="*/ 249 w 252"/>
                      <a:gd name="T11" fmla="*/ 104 h 153"/>
                      <a:gd name="T12" fmla="*/ 252 w 252"/>
                      <a:gd name="T13" fmla="*/ 86 h 153"/>
                      <a:gd name="T14" fmla="*/ 249 w 252"/>
                      <a:gd name="T15" fmla="*/ 67 h 153"/>
                      <a:gd name="T16" fmla="*/ 236 w 252"/>
                      <a:gd name="T17" fmla="*/ 49 h 153"/>
                      <a:gd name="T18" fmla="*/ 215 w 252"/>
                      <a:gd name="T19" fmla="*/ 30 h 153"/>
                      <a:gd name="T20" fmla="*/ 189 w 252"/>
                      <a:gd name="T21" fmla="*/ 13 h 153"/>
                      <a:gd name="T22" fmla="*/ 160 w 252"/>
                      <a:gd name="T23" fmla="*/ 4 h 153"/>
                      <a:gd name="T24" fmla="*/ 126 w 252"/>
                      <a:gd name="T25" fmla="*/ 0 h 153"/>
                      <a:gd name="T26" fmla="*/ 93 w 252"/>
                      <a:gd name="T27" fmla="*/ 4 h 153"/>
                      <a:gd name="T28" fmla="*/ 63 w 252"/>
                      <a:gd name="T29" fmla="*/ 13 h 153"/>
                      <a:gd name="T30" fmla="*/ 37 w 252"/>
                      <a:gd name="T31" fmla="*/ 30 h 153"/>
                      <a:gd name="T32" fmla="*/ 17 w 252"/>
                      <a:gd name="T33" fmla="*/ 49 h 153"/>
                      <a:gd name="T34" fmla="*/ 4 w 252"/>
                      <a:gd name="T35" fmla="*/ 67 h 153"/>
                      <a:gd name="T36" fmla="*/ 0 w 252"/>
                      <a:gd name="T37" fmla="*/ 86 h 153"/>
                      <a:gd name="T38" fmla="*/ 4 w 252"/>
                      <a:gd name="T39" fmla="*/ 104 h 153"/>
                      <a:gd name="T40" fmla="*/ 17 w 252"/>
                      <a:gd name="T41" fmla="*/ 119 h 153"/>
                      <a:gd name="T42" fmla="*/ 37 w 252"/>
                      <a:gd name="T43" fmla="*/ 134 h 153"/>
                      <a:gd name="T44" fmla="*/ 63 w 252"/>
                      <a:gd name="T45" fmla="*/ 143 h 153"/>
                      <a:gd name="T46" fmla="*/ 93 w 252"/>
                      <a:gd name="T47" fmla="*/ 151 h 153"/>
                      <a:gd name="T48" fmla="*/ 126 w 252"/>
                      <a:gd name="T49" fmla="*/ 153 h 15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52"/>
                      <a:gd name="T76" fmla="*/ 0 h 153"/>
                      <a:gd name="T77" fmla="*/ 252 w 252"/>
                      <a:gd name="T78" fmla="*/ 153 h 15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52" h="153">
                        <a:moveTo>
                          <a:pt x="126" y="153"/>
                        </a:moveTo>
                        <a:lnTo>
                          <a:pt x="160" y="151"/>
                        </a:lnTo>
                        <a:lnTo>
                          <a:pt x="189" y="143"/>
                        </a:lnTo>
                        <a:lnTo>
                          <a:pt x="215" y="134"/>
                        </a:lnTo>
                        <a:lnTo>
                          <a:pt x="236" y="119"/>
                        </a:lnTo>
                        <a:lnTo>
                          <a:pt x="249" y="104"/>
                        </a:lnTo>
                        <a:lnTo>
                          <a:pt x="252" y="86"/>
                        </a:lnTo>
                        <a:lnTo>
                          <a:pt x="249" y="67"/>
                        </a:lnTo>
                        <a:lnTo>
                          <a:pt x="236" y="49"/>
                        </a:lnTo>
                        <a:lnTo>
                          <a:pt x="215" y="30"/>
                        </a:lnTo>
                        <a:lnTo>
                          <a:pt x="189" y="13"/>
                        </a:lnTo>
                        <a:lnTo>
                          <a:pt x="160" y="4"/>
                        </a:lnTo>
                        <a:lnTo>
                          <a:pt x="126" y="0"/>
                        </a:lnTo>
                        <a:lnTo>
                          <a:pt x="93" y="4"/>
                        </a:lnTo>
                        <a:lnTo>
                          <a:pt x="63" y="13"/>
                        </a:lnTo>
                        <a:lnTo>
                          <a:pt x="37" y="30"/>
                        </a:lnTo>
                        <a:lnTo>
                          <a:pt x="17" y="49"/>
                        </a:lnTo>
                        <a:lnTo>
                          <a:pt x="4" y="67"/>
                        </a:lnTo>
                        <a:lnTo>
                          <a:pt x="0" y="86"/>
                        </a:lnTo>
                        <a:lnTo>
                          <a:pt x="4" y="104"/>
                        </a:lnTo>
                        <a:lnTo>
                          <a:pt x="17" y="119"/>
                        </a:lnTo>
                        <a:lnTo>
                          <a:pt x="37" y="134"/>
                        </a:lnTo>
                        <a:lnTo>
                          <a:pt x="63" y="143"/>
                        </a:lnTo>
                        <a:lnTo>
                          <a:pt x="93" y="151"/>
                        </a:lnTo>
                        <a:lnTo>
                          <a:pt x="126" y="153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84" name="Freeform 200"/>
                  <p:cNvSpPr>
                    <a:spLocks/>
                  </p:cNvSpPr>
                  <p:nvPr/>
                </p:nvSpPr>
                <p:spPr bwMode="auto">
                  <a:xfrm>
                    <a:off x="895" y="2745"/>
                    <a:ext cx="222" cy="136"/>
                  </a:xfrm>
                  <a:custGeom>
                    <a:avLst/>
                    <a:gdLst>
                      <a:gd name="T0" fmla="*/ 111 w 222"/>
                      <a:gd name="T1" fmla="*/ 136 h 136"/>
                      <a:gd name="T2" fmla="*/ 146 w 222"/>
                      <a:gd name="T3" fmla="*/ 132 h 136"/>
                      <a:gd name="T4" fmla="*/ 176 w 222"/>
                      <a:gd name="T5" fmla="*/ 125 h 136"/>
                      <a:gd name="T6" fmla="*/ 200 w 222"/>
                      <a:gd name="T7" fmla="*/ 112 h 136"/>
                      <a:gd name="T8" fmla="*/ 217 w 222"/>
                      <a:gd name="T9" fmla="*/ 95 h 136"/>
                      <a:gd name="T10" fmla="*/ 222 w 222"/>
                      <a:gd name="T11" fmla="*/ 78 h 136"/>
                      <a:gd name="T12" fmla="*/ 219 w 222"/>
                      <a:gd name="T13" fmla="*/ 62 h 136"/>
                      <a:gd name="T14" fmla="*/ 208 w 222"/>
                      <a:gd name="T15" fmla="*/ 43 h 136"/>
                      <a:gd name="T16" fmla="*/ 189 w 222"/>
                      <a:gd name="T17" fmla="*/ 26 h 136"/>
                      <a:gd name="T18" fmla="*/ 167 w 222"/>
                      <a:gd name="T19" fmla="*/ 13 h 136"/>
                      <a:gd name="T20" fmla="*/ 141 w 222"/>
                      <a:gd name="T21" fmla="*/ 4 h 136"/>
                      <a:gd name="T22" fmla="*/ 111 w 222"/>
                      <a:gd name="T23" fmla="*/ 0 h 136"/>
                      <a:gd name="T24" fmla="*/ 81 w 222"/>
                      <a:gd name="T25" fmla="*/ 4 h 136"/>
                      <a:gd name="T26" fmla="*/ 56 w 222"/>
                      <a:gd name="T27" fmla="*/ 13 h 136"/>
                      <a:gd name="T28" fmla="*/ 33 w 222"/>
                      <a:gd name="T29" fmla="*/ 26 h 136"/>
                      <a:gd name="T30" fmla="*/ 15 w 222"/>
                      <a:gd name="T31" fmla="*/ 43 h 136"/>
                      <a:gd name="T32" fmla="*/ 4 w 222"/>
                      <a:gd name="T33" fmla="*/ 62 h 136"/>
                      <a:gd name="T34" fmla="*/ 0 w 222"/>
                      <a:gd name="T35" fmla="*/ 78 h 136"/>
                      <a:gd name="T36" fmla="*/ 5 w 222"/>
                      <a:gd name="T37" fmla="*/ 95 h 136"/>
                      <a:gd name="T38" fmla="*/ 22 w 222"/>
                      <a:gd name="T39" fmla="*/ 112 h 136"/>
                      <a:gd name="T40" fmla="*/ 46 w 222"/>
                      <a:gd name="T41" fmla="*/ 125 h 136"/>
                      <a:gd name="T42" fmla="*/ 76 w 222"/>
                      <a:gd name="T43" fmla="*/ 132 h 136"/>
                      <a:gd name="T44" fmla="*/ 111 w 222"/>
                      <a:gd name="T45" fmla="*/ 136 h 1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22"/>
                      <a:gd name="T70" fmla="*/ 0 h 136"/>
                      <a:gd name="T71" fmla="*/ 222 w 222"/>
                      <a:gd name="T72" fmla="*/ 136 h 13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22" h="136">
                        <a:moveTo>
                          <a:pt x="111" y="136"/>
                        </a:moveTo>
                        <a:lnTo>
                          <a:pt x="146" y="132"/>
                        </a:lnTo>
                        <a:lnTo>
                          <a:pt x="176" y="125"/>
                        </a:lnTo>
                        <a:lnTo>
                          <a:pt x="200" y="112"/>
                        </a:lnTo>
                        <a:lnTo>
                          <a:pt x="217" y="95"/>
                        </a:lnTo>
                        <a:lnTo>
                          <a:pt x="222" y="78"/>
                        </a:lnTo>
                        <a:lnTo>
                          <a:pt x="219" y="62"/>
                        </a:lnTo>
                        <a:lnTo>
                          <a:pt x="208" y="43"/>
                        </a:lnTo>
                        <a:lnTo>
                          <a:pt x="189" y="26"/>
                        </a:lnTo>
                        <a:lnTo>
                          <a:pt x="167" y="13"/>
                        </a:lnTo>
                        <a:lnTo>
                          <a:pt x="141" y="4"/>
                        </a:lnTo>
                        <a:lnTo>
                          <a:pt x="111" y="0"/>
                        </a:lnTo>
                        <a:lnTo>
                          <a:pt x="81" y="4"/>
                        </a:lnTo>
                        <a:lnTo>
                          <a:pt x="56" y="13"/>
                        </a:lnTo>
                        <a:lnTo>
                          <a:pt x="33" y="26"/>
                        </a:lnTo>
                        <a:lnTo>
                          <a:pt x="15" y="43"/>
                        </a:lnTo>
                        <a:lnTo>
                          <a:pt x="4" y="62"/>
                        </a:lnTo>
                        <a:lnTo>
                          <a:pt x="0" y="78"/>
                        </a:lnTo>
                        <a:lnTo>
                          <a:pt x="5" y="95"/>
                        </a:lnTo>
                        <a:lnTo>
                          <a:pt x="22" y="112"/>
                        </a:lnTo>
                        <a:lnTo>
                          <a:pt x="46" y="125"/>
                        </a:lnTo>
                        <a:lnTo>
                          <a:pt x="76" y="132"/>
                        </a:lnTo>
                        <a:lnTo>
                          <a:pt x="111" y="136"/>
                        </a:lnTo>
                        <a:close/>
                      </a:path>
                    </a:pathLst>
                  </a:custGeom>
                  <a:solidFill>
                    <a:srgbClr val="878787"/>
                  </a:solidFill>
                  <a:ln w="0">
                    <a:solidFill>
                      <a:srgbClr val="87878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85" name="Freeform 201"/>
                  <p:cNvSpPr>
                    <a:spLocks/>
                  </p:cNvSpPr>
                  <p:nvPr/>
                </p:nvSpPr>
                <p:spPr bwMode="auto">
                  <a:xfrm>
                    <a:off x="910" y="2747"/>
                    <a:ext cx="193" cy="117"/>
                  </a:xfrm>
                  <a:custGeom>
                    <a:avLst/>
                    <a:gdLst>
                      <a:gd name="T0" fmla="*/ 96 w 193"/>
                      <a:gd name="T1" fmla="*/ 117 h 117"/>
                      <a:gd name="T2" fmla="*/ 126 w 193"/>
                      <a:gd name="T3" fmla="*/ 113 h 117"/>
                      <a:gd name="T4" fmla="*/ 154 w 193"/>
                      <a:gd name="T5" fmla="*/ 106 h 117"/>
                      <a:gd name="T6" fmla="*/ 174 w 193"/>
                      <a:gd name="T7" fmla="*/ 97 h 117"/>
                      <a:gd name="T8" fmla="*/ 187 w 193"/>
                      <a:gd name="T9" fmla="*/ 82 h 117"/>
                      <a:gd name="T10" fmla="*/ 193 w 193"/>
                      <a:gd name="T11" fmla="*/ 67 h 117"/>
                      <a:gd name="T12" fmla="*/ 187 w 193"/>
                      <a:gd name="T13" fmla="*/ 49 h 117"/>
                      <a:gd name="T14" fmla="*/ 174 w 193"/>
                      <a:gd name="T15" fmla="*/ 32 h 117"/>
                      <a:gd name="T16" fmla="*/ 154 w 193"/>
                      <a:gd name="T17" fmla="*/ 15 h 117"/>
                      <a:gd name="T18" fmla="*/ 126 w 193"/>
                      <a:gd name="T19" fmla="*/ 4 h 117"/>
                      <a:gd name="T20" fmla="*/ 96 w 193"/>
                      <a:gd name="T21" fmla="*/ 0 h 117"/>
                      <a:gd name="T22" fmla="*/ 66 w 193"/>
                      <a:gd name="T23" fmla="*/ 4 h 117"/>
                      <a:gd name="T24" fmla="*/ 41 w 193"/>
                      <a:gd name="T25" fmla="*/ 15 h 117"/>
                      <a:gd name="T26" fmla="*/ 18 w 193"/>
                      <a:gd name="T27" fmla="*/ 32 h 117"/>
                      <a:gd name="T28" fmla="*/ 5 w 193"/>
                      <a:gd name="T29" fmla="*/ 49 h 117"/>
                      <a:gd name="T30" fmla="*/ 0 w 193"/>
                      <a:gd name="T31" fmla="*/ 67 h 117"/>
                      <a:gd name="T32" fmla="*/ 5 w 193"/>
                      <a:gd name="T33" fmla="*/ 82 h 117"/>
                      <a:gd name="T34" fmla="*/ 18 w 193"/>
                      <a:gd name="T35" fmla="*/ 97 h 117"/>
                      <a:gd name="T36" fmla="*/ 41 w 193"/>
                      <a:gd name="T37" fmla="*/ 106 h 117"/>
                      <a:gd name="T38" fmla="*/ 66 w 193"/>
                      <a:gd name="T39" fmla="*/ 113 h 117"/>
                      <a:gd name="T40" fmla="*/ 96 w 193"/>
                      <a:gd name="T41" fmla="*/ 117 h 11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3"/>
                      <a:gd name="T64" fmla="*/ 0 h 117"/>
                      <a:gd name="T65" fmla="*/ 193 w 193"/>
                      <a:gd name="T66" fmla="*/ 117 h 11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3" h="117">
                        <a:moveTo>
                          <a:pt x="96" y="117"/>
                        </a:moveTo>
                        <a:lnTo>
                          <a:pt x="126" y="113"/>
                        </a:lnTo>
                        <a:lnTo>
                          <a:pt x="154" y="106"/>
                        </a:lnTo>
                        <a:lnTo>
                          <a:pt x="174" y="97"/>
                        </a:lnTo>
                        <a:lnTo>
                          <a:pt x="187" y="82"/>
                        </a:lnTo>
                        <a:lnTo>
                          <a:pt x="193" y="67"/>
                        </a:lnTo>
                        <a:lnTo>
                          <a:pt x="187" y="49"/>
                        </a:lnTo>
                        <a:lnTo>
                          <a:pt x="174" y="32"/>
                        </a:lnTo>
                        <a:lnTo>
                          <a:pt x="154" y="15"/>
                        </a:lnTo>
                        <a:lnTo>
                          <a:pt x="126" y="4"/>
                        </a:lnTo>
                        <a:lnTo>
                          <a:pt x="96" y="0"/>
                        </a:lnTo>
                        <a:lnTo>
                          <a:pt x="66" y="4"/>
                        </a:lnTo>
                        <a:lnTo>
                          <a:pt x="41" y="15"/>
                        </a:lnTo>
                        <a:lnTo>
                          <a:pt x="18" y="32"/>
                        </a:lnTo>
                        <a:lnTo>
                          <a:pt x="5" y="49"/>
                        </a:lnTo>
                        <a:lnTo>
                          <a:pt x="0" y="67"/>
                        </a:lnTo>
                        <a:lnTo>
                          <a:pt x="5" y="82"/>
                        </a:lnTo>
                        <a:lnTo>
                          <a:pt x="18" y="97"/>
                        </a:lnTo>
                        <a:lnTo>
                          <a:pt x="41" y="106"/>
                        </a:lnTo>
                        <a:lnTo>
                          <a:pt x="66" y="113"/>
                        </a:lnTo>
                        <a:lnTo>
                          <a:pt x="96" y="117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86" name="Freeform 202"/>
                  <p:cNvSpPr>
                    <a:spLocks/>
                  </p:cNvSpPr>
                  <p:nvPr/>
                </p:nvSpPr>
                <p:spPr bwMode="auto">
                  <a:xfrm>
                    <a:off x="926" y="2749"/>
                    <a:ext cx="162" cy="97"/>
                  </a:xfrm>
                  <a:custGeom>
                    <a:avLst/>
                    <a:gdLst>
                      <a:gd name="T0" fmla="*/ 80 w 162"/>
                      <a:gd name="T1" fmla="*/ 97 h 97"/>
                      <a:gd name="T2" fmla="*/ 106 w 162"/>
                      <a:gd name="T3" fmla="*/ 95 h 97"/>
                      <a:gd name="T4" fmla="*/ 128 w 162"/>
                      <a:gd name="T5" fmla="*/ 89 h 97"/>
                      <a:gd name="T6" fmla="*/ 145 w 162"/>
                      <a:gd name="T7" fmla="*/ 80 h 97"/>
                      <a:gd name="T8" fmla="*/ 158 w 162"/>
                      <a:gd name="T9" fmla="*/ 69 h 97"/>
                      <a:gd name="T10" fmla="*/ 162 w 162"/>
                      <a:gd name="T11" fmla="*/ 56 h 97"/>
                      <a:gd name="T12" fmla="*/ 158 w 162"/>
                      <a:gd name="T13" fmla="*/ 41 h 97"/>
                      <a:gd name="T14" fmla="*/ 145 w 162"/>
                      <a:gd name="T15" fmla="*/ 26 h 97"/>
                      <a:gd name="T16" fmla="*/ 128 w 162"/>
                      <a:gd name="T17" fmla="*/ 13 h 97"/>
                      <a:gd name="T18" fmla="*/ 106 w 162"/>
                      <a:gd name="T19" fmla="*/ 4 h 97"/>
                      <a:gd name="T20" fmla="*/ 80 w 162"/>
                      <a:gd name="T21" fmla="*/ 0 h 97"/>
                      <a:gd name="T22" fmla="*/ 54 w 162"/>
                      <a:gd name="T23" fmla="*/ 4 h 97"/>
                      <a:gd name="T24" fmla="*/ 34 w 162"/>
                      <a:gd name="T25" fmla="*/ 13 h 97"/>
                      <a:gd name="T26" fmla="*/ 15 w 162"/>
                      <a:gd name="T27" fmla="*/ 26 h 97"/>
                      <a:gd name="T28" fmla="*/ 4 w 162"/>
                      <a:gd name="T29" fmla="*/ 41 h 97"/>
                      <a:gd name="T30" fmla="*/ 0 w 162"/>
                      <a:gd name="T31" fmla="*/ 56 h 97"/>
                      <a:gd name="T32" fmla="*/ 4 w 162"/>
                      <a:gd name="T33" fmla="*/ 69 h 97"/>
                      <a:gd name="T34" fmla="*/ 15 w 162"/>
                      <a:gd name="T35" fmla="*/ 80 h 97"/>
                      <a:gd name="T36" fmla="*/ 34 w 162"/>
                      <a:gd name="T37" fmla="*/ 89 h 97"/>
                      <a:gd name="T38" fmla="*/ 54 w 162"/>
                      <a:gd name="T39" fmla="*/ 95 h 97"/>
                      <a:gd name="T40" fmla="*/ 80 w 162"/>
                      <a:gd name="T41" fmla="*/ 97 h 9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62"/>
                      <a:gd name="T64" fmla="*/ 0 h 97"/>
                      <a:gd name="T65" fmla="*/ 162 w 162"/>
                      <a:gd name="T66" fmla="*/ 97 h 9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62" h="97">
                        <a:moveTo>
                          <a:pt x="80" y="97"/>
                        </a:moveTo>
                        <a:lnTo>
                          <a:pt x="106" y="95"/>
                        </a:lnTo>
                        <a:lnTo>
                          <a:pt x="128" y="89"/>
                        </a:lnTo>
                        <a:lnTo>
                          <a:pt x="145" y="80"/>
                        </a:lnTo>
                        <a:lnTo>
                          <a:pt x="158" y="69"/>
                        </a:lnTo>
                        <a:lnTo>
                          <a:pt x="162" y="56"/>
                        </a:lnTo>
                        <a:lnTo>
                          <a:pt x="158" y="41"/>
                        </a:lnTo>
                        <a:lnTo>
                          <a:pt x="145" y="26"/>
                        </a:lnTo>
                        <a:lnTo>
                          <a:pt x="128" y="13"/>
                        </a:lnTo>
                        <a:lnTo>
                          <a:pt x="106" y="4"/>
                        </a:lnTo>
                        <a:lnTo>
                          <a:pt x="80" y="0"/>
                        </a:lnTo>
                        <a:lnTo>
                          <a:pt x="54" y="4"/>
                        </a:lnTo>
                        <a:lnTo>
                          <a:pt x="34" y="13"/>
                        </a:lnTo>
                        <a:lnTo>
                          <a:pt x="15" y="26"/>
                        </a:lnTo>
                        <a:lnTo>
                          <a:pt x="4" y="41"/>
                        </a:lnTo>
                        <a:lnTo>
                          <a:pt x="0" y="56"/>
                        </a:lnTo>
                        <a:lnTo>
                          <a:pt x="4" y="69"/>
                        </a:lnTo>
                        <a:lnTo>
                          <a:pt x="15" y="80"/>
                        </a:lnTo>
                        <a:lnTo>
                          <a:pt x="34" y="89"/>
                        </a:lnTo>
                        <a:lnTo>
                          <a:pt x="54" y="95"/>
                        </a:lnTo>
                        <a:lnTo>
                          <a:pt x="80" y="97"/>
                        </a:lnTo>
                        <a:close/>
                      </a:path>
                    </a:pathLst>
                  </a:custGeom>
                  <a:solidFill>
                    <a:srgbClr val="B7B7B7"/>
                  </a:solidFill>
                  <a:ln w="0">
                    <a:solidFill>
                      <a:srgbClr val="B7B7B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87" name="Freeform 203"/>
                  <p:cNvSpPr>
                    <a:spLocks/>
                  </p:cNvSpPr>
                  <p:nvPr/>
                </p:nvSpPr>
                <p:spPr bwMode="auto">
                  <a:xfrm>
                    <a:off x="941" y="2751"/>
                    <a:ext cx="132" cy="78"/>
                  </a:xfrm>
                  <a:custGeom>
                    <a:avLst/>
                    <a:gdLst>
                      <a:gd name="T0" fmla="*/ 65 w 132"/>
                      <a:gd name="T1" fmla="*/ 78 h 78"/>
                      <a:gd name="T2" fmla="*/ 91 w 132"/>
                      <a:gd name="T3" fmla="*/ 76 h 78"/>
                      <a:gd name="T4" fmla="*/ 111 w 132"/>
                      <a:gd name="T5" fmla="*/ 69 h 78"/>
                      <a:gd name="T6" fmla="*/ 126 w 132"/>
                      <a:gd name="T7" fmla="*/ 58 h 78"/>
                      <a:gd name="T8" fmla="*/ 132 w 132"/>
                      <a:gd name="T9" fmla="*/ 45 h 78"/>
                      <a:gd name="T10" fmla="*/ 126 w 132"/>
                      <a:gd name="T11" fmla="*/ 30 h 78"/>
                      <a:gd name="T12" fmla="*/ 111 w 132"/>
                      <a:gd name="T13" fmla="*/ 15 h 78"/>
                      <a:gd name="T14" fmla="*/ 91 w 132"/>
                      <a:gd name="T15" fmla="*/ 4 h 78"/>
                      <a:gd name="T16" fmla="*/ 65 w 132"/>
                      <a:gd name="T17" fmla="*/ 0 h 78"/>
                      <a:gd name="T18" fmla="*/ 41 w 132"/>
                      <a:gd name="T19" fmla="*/ 4 h 78"/>
                      <a:gd name="T20" fmla="*/ 19 w 132"/>
                      <a:gd name="T21" fmla="*/ 15 h 78"/>
                      <a:gd name="T22" fmla="*/ 6 w 132"/>
                      <a:gd name="T23" fmla="*/ 30 h 78"/>
                      <a:gd name="T24" fmla="*/ 0 w 132"/>
                      <a:gd name="T25" fmla="*/ 45 h 78"/>
                      <a:gd name="T26" fmla="*/ 6 w 132"/>
                      <a:gd name="T27" fmla="*/ 58 h 78"/>
                      <a:gd name="T28" fmla="*/ 19 w 132"/>
                      <a:gd name="T29" fmla="*/ 69 h 78"/>
                      <a:gd name="T30" fmla="*/ 41 w 132"/>
                      <a:gd name="T31" fmla="*/ 76 h 78"/>
                      <a:gd name="T32" fmla="*/ 65 w 132"/>
                      <a:gd name="T33" fmla="*/ 78 h 7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32"/>
                      <a:gd name="T52" fmla="*/ 0 h 78"/>
                      <a:gd name="T53" fmla="*/ 132 w 132"/>
                      <a:gd name="T54" fmla="*/ 78 h 7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32" h="78">
                        <a:moveTo>
                          <a:pt x="65" y="78"/>
                        </a:moveTo>
                        <a:lnTo>
                          <a:pt x="91" y="76"/>
                        </a:lnTo>
                        <a:lnTo>
                          <a:pt x="111" y="69"/>
                        </a:lnTo>
                        <a:lnTo>
                          <a:pt x="126" y="58"/>
                        </a:lnTo>
                        <a:lnTo>
                          <a:pt x="132" y="45"/>
                        </a:lnTo>
                        <a:lnTo>
                          <a:pt x="126" y="30"/>
                        </a:lnTo>
                        <a:lnTo>
                          <a:pt x="111" y="15"/>
                        </a:lnTo>
                        <a:lnTo>
                          <a:pt x="91" y="4"/>
                        </a:lnTo>
                        <a:lnTo>
                          <a:pt x="65" y="0"/>
                        </a:lnTo>
                        <a:lnTo>
                          <a:pt x="41" y="4"/>
                        </a:lnTo>
                        <a:lnTo>
                          <a:pt x="19" y="15"/>
                        </a:lnTo>
                        <a:lnTo>
                          <a:pt x="6" y="30"/>
                        </a:lnTo>
                        <a:lnTo>
                          <a:pt x="0" y="45"/>
                        </a:lnTo>
                        <a:lnTo>
                          <a:pt x="6" y="58"/>
                        </a:lnTo>
                        <a:lnTo>
                          <a:pt x="19" y="69"/>
                        </a:lnTo>
                        <a:lnTo>
                          <a:pt x="41" y="76"/>
                        </a:lnTo>
                        <a:lnTo>
                          <a:pt x="65" y="78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0">
                    <a:solidFill>
                      <a:srgbClr val="CFCFC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88" name="Freeform 204"/>
                  <p:cNvSpPr>
                    <a:spLocks/>
                  </p:cNvSpPr>
                  <p:nvPr/>
                </p:nvSpPr>
                <p:spPr bwMode="auto">
                  <a:xfrm>
                    <a:off x="956" y="2751"/>
                    <a:ext cx="100" cy="61"/>
                  </a:xfrm>
                  <a:custGeom>
                    <a:avLst/>
                    <a:gdLst>
                      <a:gd name="T0" fmla="*/ 50 w 100"/>
                      <a:gd name="T1" fmla="*/ 61 h 61"/>
                      <a:gd name="T2" fmla="*/ 71 w 100"/>
                      <a:gd name="T3" fmla="*/ 59 h 61"/>
                      <a:gd name="T4" fmla="*/ 87 w 100"/>
                      <a:gd name="T5" fmla="*/ 54 h 61"/>
                      <a:gd name="T6" fmla="*/ 96 w 100"/>
                      <a:gd name="T7" fmla="*/ 45 h 61"/>
                      <a:gd name="T8" fmla="*/ 100 w 100"/>
                      <a:gd name="T9" fmla="*/ 35 h 61"/>
                      <a:gd name="T10" fmla="*/ 96 w 100"/>
                      <a:gd name="T11" fmla="*/ 24 h 61"/>
                      <a:gd name="T12" fmla="*/ 87 w 100"/>
                      <a:gd name="T13" fmla="*/ 13 h 61"/>
                      <a:gd name="T14" fmla="*/ 71 w 100"/>
                      <a:gd name="T15" fmla="*/ 4 h 61"/>
                      <a:gd name="T16" fmla="*/ 50 w 100"/>
                      <a:gd name="T17" fmla="*/ 0 h 61"/>
                      <a:gd name="T18" fmla="*/ 32 w 100"/>
                      <a:gd name="T19" fmla="*/ 4 h 61"/>
                      <a:gd name="T20" fmla="*/ 15 w 100"/>
                      <a:gd name="T21" fmla="*/ 13 h 61"/>
                      <a:gd name="T22" fmla="*/ 6 w 100"/>
                      <a:gd name="T23" fmla="*/ 24 h 61"/>
                      <a:gd name="T24" fmla="*/ 0 w 100"/>
                      <a:gd name="T25" fmla="*/ 35 h 61"/>
                      <a:gd name="T26" fmla="*/ 6 w 100"/>
                      <a:gd name="T27" fmla="*/ 45 h 61"/>
                      <a:gd name="T28" fmla="*/ 15 w 100"/>
                      <a:gd name="T29" fmla="*/ 54 h 61"/>
                      <a:gd name="T30" fmla="*/ 32 w 100"/>
                      <a:gd name="T31" fmla="*/ 59 h 61"/>
                      <a:gd name="T32" fmla="*/ 50 w 100"/>
                      <a:gd name="T33" fmla="*/ 61 h 61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00"/>
                      <a:gd name="T52" fmla="*/ 0 h 61"/>
                      <a:gd name="T53" fmla="*/ 100 w 100"/>
                      <a:gd name="T54" fmla="*/ 61 h 61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00" h="61">
                        <a:moveTo>
                          <a:pt x="50" y="61"/>
                        </a:moveTo>
                        <a:lnTo>
                          <a:pt x="71" y="59"/>
                        </a:lnTo>
                        <a:lnTo>
                          <a:pt x="87" y="54"/>
                        </a:lnTo>
                        <a:lnTo>
                          <a:pt x="96" y="45"/>
                        </a:lnTo>
                        <a:lnTo>
                          <a:pt x="100" y="35"/>
                        </a:lnTo>
                        <a:lnTo>
                          <a:pt x="96" y="24"/>
                        </a:lnTo>
                        <a:lnTo>
                          <a:pt x="87" y="13"/>
                        </a:lnTo>
                        <a:lnTo>
                          <a:pt x="71" y="4"/>
                        </a:lnTo>
                        <a:lnTo>
                          <a:pt x="50" y="0"/>
                        </a:lnTo>
                        <a:lnTo>
                          <a:pt x="32" y="4"/>
                        </a:lnTo>
                        <a:lnTo>
                          <a:pt x="15" y="13"/>
                        </a:lnTo>
                        <a:lnTo>
                          <a:pt x="6" y="24"/>
                        </a:lnTo>
                        <a:lnTo>
                          <a:pt x="0" y="35"/>
                        </a:lnTo>
                        <a:lnTo>
                          <a:pt x="6" y="45"/>
                        </a:lnTo>
                        <a:lnTo>
                          <a:pt x="15" y="54"/>
                        </a:lnTo>
                        <a:lnTo>
                          <a:pt x="32" y="59"/>
                        </a:ln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rgbClr val="E7E7E7"/>
                  </a:solidFill>
                  <a:ln w="0">
                    <a:solidFill>
                      <a:srgbClr val="E7E7E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89" name="Freeform 205"/>
                  <p:cNvSpPr>
                    <a:spLocks/>
                  </p:cNvSpPr>
                  <p:nvPr/>
                </p:nvSpPr>
                <p:spPr bwMode="auto">
                  <a:xfrm>
                    <a:off x="1167" y="3025"/>
                    <a:ext cx="219" cy="134"/>
                  </a:xfrm>
                  <a:custGeom>
                    <a:avLst/>
                    <a:gdLst>
                      <a:gd name="T0" fmla="*/ 110 w 219"/>
                      <a:gd name="T1" fmla="*/ 134 h 134"/>
                      <a:gd name="T2" fmla="*/ 145 w 219"/>
                      <a:gd name="T3" fmla="*/ 130 h 134"/>
                      <a:gd name="T4" fmla="*/ 175 w 219"/>
                      <a:gd name="T5" fmla="*/ 123 h 134"/>
                      <a:gd name="T6" fmla="*/ 199 w 219"/>
                      <a:gd name="T7" fmla="*/ 110 h 134"/>
                      <a:gd name="T8" fmla="*/ 214 w 219"/>
                      <a:gd name="T9" fmla="*/ 95 h 134"/>
                      <a:gd name="T10" fmla="*/ 219 w 219"/>
                      <a:gd name="T11" fmla="*/ 76 h 134"/>
                      <a:gd name="T12" fmla="*/ 214 w 219"/>
                      <a:gd name="T13" fmla="*/ 56 h 134"/>
                      <a:gd name="T14" fmla="*/ 199 w 219"/>
                      <a:gd name="T15" fmla="*/ 36 h 134"/>
                      <a:gd name="T16" fmla="*/ 175 w 219"/>
                      <a:gd name="T17" fmla="*/ 19 h 134"/>
                      <a:gd name="T18" fmla="*/ 145 w 219"/>
                      <a:gd name="T19" fmla="*/ 6 h 134"/>
                      <a:gd name="T20" fmla="*/ 110 w 219"/>
                      <a:gd name="T21" fmla="*/ 0 h 134"/>
                      <a:gd name="T22" fmla="*/ 75 w 219"/>
                      <a:gd name="T23" fmla="*/ 6 h 134"/>
                      <a:gd name="T24" fmla="*/ 45 w 219"/>
                      <a:gd name="T25" fmla="*/ 19 h 134"/>
                      <a:gd name="T26" fmla="*/ 21 w 219"/>
                      <a:gd name="T27" fmla="*/ 36 h 134"/>
                      <a:gd name="T28" fmla="*/ 6 w 219"/>
                      <a:gd name="T29" fmla="*/ 56 h 134"/>
                      <a:gd name="T30" fmla="*/ 0 w 219"/>
                      <a:gd name="T31" fmla="*/ 76 h 134"/>
                      <a:gd name="T32" fmla="*/ 6 w 219"/>
                      <a:gd name="T33" fmla="*/ 95 h 134"/>
                      <a:gd name="T34" fmla="*/ 21 w 219"/>
                      <a:gd name="T35" fmla="*/ 110 h 134"/>
                      <a:gd name="T36" fmla="*/ 45 w 219"/>
                      <a:gd name="T37" fmla="*/ 123 h 134"/>
                      <a:gd name="T38" fmla="*/ 75 w 219"/>
                      <a:gd name="T39" fmla="*/ 130 h 134"/>
                      <a:gd name="T40" fmla="*/ 110 w 219"/>
                      <a:gd name="T41" fmla="*/ 134 h 13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19"/>
                      <a:gd name="T64" fmla="*/ 0 h 134"/>
                      <a:gd name="T65" fmla="*/ 219 w 219"/>
                      <a:gd name="T66" fmla="*/ 134 h 13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19" h="134">
                        <a:moveTo>
                          <a:pt x="110" y="134"/>
                        </a:moveTo>
                        <a:lnTo>
                          <a:pt x="145" y="130"/>
                        </a:lnTo>
                        <a:lnTo>
                          <a:pt x="175" y="123"/>
                        </a:lnTo>
                        <a:lnTo>
                          <a:pt x="199" y="110"/>
                        </a:lnTo>
                        <a:lnTo>
                          <a:pt x="214" y="95"/>
                        </a:lnTo>
                        <a:lnTo>
                          <a:pt x="219" y="76"/>
                        </a:lnTo>
                        <a:lnTo>
                          <a:pt x="214" y="56"/>
                        </a:lnTo>
                        <a:lnTo>
                          <a:pt x="199" y="36"/>
                        </a:lnTo>
                        <a:lnTo>
                          <a:pt x="175" y="19"/>
                        </a:lnTo>
                        <a:lnTo>
                          <a:pt x="145" y="6"/>
                        </a:lnTo>
                        <a:lnTo>
                          <a:pt x="110" y="0"/>
                        </a:lnTo>
                        <a:lnTo>
                          <a:pt x="75" y="6"/>
                        </a:lnTo>
                        <a:lnTo>
                          <a:pt x="45" y="19"/>
                        </a:lnTo>
                        <a:lnTo>
                          <a:pt x="21" y="36"/>
                        </a:lnTo>
                        <a:lnTo>
                          <a:pt x="6" y="56"/>
                        </a:lnTo>
                        <a:lnTo>
                          <a:pt x="0" y="76"/>
                        </a:lnTo>
                        <a:lnTo>
                          <a:pt x="6" y="95"/>
                        </a:lnTo>
                        <a:lnTo>
                          <a:pt x="21" y="110"/>
                        </a:lnTo>
                        <a:lnTo>
                          <a:pt x="45" y="123"/>
                        </a:lnTo>
                        <a:lnTo>
                          <a:pt x="75" y="130"/>
                        </a:lnTo>
                        <a:lnTo>
                          <a:pt x="110" y="134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90" name="Freeform 206"/>
                  <p:cNvSpPr>
                    <a:spLocks/>
                  </p:cNvSpPr>
                  <p:nvPr/>
                </p:nvSpPr>
                <p:spPr bwMode="auto">
                  <a:xfrm>
                    <a:off x="1117" y="3114"/>
                    <a:ext cx="269" cy="247"/>
                  </a:xfrm>
                  <a:custGeom>
                    <a:avLst/>
                    <a:gdLst>
                      <a:gd name="T0" fmla="*/ 119 w 269"/>
                      <a:gd name="T1" fmla="*/ 247 h 247"/>
                      <a:gd name="T2" fmla="*/ 88 w 269"/>
                      <a:gd name="T3" fmla="*/ 243 h 247"/>
                      <a:gd name="T4" fmla="*/ 62 w 269"/>
                      <a:gd name="T5" fmla="*/ 236 h 247"/>
                      <a:gd name="T6" fmla="*/ 41 w 269"/>
                      <a:gd name="T7" fmla="*/ 225 h 247"/>
                      <a:gd name="T8" fmla="*/ 26 w 269"/>
                      <a:gd name="T9" fmla="*/ 212 h 247"/>
                      <a:gd name="T10" fmla="*/ 15 w 269"/>
                      <a:gd name="T11" fmla="*/ 199 h 247"/>
                      <a:gd name="T12" fmla="*/ 8 w 269"/>
                      <a:gd name="T13" fmla="*/ 188 h 247"/>
                      <a:gd name="T14" fmla="*/ 2 w 269"/>
                      <a:gd name="T15" fmla="*/ 178 h 247"/>
                      <a:gd name="T16" fmla="*/ 0 w 269"/>
                      <a:gd name="T17" fmla="*/ 171 h 247"/>
                      <a:gd name="T18" fmla="*/ 0 w 269"/>
                      <a:gd name="T19" fmla="*/ 167 h 247"/>
                      <a:gd name="T20" fmla="*/ 0 w 269"/>
                      <a:gd name="T21" fmla="*/ 0 h 247"/>
                      <a:gd name="T22" fmla="*/ 269 w 269"/>
                      <a:gd name="T23" fmla="*/ 2 h 247"/>
                      <a:gd name="T24" fmla="*/ 269 w 269"/>
                      <a:gd name="T25" fmla="*/ 165 h 247"/>
                      <a:gd name="T26" fmla="*/ 262 w 269"/>
                      <a:gd name="T27" fmla="*/ 180 h 247"/>
                      <a:gd name="T28" fmla="*/ 254 w 269"/>
                      <a:gd name="T29" fmla="*/ 195 h 247"/>
                      <a:gd name="T30" fmla="*/ 249 w 269"/>
                      <a:gd name="T31" fmla="*/ 206 h 247"/>
                      <a:gd name="T32" fmla="*/ 245 w 269"/>
                      <a:gd name="T33" fmla="*/ 210 h 247"/>
                      <a:gd name="T34" fmla="*/ 230 w 269"/>
                      <a:gd name="T35" fmla="*/ 223 h 247"/>
                      <a:gd name="T36" fmla="*/ 208 w 269"/>
                      <a:gd name="T37" fmla="*/ 232 h 247"/>
                      <a:gd name="T38" fmla="*/ 184 w 269"/>
                      <a:gd name="T39" fmla="*/ 240 h 247"/>
                      <a:gd name="T40" fmla="*/ 160 w 269"/>
                      <a:gd name="T41" fmla="*/ 243 h 247"/>
                      <a:gd name="T42" fmla="*/ 139 w 269"/>
                      <a:gd name="T43" fmla="*/ 247 h 247"/>
                      <a:gd name="T44" fmla="*/ 125 w 269"/>
                      <a:gd name="T45" fmla="*/ 247 h 247"/>
                      <a:gd name="T46" fmla="*/ 119 w 269"/>
                      <a:gd name="T47" fmla="*/ 247 h 247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269"/>
                      <a:gd name="T73" fmla="*/ 0 h 247"/>
                      <a:gd name="T74" fmla="*/ 269 w 269"/>
                      <a:gd name="T75" fmla="*/ 247 h 247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269" h="247">
                        <a:moveTo>
                          <a:pt x="119" y="247"/>
                        </a:moveTo>
                        <a:lnTo>
                          <a:pt x="88" y="243"/>
                        </a:lnTo>
                        <a:lnTo>
                          <a:pt x="62" y="236"/>
                        </a:lnTo>
                        <a:lnTo>
                          <a:pt x="41" y="225"/>
                        </a:lnTo>
                        <a:lnTo>
                          <a:pt x="26" y="212"/>
                        </a:lnTo>
                        <a:lnTo>
                          <a:pt x="15" y="199"/>
                        </a:lnTo>
                        <a:lnTo>
                          <a:pt x="8" y="188"/>
                        </a:lnTo>
                        <a:lnTo>
                          <a:pt x="2" y="178"/>
                        </a:lnTo>
                        <a:lnTo>
                          <a:pt x="0" y="171"/>
                        </a:lnTo>
                        <a:lnTo>
                          <a:pt x="0" y="167"/>
                        </a:lnTo>
                        <a:lnTo>
                          <a:pt x="0" y="0"/>
                        </a:lnTo>
                        <a:lnTo>
                          <a:pt x="269" y="2"/>
                        </a:lnTo>
                        <a:lnTo>
                          <a:pt x="269" y="165"/>
                        </a:lnTo>
                        <a:lnTo>
                          <a:pt x="262" y="180"/>
                        </a:lnTo>
                        <a:lnTo>
                          <a:pt x="254" y="195"/>
                        </a:lnTo>
                        <a:lnTo>
                          <a:pt x="249" y="206"/>
                        </a:lnTo>
                        <a:lnTo>
                          <a:pt x="245" y="210"/>
                        </a:lnTo>
                        <a:lnTo>
                          <a:pt x="230" y="223"/>
                        </a:lnTo>
                        <a:lnTo>
                          <a:pt x="208" y="232"/>
                        </a:lnTo>
                        <a:lnTo>
                          <a:pt x="184" y="240"/>
                        </a:lnTo>
                        <a:lnTo>
                          <a:pt x="160" y="243"/>
                        </a:lnTo>
                        <a:lnTo>
                          <a:pt x="139" y="247"/>
                        </a:lnTo>
                        <a:lnTo>
                          <a:pt x="125" y="247"/>
                        </a:lnTo>
                        <a:lnTo>
                          <a:pt x="119" y="24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91" name="Freeform 207"/>
                  <p:cNvSpPr>
                    <a:spLocks/>
                  </p:cNvSpPr>
                  <p:nvPr/>
                </p:nvSpPr>
                <p:spPr bwMode="auto">
                  <a:xfrm>
                    <a:off x="1117" y="3114"/>
                    <a:ext cx="269" cy="247"/>
                  </a:xfrm>
                  <a:custGeom>
                    <a:avLst/>
                    <a:gdLst>
                      <a:gd name="T0" fmla="*/ 119 w 269"/>
                      <a:gd name="T1" fmla="*/ 247 h 247"/>
                      <a:gd name="T2" fmla="*/ 88 w 269"/>
                      <a:gd name="T3" fmla="*/ 243 h 247"/>
                      <a:gd name="T4" fmla="*/ 62 w 269"/>
                      <a:gd name="T5" fmla="*/ 236 h 247"/>
                      <a:gd name="T6" fmla="*/ 41 w 269"/>
                      <a:gd name="T7" fmla="*/ 225 h 247"/>
                      <a:gd name="T8" fmla="*/ 26 w 269"/>
                      <a:gd name="T9" fmla="*/ 212 h 247"/>
                      <a:gd name="T10" fmla="*/ 15 w 269"/>
                      <a:gd name="T11" fmla="*/ 199 h 247"/>
                      <a:gd name="T12" fmla="*/ 8 w 269"/>
                      <a:gd name="T13" fmla="*/ 188 h 247"/>
                      <a:gd name="T14" fmla="*/ 2 w 269"/>
                      <a:gd name="T15" fmla="*/ 178 h 247"/>
                      <a:gd name="T16" fmla="*/ 0 w 269"/>
                      <a:gd name="T17" fmla="*/ 171 h 247"/>
                      <a:gd name="T18" fmla="*/ 0 w 269"/>
                      <a:gd name="T19" fmla="*/ 167 h 247"/>
                      <a:gd name="T20" fmla="*/ 0 w 269"/>
                      <a:gd name="T21" fmla="*/ 0 h 247"/>
                      <a:gd name="T22" fmla="*/ 269 w 269"/>
                      <a:gd name="T23" fmla="*/ 2 h 247"/>
                      <a:gd name="T24" fmla="*/ 269 w 269"/>
                      <a:gd name="T25" fmla="*/ 165 h 247"/>
                      <a:gd name="T26" fmla="*/ 262 w 269"/>
                      <a:gd name="T27" fmla="*/ 180 h 247"/>
                      <a:gd name="T28" fmla="*/ 254 w 269"/>
                      <a:gd name="T29" fmla="*/ 195 h 247"/>
                      <a:gd name="T30" fmla="*/ 249 w 269"/>
                      <a:gd name="T31" fmla="*/ 206 h 247"/>
                      <a:gd name="T32" fmla="*/ 245 w 269"/>
                      <a:gd name="T33" fmla="*/ 210 h 247"/>
                      <a:gd name="T34" fmla="*/ 230 w 269"/>
                      <a:gd name="T35" fmla="*/ 223 h 247"/>
                      <a:gd name="T36" fmla="*/ 208 w 269"/>
                      <a:gd name="T37" fmla="*/ 232 h 247"/>
                      <a:gd name="T38" fmla="*/ 184 w 269"/>
                      <a:gd name="T39" fmla="*/ 240 h 247"/>
                      <a:gd name="T40" fmla="*/ 160 w 269"/>
                      <a:gd name="T41" fmla="*/ 243 h 247"/>
                      <a:gd name="T42" fmla="*/ 139 w 269"/>
                      <a:gd name="T43" fmla="*/ 247 h 247"/>
                      <a:gd name="T44" fmla="*/ 125 w 269"/>
                      <a:gd name="T45" fmla="*/ 247 h 247"/>
                      <a:gd name="T46" fmla="*/ 119 w 269"/>
                      <a:gd name="T47" fmla="*/ 247 h 247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269"/>
                      <a:gd name="T73" fmla="*/ 0 h 247"/>
                      <a:gd name="T74" fmla="*/ 269 w 269"/>
                      <a:gd name="T75" fmla="*/ 247 h 247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269" h="247">
                        <a:moveTo>
                          <a:pt x="119" y="247"/>
                        </a:moveTo>
                        <a:lnTo>
                          <a:pt x="88" y="243"/>
                        </a:lnTo>
                        <a:lnTo>
                          <a:pt x="62" y="236"/>
                        </a:lnTo>
                        <a:lnTo>
                          <a:pt x="41" y="225"/>
                        </a:lnTo>
                        <a:lnTo>
                          <a:pt x="26" y="212"/>
                        </a:lnTo>
                        <a:lnTo>
                          <a:pt x="15" y="199"/>
                        </a:lnTo>
                        <a:lnTo>
                          <a:pt x="8" y="188"/>
                        </a:lnTo>
                        <a:lnTo>
                          <a:pt x="2" y="178"/>
                        </a:lnTo>
                        <a:lnTo>
                          <a:pt x="0" y="171"/>
                        </a:lnTo>
                        <a:lnTo>
                          <a:pt x="0" y="167"/>
                        </a:lnTo>
                        <a:lnTo>
                          <a:pt x="0" y="0"/>
                        </a:lnTo>
                        <a:lnTo>
                          <a:pt x="269" y="2"/>
                        </a:lnTo>
                        <a:lnTo>
                          <a:pt x="269" y="165"/>
                        </a:lnTo>
                        <a:lnTo>
                          <a:pt x="262" y="180"/>
                        </a:lnTo>
                        <a:lnTo>
                          <a:pt x="254" y="195"/>
                        </a:lnTo>
                        <a:lnTo>
                          <a:pt x="249" y="206"/>
                        </a:lnTo>
                        <a:lnTo>
                          <a:pt x="245" y="210"/>
                        </a:lnTo>
                        <a:lnTo>
                          <a:pt x="230" y="223"/>
                        </a:lnTo>
                        <a:lnTo>
                          <a:pt x="208" y="232"/>
                        </a:lnTo>
                        <a:lnTo>
                          <a:pt x="184" y="240"/>
                        </a:lnTo>
                        <a:lnTo>
                          <a:pt x="160" y="243"/>
                        </a:lnTo>
                        <a:lnTo>
                          <a:pt x="139" y="247"/>
                        </a:lnTo>
                        <a:lnTo>
                          <a:pt x="125" y="247"/>
                        </a:lnTo>
                        <a:lnTo>
                          <a:pt x="119" y="247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92" name="Freeform 208"/>
                  <p:cNvSpPr>
                    <a:spLocks/>
                  </p:cNvSpPr>
                  <p:nvPr/>
                </p:nvSpPr>
                <p:spPr bwMode="auto">
                  <a:xfrm>
                    <a:off x="1132" y="3114"/>
                    <a:ext cx="243" cy="247"/>
                  </a:xfrm>
                  <a:custGeom>
                    <a:avLst/>
                    <a:gdLst>
                      <a:gd name="T0" fmla="*/ 110 w 243"/>
                      <a:gd name="T1" fmla="*/ 247 h 247"/>
                      <a:gd name="T2" fmla="*/ 78 w 243"/>
                      <a:gd name="T3" fmla="*/ 242 h 247"/>
                      <a:gd name="T4" fmla="*/ 52 w 243"/>
                      <a:gd name="T5" fmla="*/ 234 h 247"/>
                      <a:gd name="T6" fmla="*/ 34 w 243"/>
                      <a:gd name="T7" fmla="*/ 223 h 247"/>
                      <a:gd name="T8" fmla="*/ 19 w 243"/>
                      <a:gd name="T9" fmla="*/ 210 h 247"/>
                      <a:gd name="T10" fmla="*/ 10 w 243"/>
                      <a:gd name="T11" fmla="*/ 197 h 247"/>
                      <a:gd name="T12" fmla="*/ 4 w 243"/>
                      <a:gd name="T13" fmla="*/ 188 h 247"/>
                      <a:gd name="T14" fmla="*/ 2 w 243"/>
                      <a:gd name="T15" fmla="*/ 180 h 247"/>
                      <a:gd name="T16" fmla="*/ 0 w 243"/>
                      <a:gd name="T17" fmla="*/ 177 h 247"/>
                      <a:gd name="T18" fmla="*/ 0 w 243"/>
                      <a:gd name="T19" fmla="*/ 0 h 247"/>
                      <a:gd name="T20" fmla="*/ 243 w 243"/>
                      <a:gd name="T21" fmla="*/ 2 h 247"/>
                      <a:gd name="T22" fmla="*/ 243 w 243"/>
                      <a:gd name="T23" fmla="*/ 158 h 247"/>
                      <a:gd name="T24" fmla="*/ 238 w 243"/>
                      <a:gd name="T25" fmla="*/ 173 h 247"/>
                      <a:gd name="T26" fmla="*/ 230 w 243"/>
                      <a:gd name="T27" fmla="*/ 188 h 247"/>
                      <a:gd name="T28" fmla="*/ 225 w 243"/>
                      <a:gd name="T29" fmla="*/ 197 h 247"/>
                      <a:gd name="T30" fmla="*/ 223 w 243"/>
                      <a:gd name="T31" fmla="*/ 201 h 247"/>
                      <a:gd name="T32" fmla="*/ 208 w 243"/>
                      <a:gd name="T33" fmla="*/ 214 h 247"/>
                      <a:gd name="T34" fmla="*/ 189 w 243"/>
                      <a:gd name="T35" fmla="*/ 225 h 247"/>
                      <a:gd name="T36" fmla="*/ 167 w 243"/>
                      <a:gd name="T37" fmla="*/ 232 h 247"/>
                      <a:gd name="T38" fmla="*/ 147 w 243"/>
                      <a:gd name="T39" fmla="*/ 240 h 247"/>
                      <a:gd name="T40" fmla="*/ 128 w 243"/>
                      <a:gd name="T41" fmla="*/ 243 h 247"/>
                      <a:gd name="T42" fmla="*/ 115 w 243"/>
                      <a:gd name="T43" fmla="*/ 245 h 247"/>
                      <a:gd name="T44" fmla="*/ 110 w 243"/>
                      <a:gd name="T45" fmla="*/ 247 h 247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43"/>
                      <a:gd name="T70" fmla="*/ 0 h 247"/>
                      <a:gd name="T71" fmla="*/ 243 w 243"/>
                      <a:gd name="T72" fmla="*/ 247 h 247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43" h="247">
                        <a:moveTo>
                          <a:pt x="110" y="247"/>
                        </a:moveTo>
                        <a:lnTo>
                          <a:pt x="78" y="242"/>
                        </a:lnTo>
                        <a:lnTo>
                          <a:pt x="52" y="234"/>
                        </a:lnTo>
                        <a:lnTo>
                          <a:pt x="34" y="223"/>
                        </a:lnTo>
                        <a:lnTo>
                          <a:pt x="19" y="210"/>
                        </a:lnTo>
                        <a:lnTo>
                          <a:pt x="10" y="197"/>
                        </a:lnTo>
                        <a:lnTo>
                          <a:pt x="4" y="188"/>
                        </a:lnTo>
                        <a:lnTo>
                          <a:pt x="2" y="180"/>
                        </a:lnTo>
                        <a:lnTo>
                          <a:pt x="0" y="177"/>
                        </a:lnTo>
                        <a:lnTo>
                          <a:pt x="0" y="0"/>
                        </a:lnTo>
                        <a:lnTo>
                          <a:pt x="243" y="2"/>
                        </a:lnTo>
                        <a:lnTo>
                          <a:pt x="243" y="158"/>
                        </a:lnTo>
                        <a:lnTo>
                          <a:pt x="238" y="173"/>
                        </a:lnTo>
                        <a:lnTo>
                          <a:pt x="230" y="188"/>
                        </a:lnTo>
                        <a:lnTo>
                          <a:pt x="225" y="197"/>
                        </a:lnTo>
                        <a:lnTo>
                          <a:pt x="223" y="201"/>
                        </a:lnTo>
                        <a:lnTo>
                          <a:pt x="208" y="214"/>
                        </a:lnTo>
                        <a:lnTo>
                          <a:pt x="189" y="225"/>
                        </a:lnTo>
                        <a:lnTo>
                          <a:pt x="167" y="232"/>
                        </a:lnTo>
                        <a:lnTo>
                          <a:pt x="147" y="240"/>
                        </a:lnTo>
                        <a:lnTo>
                          <a:pt x="128" y="243"/>
                        </a:lnTo>
                        <a:lnTo>
                          <a:pt x="115" y="245"/>
                        </a:lnTo>
                        <a:lnTo>
                          <a:pt x="110" y="247"/>
                        </a:lnTo>
                        <a:close/>
                      </a:path>
                    </a:pathLst>
                  </a:custGeom>
                  <a:solidFill>
                    <a:srgbClr val="1C1C1C"/>
                  </a:solidFill>
                  <a:ln w="0">
                    <a:solidFill>
                      <a:srgbClr val="1C1C1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93" name="Freeform 209"/>
                  <p:cNvSpPr>
                    <a:spLocks/>
                  </p:cNvSpPr>
                  <p:nvPr/>
                </p:nvSpPr>
                <p:spPr bwMode="auto">
                  <a:xfrm>
                    <a:off x="1147" y="3114"/>
                    <a:ext cx="219" cy="245"/>
                  </a:xfrm>
                  <a:custGeom>
                    <a:avLst/>
                    <a:gdLst>
                      <a:gd name="T0" fmla="*/ 100 w 219"/>
                      <a:gd name="T1" fmla="*/ 245 h 245"/>
                      <a:gd name="T2" fmla="*/ 72 w 219"/>
                      <a:gd name="T3" fmla="*/ 242 h 245"/>
                      <a:gd name="T4" fmla="*/ 48 w 219"/>
                      <a:gd name="T5" fmla="*/ 234 h 245"/>
                      <a:gd name="T6" fmla="*/ 32 w 219"/>
                      <a:gd name="T7" fmla="*/ 225 h 245"/>
                      <a:gd name="T8" fmla="*/ 19 w 219"/>
                      <a:gd name="T9" fmla="*/ 214 h 245"/>
                      <a:gd name="T10" fmla="*/ 9 w 219"/>
                      <a:gd name="T11" fmla="*/ 203 h 245"/>
                      <a:gd name="T12" fmla="*/ 4 w 219"/>
                      <a:gd name="T13" fmla="*/ 193 h 245"/>
                      <a:gd name="T14" fmla="*/ 2 w 219"/>
                      <a:gd name="T15" fmla="*/ 188 h 245"/>
                      <a:gd name="T16" fmla="*/ 0 w 219"/>
                      <a:gd name="T17" fmla="*/ 186 h 245"/>
                      <a:gd name="T18" fmla="*/ 0 w 219"/>
                      <a:gd name="T19" fmla="*/ 0 h 245"/>
                      <a:gd name="T20" fmla="*/ 219 w 219"/>
                      <a:gd name="T21" fmla="*/ 2 h 245"/>
                      <a:gd name="T22" fmla="*/ 219 w 219"/>
                      <a:gd name="T23" fmla="*/ 153 h 245"/>
                      <a:gd name="T24" fmla="*/ 211 w 219"/>
                      <a:gd name="T25" fmla="*/ 165 h 245"/>
                      <a:gd name="T26" fmla="*/ 206 w 219"/>
                      <a:gd name="T27" fmla="*/ 178 h 245"/>
                      <a:gd name="T28" fmla="*/ 202 w 219"/>
                      <a:gd name="T29" fmla="*/ 188 h 245"/>
                      <a:gd name="T30" fmla="*/ 198 w 219"/>
                      <a:gd name="T31" fmla="*/ 193 h 245"/>
                      <a:gd name="T32" fmla="*/ 187 w 219"/>
                      <a:gd name="T33" fmla="*/ 204 h 245"/>
                      <a:gd name="T34" fmla="*/ 171 w 219"/>
                      <a:gd name="T35" fmla="*/ 216 h 245"/>
                      <a:gd name="T36" fmla="*/ 150 w 219"/>
                      <a:gd name="T37" fmla="*/ 225 h 245"/>
                      <a:gd name="T38" fmla="*/ 132 w 219"/>
                      <a:gd name="T39" fmla="*/ 234 h 245"/>
                      <a:gd name="T40" fmla="*/ 117 w 219"/>
                      <a:gd name="T41" fmla="*/ 240 h 245"/>
                      <a:gd name="T42" fmla="*/ 104 w 219"/>
                      <a:gd name="T43" fmla="*/ 243 h 245"/>
                      <a:gd name="T44" fmla="*/ 100 w 219"/>
                      <a:gd name="T45" fmla="*/ 245 h 245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19"/>
                      <a:gd name="T70" fmla="*/ 0 h 245"/>
                      <a:gd name="T71" fmla="*/ 219 w 219"/>
                      <a:gd name="T72" fmla="*/ 245 h 245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19" h="245">
                        <a:moveTo>
                          <a:pt x="100" y="245"/>
                        </a:moveTo>
                        <a:lnTo>
                          <a:pt x="72" y="242"/>
                        </a:lnTo>
                        <a:lnTo>
                          <a:pt x="48" y="234"/>
                        </a:lnTo>
                        <a:lnTo>
                          <a:pt x="32" y="225"/>
                        </a:lnTo>
                        <a:lnTo>
                          <a:pt x="19" y="214"/>
                        </a:lnTo>
                        <a:lnTo>
                          <a:pt x="9" y="203"/>
                        </a:lnTo>
                        <a:lnTo>
                          <a:pt x="4" y="193"/>
                        </a:lnTo>
                        <a:lnTo>
                          <a:pt x="2" y="188"/>
                        </a:lnTo>
                        <a:lnTo>
                          <a:pt x="0" y="186"/>
                        </a:lnTo>
                        <a:lnTo>
                          <a:pt x="0" y="0"/>
                        </a:lnTo>
                        <a:lnTo>
                          <a:pt x="219" y="2"/>
                        </a:lnTo>
                        <a:lnTo>
                          <a:pt x="219" y="153"/>
                        </a:lnTo>
                        <a:lnTo>
                          <a:pt x="211" y="165"/>
                        </a:lnTo>
                        <a:lnTo>
                          <a:pt x="206" y="178"/>
                        </a:lnTo>
                        <a:lnTo>
                          <a:pt x="202" y="188"/>
                        </a:lnTo>
                        <a:lnTo>
                          <a:pt x="198" y="193"/>
                        </a:lnTo>
                        <a:lnTo>
                          <a:pt x="187" y="204"/>
                        </a:lnTo>
                        <a:lnTo>
                          <a:pt x="171" y="216"/>
                        </a:lnTo>
                        <a:lnTo>
                          <a:pt x="150" y="225"/>
                        </a:lnTo>
                        <a:lnTo>
                          <a:pt x="132" y="234"/>
                        </a:lnTo>
                        <a:lnTo>
                          <a:pt x="117" y="240"/>
                        </a:lnTo>
                        <a:lnTo>
                          <a:pt x="104" y="243"/>
                        </a:lnTo>
                        <a:lnTo>
                          <a:pt x="100" y="245"/>
                        </a:lnTo>
                        <a:close/>
                      </a:path>
                    </a:pathLst>
                  </a:custGeom>
                  <a:solidFill>
                    <a:srgbClr val="393939"/>
                  </a:solidFill>
                  <a:ln w="0">
                    <a:solidFill>
                      <a:srgbClr val="39393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94" name="Freeform 211"/>
                  <p:cNvSpPr>
                    <a:spLocks/>
                  </p:cNvSpPr>
                  <p:nvPr/>
                </p:nvSpPr>
                <p:spPr bwMode="auto">
                  <a:xfrm>
                    <a:off x="1164" y="3114"/>
                    <a:ext cx="191" cy="245"/>
                  </a:xfrm>
                  <a:custGeom>
                    <a:avLst/>
                    <a:gdLst>
                      <a:gd name="T0" fmla="*/ 89 w 191"/>
                      <a:gd name="T1" fmla="*/ 245 h 245"/>
                      <a:gd name="T2" fmla="*/ 61 w 191"/>
                      <a:gd name="T3" fmla="*/ 242 h 245"/>
                      <a:gd name="T4" fmla="*/ 39 w 191"/>
                      <a:gd name="T5" fmla="*/ 234 h 245"/>
                      <a:gd name="T6" fmla="*/ 22 w 191"/>
                      <a:gd name="T7" fmla="*/ 223 h 245"/>
                      <a:gd name="T8" fmla="*/ 11 w 191"/>
                      <a:gd name="T9" fmla="*/ 214 h 245"/>
                      <a:gd name="T10" fmla="*/ 3 w 191"/>
                      <a:gd name="T11" fmla="*/ 203 h 245"/>
                      <a:gd name="T12" fmla="*/ 0 w 191"/>
                      <a:gd name="T13" fmla="*/ 197 h 245"/>
                      <a:gd name="T14" fmla="*/ 0 w 191"/>
                      <a:gd name="T15" fmla="*/ 193 h 245"/>
                      <a:gd name="T16" fmla="*/ 0 w 191"/>
                      <a:gd name="T17" fmla="*/ 0 h 245"/>
                      <a:gd name="T18" fmla="*/ 191 w 191"/>
                      <a:gd name="T19" fmla="*/ 2 h 245"/>
                      <a:gd name="T20" fmla="*/ 191 w 191"/>
                      <a:gd name="T21" fmla="*/ 147 h 245"/>
                      <a:gd name="T22" fmla="*/ 185 w 191"/>
                      <a:gd name="T23" fmla="*/ 158 h 245"/>
                      <a:gd name="T24" fmla="*/ 180 w 191"/>
                      <a:gd name="T25" fmla="*/ 171 h 245"/>
                      <a:gd name="T26" fmla="*/ 176 w 191"/>
                      <a:gd name="T27" fmla="*/ 180 h 245"/>
                      <a:gd name="T28" fmla="*/ 174 w 191"/>
                      <a:gd name="T29" fmla="*/ 184 h 245"/>
                      <a:gd name="T30" fmla="*/ 163 w 191"/>
                      <a:gd name="T31" fmla="*/ 195 h 245"/>
                      <a:gd name="T32" fmla="*/ 148 w 191"/>
                      <a:gd name="T33" fmla="*/ 206 h 245"/>
                      <a:gd name="T34" fmla="*/ 133 w 191"/>
                      <a:gd name="T35" fmla="*/ 217 h 245"/>
                      <a:gd name="T36" fmla="*/ 117 w 191"/>
                      <a:gd name="T37" fmla="*/ 229 h 245"/>
                      <a:gd name="T38" fmla="*/ 104 w 191"/>
                      <a:gd name="T39" fmla="*/ 238 h 245"/>
                      <a:gd name="T40" fmla="*/ 92 w 191"/>
                      <a:gd name="T41" fmla="*/ 243 h 245"/>
                      <a:gd name="T42" fmla="*/ 89 w 191"/>
                      <a:gd name="T43" fmla="*/ 245 h 24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91"/>
                      <a:gd name="T67" fmla="*/ 0 h 245"/>
                      <a:gd name="T68" fmla="*/ 191 w 191"/>
                      <a:gd name="T69" fmla="*/ 245 h 245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91" h="245">
                        <a:moveTo>
                          <a:pt x="89" y="245"/>
                        </a:moveTo>
                        <a:lnTo>
                          <a:pt x="61" y="242"/>
                        </a:lnTo>
                        <a:lnTo>
                          <a:pt x="39" y="234"/>
                        </a:lnTo>
                        <a:lnTo>
                          <a:pt x="22" y="223"/>
                        </a:lnTo>
                        <a:lnTo>
                          <a:pt x="11" y="214"/>
                        </a:lnTo>
                        <a:lnTo>
                          <a:pt x="3" y="203"/>
                        </a:lnTo>
                        <a:lnTo>
                          <a:pt x="0" y="197"/>
                        </a:lnTo>
                        <a:lnTo>
                          <a:pt x="0" y="193"/>
                        </a:lnTo>
                        <a:lnTo>
                          <a:pt x="0" y="0"/>
                        </a:lnTo>
                        <a:lnTo>
                          <a:pt x="191" y="2"/>
                        </a:lnTo>
                        <a:lnTo>
                          <a:pt x="191" y="147"/>
                        </a:lnTo>
                        <a:lnTo>
                          <a:pt x="185" y="158"/>
                        </a:lnTo>
                        <a:lnTo>
                          <a:pt x="180" y="171"/>
                        </a:lnTo>
                        <a:lnTo>
                          <a:pt x="176" y="180"/>
                        </a:lnTo>
                        <a:lnTo>
                          <a:pt x="174" y="184"/>
                        </a:lnTo>
                        <a:lnTo>
                          <a:pt x="163" y="195"/>
                        </a:lnTo>
                        <a:lnTo>
                          <a:pt x="148" y="206"/>
                        </a:lnTo>
                        <a:lnTo>
                          <a:pt x="133" y="217"/>
                        </a:lnTo>
                        <a:lnTo>
                          <a:pt x="117" y="229"/>
                        </a:lnTo>
                        <a:lnTo>
                          <a:pt x="104" y="238"/>
                        </a:lnTo>
                        <a:lnTo>
                          <a:pt x="92" y="243"/>
                        </a:lnTo>
                        <a:lnTo>
                          <a:pt x="89" y="245"/>
                        </a:lnTo>
                        <a:close/>
                      </a:path>
                    </a:pathLst>
                  </a:custGeom>
                  <a:solidFill>
                    <a:srgbClr val="555555"/>
                  </a:solidFill>
                  <a:ln w="0">
                    <a:solidFill>
                      <a:srgbClr val="55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95" name="Freeform 212"/>
                  <p:cNvSpPr>
                    <a:spLocks/>
                  </p:cNvSpPr>
                  <p:nvPr/>
                </p:nvSpPr>
                <p:spPr bwMode="auto">
                  <a:xfrm>
                    <a:off x="1179" y="3114"/>
                    <a:ext cx="165" cy="243"/>
                  </a:xfrm>
                  <a:custGeom>
                    <a:avLst/>
                    <a:gdLst>
                      <a:gd name="T0" fmla="*/ 79 w 165"/>
                      <a:gd name="T1" fmla="*/ 243 h 243"/>
                      <a:gd name="T2" fmla="*/ 55 w 165"/>
                      <a:gd name="T3" fmla="*/ 242 h 243"/>
                      <a:gd name="T4" fmla="*/ 35 w 165"/>
                      <a:gd name="T5" fmla="*/ 236 h 243"/>
                      <a:gd name="T6" fmla="*/ 20 w 165"/>
                      <a:gd name="T7" fmla="*/ 227 h 243"/>
                      <a:gd name="T8" fmla="*/ 11 w 165"/>
                      <a:gd name="T9" fmla="*/ 217 h 243"/>
                      <a:gd name="T10" fmla="*/ 3 w 165"/>
                      <a:gd name="T11" fmla="*/ 210 h 243"/>
                      <a:gd name="T12" fmla="*/ 1 w 165"/>
                      <a:gd name="T13" fmla="*/ 204 h 243"/>
                      <a:gd name="T14" fmla="*/ 0 w 165"/>
                      <a:gd name="T15" fmla="*/ 203 h 243"/>
                      <a:gd name="T16" fmla="*/ 0 w 165"/>
                      <a:gd name="T17" fmla="*/ 0 h 243"/>
                      <a:gd name="T18" fmla="*/ 165 w 165"/>
                      <a:gd name="T19" fmla="*/ 2 h 243"/>
                      <a:gd name="T20" fmla="*/ 165 w 165"/>
                      <a:gd name="T21" fmla="*/ 140 h 243"/>
                      <a:gd name="T22" fmla="*/ 161 w 165"/>
                      <a:gd name="T23" fmla="*/ 151 h 243"/>
                      <a:gd name="T24" fmla="*/ 155 w 165"/>
                      <a:gd name="T25" fmla="*/ 162 h 243"/>
                      <a:gd name="T26" fmla="*/ 152 w 165"/>
                      <a:gd name="T27" fmla="*/ 171 h 243"/>
                      <a:gd name="T28" fmla="*/ 152 w 165"/>
                      <a:gd name="T29" fmla="*/ 175 h 243"/>
                      <a:gd name="T30" fmla="*/ 142 w 165"/>
                      <a:gd name="T31" fmla="*/ 186 h 243"/>
                      <a:gd name="T32" fmla="*/ 129 w 165"/>
                      <a:gd name="T33" fmla="*/ 197 h 243"/>
                      <a:gd name="T34" fmla="*/ 116 w 165"/>
                      <a:gd name="T35" fmla="*/ 210 h 243"/>
                      <a:gd name="T36" fmla="*/ 103 w 165"/>
                      <a:gd name="T37" fmla="*/ 223 h 243"/>
                      <a:gd name="T38" fmla="*/ 92 w 165"/>
                      <a:gd name="T39" fmla="*/ 234 h 243"/>
                      <a:gd name="T40" fmla="*/ 83 w 165"/>
                      <a:gd name="T41" fmla="*/ 242 h 243"/>
                      <a:gd name="T42" fmla="*/ 79 w 165"/>
                      <a:gd name="T43" fmla="*/ 243 h 24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65"/>
                      <a:gd name="T67" fmla="*/ 0 h 243"/>
                      <a:gd name="T68" fmla="*/ 165 w 165"/>
                      <a:gd name="T69" fmla="*/ 243 h 24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65" h="243">
                        <a:moveTo>
                          <a:pt x="79" y="243"/>
                        </a:moveTo>
                        <a:lnTo>
                          <a:pt x="55" y="242"/>
                        </a:lnTo>
                        <a:lnTo>
                          <a:pt x="35" y="236"/>
                        </a:lnTo>
                        <a:lnTo>
                          <a:pt x="20" y="227"/>
                        </a:lnTo>
                        <a:lnTo>
                          <a:pt x="11" y="217"/>
                        </a:lnTo>
                        <a:lnTo>
                          <a:pt x="3" y="210"/>
                        </a:lnTo>
                        <a:lnTo>
                          <a:pt x="1" y="204"/>
                        </a:lnTo>
                        <a:lnTo>
                          <a:pt x="0" y="203"/>
                        </a:lnTo>
                        <a:lnTo>
                          <a:pt x="0" y="0"/>
                        </a:lnTo>
                        <a:lnTo>
                          <a:pt x="165" y="2"/>
                        </a:lnTo>
                        <a:lnTo>
                          <a:pt x="165" y="140"/>
                        </a:lnTo>
                        <a:lnTo>
                          <a:pt x="161" y="151"/>
                        </a:lnTo>
                        <a:lnTo>
                          <a:pt x="155" y="162"/>
                        </a:lnTo>
                        <a:lnTo>
                          <a:pt x="152" y="171"/>
                        </a:lnTo>
                        <a:lnTo>
                          <a:pt x="152" y="175"/>
                        </a:lnTo>
                        <a:lnTo>
                          <a:pt x="142" y="186"/>
                        </a:lnTo>
                        <a:lnTo>
                          <a:pt x="129" y="197"/>
                        </a:lnTo>
                        <a:lnTo>
                          <a:pt x="116" y="210"/>
                        </a:lnTo>
                        <a:lnTo>
                          <a:pt x="103" y="223"/>
                        </a:lnTo>
                        <a:lnTo>
                          <a:pt x="92" y="234"/>
                        </a:lnTo>
                        <a:lnTo>
                          <a:pt x="83" y="242"/>
                        </a:lnTo>
                        <a:lnTo>
                          <a:pt x="79" y="243"/>
                        </a:lnTo>
                        <a:close/>
                      </a:path>
                    </a:pathLst>
                  </a:custGeom>
                  <a:solidFill>
                    <a:srgbClr val="717171"/>
                  </a:solidFill>
                  <a:ln w="0">
                    <a:solidFill>
                      <a:srgbClr val="71717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96" name="Freeform 213"/>
                  <p:cNvSpPr>
                    <a:spLocks/>
                  </p:cNvSpPr>
                  <p:nvPr/>
                </p:nvSpPr>
                <p:spPr bwMode="auto">
                  <a:xfrm>
                    <a:off x="1193" y="3116"/>
                    <a:ext cx="139" cy="241"/>
                  </a:xfrm>
                  <a:custGeom>
                    <a:avLst/>
                    <a:gdLst>
                      <a:gd name="T0" fmla="*/ 73 w 139"/>
                      <a:gd name="T1" fmla="*/ 241 h 241"/>
                      <a:gd name="T2" fmla="*/ 47 w 139"/>
                      <a:gd name="T3" fmla="*/ 240 h 241"/>
                      <a:gd name="T4" fmla="*/ 28 w 139"/>
                      <a:gd name="T5" fmla="*/ 232 h 241"/>
                      <a:gd name="T6" fmla="*/ 15 w 139"/>
                      <a:gd name="T7" fmla="*/ 225 h 241"/>
                      <a:gd name="T8" fmla="*/ 8 w 139"/>
                      <a:gd name="T9" fmla="*/ 217 h 241"/>
                      <a:gd name="T10" fmla="*/ 2 w 139"/>
                      <a:gd name="T11" fmla="*/ 210 h 241"/>
                      <a:gd name="T12" fmla="*/ 0 w 139"/>
                      <a:gd name="T13" fmla="*/ 208 h 241"/>
                      <a:gd name="T14" fmla="*/ 0 w 139"/>
                      <a:gd name="T15" fmla="*/ 0 h 241"/>
                      <a:gd name="T16" fmla="*/ 139 w 139"/>
                      <a:gd name="T17" fmla="*/ 0 h 241"/>
                      <a:gd name="T18" fmla="*/ 139 w 139"/>
                      <a:gd name="T19" fmla="*/ 132 h 241"/>
                      <a:gd name="T20" fmla="*/ 136 w 139"/>
                      <a:gd name="T21" fmla="*/ 141 h 241"/>
                      <a:gd name="T22" fmla="*/ 132 w 139"/>
                      <a:gd name="T23" fmla="*/ 152 h 241"/>
                      <a:gd name="T24" fmla="*/ 130 w 139"/>
                      <a:gd name="T25" fmla="*/ 162 h 241"/>
                      <a:gd name="T26" fmla="*/ 128 w 139"/>
                      <a:gd name="T27" fmla="*/ 165 h 241"/>
                      <a:gd name="T28" fmla="*/ 121 w 139"/>
                      <a:gd name="T29" fmla="*/ 175 h 241"/>
                      <a:gd name="T30" fmla="*/ 112 w 139"/>
                      <a:gd name="T31" fmla="*/ 188 h 241"/>
                      <a:gd name="T32" fmla="*/ 101 w 139"/>
                      <a:gd name="T33" fmla="*/ 202 h 241"/>
                      <a:gd name="T34" fmla="*/ 89 w 139"/>
                      <a:gd name="T35" fmla="*/ 215 h 241"/>
                      <a:gd name="T36" fmla="*/ 82 w 139"/>
                      <a:gd name="T37" fmla="*/ 228 h 241"/>
                      <a:gd name="T38" fmla="*/ 75 w 139"/>
                      <a:gd name="T39" fmla="*/ 238 h 241"/>
                      <a:gd name="T40" fmla="*/ 73 w 139"/>
                      <a:gd name="T41" fmla="*/ 241 h 241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39"/>
                      <a:gd name="T64" fmla="*/ 0 h 241"/>
                      <a:gd name="T65" fmla="*/ 139 w 139"/>
                      <a:gd name="T66" fmla="*/ 241 h 241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39" h="241">
                        <a:moveTo>
                          <a:pt x="73" y="241"/>
                        </a:moveTo>
                        <a:lnTo>
                          <a:pt x="47" y="240"/>
                        </a:lnTo>
                        <a:lnTo>
                          <a:pt x="28" y="232"/>
                        </a:lnTo>
                        <a:lnTo>
                          <a:pt x="15" y="225"/>
                        </a:lnTo>
                        <a:lnTo>
                          <a:pt x="8" y="217"/>
                        </a:lnTo>
                        <a:lnTo>
                          <a:pt x="2" y="210"/>
                        </a:lnTo>
                        <a:lnTo>
                          <a:pt x="0" y="208"/>
                        </a:lnTo>
                        <a:lnTo>
                          <a:pt x="0" y="0"/>
                        </a:lnTo>
                        <a:lnTo>
                          <a:pt x="139" y="0"/>
                        </a:lnTo>
                        <a:lnTo>
                          <a:pt x="139" y="132"/>
                        </a:lnTo>
                        <a:lnTo>
                          <a:pt x="136" y="141"/>
                        </a:lnTo>
                        <a:lnTo>
                          <a:pt x="132" y="152"/>
                        </a:lnTo>
                        <a:lnTo>
                          <a:pt x="130" y="162"/>
                        </a:lnTo>
                        <a:lnTo>
                          <a:pt x="128" y="165"/>
                        </a:lnTo>
                        <a:lnTo>
                          <a:pt x="121" y="175"/>
                        </a:lnTo>
                        <a:lnTo>
                          <a:pt x="112" y="188"/>
                        </a:lnTo>
                        <a:lnTo>
                          <a:pt x="101" y="202"/>
                        </a:lnTo>
                        <a:lnTo>
                          <a:pt x="89" y="215"/>
                        </a:lnTo>
                        <a:lnTo>
                          <a:pt x="82" y="228"/>
                        </a:lnTo>
                        <a:lnTo>
                          <a:pt x="75" y="238"/>
                        </a:lnTo>
                        <a:lnTo>
                          <a:pt x="73" y="241"/>
                        </a:lnTo>
                        <a:close/>
                      </a:path>
                    </a:pathLst>
                  </a:custGeom>
                  <a:solidFill>
                    <a:srgbClr val="8E8E8E"/>
                  </a:solidFill>
                  <a:ln w="0">
                    <a:solidFill>
                      <a:srgbClr val="8E8E8E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97" name="Freeform 214"/>
                  <p:cNvSpPr>
                    <a:spLocks/>
                  </p:cNvSpPr>
                  <p:nvPr/>
                </p:nvSpPr>
                <p:spPr bwMode="auto">
                  <a:xfrm>
                    <a:off x="1210" y="3116"/>
                    <a:ext cx="111" cy="240"/>
                  </a:xfrm>
                  <a:custGeom>
                    <a:avLst/>
                    <a:gdLst>
                      <a:gd name="T0" fmla="*/ 61 w 111"/>
                      <a:gd name="T1" fmla="*/ 240 h 240"/>
                      <a:gd name="T2" fmla="*/ 37 w 111"/>
                      <a:gd name="T3" fmla="*/ 238 h 240"/>
                      <a:gd name="T4" fmla="*/ 19 w 111"/>
                      <a:gd name="T5" fmla="*/ 232 h 240"/>
                      <a:gd name="T6" fmla="*/ 8 w 111"/>
                      <a:gd name="T7" fmla="*/ 225 h 240"/>
                      <a:gd name="T8" fmla="*/ 2 w 111"/>
                      <a:gd name="T9" fmla="*/ 219 h 240"/>
                      <a:gd name="T10" fmla="*/ 0 w 111"/>
                      <a:gd name="T11" fmla="*/ 217 h 240"/>
                      <a:gd name="T12" fmla="*/ 0 w 111"/>
                      <a:gd name="T13" fmla="*/ 0 h 240"/>
                      <a:gd name="T14" fmla="*/ 111 w 111"/>
                      <a:gd name="T15" fmla="*/ 0 h 240"/>
                      <a:gd name="T16" fmla="*/ 111 w 111"/>
                      <a:gd name="T17" fmla="*/ 125 h 240"/>
                      <a:gd name="T18" fmla="*/ 110 w 111"/>
                      <a:gd name="T19" fmla="*/ 134 h 240"/>
                      <a:gd name="T20" fmla="*/ 106 w 111"/>
                      <a:gd name="T21" fmla="*/ 143 h 240"/>
                      <a:gd name="T22" fmla="*/ 104 w 111"/>
                      <a:gd name="T23" fmla="*/ 152 h 240"/>
                      <a:gd name="T24" fmla="*/ 104 w 111"/>
                      <a:gd name="T25" fmla="*/ 156 h 240"/>
                      <a:gd name="T26" fmla="*/ 98 w 111"/>
                      <a:gd name="T27" fmla="*/ 165 h 240"/>
                      <a:gd name="T28" fmla="*/ 91 w 111"/>
                      <a:gd name="T29" fmla="*/ 178 h 240"/>
                      <a:gd name="T30" fmla="*/ 84 w 111"/>
                      <a:gd name="T31" fmla="*/ 195 h 240"/>
                      <a:gd name="T32" fmla="*/ 74 w 111"/>
                      <a:gd name="T33" fmla="*/ 212 h 240"/>
                      <a:gd name="T34" fmla="*/ 67 w 111"/>
                      <a:gd name="T35" fmla="*/ 227 h 240"/>
                      <a:gd name="T36" fmla="*/ 63 w 111"/>
                      <a:gd name="T37" fmla="*/ 236 h 240"/>
                      <a:gd name="T38" fmla="*/ 61 w 111"/>
                      <a:gd name="T39" fmla="*/ 240 h 24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111"/>
                      <a:gd name="T61" fmla="*/ 0 h 240"/>
                      <a:gd name="T62" fmla="*/ 111 w 111"/>
                      <a:gd name="T63" fmla="*/ 240 h 24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111" h="240">
                        <a:moveTo>
                          <a:pt x="61" y="240"/>
                        </a:moveTo>
                        <a:lnTo>
                          <a:pt x="37" y="238"/>
                        </a:lnTo>
                        <a:lnTo>
                          <a:pt x="19" y="232"/>
                        </a:lnTo>
                        <a:lnTo>
                          <a:pt x="8" y="225"/>
                        </a:lnTo>
                        <a:lnTo>
                          <a:pt x="2" y="219"/>
                        </a:ln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111" y="0"/>
                        </a:lnTo>
                        <a:lnTo>
                          <a:pt x="111" y="125"/>
                        </a:lnTo>
                        <a:lnTo>
                          <a:pt x="110" y="134"/>
                        </a:lnTo>
                        <a:lnTo>
                          <a:pt x="106" y="143"/>
                        </a:lnTo>
                        <a:lnTo>
                          <a:pt x="104" y="152"/>
                        </a:lnTo>
                        <a:lnTo>
                          <a:pt x="104" y="156"/>
                        </a:lnTo>
                        <a:lnTo>
                          <a:pt x="98" y="165"/>
                        </a:lnTo>
                        <a:lnTo>
                          <a:pt x="91" y="178"/>
                        </a:lnTo>
                        <a:lnTo>
                          <a:pt x="84" y="195"/>
                        </a:lnTo>
                        <a:lnTo>
                          <a:pt x="74" y="212"/>
                        </a:lnTo>
                        <a:lnTo>
                          <a:pt x="67" y="227"/>
                        </a:lnTo>
                        <a:lnTo>
                          <a:pt x="63" y="236"/>
                        </a:lnTo>
                        <a:lnTo>
                          <a:pt x="61" y="240"/>
                        </a:lnTo>
                        <a:close/>
                      </a:path>
                    </a:pathLst>
                  </a:custGeom>
                  <a:solidFill>
                    <a:srgbClr val="AAAAAA"/>
                  </a:solidFill>
                  <a:ln w="0">
                    <a:solidFill>
                      <a:srgbClr val="AA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98" name="Freeform 215"/>
                  <p:cNvSpPr>
                    <a:spLocks/>
                  </p:cNvSpPr>
                  <p:nvPr/>
                </p:nvSpPr>
                <p:spPr bwMode="auto">
                  <a:xfrm>
                    <a:off x="1225" y="3116"/>
                    <a:ext cx="85" cy="240"/>
                  </a:xfrm>
                  <a:custGeom>
                    <a:avLst/>
                    <a:gdLst>
                      <a:gd name="T0" fmla="*/ 52 w 85"/>
                      <a:gd name="T1" fmla="*/ 240 h 240"/>
                      <a:gd name="T2" fmla="*/ 31 w 85"/>
                      <a:gd name="T3" fmla="*/ 240 h 240"/>
                      <a:gd name="T4" fmla="*/ 17 w 85"/>
                      <a:gd name="T5" fmla="*/ 236 h 240"/>
                      <a:gd name="T6" fmla="*/ 7 w 85"/>
                      <a:gd name="T7" fmla="*/ 230 h 240"/>
                      <a:gd name="T8" fmla="*/ 2 w 85"/>
                      <a:gd name="T9" fmla="*/ 227 h 240"/>
                      <a:gd name="T10" fmla="*/ 0 w 85"/>
                      <a:gd name="T11" fmla="*/ 225 h 240"/>
                      <a:gd name="T12" fmla="*/ 0 w 85"/>
                      <a:gd name="T13" fmla="*/ 0 h 240"/>
                      <a:gd name="T14" fmla="*/ 85 w 85"/>
                      <a:gd name="T15" fmla="*/ 0 h 240"/>
                      <a:gd name="T16" fmla="*/ 85 w 85"/>
                      <a:gd name="T17" fmla="*/ 119 h 240"/>
                      <a:gd name="T18" fmla="*/ 85 w 85"/>
                      <a:gd name="T19" fmla="*/ 123 h 240"/>
                      <a:gd name="T20" fmla="*/ 83 w 85"/>
                      <a:gd name="T21" fmla="*/ 126 h 240"/>
                      <a:gd name="T22" fmla="*/ 83 w 85"/>
                      <a:gd name="T23" fmla="*/ 132 h 240"/>
                      <a:gd name="T24" fmla="*/ 82 w 85"/>
                      <a:gd name="T25" fmla="*/ 138 h 240"/>
                      <a:gd name="T26" fmla="*/ 82 w 85"/>
                      <a:gd name="T27" fmla="*/ 143 h 240"/>
                      <a:gd name="T28" fmla="*/ 80 w 85"/>
                      <a:gd name="T29" fmla="*/ 147 h 240"/>
                      <a:gd name="T30" fmla="*/ 80 w 85"/>
                      <a:gd name="T31" fmla="*/ 147 h 240"/>
                      <a:gd name="T32" fmla="*/ 76 w 85"/>
                      <a:gd name="T33" fmla="*/ 156 h 240"/>
                      <a:gd name="T34" fmla="*/ 72 w 85"/>
                      <a:gd name="T35" fmla="*/ 169 h 240"/>
                      <a:gd name="T36" fmla="*/ 67 w 85"/>
                      <a:gd name="T37" fmla="*/ 188 h 240"/>
                      <a:gd name="T38" fmla="*/ 61 w 85"/>
                      <a:gd name="T39" fmla="*/ 206 h 240"/>
                      <a:gd name="T40" fmla="*/ 56 w 85"/>
                      <a:gd name="T41" fmla="*/ 223 h 240"/>
                      <a:gd name="T42" fmla="*/ 54 w 85"/>
                      <a:gd name="T43" fmla="*/ 234 h 240"/>
                      <a:gd name="T44" fmla="*/ 52 w 85"/>
                      <a:gd name="T45" fmla="*/ 240 h 240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85"/>
                      <a:gd name="T70" fmla="*/ 0 h 240"/>
                      <a:gd name="T71" fmla="*/ 85 w 85"/>
                      <a:gd name="T72" fmla="*/ 240 h 240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85" h="240">
                        <a:moveTo>
                          <a:pt x="52" y="240"/>
                        </a:moveTo>
                        <a:lnTo>
                          <a:pt x="31" y="240"/>
                        </a:lnTo>
                        <a:lnTo>
                          <a:pt x="17" y="236"/>
                        </a:lnTo>
                        <a:lnTo>
                          <a:pt x="7" y="230"/>
                        </a:lnTo>
                        <a:lnTo>
                          <a:pt x="2" y="227"/>
                        </a:lnTo>
                        <a:lnTo>
                          <a:pt x="0" y="225"/>
                        </a:lnTo>
                        <a:lnTo>
                          <a:pt x="0" y="0"/>
                        </a:lnTo>
                        <a:lnTo>
                          <a:pt x="85" y="0"/>
                        </a:lnTo>
                        <a:lnTo>
                          <a:pt x="85" y="119"/>
                        </a:lnTo>
                        <a:lnTo>
                          <a:pt x="85" y="123"/>
                        </a:lnTo>
                        <a:lnTo>
                          <a:pt x="83" y="126"/>
                        </a:lnTo>
                        <a:lnTo>
                          <a:pt x="83" y="132"/>
                        </a:lnTo>
                        <a:lnTo>
                          <a:pt x="82" y="138"/>
                        </a:lnTo>
                        <a:lnTo>
                          <a:pt x="82" y="143"/>
                        </a:lnTo>
                        <a:lnTo>
                          <a:pt x="80" y="147"/>
                        </a:lnTo>
                        <a:lnTo>
                          <a:pt x="76" y="156"/>
                        </a:lnTo>
                        <a:lnTo>
                          <a:pt x="72" y="169"/>
                        </a:lnTo>
                        <a:lnTo>
                          <a:pt x="67" y="188"/>
                        </a:lnTo>
                        <a:lnTo>
                          <a:pt x="61" y="206"/>
                        </a:lnTo>
                        <a:lnTo>
                          <a:pt x="56" y="223"/>
                        </a:lnTo>
                        <a:lnTo>
                          <a:pt x="54" y="234"/>
                        </a:lnTo>
                        <a:lnTo>
                          <a:pt x="52" y="240"/>
                        </a:lnTo>
                        <a:close/>
                      </a:path>
                    </a:pathLst>
                  </a:custGeom>
                  <a:solidFill>
                    <a:srgbClr val="C6C6C6"/>
                  </a:solidFill>
                  <a:ln w="0">
                    <a:solidFill>
                      <a:srgbClr val="C6C6C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99" name="Freeform 216"/>
                  <p:cNvSpPr>
                    <a:spLocks/>
                  </p:cNvSpPr>
                  <p:nvPr/>
                </p:nvSpPr>
                <p:spPr bwMode="auto">
                  <a:xfrm>
                    <a:off x="1240" y="3116"/>
                    <a:ext cx="59" cy="240"/>
                  </a:xfrm>
                  <a:custGeom>
                    <a:avLst/>
                    <a:gdLst>
                      <a:gd name="T0" fmla="*/ 42 w 59"/>
                      <a:gd name="T1" fmla="*/ 238 h 240"/>
                      <a:gd name="T2" fmla="*/ 24 w 59"/>
                      <a:gd name="T3" fmla="*/ 240 h 240"/>
                      <a:gd name="T4" fmla="*/ 11 w 59"/>
                      <a:gd name="T5" fmla="*/ 238 h 240"/>
                      <a:gd name="T6" fmla="*/ 3 w 59"/>
                      <a:gd name="T7" fmla="*/ 234 h 240"/>
                      <a:gd name="T8" fmla="*/ 0 w 59"/>
                      <a:gd name="T9" fmla="*/ 234 h 240"/>
                      <a:gd name="T10" fmla="*/ 0 w 59"/>
                      <a:gd name="T11" fmla="*/ 0 h 240"/>
                      <a:gd name="T12" fmla="*/ 59 w 59"/>
                      <a:gd name="T13" fmla="*/ 0 h 240"/>
                      <a:gd name="T14" fmla="*/ 59 w 59"/>
                      <a:gd name="T15" fmla="*/ 113 h 240"/>
                      <a:gd name="T16" fmla="*/ 59 w 59"/>
                      <a:gd name="T17" fmla="*/ 115 h 240"/>
                      <a:gd name="T18" fmla="*/ 59 w 59"/>
                      <a:gd name="T19" fmla="*/ 119 h 240"/>
                      <a:gd name="T20" fmla="*/ 59 w 59"/>
                      <a:gd name="T21" fmla="*/ 125 h 240"/>
                      <a:gd name="T22" fmla="*/ 57 w 59"/>
                      <a:gd name="T23" fmla="*/ 130 h 240"/>
                      <a:gd name="T24" fmla="*/ 57 w 59"/>
                      <a:gd name="T25" fmla="*/ 134 h 240"/>
                      <a:gd name="T26" fmla="*/ 57 w 59"/>
                      <a:gd name="T27" fmla="*/ 138 h 240"/>
                      <a:gd name="T28" fmla="*/ 57 w 59"/>
                      <a:gd name="T29" fmla="*/ 139 h 240"/>
                      <a:gd name="T30" fmla="*/ 55 w 59"/>
                      <a:gd name="T31" fmla="*/ 147 h 240"/>
                      <a:gd name="T32" fmla="*/ 54 w 59"/>
                      <a:gd name="T33" fmla="*/ 160 h 240"/>
                      <a:gd name="T34" fmla="*/ 50 w 59"/>
                      <a:gd name="T35" fmla="*/ 180 h 240"/>
                      <a:gd name="T36" fmla="*/ 48 w 59"/>
                      <a:gd name="T37" fmla="*/ 201 h 240"/>
                      <a:gd name="T38" fmla="*/ 44 w 59"/>
                      <a:gd name="T39" fmla="*/ 219 h 240"/>
                      <a:gd name="T40" fmla="*/ 44 w 59"/>
                      <a:gd name="T41" fmla="*/ 234 h 240"/>
                      <a:gd name="T42" fmla="*/ 42 w 59"/>
                      <a:gd name="T43" fmla="*/ 238 h 240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59"/>
                      <a:gd name="T67" fmla="*/ 0 h 240"/>
                      <a:gd name="T68" fmla="*/ 59 w 59"/>
                      <a:gd name="T69" fmla="*/ 240 h 240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59" h="240">
                        <a:moveTo>
                          <a:pt x="42" y="238"/>
                        </a:moveTo>
                        <a:lnTo>
                          <a:pt x="24" y="240"/>
                        </a:lnTo>
                        <a:lnTo>
                          <a:pt x="11" y="238"/>
                        </a:lnTo>
                        <a:lnTo>
                          <a:pt x="3" y="234"/>
                        </a:lnTo>
                        <a:lnTo>
                          <a:pt x="0" y="234"/>
                        </a:lnTo>
                        <a:lnTo>
                          <a:pt x="0" y="0"/>
                        </a:lnTo>
                        <a:lnTo>
                          <a:pt x="59" y="0"/>
                        </a:lnTo>
                        <a:lnTo>
                          <a:pt x="59" y="113"/>
                        </a:lnTo>
                        <a:lnTo>
                          <a:pt x="59" y="115"/>
                        </a:lnTo>
                        <a:lnTo>
                          <a:pt x="59" y="119"/>
                        </a:lnTo>
                        <a:lnTo>
                          <a:pt x="59" y="125"/>
                        </a:lnTo>
                        <a:lnTo>
                          <a:pt x="57" y="130"/>
                        </a:lnTo>
                        <a:lnTo>
                          <a:pt x="57" y="134"/>
                        </a:lnTo>
                        <a:lnTo>
                          <a:pt x="57" y="138"/>
                        </a:lnTo>
                        <a:lnTo>
                          <a:pt x="57" y="139"/>
                        </a:lnTo>
                        <a:lnTo>
                          <a:pt x="55" y="147"/>
                        </a:lnTo>
                        <a:lnTo>
                          <a:pt x="54" y="160"/>
                        </a:lnTo>
                        <a:lnTo>
                          <a:pt x="50" y="180"/>
                        </a:lnTo>
                        <a:lnTo>
                          <a:pt x="48" y="201"/>
                        </a:lnTo>
                        <a:lnTo>
                          <a:pt x="44" y="219"/>
                        </a:lnTo>
                        <a:lnTo>
                          <a:pt x="44" y="234"/>
                        </a:lnTo>
                        <a:lnTo>
                          <a:pt x="42" y="238"/>
                        </a:lnTo>
                        <a:close/>
                      </a:path>
                    </a:pathLst>
                  </a:custGeom>
                  <a:solidFill>
                    <a:srgbClr val="E3E3E3"/>
                  </a:solidFill>
                  <a:ln w="0">
                    <a:solidFill>
                      <a:srgbClr val="E3E3E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00" name="Freeform 217"/>
                  <p:cNvSpPr>
                    <a:spLocks/>
                  </p:cNvSpPr>
                  <p:nvPr/>
                </p:nvSpPr>
                <p:spPr bwMode="auto">
                  <a:xfrm>
                    <a:off x="1256" y="3116"/>
                    <a:ext cx="32" cy="241"/>
                  </a:xfrm>
                  <a:custGeom>
                    <a:avLst/>
                    <a:gdLst>
                      <a:gd name="T0" fmla="*/ 32 w 32"/>
                      <a:gd name="T1" fmla="*/ 0 h 241"/>
                      <a:gd name="T2" fmla="*/ 32 w 32"/>
                      <a:gd name="T3" fmla="*/ 238 h 241"/>
                      <a:gd name="T4" fmla="*/ 15 w 32"/>
                      <a:gd name="T5" fmla="*/ 241 h 241"/>
                      <a:gd name="T6" fmla="*/ 4 w 32"/>
                      <a:gd name="T7" fmla="*/ 241 h 241"/>
                      <a:gd name="T8" fmla="*/ 0 w 32"/>
                      <a:gd name="T9" fmla="*/ 241 h 241"/>
                      <a:gd name="T10" fmla="*/ 0 w 32"/>
                      <a:gd name="T11" fmla="*/ 0 h 241"/>
                      <a:gd name="T12" fmla="*/ 32 w 32"/>
                      <a:gd name="T13" fmla="*/ 0 h 24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2"/>
                      <a:gd name="T22" fmla="*/ 0 h 241"/>
                      <a:gd name="T23" fmla="*/ 32 w 32"/>
                      <a:gd name="T24" fmla="*/ 241 h 24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2" h="241">
                        <a:moveTo>
                          <a:pt x="32" y="0"/>
                        </a:moveTo>
                        <a:lnTo>
                          <a:pt x="32" y="238"/>
                        </a:lnTo>
                        <a:lnTo>
                          <a:pt x="15" y="241"/>
                        </a:lnTo>
                        <a:lnTo>
                          <a:pt x="4" y="241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lnTo>
                          <a:pt x="3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01" name="Freeform 218"/>
                  <p:cNvSpPr>
                    <a:spLocks noEditPoints="1"/>
                  </p:cNvSpPr>
                  <p:nvPr/>
                </p:nvSpPr>
                <p:spPr bwMode="auto">
                  <a:xfrm>
                    <a:off x="1142" y="3200"/>
                    <a:ext cx="70" cy="83"/>
                  </a:xfrm>
                  <a:custGeom>
                    <a:avLst/>
                    <a:gdLst>
                      <a:gd name="T0" fmla="*/ 35 w 70"/>
                      <a:gd name="T1" fmla="*/ 15 h 83"/>
                      <a:gd name="T2" fmla="*/ 40 w 70"/>
                      <a:gd name="T3" fmla="*/ 15 h 83"/>
                      <a:gd name="T4" fmla="*/ 46 w 70"/>
                      <a:gd name="T5" fmla="*/ 15 h 83"/>
                      <a:gd name="T6" fmla="*/ 48 w 70"/>
                      <a:gd name="T7" fmla="*/ 16 h 83"/>
                      <a:gd name="T8" fmla="*/ 50 w 70"/>
                      <a:gd name="T9" fmla="*/ 20 h 83"/>
                      <a:gd name="T10" fmla="*/ 50 w 70"/>
                      <a:gd name="T11" fmla="*/ 24 h 83"/>
                      <a:gd name="T12" fmla="*/ 50 w 70"/>
                      <a:gd name="T13" fmla="*/ 28 h 83"/>
                      <a:gd name="T14" fmla="*/ 46 w 70"/>
                      <a:gd name="T15" fmla="*/ 31 h 83"/>
                      <a:gd name="T16" fmla="*/ 42 w 70"/>
                      <a:gd name="T17" fmla="*/ 33 h 83"/>
                      <a:gd name="T18" fmla="*/ 38 w 70"/>
                      <a:gd name="T19" fmla="*/ 33 h 83"/>
                      <a:gd name="T20" fmla="*/ 18 w 70"/>
                      <a:gd name="T21" fmla="*/ 33 h 83"/>
                      <a:gd name="T22" fmla="*/ 18 w 70"/>
                      <a:gd name="T23" fmla="*/ 15 h 83"/>
                      <a:gd name="T24" fmla="*/ 35 w 70"/>
                      <a:gd name="T25" fmla="*/ 15 h 83"/>
                      <a:gd name="T26" fmla="*/ 38 w 70"/>
                      <a:gd name="T27" fmla="*/ 46 h 83"/>
                      <a:gd name="T28" fmla="*/ 42 w 70"/>
                      <a:gd name="T29" fmla="*/ 48 h 83"/>
                      <a:gd name="T30" fmla="*/ 46 w 70"/>
                      <a:gd name="T31" fmla="*/ 48 h 83"/>
                      <a:gd name="T32" fmla="*/ 50 w 70"/>
                      <a:gd name="T33" fmla="*/ 50 h 83"/>
                      <a:gd name="T34" fmla="*/ 51 w 70"/>
                      <a:gd name="T35" fmla="*/ 54 h 83"/>
                      <a:gd name="T36" fmla="*/ 51 w 70"/>
                      <a:gd name="T37" fmla="*/ 57 h 83"/>
                      <a:gd name="T38" fmla="*/ 51 w 70"/>
                      <a:gd name="T39" fmla="*/ 63 h 83"/>
                      <a:gd name="T40" fmla="*/ 50 w 70"/>
                      <a:gd name="T41" fmla="*/ 67 h 83"/>
                      <a:gd name="T42" fmla="*/ 46 w 70"/>
                      <a:gd name="T43" fmla="*/ 68 h 83"/>
                      <a:gd name="T44" fmla="*/ 42 w 70"/>
                      <a:gd name="T45" fmla="*/ 68 h 83"/>
                      <a:gd name="T46" fmla="*/ 38 w 70"/>
                      <a:gd name="T47" fmla="*/ 70 h 83"/>
                      <a:gd name="T48" fmla="*/ 18 w 70"/>
                      <a:gd name="T49" fmla="*/ 70 h 83"/>
                      <a:gd name="T50" fmla="*/ 18 w 70"/>
                      <a:gd name="T51" fmla="*/ 46 h 83"/>
                      <a:gd name="T52" fmla="*/ 38 w 70"/>
                      <a:gd name="T53" fmla="*/ 46 h 83"/>
                      <a:gd name="T54" fmla="*/ 40 w 70"/>
                      <a:gd name="T55" fmla="*/ 0 h 83"/>
                      <a:gd name="T56" fmla="*/ 0 w 70"/>
                      <a:gd name="T57" fmla="*/ 0 h 83"/>
                      <a:gd name="T58" fmla="*/ 0 w 70"/>
                      <a:gd name="T59" fmla="*/ 83 h 83"/>
                      <a:gd name="T60" fmla="*/ 38 w 70"/>
                      <a:gd name="T61" fmla="*/ 83 h 83"/>
                      <a:gd name="T62" fmla="*/ 44 w 70"/>
                      <a:gd name="T63" fmla="*/ 83 h 83"/>
                      <a:gd name="T64" fmla="*/ 50 w 70"/>
                      <a:gd name="T65" fmla="*/ 83 h 83"/>
                      <a:gd name="T66" fmla="*/ 55 w 70"/>
                      <a:gd name="T67" fmla="*/ 81 h 83"/>
                      <a:gd name="T68" fmla="*/ 59 w 70"/>
                      <a:gd name="T69" fmla="*/ 79 h 83"/>
                      <a:gd name="T70" fmla="*/ 63 w 70"/>
                      <a:gd name="T71" fmla="*/ 76 h 83"/>
                      <a:gd name="T72" fmla="*/ 66 w 70"/>
                      <a:gd name="T73" fmla="*/ 72 h 83"/>
                      <a:gd name="T74" fmla="*/ 68 w 70"/>
                      <a:gd name="T75" fmla="*/ 67 h 83"/>
                      <a:gd name="T76" fmla="*/ 70 w 70"/>
                      <a:gd name="T77" fmla="*/ 59 h 83"/>
                      <a:gd name="T78" fmla="*/ 68 w 70"/>
                      <a:gd name="T79" fmla="*/ 52 h 83"/>
                      <a:gd name="T80" fmla="*/ 66 w 70"/>
                      <a:gd name="T81" fmla="*/ 46 h 83"/>
                      <a:gd name="T82" fmla="*/ 63 w 70"/>
                      <a:gd name="T83" fmla="*/ 42 h 83"/>
                      <a:gd name="T84" fmla="*/ 57 w 70"/>
                      <a:gd name="T85" fmla="*/ 39 h 83"/>
                      <a:gd name="T86" fmla="*/ 61 w 70"/>
                      <a:gd name="T87" fmla="*/ 37 h 83"/>
                      <a:gd name="T88" fmla="*/ 63 w 70"/>
                      <a:gd name="T89" fmla="*/ 33 h 83"/>
                      <a:gd name="T90" fmla="*/ 66 w 70"/>
                      <a:gd name="T91" fmla="*/ 28 h 83"/>
                      <a:gd name="T92" fmla="*/ 66 w 70"/>
                      <a:gd name="T93" fmla="*/ 22 h 83"/>
                      <a:gd name="T94" fmla="*/ 66 w 70"/>
                      <a:gd name="T95" fmla="*/ 15 h 83"/>
                      <a:gd name="T96" fmla="*/ 63 w 70"/>
                      <a:gd name="T97" fmla="*/ 9 h 83"/>
                      <a:gd name="T98" fmla="*/ 59 w 70"/>
                      <a:gd name="T99" fmla="*/ 5 h 83"/>
                      <a:gd name="T100" fmla="*/ 53 w 70"/>
                      <a:gd name="T101" fmla="*/ 2 h 83"/>
                      <a:gd name="T102" fmla="*/ 48 w 70"/>
                      <a:gd name="T103" fmla="*/ 0 h 83"/>
                      <a:gd name="T104" fmla="*/ 40 w 70"/>
                      <a:gd name="T105" fmla="*/ 0 h 8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0"/>
                      <a:gd name="T160" fmla="*/ 0 h 83"/>
                      <a:gd name="T161" fmla="*/ 70 w 70"/>
                      <a:gd name="T162" fmla="*/ 83 h 8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0" h="83">
                        <a:moveTo>
                          <a:pt x="35" y="15"/>
                        </a:moveTo>
                        <a:lnTo>
                          <a:pt x="40" y="15"/>
                        </a:lnTo>
                        <a:lnTo>
                          <a:pt x="46" y="15"/>
                        </a:lnTo>
                        <a:lnTo>
                          <a:pt x="48" y="16"/>
                        </a:lnTo>
                        <a:lnTo>
                          <a:pt x="50" y="20"/>
                        </a:lnTo>
                        <a:lnTo>
                          <a:pt x="50" y="24"/>
                        </a:lnTo>
                        <a:lnTo>
                          <a:pt x="50" y="28"/>
                        </a:lnTo>
                        <a:lnTo>
                          <a:pt x="46" y="31"/>
                        </a:lnTo>
                        <a:lnTo>
                          <a:pt x="42" y="33"/>
                        </a:lnTo>
                        <a:lnTo>
                          <a:pt x="38" y="33"/>
                        </a:lnTo>
                        <a:lnTo>
                          <a:pt x="18" y="33"/>
                        </a:lnTo>
                        <a:lnTo>
                          <a:pt x="18" y="15"/>
                        </a:lnTo>
                        <a:lnTo>
                          <a:pt x="35" y="15"/>
                        </a:lnTo>
                        <a:close/>
                        <a:moveTo>
                          <a:pt x="38" y="46"/>
                        </a:moveTo>
                        <a:lnTo>
                          <a:pt x="42" y="48"/>
                        </a:lnTo>
                        <a:lnTo>
                          <a:pt x="46" y="48"/>
                        </a:lnTo>
                        <a:lnTo>
                          <a:pt x="50" y="50"/>
                        </a:lnTo>
                        <a:lnTo>
                          <a:pt x="51" y="54"/>
                        </a:lnTo>
                        <a:lnTo>
                          <a:pt x="51" y="57"/>
                        </a:lnTo>
                        <a:lnTo>
                          <a:pt x="51" y="63"/>
                        </a:lnTo>
                        <a:lnTo>
                          <a:pt x="50" y="67"/>
                        </a:lnTo>
                        <a:lnTo>
                          <a:pt x="46" y="68"/>
                        </a:lnTo>
                        <a:lnTo>
                          <a:pt x="42" y="68"/>
                        </a:lnTo>
                        <a:lnTo>
                          <a:pt x="38" y="70"/>
                        </a:lnTo>
                        <a:lnTo>
                          <a:pt x="18" y="70"/>
                        </a:lnTo>
                        <a:lnTo>
                          <a:pt x="18" y="46"/>
                        </a:lnTo>
                        <a:lnTo>
                          <a:pt x="38" y="46"/>
                        </a:lnTo>
                        <a:close/>
                        <a:moveTo>
                          <a:pt x="40" y="0"/>
                        </a:moveTo>
                        <a:lnTo>
                          <a:pt x="0" y="0"/>
                        </a:lnTo>
                        <a:lnTo>
                          <a:pt x="0" y="83"/>
                        </a:lnTo>
                        <a:lnTo>
                          <a:pt x="38" y="83"/>
                        </a:lnTo>
                        <a:lnTo>
                          <a:pt x="44" y="83"/>
                        </a:lnTo>
                        <a:lnTo>
                          <a:pt x="50" y="83"/>
                        </a:lnTo>
                        <a:lnTo>
                          <a:pt x="55" y="81"/>
                        </a:lnTo>
                        <a:lnTo>
                          <a:pt x="59" y="79"/>
                        </a:lnTo>
                        <a:lnTo>
                          <a:pt x="63" y="76"/>
                        </a:lnTo>
                        <a:lnTo>
                          <a:pt x="66" y="72"/>
                        </a:lnTo>
                        <a:lnTo>
                          <a:pt x="68" y="67"/>
                        </a:lnTo>
                        <a:lnTo>
                          <a:pt x="70" y="59"/>
                        </a:lnTo>
                        <a:lnTo>
                          <a:pt x="68" y="52"/>
                        </a:lnTo>
                        <a:lnTo>
                          <a:pt x="66" y="46"/>
                        </a:lnTo>
                        <a:lnTo>
                          <a:pt x="63" y="42"/>
                        </a:lnTo>
                        <a:lnTo>
                          <a:pt x="57" y="39"/>
                        </a:lnTo>
                        <a:lnTo>
                          <a:pt x="61" y="37"/>
                        </a:lnTo>
                        <a:lnTo>
                          <a:pt x="63" y="33"/>
                        </a:lnTo>
                        <a:lnTo>
                          <a:pt x="66" y="28"/>
                        </a:lnTo>
                        <a:lnTo>
                          <a:pt x="66" y="22"/>
                        </a:lnTo>
                        <a:lnTo>
                          <a:pt x="66" y="15"/>
                        </a:lnTo>
                        <a:lnTo>
                          <a:pt x="63" y="9"/>
                        </a:lnTo>
                        <a:lnTo>
                          <a:pt x="59" y="5"/>
                        </a:lnTo>
                        <a:lnTo>
                          <a:pt x="53" y="2"/>
                        </a:lnTo>
                        <a:lnTo>
                          <a:pt x="48" y="0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02" name="Freeform 219"/>
                  <p:cNvSpPr>
                    <a:spLocks/>
                  </p:cNvSpPr>
                  <p:nvPr/>
                </p:nvSpPr>
                <p:spPr bwMode="auto">
                  <a:xfrm>
                    <a:off x="1116" y="3040"/>
                    <a:ext cx="270" cy="141"/>
                  </a:xfrm>
                  <a:custGeom>
                    <a:avLst/>
                    <a:gdLst>
                      <a:gd name="T0" fmla="*/ 135 w 270"/>
                      <a:gd name="T1" fmla="*/ 141 h 141"/>
                      <a:gd name="T2" fmla="*/ 172 w 270"/>
                      <a:gd name="T3" fmla="*/ 139 h 141"/>
                      <a:gd name="T4" fmla="*/ 204 w 270"/>
                      <a:gd name="T5" fmla="*/ 132 h 141"/>
                      <a:gd name="T6" fmla="*/ 231 w 270"/>
                      <a:gd name="T7" fmla="*/ 121 h 141"/>
                      <a:gd name="T8" fmla="*/ 252 w 270"/>
                      <a:gd name="T9" fmla="*/ 106 h 141"/>
                      <a:gd name="T10" fmla="*/ 267 w 270"/>
                      <a:gd name="T11" fmla="*/ 89 h 141"/>
                      <a:gd name="T12" fmla="*/ 270 w 270"/>
                      <a:gd name="T13" fmla="*/ 71 h 141"/>
                      <a:gd name="T14" fmla="*/ 267 w 270"/>
                      <a:gd name="T15" fmla="*/ 52 h 141"/>
                      <a:gd name="T16" fmla="*/ 252 w 270"/>
                      <a:gd name="T17" fmla="*/ 36 h 141"/>
                      <a:gd name="T18" fmla="*/ 231 w 270"/>
                      <a:gd name="T19" fmla="*/ 21 h 141"/>
                      <a:gd name="T20" fmla="*/ 204 w 270"/>
                      <a:gd name="T21" fmla="*/ 10 h 141"/>
                      <a:gd name="T22" fmla="*/ 172 w 270"/>
                      <a:gd name="T23" fmla="*/ 2 h 141"/>
                      <a:gd name="T24" fmla="*/ 135 w 270"/>
                      <a:gd name="T25" fmla="*/ 0 h 141"/>
                      <a:gd name="T26" fmla="*/ 100 w 270"/>
                      <a:gd name="T27" fmla="*/ 2 h 141"/>
                      <a:gd name="T28" fmla="*/ 66 w 270"/>
                      <a:gd name="T29" fmla="*/ 10 h 141"/>
                      <a:gd name="T30" fmla="*/ 40 w 270"/>
                      <a:gd name="T31" fmla="*/ 21 h 141"/>
                      <a:gd name="T32" fmla="*/ 18 w 270"/>
                      <a:gd name="T33" fmla="*/ 36 h 141"/>
                      <a:gd name="T34" fmla="*/ 5 w 270"/>
                      <a:gd name="T35" fmla="*/ 52 h 141"/>
                      <a:gd name="T36" fmla="*/ 0 w 270"/>
                      <a:gd name="T37" fmla="*/ 71 h 141"/>
                      <a:gd name="T38" fmla="*/ 5 w 270"/>
                      <a:gd name="T39" fmla="*/ 89 h 141"/>
                      <a:gd name="T40" fmla="*/ 18 w 270"/>
                      <a:gd name="T41" fmla="*/ 106 h 141"/>
                      <a:gd name="T42" fmla="*/ 40 w 270"/>
                      <a:gd name="T43" fmla="*/ 121 h 141"/>
                      <a:gd name="T44" fmla="*/ 66 w 270"/>
                      <a:gd name="T45" fmla="*/ 132 h 141"/>
                      <a:gd name="T46" fmla="*/ 100 w 270"/>
                      <a:gd name="T47" fmla="*/ 139 h 141"/>
                      <a:gd name="T48" fmla="*/ 135 w 270"/>
                      <a:gd name="T49" fmla="*/ 141 h 14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0"/>
                      <a:gd name="T76" fmla="*/ 0 h 141"/>
                      <a:gd name="T77" fmla="*/ 270 w 270"/>
                      <a:gd name="T78" fmla="*/ 141 h 14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0" h="141">
                        <a:moveTo>
                          <a:pt x="135" y="141"/>
                        </a:moveTo>
                        <a:lnTo>
                          <a:pt x="172" y="139"/>
                        </a:lnTo>
                        <a:lnTo>
                          <a:pt x="204" y="132"/>
                        </a:lnTo>
                        <a:lnTo>
                          <a:pt x="231" y="121"/>
                        </a:lnTo>
                        <a:lnTo>
                          <a:pt x="252" y="106"/>
                        </a:lnTo>
                        <a:lnTo>
                          <a:pt x="267" y="89"/>
                        </a:lnTo>
                        <a:lnTo>
                          <a:pt x="270" y="71"/>
                        </a:lnTo>
                        <a:lnTo>
                          <a:pt x="267" y="52"/>
                        </a:lnTo>
                        <a:lnTo>
                          <a:pt x="252" y="36"/>
                        </a:lnTo>
                        <a:lnTo>
                          <a:pt x="231" y="21"/>
                        </a:lnTo>
                        <a:lnTo>
                          <a:pt x="204" y="10"/>
                        </a:lnTo>
                        <a:lnTo>
                          <a:pt x="172" y="2"/>
                        </a:lnTo>
                        <a:lnTo>
                          <a:pt x="135" y="0"/>
                        </a:lnTo>
                        <a:lnTo>
                          <a:pt x="100" y="2"/>
                        </a:lnTo>
                        <a:lnTo>
                          <a:pt x="66" y="10"/>
                        </a:lnTo>
                        <a:lnTo>
                          <a:pt x="40" y="21"/>
                        </a:lnTo>
                        <a:lnTo>
                          <a:pt x="18" y="36"/>
                        </a:lnTo>
                        <a:lnTo>
                          <a:pt x="5" y="52"/>
                        </a:lnTo>
                        <a:lnTo>
                          <a:pt x="0" y="71"/>
                        </a:lnTo>
                        <a:lnTo>
                          <a:pt x="5" y="89"/>
                        </a:lnTo>
                        <a:lnTo>
                          <a:pt x="18" y="106"/>
                        </a:lnTo>
                        <a:lnTo>
                          <a:pt x="40" y="121"/>
                        </a:lnTo>
                        <a:lnTo>
                          <a:pt x="66" y="132"/>
                        </a:lnTo>
                        <a:lnTo>
                          <a:pt x="100" y="139"/>
                        </a:lnTo>
                        <a:lnTo>
                          <a:pt x="135" y="141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03" name="Freeform 220"/>
                  <p:cNvSpPr>
                    <a:spLocks/>
                  </p:cNvSpPr>
                  <p:nvPr/>
                </p:nvSpPr>
                <p:spPr bwMode="auto">
                  <a:xfrm>
                    <a:off x="1116" y="3040"/>
                    <a:ext cx="270" cy="141"/>
                  </a:xfrm>
                  <a:custGeom>
                    <a:avLst/>
                    <a:gdLst>
                      <a:gd name="T0" fmla="*/ 135 w 270"/>
                      <a:gd name="T1" fmla="*/ 141 h 141"/>
                      <a:gd name="T2" fmla="*/ 172 w 270"/>
                      <a:gd name="T3" fmla="*/ 139 h 141"/>
                      <a:gd name="T4" fmla="*/ 204 w 270"/>
                      <a:gd name="T5" fmla="*/ 132 h 141"/>
                      <a:gd name="T6" fmla="*/ 231 w 270"/>
                      <a:gd name="T7" fmla="*/ 121 h 141"/>
                      <a:gd name="T8" fmla="*/ 252 w 270"/>
                      <a:gd name="T9" fmla="*/ 106 h 141"/>
                      <a:gd name="T10" fmla="*/ 267 w 270"/>
                      <a:gd name="T11" fmla="*/ 89 h 141"/>
                      <a:gd name="T12" fmla="*/ 270 w 270"/>
                      <a:gd name="T13" fmla="*/ 71 h 141"/>
                      <a:gd name="T14" fmla="*/ 267 w 270"/>
                      <a:gd name="T15" fmla="*/ 52 h 141"/>
                      <a:gd name="T16" fmla="*/ 252 w 270"/>
                      <a:gd name="T17" fmla="*/ 36 h 141"/>
                      <a:gd name="T18" fmla="*/ 231 w 270"/>
                      <a:gd name="T19" fmla="*/ 21 h 141"/>
                      <a:gd name="T20" fmla="*/ 204 w 270"/>
                      <a:gd name="T21" fmla="*/ 10 h 141"/>
                      <a:gd name="T22" fmla="*/ 172 w 270"/>
                      <a:gd name="T23" fmla="*/ 2 h 141"/>
                      <a:gd name="T24" fmla="*/ 135 w 270"/>
                      <a:gd name="T25" fmla="*/ 0 h 141"/>
                      <a:gd name="T26" fmla="*/ 100 w 270"/>
                      <a:gd name="T27" fmla="*/ 2 h 141"/>
                      <a:gd name="T28" fmla="*/ 66 w 270"/>
                      <a:gd name="T29" fmla="*/ 10 h 141"/>
                      <a:gd name="T30" fmla="*/ 40 w 270"/>
                      <a:gd name="T31" fmla="*/ 21 h 141"/>
                      <a:gd name="T32" fmla="*/ 18 w 270"/>
                      <a:gd name="T33" fmla="*/ 36 h 141"/>
                      <a:gd name="T34" fmla="*/ 5 w 270"/>
                      <a:gd name="T35" fmla="*/ 52 h 141"/>
                      <a:gd name="T36" fmla="*/ 0 w 270"/>
                      <a:gd name="T37" fmla="*/ 71 h 141"/>
                      <a:gd name="T38" fmla="*/ 5 w 270"/>
                      <a:gd name="T39" fmla="*/ 89 h 141"/>
                      <a:gd name="T40" fmla="*/ 18 w 270"/>
                      <a:gd name="T41" fmla="*/ 106 h 141"/>
                      <a:gd name="T42" fmla="*/ 40 w 270"/>
                      <a:gd name="T43" fmla="*/ 121 h 141"/>
                      <a:gd name="T44" fmla="*/ 66 w 270"/>
                      <a:gd name="T45" fmla="*/ 132 h 141"/>
                      <a:gd name="T46" fmla="*/ 100 w 270"/>
                      <a:gd name="T47" fmla="*/ 139 h 141"/>
                      <a:gd name="T48" fmla="*/ 135 w 270"/>
                      <a:gd name="T49" fmla="*/ 141 h 14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0"/>
                      <a:gd name="T76" fmla="*/ 0 h 141"/>
                      <a:gd name="T77" fmla="*/ 270 w 270"/>
                      <a:gd name="T78" fmla="*/ 141 h 14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0" h="141">
                        <a:moveTo>
                          <a:pt x="135" y="141"/>
                        </a:moveTo>
                        <a:lnTo>
                          <a:pt x="172" y="139"/>
                        </a:lnTo>
                        <a:lnTo>
                          <a:pt x="204" y="132"/>
                        </a:lnTo>
                        <a:lnTo>
                          <a:pt x="231" y="121"/>
                        </a:lnTo>
                        <a:lnTo>
                          <a:pt x="252" y="106"/>
                        </a:lnTo>
                        <a:lnTo>
                          <a:pt x="267" y="89"/>
                        </a:lnTo>
                        <a:lnTo>
                          <a:pt x="270" y="71"/>
                        </a:lnTo>
                        <a:lnTo>
                          <a:pt x="267" y="52"/>
                        </a:lnTo>
                        <a:lnTo>
                          <a:pt x="252" y="36"/>
                        </a:lnTo>
                        <a:lnTo>
                          <a:pt x="231" y="21"/>
                        </a:lnTo>
                        <a:lnTo>
                          <a:pt x="204" y="10"/>
                        </a:lnTo>
                        <a:lnTo>
                          <a:pt x="172" y="2"/>
                        </a:lnTo>
                        <a:lnTo>
                          <a:pt x="135" y="0"/>
                        </a:lnTo>
                        <a:lnTo>
                          <a:pt x="100" y="2"/>
                        </a:lnTo>
                        <a:lnTo>
                          <a:pt x="66" y="10"/>
                        </a:lnTo>
                        <a:lnTo>
                          <a:pt x="40" y="21"/>
                        </a:lnTo>
                        <a:lnTo>
                          <a:pt x="18" y="36"/>
                        </a:lnTo>
                        <a:lnTo>
                          <a:pt x="5" y="52"/>
                        </a:lnTo>
                        <a:lnTo>
                          <a:pt x="0" y="71"/>
                        </a:lnTo>
                        <a:lnTo>
                          <a:pt x="5" y="89"/>
                        </a:lnTo>
                        <a:lnTo>
                          <a:pt x="18" y="106"/>
                        </a:lnTo>
                        <a:lnTo>
                          <a:pt x="40" y="121"/>
                        </a:lnTo>
                        <a:lnTo>
                          <a:pt x="66" y="132"/>
                        </a:lnTo>
                        <a:lnTo>
                          <a:pt x="100" y="139"/>
                        </a:lnTo>
                        <a:lnTo>
                          <a:pt x="135" y="141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04" name="Freeform 221"/>
                  <p:cNvSpPr>
                    <a:spLocks/>
                  </p:cNvSpPr>
                  <p:nvPr/>
                </p:nvSpPr>
                <p:spPr bwMode="auto">
                  <a:xfrm>
                    <a:off x="1154" y="3018"/>
                    <a:ext cx="195" cy="119"/>
                  </a:xfrm>
                  <a:custGeom>
                    <a:avLst/>
                    <a:gdLst>
                      <a:gd name="T0" fmla="*/ 99 w 195"/>
                      <a:gd name="T1" fmla="*/ 119 h 119"/>
                      <a:gd name="T2" fmla="*/ 128 w 195"/>
                      <a:gd name="T3" fmla="*/ 117 h 119"/>
                      <a:gd name="T4" fmla="*/ 156 w 195"/>
                      <a:gd name="T5" fmla="*/ 109 h 119"/>
                      <a:gd name="T6" fmla="*/ 177 w 195"/>
                      <a:gd name="T7" fmla="*/ 98 h 119"/>
                      <a:gd name="T8" fmla="*/ 191 w 195"/>
                      <a:gd name="T9" fmla="*/ 83 h 119"/>
                      <a:gd name="T10" fmla="*/ 195 w 195"/>
                      <a:gd name="T11" fmla="*/ 69 h 119"/>
                      <a:gd name="T12" fmla="*/ 191 w 195"/>
                      <a:gd name="T13" fmla="*/ 50 h 119"/>
                      <a:gd name="T14" fmla="*/ 177 w 195"/>
                      <a:gd name="T15" fmla="*/ 32 h 119"/>
                      <a:gd name="T16" fmla="*/ 156 w 195"/>
                      <a:gd name="T17" fmla="*/ 17 h 119"/>
                      <a:gd name="T18" fmla="*/ 128 w 195"/>
                      <a:gd name="T19" fmla="*/ 6 h 119"/>
                      <a:gd name="T20" fmla="*/ 99 w 195"/>
                      <a:gd name="T21" fmla="*/ 0 h 119"/>
                      <a:gd name="T22" fmla="*/ 67 w 195"/>
                      <a:gd name="T23" fmla="*/ 6 h 119"/>
                      <a:gd name="T24" fmla="*/ 41 w 195"/>
                      <a:gd name="T25" fmla="*/ 17 h 119"/>
                      <a:gd name="T26" fmla="*/ 19 w 195"/>
                      <a:gd name="T27" fmla="*/ 32 h 119"/>
                      <a:gd name="T28" fmla="*/ 6 w 195"/>
                      <a:gd name="T29" fmla="*/ 50 h 119"/>
                      <a:gd name="T30" fmla="*/ 0 w 195"/>
                      <a:gd name="T31" fmla="*/ 69 h 119"/>
                      <a:gd name="T32" fmla="*/ 6 w 195"/>
                      <a:gd name="T33" fmla="*/ 83 h 119"/>
                      <a:gd name="T34" fmla="*/ 19 w 195"/>
                      <a:gd name="T35" fmla="*/ 98 h 119"/>
                      <a:gd name="T36" fmla="*/ 41 w 195"/>
                      <a:gd name="T37" fmla="*/ 109 h 119"/>
                      <a:gd name="T38" fmla="*/ 67 w 195"/>
                      <a:gd name="T39" fmla="*/ 117 h 119"/>
                      <a:gd name="T40" fmla="*/ 99 w 195"/>
                      <a:gd name="T41" fmla="*/ 119 h 11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5"/>
                      <a:gd name="T64" fmla="*/ 0 h 119"/>
                      <a:gd name="T65" fmla="*/ 195 w 195"/>
                      <a:gd name="T66" fmla="*/ 119 h 11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5" h="119">
                        <a:moveTo>
                          <a:pt x="99" y="119"/>
                        </a:moveTo>
                        <a:lnTo>
                          <a:pt x="128" y="117"/>
                        </a:lnTo>
                        <a:lnTo>
                          <a:pt x="156" y="109"/>
                        </a:lnTo>
                        <a:lnTo>
                          <a:pt x="177" y="98"/>
                        </a:lnTo>
                        <a:lnTo>
                          <a:pt x="191" y="83"/>
                        </a:lnTo>
                        <a:lnTo>
                          <a:pt x="195" y="69"/>
                        </a:lnTo>
                        <a:lnTo>
                          <a:pt x="191" y="50"/>
                        </a:lnTo>
                        <a:lnTo>
                          <a:pt x="177" y="32"/>
                        </a:lnTo>
                        <a:lnTo>
                          <a:pt x="156" y="17"/>
                        </a:lnTo>
                        <a:lnTo>
                          <a:pt x="128" y="6"/>
                        </a:lnTo>
                        <a:lnTo>
                          <a:pt x="99" y="0"/>
                        </a:lnTo>
                        <a:lnTo>
                          <a:pt x="67" y="6"/>
                        </a:lnTo>
                        <a:lnTo>
                          <a:pt x="41" y="17"/>
                        </a:lnTo>
                        <a:lnTo>
                          <a:pt x="19" y="32"/>
                        </a:lnTo>
                        <a:lnTo>
                          <a:pt x="6" y="50"/>
                        </a:lnTo>
                        <a:lnTo>
                          <a:pt x="0" y="69"/>
                        </a:lnTo>
                        <a:lnTo>
                          <a:pt x="6" y="83"/>
                        </a:lnTo>
                        <a:lnTo>
                          <a:pt x="19" y="98"/>
                        </a:lnTo>
                        <a:lnTo>
                          <a:pt x="41" y="109"/>
                        </a:lnTo>
                        <a:lnTo>
                          <a:pt x="67" y="117"/>
                        </a:lnTo>
                        <a:lnTo>
                          <a:pt x="99" y="119"/>
                        </a:lnTo>
                        <a:close/>
                      </a:path>
                    </a:pathLst>
                  </a:custGeom>
                  <a:solidFill>
                    <a:srgbClr val="5B5B5B"/>
                  </a:solidFill>
                  <a:ln w="0">
                    <a:solidFill>
                      <a:srgbClr val="5B5B5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05" name="Freeform 222"/>
                  <p:cNvSpPr>
                    <a:spLocks/>
                  </p:cNvSpPr>
                  <p:nvPr/>
                </p:nvSpPr>
                <p:spPr bwMode="auto">
                  <a:xfrm>
                    <a:off x="1167" y="3020"/>
                    <a:ext cx="171" cy="104"/>
                  </a:xfrm>
                  <a:custGeom>
                    <a:avLst/>
                    <a:gdLst>
                      <a:gd name="T0" fmla="*/ 86 w 171"/>
                      <a:gd name="T1" fmla="*/ 104 h 104"/>
                      <a:gd name="T2" fmla="*/ 112 w 171"/>
                      <a:gd name="T3" fmla="*/ 100 h 104"/>
                      <a:gd name="T4" fmla="*/ 136 w 171"/>
                      <a:gd name="T5" fmla="*/ 94 h 104"/>
                      <a:gd name="T6" fmla="*/ 154 w 171"/>
                      <a:gd name="T7" fmla="*/ 85 h 104"/>
                      <a:gd name="T8" fmla="*/ 165 w 171"/>
                      <a:gd name="T9" fmla="*/ 72 h 104"/>
                      <a:gd name="T10" fmla="*/ 171 w 171"/>
                      <a:gd name="T11" fmla="*/ 59 h 104"/>
                      <a:gd name="T12" fmla="*/ 165 w 171"/>
                      <a:gd name="T13" fmla="*/ 43 h 104"/>
                      <a:gd name="T14" fmla="*/ 154 w 171"/>
                      <a:gd name="T15" fmla="*/ 28 h 104"/>
                      <a:gd name="T16" fmla="*/ 136 w 171"/>
                      <a:gd name="T17" fmla="*/ 13 h 104"/>
                      <a:gd name="T18" fmla="*/ 112 w 171"/>
                      <a:gd name="T19" fmla="*/ 4 h 104"/>
                      <a:gd name="T20" fmla="*/ 86 w 171"/>
                      <a:gd name="T21" fmla="*/ 0 h 104"/>
                      <a:gd name="T22" fmla="*/ 58 w 171"/>
                      <a:gd name="T23" fmla="*/ 4 h 104"/>
                      <a:gd name="T24" fmla="*/ 34 w 171"/>
                      <a:gd name="T25" fmla="*/ 13 h 104"/>
                      <a:gd name="T26" fmla="*/ 17 w 171"/>
                      <a:gd name="T27" fmla="*/ 28 h 104"/>
                      <a:gd name="T28" fmla="*/ 4 w 171"/>
                      <a:gd name="T29" fmla="*/ 43 h 104"/>
                      <a:gd name="T30" fmla="*/ 0 w 171"/>
                      <a:gd name="T31" fmla="*/ 59 h 104"/>
                      <a:gd name="T32" fmla="*/ 4 w 171"/>
                      <a:gd name="T33" fmla="*/ 72 h 104"/>
                      <a:gd name="T34" fmla="*/ 17 w 171"/>
                      <a:gd name="T35" fmla="*/ 85 h 104"/>
                      <a:gd name="T36" fmla="*/ 34 w 171"/>
                      <a:gd name="T37" fmla="*/ 94 h 104"/>
                      <a:gd name="T38" fmla="*/ 58 w 171"/>
                      <a:gd name="T39" fmla="*/ 100 h 104"/>
                      <a:gd name="T40" fmla="*/ 86 w 171"/>
                      <a:gd name="T41" fmla="*/ 104 h 10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71"/>
                      <a:gd name="T64" fmla="*/ 0 h 104"/>
                      <a:gd name="T65" fmla="*/ 171 w 171"/>
                      <a:gd name="T66" fmla="*/ 104 h 10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71" h="104">
                        <a:moveTo>
                          <a:pt x="86" y="104"/>
                        </a:moveTo>
                        <a:lnTo>
                          <a:pt x="112" y="100"/>
                        </a:lnTo>
                        <a:lnTo>
                          <a:pt x="136" y="94"/>
                        </a:lnTo>
                        <a:lnTo>
                          <a:pt x="154" y="85"/>
                        </a:lnTo>
                        <a:lnTo>
                          <a:pt x="165" y="72"/>
                        </a:lnTo>
                        <a:lnTo>
                          <a:pt x="171" y="59"/>
                        </a:lnTo>
                        <a:lnTo>
                          <a:pt x="165" y="43"/>
                        </a:lnTo>
                        <a:lnTo>
                          <a:pt x="154" y="28"/>
                        </a:lnTo>
                        <a:lnTo>
                          <a:pt x="136" y="13"/>
                        </a:lnTo>
                        <a:lnTo>
                          <a:pt x="112" y="4"/>
                        </a:lnTo>
                        <a:lnTo>
                          <a:pt x="86" y="0"/>
                        </a:lnTo>
                        <a:lnTo>
                          <a:pt x="58" y="4"/>
                        </a:lnTo>
                        <a:lnTo>
                          <a:pt x="34" y="13"/>
                        </a:lnTo>
                        <a:lnTo>
                          <a:pt x="17" y="28"/>
                        </a:lnTo>
                        <a:lnTo>
                          <a:pt x="4" y="43"/>
                        </a:lnTo>
                        <a:lnTo>
                          <a:pt x="0" y="59"/>
                        </a:lnTo>
                        <a:lnTo>
                          <a:pt x="4" y="72"/>
                        </a:lnTo>
                        <a:lnTo>
                          <a:pt x="17" y="85"/>
                        </a:lnTo>
                        <a:lnTo>
                          <a:pt x="34" y="94"/>
                        </a:lnTo>
                        <a:lnTo>
                          <a:pt x="58" y="100"/>
                        </a:lnTo>
                        <a:lnTo>
                          <a:pt x="86" y="104"/>
                        </a:lnTo>
                        <a:close/>
                      </a:path>
                    </a:pathLst>
                  </a:custGeom>
                  <a:solidFill>
                    <a:srgbClr val="767676"/>
                  </a:solidFill>
                  <a:ln w="0">
                    <a:solidFill>
                      <a:srgbClr val="76767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06" name="Freeform 223"/>
                  <p:cNvSpPr>
                    <a:spLocks/>
                  </p:cNvSpPr>
                  <p:nvPr/>
                </p:nvSpPr>
                <p:spPr bwMode="auto">
                  <a:xfrm>
                    <a:off x="1179" y="3022"/>
                    <a:ext cx="146" cy="87"/>
                  </a:xfrm>
                  <a:custGeom>
                    <a:avLst/>
                    <a:gdLst>
                      <a:gd name="T0" fmla="*/ 74 w 146"/>
                      <a:gd name="T1" fmla="*/ 87 h 87"/>
                      <a:gd name="T2" fmla="*/ 102 w 146"/>
                      <a:gd name="T3" fmla="*/ 85 h 87"/>
                      <a:gd name="T4" fmla="*/ 126 w 146"/>
                      <a:gd name="T5" fmla="*/ 76 h 87"/>
                      <a:gd name="T6" fmla="*/ 141 w 146"/>
                      <a:gd name="T7" fmla="*/ 65 h 87"/>
                      <a:gd name="T8" fmla="*/ 146 w 146"/>
                      <a:gd name="T9" fmla="*/ 50 h 87"/>
                      <a:gd name="T10" fmla="*/ 142 w 146"/>
                      <a:gd name="T11" fmla="*/ 35 h 87"/>
                      <a:gd name="T12" fmla="*/ 133 w 146"/>
                      <a:gd name="T13" fmla="*/ 22 h 87"/>
                      <a:gd name="T14" fmla="*/ 116 w 146"/>
                      <a:gd name="T15" fmla="*/ 11 h 87"/>
                      <a:gd name="T16" fmla="*/ 96 w 146"/>
                      <a:gd name="T17" fmla="*/ 2 h 87"/>
                      <a:gd name="T18" fmla="*/ 74 w 146"/>
                      <a:gd name="T19" fmla="*/ 0 h 87"/>
                      <a:gd name="T20" fmla="*/ 50 w 146"/>
                      <a:gd name="T21" fmla="*/ 2 h 87"/>
                      <a:gd name="T22" fmla="*/ 29 w 146"/>
                      <a:gd name="T23" fmla="*/ 11 h 87"/>
                      <a:gd name="T24" fmla="*/ 14 w 146"/>
                      <a:gd name="T25" fmla="*/ 22 h 87"/>
                      <a:gd name="T26" fmla="*/ 3 w 146"/>
                      <a:gd name="T27" fmla="*/ 35 h 87"/>
                      <a:gd name="T28" fmla="*/ 0 w 146"/>
                      <a:gd name="T29" fmla="*/ 50 h 87"/>
                      <a:gd name="T30" fmla="*/ 5 w 146"/>
                      <a:gd name="T31" fmla="*/ 65 h 87"/>
                      <a:gd name="T32" fmla="*/ 22 w 146"/>
                      <a:gd name="T33" fmla="*/ 76 h 87"/>
                      <a:gd name="T34" fmla="*/ 44 w 146"/>
                      <a:gd name="T35" fmla="*/ 85 h 87"/>
                      <a:gd name="T36" fmla="*/ 74 w 146"/>
                      <a:gd name="T37" fmla="*/ 87 h 87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46"/>
                      <a:gd name="T58" fmla="*/ 0 h 87"/>
                      <a:gd name="T59" fmla="*/ 146 w 146"/>
                      <a:gd name="T60" fmla="*/ 87 h 87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46" h="87">
                        <a:moveTo>
                          <a:pt x="74" y="87"/>
                        </a:moveTo>
                        <a:lnTo>
                          <a:pt x="102" y="85"/>
                        </a:lnTo>
                        <a:lnTo>
                          <a:pt x="126" y="76"/>
                        </a:lnTo>
                        <a:lnTo>
                          <a:pt x="141" y="65"/>
                        </a:lnTo>
                        <a:lnTo>
                          <a:pt x="146" y="50"/>
                        </a:lnTo>
                        <a:lnTo>
                          <a:pt x="142" y="35"/>
                        </a:lnTo>
                        <a:lnTo>
                          <a:pt x="133" y="22"/>
                        </a:lnTo>
                        <a:lnTo>
                          <a:pt x="116" y="11"/>
                        </a:lnTo>
                        <a:lnTo>
                          <a:pt x="96" y="2"/>
                        </a:lnTo>
                        <a:lnTo>
                          <a:pt x="74" y="0"/>
                        </a:lnTo>
                        <a:lnTo>
                          <a:pt x="50" y="2"/>
                        </a:lnTo>
                        <a:lnTo>
                          <a:pt x="29" y="11"/>
                        </a:lnTo>
                        <a:lnTo>
                          <a:pt x="14" y="22"/>
                        </a:lnTo>
                        <a:lnTo>
                          <a:pt x="3" y="35"/>
                        </a:lnTo>
                        <a:lnTo>
                          <a:pt x="0" y="50"/>
                        </a:lnTo>
                        <a:lnTo>
                          <a:pt x="5" y="65"/>
                        </a:lnTo>
                        <a:lnTo>
                          <a:pt x="22" y="76"/>
                        </a:lnTo>
                        <a:lnTo>
                          <a:pt x="44" y="85"/>
                        </a:lnTo>
                        <a:lnTo>
                          <a:pt x="74" y="87"/>
                        </a:lnTo>
                        <a:close/>
                      </a:path>
                    </a:pathLst>
                  </a:custGeom>
                  <a:solidFill>
                    <a:srgbClr val="929292"/>
                  </a:solidFill>
                  <a:ln w="0">
                    <a:solidFill>
                      <a:srgbClr val="92929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07" name="Freeform 224"/>
                  <p:cNvSpPr>
                    <a:spLocks/>
                  </p:cNvSpPr>
                  <p:nvPr/>
                </p:nvSpPr>
                <p:spPr bwMode="auto">
                  <a:xfrm>
                    <a:off x="1192" y="3022"/>
                    <a:ext cx="122" cy="74"/>
                  </a:xfrm>
                  <a:custGeom>
                    <a:avLst/>
                    <a:gdLst>
                      <a:gd name="T0" fmla="*/ 61 w 122"/>
                      <a:gd name="T1" fmla="*/ 74 h 74"/>
                      <a:gd name="T2" fmla="*/ 85 w 122"/>
                      <a:gd name="T3" fmla="*/ 72 h 74"/>
                      <a:gd name="T4" fmla="*/ 103 w 122"/>
                      <a:gd name="T5" fmla="*/ 65 h 74"/>
                      <a:gd name="T6" fmla="*/ 116 w 122"/>
                      <a:gd name="T7" fmla="*/ 54 h 74"/>
                      <a:gd name="T8" fmla="*/ 122 w 122"/>
                      <a:gd name="T9" fmla="*/ 42 h 74"/>
                      <a:gd name="T10" fmla="*/ 116 w 122"/>
                      <a:gd name="T11" fmla="*/ 28 h 74"/>
                      <a:gd name="T12" fmla="*/ 103 w 122"/>
                      <a:gd name="T13" fmla="*/ 15 h 74"/>
                      <a:gd name="T14" fmla="*/ 85 w 122"/>
                      <a:gd name="T15" fmla="*/ 3 h 74"/>
                      <a:gd name="T16" fmla="*/ 61 w 122"/>
                      <a:gd name="T17" fmla="*/ 0 h 74"/>
                      <a:gd name="T18" fmla="*/ 37 w 122"/>
                      <a:gd name="T19" fmla="*/ 3 h 74"/>
                      <a:gd name="T20" fmla="*/ 18 w 122"/>
                      <a:gd name="T21" fmla="*/ 15 h 74"/>
                      <a:gd name="T22" fmla="*/ 5 w 122"/>
                      <a:gd name="T23" fmla="*/ 28 h 74"/>
                      <a:gd name="T24" fmla="*/ 0 w 122"/>
                      <a:gd name="T25" fmla="*/ 42 h 74"/>
                      <a:gd name="T26" fmla="*/ 5 w 122"/>
                      <a:gd name="T27" fmla="*/ 54 h 74"/>
                      <a:gd name="T28" fmla="*/ 18 w 122"/>
                      <a:gd name="T29" fmla="*/ 65 h 74"/>
                      <a:gd name="T30" fmla="*/ 37 w 122"/>
                      <a:gd name="T31" fmla="*/ 72 h 74"/>
                      <a:gd name="T32" fmla="*/ 61 w 122"/>
                      <a:gd name="T33" fmla="*/ 74 h 74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22"/>
                      <a:gd name="T52" fmla="*/ 0 h 74"/>
                      <a:gd name="T53" fmla="*/ 122 w 122"/>
                      <a:gd name="T54" fmla="*/ 74 h 74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22" h="74">
                        <a:moveTo>
                          <a:pt x="61" y="74"/>
                        </a:moveTo>
                        <a:lnTo>
                          <a:pt x="85" y="72"/>
                        </a:lnTo>
                        <a:lnTo>
                          <a:pt x="103" y="65"/>
                        </a:lnTo>
                        <a:lnTo>
                          <a:pt x="116" y="54"/>
                        </a:lnTo>
                        <a:lnTo>
                          <a:pt x="122" y="42"/>
                        </a:lnTo>
                        <a:lnTo>
                          <a:pt x="116" y="28"/>
                        </a:lnTo>
                        <a:lnTo>
                          <a:pt x="103" y="15"/>
                        </a:lnTo>
                        <a:lnTo>
                          <a:pt x="85" y="3"/>
                        </a:lnTo>
                        <a:lnTo>
                          <a:pt x="61" y="0"/>
                        </a:lnTo>
                        <a:lnTo>
                          <a:pt x="37" y="3"/>
                        </a:lnTo>
                        <a:lnTo>
                          <a:pt x="18" y="15"/>
                        </a:lnTo>
                        <a:lnTo>
                          <a:pt x="5" y="28"/>
                        </a:lnTo>
                        <a:lnTo>
                          <a:pt x="0" y="42"/>
                        </a:lnTo>
                        <a:lnTo>
                          <a:pt x="5" y="54"/>
                        </a:lnTo>
                        <a:lnTo>
                          <a:pt x="18" y="65"/>
                        </a:lnTo>
                        <a:lnTo>
                          <a:pt x="37" y="72"/>
                        </a:lnTo>
                        <a:lnTo>
                          <a:pt x="61" y="74"/>
                        </a:lnTo>
                        <a:close/>
                      </a:path>
                    </a:pathLst>
                  </a:custGeom>
                  <a:solidFill>
                    <a:srgbClr val="ADADAD"/>
                  </a:solidFill>
                  <a:ln w="0">
                    <a:solidFill>
                      <a:srgbClr val="ADADA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08" name="Freeform 225"/>
                  <p:cNvSpPr>
                    <a:spLocks/>
                  </p:cNvSpPr>
                  <p:nvPr/>
                </p:nvSpPr>
                <p:spPr bwMode="auto">
                  <a:xfrm>
                    <a:off x="1205" y="3024"/>
                    <a:ext cx="96" cy="59"/>
                  </a:xfrm>
                  <a:custGeom>
                    <a:avLst/>
                    <a:gdLst>
                      <a:gd name="T0" fmla="*/ 48 w 96"/>
                      <a:gd name="T1" fmla="*/ 59 h 59"/>
                      <a:gd name="T2" fmla="*/ 66 w 96"/>
                      <a:gd name="T3" fmla="*/ 55 h 59"/>
                      <a:gd name="T4" fmla="*/ 83 w 96"/>
                      <a:gd name="T5" fmla="*/ 50 h 59"/>
                      <a:gd name="T6" fmla="*/ 92 w 96"/>
                      <a:gd name="T7" fmla="*/ 42 h 59"/>
                      <a:gd name="T8" fmla="*/ 96 w 96"/>
                      <a:gd name="T9" fmla="*/ 33 h 59"/>
                      <a:gd name="T10" fmla="*/ 92 w 96"/>
                      <a:gd name="T11" fmla="*/ 22 h 59"/>
                      <a:gd name="T12" fmla="*/ 83 w 96"/>
                      <a:gd name="T13" fmla="*/ 11 h 59"/>
                      <a:gd name="T14" fmla="*/ 66 w 96"/>
                      <a:gd name="T15" fmla="*/ 1 h 59"/>
                      <a:gd name="T16" fmla="*/ 48 w 96"/>
                      <a:gd name="T17" fmla="*/ 0 h 59"/>
                      <a:gd name="T18" fmla="*/ 29 w 96"/>
                      <a:gd name="T19" fmla="*/ 1 h 59"/>
                      <a:gd name="T20" fmla="*/ 13 w 96"/>
                      <a:gd name="T21" fmla="*/ 11 h 59"/>
                      <a:gd name="T22" fmla="*/ 3 w 96"/>
                      <a:gd name="T23" fmla="*/ 22 h 59"/>
                      <a:gd name="T24" fmla="*/ 0 w 96"/>
                      <a:gd name="T25" fmla="*/ 33 h 59"/>
                      <a:gd name="T26" fmla="*/ 3 w 96"/>
                      <a:gd name="T27" fmla="*/ 42 h 59"/>
                      <a:gd name="T28" fmla="*/ 13 w 96"/>
                      <a:gd name="T29" fmla="*/ 50 h 59"/>
                      <a:gd name="T30" fmla="*/ 29 w 96"/>
                      <a:gd name="T31" fmla="*/ 55 h 59"/>
                      <a:gd name="T32" fmla="*/ 48 w 96"/>
                      <a:gd name="T33" fmla="*/ 59 h 5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96"/>
                      <a:gd name="T52" fmla="*/ 0 h 59"/>
                      <a:gd name="T53" fmla="*/ 96 w 96"/>
                      <a:gd name="T54" fmla="*/ 59 h 59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96" h="59">
                        <a:moveTo>
                          <a:pt x="48" y="59"/>
                        </a:moveTo>
                        <a:lnTo>
                          <a:pt x="66" y="55"/>
                        </a:lnTo>
                        <a:lnTo>
                          <a:pt x="83" y="50"/>
                        </a:lnTo>
                        <a:lnTo>
                          <a:pt x="92" y="42"/>
                        </a:lnTo>
                        <a:lnTo>
                          <a:pt x="96" y="33"/>
                        </a:lnTo>
                        <a:lnTo>
                          <a:pt x="92" y="22"/>
                        </a:lnTo>
                        <a:lnTo>
                          <a:pt x="83" y="11"/>
                        </a:lnTo>
                        <a:lnTo>
                          <a:pt x="66" y="1"/>
                        </a:lnTo>
                        <a:lnTo>
                          <a:pt x="48" y="0"/>
                        </a:lnTo>
                        <a:lnTo>
                          <a:pt x="29" y="1"/>
                        </a:lnTo>
                        <a:lnTo>
                          <a:pt x="13" y="11"/>
                        </a:lnTo>
                        <a:lnTo>
                          <a:pt x="3" y="22"/>
                        </a:lnTo>
                        <a:lnTo>
                          <a:pt x="0" y="33"/>
                        </a:lnTo>
                        <a:lnTo>
                          <a:pt x="3" y="42"/>
                        </a:lnTo>
                        <a:lnTo>
                          <a:pt x="13" y="50"/>
                        </a:lnTo>
                        <a:lnTo>
                          <a:pt x="29" y="55"/>
                        </a:ln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rgbClr val="C8C8C8"/>
                  </a:solidFill>
                  <a:ln w="0">
                    <a:solidFill>
                      <a:srgbClr val="C8C8C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09" name="Freeform 226"/>
                  <p:cNvSpPr>
                    <a:spLocks/>
                  </p:cNvSpPr>
                  <p:nvPr/>
                </p:nvSpPr>
                <p:spPr bwMode="auto">
                  <a:xfrm>
                    <a:off x="1216" y="3024"/>
                    <a:ext cx="74" cy="44"/>
                  </a:xfrm>
                  <a:custGeom>
                    <a:avLst/>
                    <a:gdLst>
                      <a:gd name="T0" fmla="*/ 37 w 74"/>
                      <a:gd name="T1" fmla="*/ 44 h 44"/>
                      <a:gd name="T2" fmla="*/ 55 w 74"/>
                      <a:gd name="T3" fmla="*/ 42 h 44"/>
                      <a:gd name="T4" fmla="*/ 68 w 74"/>
                      <a:gd name="T5" fmla="*/ 35 h 44"/>
                      <a:gd name="T6" fmla="*/ 74 w 74"/>
                      <a:gd name="T7" fmla="*/ 26 h 44"/>
                      <a:gd name="T8" fmla="*/ 68 w 74"/>
                      <a:gd name="T9" fmla="*/ 14 h 44"/>
                      <a:gd name="T10" fmla="*/ 55 w 74"/>
                      <a:gd name="T11" fmla="*/ 5 h 44"/>
                      <a:gd name="T12" fmla="*/ 37 w 74"/>
                      <a:gd name="T13" fmla="*/ 0 h 44"/>
                      <a:gd name="T14" fmla="*/ 18 w 74"/>
                      <a:gd name="T15" fmla="*/ 5 h 44"/>
                      <a:gd name="T16" fmla="*/ 5 w 74"/>
                      <a:gd name="T17" fmla="*/ 14 h 44"/>
                      <a:gd name="T18" fmla="*/ 0 w 74"/>
                      <a:gd name="T19" fmla="*/ 26 h 44"/>
                      <a:gd name="T20" fmla="*/ 5 w 74"/>
                      <a:gd name="T21" fmla="*/ 35 h 44"/>
                      <a:gd name="T22" fmla="*/ 18 w 74"/>
                      <a:gd name="T23" fmla="*/ 42 h 44"/>
                      <a:gd name="T24" fmla="*/ 37 w 74"/>
                      <a:gd name="T25" fmla="*/ 44 h 4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74"/>
                      <a:gd name="T40" fmla="*/ 0 h 44"/>
                      <a:gd name="T41" fmla="*/ 74 w 74"/>
                      <a:gd name="T42" fmla="*/ 44 h 4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74" h="44">
                        <a:moveTo>
                          <a:pt x="37" y="44"/>
                        </a:moveTo>
                        <a:lnTo>
                          <a:pt x="55" y="42"/>
                        </a:lnTo>
                        <a:lnTo>
                          <a:pt x="68" y="35"/>
                        </a:lnTo>
                        <a:lnTo>
                          <a:pt x="74" y="26"/>
                        </a:lnTo>
                        <a:lnTo>
                          <a:pt x="68" y="14"/>
                        </a:lnTo>
                        <a:lnTo>
                          <a:pt x="55" y="5"/>
                        </a:lnTo>
                        <a:lnTo>
                          <a:pt x="37" y="0"/>
                        </a:lnTo>
                        <a:lnTo>
                          <a:pt x="18" y="5"/>
                        </a:lnTo>
                        <a:lnTo>
                          <a:pt x="5" y="14"/>
                        </a:lnTo>
                        <a:lnTo>
                          <a:pt x="0" y="26"/>
                        </a:lnTo>
                        <a:lnTo>
                          <a:pt x="5" y="35"/>
                        </a:lnTo>
                        <a:lnTo>
                          <a:pt x="18" y="42"/>
                        </a:lnTo>
                        <a:lnTo>
                          <a:pt x="37" y="44"/>
                        </a:lnTo>
                        <a:close/>
                      </a:path>
                    </a:pathLst>
                  </a:custGeom>
                  <a:solidFill>
                    <a:srgbClr val="E4E4E4"/>
                  </a:solidFill>
                  <a:ln w="0">
                    <a:solidFill>
                      <a:srgbClr val="E4E4E4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10" name="Freeform 227"/>
                  <p:cNvSpPr>
                    <a:spLocks/>
                  </p:cNvSpPr>
                  <p:nvPr/>
                </p:nvSpPr>
                <p:spPr bwMode="auto">
                  <a:xfrm>
                    <a:off x="1236" y="3033"/>
                    <a:ext cx="50" cy="30"/>
                  </a:xfrm>
                  <a:custGeom>
                    <a:avLst/>
                    <a:gdLst>
                      <a:gd name="T0" fmla="*/ 26 w 50"/>
                      <a:gd name="T1" fmla="*/ 30 h 30"/>
                      <a:gd name="T2" fmla="*/ 33 w 50"/>
                      <a:gd name="T3" fmla="*/ 30 h 30"/>
                      <a:gd name="T4" fmla="*/ 39 w 50"/>
                      <a:gd name="T5" fmla="*/ 28 h 30"/>
                      <a:gd name="T6" fmla="*/ 45 w 50"/>
                      <a:gd name="T7" fmla="*/ 24 h 30"/>
                      <a:gd name="T8" fmla="*/ 48 w 50"/>
                      <a:gd name="T9" fmla="*/ 22 h 30"/>
                      <a:gd name="T10" fmla="*/ 50 w 50"/>
                      <a:gd name="T11" fmla="*/ 17 h 30"/>
                      <a:gd name="T12" fmla="*/ 48 w 50"/>
                      <a:gd name="T13" fmla="*/ 13 h 30"/>
                      <a:gd name="T14" fmla="*/ 45 w 50"/>
                      <a:gd name="T15" fmla="*/ 9 h 30"/>
                      <a:gd name="T16" fmla="*/ 39 w 50"/>
                      <a:gd name="T17" fmla="*/ 4 h 30"/>
                      <a:gd name="T18" fmla="*/ 33 w 50"/>
                      <a:gd name="T19" fmla="*/ 2 h 30"/>
                      <a:gd name="T20" fmla="*/ 26 w 50"/>
                      <a:gd name="T21" fmla="*/ 0 h 30"/>
                      <a:gd name="T22" fmla="*/ 17 w 50"/>
                      <a:gd name="T23" fmla="*/ 2 h 30"/>
                      <a:gd name="T24" fmla="*/ 11 w 50"/>
                      <a:gd name="T25" fmla="*/ 4 h 30"/>
                      <a:gd name="T26" fmla="*/ 6 w 50"/>
                      <a:gd name="T27" fmla="*/ 9 h 30"/>
                      <a:gd name="T28" fmla="*/ 2 w 50"/>
                      <a:gd name="T29" fmla="*/ 13 h 30"/>
                      <a:gd name="T30" fmla="*/ 0 w 50"/>
                      <a:gd name="T31" fmla="*/ 17 h 30"/>
                      <a:gd name="T32" fmla="*/ 2 w 50"/>
                      <a:gd name="T33" fmla="*/ 22 h 30"/>
                      <a:gd name="T34" fmla="*/ 6 w 50"/>
                      <a:gd name="T35" fmla="*/ 24 h 30"/>
                      <a:gd name="T36" fmla="*/ 11 w 50"/>
                      <a:gd name="T37" fmla="*/ 28 h 30"/>
                      <a:gd name="T38" fmla="*/ 17 w 50"/>
                      <a:gd name="T39" fmla="*/ 30 h 30"/>
                      <a:gd name="T40" fmla="*/ 26 w 50"/>
                      <a:gd name="T41" fmla="*/ 30 h 3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0"/>
                      <a:gd name="T64" fmla="*/ 0 h 30"/>
                      <a:gd name="T65" fmla="*/ 50 w 50"/>
                      <a:gd name="T66" fmla="*/ 30 h 3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0" h="30">
                        <a:moveTo>
                          <a:pt x="26" y="30"/>
                        </a:moveTo>
                        <a:lnTo>
                          <a:pt x="33" y="30"/>
                        </a:lnTo>
                        <a:lnTo>
                          <a:pt x="39" y="28"/>
                        </a:lnTo>
                        <a:lnTo>
                          <a:pt x="45" y="24"/>
                        </a:lnTo>
                        <a:lnTo>
                          <a:pt x="48" y="22"/>
                        </a:lnTo>
                        <a:lnTo>
                          <a:pt x="50" y="17"/>
                        </a:lnTo>
                        <a:lnTo>
                          <a:pt x="48" y="13"/>
                        </a:lnTo>
                        <a:lnTo>
                          <a:pt x="45" y="9"/>
                        </a:lnTo>
                        <a:lnTo>
                          <a:pt x="39" y="4"/>
                        </a:lnTo>
                        <a:lnTo>
                          <a:pt x="33" y="2"/>
                        </a:lnTo>
                        <a:lnTo>
                          <a:pt x="26" y="0"/>
                        </a:lnTo>
                        <a:lnTo>
                          <a:pt x="17" y="2"/>
                        </a:lnTo>
                        <a:lnTo>
                          <a:pt x="11" y="4"/>
                        </a:lnTo>
                        <a:lnTo>
                          <a:pt x="6" y="9"/>
                        </a:lnTo>
                        <a:lnTo>
                          <a:pt x="2" y="13"/>
                        </a:lnTo>
                        <a:lnTo>
                          <a:pt x="0" y="17"/>
                        </a:lnTo>
                        <a:lnTo>
                          <a:pt x="2" y="22"/>
                        </a:lnTo>
                        <a:lnTo>
                          <a:pt x="6" y="24"/>
                        </a:lnTo>
                        <a:lnTo>
                          <a:pt x="11" y="28"/>
                        </a:lnTo>
                        <a:lnTo>
                          <a:pt x="17" y="30"/>
                        </a:lnTo>
                        <a:lnTo>
                          <a:pt x="26" y="3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11" name="Freeform 228"/>
                  <p:cNvSpPr>
                    <a:spLocks/>
                  </p:cNvSpPr>
                  <p:nvPr/>
                </p:nvSpPr>
                <p:spPr bwMode="auto">
                  <a:xfrm>
                    <a:off x="1286" y="3331"/>
                    <a:ext cx="338" cy="310"/>
                  </a:xfrm>
                  <a:custGeom>
                    <a:avLst/>
                    <a:gdLst>
                      <a:gd name="T0" fmla="*/ 148 w 338"/>
                      <a:gd name="T1" fmla="*/ 310 h 310"/>
                      <a:gd name="T2" fmla="*/ 108 w 338"/>
                      <a:gd name="T3" fmla="*/ 305 h 310"/>
                      <a:gd name="T4" fmla="*/ 76 w 338"/>
                      <a:gd name="T5" fmla="*/ 293 h 310"/>
                      <a:gd name="T6" fmla="*/ 50 w 338"/>
                      <a:gd name="T7" fmla="*/ 280 h 310"/>
                      <a:gd name="T8" fmla="*/ 32 w 338"/>
                      <a:gd name="T9" fmla="*/ 266 h 310"/>
                      <a:gd name="T10" fmla="*/ 19 w 338"/>
                      <a:gd name="T11" fmla="*/ 249 h 310"/>
                      <a:gd name="T12" fmla="*/ 9 w 338"/>
                      <a:gd name="T13" fmla="*/ 234 h 310"/>
                      <a:gd name="T14" fmla="*/ 4 w 338"/>
                      <a:gd name="T15" fmla="*/ 223 h 310"/>
                      <a:gd name="T16" fmla="*/ 0 w 338"/>
                      <a:gd name="T17" fmla="*/ 214 h 310"/>
                      <a:gd name="T18" fmla="*/ 0 w 338"/>
                      <a:gd name="T19" fmla="*/ 210 h 310"/>
                      <a:gd name="T20" fmla="*/ 0 w 338"/>
                      <a:gd name="T21" fmla="*/ 0 h 310"/>
                      <a:gd name="T22" fmla="*/ 338 w 338"/>
                      <a:gd name="T23" fmla="*/ 2 h 310"/>
                      <a:gd name="T24" fmla="*/ 338 w 338"/>
                      <a:gd name="T25" fmla="*/ 206 h 310"/>
                      <a:gd name="T26" fmla="*/ 330 w 338"/>
                      <a:gd name="T27" fmla="*/ 223 h 310"/>
                      <a:gd name="T28" fmla="*/ 321 w 338"/>
                      <a:gd name="T29" fmla="*/ 238 h 310"/>
                      <a:gd name="T30" fmla="*/ 314 w 338"/>
                      <a:gd name="T31" fmla="*/ 251 h 310"/>
                      <a:gd name="T32" fmla="*/ 308 w 338"/>
                      <a:gd name="T33" fmla="*/ 258 h 310"/>
                      <a:gd name="T34" fmla="*/ 306 w 338"/>
                      <a:gd name="T35" fmla="*/ 262 h 310"/>
                      <a:gd name="T36" fmla="*/ 289 w 338"/>
                      <a:gd name="T37" fmla="*/ 277 h 310"/>
                      <a:gd name="T38" fmla="*/ 267 w 338"/>
                      <a:gd name="T39" fmla="*/ 290 h 310"/>
                      <a:gd name="T40" fmla="*/ 241 w 338"/>
                      <a:gd name="T41" fmla="*/ 297 h 310"/>
                      <a:gd name="T42" fmla="*/ 213 w 338"/>
                      <a:gd name="T43" fmla="*/ 303 h 310"/>
                      <a:gd name="T44" fmla="*/ 189 w 338"/>
                      <a:gd name="T45" fmla="*/ 306 h 310"/>
                      <a:gd name="T46" fmla="*/ 167 w 338"/>
                      <a:gd name="T47" fmla="*/ 308 h 310"/>
                      <a:gd name="T48" fmla="*/ 152 w 338"/>
                      <a:gd name="T49" fmla="*/ 308 h 310"/>
                      <a:gd name="T50" fmla="*/ 148 w 338"/>
                      <a:gd name="T51" fmla="*/ 310 h 310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38"/>
                      <a:gd name="T79" fmla="*/ 0 h 310"/>
                      <a:gd name="T80" fmla="*/ 338 w 338"/>
                      <a:gd name="T81" fmla="*/ 310 h 310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38" h="310">
                        <a:moveTo>
                          <a:pt x="148" y="310"/>
                        </a:moveTo>
                        <a:lnTo>
                          <a:pt x="108" y="305"/>
                        </a:lnTo>
                        <a:lnTo>
                          <a:pt x="76" y="293"/>
                        </a:lnTo>
                        <a:lnTo>
                          <a:pt x="50" y="280"/>
                        </a:lnTo>
                        <a:lnTo>
                          <a:pt x="32" y="266"/>
                        </a:lnTo>
                        <a:lnTo>
                          <a:pt x="19" y="249"/>
                        </a:lnTo>
                        <a:lnTo>
                          <a:pt x="9" y="234"/>
                        </a:lnTo>
                        <a:lnTo>
                          <a:pt x="4" y="223"/>
                        </a:lnTo>
                        <a:lnTo>
                          <a:pt x="0" y="214"/>
                        </a:lnTo>
                        <a:lnTo>
                          <a:pt x="0" y="210"/>
                        </a:lnTo>
                        <a:lnTo>
                          <a:pt x="0" y="0"/>
                        </a:lnTo>
                        <a:lnTo>
                          <a:pt x="338" y="2"/>
                        </a:lnTo>
                        <a:lnTo>
                          <a:pt x="338" y="206"/>
                        </a:lnTo>
                        <a:lnTo>
                          <a:pt x="330" y="223"/>
                        </a:lnTo>
                        <a:lnTo>
                          <a:pt x="321" y="238"/>
                        </a:lnTo>
                        <a:lnTo>
                          <a:pt x="314" y="251"/>
                        </a:lnTo>
                        <a:lnTo>
                          <a:pt x="308" y="258"/>
                        </a:lnTo>
                        <a:lnTo>
                          <a:pt x="306" y="262"/>
                        </a:lnTo>
                        <a:lnTo>
                          <a:pt x="289" y="277"/>
                        </a:lnTo>
                        <a:lnTo>
                          <a:pt x="267" y="290"/>
                        </a:lnTo>
                        <a:lnTo>
                          <a:pt x="241" y="297"/>
                        </a:lnTo>
                        <a:lnTo>
                          <a:pt x="213" y="303"/>
                        </a:lnTo>
                        <a:lnTo>
                          <a:pt x="189" y="306"/>
                        </a:lnTo>
                        <a:lnTo>
                          <a:pt x="167" y="308"/>
                        </a:lnTo>
                        <a:lnTo>
                          <a:pt x="152" y="308"/>
                        </a:lnTo>
                        <a:lnTo>
                          <a:pt x="148" y="3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12" name="Freeform 229"/>
                  <p:cNvSpPr>
                    <a:spLocks/>
                  </p:cNvSpPr>
                  <p:nvPr/>
                </p:nvSpPr>
                <p:spPr bwMode="auto">
                  <a:xfrm>
                    <a:off x="1286" y="3331"/>
                    <a:ext cx="338" cy="310"/>
                  </a:xfrm>
                  <a:custGeom>
                    <a:avLst/>
                    <a:gdLst>
                      <a:gd name="T0" fmla="*/ 148 w 338"/>
                      <a:gd name="T1" fmla="*/ 310 h 310"/>
                      <a:gd name="T2" fmla="*/ 108 w 338"/>
                      <a:gd name="T3" fmla="*/ 305 h 310"/>
                      <a:gd name="T4" fmla="*/ 76 w 338"/>
                      <a:gd name="T5" fmla="*/ 293 h 310"/>
                      <a:gd name="T6" fmla="*/ 50 w 338"/>
                      <a:gd name="T7" fmla="*/ 280 h 310"/>
                      <a:gd name="T8" fmla="*/ 32 w 338"/>
                      <a:gd name="T9" fmla="*/ 266 h 310"/>
                      <a:gd name="T10" fmla="*/ 19 w 338"/>
                      <a:gd name="T11" fmla="*/ 249 h 310"/>
                      <a:gd name="T12" fmla="*/ 9 w 338"/>
                      <a:gd name="T13" fmla="*/ 234 h 310"/>
                      <a:gd name="T14" fmla="*/ 4 w 338"/>
                      <a:gd name="T15" fmla="*/ 223 h 310"/>
                      <a:gd name="T16" fmla="*/ 0 w 338"/>
                      <a:gd name="T17" fmla="*/ 214 h 310"/>
                      <a:gd name="T18" fmla="*/ 0 w 338"/>
                      <a:gd name="T19" fmla="*/ 210 h 310"/>
                      <a:gd name="T20" fmla="*/ 0 w 338"/>
                      <a:gd name="T21" fmla="*/ 0 h 310"/>
                      <a:gd name="T22" fmla="*/ 338 w 338"/>
                      <a:gd name="T23" fmla="*/ 2 h 310"/>
                      <a:gd name="T24" fmla="*/ 338 w 338"/>
                      <a:gd name="T25" fmla="*/ 206 h 310"/>
                      <a:gd name="T26" fmla="*/ 330 w 338"/>
                      <a:gd name="T27" fmla="*/ 223 h 310"/>
                      <a:gd name="T28" fmla="*/ 321 w 338"/>
                      <a:gd name="T29" fmla="*/ 238 h 310"/>
                      <a:gd name="T30" fmla="*/ 314 w 338"/>
                      <a:gd name="T31" fmla="*/ 251 h 310"/>
                      <a:gd name="T32" fmla="*/ 308 w 338"/>
                      <a:gd name="T33" fmla="*/ 258 h 310"/>
                      <a:gd name="T34" fmla="*/ 306 w 338"/>
                      <a:gd name="T35" fmla="*/ 262 h 310"/>
                      <a:gd name="T36" fmla="*/ 289 w 338"/>
                      <a:gd name="T37" fmla="*/ 277 h 310"/>
                      <a:gd name="T38" fmla="*/ 267 w 338"/>
                      <a:gd name="T39" fmla="*/ 290 h 310"/>
                      <a:gd name="T40" fmla="*/ 241 w 338"/>
                      <a:gd name="T41" fmla="*/ 297 h 310"/>
                      <a:gd name="T42" fmla="*/ 213 w 338"/>
                      <a:gd name="T43" fmla="*/ 303 h 310"/>
                      <a:gd name="T44" fmla="*/ 189 w 338"/>
                      <a:gd name="T45" fmla="*/ 306 h 310"/>
                      <a:gd name="T46" fmla="*/ 167 w 338"/>
                      <a:gd name="T47" fmla="*/ 308 h 310"/>
                      <a:gd name="T48" fmla="*/ 152 w 338"/>
                      <a:gd name="T49" fmla="*/ 308 h 310"/>
                      <a:gd name="T50" fmla="*/ 148 w 338"/>
                      <a:gd name="T51" fmla="*/ 310 h 310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38"/>
                      <a:gd name="T79" fmla="*/ 0 h 310"/>
                      <a:gd name="T80" fmla="*/ 338 w 338"/>
                      <a:gd name="T81" fmla="*/ 310 h 310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38" h="310">
                        <a:moveTo>
                          <a:pt x="148" y="310"/>
                        </a:moveTo>
                        <a:lnTo>
                          <a:pt x="108" y="305"/>
                        </a:lnTo>
                        <a:lnTo>
                          <a:pt x="76" y="293"/>
                        </a:lnTo>
                        <a:lnTo>
                          <a:pt x="50" y="280"/>
                        </a:lnTo>
                        <a:lnTo>
                          <a:pt x="32" y="266"/>
                        </a:lnTo>
                        <a:lnTo>
                          <a:pt x="19" y="249"/>
                        </a:lnTo>
                        <a:lnTo>
                          <a:pt x="9" y="234"/>
                        </a:lnTo>
                        <a:lnTo>
                          <a:pt x="4" y="223"/>
                        </a:lnTo>
                        <a:lnTo>
                          <a:pt x="0" y="214"/>
                        </a:lnTo>
                        <a:lnTo>
                          <a:pt x="0" y="210"/>
                        </a:lnTo>
                        <a:lnTo>
                          <a:pt x="0" y="0"/>
                        </a:lnTo>
                        <a:lnTo>
                          <a:pt x="338" y="2"/>
                        </a:lnTo>
                        <a:lnTo>
                          <a:pt x="338" y="206"/>
                        </a:lnTo>
                        <a:lnTo>
                          <a:pt x="330" y="223"/>
                        </a:lnTo>
                        <a:lnTo>
                          <a:pt x="321" y="238"/>
                        </a:lnTo>
                        <a:lnTo>
                          <a:pt x="314" y="251"/>
                        </a:lnTo>
                        <a:lnTo>
                          <a:pt x="308" y="258"/>
                        </a:lnTo>
                        <a:lnTo>
                          <a:pt x="306" y="262"/>
                        </a:lnTo>
                        <a:lnTo>
                          <a:pt x="289" y="277"/>
                        </a:lnTo>
                        <a:lnTo>
                          <a:pt x="267" y="290"/>
                        </a:lnTo>
                        <a:lnTo>
                          <a:pt x="241" y="297"/>
                        </a:lnTo>
                        <a:lnTo>
                          <a:pt x="213" y="303"/>
                        </a:lnTo>
                        <a:lnTo>
                          <a:pt x="189" y="306"/>
                        </a:lnTo>
                        <a:lnTo>
                          <a:pt x="167" y="308"/>
                        </a:lnTo>
                        <a:lnTo>
                          <a:pt x="152" y="308"/>
                        </a:lnTo>
                        <a:lnTo>
                          <a:pt x="148" y="31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13" name="Freeform 230"/>
                  <p:cNvSpPr>
                    <a:spLocks/>
                  </p:cNvSpPr>
                  <p:nvPr/>
                </p:nvSpPr>
                <p:spPr bwMode="auto">
                  <a:xfrm>
                    <a:off x="1303" y="3331"/>
                    <a:ext cx="308" cy="308"/>
                  </a:xfrm>
                  <a:custGeom>
                    <a:avLst/>
                    <a:gdLst>
                      <a:gd name="T0" fmla="*/ 137 w 308"/>
                      <a:gd name="T1" fmla="*/ 308 h 308"/>
                      <a:gd name="T2" fmla="*/ 102 w 308"/>
                      <a:gd name="T3" fmla="*/ 305 h 308"/>
                      <a:gd name="T4" fmla="*/ 72 w 308"/>
                      <a:gd name="T5" fmla="*/ 295 h 308"/>
                      <a:gd name="T6" fmla="*/ 48 w 308"/>
                      <a:gd name="T7" fmla="*/ 282 h 308"/>
                      <a:gd name="T8" fmla="*/ 31 w 308"/>
                      <a:gd name="T9" fmla="*/ 269 h 308"/>
                      <a:gd name="T10" fmla="*/ 18 w 308"/>
                      <a:gd name="T11" fmla="*/ 254 h 308"/>
                      <a:gd name="T12" fmla="*/ 9 w 308"/>
                      <a:gd name="T13" fmla="*/ 241 h 308"/>
                      <a:gd name="T14" fmla="*/ 4 w 308"/>
                      <a:gd name="T15" fmla="*/ 230 h 308"/>
                      <a:gd name="T16" fmla="*/ 0 w 308"/>
                      <a:gd name="T17" fmla="*/ 223 h 308"/>
                      <a:gd name="T18" fmla="*/ 0 w 308"/>
                      <a:gd name="T19" fmla="*/ 219 h 308"/>
                      <a:gd name="T20" fmla="*/ 0 w 308"/>
                      <a:gd name="T21" fmla="*/ 0 h 308"/>
                      <a:gd name="T22" fmla="*/ 308 w 308"/>
                      <a:gd name="T23" fmla="*/ 2 h 308"/>
                      <a:gd name="T24" fmla="*/ 308 w 308"/>
                      <a:gd name="T25" fmla="*/ 199 h 308"/>
                      <a:gd name="T26" fmla="*/ 300 w 308"/>
                      <a:gd name="T27" fmla="*/ 214 h 308"/>
                      <a:gd name="T28" fmla="*/ 295 w 308"/>
                      <a:gd name="T29" fmla="*/ 228 h 308"/>
                      <a:gd name="T30" fmla="*/ 287 w 308"/>
                      <a:gd name="T31" fmla="*/ 241 h 308"/>
                      <a:gd name="T32" fmla="*/ 282 w 308"/>
                      <a:gd name="T33" fmla="*/ 249 h 308"/>
                      <a:gd name="T34" fmla="*/ 280 w 308"/>
                      <a:gd name="T35" fmla="*/ 253 h 308"/>
                      <a:gd name="T36" fmla="*/ 265 w 308"/>
                      <a:gd name="T37" fmla="*/ 267 h 308"/>
                      <a:gd name="T38" fmla="*/ 245 w 308"/>
                      <a:gd name="T39" fmla="*/ 279 h 308"/>
                      <a:gd name="T40" fmla="*/ 220 w 308"/>
                      <a:gd name="T41" fmla="*/ 288 h 308"/>
                      <a:gd name="T42" fmla="*/ 196 w 308"/>
                      <a:gd name="T43" fmla="*/ 295 h 308"/>
                      <a:gd name="T44" fmla="*/ 174 w 308"/>
                      <a:gd name="T45" fmla="*/ 301 h 308"/>
                      <a:gd name="T46" fmla="*/ 156 w 308"/>
                      <a:gd name="T47" fmla="*/ 305 h 308"/>
                      <a:gd name="T48" fmla="*/ 143 w 308"/>
                      <a:gd name="T49" fmla="*/ 308 h 308"/>
                      <a:gd name="T50" fmla="*/ 137 w 308"/>
                      <a:gd name="T51" fmla="*/ 308 h 308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308"/>
                      <a:gd name="T79" fmla="*/ 0 h 308"/>
                      <a:gd name="T80" fmla="*/ 308 w 308"/>
                      <a:gd name="T81" fmla="*/ 308 h 308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308" h="308">
                        <a:moveTo>
                          <a:pt x="137" y="308"/>
                        </a:moveTo>
                        <a:lnTo>
                          <a:pt x="102" y="305"/>
                        </a:lnTo>
                        <a:lnTo>
                          <a:pt x="72" y="295"/>
                        </a:lnTo>
                        <a:lnTo>
                          <a:pt x="48" y="282"/>
                        </a:lnTo>
                        <a:lnTo>
                          <a:pt x="31" y="269"/>
                        </a:lnTo>
                        <a:lnTo>
                          <a:pt x="18" y="254"/>
                        </a:lnTo>
                        <a:lnTo>
                          <a:pt x="9" y="241"/>
                        </a:lnTo>
                        <a:lnTo>
                          <a:pt x="4" y="230"/>
                        </a:lnTo>
                        <a:lnTo>
                          <a:pt x="0" y="223"/>
                        </a:lnTo>
                        <a:lnTo>
                          <a:pt x="0" y="219"/>
                        </a:lnTo>
                        <a:lnTo>
                          <a:pt x="0" y="0"/>
                        </a:lnTo>
                        <a:lnTo>
                          <a:pt x="308" y="2"/>
                        </a:lnTo>
                        <a:lnTo>
                          <a:pt x="308" y="199"/>
                        </a:lnTo>
                        <a:lnTo>
                          <a:pt x="300" y="214"/>
                        </a:lnTo>
                        <a:lnTo>
                          <a:pt x="295" y="228"/>
                        </a:lnTo>
                        <a:lnTo>
                          <a:pt x="287" y="241"/>
                        </a:lnTo>
                        <a:lnTo>
                          <a:pt x="282" y="249"/>
                        </a:lnTo>
                        <a:lnTo>
                          <a:pt x="280" y="253"/>
                        </a:lnTo>
                        <a:lnTo>
                          <a:pt x="265" y="267"/>
                        </a:lnTo>
                        <a:lnTo>
                          <a:pt x="245" y="279"/>
                        </a:lnTo>
                        <a:lnTo>
                          <a:pt x="220" y="288"/>
                        </a:lnTo>
                        <a:lnTo>
                          <a:pt x="196" y="295"/>
                        </a:lnTo>
                        <a:lnTo>
                          <a:pt x="174" y="301"/>
                        </a:lnTo>
                        <a:lnTo>
                          <a:pt x="156" y="305"/>
                        </a:lnTo>
                        <a:lnTo>
                          <a:pt x="143" y="308"/>
                        </a:lnTo>
                        <a:lnTo>
                          <a:pt x="137" y="308"/>
                        </a:lnTo>
                        <a:close/>
                      </a:path>
                    </a:pathLst>
                  </a:custGeom>
                  <a:solidFill>
                    <a:srgbClr val="1A1A1A"/>
                  </a:solidFill>
                  <a:ln w="0">
                    <a:solidFill>
                      <a:srgbClr val="1A1A1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14" name="Freeform 231"/>
                  <p:cNvSpPr>
                    <a:spLocks/>
                  </p:cNvSpPr>
                  <p:nvPr/>
                </p:nvSpPr>
                <p:spPr bwMode="auto">
                  <a:xfrm>
                    <a:off x="1320" y="3331"/>
                    <a:ext cx="278" cy="306"/>
                  </a:xfrm>
                  <a:custGeom>
                    <a:avLst/>
                    <a:gdLst>
                      <a:gd name="T0" fmla="*/ 127 w 278"/>
                      <a:gd name="T1" fmla="*/ 306 h 306"/>
                      <a:gd name="T2" fmla="*/ 94 w 278"/>
                      <a:gd name="T3" fmla="*/ 303 h 306"/>
                      <a:gd name="T4" fmla="*/ 66 w 278"/>
                      <a:gd name="T5" fmla="*/ 295 h 306"/>
                      <a:gd name="T6" fmla="*/ 46 w 278"/>
                      <a:gd name="T7" fmla="*/ 286 h 306"/>
                      <a:gd name="T8" fmla="*/ 29 w 278"/>
                      <a:gd name="T9" fmla="*/ 273 h 306"/>
                      <a:gd name="T10" fmla="*/ 16 w 278"/>
                      <a:gd name="T11" fmla="*/ 260 h 306"/>
                      <a:gd name="T12" fmla="*/ 9 w 278"/>
                      <a:gd name="T13" fmla="*/ 249 h 306"/>
                      <a:gd name="T14" fmla="*/ 3 w 278"/>
                      <a:gd name="T15" fmla="*/ 238 h 306"/>
                      <a:gd name="T16" fmla="*/ 1 w 278"/>
                      <a:gd name="T17" fmla="*/ 232 h 306"/>
                      <a:gd name="T18" fmla="*/ 0 w 278"/>
                      <a:gd name="T19" fmla="*/ 228 h 306"/>
                      <a:gd name="T20" fmla="*/ 0 w 278"/>
                      <a:gd name="T21" fmla="*/ 0 h 306"/>
                      <a:gd name="T22" fmla="*/ 278 w 278"/>
                      <a:gd name="T23" fmla="*/ 2 h 306"/>
                      <a:gd name="T24" fmla="*/ 278 w 278"/>
                      <a:gd name="T25" fmla="*/ 191 h 306"/>
                      <a:gd name="T26" fmla="*/ 272 w 278"/>
                      <a:gd name="T27" fmla="*/ 206 h 306"/>
                      <a:gd name="T28" fmla="*/ 267 w 278"/>
                      <a:gd name="T29" fmla="*/ 219 h 306"/>
                      <a:gd name="T30" fmla="*/ 261 w 278"/>
                      <a:gd name="T31" fmla="*/ 232 h 306"/>
                      <a:gd name="T32" fmla="*/ 255 w 278"/>
                      <a:gd name="T33" fmla="*/ 240 h 306"/>
                      <a:gd name="T34" fmla="*/ 254 w 278"/>
                      <a:gd name="T35" fmla="*/ 243 h 306"/>
                      <a:gd name="T36" fmla="*/ 241 w 278"/>
                      <a:gd name="T37" fmla="*/ 256 h 306"/>
                      <a:gd name="T38" fmla="*/ 222 w 278"/>
                      <a:gd name="T39" fmla="*/ 269 h 306"/>
                      <a:gd name="T40" fmla="*/ 202 w 278"/>
                      <a:gd name="T41" fmla="*/ 280 h 306"/>
                      <a:gd name="T42" fmla="*/ 179 w 278"/>
                      <a:gd name="T43" fmla="*/ 290 h 306"/>
                      <a:gd name="T44" fmla="*/ 159 w 278"/>
                      <a:gd name="T45" fmla="*/ 297 h 306"/>
                      <a:gd name="T46" fmla="*/ 142 w 278"/>
                      <a:gd name="T47" fmla="*/ 303 h 306"/>
                      <a:gd name="T48" fmla="*/ 131 w 278"/>
                      <a:gd name="T49" fmla="*/ 306 h 306"/>
                      <a:gd name="T50" fmla="*/ 127 w 278"/>
                      <a:gd name="T51" fmla="*/ 306 h 30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278"/>
                      <a:gd name="T79" fmla="*/ 0 h 306"/>
                      <a:gd name="T80" fmla="*/ 278 w 278"/>
                      <a:gd name="T81" fmla="*/ 306 h 30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278" h="306">
                        <a:moveTo>
                          <a:pt x="127" y="306"/>
                        </a:moveTo>
                        <a:lnTo>
                          <a:pt x="94" y="303"/>
                        </a:lnTo>
                        <a:lnTo>
                          <a:pt x="66" y="295"/>
                        </a:lnTo>
                        <a:lnTo>
                          <a:pt x="46" y="286"/>
                        </a:lnTo>
                        <a:lnTo>
                          <a:pt x="29" y="273"/>
                        </a:lnTo>
                        <a:lnTo>
                          <a:pt x="16" y="260"/>
                        </a:lnTo>
                        <a:lnTo>
                          <a:pt x="9" y="249"/>
                        </a:lnTo>
                        <a:lnTo>
                          <a:pt x="3" y="238"/>
                        </a:lnTo>
                        <a:lnTo>
                          <a:pt x="1" y="232"/>
                        </a:lnTo>
                        <a:lnTo>
                          <a:pt x="0" y="228"/>
                        </a:lnTo>
                        <a:lnTo>
                          <a:pt x="0" y="0"/>
                        </a:lnTo>
                        <a:lnTo>
                          <a:pt x="278" y="2"/>
                        </a:lnTo>
                        <a:lnTo>
                          <a:pt x="278" y="191"/>
                        </a:lnTo>
                        <a:lnTo>
                          <a:pt x="272" y="206"/>
                        </a:lnTo>
                        <a:lnTo>
                          <a:pt x="267" y="219"/>
                        </a:lnTo>
                        <a:lnTo>
                          <a:pt x="261" y="232"/>
                        </a:lnTo>
                        <a:lnTo>
                          <a:pt x="255" y="240"/>
                        </a:lnTo>
                        <a:lnTo>
                          <a:pt x="254" y="243"/>
                        </a:lnTo>
                        <a:lnTo>
                          <a:pt x="241" y="256"/>
                        </a:lnTo>
                        <a:lnTo>
                          <a:pt x="222" y="269"/>
                        </a:lnTo>
                        <a:lnTo>
                          <a:pt x="202" y="280"/>
                        </a:lnTo>
                        <a:lnTo>
                          <a:pt x="179" y="290"/>
                        </a:lnTo>
                        <a:lnTo>
                          <a:pt x="159" y="297"/>
                        </a:lnTo>
                        <a:lnTo>
                          <a:pt x="142" y="303"/>
                        </a:lnTo>
                        <a:lnTo>
                          <a:pt x="131" y="306"/>
                        </a:lnTo>
                        <a:lnTo>
                          <a:pt x="127" y="306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 w="0">
                    <a:solidFill>
                      <a:srgbClr val="33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15" name="Freeform 232"/>
                  <p:cNvSpPr>
                    <a:spLocks/>
                  </p:cNvSpPr>
                  <p:nvPr/>
                </p:nvSpPr>
                <p:spPr bwMode="auto">
                  <a:xfrm>
                    <a:off x="1338" y="3331"/>
                    <a:ext cx="249" cy="306"/>
                  </a:xfrm>
                  <a:custGeom>
                    <a:avLst/>
                    <a:gdLst>
                      <a:gd name="T0" fmla="*/ 115 w 249"/>
                      <a:gd name="T1" fmla="*/ 306 h 306"/>
                      <a:gd name="T2" fmla="*/ 82 w 249"/>
                      <a:gd name="T3" fmla="*/ 303 h 306"/>
                      <a:gd name="T4" fmla="*/ 56 w 249"/>
                      <a:gd name="T5" fmla="*/ 295 h 306"/>
                      <a:gd name="T6" fmla="*/ 35 w 249"/>
                      <a:gd name="T7" fmla="*/ 284 h 306"/>
                      <a:gd name="T8" fmla="*/ 20 w 249"/>
                      <a:gd name="T9" fmla="*/ 271 h 306"/>
                      <a:gd name="T10" fmla="*/ 11 w 249"/>
                      <a:gd name="T11" fmla="*/ 260 h 306"/>
                      <a:gd name="T12" fmla="*/ 4 w 249"/>
                      <a:gd name="T13" fmla="*/ 249 h 306"/>
                      <a:gd name="T14" fmla="*/ 0 w 249"/>
                      <a:gd name="T15" fmla="*/ 241 h 306"/>
                      <a:gd name="T16" fmla="*/ 0 w 249"/>
                      <a:gd name="T17" fmla="*/ 240 h 306"/>
                      <a:gd name="T18" fmla="*/ 0 w 249"/>
                      <a:gd name="T19" fmla="*/ 0 h 306"/>
                      <a:gd name="T20" fmla="*/ 249 w 249"/>
                      <a:gd name="T21" fmla="*/ 2 h 306"/>
                      <a:gd name="T22" fmla="*/ 249 w 249"/>
                      <a:gd name="T23" fmla="*/ 186 h 306"/>
                      <a:gd name="T24" fmla="*/ 243 w 249"/>
                      <a:gd name="T25" fmla="*/ 197 h 306"/>
                      <a:gd name="T26" fmla="*/ 237 w 249"/>
                      <a:gd name="T27" fmla="*/ 210 h 306"/>
                      <a:gd name="T28" fmla="*/ 232 w 249"/>
                      <a:gd name="T29" fmla="*/ 223 h 306"/>
                      <a:gd name="T30" fmla="*/ 228 w 249"/>
                      <a:gd name="T31" fmla="*/ 230 h 306"/>
                      <a:gd name="T32" fmla="*/ 226 w 249"/>
                      <a:gd name="T33" fmla="*/ 234 h 306"/>
                      <a:gd name="T34" fmla="*/ 215 w 249"/>
                      <a:gd name="T35" fmla="*/ 245 h 306"/>
                      <a:gd name="T36" fmla="*/ 198 w 249"/>
                      <a:gd name="T37" fmla="*/ 258 h 306"/>
                      <a:gd name="T38" fmla="*/ 180 w 249"/>
                      <a:gd name="T39" fmla="*/ 271 h 306"/>
                      <a:gd name="T40" fmla="*/ 161 w 249"/>
                      <a:gd name="T41" fmla="*/ 282 h 306"/>
                      <a:gd name="T42" fmla="*/ 145 w 249"/>
                      <a:gd name="T43" fmla="*/ 292 h 306"/>
                      <a:gd name="T44" fmla="*/ 130 w 249"/>
                      <a:gd name="T45" fmla="*/ 299 h 306"/>
                      <a:gd name="T46" fmla="*/ 119 w 249"/>
                      <a:gd name="T47" fmla="*/ 305 h 306"/>
                      <a:gd name="T48" fmla="*/ 115 w 249"/>
                      <a:gd name="T49" fmla="*/ 306 h 30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49"/>
                      <a:gd name="T76" fmla="*/ 0 h 306"/>
                      <a:gd name="T77" fmla="*/ 249 w 249"/>
                      <a:gd name="T78" fmla="*/ 306 h 30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49" h="306">
                        <a:moveTo>
                          <a:pt x="115" y="306"/>
                        </a:moveTo>
                        <a:lnTo>
                          <a:pt x="82" y="303"/>
                        </a:lnTo>
                        <a:lnTo>
                          <a:pt x="56" y="295"/>
                        </a:lnTo>
                        <a:lnTo>
                          <a:pt x="35" y="284"/>
                        </a:lnTo>
                        <a:lnTo>
                          <a:pt x="20" y="271"/>
                        </a:lnTo>
                        <a:lnTo>
                          <a:pt x="11" y="260"/>
                        </a:lnTo>
                        <a:lnTo>
                          <a:pt x="4" y="249"/>
                        </a:lnTo>
                        <a:lnTo>
                          <a:pt x="0" y="241"/>
                        </a:lnTo>
                        <a:lnTo>
                          <a:pt x="0" y="240"/>
                        </a:lnTo>
                        <a:lnTo>
                          <a:pt x="0" y="0"/>
                        </a:lnTo>
                        <a:lnTo>
                          <a:pt x="249" y="2"/>
                        </a:lnTo>
                        <a:lnTo>
                          <a:pt x="249" y="186"/>
                        </a:lnTo>
                        <a:lnTo>
                          <a:pt x="243" y="197"/>
                        </a:lnTo>
                        <a:lnTo>
                          <a:pt x="237" y="210"/>
                        </a:lnTo>
                        <a:lnTo>
                          <a:pt x="232" y="223"/>
                        </a:lnTo>
                        <a:lnTo>
                          <a:pt x="228" y="230"/>
                        </a:lnTo>
                        <a:lnTo>
                          <a:pt x="226" y="234"/>
                        </a:lnTo>
                        <a:lnTo>
                          <a:pt x="215" y="245"/>
                        </a:lnTo>
                        <a:lnTo>
                          <a:pt x="198" y="258"/>
                        </a:lnTo>
                        <a:lnTo>
                          <a:pt x="180" y="271"/>
                        </a:lnTo>
                        <a:lnTo>
                          <a:pt x="161" y="282"/>
                        </a:lnTo>
                        <a:lnTo>
                          <a:pt x="145" y="292"/>
                        </a:lnTo>
                        <a:lnTo>
                          <a:pt x="130" y="299"/>
                        </a:lnTo>
                        <a:lnTo>
                          <a:pt x="119" y="305"/>
                        </a:lnTo>
                        <a:lnTo>
                          <a:pt x="115" y="306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0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16" name="Freeform 233"/>
                  <p:cNvSpPr>
                    <a:spLocks/>
                  </p:cNvSpPr>
                  <p:nvPr/>
                </p:nvSpPr>
                <p:spPr bwMode="auto">
                  <a:xfrm>
                    <a:off x="1355" y="3333"/>
                    <a:ext cx="219" cy="303"/>
                  </a:xfrm>
                  <a:custGeom>
                    <a:avLst/>
                    <a:gdLst>
                      <a:gd name="T0" fmla="*/ 105 w 219"/>
                      <a:gd name="T1" fmla="*/ 303 h 303"/>
                      <a:gd name="T2" fmla="*/ 76 w 219"/>
                      <a:gd name="T3" fmla="*/ 301 h 303"/>
                      <a:gd name="T4" fmla="*/ 52 w 219"/>
                      <a:gd name="T5" fmla="*/ 293 h 303"/>
                      <a:gd name="T6" fmla="*/ 33 w 219"/>
                      <a:gd name="T7" fmla="*/ 284 h 303"/>
                      <a:gd name="T8" fmla="*/ 20 w 219"/>
                      <a:gd name="T9" fmla="*/ 275 h 303"/>
                      <a:gd name="T10" fmla="*/ 11 w 219"/>
                      <a:gd name="T11" fmla="*/ 264 h 303"/>
                      <a:gd name="T12" fmla="*/ 3 w 219"/>
                      <a:gd name="T13" fmla="*/ 254 h 303"/>
                      <a:gd name="T14" fmla="*/ 2 w 219"/>
                      <a:gd name="T15" fmla="*/ 249 h 303"/>
                      <a:gd name="T16" fmla="*/ 0 w 219"/>
                      <a:gd name="T17" fmla="*/ 247 h 303"/>
                      <a:gd name="T18" fmla="*/ 0 w 219"/>
                      <a:gd name="T19" fmla="*/ 0 h 303"/>
                      <a:gd name="T20" fmla="*/ 219 w 219"/>
                      <a:gd name="T21" fmla="*/ 0 h 303"/>
                      <a:gd name="T22" fmla="*/ 219 w 219"/>
                      <a:gd name="T23" fmla="*/ 176 h 303"/>
                      <a:gd name="T24" fmla="*/ 215 w 219"/>
                      <a:gd name="T25" fmla="*/ 188 h 303"/>
                      <a:gd name="T26" fmla="*/ 209 w 219"/>
                      <a:gd name="T27" fmla="*/ 201 h 303"/>
                      <a:gd name="T28" fmla="*/ 206 w 219"/>
                      <a:gd name="T29" fmla="*/ 210 h 303"/>
                      <a:gd name="T30" fmla="*/ 202 w 219"/>
                      <a:gd name="T31" fmla="*/ 219 h 303"/>
                      <a:gd name="T32" fmla="*/ 200 w 219"/>
                      <a:gd name="T33" fmla="*/ 223 h 303"/>
                      <a:gd name="T34" fmla="*/ 191 w 219"/>
                      <a:gd name="T35" fmla="*/ 234 h 303"/>
                      <a:gd name="T36" fmla="*/ 176 w 219"/>
                      <a:gd name="T37" fmla="*/ 247 h 303"/>
                      <a:gd name="T38" fmla="*/ 161 w 219"/>
                      <a:gd name="T39" fmla="*/ 260 h 303"/>
                      <a:gd name="T40" fmla="*/ 144 w 219"/>
                      <a:gd name="T41" fmla="*/ 273 h 303"/>
                      <a:gd name="T42" fmla="*/ 130 w 219"/>
                      <a:gd name="T43" fmla="*/ 284 h 303"/>
                      <a:gd name="T44" fmla="*/ 117 w 219"/>
                      <a:gd name="T45" fmla="*/ 295 h 303"/>
                      <a:gd name="T46" fmla="*/ 109 w 219"/>
                      <a:gd name="T47" fmla="*/ 301 h 303"/>
                      <a:gd name="T48" fmla="*/ 105 w 219"/>
                      <a:gd name="T49" fmla="*/ 303 h 30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19"/>
                      <a:gd name="T76" fmla="*/ 0 h 303"/>
                      <a:gd name="T77" fmla="*/ 219 w 219"/>
                      <a:gd name="T78" fmla="*/ 303 h 30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19" h="303">
                        <a:moveTo>
                          <a:pt x="105" y="303"/>
                        </a:moveTo>
                        <a:lnTo>
                          <a:pt x="76" y="301"/>
                        </a:lnTo>
                        <a:lnTo>
                          <a:pt x="52" y="293"/>
                        </a:lnTo>
                        <a:lnTo>
                          <a:pt x="33" y="284"/>
                        </a:lnTo>
                        <a:lnTo>
                          <a:pt x="20" y="275"/>
                        </a:lnTo>
                        <a:lnTo>
                          <a:pt x="11" y="264"/>
                        </a:lnTo>
                        <a:lnTo>
                          <a:pt x="3" y="254"/>
                        </a:lnTo>
                        <a:lnTo>
                          <a:pt x="2" y="249"/>
                        </a:lnTo>
                        <a:lnTo>
                          <a:pt x="0" y="247"/>
                        </a:lnTo>
                        <a:lnTo>
                          <a:pt x="0" y="0"/>
                        </a:lnTo>
                        <a:lnTo>
                          <a:pt x="219" y="0"/>
                        </a:lnTo>
                        <a:lnTo>
                          <a:pt x="219" y="176"/>
                        </a:lnTo>
                        <a:lnTo>
                          <a:pt x="215" y="188"/>
                        </a:lnTo>
                        <a:lnTo>
                          <a:pt x="209" y="201"/>
                        </a:lnTo>
                        <a:lnTo>
                          <a:pt x="206" y="210"/>
                        </a:lnTo>
                        <a:lnTo>
                          <a:pt x="202" y="219"/>
                        </a:lnTo>
                        <a:lnTo>
                          <a:pt x="200" y="223"/>
                        </a:lnTo>
                        <a:lnTo>
                          <a:pt x="191" y="234"/>
                        </a:lnTo>
                        <a:lnTo>
                          <a:pt x="176" y="247"/>
                        </a:lnTo>
                        <a:lnTo>
                          <a:pt x="161" y="260"/>
                        </a:lnTo>
                        <a:lnTo>
                          <a:pt x="144" y="273"/>
                        </a:lnTo>
                        <a:lnTo>
                          <a:pt x="130" y="284"/>
                        </a:lnTo>
                        <a:lnTo>
                          <a:pt x="117" y="295"/>
                        </a:lnTo>
                        <a:lnTo>
                          <a:pt x="109" y="301"/>
                        </a:lnTo>
                        <a:lnTo>
                          <a:pt x="105" y="303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 w="0">
                    <a:solidFill>
                      <a:srgbClr val="6666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17" name="Freeform 234"/>
                  <p:cNvSpPr>
                    <a:spLocks/>
                  </p:cNvSpPr>
                  <p:nvPr/>
                </p:nvSpPr>
                <p:spPr bwMode="auto">
                  <a:xfrm>
                    <a:off x="1373" y="3333"/>
                    <a:ext cx="189" cy="303"/>
                  </a:xfrm>
                  <a:custGeom>
                    <a:avLst/>
                    <a:gdLst>
                      <a:gd name="T0" fmla="*/ 95 w 189"/>
                      <a:gd name="T1" fmla="*/ 303 h 303"/>
                      <a:gd name="T2" fmla="*/ 65 w 189"/>
                      <a:gd name="T3" fmla="*/ 299 h 303"/>
                      <a:gd name="T4" fmla="*/ 41 w 189"/>
                      <a:gd name="T5" fmla="*/ 293 h 303"/>
                      <a:gd name="T6" fmla="*/ 24 w 189"/>
                      <a:gd name="T7" fmla="*/ 284 h 303"/>
                      <a:gd name="T8" fmla="*/ 11 w 189"/>
                      <a:gd name="T9" fmla="*/ 275 h 303"/>
                      <a:gd name="T10" fmla="*/ 4 w 189"/>
                      <a:gd name="T11" fmla="*/ 265 h 303"/>
                      <a:gd name="T12" fmla="*/ 0 w 189"/>
                      <a:gd name="T13" fmla="*/ 258 h 303"/>
                      <a:gd name="T14" fmla="*/ 0 w 189"/>
                      <a:gd name="T15" fmla="*/ 256 h 303"/>
                      <a:gd name="T16" fmla="*/ 0 w 189"/>
                      <a:gd name="T17" fmla="*/ 0 h 303"/>
                      <a:gd name="T18" fmla="*/ 189 w 189"/>
                      <a:gd name="T19" fmla="*/ 0 h 303"/>
                      <a:gd name="T20" fmla="*/ 189 w 189"/>
                      <a:gd name="T21" fmla="*/ 169 h 303"/>
                      <a:gd name="T22" fmla="*/ 184 w 189"/>
                      <a:gd name="T23" fmla="*/ 182 h 303"/>
                      <a:gd name="T24" fmla="*/ 178 w 189"/>
                      <a:gd name="T25" fmla="*/ 197 h 303"/>
                      <a:gd name="T26" fmla="*/ 175 w 189"/>
                      <a:gd name="T27" fmla="*/ 208 h 303"/>
                      <a:gd name="T28" fmla="*/ 173 w 189"/>
                      <a:gd name="T29" fmla="*/ 212 h 303"/>
                      <a:gd name="T30" fmla="*/ 165 w 189"/>
                      <a:gd name="T31" fmla="*/ 223 h 303"/>
                      <a:gd name="T32" fmla="*/ 154 w 189"/>
                      <a:gd name="T33" fmla="*/ 236 h 303"/>
                      <a:gd name="T34" fmla="*/ 141 w 189"/>
                      <a:gd name="T35" fmla="*/ 251 h 303"/>
                      <a:gd name="T36" fmla="*/ 126 w 189"/>
                      <a:gd name="T37" fmla="*/ 265 h 303"/>
                      <a:gd name="T38" fmla="*/ 115 w 189"/>
                      <a:gd name="T39" fmla="*/ 280 h 303"/>
                      <a:gd name="T40" fmla="*/ 104 w 189"/>
                      <a:gd name="T41" fmla="*/ 291 h 303"/>
                      <a:gd name="T42" fmla="*/ 97 w 189"/>
                      <a:gd name="T43" fmla="*/ 299 h 303"/>
                      <a:gd name="T44" fmla="*/ 95 w 189"/>
                      <a:gd name="T45" fmla="*/ 303 h 30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9"/>
                      <a:gd name="T70" fmla="*/ 0 h 303"/>
                      <a:gd name="T71" fmla="*/ 189 w 189"/>
                      <a:gd name="T72" fmla="*/ 303 h 303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9" h="303">
                        <a:moveTo>
                          <a:pt x="95" y="303"/>
                        </a:moveTo>
                        <a:lnTo>
                          <a:pt x="65" y="299"/>
                        </a:lnTo>
                        <a:lnTo>
                          <a:pt x="41" y="293"/>
                        </a:lnTo>
                        <a:lnTo>
                          <a:pt x="24" y="284"/>
                        </a:lnTo>
                        <a:lnTo>
                          <a:pt x="11" y="275"/>
                        </a:lnTo>
                        <a:lnTo>
                          <a:pt x="4" y="265"/>
                        </a:lnTo>
                        <a:lnTo>
                          <a:pt x="0" y="258"/>
                        </a:lnTo>
                        <a:lnTo>
                          <a:pt x="0" y="256"/>
                        </a:lnTo>
                        <a:lnTo>
                          <a:pt x="0" y="0"/>
                        </a:lnTo>
                        <a:lnTo>
                          <a:pt x="189" y="0"/>
                        </a:lnTo>
                        <a:lnTo>
                          <a:pt x="189" y="169"/>
                        </a:lnTo>
                        <a:lnTo>
                          <a:pt x="184" y="182"/>
                        </a:lnTo>
                        <a:lnTo>
                          <a:pt x="178" y="197"/>
                        </a:lnTo>
                        <a:lnTo>
                          <a:pt x="175" y="208"/>
                        </a:lnTo>
                        <a:lnTo>
                          <a:pt x="173" y="212"/>
                        </a:lnTo>
                        <a:lnTo>
                          <a:pt x="165" y="223"/>
                        </a:lnTo>
                        <a:lnTo>
                          <a:pt x="154" y="236"/>
                        </a:lnTo>
                        <a:lnTo>
                          <a:pt x="141" y="251"/>
                        </a:lnTo>
                        <a:lnTo>
                          <a:pt x="126" y="265"/>
                        </a:lnTo>
                        <a:lnTo>
                          <a:pt x="115" y="280"/>
                        </a:lnTo>
                        <a:lnTo>
                          <a:pt x="104" y="291"/>
                        </a:lnTo>
                        <a:lnTo>
                          <a:pt x="97" y="299"/>
                        </a:lnTo>
                        <a:lnTo>
                          <a:pt x="95" y="303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18" name="Freeform 235"/>
                  <p:cNvSpPr>
                    <a:spLocks/>
                  </p:cNvSpPr>
                  <p:nvPr/>
                </p:nvSpPr>
                <p:spPr bwMode="auto">
                  <a:xfrm>
                    <a:off x="1390" y="3333"/>
                    <a:ext cx="159" cy="301"/>
                  </a:xfrm>
                  <a:custGeom>
                    <a:avLst/>
                    <a:gdLst>
                      <a:gd name="T0" fmla="*/ 83 w 159"/>
                      <a:gd name="T1" fmla="*/ 301 h 301"/>
                      <a:gd name="T2" fmla="*/ 54 w 159"/>
                      <a:gd name="T3" fmla="*/ 299 h 301"/>
                      <a:gd name="T4" fmla="*/ 32 w 159"/>
                      <a:gd name="T5" fmla="*/ 293 h 301"/>
                      <a:gd name="T6" fmla="*/ 17 w 159"/>
                      <a:gd name="T7" fmla="*/ 284 h 301"/>
                      <a:gd name="T8" fmla="*/ 7 w 159"/>
                      <a:gd name="T9" fmla="*/ 275 h 301"/>
                      <a:gd name="T10" fmla="*/ 2 w 159"/>
                      <a:gd name="T11" fmla="*/ 267 h 301"/>
                      <a:gd name="T12" fmla="*/ 0 w 159"/>
                      <a:gd name="T13" fmla="*/ 265 h 301"/>
                      <a:gd name="T14" fmla="*/ 0 w 159"/>
                      <a:gd name="T15" fmla="*/ 0 h 301"/>
                      <a:gd name="T16" fmla="*/ 159 w 159"/>
                      <a:gd name="T17" fmla="*/ 0 h 301"/>
                      <a:gd name="T18" fmla="*/ 159 w 159"/>
                      <a:gd name="T19" fmla="*/ 162 h 301"/>
                      <a:gd name="T20" fmla="*/ 156 w 159"/>
                      <a:gd name="T21" fmla="*/ 173 h 301"/>
                      <a:gd name="T22" fmla="*/ 152 w 159"/>
                      <a:gd name="T23" fmla="*/ 188 h 301"/>
                      <a:gd name="T24" fmla="*/ 148 w 159"/>
                      <a:gd name="T25" fmla="*/ 199 h 301"/>
                      <a:gd name="T26" fmla="*/ 146 w 159"/>
                      <a:gd name="T27" fmla="*/ 202 h 301"/>
                      <a:gd name="T28" fmla="*/ 141 w 159"/>
                      <a:gd name="T29" fmla="*/ 212 h 301"/>
                      <a:gd name="T30" fmla="*/ 132 w 159"/>
                      <a:gd name="T31" fmla="*/ 226 h 301"/>
                      <a:gd name="T32" fmla="*/ 121 w 159"/>
                      <a:gd name="T33" fmla="*/ 241 h 301"/>
                      <a:gd name="T34" fmla="*/ 109 w 159"/>
                      <a:gd name="T35" fmla="*/ 260 h 301"/>
                      <a:gd name="T36" fmla="*/ 100 w 159"/>
                      <a:gd name="T37" fmla="*/ 275 h 301"/>
                      <a:gd name="T38" fmla="*/ 91 w 159"/>
                      <a:gd name="T39" fmla="*/ 290 h 301"/>
                      <a:gd name="T40" fmla="*/ 85 w 159"/>
                      <a:gd name="T41" fmla="*/ 299 h 301"/>
                      <a:gd name="T42" fmla="*/ 83 w 159"/>
                      <a:gd name="T43" fmla="*/ 301 h 301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59"/>
                      <a:gd name="T67" fmla="*/ 0 h 301"/>
                      <a:gd name="T68" fmla="*/ 159 w 159"/>
                      <a:gd name="T69" fmla="*/ 301 h 301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59" h="301">
                        <a:moveTo>
                          <a:pt x="83" y="301"/>
                        </a:moveTo>
                        <a:lnTo>
                          <a:pt x="54" y="299"/>
                        </a:lnTo>
                        <a:lnTo>
                          <a:pt x="32" y="293"/>
                        </a:lnTo>
                        <a:lnTo>
                          <a:pt x="17" y="284"/>
                        </a:lnTo>
                        <a:lnTo>
                          <a:pt x="7" y="275"/>
                        </a:lnTo>
                        <a:lnTo>
                          <a:pt x="2" y="267"/>
                        </a:lnTo>
                        <a:lnTo>
                          <a:pt x="0" y="265"/>
                        </a:lnTo>
                        <a:lnTo>
                          <a:pt x="0" y="0"/>
                        </a:lnTo>
                        <a:lnTo>
                          <a:pt x="159" y="0"/>
                        </a:lnTo>
                        <a:lnTo>
                          <a:pt x="159" y="162"/>
                        </a:lnTo>
                        <a:lnTo>
                          <a:pt x="156" y="173"/>
                        </a:lnTo>
                        <a:lnTo>
                          <a:pt x="152" y="188"/>
                        </a:lnTo>
                        <a:lnTo>
                          <a:pt x="148" y="199"/>
                        </a:lnTo>
                        <a:lnTo>
                          <a:pt x="146" y="202"/>
                        </a:lnTo>
                        <a:lnTo>
                          <a:pt x="141" y="212"/>
                        </a:lnTo>
                        <a:lnTo>
                          <a:pt x="132" y="226"/>
                        </a:lnTo>
                        <a:lnTo>
                          <a:pt x="121" y="241"/>
                        </a:lnTo>
                        <a:lnTo>
                          <a:pt x="109" y="260"/>
                        </a:lnTo>
                        <a:lnTo>
                          <a:pt x="100" y="275"/>
                        </a:lnTo>
                        <a:lnTo>
                          <a:pt x="91" y="290"/>
                        </a:lnTo>
                        <a:lnTo>
                          <a:pt x="85" y="299"/>
                        </a:lnTo>
                        <a:lnTo>
                          <a:pt x="83" y="301"/>
                        </a:lnTo>
                        <a:close/>
                      </a:path>
                    </a:pathLst>
                  </a:custGeom>
                  <a:solidFill>
                    <a:srgbClr val="999999"/>
                  </a:solidFill>
                  <a:ln w="0">
                    <a:solidFill>
                      <a:srgbClr val="99999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19" name="Freeform 236"/>
                  <p:cNvSpPr>
                    <a:spLocks/>
                  </p:cNvSpPr>
                  <p:nvPr/>
                </p:nvSpPr>
                <p:spPr bwMode="auto">
                  <a:xfrm>
                    <a:off x="1407" y="3333"/>
                    <a:ext cx="129" cy="301"/>
                  </a:xfrm>
                  <a:custGeom>
                    <a:avLst/>
                    <a:gdLst>
                      <a:gd name="T0" fmla="*/ 74 w 129"/>
                      <a:gd name="T1" fmla="*/ 301 h 301"/>
                      <a:gd name="T2" fmla="*/ 48 w 129"/>
                      <a:gd name="T3" fmla="*/ 299 h 301"/>
                      <a:gd name="T4" fmla="*/ 29 w 129"/>
                      <a:gd name="T5" fmla="*/ 295 h 301"/>
                      <a:gd name="T6" fmla="*/ 16 w 129"/>
                      <a:gd name="T7" fmla="*/ 288 h 301"/>
                      <a:gd name="T8" fmla="*/ 7 w 129"/>
                      <a:gd name="T9" fmla="*/ 282 h 301"/>
                      <a:gd name="T10" fmla="*/ 2 w 129"/>
                      <a:gd name="T11" fmla="*/ 277 h 301"/>
                      <a:gd name="T12" fmla="*/ 0 w 129"/>
                      <a:gd name="T13" fmla="*/ 275 h 301"/>
                      <a:gd name="T14" fmla="*/ 0 w 129"/>
                      <a:gd name="T15" fmla="*/ 0 h 301"/>
                      <a:gd name="T16" fmla="*/ 129 w 129"/>
                      <a:gd name="T17" fmla="*/ 0 h 301"/>
                      <a:gd name="T18" fmla="*/ 129 w 129"/>
                      <a:gd name="T19" fmla="*/ 156 h 301"/>
                      <a:gd name="T20" fmla="*/ 128 w 129"/>
                      <a:gd name="T21" fmla="*/ 165 h 301"/>
                      <a:gd name="T22" fmla="*/ 124 w 129"/>
                      <a:gd name="T23" fmla="*/ 178 h 301"/>
                      <a:gd name="T24" fmla="*/ 122 w 129"/>
                      <a:gd name="T25" fmla="*/ 189 h 301"/>
                      <a:gd name="T26" fmla="*/ 120 w 129"/>
                      <a:gd name="T27" fmla="*/ 193 h 301"/>
                      <a:gd name="T28" fmla="*/ 116 w 129"/>
                      <a:gd name="T29" fmla="*/ 202 h 301"/>
                      <a:gd name="T30" fmla="*/ 109 w 129"/>
                      <a:gd name="T31" fmla="*/ 215 h 301"/>
                      <a:gd name="T32" fmla="*/ 102 w 129"/>
                      <a:gd name="T33" fmla="*/ 234 h 301"/>
                      <a:gd name="T34" fmla="*/ 92 w 129"/>
                      <a:gd name="T35" fmla="*/ 252 h 301"/>
                      <a:gd name="T36" fmla="*/ 85 w 129"/>
                      <a:gd name="T37" fmla="*/ 271 h 301"/>
                      <a:gd name="T38" fmla="*/ 79 w 129"/>
                      <a:gd name="T39" fmla="*/ 286 h 301"/>
                      <a:gd name="T40" fmla="*/ 76 w 129"/>
                      <a:gd name="T41" fmla="*/ 297 h 301"/>
                      <a:gd name="T42" fmla="*/ 74 w 129"/>
                      <a:gd name="T43" fmla="*/ 301 h 301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29"/>
                      <a:gd name="T67" fmla="*/ 0 h 301"/>
                      <a:gd name="T68" fmla="*/ 129 w 129"/>
                      <a:gd name="T69" fmla="*/ 301 h 301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29" h="301">
                        <a:moveTo>
                          <a:pt x="74" y="301"/>
                        </a:moveTo>
                        <a:lnTo>
                          <a:pt x="48" y="299"/>
                        </a:lnTo>
                        <a:lnTo>
                          <a:pt x="29" y="295"/>
                        </a:lnTo>
                        <a:lnTo>
                          <a:pt x="16" y="288"/>
                        </a:lnTo>
                        <a:lnTo>
                          <a:pt x="7" y="282"/>
                        </a:lnTo>
                        <a:lnTo>
                          <a:pt x="2" y="277"/>
                        </a:lnTo>
                        <a:lnTo>
                          <a:pt x="0" y="275"/>
                        </a:lnTo>
                        <a:lnTo>
                          <a:pt x="0" y="0"/>
                        </a:lnTo>
                        <a:lnTo>
                          <a:pt x="129" y="0"/>
                        </a:lnTo>
                        <a:lnTo>
                          <a:pt x="129" y="156"/>
                        </a:lnTo>
                        <a:lnTo>
                          <a:pt x="128" y="165"/>
                        </a:lnTo>
                        <a:lnTo>
                          <a:pt x="124" y="178"/>
                        </a:lnTo>
                        <a:lnTo>
                          <a:pt x="122" y="189"/>
                        </a:lnTo>
                        <a:lnTo>
                          <a:pt x="120" y="193"/>
                        </a:lnTo>
                        <a:lnTo>
                          <a:pt x="116" y="202"/>
                        </a:lnTo>
                        <a:lnTo>
                          <a:pt x="109" y="215"/>
                        </a:lnTo>
                        <a:lnTo>
                          <a:pt x="102" y="234"/>
                        </a:lnTo>
                        <a:lnTo>
                          <a:pt x="92" y="252"/>
                        </a:lnTo>
                        <a:lnTo>
                          <a:pt x="85" y="271"/>
                        </a:lnTo>
                        <a:lnTo>
                          <a:pt x="79" y="286"/>
                        </a:lnTo>
                        <a:lnTo>
                          <a:pt x="76" y="297"/>
                        </a:lnTo>
                        <a:lnTo>
                          <a:pt x="74" y="301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0">
                    <a:solidFill>
                      <a:srgbClr val="B2B2B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20" name="Freeform 237"/>
                  <p:cNvSpPr>
                    <a:spLocks/>
                  </p:cNvSpPr>
                  <p:nvPr/>
                </p:nvSpPr>
                <p:spPr bwMode="auto">
                  <a:xfrm>
                    <a:off x="1425" y="3333"/>
                    <a:ext cx="100" cy="299"/>
                  </a:xfrm>
                  <a:custGeom>
                    <a:avLst/>
                    <a:gdLst>
                      <a:gd name="T0" fmla="*/ 61 w 100"/>
                      <a:gd name="T1" fmla="*/ 299 h 299"/>
                      <a:gd name="T2" fmla="*/ 37 w 100"/>
                      <a:gd name="T3" fmla="*/ 299 h 299"/>
                      <a:gd name="T4" fmla="*/ 21 w 100"/>
                      <a:gd name="T5" fmla="*/ 295 h 299"/>
                      <a:gd name="T6" fmla="*/ 9 w 100"/>
                      <a:gd name="T7" fmla="*/ 290 h 299"/>
                      <a:gd name="T8" fmla="*/ 2 w 100"/>
                      <a:gd name="T9" fmla="*/ 286 h 299"/>
                      <a:gd name="T10" fmla="*/ 0 w 100"/>
                      <a:gd name="T11" fmla="*/ 284 h 299"/>
                      <a:gd name="T12" fmla="*/ 0 w 100"/>
                      <a:gd name="T13" fmla="*/ 2 h 299"/>
                      <a:gd name="T14" fmla="*/ 100 w 100"/>
                      <a:gd name="T15" fmla="*/ 0 h 299"/>
                      <a:gd name="T16" fmla="*/ 100 w 100"/>
                      <a:gd name="T17" fmla="*/ 149 h 299"/>
                      <a:gd name="T18" fmla="*/ 98 w 100"/>
                      <a:gd name="T19" fmla="*/ 156 h 299"/>
                      <a:gd name="T20" fmla="*/ 97 w 100"/>
                      <a:gd name="T21" fmla="*/ 169 h 299"/>
                      <a:gd name="T22" fmla="*/ 95 w 100"/>
                      <a:gd name="T23" fmla="*/ 178 h 299"/>
                      <a:gd name="T24" fmla="*/ 93 w 100"/>
                      <a:gd name="T25" fmla="*/ 184 h 299"/>
                      <a:gd name="T26" fmla="*/ 91 w 100"/>
                      <a:gd name="T27" fmla="*/ 191 h 299"/>
                      <a:gd name="T28" fmla="*/ 86 w 100"/>
                      <a:gd name="T29" fmla="*/ 206 h 299"/>
                      <a:gd name="T30" fmla="*/ 80 w 100"/>
                      <a:gd name="T31" fmla="*/ 225 h 299"/>
                      <a:gd name="T32" fmla="*/ 74 w 100"/>
                      <a:gd name="T33" fmla="*/ 245 h 299"/>
                      <a:gd name="T34" fmla="*/ 71 w 100"/>
                      <a:gd name="T35" fmla="*/ 265 h 299"/>
                      <a:gd name="T36" fmla="*/ 65 w 100"/>
                      <a:gd name="T37" fmla="*/ 282 h 299"/>
                      <a:gd name="T38" fmla="*/ 63 w 100"/>
                      <a:gd name="T39" fmla="*/ 295 h 299"/>
                      <a:gd name="T40" fmla="*/ 61 w 100"/>
                      <a:gd name="T41" fmla="*/ 299 h 29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00"/>
                      <a:gd name="T64" fmla="*/ 0 h 299"/>
                      <a:gd name="T65" fmla="*/ 100 w 100"/>
                      <a:gd name="T66" fmla="*/ 299 h 29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00" h="299">
                        <a:moveTo>
                          <a:pt x="61" y="299"/>
                        </a:moveTo>
                        <a:lnTo>
                          <a:pt x="37" y="299"/>
                        </a:lnTo>
                        <a:lnTo>
                          <a:pt x="21" y="295"/>
                        </a:lnTo>
                        <a:lnTo>
                          <a:pt x="9" y="290"/>
                        </a:lnTo>
                        <a:lnTo>
                          <a:pt x="2" y="286"/>
                        </a:lnTo>
                        <a:lnTo>
                          <a:pt x="0" y="284"/>
                        </a:lnTo>
                        <a:lnTo>
                          <a:pt x="0" y="2"/>
                        </a:lnTo>
                        <a:lnTo>
                          <a:pt x="100" y="0"/>
                        </a:lnTo>
                        <a:lnTo>
                          <a:pt x="100" y="149"/>
                        </a:lnTo>
                        <a:lnTo>
                          <a:pt x="98" y="156"/>
                        </a:lnTo>
                        <a:lnTo>
                          <a:pt x="97" y="169"/>
                        </a:lnTo>
                        <a:lnTo>
                          <a:pt x="95" y="178"/>
                        </a:lnTo>
                        <a:lnTo>
                          <a:pt x="93" y="184"/>
                        </a:lnTo>
                        <a:lnTo>
                          <a:pt x="91" y="191"/>
                        </a:lnTo>
                        <a:lnTo>
                          <a:pt x="86" y="206"/>
                        </a:lnTo>
                        <a:lnTo>
                          <a:pt x="80" y="225"/>
                        </a:lnTo>
                        <a:lnTo>
                          <a:pt x="74" y="245"/>
                        </a:lnTo>
                        <a:lnTo>
                          <a:pt x="71" y="265"/>
                        </a:lnTo>
                        <a:lnTo>
                          <a:pt x="65" y="282"/>
                        </a:lnTo>
                        <a:lnTo>
                          <a:pt x="63" y="295"/>
                        </a:lnTo>
                        <a:lnTo>
                          <a:pt x="61" y="299"/>
                        </a:lnTo>
                        <a:close/>
                      </a:path>
                    </a:pathLst>
                  </a:custGeom>
                  <a:solidFill>
                    <a:srgbClr val="CCCCCC"/>
                  </a:solidFill>
                  <a:ln w="0">
                    <a:solidFill>
                      <a:srgbClr val="CC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21" name="Freeform 238"/>
                  <p:cNvSpPr>
                    <a:spLocks/>
                  </p:cNvSpPr>
                  <p:nvPr/>
                </p:nvSpPr>
                <p:spPr bwMode="auto">
                  <a:xfrm>
                    <a:off x="1442" y="3333"/>
                    <a:ext cx="70" cy="299"/>
                  </a:xfrm>
                  <a:custGeom>
                    <a:avLst/>
                    <a:gdLst>
                      <a:gd name="T0" fmla="*/ 52 w 70"/>
                      <a:gd name="T1" fmla="*/ 299 h 299"/>
                      <a:gd name="T2" fmla="*/ 30 w 70"/>
                      <a:gd name="T3" fmla="*/ 299 h 299"/>
                      <a:gd name="T4" fmla="*/ 13 w 70"/>
                      <a:gd name="T5" fmla="*/ 297 h 299"/>
                      <a:gd name="T6" fmla="*/ 4 w 70"/>
                      <a:gd name="T7" fmla="*/ 295 h 299"/>
                      <a:gd name="T8" fmla="*/ 0 w 70"/>
                      <a:gd name="T9" fmla="*/ 293 h 299"/>
                      <a:gd name="T10" fmla="*/ 0 w 70"/>
                      <a:gd name="T11" fmla="*/ 2 h 299"/>
                      <a:gd name="T12" fmla="*/ 70 w 70"/>
                      <a:gd name="T13" fmla="*/ 0 h 299"/>
                      <a:gd name="T14" fmla="*/ 70 w 70"/>
                      <a:gd name="T15" fmla="*/ 141 h 299"/>
                      <a:gd name="T16" fmla="*/ 70 w 70"/>
                      <a:gd name="T17" fmla="*/ 149 h 299"/>
                      <a:gd name="T18" fmla="*/ 69 w 70"/>
                      <a:gd name="T19" fmla="*/ 160 h 299"/>
                      <a:gd name="T20" fmla="*/ 69 w 70"/>
                      <a:gd name="T21" fmla="*/ 169 h 299"/>
                      <a:gd name="T22" fmla="*/ 67 w 70"/>
                      <a:gd name="T23" fmla="*/ 175 h 299"/>
                      <a:gd name="T24" fmla="*/ 67 w 70"/>
                      <a:gd name="T25" fmla="*/ 180 h 299"/>
                      <a:gd name="T26" fmla="*/ 63 w 70"/>
                      <a:gd name="T27" fmla="*/ 195 h 299"/>
                      <a:gd name="T28" fmla="*/ 61 w 70"/>
                      <a:gd name="T29" fmla="*/ 215 h 299"/>
                      <a:gd name="T30" fmla="*/ 57 w 70"/>
                      <a:gd name="T31" fmla="*/ 238 h 299"/>
                      <a:gd name="T32" fmla="*/ 56 w 70"/>
                      <a:gd name="T33" fmla="*/ 260 h 299"/>
                      <a:gd name="T34" fmla="*/ 54 w 70"/>
                      <a:gd name="T35" fmla="*/ 280 h 299"/>
                      <a:gd name="T36" fmla="*/ 52 w 70"/>
                      <a:gd name="T37" fmla="*/ 293 h 299"/>
                      <a:gd name="T38" fmla="*/ 52 w 70"/>
                      <a:gd name="T39" fmla="*/ 299 h 299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70"/>
                      <a:gd name="T61" fmla="*/ 0 h 299"/>
                      <a:gd name="T62" fmla="*/ 70 w 70"/>
                      <a:gd name="T63" fmla="*/ 299 h 299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70" h="299">
                        <a:moveTo>
                          <a:pt x="52" y="299"/>
                        </a:moveTo>
                        <a:lnTo>
                          <a:pt x="30" y="299"/>
                        </a:lnTo>
                        <a:lnTo>
                          <a:pt x="13" y="297"/>
                        </a:lnTo>
                        <a:lnTo>
                          <a:pt x="4" y="295"/>
                        </a:lnTo>
                        <a:lnTo>
                          <a:pt x="0" y="293"/>
                        </a:lnTo>
                        <a:lnTo>
                          <a:pt x="0" y="2"/>
                        </a:lnTo>
                        <a:lnTo>
                          <a:pt x="70" y="0"/>
                        </a:lnTo>
                        <a:lnTo>
                          <a:pt x="70" y="141"/>
                        </a:lnTo>
                        <a:lnTo>
                          <a:pt x="70" y="149"/>
                        </a:lnTo>
                        <a:lnTo>
                          <a:pt x="69" y="160"/>
                        </a:lnTo>
                        <a:lnTo>
                          <a:pt x="69" y="169"/>
                        </a:lnTo>
                        <a:lnTo>
                          <a:pt x="67" y="175"/>
                        </a:lnTo>
                        <a:lnTo>
                          <a:pt x="67" y="180"/>
                        </a:lnTo>
                        <a:lnTo>
                          <a:pt x="63" y="195"/>
                        </a:lnTo>
                        <a:lnTo>
                          <a:pt x="61" y="215"/>
                        </a:lnTo>
                        <a:lnTo>
                          <a:pt x="57" y="238"/>
                        </a:lnTo>
                        <a:lnTo>
                          <a:pt x="56" y="260"/>
                        </a:lnTo>
                        <a:lnTo>
                          <a:pt x="54" y="280"/>
                        </a:lnTo>
                        <a:lnTo>
                          <a:pt x="52" y="293"/>
                        </a:lnTo>
                        <a:lnTo>
                          <a:pt x="52" y="299"/>
                        </a:lnTo>
                        <a:close/>
                      </a:path>
                    </a:pathLst>
                  </a:custGeom>
                  <a:solidFill>
                    <a:srgbClr val="E5E5E5"/>
                  </a:solidFill>
                  <a:ln w="0">
                    <a:solidFill>
                      <a:srgbClr val="E5E5E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22" name="Freeform 239"/>
                  <p:cNvSpPr>
                    <a:spLocks/>
                  </p:cNvSpPr>
                  <p:nvPr/>
                </p:nvSpPr>
                <p:spPr bwMode="auto">
                  <a:xfrm>
                    <a:off x="1299" y="3452"/>
                    <a:ext cx="93" cy="113"/>
                  </a:xfrm>
                  <a:custGeom>
                    <a:avLst/>
                    <a:gdLst>
                      <a:gd name="T0" fmla="*/ 0 w 93"/>
                      <a:gd name="T1" fmla="*/ 57 h 113"/>
                      <a:gd name="T2" fmla="*/ 2 w 93"/>
                      <a:gd name="T3" fmla="*/ 80 h 113"/>
                      <a:gd name="T4" fmla="*/ 13 w 93"/>
                      <a:gd name="T5" fmla="*/ 98 h 113"/>
                      <a:gd name="T6" fmla="*/ 28 w 93"/>
                      <a:gd name="T7" fmla="*/ 109 h 113"/>
                      <a:gd name="T8" fmla="*/ 48 w 93"/>
                      <a:gd name="T9" fmla="*/ 113 h 113"/>
                      <a:gd name="T10" fmla="*/ 65 w 93"/>
                      <a:gd name="T11" fmla="*/ 109 h 113"/>
                      <a:gd name="T12" fmla="*/ 78 w 93"/>
                      <a:gd name="T13" fmla="*/ 102 h 113"/>
                      <a:gd name="T14" fmla="*/ 85 w 93"/>
                      <a:gd name="T15" fmla="*/ 95 h 113"/>
                      <a:gd name="T16" fmla="*/ 91 w 93"/>
                      <a:gd name="T17" fmla="*/ 83 h 113"/>
                      <a:gd name="T18" fmla="*/ 93 w 93"/>
                      <a:gd name="T19" fmla="*/ 74 h 113"/>
                      <a:gd name="T20" fmla="*/ 71 w 93"/>
                      <a:gd name="T21" fmla="*/ 74 h 113"/>
                      <a:gd name="T22" fmla="*/ 69 w 93"/>
                      <a:gd name="T23" fmla="*/ 80 h 113"/>
                      <a:gd name="T24" fmla="*/ 65 w 93"/>
                      <a:gd name="T25" fmla="*/ 85 h 113"/>
                      <a:gd name="T26" fmla="*/ 61 w 93"/>
                      <a:gd name="T27" fmla="*/ 91 h 113"/>
                      <a:gd name="T28" fmla="*/ 56 w 93"/>
                      <a:gd name="T29" fmla="*/ 93 h 113"/>
                      <a:gd name="T30" fmla="*/ 48 w 93"/>
                      <a:gd name="T31" fmla="*/ 93 h 113"/>
                      <a:gd name="T32" fmla="*/ 41 w 93"/>
                      <a:gd name="T33" fmla="*/ 93 h 113"/>
                      <a:gd name="T34" fmla="*/ 35 w 93"/>
                      <a:gd name="T35" fmla="*/ 89 h 113"/>
                      <a:gd name="T36" fmla="*/ 30 w 93"/>
                      <a:gd name="T37" fmla="*/ 85 h 113"/>
                      <a:gd name="T38" fmla="*/ 26 w 93"/>
                      <a:gd name="T39" fmla="*/ 80 h 113"/>
                      <a:gd name="T40" fmla="*/ 24 w 93"/>
                      <a:gd name="T41" fmla="*/ 72 h 113"/>
                      <a:gd name="T42" fmla="*/ 22 w 93"/>
                      <a:gd name="T43" fmla="*/ 67 h 113"/>
                      <a:gd name="T44" fmla="*/ 22 w 93"/>
                      <a:gd name="T45" fmla="*/ 57 h 113"/>
                      <a:gd name="T46" fmla="*/ 22 w 93"/>
                      <a:gd name="T47" fmla="*/ 46 h 113"/>
                      <a:gd name="T48" fmla="*/ 26 w 93"/>
                      <a:gd name="T49" fmla="*/ 37 h 113"/>
                      <a:gd name="T50" fmla="*/ 30 w 93"/>
                      <a:gd name="T51" fmla="*/ 30 h 113"/>
                      <a:gd name="T52" fmla="*/ 33 w 93"/>
                      <a:gd name="T53" fmla="*/ 24 h 113"/>
                      <a:gd name="T54" fmla="*/ 41 w 93"/>
                      <a:gd name="T55" fmla="*/ 20 h 113"/>
                      <a:gd name="T56" fmla="*/ 48 w 93"/>
                      <a:gd name="T57" fmla="*/ 20 h 113"/>
                      <a:gd name="T58" fmla="*/ 56 w 93"/>
                      <a:gd name="T59" fmla="*/ 20 h 113"/>
                      <a:gd name="T60" fmla="*/ 61 w 93"/>
                      <a:gd name="T61" fmla="*/ 22 h 113"/>
                      <a:gd name="T62" fmla="*/ 65 w 93"/>
                      <a:gd name="T63" fmla="*/ 26 h 113"/>
                      <a:gd name="T64" fmla="*/ 69 w 93"/>
                      <a:gd name="T65" fmla="*/ 31 h 113"/>
                      <a:gd name="T66" fmla="*/ 71 w 93"/>
                      <a:gd name="T67" fmla="*/ 39 h 113"/>
                      <a:gd name="T68" fmla="*/ 93 w 93"/>
                      <a:gd name="T69" fmla="*/ 39 h 113"/>
                      <a:gd name="T70" fmla="*/ 91 w 93"/>
                      <a:gd name="T71" fmla="*/ 28 h 113"/>
                      <a:gd name="T72" fmla="*/ 85 w 93"/>
                      <a:gd name="T73" fmla="*/ 18 h 113"/>
                      <a:gd name="T74" fmla="*/ 76 w 93"/>
                      <a:gd name="T75" fmla="*/ 9 h 113"/>
                      <a:gd name="T76" fmla="*/ 63 w 93"/>
                      <a:gd name="T77" fmla="*/ 2 h 113"/>
                      <a:gd name="T78" fmla="*/ 46 w 93"/>
                      <a:gd name="T79" fmla="*/ 0 h 113"/>
                      <a:gd name="T80" fmla="*/ 30 w 93"/>
                      <a:gd name="T81" fmla="*/ 4 h 113"/>
                      <a:gd name="T82" fmla="*/ 15 w 93"/>
                      <a:gd name="T83" fmla="*/ 13 h 113"/>
                      <a:gd name="T84" fmla="*/ 4 w 93"/>
                      <a:gd name="T85" fmla="*/ 31 h 113"/>
                      <a:gd name="T86" fmla="*/ 0 w 93"/>
                      <a:gd name="T87" fmla="*/ 57 h 113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93"/>
                      <a:gd name="T133" fmla="*/ 0 h 113"/>
                      <a:gd name="T134" fmla="*/ 93 w 93"/>
                      <a:gd name="T135" fmla="*/ 113 h 113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93" h="113">
                        <a:moveTo>
                          <a:pt x="0" y="57"/>
                        </a:moveTo>
                        <a:lnTo>
                          <a:pt x="2" y="80"/>
                        </a:lnTo>
                        <a:lnTo>
                          <a:pt x="13" y="98"/>
                        </a:lnTo>
                        <a:lnTo>
                          <a:pt x="28" y="109"/>
                        </a:lnTo>
                        <a:lnTo>
                          <a:pt x="48" y="113"/>
                        </a:lnTo>
                        <a:lnTo>
                          <a:pt x="65" y="109"/>
                        </a:lnTo>
                        <a:lnTo>
                          <a:pt x="78" y="102"/>
                        </a:lnTo>
                        <a:lnTo>
                          <a:pt x="85" y="95"/>
                        </a:lnTo>
                        <a:lnTo>
                          <a:pt x="91" y="83"/>
                        </a:lnTo>
                        <a:lnTo>
                          <a:pt x="93" y="74"/>
                        </a:lnTo>
                        <a:lnTo>
                          <a:pt x="71" y="74"/>
                        </a:lnTo>
                        <a:lnTo>
                          <a:pt x="69" y="80"/>
                        </a:lnTo>
                        <a:lnTo>
                          <a:pt x="65" y="85"/>
                        </a:lnTo>
                        <a:lnTo>
                          <a:pt x="61" y="91"/>
                        </a:lnTo>
                        <a:lnTo>
                          <a:pt x="56" y="93"/>
                        </a:lnTo>
                        <a:lnTo>
                          <a:pt x="48" y="93"/>
                        </a:lnTo>
                        <a:lnTo>
                          <a:pt x="41" y="93"/>
                        </a:lnTo>
                        <a:lnTo>
                          <a:pt x="35" y="89"/>
                        </a:lnTo>
                        <a:lnTo>
                          <a:pt x="30" y="85"/>
                        </a:lnTo>
                        <a:lnTo>
                          <a:pt x="26" y="80"/>
                        </a:lnTo>
                        <a:lnTo>
                          <a:pt x="24" y="72"/>
                        </a:lnTo>
                        <a:lnTo>
                          <a:pt x="22" y="67"/>
                        </a:lnTo>
                        <a:lnTo>
                          <a:pt x="22" y="57"/>
                        </a:lnTo>
                        <a:lnTo>
                          <a:pt x="22" y="46"/>
                        </a:lnTo>
                        <a:lnTo>
                          <a:pt x="26" y="37"/>
                        </a:lnTo>
                        <a:lnTo>
                          <a:pt x="30" y="30"/>
                        </a:lnTo>
                        <a:lnTo>
                          <a:pt x="33" y="24"/>
                        </a:lnTo>
                        <a:lnTo>
                          <a:pt x="41" y="20"/>
                        </a:lnTo>
                        <a:lnTo>
                          <a:pt x="48" y="20"/>
                        </a:lnTo>
                        <a:lnTo>
                          <a:pt x="56" y="20"/>
                        </a:lnTo>
                        <a:lnTo>
                          <a:pt x="61" y="22"/>
                        </a:lnTo>
                        <a:lnTo>
                          <a:pt x="65" y="26"/>
                        </a:lnTo>
                        <a:lnTo>
                          <a:pt x="69" y="31"/>
                        </a:lnTo>
                        <a:lnTo>
                          <a:pt x="71" y="39"/>
                        </a:lnTo>
                        <a:lnTo>
                          <a:pt x="93" y="39"/>
                        </a:lnTo>
                        <a:lnTo>
                          <a:pt x="91" y="28"/>
                        </a:lnTo>
                        <a:lnTo>
                          <a:pt x="85" y="18"/>
                        </a:lnTo>
                        <a:lnTo>
                          <a:pt x="76" y="9"/>
                        </a:lnTo>
                        <a:lnTo>
                          <a:pt x="63" y="2"/>
                        </a:lnTo>
                        <a:lnTo>
                          <a:pt x="46" y="0"/>
                        </a:lnTo>
                        <a:lnTo>
                          <a:pt x="30" y="4"/>
                        </a:lnTo>
                        <a:lnTo>
                          <a:pt x="15" y="13"/>
                        </a:lnTo>
                        <a:lnTo>
                          <a:pt x="4" y="31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23" name="Freeform 240"/>
                  <p:cNvSpPr>
                    <a:spLocks/>
                  </p:cNvSpPr>
                  <p:nvPr/>
                </p:nvSpPr>
                <p:spPr bwMode="auto">
                  <a:xfrm>
                    <a:off x="1295" y="3235"/>
                    <a:ext cx="334" cy="174"/>
                  </a:xfrm>
                  <a:custGeom>
                    <a:avLst/>
                    <a:gdLst>
                      <a:gd name="T0" fmla="*/ 167 w 334"/>
                      <a:gd name="T1" fmla="*/ 174 h 174"/>
                      <a:gd name="T2" fmla="*/ 212 w 334"/>
                      <a:gd name="T3" fmla="*/ 172 h 174"/>
                      <a:gd name="T4" fmla="*/ 253 w 334"/>
                      <a:gd name="T5" fmla="*/ 163 h 174"/>
                      <a:gd name="T6" fmla="*/ 286 w 334"/>
                      <a:gd name="T7" fmla="*/ 150 h 174"/>
                      <a:gd name="T8" fmla="*/ 312 w 334"/>
                      <a:gd name="T9" fmla="*/ 132 h 174"/>
                      <a:gd name="T10" fmla="*/ 329 w 334"/>
                      <a:gd name="T11" fmla="*/ 111 h 174"/>
                      <a:gd name="T12" fmla="*/ 334 w 334"/>
                      <a:gd name="T13" fmla="*/ 87 h 174"/>
                      <a:gd name="T14" fmla="*/ 329 w 334"/>
                      <a:gd name="T15" fmla="*/ 65 h 174"/>
                      <a:gd name="T16" fmla="*/ 312 w 334"/>
                      <a:gd name="T17" fmla="*/ 43 h 174"/>
                      <a:gd name="T18" fmla="*/ 286 w 334"/>
                      <a:gd name="T19" fmla="*/ 26 h 174"/>
                      <a:gd name="T20" fmla="*/ 253 w 334"/>
                      <a:gd name="T21" fmla="*/ 11 h 174"/>
                      <a:gd name="T22" fmla="*/ 212 w 334"/>
                      <a:gd name="T23" fmla="*/ 4 h 174"/>
                      <a:gd name="T24" fmla="*/ 167 w 334"/>
                      <a:gd name="T25" fmla="*/ 0 h 174"/>
                      <a:gd name="T26" fmla="*/ 123 w 334"/>
                      <a:gd name="T27" fmla="*/ 4 h 174"/>
                      <a:gd name="T28" fmla="*/ 82 w 334"/>
                      <a:gd name="T29" fmla="*/ 11 h 174"/>
                      <a:gd name="T30" fmla="*/ 49 w 334"/>
                      <a:gd name="T31" fmla="*/ 26 h 174"/>
                      <a:gd name="T32" fmla="*/ 23 w 334"/>
                      <a:gd name="T33" fmla="*/ 43 h 174"/>
                      <a:gd name="T34" fmla="*/ 6 w 334"/>
                      <a:gd name="T35" fmla="*/ 65 h 174"/>
                      <a:gd name="T36" fmla="*/ 0 w 334"/>
                      <a:gd name="T37" fmla="*/ 87 h 174"/>
                      <a:gd name="T38" fmla="*/ 6 w 334"/>
                      <a:gd name="T39" fmla="*/ 111 h 174"/>
                      <a:gd name="T40" fmla="*/ 23 w 334"/>
                      <a:gd name="T41" fmla="*/ 132 h 174"/>
                      <a:gd name="T42" fmla="*/ 49 w 334"/>
                      <a:gd name="T43" fmla="*/ 150 h 174"/>
                      <a:gd name="T44" fmla="*/ 82 w 334"/>
                      <a:gd name="T45" fmla="*/ 163 h 174"/>
                      <a:gd name="T46" fmla="*/ 123 w 334"/>
                      <a:gd name="T47" fmla="*/ 172 h 174"/>
                      <a:gd name="T48" fmla="*/ 167 w 334"/>
                      <a:gd name="T49" fmla="*/ 174 h 17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34"/>
                      <a:gd name="T76" fmla="*/ 0 h 174"/>
                      <a:gd name="T77" fmla="*/ 334 w 334"/>
                      <a:gd name="T78" fmla="*/ 174 h 17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34" h="174">
                        <a:moveTo>
                          <a:pt x="167" y="174"/>
                        </a:moveTo>
                        <a:lnTo>
                          <a:pt x="212" y="172"/>
                        </a:lnTo>
                        <a:lnTo>
                          <a:pt x="253" y="163"/>
                        </a:lnTo>
                        <a:lnTo>
                          <a:pt x="286" y="150"/>
                        </a:lnTo>
                        <a:lnTo>
                          <a:pt x="312" y="132"/>
                        </a:lnTo>
                        <a:lnTo>
                          <a:pt x="329" y="111"/>
                        </a:lnTo>
                        <a:lnTo>
                          <a:pt x="334" y="87"/>
                        </a:lnTo>
                        <a:lnTo>
                          <a:pt x="329" y="65"/>
                        </a:lnTo>
                        <a:lnTo>
                          <a:pt x="312" y="43"/>
                        </a:lnTo>
                        <a:lnTo>
                          <a:pt x="286" y="26"/>
                        </a:lnTo>
                        <a:lnTo>
                          <a:pt x="253" y="11"/>
                        </a:lnTo>
                        <a:lnTo>
                          <a:pt x="212" y="4"/>
                        </a:lnTo>
                        <a:lnTo>
                          <a:pt x="167" y="0"/>
                        </a:lnTo>
                        <a:lnTo>
                          <a:pt x="123" y="4"/>
                        </a:lnTo>
                        <a:lnTo>
                          <a:pt x="82" y="11"/>
                        </a:lnTo>
                        <a:lnTo>
                          <a:pt x="49" y="26"/>
                        </a:lnTo>
                        <a:lnTo>
                          <a:pt x="23" y="43"/>
                        </a:lnTo>
                        <a:lnTo>
                          <a:pt x="6" y="65"/>
                        </a:lnTo>
                        <a:lnTo>
                          <a:pt x="0" y="87"/>
                        </a:lnTo>
                        <a:lnTo>
                          <a:pt x="6" y="111"/>
                        </a:lnTo>
                        <a:lnTo>
                          <a:pt x="23" y="132"/>
                        </a:lnTo>
                        <a:lnTo>
                          <a:pt x="49" y="150"/>
                        </a:lnTo>
                        <a:lnTo>
                          <a:pt x="82" y="163"/>
                        </a:lnTo>
                        <a:lnTo>
                          <a:pt x="123" y="172"/>
                        </a:lnTo>
                        <a:lnTo>
                          <a:pt x="167" y="17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24" name="Freeform 241"/>
                  <p:cNvSpPr>
                    <a:spLocks/>
                  </p:cNvSpPr>
                  <p:nvPr/>
                </p:nvSpPr>
                <p:spPr bwMode="auto">
                  <a:xfrm>
                    <a:off x="1295" y="3235"/>
                    <a:ext cx="334" cy="174"/>
                  </a:xfrm>
                  <a:custGeom>
                    <a:avLst/>
                    <a:gdLst>
                      <a:gd name="T0" fmla="*/ 167 w 334"/>
                      <a:gd name="T1" fmla="*/ 174 h 174"/>
                      <a:gd name="T2" fmla="*/ 212 w 334"/>
                      <a:gd name="T3" fmla="*/ 172 h 174"/>
                      <a:gd name="T4" fmla="*/ 253 w 334"/>
                      <a:gd name="T5" fmla="*/ 163 h 174"/>
                      <a:gd name="T6" fmla="*/ 286 w 334"/>
                      <a:gd name="T7" fmla="*/ 150 h 174"/>
                      <a:gd name="T8" fmla="*/ 312 w 334"/>
                      <a:gd name="T9" fmla="*/ 132 h 174"/>
                      <a:gd name="T10" fmla="*/ 329 w 334"/>
                      <a:gd name="T11" fmla="*/ 111 h 174"/>
                      <a:gd name="T12" fmla="*/ 334 w 334"/>
                      <a:gd name="T13" fmla="*/ 87 h 174"/>
                      <a:gd name="T14" fmla="*/ 329 w 334"/>
                      <a:gd name="T15" fmla="*/ 65 h 174"/>
                      <a:gd name="T16" fmla="*/ 312 w 334"/>
                      <a:gd name="T17" fmla="*/ 43 h 174"/>
                      <a:gd name="T18" fmla="*/ 286 w 334"/>
                      <a:gd name="T19" fmla="*/ 26 h 174"/>
                      <a:gd name="T20" fmla="*/ 253 w 334"/>
                      <a:gd name="T21" fmla="*/ 11 h 174"/>
                      <a:gd name="T22" fmla="*/ 212 w 334"/>
                      <a:gd name="T23" fmla="*/ 4 h 174"/>
                      <a:gd name="T24" fmla="*/ 167 w 334"/>
                      <a:gd name="T25" fmla="*/ 0 h 174"/>
                      <a:gd name="T26" fmla="*/ 123 w 334"/>
                      <a:gd name="T27" fmla="*/ 4 h 174"/>
                      <a:gd name="T28" fmla="*/ 82 w 334"/>
                      <a:gd name="T29" fmla="*/ 11 h 174"/>
                      <a:gd name="T30" fmla="*/ 49 w 334"/>
                      <a:gd name="T31" fmla="*/ 26 h 174"/>
                      <a:gd name="T32" fmla="*/ 23 w 334"/>
                      <a:gd name="T33" fmla="*/ 43 h 174"/>
                      <a:gd name="T34" fmla="*/ 6 w 334"/>
                      <a:gd name="T35" fmla="*/ 65 h 174"/>
                      <a:gd name="T36" fmla="*/ 0 w 334"/>
                      <a:gd name="T37" fmla="*/ 87 h 174"/>
                      <a:gd name="T38" fmla="*/ 6 w 334"/>
                      <a:gd name="T39" fmla="*/ 111 h 174"/>
                      <a:gd name="T40" fmla="*/ 23 w 334"/>
                      <a:gd name="T41" fmla="*/ 132 h 174"/>
                      <a:gd name="T42" fmla="*/ 49 w 334"/>
                      <a:gd name="T43" fmla="*/ 150 h 174"/>
                      <a:gd name="T44" fmla="*/ 82 w 334"/>
                      <a:gd name="T45" fmla="*/ 163 h 174"/>
                      <a:gd name="T46" fmla="*/ 123 w 334"/>
                      <a:gd name="T47" fmla="*/ 172 h 174"/>
                      <a:gd name="T48" fmla="*/ 167 w 334"/>
                      <a:gd name="T49" fmla="*/ 174 h 17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334"/>
                      <a:gd name="T76" fmla="*/ 0 h 174"/>
                      <a:gd name="T77" fmla="*/ 334 w 334"/>
                      <a:gd name="T78" fmla="*/ 174 h 17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334" h="174">
                        <a:moveTo>
                          <a:pt x="167" y="174"/>
                        </a:moveTo>
                        <a:lnTo>
                          <a:pt x="212" y="172"/>
                        </a:lnTo>
                        <a:lnTo>
                          <a:pt x="253" y="163"/>
                        </a:lnTo>
                        <a:lnTo>
                          <a:pt x="286" y="150"/>
                        </a:lnTo>
                        <a:lnTo>
                          <a:pt x="312" y="132"/>
                        </a:lnTo>
                        <a:lnTo>
                          <a:pt x="329" y="111"/>
                        </a:lnTo>
                        <a:lnTo>
                          <a:pt x="334" y="87"/>
                        </a:lnTo>
                        <a:lnTo>
                          <a:pt x="329" y="65"/>
                        </a:lnTo>
                        <a:lnTo>
                          <a:pt x="312" y="43"/>
                        </a:lnTo>
                        <a:lnTo>
                          <a:pt x="286" y="26"/>
                        </a:lnTo>
                        <a:lnTo>
                          <a:pt x="253" y="11"/>
                        </a:lnTo>
                        <a:lnTo>
                          <a:pt x="212" y="4"/>
                        </a:lnTo>
                        <a:lnTo>
                          <a:pt x="167" y="0"/>
                        </a:lnTo>
                        <a:lnTo>
                          <a:pt x="123" y="4"/>
                        </a:lnTo>
                        <a:lnTo>
                          <a:pt x="82" y="11"/>
                        </a:lnTo>
                        <a:lnTo>
                          <a:pt x="49" y="26"/>
                        </a:lnTo>
                        <a:lnTo>
                          <a:pt x="23" y="43"/>
                        </a:lnTo>
                        <a:lnTo>
                          <a:pt x="6" y="65"/>
                        </a:lnTo>
                        <a:lnTo>
                          <a:pt x="0" y="87"/>
                        </a:lnTo>
                        <a:lnTo>
                          <a:pt x="6" y="111"/>
                        </a:lnTo>
                        <a:lnTo>
                          <a:pt x="23" y="132"/>
                        </a:lnTo>
                        <a:lnTo>
                          <a:pt x="49" y="150"/>
                        </a:lnTo>
                        <a:lnTo>
                          <a:pt x="82" y="163"/>
                        </a:lnTo>
                        <a:lnTo>
                          <a:pt x="123" y="172"/>
                        </a:lnTo>
                        <a:lnTo>
                          <a:pt x="167" y="174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25" name="Freeform 242"/>
                  <p:cNvSpPr>
                    <a:spLocks/>
                  </p:cNvSpPr>
                  <p:nvPr/>
                </p:nvSpPr>
                <p:spPr bwMode="auto">
                  <a:xfrm>
                    <a:off x="1327" y="3218"/>
                    <a:ext cx="273" cy="163"/>
                  </a:xfrm>
                  <a:custGeom>
                    <a:avLst/>
                    <a:gdLst>
                      <a:gd name="T0" fmla="*/ 135 w 273"/>
                      <a:gd name="T1" fmla="*/ 163 h 163"/>
                      <a:gd name="T2" fmla="*/ 172 w 273"/>
                      <a:gd name="T3" fmla="*/ 162 h 163"/>
                      <a:gd name="T4" fmla="*/ 204 w 273"/>
                      <a:gd name="T5" fmla="*/ 154 h 163"/>
                      <a:gd name="T6" fmla="*/ 232 w 273"/>
                      <a:gd name="T7" fmla="*/ 143 h 163"/>
                      <a:gd name="T8" fmla="*/ 254 w 273"/>
                      <a:gd name="T9" fmla="*/ 128 h 163"/>
                      <a:gd name="T10" fmla="*/ 267 w 273"/>
                      <a:gd name="T11" fmla="*/ 112 h 163"/>
                      <a:gd name="T12" fmla="*/ 273 w 273"/>
                      <a:gd name="T13" fmla="*/ 93 h 163"/>
                      <a:gd name="T14" fmla="*/ 267 w 273"/>
                      <a:gd name="T15" fmla="*/ 73 h 163"/>
                      <a:gd name="T16" fmla="*/ 254 w 273"/>
                      <a:gd name="T17" fmla="*/ 50 h 163"/>
                      <a:gd name="T18" fmla="*/ 232 w 273"/>
                      <a:gd name="T19" fmla="*/ 32 h 163"/>
                      <a:gd name="T20" fmla="*/ 204 w 273"/>
                      <a:gd name="T21" fmla="*/ 15 h 163"/>
                      <a:gd name="T22" fmla="*/ 172 w 273"/>
                      <a:gd name="T23" fmla="*/ 4 h 163"/>
                      <a:gd name="T24" fmla="*/ 135 w 273"/>
                      <a:gd name="T25" fmla="*/ 0 h 163"/>
                      <a:gd name="T26" fmla="*/ 100 w 273"/>
                      <a:gd name="T27" fmla="*/ 4 h 163"/>
                      <a:gd name="T28" fmla="*/ 67 w 273"/>
                      <a:gd name="T29" fmla="*/ 15 h 163"/>
                      <a:gd name="T30" fmla="*/ 41 w 273"/>
                      <a:gd name="T31" fmla="*/ 32 h 163"/>
                      <a:gd name="T32" fmla="*/ 18 w 273"/>
                      <a:gd name="T33" fmla="*/ 50 h 163"/>
                      <a:gd name="T34" fmla="*/ 5 w 273"/>
                      <a:gd name="T35" fmla="*/ 73 h 163"/>
                      <a:gd name="T36" fmla="*/ 0 w 273"/>
                      <a:gd name="T37" fmla="*/ 93 h 163"/>
                      <a:gd name="T38" fmla="*/ 5 w 273"/>
                      <a:gd name="T39" fmla="*/ 112 h 163"/>
                      <a:gd name="T40" fmla="*/ 18 w 273"/>
                      <a:gd name="T41" fmla="*/ 128 h 163"/>
                      <a:gd name="T42" fmla="*/ 41 w 273"/>
                      <a:gd name="T43" fmla="*/ 143 h 163"/>
                      <a:gd name="T44" fmla="*/ 67 w 273"/>
                      <a:gd name="T45" fmla="*/ 154 h 163"/>
                      <a:gd name="T46" fmla="*/ 100 w 273"/>
                      <a:gd name="T47" fmla="*/ 162 h 163"/>
                      <a:gd name="T48" fmla="*/ 135 w 273"/>
                      <a:gd name="T49" fmla="*/ 163 h 16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273"/>
                      <a:gd name="T76" fmla="*/ 0 h 163"/>
                      <a:gd name="T77" fmla="*/ 273 w 273"/>
                      <a:gd name="T78" fmla="*/ 163 h 16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273" h="163">
                        <a:moveTo>
                          <a:pt x="135" y="163"/>
                        </a:moveTo>
                        <a:lnTo>
                          <a:pt x="172" y="162"/>
                        </a:lnTo>
                        <a:lnTo>
                          <a:pt x="204" y="154"/>
                        </a:lnTo>
                        <a:lnTo>
                          <a:pt x="232" y="143"/>
                        </a:lnTo>
                        <a:lnTo>
                          <a:pt x="254" y="128"/>
                        </a:lnTo>
                        <a:lnTo>
                          <a:pt x="267" y="112"/>
                        </a:lnTo>
                        <a:lnTo>
                          <a:pt x="273" y="93"/>
                        </a:lnTo>
                        <a:lnTo>
                          <a:pt x="267" y="73"/>
                        </a:lnTo>
                        <a:lnTo>
                          <a:pt x="254" y="50"/>
                        </a:lnTo>
                        <a:lnTo>
                          <a:pt x="232" y="32"/>
                        </a:lnTo>
                        <a:lnTo>
                          <a:pt x="204" y="15"/>
                        </a:lnTo>
                        <a:lnTo>
                          <a:pt x="172" y="4"/>
                        </a:lnTo>
                        <a:lnTo>
                          <a:pt x="135" y="0"/>
                        </a:lnTo>
                        <a:lnTo>
                          <a:pt x="100" y="4"/>
                        </a:lnTo>
                        <a:lnTo>
                          <a:pt x="67" y="15"/>
                        </a:lnTo>
                        <a:lnTo>
                          <a:pt x="41" y="32"/>
                        </a:lnTo>
                        <a:lnTo>
                          <a:pt x="18" y="50"/>
                        </a:lnTo>
                        <a:lnTo>
                          <a:pt x="5" y="73"/>
                        </a:lnTo>
                        <a:lnTo>
                          <a:pt x="0" y="93"/>
                        </a:lnTo>
                        <a:lnTo>
                          <a:pt x="5" y="112"/>
                        </a:lnTo>
                        <a:lnTo>
                          <a:pt x="18" y="128"/>
                        </a:lnTo>
                        <a:lnTo>
                          <a:pt x="41" y="143"/>
                        </a:lnTo>
                        <a:lnTo>
                          <a:pt x="67" y="154"/>
                        </a:lnTo>
                        <a:lnTo>
                          <a:pt x="100" y="162"/>
                        </a:lnTo>
                        <a:lnTo>
                          <a:pt x="135" y="16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26" name="Freeform 243"/>
                  <p:cNvSpPr>
                    <a:spLocks/>
                  </p:cNvSpPr>
                  <p:nvPr/>
                </p:nvSpPr>
                <p:spPr bwMode="auto">
                  <a:xfrm>
                    <a:off x="1340" y="3218"/>
                    <a:ext cx="247" cy="149"/>
                  </a:xfrm>
                  <a:custGeom>
                    <a:avLst/>
                    <a:gdLst>
                      <a:gd name="T0" fmla="*/ 122 w 247"/>
                      <a:gd name="T1" fmla="*/ 149 h 149"/>
                      <a:gd name="T2" fmla="*/ 161 w 247"/>
                      <a:gd name="T3" fmla="*/ 145 h 149"/>
                      <a:gd name="T4" fmla="*/ 195 w 247"/>
                      <a:gd name="T5" fmla="*/ 136 h 149"/>
                      <a:gd name="T6" fmla="*/ 222 w 247"/>
                      <a:gd name="T7" fmla="*/ 123 h 149"/>
                      <a:gd name="T8" fmla="*/ 239 w 247"/>
                      <a:gd name="T9" fmla="*/ 104 h 149"/>
                      <a:gd name="T10" fmla="*/ 247 w 247"/>
                      <a:gd name="T11" fmla="*/ 86 h 149"/>
                      <a:gd name="T12" fmla="*/ 241 w 247"/>
                      <a:gd name="T13" fmla="*/ 67 h 149"/>
                      <a:gd name="T14" fmla="*/ 228 w 247"/>
                      <a:gd name="T15" fmla="*/ 47 h 149"/>
                      <a:gd name="T16" fmla="*/ 209 w 247"/>
                      <a:gd name="T17" fmla="*/ 30 h 149"/>
                      <a:gd name="T18" fmla="*/ 185 w 247"/>
                      <a:gd name="T19" fmla="*/ 15 h 149"/>
                      <a:gd name="T20" fmla="*/ 156 w 247"/>
                      <a:gd name="T21" fmla="*/ 4 h 149"/>
                      <a:gd name="T22" fmla="*/ 122 w 247"/>
                      <a:gd name="T23" fmla="*/ 0 h 149"/>
                      <a:gd name="T24" fmla="*/ 91 w 247"/>
                      <a:gd name="T25" fmla="*/ 4 h 149"/>
                      <a:gd name="T26" fmla="*/ 61 w 247"/>
                      <a:gd name="T27" fmla="*/ 15 h 149"/>
                      <a:gd name="T28" fmla="*/ 37 w 247"/>
                      <a:gd name="T29" fmla="*/ 30 h 149"/>
                      <a:gd name="T30" fmla="*/ 17 w 247"/>
                      <a:gd name="T31" fmla="*/ 47 h 149"/>
                      <a:gd name="T32" fmla="*/ 5 w 247"/>
                      <a:gd name="T33" fmla="*/ 67 h 149"/>
                      <a:gd name="T34" fmla="*/ 0 w 247"/>
                      <a:gd name="T35" fmla="*/ 86 h 149"/>
                      <a:gd name="T36" fmla="*/ 7 w 247"/>
                      <a:gd name="T37" fmla="*/ 104 h 149"/>
                      <a:gd name="T38" fmla="*/ 24 w 247"/>
                      <a:gd name="T39" fmla="*/ 123 h 149"/>
                      <a:gd name="T40" fmla="*/ 50 w 247"/>
                      <a:gd name="T41" fmla="*/ 136 h 149"/>
                      <a:gd name="T42" fmla="*/ 85 w 247"/>
                      <a:gd name="T43" fmla="*/ 145 h 149"/>
                      <a:gd name="T44" fmla="*/ 122 w 247"/>
                      <a:gd name="T45" fmla="*/ 149 h 14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47"/>
                      <a:gd name="T70" fmla="*/ 0 h 149"/>
                      <a:gd name="T71" fmla="*/ 247 w 247"/>
                      <a:gd name="T72" fmla="*/ 149 h 14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47" h="149">
                        <a:moveTo>
                          <a:pt x="122" y="149"/>
                        </a:moveTo>
                        <a:lnTo>
                          <a:pt x="161" y="145"/>
                        </a:lnTo>
                        <a:lnTo>
                          <a:pt x="195" y="136"/>
                        </a:lnTo>
                        <a:lnTo>
                          <a:pt x="222" y="123"/>
                        </a:lnTo>
                        <a:lnTo>
                          <a:pt x="239" y="104"/>
                        </a:lnTo>
                        <a:lnTo>
                          <a:pt x="247" y="86"/>
                        </a:lnTo>
                        <a:lnTo>
                          <a:pt x="241" y="67"/>
                        </a:lnTo>
                        <a:lnTo>
                          <a:pt x="228" y="47"/>
                        </a:lnTo>
                        <a:lnTo>
                          <a:pt x="209" y="30"/>
                        </a:lnTo>
                        <a:lnTo>
                          <a:pt x="185" y="15"/>
                        </a:lnTo>
                        <a:lnTo>
                          <a:pt x="156" y="4"/>
                        </a:lnTo>
                        <a:lnTo>
                          <a:pt x="122" y="0"/>
                        </a:lnTo>
                        <a:lnTo>
                          <a:pt x="91" y="4"/>
                        </a:lnTo>
                        <a:lnTo>
                          <a:pt x="61" y="15"/>
                        </a:lnTo>
                        <a:lnTo>
                          <a:pt x="37" y="30"/>
                        </a:lnTo>
                        <a:lnTo>
                          <a:pt x="17" y="47"/>
                        </a:lnTo>
                        <a:lnTo>
                          <a:pt x="5" y="67"/>
                        </a:lnTo>
                        <a:lnTo>
                          <a:pt x="0" y="86"/>
                        </a:lnTo>
                        <a:lnTo>
                          <a:pt x="7" y="104"/>
                        </a:lnTo>
                        <a:lnTo>
                          <a:pt x="24" y="123"/>
                        </a:lnTo>
                        <a:lnTo>
                          <a:pt x="50" y="136"/>
                        </a:lnTo>
                        <a:lnTo>
                          <a:pt x="85" y="145"/>
                        </a:lnTo>
                        <a:lnTo>
                          <a:pt x="122" y="149"/>
                        </a:lnTo>
                        <a:close/>
                      </a:path>
                    </a:pathLst>
                  </a:custGeom>
                  <a:solidFill>
                    <a:srgbClr val="585858"/>
                  </a:solidFill>
                  <a:ln w="0">
                    <a:solidFill>
                      <a:srgbClr val="585858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27" name="Freeform 244"/>
                  <p:cNvSpPr>
                    <a:spLocks/>
                  </p:cNvSpPr>
                  <p:nvPr/>
                </p:nvSpPr>
                <p:spPr bwMode="auto">
                  <a:xfrm>
                    <a:off x="1355" y="3220"/>
                    <a:ext cx="217" cy="132"/>
                  </a:xfrm>
                  <a:custGeom>
                    <a:avLst/>
                    <a:gdLst>
                      <a:gd name="T0" fmla="*/ 109 w 217"/>
                      <a:gd name="T1" fmla="*/ 132 h 132"/>
                      <a:gd name="T2" fmla="*/ 143 w 217"/>
                      <a:gd name="T3" fmla="*/ 128 h 132"/>
                      <a:gd name="T4" fmla="*/ 172 w 217"/>
                      <a:gd name="T5" fmla="*/ 121 h 132"/>
                      <a:gd name="T6" fmla="*/ 196 w 217"/>
                      <a:gd name="T7" fmla="*/ 108 h 132"/>
                      <a:gd name="T8" fmla="*/ 211 w 217"/>
                      <a:gd name="T9" fmla="*/ 93 h 132"/>
                      <a:gd name="T10" fmla="*/ 217 w 217"/>
                      <a:gd name="T11" fmla="*/ 74 h 132"/>
                      <a:gd name="T12" fmla="*/ 211 w 217"/>
                      <a:gd name="T13" fmla="*/ 56 h 132"/>
                      <a:gd name="T14" fmla="*/ 196 w 217"/>
                      <a:gd name="T15" fmla="*/ 35 h 132"/>
                      <a:gd name="T16" fmla="*/ 172 w 217"/>
                      <a:gd name="T17" fmla="*/ 17 h 132"/>
                      <a:gd name="T18" fmla="*/ 143 w 217"/>
                      <a:gd name="T19" fmla="*/ 4 h 132"/>
                      <a:gd name="T20" fmla="*/ 109 w 217"/>
                      <a:gd name="T21" fmla="*/ 0 h 132"/>
                      <a:gd name="T22" fmla="*/ 74 w 217"/>
                      <a:gd name="T23" fmla="*/ 4 h 132"/>
                      <a:gd name="T24" fmla="*/ 44 w 217"/>
                      <a:gd name="T25" fmla="*/ 17 h 132"/>
                      <a:gd name="T26" fmla="*/ 20 w 217"/>
                      <a:gd name="T27" fmla="*/ 35 h 132"/>
                      <a:gd name="T28" fmla="*/ 5 w 217"/>
                      <a:gd name="T29" fmla="*/ 56 h 132"/>
                      <a:gd name="T30" fmla="*/ 0 w 217"/>
                      <a:gd name="T31" fmla="*/ 74 h 132"/>
                      <a:gd name="T32" fmla="*/ 5 w 217"/>
                      <a:gd name="T33" fmla="*/ 93 h 132"/>
                      <a:gd name="T34" fmla="*/ 20 w 217"/>
                      <a:gd name="T35" fmla="*/ 108 h 132"/>
                      <a:gd name="T36" fmla="*/ 44 w 217"/>
                      <a:gd name="T37" fmla="*/ 121 h 132"/>
                      <a:gd name="T38" fmla="*/ 74 w 217"/>
                      <a:gd name="T39" fmla="*/ 128 h 132"/>
                      <a:gd name="T40" fmla="*/ 109 w 217"/>
                      <a:gd name="T41" fmla="*/ 132 h 132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17"/>
                      <a:gd name="T64" fmla="*/ 0 h 132"/>
                      <a:gd name="T65" fmla="*/ 217 w 217"/>
                      <a:gd name="T66" fmla="*/ 132 h 132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17" h="132">
                        <a:moveTo>
                          <a:pt x="109" y="132"/>
                        </a:moveTo>
                        <a:lnTo>
                          <a:pt x="143" y="128"/>
                        </a:lnTo>
                        <a:lnTo>
                          <a:pt x="172" y="121"/>
                        </a:lnTo>
                        <a:lnTo>
                          <a:pt x="196" y="108"/>
                        </a:lnTo>
                        <a:lnTo>
                          <a:pt x="211" y="93"/>
                        </a:lnTo>
                        <a:lnTo>
                          <a:pt x="217" y="74"/>
                        </a:lnTo>
                        <a:lnTo>
                          <a:pt x="211" y="56"/>
                        </a:lnTo>
                        <a:lnTo>
                          <a:pt x="196" y="35"/>
                        </a:lnTo>
                        <a:lnTo>
                          <a:pt x="172" y="17"/>
                        </a:lnTo>
                        <a:lnTo>
                          <a:pt x="143" y="4"/>
                        </a:lnTo>
                        <a:lnTo>
                          <a:pt x="109" y="0"/>
                        </a:lnTo>
                        <a:lnTo>
                          <a:pt x="74" y="4"/>
                        </a:lnTo>
                        <a:lnTo>
                          <a:pt x="44" y="17"/>
                        </a:lnTo>
                        <a:lnTo>
                          <a:pt x="20" y="35"/>
                        </a:lnTo>
                        <a:lnTo>
                          <a:pt x="5" y="56"/>
                        </a:lnTo>
                        <a:lnTo>
                          <a:pt x="0" y="74"/>
                        </a:lnTo>
                        <a:lnTo>
                          <a:pt x="5" y="93"/>
                        </a:lnTo>
                        <a:lnTo>
                          <a:pt x="20" y="108"/>
                        </a:lnTo>
                        <a:lnTo>
                          <a:pt x="44" y="121"/>
                        </a:lnTo>
                        <a:lnTo>
                          <a:pt x="74" y="128"/>
                        </a:lnTo>
                        <a:lnTo>
                          <a:pt x="109" y="132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28" name="Freeform 245"/>
                  <p:cNvSpPr>
                    <a:spLocks/>
                  </p:cNvSpPr>
                  <p:nvPr/>
                </p:nvSpPr>
                <p:spPr bwMode="auto">
                  <a:xfrm>
                    <a:off x="1368" y="3220"/>
                    <a:ext cx="191" cy="117"/>
                  </a:xfrm>
                  <a:custGeom>
                    <a:avLst/>
                    <a:gdLst>
                      <a:gd name="T0" fmla="*/ 96 w 191"/>
                      <a:gd name="T1" fmla="*/ 117 h 117"/>
                      <a:gd name="T2" fmla="*/ 126 w 191"/>
                      <a:gd name="T3" fmla="*/ 115 h 117"/>
                      <a:gd name="T4" fmla="*/ 152 w 191"/>
                      <a:gd name="T5" fmla="*/ 108 h 117"/>
                      <a:gd name="T6" fmla="*/ 172 w 191"/>
                      <a:gd name="T7" fmla="*/ 97 h 117"/>
                      <a:gd name="T8" fmla="*/ 187 w 191"/>
                      <a:gd name="T9" fmla="*/ 84 h 117"/>
                      <a:gd name="T10" fmla="*/ 191 w 191"/>
                      <a:gd name="T11" fmla="*/ 67 h 117"/>
                      <a:gd name="T12" fmla="*/ 187 w 191"/>
                      <a:gd name="T13" fmla="*/ 50 h 117"/>
                      <a:gd name="T14" fmla="*/ 172 w 191"/>
                      <a:gd name="T15" fmla="*/ 32 h 117"/>
                      <a:gd name="T16" fmla="*/ 152 w 191"/>
                      <a:gd name="T17" fmla="*/ 17 h 117"/>
                      <a:gd name="T18" fmla="*/ 126 w 191"/>
                      <a:gd name="T19" fmla="*/ 6 h 117"/>
                      <a:gd name="T20" fmla="*/ 96 w 191"/>
                      <a:gd name="T21" fmla="*/ 0 h 117"/>
                      <a:gd name="T22" fmla="*/ 65 w 191"/>
                      <a:gd name="T23" fmla="*/ 6 h 117"/>
                      <a:gd name="T24" fmla="*/ 39 w 191"/>
                      <a:gd name="T25" fmla="*/ 17 h 117"/>
                      <a:gd name="T26" fmla="*/ 18 w 191"/>
                      <a:gd name="T27" fmla="*/ 32 h 117"/>
                      <a:gd name="T28" fmla="*/ 3 w 191"/>
                      <a:gd name="T29" fmla="*/ 50 h 117"/>
                      <a:gd name="T30" fmla="*/ 0 w 191"/>
                      <a:gd name="T31" fmla="*/ 67 h 117"/>
                      <a:gd name="T32" fmla="*/ 3 w 191"/>
                      <a:gd name="T33" fmla="*/ 84 h 117"/>
                      <a:gd name="T34" fmla="*/ 18 w 191"/>
                      <a:gd name="T35" fmla="*/ 97 h 117"/>
                      <a:gd name="T36" fmla="*/ 39 w 191"/>
                      <a:gd name="T37" fmla="*/ 108 h 117"/>
                      <a:gd name="T38" fmla="*/ 65 w 191"/>
                      <a:gd name="T39" fmla="*/ 115 h 117"/>
                      <a:gd name="T40" fmla="*/ 96 w 191"/>
                      <a:gd name="T41" fmla="*/ 117 h 117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91"/>
                      <a:gd name="T64" fmla="*/ 0 h 117"/>
                      <a:gd name="T65" fmla="*/ 191 w 191"/>
                      <a:gd name="T66" fmla="*/ 117 h 117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91" h="117">
                        <a:moveTo>
                          <a:pt x="96" y="117"/>
                        </a:moveTo>
                        <a:lnTo>
                          <a:pt x="126" y="115"/>
                        </a:lnTo>
                        <a:lnTo>
                          <a:pt x="152" y="108"/>
                        </a:lnTo>
                        <a:lnTo>
                          <a:pt x="172" y="97"/>
                        </a:lnTo>
                        <a:lnTo>
                          <a:pt x="187" y="84"/>
                        </a:lnTo>
                        <a:lnTo>
                          <a:pt x="191" y="67"/>
                        </a:lnTo>
                        <a:lnTo>
                          <a:pt x="187" y="50"/>
                        </a:lnTo>
                        <a:lnTo>
                          <a:pt x="172" y="32"/>
                        </a:lnTo>
                        <a:lnTo>
                          <a:pt x="152" y="17"/>
                        </a:lnTo>
                        <a:lnTo>
                          <a:pt x="126" y="6"/>
                        </a:lnTo>
                        <a:lnTo>
                          <a:pt x="96" y="0"/>
                        </a:lnTo>
                        <a:lnTo>
                          <a:pt x="65" y="6"/>
                        </a:lnTo>
                        <a:lnTo>
                          <a:pt x="39" y="17"/>
                        </a:lnTo>
                        <a:lnTo>
                          <a:pt x="18" y="32"/>
                        </a:lnTo>
                        <a:lnTo>
                          <a:pt x="3" y="50"/>
                        </a:lnTo>
                        <a:lnTo>
                          <a:pt x="0" y="67"/>
                        </a:lnTo>
                        <a:lnTo>
                          <a:pt x="3" y="84"/>
                        </a:lnTo>
                        <a:lnTo>
                          <a:pt x="18" y="97"/>
                        </a:lnTo>
                        <a:lnTo>
                          <a:pt x="39" y="108"/>
                        </a:lnTo>
                        <a:lnTo>
                          <a:pt x="65" y="115"/>
                        </a:lnTo>
                        <a:lnTo>
                          <a:pt x="96" y="117"/>
                        </a:lnTo>
                        <a:close/>
                      </a:path>
                    </a:pathLst>
                  </a:custGeom>
                  <a:solidFill>
                    <a:srgbClr val="878787"/>
                  </a:solidFill>
                  <a:ln w="0">
                    <a:solidFill>
                      <a:srgbClr val="87878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29" name="Freeform 246"/>
                  <p:cNvSpPr>
                    <a:spLocks/>
                  </p:cNvSpPr>
                  <p:nvPr/>
                </p:nvSpPr>
                <p:spPr bwMode="auto">
                  <a:xfrm>
                    <a:off x="1381" y="3222"/>
                    <a:ext cx="165" cy="100"/>
                  </a:xfrm>
                  <a:custGeom>
                    <a:avLst/>
                    <a:gdLst>
                      <a:gd name="T0" fmla="*/ 83 w 165"/>
                      <a:gd name="T1" fmla="*/ 100 h 100"/>
                      <a:gd name="T2" fmla="*/ 109 w 165"/>
                      <a:gd name="T3" fmla="*/ 98 h 100"/>
                      <a:gd name="T4" fmla="*/ 131 w 165"/>
                      <a:gd name="T5" fmla="*/ 93 h 100"/>
                      <a:gd name="T6" fmla="*/ 150 w 165"/>
                      <a:gd name="T7" fmla="*/ 83 h 100"/>
                      <a:gd name="T8" fmla="*/ 161 w 165"/>
                      <a:gd name="T9" fmla="*/ 70 h 100"/>
                      <a:gd name="T10" fmla="*/ 165 w 165"/>
                      <a:gd name="T11" fmla="*/ 57 h 100"/>
                      <a:gd name="T12" fmla="*/ 161 w 165"/>
                      <a:gd name="T13" fmla="*/ 43 h 100"/>
                      <a:gd name="T14" fmla="*/ 150 w 165"/>
                      <a:gd name="T15" fmla="*/ 26 h 100"/>
                      <a:gd name="T16" fmla="*/ 131 w 165"/>
                      <a:gd name="T17" fmla="*/ 13 h 100"/>
                      <a:gd name="T18" fmla="*/ 109 w 165"/>
                      <a:gd name="T19" fmla="*/ 4 h 100"/>
                      <a:gd name="T20" fmla="*/ 83 w 165"/>
                      <a:gd name="T21" fmla="*/ 0 h 100"/>
                      <a:gd name="T22" fmla="*/ 57 w 165"/>
                      <a:gd name="T23" fmla="*/ 4 h 100"/>
                      <a:gd name="T24" fmla="*/ 33 w 165"/>
                      <a:gd name="T25" fmla="*/ 13 h 100"/>
                      <a:gd name="T26" fmla="*/ 16 w 165"/>
                      <a:gd name="T27" fmla="*/ 26 h 100"/>
                      <a:gd name="T28" fmla="*/ 3 w 165"/>
                      <a:gd name="T29" fmla="*/ 43 h 100"/>
                      <a:gd name="T30" fmla="*/ 0 w 165"/>
                      <a:gd name="T31" fmla="*/ 57 h 100"/>
                      <a:gd name="T32" fmla="*/ 3 w 165"/>
                      <a:gd name="T33" fmla="*/ 70 h 100"/>
                      <a:gd name="T34" fmla="*/ 16 w 165"/>
                      <a:gd name="T35" fmla="*/ 83 h 100"/>
                      <a:gd name="T36" fmla="*/ 33 w 165"/>
                      <a:gd name="T37" fmla="*/ 93 h 100"/>
                      <a:gd name="T38" fmla="*/ 57 w 165"/>
                      <a:gd name="T39" fmla="*/ 98 h 100"/>
                      <a:gd name="T40" fmla="*/ 83 w 165"/>
                      <a:gd name="T41" fmla="*/ 100 h 10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65"/>
                      <a:gd name="T64" fmla="*/ 0 h 100"/>
                      <a:gd name="T65" fmla="*/ 165 w 165"/>
                      <a:gd name="T66" fmla="*/ 100 h 10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65" h="100">
                        <a:moveTo>
                          <a:pt x="83" y="100"/>
                        </a:moveTo>
                        <a:lnTo>
                          <a:pt x="109" y="98"/>
                        </a:lnTo>
                        <a:lnTo>
                          <a:pt x="131" y="93"/>
                        </a:lnTo>
                        <a:lnTo>
                          <a:pt x="150" y="83"/>
                        </a:lnTo>
                        <a:lnTo>
                          <a:pt x="161" y="70"/>
                        </a:lnTo>
                        <a:lnTo>
                          <a:pt x="165" y="57"/>
                        </a:lnTo>
                        <a:lnTo>
                          <a:pt x="161" y="43"/>
                        </a:lnTo>
                        <a:lnTo>
                          <a:pt x="150" y="26"/>
                        </a:lnTo>
                        <a:lnTo>
                          <a:pt x="131" y="13"/>
                        </a:lnTo>
                        <a:lnTo>
                          <a:pt x="109" y="4"/>
                        </a:lnTo>
                        <a:lnTo>
                          <a:pt x="83" y="0"/>
                        </a:lnTo>
                        <a:lnTo>
                          <a:pt x="57" y="4"/>
                        </a:lnTo>
                        <a:lnTo>
                          <a:pt x="33" y="13"/>
                        </a:lnTo>
                        <a:lnTo>
                          <a:pt x="16" y="26"/>
                        </a:lnTo>
                        <a:lnTo>
                          <a:pt x="3" y="43"/>
                        </a:lnTo>
                        <a:lnTo>
                          <a:pt x="0" y="57"/>
                        </a:lnTo>
                        <a:lnTo>
                          <a:pt x="3" y="70"/>
                        </a:lnTo>
                        <a:lnTo>
                          <a:pt x="16" y="83"/>
                        </a:lnTo>
                        <a:lnTo>
                          <a:pt x="33" y="93"/>
                        </a:lnTo>
                        <a:lnTo>
                          <a:pt x="57" y="98"/>
                        </a:lnTo>
                        <a:lnTo>
                          <a:pt x="83" y="100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30" name="Freeform 247"/>
                  <p:cNvSpPr>
                    <a:spLocks/>
                  </p:cNvSpPr>
                  <p:nvPr/>
                </p:nvSpPr>
                <p:spPr bwMode="auto">
                  <a:xfrm>
                    <a:off x="1394" y="3224"/>
                    <a:ext cx="139" cy="83"/>
                  </a:xfrm>
                  <a:custGeom>
                    <a:avLst/>
                    <a:gdLst>
                      <a:gd name="T0" fmla="*/ 70 w 139"/>
                      <a:gd name="T1" fmla="*/ 83 h 83"/>
                      <a:gd name="T2" fmla="*/ 96 w 139"/>
                      <a:gd name="T3" fmla="*/ 81 h 83"/>
                      <a:gd name="T4" fmla="*/ 118 w 139"/>
                      <a:gd name="T5" fmla="*/ 72 h 83"/>
                      <a:gd name="T6" fmla="*/ 133 w 139"/>
                      <a:gd name="T7" fmla="*/ 61 h 83"/>
                      <a:gd name="T8" fmla="*/ 139 w 139"/>
                      <a:gd name="T9" fmla="*/ 46 h 83"/>
                      <a:gd name="T10" fmla="*/ 133 w 139"/>
                      <a:gd name="T11" fmla="*/ 31 h 83"/>
                      <a:gd name="T12" fmla="*/ 118 w 139"/>
                      <a:gd name="T13" fmla="*/ 17 h 83"/>
                      <a:gd name="T14" fmla="*/ 96 w 139"/>
                      <a:gd name="T15" fmla="*/ 4 h 83"/>
                      <a:gd name="T16" fmla="*/ 70 w 139"/>
                      <a:gd name="T17" fmla="*/ 0 h 83"/>
                      <a:gd name="T18" fmla="*/ 42 w 139"/>
                      <a:gd name="T19" fmla="*/ 4 h 83"/>
                      <a:gd name="T20" fmla="*/ 20 w 139"/>
                      <a:gd name="T21" fmla="*/ 17 h 83"/>
                      <a:gd name="T22" fmla="*/ 5 w 139"/>
                      <a:gd name="T23" fmla="*/ 31 h 83"/>
                      <a:gd name="T24" fmla="*/ 0 w 139"/>
                      <a:gd name="T25" fmla="*/ 46 h 83"/>
                      <a:gd name="T26" fmla="*/ 5 w 139"/>
                      <a:gd name="T27" fmla="*/ 61 h 83"/>
                      <a:gd name="T28" fmla="*/ 20 w 139"/>
                      <a:gd name="T29" fmla="*/ 72 h 83"/>
                      <a:gd name="T30" fmla="*/ 42 w 139"/>
                      <a:gd name="T31" fmla="*/ 81 h 83"/>
                      <a:gd name="T32" fmla="*/ 70 w 139"/>
                      <a:gd name="T33" fmla="*/ 83 h 83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39"/>
                      <a:gd name="T52" fmla="*/ 0 h 83"/>
                      <a:gd name="T53" fmla="*/ 139 w 139"/>
                      <a:gd name="T54" fmla="*/ 83 h 83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39" h="83">
                        <a:moveTo>
                          <a:pt x="70" y="83"/>
                        </a:moveTo>
                        <a:lnTo>
                          <a:pt x="96" y="81"/>
                        </a:lnTo>
                        <a:lnTo>
                          <a:pt x="118" y="72"/>
                        </a:lnTo>
                        <a:lnTo>
                          <a:pt x="133" y="61"/>
                        </a:lnTo>
                        <a:lnTo>
                          <a:pt x="139" y="46"/>
                        </a:lnTo>
                        <a:lnTo>
                          <a:pt x="133" y="31"/>
                        </a:lnTo>
                        <a:lnTo>
                          <a:pt x="118" y="17"/>
                        </a:lnTo>
                        <a:lnTo>
                          <a:pt x="96" y="4"/>
                        </a:lnTo>
                        <a:lnTo>
                          <a:pt x="70" y="0"/>
                        </a:lnTo>
                        <a:lnTo>
                          <a:pt x="42" y="4"/>
                        </a:lnTo>
                        <a:lnTo>
                          <a:pt x="20" y="17"/>
                        </a:lnTo>
                        <a:lnTo>
                          <a:pt x="5" y="31"/>
                        </a:lnTo>
                        <a:lnTo>
                          <a:pt x="0" y="46"/>
                        </a:lnTo>
                        <a:lnTo>
                          <a:pt x="5" y="61"/>
                        </a:lnTo>
                        <a:lnTo>
                          <a:pt x="20" y="72"/>
                        </a:lnTo>
                        <a:lnTo>
                          <a:pt x="42" y="81"/>
                        </a:lnTo>
                        <a:lnTo>
                          <a:pt x="70" y="83"/>
                        </a:lnTo>
                        <a:close/>
                      </a:path>
                    </a:pathLst>
                  </a:custGeom>
                  <a:solidFill>
                    <a:srgbClr val="B7B7B7"/>
                  </a:solidFill>
                  <a:ln w="0">
                    <a:solidFill>
                      <a:srgbClr val="B7B7B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31" name="Freeform 248"/>
                  <p:cNvSpPr>
                    <a:spLocks/>
                  </p:cNvSpPr>
                  <p:nvPr/>
                </p:nvSpPr>
                <p:spPr bwMode="auto">
                  <a:xfrm>
                    <a:off x="1407" y="3224"/>
                    <a:ext cx="113" cy="68"/>
                  </a:xfrm>
                  <a:custGeom>
                    <a:avLst/>
                    <a:gdLst>
                      <a:gd name="T0" fmla="*/ 57 w 113"/>
                      <a:gd name="T1" fmla="*/ 68 h 68"/>
                      <a:gd name="T2" fmla="*/ 79 w 113"/>
                      <a:gd name="T3" fmla="*/ 67 h 68"/>
                      <a:gd name="T4" fmla="*/ 96 w 113"/>
                      <a:gd name="T5" fmla="*/ 61 h 68"/>
                      <a:gd name="T6" fmla="*/ 109 w 113"/>
                      <a:gd name="T7" fmla="*/ 50 h 68"/>
                      <a:gd name="T8" fmla="*/ 113 w 113"/>
                      <a:gd name="T9" fmla="*/ 39 h 68"/>
                      <a:gd name="T10" fmla="*/ 109 w 113"/>
                      <a:gd name="T11" fmla="*/ 26 h 68"/>
                      <a:gd name="T12" fmla="*/ 96 w 113"/>
                      <a:gd name="T13" fmla="*/ 13 h 68"/>
                      <a:gd name="T14" fmla="*/ 79 w 113"/>
                      <a:gd name="T15" fmla="*/ 4 h 68"/>
                      <a:gd name="T16" fmla="*/ 57 w 113"/>
                      <a:gd name="T17" fmla="*/ 0 h 68"/>
                      <a:gd name="T18" fmla="*/ 35 w 113"/>
                      <a:gd name="T19" fmla="*/ 4 h 68"/>
                      <a:gd name="T20" fmla="*/ 16 w 113"/>
                      <a:gd name="T21" fmla="*/ 13 h 68"/>
                      <a:gd name="T22" fmla="*/ 5 w 113"/>
                      <a:gd name="T23" fmla="*/ 26 h 68"/>
                      <a:gd name="T24" fmla="*/ 0 w 113"/>
                      <a:gd name="T25" fmla="*/ 39 h 68"/>
                      <a:gd name="T26" fmla="*/ 5 w 113"/>
                      <a:gd name="T27" fmla="*/ 50 h 68"/>
                      <a:gd name="T28" fmla="*/ 16 w 113"/>
                      <a:gd name="T29" fmla="*/ 61 h 68"/>
                      <a:gd name="T30" fmla="*/ 35 w 113"/>
                      <a:gd name="T31" fmla="*/ 67 h 68"/>
                      <a:gd name="T32" fmla="*/ 57 w 113"/>
                      <a:gd name="T33" fmla="*/ 68 h 6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13"/>
                      <a:gd name="T52" fmla="*/ 0 h 68"/>
                      <a:gd name="T53" fmla="*/ 113 w 113"/>
                      <a:gd name="T54" fmla="*/ 68 h 68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13" h="68">
                        <a:moveTo>
                          <a:pt x="57" y="68"/>
                        </a:moveTo>
                        <a:lnTo>
                          <a:pt x="79" y="67"/>
                        </a:lnTo>
                        <a:lnTo>
                          <a:pt x="96" y="61"/>
                        </a:lnTo>
                        <a:lnTo>
                          <a:pt x="109" y="50"/>
                        </a:lnTo>
                        <a:lnTo>
                          <a:pt x="113" y="39"/>
                        </a:lnTo>
                        <a:lnTo>
                          <a:pt x="109" y="26"/>
                        </a:lnTo>
                        <a:lnTo>
                          <a:pt x="96" y="13"/>
                        </a:lnTo>
                        <a:lnTo>
                          <a:pt x="79" y="4"/>
                        </a:lnTo>
                        <a:lnTo>
                          <a:pt x="57" y="0"/>
                        </a:lnTo>
                        <a:lnTo>
                          <a:pt x="35" y="4"/>
                        </a:lnTo>
                        <a:lnTo>
                          <a:pt x="16" y="13"/>
                        </a:lnTo>
                        <a:lnTo>
                          <a:pt x="5" y="26"/>
                        </a:lnTo>
                        <a:lnTo>
                          <a:pt x="0" y="39"/>
                        </a:lnTo>
                        <a:lnTo>
                          <a:pt x="5" y="50"/>
                        </a:lnTo>
                        <a:lnTo>
                          <a:pt x="16" y="61"/>
                        </a:lnTo>
                        <a:lnTo>
                          <a:pt x="35" y="67"/>
                        </a:lnTo>
                        <a:lnTo>
                          <a:pt x="57" y="68"/>
                        </a:lnTo>
                        <a:close/>
                      </a:path>
                    </a:pathLst>
                  </a:custGeom>
                  <a:solidFill>
                    <a:srgbClr val="CFCFCF"/>
                  </a:solidFill>
                  <a:ln w="0">
                    <a:solidFill>
                      <a:srgbClr val="CFCFC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32" name="Freeform 249"/>
                  <p:cNvSpPr>
                    <a:spLocks/>
                  </p:cNvSpPr>
                  <p:nvPr/>
                </p:nvSpPr>
                <p:spPr bwMode="auto">
                  <a:xfrm>
                    <a:off x="1422" y="3226"/>
                    <a:ext cx="85" cy="52"/>
                  </a:xfrm>
                  <a:custGeom>
                    <a:avLst/>
                    <a:gdLst>
                      <a:gd name="T0" fmla="*/ 42 w 85"/>
                      <a:gd name="T1" fmla="*/ 52 h 52"/>
                      <a:gd name="T2" fmla="*/ 64 w 85"/>
                      <a:gd name="T3" fmla="*/ 50 h 52"/>
                      <a:gd name="T4" fmla="*/ 79 w 85"/>
                      <a:gd name="T5" fmla="*/ 41 h 52"/>
                      <a:gd name="T6" fmla="*/ 85 w 85"/>
                      <a:gd name="T7" fmla="*/ 29 h 52"/>
                      <a:gd name="T8" fmla="*/ 83 w 85"/>
                      <a:gd name="T9" fmla="*/ 20 h 52"/>
                      <a:gd name="T10" fmla="*/ 72 w 85"/>
                      <a:gd name="T11" fmla="*/ 9 h 52"/>
                      <a:gd name="T12" fmla="*/ 59 w 85"/>
                      <a:gd name="T13" fmla="*/ 3 h 52"/>
                      <a:gd name="T14" fmla="*/ 42 w 85"/>
                      <a:gd name="T15" fmla="*/ 0 h 52"/>
                      <a:gd name="T16" fmla="*/ 25 w 85"/>
                      <a:gd name="T17" fmla="*/ 3 h 52"/>
                      <a:gd name="T18" fmla="*/ 11 w 85"/>
                      <a:gd name="T19" fmla="*/ 9 h 52"/>
                      <a:gd name="T20" fmla="*/ 1 w 85"/>
                      <a:gd name="T21" fmla="*/ 20 h 52"/>
                      <a:gd name="T22" fmla="*/ 0 w 85"/>
                      <a:gd name="T23" fmla="*/ 29 h 52"/>
                      <a:gd name="T24" fmla="*/ 5 w 85"/>
                      <a:gd name="T25" fmla="*/ 41 h 52"/>
                      <a:gd name="T26" fmla="*/ 20 w 85"/>
                      <a:gd name="T27" fmla="*/ 50 h 52"/>
                      <a:gd name="T28" fmla="*/ 42 w 85"/>
                      <a:gd name="T29" fmla="*/ 52 h 52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85"/>
                      <a:gd name="T46" fmla="*/ 0 h 52"/>
                      <a:gd name="T47" fmla="*/ 85 w 85"/>
                      <a:gd name="T48" fmla="*/ 52 h 52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85" h="52">
                        <a:moveTo>
                          <a:pt x="42" y="52"/>
                        </a:moveTo>
                        <a:lnTo>
                          <a:pt x="64" y="50"/>
                        </a:lnTo>
                        <a:lnTo>
                          <a:pt x="79" y="41"/>
                        </a:lnTo>
                        <a:lnTo>
                          <a:pt x="85" y="29"/>
                        </a:lnTo>
                        <a:lnTo>
                          <a:pt x="83" y="20"/>
                        </a:lnTo>
                        <a:lnTo>
                          <a:pt x="72" y="9"/>
                        </a:lnTo>
                        <a:lnTo>
                          <a:pt x="59" y="3"/>
                        </a:lnTo>
                        <a:lnTo>
                          <a:pt x="42" y="0"/>
                        </a:lnTo>
                        <a:lnTo>
                          <a:pt x="25" y="3"/>
                        </a:lnTo>
                        <a:lnTo>
                          <a:pt x="11" y="9"/>
                        </a:lnTo>
                        <a:lnTo>
                          <a:pt x="1" y="20"/>
                        </a:lnTo>
                        <a:lnTo>
                          <a:pt x="0" y="29"/>
                        </a:lnTo>
                        <a:lnTo>
                          <a:pt x="5" y="41"/>
                        </a:lnTo>
                        <a:lnTo>
                          <a:pt x="20" y="50"/>
                        </a:lnTo>
                        <a:lnTo>
                          <a:pt x="42" y="52"/>
                        </a:lnTo>
                        <a:close/>
                      </a:path>
                    </a:pathLst>
                  </a:custGeom>
                  <a:solidFill>
                    <a:srgbClr val="E7E7E7"/>
                  </a:solidFill>
                  <a:ln w="0">
                    <a:solidFill>
                      <a:srgbClr val="E7E7E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333" name="Freeform 250"/>
                  <p:cNvSpPr>
                    <a:spLocks/>
                  </p:cNvSpPr>
                  <p:nvPr/>
                </p:nvSpPr>
                <p:spPr bwMode="auto">
                  <a:xfrm>
                    <a:off x="1434" y="3228"/>
                    <a:ext cx="60" cy="35"/>
                  </a:xfrm>
                  <a:custGeom>
                    <a:avLst/>
                    <a:gdLst>
                      <a:gd name="T0" fmla="*/ 30 w 60"/>
                      <a:gd name="T1" fmla="*/ 35 h 35"/>
                      <a:gd name="T2" fmla="*/ 45 w 60"/>
                      <a:gd name="T3" fmla="*/ 33 h 35"/>
                      <a:gd name="T4" fmla="*/ 56 w 60"/>
                      <a:gd name="T5" fmla="*/ 27 h 35"/>
                      <a:gd name="T6" fmla="*/ 60 w 60"/>
                      <a:gd name="T7" fmla="*/ 20 h 35"/>
                      <a:gd name="T8" fmla="*/ 56 w 60"/>
                      <a:gd name="T9" fmla="*/ 11 h 35"/>
                      <a:gd name="T10" fmla="*/ 45 w 60"/>
                      <a:gd name="T11" fmla="*/ 1 h 35"/>
                      <a:gd name="T12" fmla="*/ 30 w 60"/>
                      <a:gd name="T13" fmla="*/ 0 h 35"/>
                      <a:gd name="T14" fmla="*/ 15 w 60"/>
                      <a:gd name="T15" fmla="*/ 1 h 35"/>
                      <a:gd name="T16" fmla="*/ 4 w 60"/>
                      <a:gd name="T17" fmla="*/ 11 h 35"/>
                      <a:gd name="T18" fmla="*/ 0 w 60"/>
                      <a:gd name="T19" fmla="*/ 20 h 35"/>
                      <a:gd name="T20" fmla="*/ 4 w 60"/>
                      <a:gd name="T21" fmla="*/ 27 h 35"/>
                      <a:gd name="T22" fmla="*/ 15 w 60"/>
                      <a:gd name="T23" fmla="*/ 33 h 35"/>
                      <a:gd name="T24" fmla="*/ 30 w 60"/>
                      <a:gd name="T25" fmla="*/ 35 h 3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0"/>
                      <a:gd name="T40" fmla="*/ 0 h 35"/>
                      <a:gd name="T41" fmla="*/ 60 w 60"/>
                      <a:gd name="T42" fmla="*/ 35 h 35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0" h="35">
                        <a:moveTo>
                          <a:pt x="30" y="35"/>
                        </a:moveTo>
                        <a:lnTo>
                          <a:pt x="45" y="33"/>
                        </a:lnTo>
                        <a:lnTo>
                          <a:pt x="56" y="27"/>
                        </a:lnTo>
                        <a:lnTo>
                          <a:pt x="60" y="20"/>
                        </a:lnTo>
                        <a:lnTo>
                          <a:pt x="56" y="11"/>
                        </a:lnTo>
                        <a:lnTo>
                          <a:pt x="45" y="1"/>
                        </a:lnTo>
                        <a:lnTo>
                          <a:pt x="30" y="0"/>
                        </a:lnTo>
                        <a:lnTo>
                          <a:pt x="15" y="1"/>
                        </a:lnTo>
                        <a:lnTo>
                          <a:pt x="4" y="11"/>
                        </a:lnTo>
                        <a:lnTo>
                          <a:pt x="0" y="20"/>
                        </a:lnTo>
                        <a:lnTo>
                          <a:pt x="4" y="27"/>
                        </a:lnTo>
                        <a:lnTo>
                          <a:pt x="15" y="33"/>
                        </a:lnTo>
                        <a:lnTo>
                          <a:pt x="30" y="3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" name="Group 422"/>
                <p:cNvGrpSpPr>
                  <a:grpSpLocks/>
                </p:cNvGrpSpPr>
                <p:nvPr/>
              </p:nvGrpSpPr>
              <p:grpSpPr bwMode="auto">
                <a:xfrm>
                  <a:off x="1497" y="1392"/>
                  <a:ext cx="864" cy="543"/>
                  <a:chOff x="1536" y="1344"/>
                  <a:chExt cx="864" cy="543"/>
                </a:xfrm>
              </p:grpSpPr>
              <p:sp>
                <p:nvSpPr>
                  <p:cNvPr id="1588258" name="Freeform 375"/>
                  <p:cNvSpPr>
                    <a:spLocks/>
                  </p:cNvSpPr>
                  <p:nvPr/>
                </p:nvSpPr>
                <p:spPr bwMode="auto">
                  <a:xfrm>
                    <a:off x="2195" y="1702"/>
                    <a:ext cx="152" cy="168"/>
                  </a:xfrm>
                  <a:custGeom>
                    <a:avLst/>
                    <a:gdLst>
                      <a:gd name="T0" fmla="*/ 0 w 152"/>
                      <a:gd name="T1" fmla="*/ 0 h 168"/>
                      <a:gd name="T2" fmla="*/ 0 w 152"/>
                      <a:gd name="T3" fmla="*/ 3 h 168"/>
                      <a:gd name="T4" fmla="*/ 0 w 152"/>
                      <a:gd name="T5" fmla="*/ 15 h 168"/>
                      <a:gd name="T6" fmla="*/ 2 w 152"/>
                      <a:gd name="T7" fmla="*/ 33 h 168"/>
                      <a:gd name="T8" fmla="*/ 5 w 152"/>
                      <a:gd name="T9" fmla="*/ 53 h 168"/>
                      <a:gd name="T10" fmla="*/ 13 w 152"/>
                      <a:gd name="T11" fmla="*/ 76 h 168"/>
                      <a:gd name="T12" fmla="*/ 24 w 152"/>
                      <a:gd name="T13" fmla="*/ 100 h 168"/>
                      <a:gd name="T14" fmla="*/ 39 w 152"/>
                      <a:gd name="T15" fmla="*/ 120 h 168"/>
                      <a:gd name="T16" fmla="*/ 59 w 152"/>
                      <a:gd name="T17" fmla="*/ 139 h 168"/>
                      <a:gd name="T18" fmla="*/ 85 w 152"/>
                      <a:gd name="T19" fmla="*/ 150 h 168"/>
                      <a:gd name="T20" fmla="*/ 78 w 152"/>
                      <a:gd name="T21" fmla="*/ 165 h 168"/>
                      <a:gd name="T22" fmla="*/ 152 w 152"/>
                      <a:gd name="T23" fmla="*/ 168 h 168"/>
                      <a:gd name="T24" fmla="*/ 124 w 152"/>
                      <a:gd name="T25" fmla="*/ 98 h 168"/>
                      <a:gd name="T26" fmla="*/ 115 w 152"/>
                      <a:gd name="T27" fmla="*/ 115 h 168"/>
                      <a:gd name="T28" fmla="*/ 111 w 152"/>
                      <a:gd name="T29" fmla="*/ 115 h 168"/>
                      <a:gd name="T30" fmla="*/ 106 w 152"/>
                      <a:gd name="T31" fmla="*/ 117 h 168"/>
                      <a:gd name="T32" fmla="*/ 96 w 152"/>
                      <a:gd name="T33" fmla="*/ 115 h 168"/>
                      <a:gd name="T34" fmla="*/ 83 w 152"/>
                      <a:gd name="T35" fmla="*/ 111 h 168"/>
                      <a:gd name="T36" fmla="*/ 68 w 152"/>
                      <a:gd name="T37" fmla="*/ 104 h 168"/>
                      <a:gd name="T38" fmla="*/ 52 w 152"/>
                      <a:gd name="T39" fmla="*/ 89 h 168"/>
                      <a:gd name="T40" fmla="*/ 35 w 152"/>
                      <a:gd name="T41" fmla="*/ 68 h 168"/>
                      <a:gd name="T42" fmla="*/ 16 w 152"/>
                      <a:gd name="T43" fmla="*/ 39 h 168"/>
                      <a:gd name="T44" fmla="*/ 0 w 152"/>
                      <a:gd name="T45" fmla="*/ 0 h 16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52"/>
                      <a:gd name="T70" fmla="*/ 0 h 168"/>
                      <a:gd name="T71" fmla="*/ 152 w 152"/>
                      <a:gd name="T72" fmla="*/ 168 h 16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52" h="168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0" y="15"/>
                        </a:lnTo>
                        <a:lnTo>
                          <a:pt x="2" y="33"/>
                        </a:lnTo>
                        <a:lnTo>
                          <a:pt x="5" y="53"/>
                        </a:lnTo>
                        <a:lnTo>
                          <a:pt x="13" y="76"/>
                        </a:lnTo>
                        <a:lnTo>
                          <a:pt x="24" y="100"/>
                        </a:lnTo>
                        <a:lnTo>
                          <a:pt x="39" y="120"/>
                        </a:lnTo>
                        <a:lnTo>
                          <a:pt x="59" y="139"/>
                        </a:lnTo>
                        <a:lnTo>
                          <a:pt x="85" y="150"/>
                        </a:lnTo>
                        <a:lnTo>
                          <a:pt x="78" y="165"/>
                        </a:lnTo>
                        <a:lnTo>
                          <a:pt x="152" y="168"/>
                        </a:lnTo>
                        <a:lnTo>
                          <a:pt x="124" y="98"/>
                        </a:lnTo>
                        <a:lnTo>
                          <a:pt x="115" y="115"/>
                        </a:lnTo>
                        <a:lnTo>
                          <a:pt x="111" y="115"/>
                        </a:lnTo>
                        <a:lnTo>
                          <a:pt x="106" y="117"/>
                        </a:lnTo>
                        <a:lnTo>
                          <a:pt x="96" y="115"/>
                        </a:lnTo>
                        <a:lnTo>
                          <a:pt x="83" y="111"/>
                        </a:lnTo>
                        <a:lnTo>
                          <a:pt x="68" y="104"/>
                        </a:lnTo>
                        <a:lnTo>
                          <a:pt x="52" y="89"/>
                        </a:lnTo>
                        <a:lnTo>
                          <a:pt x="35" y="68"/>
                        </a:lnTo>
                        <a:lnTo>
                          <a:pt x="16" y="3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59" name="Freeform 376"/>
                  <p:cNvSpPr>
                    <a:spLocks/>
                  </p:cNvSpPr>
                  <p:nvPr/>
                </p:nvSpPr>
                <p:spPr bwMode="auto">
                  <a:xfrm>
                    <a:off x="2199" y="1711"/>
                    <a:ext cx="144" cy="176"/>
                  </a:xfrm>
                  <a:custGeom>
                    <a:avLst/>
                    <a:gdLst>
                      <a:gd name="T0" fmla="*/ 0 w 144"/>
                      <a:gd name="T1" fmla="*/ 0 h 176"/>
                      <a:gd name="T2" fmla="*/ 0 w 144"/>
                      <a:gd name="T3" fmla="*/ 4 h 176"/>
                      <a:gd name="T4" fmla="*/ 0 w 144"/>
                      <a:gd name="T5" fmla="*/ 17 h 176"/>
                      <a:gd name="T6" fmla="*/ 0 w 144"/>
                      <a:gd name="T7" fmla="*/ 33 h 176"/>
                      <a:gd name="T8" fmla="*/ 3 w 144"/>
                      <a:gd name="T9" fmla="*/ 56 h 176"/>
                      <a:gd name="T10" fmla="*/ 11 w 144"/>
                      <a:gd name="T11" fmla="*/ 78 h 176"/>
                      <a:gd name="T12" fmla="*/ 20 w 144"/>
                      <a:gd name="T13" fmla="*/ 102 h 176"/>
                      <a:gd name="T14" fmla="*/ 35 w 144"/>
                      <a:gd name="T15" fmla="*/ 122 h 176"/>
                      <a:gd name="T16" fmla="*/ 53 w 144"/>
                      <a:gd name="T17" fmla="*/ 141 h 176"/>
                      <a:gd name="T18" fmla="*/ 79 w 144"/>
                      <a:gd name="T19" fmla="*/ 156 h 176"/>
                      <a:gd name="T20" fmla="*/ 72 w 144"/>
                      <a:gd name="T21" fmla="*/ 169 h 176"/>
                      <a:gd name="T22" fmla="*/ 144 w 144"/>
                      <a:gd name="T23" fmla="*/ 176 h 176"/>
                      <a:gd name="T24" fmla="*/ 118 w 144"/>
                      <a:gd name="T25" fmla="*/ 102 h 176"/>
                      <a:gd name="T26" fmla="*/ 109 w 144"/>
                      <a:gd name="T27" fmla="*/ 121 h 176"/>
                      <a:gd name="T28" fmla="*/ 107 w 144"/>
                      <a:gd name="T29" fmla="*/ 121 h 176"/>
                      <a:gd name="T30" fmla="*/ 100 w 144"/>
                      <a:gd name="T31" fmla="*/ 121 h 176"/>
                      <a:gd name="T32" fmla="*/ 90 w 144"/>
                      <a:gd name="T33" fmla="*/ 119 h 176"/>
                      <a:gd name="T34" fmla="*/ 79 w 144"/>
                      <a:gd name="T35" fmla="*/ 115 h 176"/>
                      <a:gd name="T36" fmla="*/ 64 w 144"/>
                      <a:gd name="T37" fmla="*/ 106 h 176"/>
                      <a:gd name="T38" fmla="*/ 48 w 144"/>
                      <a:gd name="T39" fmla="*/ 93 h 176"/>
                      <a:gd name="T40" fmla="*/ 31 w 144"/>
                      <a:gd name="T41" fmla="*/ 70 h 176"/>
                      <a:gd name="T42" fmla="*/ 14 w 144"/>
                      <a:gd name="T43" fmla="*/ 41 h 176"/>
                      <a:gd name="T44" fmla="*/ 0 w 144"/>
                      <a:gd name="T45" fmla="*/ 0 h 17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44"/>
                      <a:gd name="T70" fmla="*/ 0 h 176"/>
                      <a:gd name="T71" fmla="*/ 144 w 144"/>
                      <a:gd name="T72" fmla="*/ 176 h 17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44" h="1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0" y="17"/>
                        </a:lnTo>
                        <a:lnTo>
                          <a:pt x="0" y="33"/>
                        </a:lnTo>
                        <a:lnTo>
                          <a:pt x="3" y="56"/>
                        </a:lnTo>
                        <a:lnTo>
                          <a:pt x="11" y="78"/>
                        </a:lnTo>
                        <a:lnTo>
                          <a:pt x="20" y="102"/>
                        </a:lnTo>
                        <a:lnTo>
                          <a:pt x="35" y="122"/>
                        </a:lnTo>
                        <a:lnTo>
                          <a:pt x="53" y="141"/>
                        </a:lnTo>
                        <a:lnTo>
                          <a:pt x="79" y="156"/>
                        </a:lnTo>
                        <a:lnTo>
                          <a:pt x="72" y="169"/>
                        </a:lnTo>
                        <a:lnTo>
                          <a:pt x="144" y="176"/>
                        </a:lnTo>
                        <a:lnTo>
                          <a:pt x="118" y="102"/>
                        </a:lnTo>
                        <a:lnTo>
                          <a:pt x="109" y="121"/>
                        </a:lnTo>
                        <a:lnTo>
                          <a:pt x="107" y="121"/>
                        </a:lnTo>
                        <a:lnTo>
                          <a:pt x="100" y="121"/>
                        </a:lnTo>
                        <a:lnTo>
                          <a:pt x="90" y="119"/>
                        </a:lnTo>
                        <a:lnTo>
                          <a:pt x="79" y="115"/>
                        </a:lnTo>
                        <a:lnTo>
                          <a:pt x="64" y="106"/>
                        </a:lnTo>
                        <a:lnTo>
                          <a:pt x="48" y="93"/>
                        </a:lnTo>
                        <a:lnTo>
                          <a:pt x="31" y="70"/>
                        </a:lnTo>
                        <a:lnTo>
                          <a:pt x="14" y="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60" name="Text Box 4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36" y="1344"/>
                    <a:ext cx="864" cy="3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500">
                        <a:solidFill>
                          <a:srgbClr val="000000"/>
                        </a:solidFill>
                      </a:rPr>
                      <a:t>Add 5 cryomodules</a:t>
                    </a:r>
                  </a:p>
                </p:txBody>
              </p:sp>
            </p:grpSp>
            <p:grpSp>
              <p:nvGrpSpPr>
                <p:cNvPr id="16" name="Group 420"/>
                <p:cNvGrpSpPr>
                  <a:grpSpLocks/>
                </p:cNvGrpSpPr>
                <p:nvPr/>
              </p:nvGrpSpPr>
              <p:grpSpPr bwMode="auto">
                <a:xfrm>
                  <a:off x="2361" y="2792"/>
                  <a:ext cx="864" cy="386"/>
                  <a:chOff x="2400" y="2744"/>
                  <a:chExt cx="864" cy="386"/>
                </a:xfrm>
              </p:grpSpPr>
              <p:sp>
                <p:nvSpPr>
                  <p:cNvPr id="1588255" name="Freeform 371"/>
                  <p:cNvSpPr>
                    <a:spLocks/>
                  </p:cNvSpPr>
                  <p:nvPr/>
                </p:nvSpPr>
                <p:spPr bwMode="auto">
                  <a:xfrm>
                    <a:off x="2475" y="2744"/>
                    <a:ext cx="176" cy="146"/>
                  </a:xfrm>
                  <a:custGeom>
                    <a:avLst/>
                    <a:gdLst>
                      <a:gd name="T0" fmla="*/ 176 w 176"/>
                      <a:gd name="T1" fmla="*/ 144 h 146"/>
                      <a:gd name="T2" fmla="*/ 172 w 176"/>
                      <a:gd name="T3" fmla="*/ 146 h 146"/>
                      <a:gd name="T4" fmla="*/ 159 w 176"/>
                      <a:gd name="T5" fmla="*/ 144 h 146"/>
                      <a:gd name="T6" fmla="*/ 143 w 176"/>
                      <a:gd name="T7" fmla="*/ 144 h 146"/>
                      <a:gd name="T8" fmla="*/ 122 w 176"/>
                      <a:gd name="T9" fmla="*/ 141 h 146"/>
                      <a:gd name="T10" fmla="*/ 98 w 176"/>
                      <a:gd name="T11" fmla="*/ 135 h 146"/>
                      <a:gd name="T12" fmla="*/ 74 w 176"/>
                      <a:gd name="T13" fmla="*/ 126 h 146"/>
                      <a:gd name="T14" fmla="*/ 54 w 176"/>
                      <a:gd name="T15" fmla="*/ 111 h 146"/>
                      <a:gd name="T16" fmla="*/ 33 w 176"/>
                      <a:gd name="T17" fmla="*/ 93 h 146"/>
                      <a:gd name="T18" fmla="*/ 20 w 176"/>
                      <a:gd name="T19" fmla="*/ 67 h 146"/>
                      <a:gd name="T20" fmla="*/ 7 w 176"/>
                      <a:gd name="T21" fmla="*/ 74 h 146"/>
                      <a:gd name="T22" fmla="*/ 0 w 176"/>
                      <a:gd name="T23" fmla="*/ 0 h 146"/>
                      <a:gd name="T24" fmla="*/ 72 w 176"/>
                      <a:gd name="T25" fmla="*/ 26 h 146"/>
                      <a:gd name="T26" fmla="*/ 55 w 176"/>
                      <a:gd name="T27" fmla="*/ 35 h 146"/>
                      <a:gd name="T28" fmla="*/ 55 w 176"/>
                      <a:gd name="T29" fmla="*/ 39 h 146"/>
                      <a:gd name="T30" fmla="*/ 55 w 176"/>
                      <a:gd name="T31" fmla="*/ 44 h 146"/>
                      <a:gd name="T32" fmla="*/ 55 w 176"/>
                      <a:gd name="T33" fmla="*/ 54 h 146"/>
                      <a:gd name="T34" fmla="*/ 61 w 176"/>
                      <a:gd name="T35" fmla="*/ 67 h 146"/>
                      <a:gd name="T36" fmla="*/ 68 w 176"/>
                      <a:gd name="T37" fmla="*/ 81 h 146"/>
                      <a:gd name="T38" fmla="*/ 83 w 176"/>
                      <a:gd name="T39" fmla="*/ 96 h 146"/>
                      <a:gd name="T40" fmla="*/ 106 w 176"/>
                      <a:gd name="T41" fmla="*/ 113 h 146"/>
                      <a:gd name="T42" fmla="*/ 135 w 176"/>
                      <a:gd name="T43" fmla="*/ 130 h 146"/>
                      <a:gd name="T44" fmla="*/ 176 w 176"/>
                      <a:gd name="T45" fmla="*/ 144 h 14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76"/>
                      <a:gd name="T70" fmla="*/ 0 h 146"/>
                      <a:gd name="T71" fmla="*/ 176 w 176"/>
                      <a:gd name="T72" fmla="*/ 146 h 14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76" h="146">
                        <a:moveTo>
                          <a:pt x="176" y="144"/>
                        </a:moveTo>
                        <a:lnTo>
                          <a:pt x="172" y="146"/>
                        </a:lnTo>
                        <a:lnTo>
                          <a:pt x="159" y="144"/>
                        </a:lnTo>
                        <a:lnTo>
                          <a:pt x="143" y="144"/>
                        </a:lnTo>
                        <a:lnTo>
                          <a:pt x="122" y="141"/>
                        </a:lnTo>
                        <a:lnTo>
                          <a:pt x="98" y="135"/>
                        </a:lnTo>
                        <a:lnTo>
                          <a:pt x="74" y="126"/>
                        </a:lnTo>
                        <a:lnTo>
                          <a:pt x="54" y="111"/>
                        </a:lnTo>
                        <a:lnTo>
                          <a:pt x="33" y="93"/>
                        </a:lnTo>
                        <a:lnTo>
                          <a:pt x="20" y="67"/>
                        </a:lnTo>
                        <a:lnTo>
                          <a:pt x="7" y="74"/>
                        </a:lnTo>
                        <a:lnTo>
                          <a:pt x="0" y="0"/>
                        </a:lnTo>
                        <a:lnTo>
                          <a:pt x="72" y="26"/>
                        </a:lnTo>
                        <a:lnTo>
                          <a:pt x="55" y="35"/>
                        </a:lnTo>
                        <a:lnTo>
                          <a:pt x="55" y="39"/>
                        </a:lnTo>
                        <a:lnTo>
                          <a:pt x="55" y="44"/>
                        </a:lnTo>
                        <a:lnTo>
                          <a:pt x="55" y="54"/>
                        </a:lnTo>
                        <a:lnTo>
                          <a:pt x="61" y="67"/>
                        </a:lnTo>
                        <a:lnTo>
                          <a:pt x="68" y="81"/>
                        </a:lnTo>
                        <a:lnTo>
                          <a:pt x="83" y="96"/>
                        </a:lnTo>
                        <a:lnTo>
                          <a:pt x="106" y="113"/>
                        </a:lnTo>
                        <a:lnTo>
                          <a:pt x="135" y="130"/>
                        </a:lnTo>
                        <a:lnTo>
                          <a:pt x="176" y="144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56" name="Freeform 372"/>
                  <p:cNvSpPr>
                    <a:spLocks/>
                  </p:cNvSpPr>
                  <p:nvPr/>
                </p:nvSpPr>
                <p:spPr bwMode="auto">
                  <a:xfrm>
                    <a:off x="2464" y="2748"/>
                    <a:ext cx="181" cy="139"/>
                  </a:xfrm>
                  <a:custGeom>
                    <a:avLst/>
                    <a:gdLst>
                      <a:gd name="T0" fmla="*/ 181 w 181"/>
                      <a:gd name="T1" fmla="*/ 139 h 139"/>
                      <a:gd name="T2" fmla="*/ 178 w 181"/>
                      <a:gd name="T3" fmla="*/ 139 h 139"/>
                      <a:gd name="T4" fmla="*/ 165 w 181"/>
                      <a:gd name="T5" fmla="*/ 139 h 139"/>
                      <a:gd name="T6" fmla="*/ 148 w 181"/>
                      <a:gd name="T7" fmla="*/ 139 h 139"/>
                      <a:gd name="T8" fmla="*/ 128 w 181"/>
                      <a:gd name="T9" fmla="*/ 137 h 139"/>
                      <a:gd name="T10" fmla="*/ 104 w 181"/>
                      <a:gd name="T11" fmla="*/ 131 h 139"/>
                      <a:gd name="T12" fmla="*/ 79 w 181"/>
                      <a:gd name="T13" fmla="*/ 122 h 139"/>
                      <a:gd name="T14" fmla="*/ 57 w 181"/>
                      <a:gd name="T15" fmla="*/ 109 h 139"/>
                      <a:gd name="T16" fmla="*/ 37 w 181"/>
                      <a:gd name="T17" fmla="*/ 90 h 139"/>
                      <a:gd name="T18" fmla="*/ 24 w 181"/>
                      <a:gd name="T19" fmla="*/ 64 h 139"/>
                      <a:gd name="T20" fmla="*/ 11 w 181"/>
                      <a:gd name="T21" fmla="*/ 74 h 139"/>
                      <a:gd name="T22" fmla="*/ 0 w 181"/>
                      <a:gd name="T23" fmla="*/ 0 h 139"/>
                      <a:gd name="T24" fmla="*/ 74 w 181"/>
                      <a:gd name="T25" fmla="*/ 24 h 139"/>
                      <a:gd name="T26" fmla="*/ 57 w 181"/>
                      <a:gd name="T27" fmla="*/ 33 h 139"/>
                      <a:gd name="T28" fmla="*/ 55 w 181"/>
                      <a:gd name="T29" fmla="*/ 37 h 139"/>
                      <a:gd name="T30" fmla="*/ 55 w 181"/>
                      <a:gd name="T31" fmla="*/ 42 h 139"/>
                      <a:gd name="T32" fmla="*/ 57 w 181"/>
                      <a:gd name="T33" fmla="*/ 51 h 139"/>
                      <a:gd name="T34" fmla="*/ 63 w 181"/>
                      <a:gd name="T35" fmla="*/ 64 h 139"/>
                      <a:gd name="T36" fmla="*/ 72 w 181"/>
                      <a:gd name="T37" fmla="*/ 77 h 139"/>
                      <a:gd name="T38" fmla="*/ 87 w 181"/>
                      <a:gd name="T39" fmla="*/ 94 h 139"/>
                      <a:gd name="T40" fmla="*/ 109 w 181"/>
                      <a:gd name="T41" fmla="*/ 109 h 139"/>
                      <a:gd name="T42" fmla="*/ 141 w 181"/>
                      <a:gd name="T43" fmla="*/ 124 h 139"/>
                      <a:gd name="T44" fmla="*/ 181 w 181"/>
                      <a:gd name="T45" fmla="*/ 139 h 13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1"/>
                      <a:gd name="T70" fmla="*/ 0 h 139"/>
                      <a:gd name="T71" fmla="*/ 181 w 181"/>
                      <a:gd name="T72" fmla="*/ 139 h 13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1" h="139">
                        <a:moveTo>
                          <a:pt x="181" y="139"/>
                        </a:moveTo>
                        <a:lnTo>
                          <a:pt x="178" y="139"/>
                        </a:lnTo>
                        <a:lnTo>
                          <a:pt x="165" y="139"/>
                        </a:lnTo>
                        <a:lnTo>
                          <a:pt x="148" y="139"/>
                        </a:lnTo>
                        <a:lnTo>
                          <a:pt x="128" y="137"/>
                        </a:lnTo>
                        <a:lnTo>
                          <a:pt x="104" y="131"/>
                        </a:lnTo>
                        <a:lnTo>
                          <a:pt x="79" y="122"/>
                        </a:lnTo>
                        <a:lnTo>
                          <a:pt x="57" y="109"/>
                        </a:lnTo>
                        <a:lnTo>
                          <a:pt x="37" y="90"/>
                        </a:lnTo>
                        <a:lnTo>
                          <a:pt x="24" y="64"/>
                        </a:lnTo>
                        <a:lnTo>
                          <a:pt x="11" y="74"/>
                        </a:lnTo>
                        <a:lnTo>
                          <a:pt x="0" y="0"/>
                        </a:lnTo>
                        <a:lnTo>
                          <a:pt x="74" y="24"/>
                        </a:lnTo>
                        <a:lnTo>
                          <a:pt x="57" y="33"/>
                        </a:lnTo>
                        <a:lnTo>
                          <a:pt x="55" y="37"/>
                        </a:lnTo>
                        <a:lnTo>
                          <a:pt x="55" y="42"/>
                        </a:lnTo>
                        <a:lnTo>
                          <a:pt x="57" y="51"/>
                        </a:lnTo>
                        <a:lnTo>
                          <a:pt x="63" y="64"/>
                        </a:lnTo>
                        <a:lnTo>
                          <a:pt x="72" y="77"/>
                        </a:lnTo>
                        <a:lnTo>
                          <a:pt x="87" y="94"/>
                        </a:lnTo>
                        <a:lnTo>
                          <a:pt x="109" y="109"/>
                        </a:lnTo>
                        <a:lnTo>
                          <a:pt x="141" y="124"/>
                        </a:lnTo>
                        <a:lnTo>
                          <a:pt x="181" y="139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57" name="Text Box 4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00" y="2784"/>
                    <a:ext cx="864" cy="3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500">
                        <a:solidFill>
                          <a:srgbClr val="000000"/>
                        </a:solidFill>
                      </a:rPr>
                      <a:t>Add 5 cryomodules</a:t>
                    </a:r>
                  </a:p>
                </p:txBody>
              </p:sp>
            </p:grpSp>
            <p:grpSp>
              <p:nvGrpSpPr>
                <p:cNvPr id="17" name="Group 419"/>
                <p:cNvGrpSpPr>
                  <a:grpSpLocks/>
                </p:cNvGrpSpPr>
                <p:nvPr/>
              </p:nvGrpSpPr>
              <p:grpSpPr bwMode="auto">
                <a:xfrm>
                  <a:off x="2883" y="2486"/>
                  <a:ext cx="1206" cy="260"/>
                  <a:chOff x="2922" y="2438"/>
                  <a:chExt cx="1206" cy="260"/>
                </a:xfrm>
              </p:grpSpPr>
              <p:sp>
                <p:nvSpPr>
                  <p:cNvPr id="1588252" name="Freeform 292"/>
                  <p:cNvSpPr>
                    <a:spLocks/>
                  </p:cNvSpPr>
                  <p:nvPr/>
                </p:nvSpPr>
                <p:spPr bwMode="auto">
                  <a:xfrm>
                    <a:off x="2933" y="2438"/>
                    <a:ext cx="176" cy="146"/>
                  </a:xfrm>
                  <a:custGeom>
                    <a:avLst/>
                    <a:gdLst>
                      <a:gd name="T0" fmla="*/ 176 w 176"/>
                      <a:gd name="T1" fmla="*/ 146 h 146"/>
                      <a:gd name="T2" fmla="*/ 172 w 176"/>
                      <a:gd name="T3" fmla="*/ 146 h 146"/>
                      <a:gd name="T4" fmla="*/ 159 w 176"/>
                      <a:gd name="T5" fmla="*/ 146 h 146"/>
                      <a:gd name="T6" fmla="*/ 143 w 176"/>
                      <a:gd name="T7" fmla="*/ 144 h 146"/>
                      <a:gd name="T8" fmla="*/ 120 w 176"/>
                      <a:gd name="T9" fmla="*/ 141 h 146"/>
                      <a:gd name="T10" fmla="*/ 98 w 176"/>
                      <a:gd name="T11" fmla="*/ 135 h 146"/>
                      <a:gd name="T12" fmla="*/ 74 w 176"/>
                      <a:gd name="T13" fmla="*/ 126 h 146"/>
                      <a:gd name="T14" fmla="*/ 52 w 176"/>
                      <a:gd name="T15" fmla="*/ 111 h 146"/>
                      <a:gd name="T16" fmla="*/ 33 w 176"/>
                      <a:gd name="T17" fmla="*/ 93 h 146"/>
                      <a:gd name="T18" fmla="*/ 20 w 176"/>
                      <a:gd name="T19" fmla="*/ 67 h 146"/>
                      <a:gd name="T20" fmla="*/ 7 w 176"/>
                      <a:gd name="T21" fmla="*/ 74 h 146"/>
                      <a:gd name="T22" fmla="*/ 0 w 176"/>
                      <a:gd name="T23" fmla="*/ 0 h 146"/>
                      <a:gd name="T24" fmla="*/ 72 w 176"/>
                      <a:gd name="T25" fmla="*/ 26 h 146"/>
                      <a:gd name="T26" fmla="*/ 55 w 176"/>
                      <a:gd name="T27" fmla="*/ 37 h 146"/>
                      <a:gd name="T28" fmla="*/ 54 w 176"/>
                      <a:gd name="T29" fmla="*/ 39 h 146"/>
                      <a:gd name="T30" fmla="*/ 54 w 176"/>
                      <a:gd name="T31" fmla="*/ 44 h 146"/>
                      <a:gd name="T32" fmla="*/ 55 w 176"/>
                      <a:gd name="T33" fmla="*/ 54 h 146"/>
                      <a:gd name="T34" fmla="*/ 61 w 176"/>
                      <a:gd name="T35" fmla="*/ 67 h 146"/>
                      <a:gd name="T36" fmla="*/ 68 w 176"/>
                      <a:gd name="T37" fmla="*/ 81 h 146"/>
                      <a:gd name="T38" fmla="*/ 83 w 176"/>
                      <a:gd name="T39" fmla="*/ 96 h 146"/>
                      <a:gd name="T40" fmla="*/ 106 w 176"/>
                      <a:gd name="T41" fmla="*/ 113 h 146"/>
                      <a:gd name="T42" fmla="*/ 135 w 176"/>
                      <a:gd name="T43" fmla="*/ 130 h 146"/>
                      <a:gd name="T44" fmla="*/ 176 w 176"/>
                      <a:gd name="T45" fmla="*/ 146 h 14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76"/>
                      <a:gd name="T70" fmla="*/ 0 h 146"/>
                      <a:gd name="T71" fmla="*/ 176 w 176"/>
                      <a:gd name="T72" fmla="*/ 146 h 14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76" h="146">
                        <a:moveTo>
                          <a:pt x="176" y="146"/>
                        </a:moveTo>
                        <a:lnTo>
                          <a:pt x="172" y="146"/>
                        </a:lnTo>
                        <a:lnTo>
                          <a:pt x="159" y="146"/>
                        </a:lnTo>
                        <a:lnTo>
                          <a:pt x="143" y="144"/>
                        </a:lnTo>
                        <a:lnTo>
                          <a:pt x="120" y="141"/>
                        </a:lnTo>
                        <a:lnTo>
                          <a:pt x="98" y="135"/>
                        </a:lnTo>
                        <a:lnTo>
                          <a:pt x="74" y="126"/>
                        </a:lnTo>
                        <a:lnTo>
                          <a:pt x="52" y="111"/>
                        </a:lnTo>
                        <a:lnTo>
                          <a:pt x="33" y="93"/>
                        </a:lnTo>
                        <a:lnTo>
                          <a:pt x="20" y="67"/>
                        </a:lnTo>
                        <a:lnTo>
                          <a:pt x="7" y="74"/>
                        </a:lnTo>
                        <a:lnTo>
                          <a:pt x="0" y="0"/>
                        </a:lnTo>
                        <a:lnTo>
                          <a:pt x="72" y="26"/>
                        </a:lnTo>
                        <a:lnTo>
                          <a:pt x="55" y="37"/>
                        </a:lnTo>
                        <a:lnTo>
                          <a:pt x="54" y="39"/>
                        </a:lnTo>
                        <a:lnTo>
                          <a:pt x="54" y="44"/>
                        </a:lnTo>
                        <a:lnTo>
                          <a:pt x="55" y="54"/>
                        </a:lnTo>
                        <a:lnTo>
                          <a:pt x="61" y="67"/>
                        </a:lnTo>
                        <a:lnTo>
                          <a:pt x="68" y="81"/>
                        </a:lnTo>
                        <a:lnTo>
                          <a:pt x="83" y="96"/>
                        </a:lnTo>
                        <a:lnTo>
                          <a:pt x="106" y="113"/>
                        </a:lnTo>
                        <a:lnTo>
                          <a:pt x="135" y="130"/>
                        </a:lnTo>
                        <a:lnTo>
                          <a:pt x="176" y="146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53" name="Freeform 293"/>
                  <p:cNvSpPr>
                    <a:spLocks/>
                  </p:cNvSpPr>
                  <p:nvPr/>
                </p:nvSpPr>
                <p:spPr bwMode="auto">
                  <a:xfrm>
                    <a:off x="2922" y="2443"/>
                    <a:ext cx="181" cy="138"/>
                  </a:xfrm>
                  <a:custGeom>
                    <a:avLst/>
                    <a:gdLst>
                      <a:gd name="T0" fmla="*/ 181 w 181"/>
                      <a:gd name="T1" fmla="*/ 138 h 138"/>
                      <a:gd name="T2" fmla="*/ 178 w 181"/>
                      <a:gd name="T3" fmla="*/ 138 h 138"/>
                      <a:gd name="T4" fmla="*/ 165 w 181"/>
                      <a:gd name="T5" fmla="*/ 138 h 138"/>
                      <a:gd name="T6" fmla="*/ 148 w 181"/>
                      <a:gd name="T7" fmla="*/ 138 h 138"/>
                      <a:gd name="T8" fmla="*/ 126 w 181"/>
                      <a:gd name="T9" fmla="*/ 136 h 138"/>
                      <a:gd name="T10" fmla="*/ 104 w 181"/>
                      <a:gd name="T11" fmla="*/ 130 h 138"/>
                      <a:gd name="T12" fmla="*/ 79 w 181"/>
                      <a:gd name="T13" fmla="*/ 121 h 138"/>
                      <a:gd name="T14" fmla="*/ 57 w 181"/>
                      <a:gd name="T15" fmla="*/ 108 h 138"/>
                      <a:gd name="T16" fmla="*/ 37 w 181"/>
                      <a:gd name="T17" fmla="*/ 89 h 138"/>
                      <a:gd name="T18" fmla="*/ 24 w 181"/>
                      <a:gd name="T19" fmla="*/ 65 h 138"/>
                      <a:gd name="T20" fmla="*/ 11 w 181"/>
                      <a:gd name="T21" fmla="*/ 73 h 138"/>
                      <a:gd name="T22" fmla="*/ 0 w 181"/>
                      <a:gd name="T23" fmla="*/ 0 h 138"/>
                      <a:gd name="T24" fmla="*/ 74 w 181"/>
                      <a:gd name="T25" fmla="*/ 23 h 138"/>
                      <a:gd name="T26" fmla="*/ 55 w 181"/>
                      <a:gd name="T27" fmla="*/ 32 h 138"/>
                      <a:gd name="T28" fmla="*/ 55 w 181"/>
                      <a:gd name="T29" fmla="*/ 36 h 138"/>
                      <a:gd name="T30" fmla="*/ 55 w 181"/>
                      <a:gd name="T31" fmla="*/ 41 h 138"/>
                      <a:gd name="T32" fmla="*/ 57 w 181"/>
                      <a:gd name="T33" fmla="*/ 50 h 138"/>
                      <a:gd name="T34" fmla="*/ 63 w 181"/>
                      <a:gd name="T35" fmla="*/ 63 h 138"/>
                      <a:gd name="T36" fmla="*/ 72 w 181"/>
                      <a:gd name="T37" fmla="*/ 78 h 138"/>
                      <a:gd name="T38" fmla="*/ 87 w 181"/>
                      <a:gd name="T39" fmla="*/ 93 h 138"/>
                      <a:gd name="T40" fmla="*/ 109 w 181"/>
                      <a:gd name="T41" fmla="*/ 108 h 138"/>
                      <a:gd name="T42" fmla="*/ 141 w 181"/>
                      <a:gd name="T43" fmla="*/ 123 h 138"/>
                      <a:gd name="T44" fmla="*/ 181 w 181"/>
                      <a:gd name="T45" fmla="*/ 138 h 13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81"/>
                      <a:gd name="T70" fmla="*/ 0 h 138"/>
                      <a:gd name="T71" fmla="*/ 181 w 181"/>
                      <a:gd name="T72" fmla="*/ 138 h 13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81" h="138">
                        <a:moveTo>
                          <a:pt x="181" y="138"/>
                        </a:moveTo>
                        <a:lnTo>
                          <a:pt x="178" y="138"/>
                        </a:lnTo>
                        <a:lnTo>
                          <a:pt x="165" y="138"/>
                        </a:lnTo>
                        <a:lnTo>
                          <a:pt x="148" y="138"/>
                        </a:lnTo>
                        <a:lnTo>
                          <a:pt x="126" y="136"/>
                        </a:lnTo>
                        <a:lnTo>
                          <a:pt x="104" y="130"/>
                        </a:lnTo>
                        <a:lnTo>
                          <a:pt x="79" y="121"/>
                        </a:lnTo>
                        <a:lnTo>
                          <a:pt x="57" y="108"/>
                        </a:lnTo>
                        <a:lnTo>
                          <a:pt x="37" y="89"/>
                        </a:lnTo>
                        <a:lnTo>
                          <a:pt x="24" y="65"/>
                        </a:lnTo>
                        <a:lnTo>
                          <a:pt x="11" y="73"/>
                        </a:lnTo>
                        <a:lnTo>
                          <a:pt x="0" y="0"/>
                        </a:lnTo>
                        <a:lnTo>
                          <a:pt x="74" y="23"/>
                        </a:lnTo>
                        <a:lnTo>
                          <a:pt x="55" y="32"/>
                        </a:lnTo>
                        <a:lnTo>
                          <a:pt x="55" y="36"/>
                        </a:lnTo>
                        <a:lnTo>
                          <a:pt x="55" y="41"/>
                        </a:lnTo>
                        <a:lnTo>
                          <a:pt x="57" y="50"/>
                        </a:lnTo>
                        <a:lnTo>
                          <a:pt x="63" y="63"/>
                        </a:lnTo>
                        <a:lnTo>
                          <a:pt x="72" y="78"/>
                        </a:lnTo>
                        <a:lnTo>
                          <a:pt x="87" y="93"/>
                        </a:lnTo>
                        <a:lnTo>
                          <a:pt x="109" y="108"/>
                        </a:lnTo>
                        <a:lnTo>
                          <a:pt x="141" y="123"/>
                        </a:lnTo>
                        <a:lnTo>
                          <a:pt x="181" y="138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54" name="Text Box 4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72" y="2496"/>
                    <a:ext cx="1056" cy="2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500">
                        <a:solidFill>
                          <a:srgbClr val="000000"/>
                        </a:solidFill>
                      </a:rPr>
                      <a:t>20 cryomodules</a:t>
                    </a:r>
                  </a:p>
                </p:txBody>
              </p:sp>
            </p:grpSp>
            <p:grpSp>
              <p:nvGrpSpPr>
                <p:cNvPr id="18" name="Group 421"/>
                <p:cNvGrpSpPr>
                  <a:grpSpLocks/>
                </p:cNvGrpSpPr>
                <p:nvPr/>
              </p:nvGrpSpPr>
              <p:grpSpPr bwMode="auto">
                <a:xfrm>
                  <a:off x="537" y="2016"/>
                  <a:ext cx="1203" cy="253"/>
                  <a:chOff x="576" y="1968"/>
                  <a:chExt cx="1203" cy="253"/>
                </a:xfrm>
              </p:grpSpPr>
              <p:sp>
                <p:nvSpPr>
                  <p:cNvPr id="1588249" name="Freeform 294"/>
                  <p:cNvSpPr>
                    <a:spLocks/>
                  </p:cNvSpPr>
                  <p:nvPr/>
                </p:nvSpPr>
                <p:spPr bwMode="auto">
                  <a:xfrm>
                    <a:off x="1568" y="2086"/>
                    <a:ext cx="208" cy="122"/>
                  </a:xfrm>
                  <a:custGeom>
                    <a:avLst/>
                    <a:gdLst>
                      <a:gd name="T0" fmla="*/ 0 w 208"/>
                      <a:gd name="T1" fmla="*/ 0 h 122"/>
                      <a:gd name="T2" fmla="*/ 2 w 208"/>
                      <a:gd name="T3" fmla="*/ 5 h 122"/>
                      <a:gd name="T4" fmla="*/ 7 w 208"/>
                      <a:gd name="T5" fmla="*/ 14 h 122"/>
                      <a:gd name="T6" fmla="*/ 17 w 208"/>
                      <a:gd name="T7" fmla="*/ 29 h 122"/>
                      <a:gd name="T8" fmla="*/ 28 w 208"/>
                      <a:gd name="T9" fmla="*/ 48 h 122"/>
                      <a:gd name="T10" fmla="*/ 45 w 208"/>
                      <a:gd name="T11" fmla="*/ 66 h 122"/>
                      <a:gd name="T12" fmla="*/ 63 w 208"/>
                      <a:gd name="T13" fmla="*/ 83 h 122"/>
                      <a:gd name="T14" fmla="*/ 85 w 208"/>
                      <a:gd name="T15" fmla="*/ 96 h 122"/>
                      <a:gd name="T16" fmla="*/ 111 w 208"/>
                      <a:gd name="T17" fmla="*/ 105 h 122"/>
                      <a:gd name="T18" fmla="*/ 139 w 208"/>
                      <a:gd name="T19" fmla="*/ 105 h 122"/>
                      <a:gd name="T20" fmla="*/ 137 w 208"/>
                      <a:gd name="T21" fmla="*/ 122 h 122"/>
                      <a:gd name="T22" fmla="*/ 208 w 208"/>
                      <a:gd name="T23" fmla="*/ 96 h 122"/>
                      <a:gd name="T24" fmla="*/ 154 w 208"/>
                      <a:gd name="T25" fmla="*/ 42 h 122"/>
                      <a:gd name="T26" fmla="*/ 152 w 208"/>
                      <a:gd name="T27" fmla="*/ 63 h 122"/>
                      <a:gd name="T28" fmla="*/ 150 w 208"/>
                      <a:gd name="T29" fmla="*/ 63 h 122"/>
                      <a:gd name="T30" fmla="*/ 145 w 208"/>
                      <a:gd name="T31" fmla="*/ 66 h 122"/>
                      <a:gd name="T32" fmla="*/ 135 w 208"/>
                      <a:gd name="T33" fmla="*/ 68 h 122"/>
                      <a:gd name="T34" fmla="*/ 122 w 208"/>
                      <a:gd name="T35" fmla="*/ 70 h 122"/>
                      <a:gd name="T36" fmla="*/ 106 w 208"/>
                      <a:gd name="T37" fmla="*/ 68 h 122"/>
                      <a:gd name="T38" fmla="*/ 85 w 208"/>
                      <a:gd name="T39" fmla="*/ 63 h 122"/>
                      <a:gd name="T40" fmla="*/ 61 w 208"/>
                      <a:gd name="T41" fmla="*/ 50 h 122"/>
                      <a:gd name="T42" fmla="*/ 32 w 208"/>
                      <a:gd name="T43" fmla="*/ 29 h 122"/>
                      <a:gd name="T44" fmla="*/ 0 w 208"/>
                      <a:gd name="T45" fmla="*/ 0 h 122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08"/>
                      <a:gd name="T70" fmla="*/ 0 h 122"/>
                      <a:gd name="T71" fmla="*/ 208 w 208"/>
                      <a:gd name="T72" fmla="*/ 122 h 122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08" h="122">
                        <a:moveTo>
                          <a:pt x="0" y="0"/>
                        </a:moveTo>
                        <a:lnTo>
                          <a:pt x="2" y="5"/>
                        </a:lnTo>
                        <a:lnTo>
                          <a:pt x="7" y="14"/>
                        </a:lnTo>
                        <a:lnTo>
                          <a:pt x="17" y="29"/>
                        </a:lnTo>
                        <a:lnTo>
                          <a:pt x="28" y="48"/>
                        </a:lnTo>
                        <a:lnTo>
                          <a:pt x="45" y="66"/>
                        </a:lnTo>
                        <a:lnTo>
                          <a:pt x="63" y="83"/>
                        </a:lnTo>
                        <a:lnTo>
                          <a:pt x="85" y="96"/>
                        </a:lnTo>
                        <a:lnTo>
                          <a:pt x="111" y="105"/>
                        </a:lnTo>
                        <a:lnTo>
                          <a:pt x="139" y="105"/>
                        </a:lnTo>
                        <a:lnTo>
                          <a:pt x="137" y="122"/>
                        </a:lnTo>
                        <a:lnTo>
                          <a:pt x="208" y="96"/>
                        </a:lnTo>
                        <a:lnTo>
                          <a:pt x="154" y="42"/>
                        </a:lnTo>
                        <a:lnTo>
                          <a:pt x="152" y="63"/>
                        </a:lnTo>
                        <a:lnTo>
                          <a:pt x="150" y="63"/>
                        </a:lnTo>
                        <a:lnTo>
                          <a:pt x="145" y="66"/>
                        </a:lnTo>
                        <a:lnTo>
                          <a:pt x="135" y="68"/>
                        </a:lnTo>
                        <a:lnTo>
                          <a:pt x="122" y="70"/>
                        </a:lnTo>
                        <a:lnTo>
                          <a:pt x="106" y="68"/>
                        </a:lnTo>
                        <a:lnTo>
                          <a:pt x="85" y="63"/>
                        </a:lnTo>
                        <a:lnTo>
                          <a:pt x="61" y="50"/>
                        </a:lnTo>
                        <a:lnTo>
                          <a:pt x="32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 w="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50" name="Freeform 295"/>
                  <p:cNvSpPr>
                    <a:spLocks/>
                  </p:cNvSpPr>
                  <p:nvPr/>
                </p:nvSpPr>
                <p:spPr bwMode="auto">
                  <a:xfrm>
                    <a:off x="1575" y="2095"/>
                    <a:ext cx="204" cy="126"/>
                  </a:xfrm>
                  <a:custGeom>
                    <a:avLst/>
                    <a:gdLst>
                      <a:gd name="T0" fmla="*/ 0 w 204"/>
                      <a:gd name="T1" fmla="*/ 0 h 126"/>
                      <a:gd name="T2" fmla="*/ 2 w 204"/>
                      <a:gd name="T3" fmla="*/ 4 h 126"/>
                      <a:gd name="T4" fmla="*/ 8 w 204"/>
                      <a:gd name="T5" fmla="*/ 15 h 126"/>
                      <a:gd name="T6" fmla="*/ 15 w 204"/>
                      <a:gd name="T7" fmla="*/ 29 h 126"/>
                      <a:gd name="T8" fmla="*/ 26 w 204"/>
                      <a:gd name="T9" fmla="*/ 48 h 126"/>
                      <a:gd name="T10" fmla="*/ 41 w 204"/>
                      <a:gd name="T11" fmla="*/ 67 h 126"/>
                      <a:gd name="T12" fmla="*/ 60 w 204"/>
                      <a:gd name="T13" fmla="*/ 85 h 126"/>
                      <a:gd name="T14" fmla="*/ 82 w 204"/>
                      <a:gd name="T15" fmla="*/ 98 h 126"/>
                      <a:gd name="T16" fmla="*/ 106 w 204"/>
                      <a:gd name="T17" fmla="*/ 107 h 126"/>
                      <a:gd name="T18" fmla="*/ 136 w 204"/>
                      <a:gd name="T19" fmla="*/ 109 h 126"/>
                      <a:gd name="T20" fmla="*/ 134 w 204"/>
                      <a:gd name="T21" fmla="*/ 126 h 126"/>
                      <a:gd name="T22" fmla="*/ 204 w 204"/>
                      <a:gd name="T23" fmla="*/ 104 h 126"/>
                      <a:gd name="T24" fmla="*/ 153 w 204"/>
                      <a:gd name="T25" fmla="*/ 46 h 126"/>
                      <a:gd name="T26" fmla="*/ 149 w 204"/>
                      <a:gd name="T27" fmla="*/ 67 h 126"/>
                      <a:gd name="T28" fmla="*/ 147 w 204"/>
                      <a:gd name="T29" fmla="*/ 68 h 126"/>
                      <a:gd name="T30" fmla="*/ 141 w 204"/>
                      <a:gd name="T31" fmla="*/ 70 h 126"/>
                      <a:gd name="T32" fmla="*/ 132 w 204"/>
                      <a:gd name="T33" fmla="*/ 72 h 126"/>
                      <a:gd name="T34" fmla="*/ 119 w 204"/>
                      <a:gd name="T35" fmla="*/ 74 h 126"/>
                      <a:gd name="T36" fmla="*/ 102 w 204"/>
                      <a:gd name="T37" fmla="*/ 72 h 126"/>
                      <a:gd name="T38" fmla="*/ 82 w 204"/>
                      <a:gd name="T39" fmla="*/ 65 h 126"/>
                      <a:gd name="T40" fmla="*/ 58 w 204"/>
                      <a:gd name="T41" fmla="*/ 52 h 126"/>
                      <a:gd name="T42" fmla="*/ 32 w 204"/>
                      <a:gd name="T43" fmla="*/ 29 h 126"/>
                      <a:gd name="T44" fmla="*/ 0 w 204"/>
                      <a:gd name="T45" fmla="*/ 0 h 12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204"/>
                      <a:gd name="T70" fmla="*/ 0 h 126"/>
                      <a:gd name="T71" fmla="*/ 204 w 204"/>
                      <a:gd name="T72" fmla="*/ 126 h 12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204" h="126">
                        <a:moveTo>
                          <a:pt x="0" y="0"/>
                        </a:moveTo>
                        <a:lnTo>
                          <a:pt x="2" y="4"/>
                        </a:lnTo>
                        <a:lnTo>
                          <a:pt x="8" y="15"/>
                        </a:lnTo>
                        <a:lnTo>
                          <a:pt x="15" y="29"/>
                        </a:lnTo>
                        <a:lnTo>
                          <a:pt x="26" y="48"/>
                        </a:lnTo>
                        <a:lnTo>
                          <a:pt x="41" y="67"/>
                        </a:lnTo>
                        <a:lnTo>
                          <a:pt x="60" y="85"/>
                        </a:lnTo>
                        <a:lnTo>
                          <a:pt x="82" y="98"/>
                        </a:lnTo>
                        <a:lnTo>
                          <a:pt x="106" y="107"/>
                        </a:lnTo>
                        <a:lnTo>
                          <a:pt x="136" y="109"/>
                        </a:lnTo>
                        <a:lnTo>
                          <a:pt x="134" y="126"/>
                        </a:lnTo>
                        <a:lnTo>
                          <a:pt x="204" y="104"/>
                        </a:lnTo>
                        <a:lnTo>
                          <a:pt x="153" y="46"/>
                        </a:lnTo>
                        <a:lnTo>
                          <a:pt x="149" y="67"/>
                        </a:lnTo>
                        <a:lnTo>
                          <a:pt x="147" y="68"/>
                        </a:lnTo>
                        <a:lnTo>
                          <a:pt x="141" y="70"/>
                        </a:lnTo>
                        <a:lnTo>
                          <a:pt x="132" y="72"/>
                        </a:lnTo>
                        <a:lnTo>
                          <a:pt x="119" y="74"/>
                        </a:lnTo>
                        <a:lnTo>
                          <a:pt x="102" y="72"/>
                        </a:lnTo>
                        <a:lnTo>
                          <a:pt x="82" y="65"/>
                        </a:lnTo>
                        <a:lnTo>
                          <a:pt x="58" y="52"/>
                        </a:lnTo>
                        <a:lnTo>
                          <a:pt x="32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8251" name="Text Box 4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6" y="1968"/>
                    <a:ext cx="1056" cy="2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500" dirty="0">
                        <a:solidFill>
                          <a:srgbClr val="000000"/>
                        </a:solidFill>
                      </a:rPr>
                      <a:t>20 </a:t>
                    </a:r>
                    <a:r>
                      <a:rPr lang="en-US" sz="1500" dirty="0" err="1">
                        <a:solidFill>
                          <a:srgbClr val="000000"/>
                        </a:solidFill>
                      </a:rPr>
                      <a:t>cryomodules</a:t>
                    </a:r>
                    <a:endParaRPr lang="en-US" sz="1500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29" name="Text Box 3"/>
          <p:cNvSpPr txBox="1">
            <a:spLocks noChangeArrowheads="1"/>
          </p:cNvSpPr>
          <p:nvPr/>
        </p:nvSpPr>
        <p:spPr bwMode="auto">
          <a:xfrm>
            <a:off x="5094288" y="5124450"/>
            <a:ext cx="4191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cs typeface="+mn-cs"/>
              </a:rPr>
              <a:t>Scope of the project includes: 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500" dirty="0">
                <a:cs typeface="+mn-cs"/>
              </a:rPr>
              <a:t>Doubling the accelerator beam energy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500" dirty="0">
                <a:cs typeface="+mn-cs"/>
              </a:rPr>
              <a:t>New experimental Hall and </a:t>
            </a:r>
            <a:r>
              <a:rPr lang="en-US" sz="1500" dirty="0" err="1">
                <a:cs typeface="+mn-cs"/>
              </a:rPr>
              <a:t>beamline</a:t>
            </a:r>
            <a:endParaRPr lang="en-US" sz="1500" dirty="0">
              <a:cs typeface="+mn-cs"/>
            </a:endParaRP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500" dirty="0">
                <a:cs typeface="+mn-cs"/>
              </a:rPr>
              <a:t>Upgrades to existing Experimental Halls</a:t>
            </a:r>
          </a:p>
        </p:txBody>
      </p:sp>
      <p:sp>
        <p:nvSpPr>
          <p:cNvPr id="1588234" name="Text Box 30"/>
          <p:cNvSpPr txBox="1">
            <a:spLocks noChangeArrowheads="1"/>
          </p:cNvSpPr>
          <p:nvPr/>
        </p:nvSpPr>
        <p:spPr bwMode="auto">
          <a:xfrm>
            <a:off x="6388100" y="3054350"/>
            <a:ext cx="2755900" cy="831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600" dirty="0"/>
              <a:t>Maintain capability to deliver lower pass beam energies: </a:t>
            </a:r>
          </a:p>
          <a:p>
            <a:pPr algn="r" eaLnBrk="0" hangingPunct="0"/>
            <a:r>
              <a:rPr lang="en-US" sz="1600" dirty="0"/>
              <a:t>2.2, 4.4, 6.6….</a:t>
            </a:r>
          </a:p>
        </p:txBody>
      </p:sp>
      <p:sp>
        <p:nvSpPr>
          <p:cNvPr id="1588235" name="TextBox 329"/>
          <p:cNvSpPr txBox="1">
            <a:spLocks noChangeArrowheads="1"/>
          </p:cNvSpPr>
          <p:nvPr/>
        </p:nvSpPr>
        <p:spPr bwMode="auto">
          <a:xfrm>
            <a:off x="5937250" y="2133600"/>
            <a:ext cx="2292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Upgrade arc magnets </a:t>
            </a:r>
          </a:p>
          <a:p>
            <a:r>
              <a:rPr lang="en-US" sz="1400"/>
              <a:t>and supplies</a:t>
            </a:r>
          </a:p>
        </p:txBody>
      </p:sp>
      <p:sp>
        <p:nvSpPr>
          <p:cNvPr id="1588236" name="Freeform 376"/>
          <p:cNvSpPr>
            <a:spLocks/>
          </p:cNvSpPr>
          <p:nvPr/>
        </p:nvSpPr>
        <p:spPr bwMode="auto">
          <a:xfrm rot="5400000">
            <a:off x="5734844" y="2266156"/>
            <a:ext cx="230188" cy="269875"/>
          </a:xfrm>
          <a:custGeom>
            <a:avLst/>
            <a:gdLst>
              <a:gd name="T0" fmla="*/ 0 w 144"/>
              <a:gd name="T1" fmla="*/ 0 h 176"/>
              <a:gd name="T2" fmla="*/ 0 w 144"/>
              <a:gd name="T3" fmla="*/ 9414957 h 176"/>
              <a:gd name="T4" fmla="*/ 0 w 144"/>
              <a:gd name="T5" fmla="*/ 40013567 h 176"/>
              <a:gd name="T6" fmla="*/ 0 w 144"/>
              <a:gd name="T7" fmla="*/ 77674929 h 176"/>
              <a:gd name="T8" fmla="*/ 7660145 w 144"/>
              <a:gd name="T9" fmla="*/ 131810939 h 176"/>
              <a:gd name="T10" fmla="*/ 28087732 w 144"/>
              <a:gd name="T11" fmla="*/ 183594720 h 176"/>
              <a:gd name="T12" fmla="*/ 51068158 w 144"/>
              <a:gd name="T13" fmla="*/ 240084493 h 176"/>
              <a:gd name="T14" fmla="*/ 89370478 w 144"/>
              <a:gd name="T15" fmla="*/ 287160797 h 176"/>
              <a:gd name="T16" fmla="*/ 135331354 w 144"/>
              <a:gd name="T17" fmla="*/ 331881829 h 176"/>
              <a:gd name="T18" fmla="*/ 201721382 w 144"/>
              <a:gd name="T19" fmla="*/ 367189440 h 176"/>
              <a:gd name="T20" fmla="*/ 183848250 w 144"/>
              <a:gd name="T21" fmla="*/ 397788041 h 176"/>
              <a:gd name="T22" fmla="*/ 367694902 w 144"/>
              <a:gd name="T23" fmla="*/ 414264307 h 176"/>
              <a:gd name="T24" fmla="*/ 301304875 w 144"/>
              <a:gd name="T25" fmla="*/ 240084493 h 176"/>
              <a:gd name="T26" fmla="*/ 278324449 w 144"/>
              <a:gd name="T27" fmla="*/ 284807058 h 176"/>
              <a:gd name="T28" fmla="*/ 273217155 w 144"/>
              <a:gd name="T29" fmla="*/ 284807058 h 176"/>
              <a:gd name="T30" fmla="*/ 255344023 w 144"/>
              <a:gd name="T31" fmla="*/ 284807058 h 176"/>
              <a:gd name="T32" fmla="*/ 229809151 w 144"/>
              <a:gd name="T33" fmla="*/ 280099581 h 176"/>
              <a:gd name="T34" fmla="*/ 201721382 w 144"/>
              <a:gd name="T35" fmla="*/ 270684627 h 176"/>
              <a:gd name="T36" fmla="*/ 163420672 w 144"/>
              <a:gd name="T37" fmla="*/ 249499447 h 176"/>
              <a:gd name="T38" fmla="*/ 122565517 w 144"/>
              <a:gd name="T39" fmla="*/ 218900846 h 176"/>
              <a:gd name="T40" fmla="*/ 79155890 w 144"/>
              <a:gd name="T41" fmla="*/ 164764812 h 176"/>
              <a:gd name="T42" fmla="*/ 35747874 w 144"/>
              <a:gd name="T43" fmla="*/ 96504837 h 176"/>
              <a:gd name="T44" fmla="*/ 0 w 144"/>
              <a:gd name="T45" fmla="*/ 0 h 17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44"/>
              <a:gd name="T70" fmla="*/ 0 h 176"/>
              <a:gd name="T71" fmla="*/ 144 w 144"/>
              <a:gd name="T72" fmla="*/ 176 h 17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44" h="176">
                <a:moveTo>
                  <a:pt x="0" y="0"/>
                </a:moveTo>
                <a:lnTo>
                  <a:pt x="0" y="4"/>
                </a:lnTo>
                <a:lnTo>
                  <a:pt x="0" y="17"/>
                </a:lnTo>
                <a:lnTo>
                  <a:pt x="0" y="33"/>
                </a:lnTo>
                <a:lnTo>
                  <a:pt x="3" y="56"/>
                </a:lnTo>
                <a:lnTo>
                  <a:pt x="11" y="78"/>
                </a:lnTo>
                <a:lnTo>
                  <a:pt x="20" y="102"/>
                </a:lnTo>
                <a:lnTo>
                  <a:pt x="35" y="122"/>
                </a:lnTo>
                <a:lnTo>
                  <a:pt x="53" y="141"/>
                </a:lnTo>
                <a:lnTo>
                  <a:pt x="79" y="156"/>
                </a:lnTo>
                <a:lnTo>
                  <a:pt x="72" y="169"/>
                </a:lnTo>
                <a:lnTo>
                  <a:pt x="144" y="176"/>
                </a:lnTo>
                <a:lnTo>
                  <a:pt x="118" y="102"/>
                </a:lnTo>
                <a:lnTo>
                  <a:pt x="109" y="121"/>
                </a:lnTo>
                <a:lnTo>
                  <a:pt x="107" y="121"/>
                </a:lnTo>
                <a:lnTo>
                  <a:pt x="100" y="121"/>
                </a:lnTo>
                <a:lnTo>
                  <a:pt x="90" y="119"/>
                </a:lnTo>
                <a:lnTo>
                  <a:pt x="79" y="115"/>
                </a:lnTo>
                <a:lnTo>
                  <a:pt x="64" y="106"/>
                </a:lnTo>
                <a:lnTo>
                  <a:pt x="48" y="93"/>
                </a:lnTo>
                <a:lnTo>
                  <a:pt x="31" y="70"/>
                </a:lnTo>
                <a:lnTo>
                  <a:pt x="14" y="41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8237" name="Freeform 293"/>
          <p:cNvSpPr>
            <a:spLocks/>
          </p:cNvSpPr>
          <p:nvPr/>
        </p:nvSpPr>
        <p:spPr bwMode="auto">
          <a:xfrm rot="-5400000">
            <a:off x="4267200" y="3352800"/>
            <a:ext cx="190500" cy="342900"/>
          </a:xfrm>
          <a:custGeom>
            <a:avLst/>
            <a:gdLst>
              <a:gd name="T0" fmla="*/ 201072222 w 181"/>
              <a:gd name="T1" fmla="*/ 850675200 h 138"/>
              <a:gd name="T2" fmla="*/ 197740052 w 181"/>
              <a:gd name="T3" fmla="*/ 850675200 h 138"/>
              <a:gd name="T4" fmla="*/ 183297841 w 181"/>
              <a:gd name="T5" fmla="*/ 850675200 h 138"/>
              <a:gd name="T6" fmla="*/ 164413088 w 181"/>
              <a:gd name="T7" fmla="*/ 850675200 h 138"/>
              <a:gd name="T8" fmla="*/ 139973314 w 181"/>
              <a:gd name="T9" fmla="*/ 838345714 h 138"/>
              <a:gd name="T10" fmla="*/ 115533508 w 181"/>
              <a:gd name="T11" fmla="*/ 801359741 h 138"/>
              <a:gd name="T12" fmla="*/ 87760512 w 181"/>
              <a:gd name="T13" fmla="*/ 745882024 h 138"/>
              <a:gd name="T14" fmla="*/ 63320722 w 181"/>
              <a:gd name="T15" fmla="*/ 665745336 h 138"/>
              <a:gd name="T16" fmla="*/ 41102746 w 181"/>
              <a:gd name="T17" fmla="*/ 548622519 h 138"/>
              <a:gd name="T18" fmla="*/ 26661579 w 181"/>
              <a:gd name="T19" fmla="*/ 400681113 h 138"/>
              <a:gd name="T20" fmla="*/ 12219365 w 181"/>
              <a:gd name="T21" fmla="*/ 449994087 h 138"/>
              <a:gd name="T22" fmla="*/ 0 w 181"/>
              <a:gd name="T23" fmla="*/ 0 h 138"/>
              <a:gd name="T24" fmla="*/ 82206544 w 181"/>
              <a:gd name="T25" fmla="*/ 141779187 h 138"/>
              <a:gd name="T26" fmla="*/ 61098924 w 181"/>
              <a:gd name="T27" fmla="*/ 197256943 h 138"/>
              <a:gd name="T28" fmla="*/ 61098924 w 181"/>
              <a:gd name="T29" fmla="*/ 221915914 h 138"/>
              <a:gd name="T30" fmla="*/ 61098924 w 181"/>
              <a:gd name="T31" fmla="*/ 252737144 h 138"/>
              <a:gd name="T32" fmla="*/ 63320722 w 181"/>
              <a:gd name="T33" fmla="*/ 308214861 h 138"/>
              <a:gd name="T34" fmla="*/ 69986131 w 181"/>
              <a:gd name="T35" fmla="*/ 388351627 h 138"/>
              <a:gd name="T36" fmla="*/ 79984746 w 181"/>
              <a:gd name="T37" fmla="*/ 480815317 h 138"/>
              <a:gd name="T38" fmla="*/ 96647702 w 181"/>
              <a:gd name="T39" fmla="*/ 573281491 h 138"/>
              <a:gd name="T40" fmla="*/ 121087475 w 181"/>
              <a:gd name="T41" fmla="*/ 665745336 h 138"/>
              <a:gd name="T42" fmla="*/ 156636270 w 181"/>
              <a:gd name="T43" fmla="*/ 758211510 h 138"/>
              <a:gd name="T44" fmla="*/ 201072222 w 181"/>
              <a:gd name="T45" fmla="*/ 850675200 h 1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1"/>
              <a:gd name="T70" fmla="*/ 0 h 138"/>
              <a:gd name="T71" fmla="*/ 181 w 181"/>
              <a:gd name="T72" fmla="*/ 138 h 13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1" h="138">
                <a:moveTo>
                  <a:pt x="181" y="138"/>
                </a:moveTo>
                <a:lnTo>
                  <a:pt x="178" y="138"/>
                </a:lnTo>
                <a:lnTo>
                  <a:pt x="165" y="138"/>
                </a:lnTo>
                <a:lnTo>
                  <a:pt x="148" y="138"/>
                </a:lnTo>
                <a:lnTo>
                  <a:pt x="126" y="136"/>
                </a:lnTo>
                <a:lnTo>
                  <a:pt x="104" y="130"/>
                </a:lnTo>
                <a:lnTo>
                  <a:pt x="79" y="121"/>
                </a:lnTo>
                <a:lnTo>
                  <a:pt x="57" y="108"/>
                </a:lnTo>
                <a:lnTo>
                  <a:pt x="37" y="89"/>
                </a:lnTo>
                <a:lnTo>
                  <a:pt x="24" y="65"/>
                </a:lnTo>
                <a:lnTo>
                  <a:pt x="11" y="73"/>
                </a:lnTo>
                <a:lnTo>
                  <a:pt x="0" y="0"/>
                </a:lnTo>
                <a:lnTo>
                  <a:pt x="74" y="23"/>
                </a:lnTo>
                <a:lnTo>
                  <a:pt x="55" y="32"/>
                </a:lnTo>
                <a:lnTo>
                  <a:pt x="55" y="36"/>
                </a:lnTo>
                <a:lnTo>
                  <a:pt x="55" y="41"/>
                </a:lnTo>
                <a:lnTo>
                  <a:pt x="57" y="50"/>
                </a:lnTo>
                <a:lnTo>
                  <a:pt x="63" y="63"/>
                </a:lnTo>
                <a:lnTo>
                  <a:pt x="72" y="78"/>
                </a:lnTo>
                <a:lnTo>
                  <a:pt x="87" y="93"/>
                </a:lnTo>
                <a:lnTo>
                  <a:pt x="109" y="108"/>
                </a:lnTo>
                <a:lnTo>
                  <a:pt x="141" y="123"/>
                </a:lnTo>
                <a:lnTo>
                  <a:pt x="181" y="138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8238" name="Text Box 427"/>
          <p:cNvSpPr txBox="1">
            <a:spLocks noChangeArrowheads="1"/>
          </p:cNvSpPr>
          <p:nvPr/>
        </p:nvSpPr>
        <p:spPr bwMode="auto">
          <a:xfrm>
            <a:off x="4267200" y="2874963"/>
            <a:ext cx="9969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500">
                <a:solidFill>
                  <a:srgbClr val="000000"/>
                </a:solidFill>
              </a:rPr>
              <a:t>CHL upgrade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1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273" name="Rectangle 3"/>
          <p:cNvSpPr>
            <a:spLocks noChangeArrowheads="1"/>
          </p:cNvSpPr>
          <p:nvPr/>
        </p:nvSpPr>
        <p:spPr bwMode="auto">
          <a:xfrm>
            <a:off x="304800" y="1143000"/>
            <a:ext cx="510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en-US" sz="1800" i="1">
                <a:solidFill>
                  <a:srgbClr val="002060"/>
                </a:solidFill>
              </a:rPr>
              <a:t>Hall D</a:t>
            </a:r>
            <a:r>
              <a:rPr lang="en-US" sz="1800">
                <a:solidFill>
                  <a:srgbClr val="002060"/>
                </a:solidFill>
              </a:rPr>
              <a:t> – exploring origin of</a:t>
            </a:r>
            <a:r>
              <a:rPr lang="en-US" sz="1800">
                <a:solidFill>
                  <a:srgbClr val="000000"/>
                </a:solidFill>
              </a:rPr>
              <a:t> </a:t>
            </a:r>
            <a:r>
              <a:rPr lang="en-US" sz="1800">
                <a:solidFill>
                  <a:srgbClr val="FF0000"/>
                </a:solidFill>
              </a:rPr>
              <a:t>confinement</a:t>
            </a:r>
            <a:r>
              <a:rPr lang="en-US" sz="1800">
                <a:solidFill>
                  <a:srgbClr val="000000"/>
                </a:solidFill>
              </a:rPr>
              <a:t> </a:t>
            </a:r>
            <a:r>
              <a:rPr lang="en-US" sz="1800">
                <a:solidFill>
                  <a:srgbClr val="002060"/>
                </a:solidFill>
              </a:rPr>
              <a:t>by studying </a:t>
            </a:r>
            <a:r>
              <a:rPr lang="en-US" sz="1800">
                <a:solidFill>
                  <a:srgbClr val="7030A0"/>
                </a:solidFill>
              </a:rPr>
              <a:t>exotic mesons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5313363" y="990600"/>
            <a:ext cx="3671887" cy="1912938"/>
            <a:chOff x="3744" y="608"/>
            <a:chExt cx="1779" cy="1019"/>
          </a:xfrm>
        </p:grpSpPr>
        <p:pic>
          <p:nvPicPr>
            <p:cNvPr id="1590282" name="Picture 5" descr="a"/>
            <p:cNvPicPr>
              <a:picLocks noChangeAspect="1" noChangeArrowheads="1"/>
            </p:cNvPicPr>
            <p:nvPr/>
          </p:nvPicPr>
          <p:blipFill>
            <a:blip r:embed="rId3" cstate="print"/>
            <a:srcRect l="15855"/>
            <a:stretch>
              <a:fillRect/>
            </a:stretch>
          </p:blipFill>
          <p:spPr bwMode="auto">
            <a:xfrm rot="5400000">
              <a:off x="4125" y="230"/>
              <a:ext cx="1019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90283" name="Rectangle 6"/>
            <p:cNvSpPr>
              <a:spLocks noChangeAspect="1" noChangeArrowheads="1"/>
            </p:cNvSpPr>
            <p:nvPr/>
          </p:nvSpPr>
          <p:spPr bwMode="auto">
            <a:xfrm>
              <a:off x="3744" y="609"/>
              <a:ext cx="303" cy="3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90284" name="Rectangle 7"/>
            <p:cNvSpPr>
              <a:spLocks noChangeAspect="1" noChangeArrowheads="1"/>
            </p:cNvSpPr>
            <p:nvPr/>
          </p:nvSpPr>
          <p:spPr bwMode="auto">
            <a:xfrm>
              <a:off x="3746" y="1362"/>
              <a:ext cx="312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90275" name="Rectangle 8"/>
          <p:cNvSpPr>
            <a:spLocks noChangeArrowheads="1"/>
          </p:cNvSpPr>
          <p:nvPr/>
        </p:nvSpPr>
        <p:spPr bwMode="auto">
          <a:xfrm>
            <a:off x="2667000" y="2895600"/>
            <a:ext cx="55864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i="1" dirty="0">
                <a:solidFill>
                  <a:srgbClr val="002060"/>
                </a:solidFill>
              </a:rPr>
              <a:t>Hall B</a:t>
            </a:r>
            <a:r>
              <a:rPr lang="en-US" sz="1800" dirty="0">
                <a:solidFill>
                  <a:srgbClr val="002060"/>
                </a:solidFill>
              </a:rPr>
              <a:t> – understanding </a:t>
            </a:r>
            <a:r>
              <a:rPr lang="en-US" sz="1800" dirty="0">
                <a:solidFill>
                  <a:srgbClr val="FF0000"/>
                </a:solidFill>
              </a:rPr>
              <a:t>nucleon structure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2060"/>
                </a:solidFill>
              </a:rPr>
              <a:t>via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>
                <a:solidFill>
                  <a:srgbClr val="7030A0"/>
                </a:solidFill>
              </a:rPr>
              <a:t>generalized </a:t>
            </a:r>
            <a:r>
              <a:rPr lang="en-US" sz="1800" dirty="0" err="1">
                <a:solidFill>
                  <a:srgbClr val="7030A0"/>
                </a:solidFill>
              </a:rPr>
              <a:t>parton</a:t>
            </a:r>
            <a:r>
              <a:rPr lang="en-US" sz="1800" dirty="0">
                <a:solidFill>
                  <a:srgbClr val="7030A0"/>
                </a:solidFill>
              </a:rPr>
              <a:t> distributions</a:t>
            </a:r>
          </a:p>
        </p:txBody>
      </p:sp>
      <p:sp>
        <p:nvSpPr>
          <p:cNvPr id="1590276" name="Rectangle 10"/>
          <p:cNvSpPr>
            <a:spLocks noChangeArrowheads="1"/>
          </p:cNvSpPr>
          <p:nvPr/>
        </p:nvSpPr>
        <p:spPr bwMode="auto">
          <a:xfrm>
            <a:off x="701675" y="3952875"/>
            <a:ext cx="5641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en-US" sz="1800" i="1">
                <a:solidFill>
                  <a:srgbClr val="002060"/>
                </a:solidFill>
              </a:rPr>
              <a:t>Hall C</a:t>
            </a:r>
            <a:r>
              <a:rPr lang="en-US" sz="1800">
                <a:solidFill>
                  <a:srgbClr val="002060"/>
                </a:solidFill>
              </a:rPr>
              <a:t> – precision determination of </a:t>
            </a:r>
            <a:r>
              <a:rPr lang="en-US" sz="1800">
                <a:solidFill>
                  <a:srgbClr val="FF0000"/>
                </a:solidFill>
              </a:rPr>
              <a:t>valence quark</a:t>
            </a:r>
            <a:r>
              <a:rPr lang="en-US" sz="1800">
                <a:solidFill>
                  <a:srgbClr val="000000"/>
                </a:solidFill>
              </a:rPr>
              <a:t> </a:t>
            </a:r>
            <a:r>
              <a:rPr lang="en-US" sz="1800">
                <a:solidFill>
                  <a:srgbClr val="002060"/>
                </a:solidFill>
              </a:rPr>
              <a:t>properties in nucleons and nuclei </a:t>
            </a:r>
          </a:p>
        </p:txBody>
      </p:sp>
      <p:sp>
        <p:nvSpPr>
          <p:cNvPr id="1590277" name="Rectangle 11"/>
          <p:cNvSpPr>
            <a:spLocks noChangeArrowheads="1"/>
          </p:cNvSpPr>
          <p:nvPr/>
        </p:nvSpPr>
        <p:spPr bwMode="auto">
          <a:xfrm>
            <a:off x="2738438" y="5619750"/>
            <a:ext cx="64055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i="1" dirty="0">
                <a:solidFill>
                  <a:srgbClr val="002060"/>
                </a:solidFill>
              </a:rPr>
              <a:t>Hall A</a:t>
            </a:r>
            <a:r>
              <a:rPr lang="en-US" sz="1800" dirty="0">
                <a:solidFill>
                  <a:srgbClr val="002060"/>
                </a:solidFill>
              </a:rPr>
              <a:t> – short range correlations, form factors, hyper-nuclear physics, </a:t>
            </a:r>
            <a:r>
              <a:rPr lang="en-US" sz="1800" dirty="0">
                <a:solidFill>
                  <a:srgbClr val="FF0000"/>
                </a:solidFill>
              </a:rPr>
              <a:t>future</a:t>
            </a: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new experiments (e.g</a:t>
            </a:r>
            <a:r>
              <a:rPr lang="en-US" sz="1800" dirty="0" smtClean="0">
                <a:solidFill>
                  <a:srgbClr val="FF0000"/>
                </a:solidFill>
              </a:rPr>
              <a:t>., </a:t>
            </a:r>
            <a:r>
              <a:rPr lang="en-US" sz="1800" dirty="0">
                <a:solidFill>
                  <a:srgbClr val="FF0000"/>
                </a:solidFill>
              </a:rPr>
              <a:t>PV and </a:t>
            </a:r>
            <a:r>
              <a:rPr lang="en-US" sz="1800" dirty="0" smtClean="0">
                <a:solidFill>
                  <a:srgbClr val="FF0000"/>
                </a:solidFill>
              </a:rPr>
              <a:t>MOLLER)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590278" name="Picture 13" descr="hallacomb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200" y="4714875"/>
            <a:ext cx="2522538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0279" name="Text Box 2"/>
          <p:cNvSpPr>
            <a:spLocks noGrp="1" noChangeArrowheads="1"/>
          </p:cNvSpPr>
          <p:nvPr>
            <p:ph type="title"/>
          </p:nvPr>
        </p:nvSpPr>
        <p:spPr>
          <a:xfrm>
            <a:off x="457200" y="-42863"/>
            <a:ext cx="8229600" cy="881063"/>
          </a:xfrm>
        </p:spPr>
        <p:txBody>
          <a:bodyPr/>
          <a:lstStyle/>
          <a:p>
            <a:pPr eaLnBrk="1" hangingPunct="1"/>
            <a:r>
              <a:rPr lang="en-US" smtClean="0">
                <a:cs typeface="Arial" pitchFamily="34" charset="0"/>
              </a:rPr>
              <a:t>12 GeV Scientific Capabilities</a:t>
            </a:r>
          </a:p>
        </p:txBody>
      </p:sp>
      <p:pic>
        <p:nvPicPr>
          <p:cNvPr id="1590280" name="Picture 3"/>
          <p:cNvPicPr>
            <a:picLocks noChangeAspect="1"/>
          </p:cNvPicPr>
          <p:nvPr/>
        </p:nvPicPr>
        <p:blipFill>
          <a:blip r:embed="rId5" cstate="print"/>
          <a:srcRect l="20206" t="10916" r="12640" b="15477"/>
          <a:stretch>
            <a:fillRect/>
          </a:stretch>
        </p:blipFill>
        <p:spPr bwMode="auto">
          <a:xfrm>
            <a:off x="203200" y="1944688"/>
            <a:ext cx="2403475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0281" name="Content Placeholder 3" descr="SHMS-HMS.JPG"/>
          <p:cNvPicPr>
            <a:picLocks noChangeAspect="1"/>
          </p:cNvPicPr>
          <p:nvPr/>
        </p:nvPicPr>
        <p:blipFill>
          <a:blip r:embed="rId6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497638" y="3506788"/>
            <a:ext cx="2493962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22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177" name="Rectangle 4"/>
          <p:cNvSpPr>
            <a:spLocks noChangeArrowheads="1"/>
          </p:cNvSpPr>
          <p:nvPr/>
        </p:nvSpPr>
        <p:spPr bwMode="auto">
          <a:xfrm>
            <a:off x="228600" y="1066800"/>
            <a:ext cx="8763000" cy="2209800"/>
          </a:xfrm>
          <a:prstGeom prst="rect">
            <a:avLst/>
          </a:prstGeom>
          <a:solidFill>
            <a:srgbClr val="CCFF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228600" y="3276600"/>
            <a:ext cx="8763000" cy="1544035"/>
          </a:xfrm>
          <a:prstGeom prst="rect">
            <a:avLst/>
          </a:prstGeom>
          <a:solidFill>
            <a:srgbClr val="CCEC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58617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3350"/>
            <a:ext cx="9144000" cy="704850"/>
          </a:xfrm>
        </p:spPr>
        <p:txBody>
          <a:bodyPr>
            <a:normAutofit/>
          </a:bodyPr>
          <a:lstStyle/>
          <a:p>
            <a:r>
              <a:rPr lang="en-US" b="1" dirty="0" smtClean="0"/>
              <a:t>The </a:t>
            </a:r>
            <a:r>
              <a:rPr lang="en-US" b="1" dirty="0" err="1" smtClean="0"/>
              <a:t>JLab</a:t>
            </a:r>
            <a:r>
              <a:rPr lang="en-US" b="1" dirty="0" smtClean="0"/>
              <a:t> 12 </a:t>
            </a:r>
            <a:r>
              <a:rPr lang="en-US" b="1" dirty="0" err="1" smtClean="0"/>
              <a:t>GeV</a:t>
            </a:r>
            <a:r>
              <a:rPr lang="en-US" b="1" dirty="0" smtClean="0"/>
              <a:t> Science Program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>
          <a:xfrm>
            <a:off x="266700" y="1295400"/>
            <a:ext cx="8801100" cy="3882775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spcAft>
                <a:spcPts val="500"/>
              </a:spcAft>
            </a:pPr>
            <a:r>
              <a:rPr lang="en-US" sz="1700" dirty="0" smtClean="0"/>
              <a:t>The physical origins of quark confinement (</a:t>
            </a:r>
            <a:r>
              <a:rPr lang="en-US" sz="1700" dirty="0" err="1" smtClean="0"/>
              <a:t>GlueX</a:t>
            </a:r>
            <a:r>
              <a:rPr lang="en-US" sz="1700" dirty="0" smtClean="0"/>
              <a:t>, meson and baryon spectroscopy)</a:t>
            </a:r>
          </a:p>
          <a:p>
            <a:pPr>
              <a:spcBef>
                <a:spcPts val="600"/>
              </a:spcBef>
              <a:spcAft>
                <a:spcPts val="500"/>
              </a:spcAft>
            </a:pPr>
            <a:r>
              <a:rPr lang="en-US" sz="1700" dirty="0" smtClean="0"/>
              <a:t>The spin and flavor structure of the proton and neutron (PDF’s, GPD’s, TMD’s…)</a:t>
            </a:r>
          </a:p>
          <a:p>
            <a:pPr>
              <a:spcBef>
                <a:spcPts val="600"/>
              </a:spcBef>
              <a:spcAft>
                <a:spcPts val="500"/>
              </a:spcAft>
            </a:pPr>
            <a:r>
              <a:rPr lang="en-US" sz="1700" dirty="0" smtClean="0"/>
              <a:t>The quark structure of nuclei</a:t>
            </a:r>
          </a:p>
          <a:p>
            <a:pPr>
              <a:spcBef>
                <a:spcPts val="600"/>
              </a:spcBef>
              <a:spcAft>
                <a:spcPts val="500"/>
              </a:spcAft>
            </a:pPr>
            <a:r>
              <a:rPr lang="en-US" sz="1700" dirty="0" smtClean="0"/>
              <a:t>Probe potential new physics through high precision tests of the Standard Model</a:t>
            </a:r>
          </a:p>
          <a:p>
            <a:pPr>
              <a:spcBef>
                <a:spcPts val="600"/>
              </a:spcBef>
            </a:pPr>
            <a:endParaRPr lang="en-US" sz="1700" dirty="0" smtClean="0"/>
          </a:p>
          <a:p>
            <a:pPr algn="ctr">
              <a:lnSpc>
                <a:spcPct val="80000"/>
              </a:lnSpc>
              <a:spcBef>
                <a:spcPts val="1200"/>
              </a:spcBef>
              <a:buFontTx/>
              <a:buNone/>
            </a:pPr>
            <a:endParaRPr lang="en-US" sz="1200" i="1" dirty="0" smtClean="0">
              <a:solidFill>
                <a:srgbClr val="0000FF"/>
              </a:solidFill>
              <a:cs typeface="Arial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  <a:buFontTx/>
              <a:buNone/>
            </a:pPr>
            <a:r>
              <a:rPr lang="en-US" sz="2200" i="1" dirty="0" smtClean="0">
                <a:solidFill>
                  <a:srgbClr val="0000FF"/>
                </a:solidFill>
                <a:cs typeface="Arial" pitchFamily="34" charset="0"/>
              </a:rPr>
              <a:t>Exciting slate of experiments for 4 Halls planned for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200" i="1" dirty="0" smtClean="0">
                <a:solidFill>
                  <a:srgbClr val="0000FF"/>
                </a:solidFill>
                <a:cs typeface="Arial" pitchFamily="34" charset="0"/>
              </a:rPr>
              <a:t>initial five years of operation!</a:t>
            </a:r>
            <a:endParaRPr lang="en-US" sz="2200" i="1" dirty="0" smtClean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7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835" y="364076"/>
            <a:ext cx="3048000" cy="22250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799" y="2819400"/>
            <a:ext cx="480059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2400" dirty="0" smtClean="0">
                <a:solidFill>
                  <a:srgbClr val="002060"/>
                </a:solidFill>
              </a:rPr>
              <a:t>DIS → </a:t>
            </a:r>
            <a:r>
              <a:rPr lang="en-US" sz="2400" dirty="0" smtClean="0">
                <a:solidFill>
                  <a:srgbClr val="002060"/>
                </a:solidFill>
                <a:latin typeface="Symbol" pitchFamily="18" charset="2"/>
              </a:rPr>
              <a:t>DS </a:t>
            </a:r>
            <a:r>
              <a:rPr lang="en-US" sz="2400" dirty="0" smtClean="0">
                <a:solidFill>
                  <a:srgbClr val="002060"/>
                </a:solidFill>
                <a:latin typeface="Symbol" pitchFamily="18" charset="2"/>
                <a:sym typeface="Symbol"/>
              </a:rPr>
              <a:t> </a:t>
            </a:r>
            <a:r>
              <a:rPr lang="en-US" sz="2400" dirty="0" smtClean="0">
                <a:solidFill>
                  <a:srgbClr val="002060"/>
                </a:solidFill>
                <a:sym typeface="Symbol"/>
              </a:rPr>
              <a:t>0.25 (quarks)</a:t>
            </a:r>
          </a:p>
          <a:p>
            <a:pPr>
              <a:buClr>
                <a:srgbClr val="FF0000"/>
              </a:buClr>
            </a:pPr>
            <a:endParaRPr lang="en-US" sz="2400" dirty="0" smtClean="0">
              <a:solidFill>
                <a:srgbClr val="002060"/>
              </a:solidFill>
              <a:sym typeface="Symbol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sym typeface="Symbol"/>
              </a:rPr>
              <a:t> RHIC + DIS → </a:t>
            </a:r>
            <a:r>
              <a:rPr lang="en-US" sz="2400" dirty="0" smtClean="0">
                <a:solidFill>
                  <a:srgbClr val="002060"/>
                </a:solidFill>
                <a:latin typeface="Symbol" pitchFamily="18" charset="2"/>
                <a:sym typeface="Symbol"/>
              </a:rPr>
              <a:t>D</a:t>
            </a:r>
            <a:r>
              <a:rPr lang="en-US" sz="2400" dirty="0" smtClean="0">
                <a:solidFill>
                  <a:srgbClr val="002060"/>
                </a:solidFill>
                <a:sym typeface="Symbol"/>
              </a:rPr>
              <a:t>g« 1 (gluons)</a:t>
            </a:r>
          </a:p>
          <a:p>
            <a:pPr>
              <a:buClr>
                <a:srgbClr val="FF0000"/>
              </a:buClr>
            </a:pPr>
            <a:endParaRPr lang="en-US" sz="2400" dirty="0" smtClean="0">
              <a:solidFill>
                <a:srgbClr val="002060"/>
              </a:solidFill>
              <a:sym typeface="Symbol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sym typeface="Symbol"/>
              </a:rPr>
              <a:t>→ </a:t>
            </a:r>
            <a:r>
              <a:rPr lang="en-US" sz="2400" b="1" dirty="0" err="1" smtClean="0">
                <a:solidFill>
                  <a:srgbClr val="7030A0"/>
                </a:solidFill>
                <a:sym typeface="Symbol"/>
              </a:rPr>
              <a:t>L</a:t>
            </a:r>
            <a:r>
              <a:rPr lang="en-US" sz="2400" b="1" baseline="-25000" dirty="0" err="1" smtClean="0">
                <a:solidFill>
                  <a:srgbClr val="7030A0"/>
                </a:solidFill>
                <a:sym typeface="Symbol"/>
              </a:rPr>
              <a:t>q</a:t>
            </a:r>
            <a:endParaRPr lang="en-US" sz="2400" b="1" baseline="-25000" dirty="0" smtClean="0">
              <a:solidFill>
                <a:srgbClr val="7030A0"/>
              </a:solidFill>
              <a:sym typeface="Symbol"/>
            </a:endParaRPr>
          </a:p>
          <a:p>
            <a:pPr>
              <a:buClr>
                <a:srgbClr val="FF0000"/>
              </a:buClr>
            </a:pPr>
            <a:endParaRPr lang="en-US" sz="2800" dirty="0">
              <a:latin typeface="+mn-lt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2952126"/>
            <a:ext cx="3124200" cy="304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732770" y="5998669"/>
            <a:ext cx="3155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NewRomanPSMT"/>
              </a:rPr>
              <a:t>D. de </a:t>
            </a:r>
            <a:r>
              <a:rPr lang="en-US" sz="1200" dirty="0" err="1" smtClean="0">
                <a:latin typeface="TimesNewRomanPSMT"/>
              </a:rPr>
              <a:t>Florian</a:t>
            </a:r>
            <a:r>
              <a:rPr lang="en-US" sz="1200" dirty="0" smtClean="0">
                <a:latin typeface="TimesNewRomanPSMT"/>
              </a:rPr>
              <a:t> et al., PRL 101 (2008) 072001</a:t>
            </a:r>
            <a:endParaRPr lang="en-US" sz="1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180279"/>
            <a:ext cx="39657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Proton Spin Puzzle</a:t>
            </a:r>
            <a:endParaRPr lang="en-US" sz="3200" b="1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51128"/>
            <a:ext cx="4902200" cy="78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6112" y="1845028"/>
            <a:ext cx="146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dirty="0" smtClean="0"/>
              <a:t>uark spins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15823" y="1845028"/>
            <a:ext cx="90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gluons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95097" y="677182"/>
            <a:ext cx="3047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dirty="0" smtClean="0"/>
              <a:t>uark angular 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179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228600" y="188913"/>
            <a:ext cx="8915400" cy="719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81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altLang="zh-CN" sz="3600" b="1">
              <a:solidFill>
                <a:srgbClr val="000000"/>
              </a:solidFill>
            </a:endParaRP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855260" y="908050"/>
            <a:ext cx="4688416" cy="38433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zh-CN" altLang="en-GB" sz="2000" dirty="0">
                <a:solidFill>
                  <a:srgbClr val="000000"/>
                </a:solidFill>
              </a:rPr>
              <a:t>    </a:t>
            </a:r>
            <a:r>
              <a:rPr lang="en-GB" altLang="zh-CN" sz="2000" dirty="0" err="1">
                <a:solidFill>
                  <a:srgbClr val="000000"/>
                </a:solidFill>
              </a:rPr>
              <a:t>W</a:t>
            </a:r>
            <a:r>
              <a:rPr lang="en-GB" altLang="zh-CN" sz="2000" baseline="-25000" dirty="0" err="1">
                <a:solidFill>
                  <a:srgbClr val="000000"/>
                </a:solidFill>
              </a:rPr>
              <a:t>p</a:t>
            </a:r>
            <a:r>
              <a:rPr lang="en-GB" altLang="zh-CN" sz="2000" baseline="30000" dirty="0" err="1">
                <a:solidFill>
                  <a:srgbClr val="000000"/>
                </a:solidFill>
              </a:rPr>
              <a:t>u</a:t>
            </a:r>
            <a:r>
              <a:rPr lang="en-GB" altLang="zh-CN" sz="2000" dirty="0">
                <a:solidFill>
                  <a:srgbClr val="000000"/>
                </a:solidFill>
              </a:rPr>
              <a:t>(</a:t>
            </a:r>
            <a:r>
              <a:rPr lang="en-GB" altLang="zh-CN" sz="2000" dirty="0" err="1">
                <a:solidFill>
                  <a:srgbClr val="000000"/>
                </a:solidFill>
              </a:rPr>
              <a:t>x,k</a:t>
            </a:r>
            <a:r>
              <a:rPr lang="en-GB" altLang="zh-CN" sz="2000" baseline="-33000" dirty="0" err="1">
                <a:solidFill>
                  <a:srgbClr val="000000"/>
                </a:solidFill>
              </a:rPr>
              <a:t>T</a:t>
            </a:r>
            <a:r>
              <a:rPr lang="en-GB" altLang="zh-CN" sz="2000" dirty="0" err="1">
                <a:solidFill>
                  <a:srgbClr val="000000"/>
                </a:solidFill>
              </a:rPr>
              <a:t>,</a:t>
            </a:r>
            <a:r>
              <a:rPr lang="en-GB" altLang="zh-CN" sz="2000" b="1" i="1" dirty="0" err="1">
                <a:solidFill>
                  <a:srgbClr val="000000"/>
                </a:solidFill>
              </a:rPr>
              <a:t>r</a:t>
            </a:r>
            <a:r>
              <a:rPr lang="en-GB" altLang="zh-CN" sz="2000" b="1" i="1" dirty="0">
                <a:solidFill>
                  <a:srgbClr val="000000"/>
                </a:solidFill>
              </a:rPr>
              <a:t> </a:t>
            </a:r>
            <a:r>
              <a:rPr lang="en-GB" altLang="zh-CN" sz="2000" dirty="0">
                <a:solidFill>
                  <a:srgbClr val="000000"/>
                </a:solidFill>
              </a:rPr>
              <a:t>)  Wigner distributions</a:t>
            </a:r>
          </a:p>
        </p:txBody>
      </p:sp>
      <p:grpSp>
        <p:nvGrpSpPr>
          <p:cNvPr id="2" name="Group 36"/>
          <p:cNvGrpSpPr/>
          <p:nvPr/>
        </p:nvGrpSpPr>
        <p:grpSpPr>
          <a:xfrm>
            <a:off x="3203575" y="3068638"/>
            <a:ext cx="708025" cy="2376487"/>
            <a:chOff x="3203575" y="3068638"/>
            <a:chExt cx="708025" cy="2376487"/>
          </a:xfrm>
        </p:grpSpPr>
        <p:sp>
          <p:nvSpPr>
            <p:cNvPr id="19485" name="Text Box 8"/>
            <p:cNvSpPr txBox="1">
              <a:spLocks noChangeArrowheads="1"/>
            </p:cNvSpPr>
            <p:nvPr/>
          </p:nvSpPr>
          <p:spPr bwMode="auto">
            <a:xfrm>
              <a:off x="3287713" y="4005263"/>
              <a:ext cx="623887" cy="4159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>
                  <a:solidFill>
                    <a:srgbClr val="000000"/>
                  </a:solidFill>
                </a:rPr>
                <a:t>d</a:t>
              </a:r>
              <a:r>
                <a:rPr lang="en-GB" altLang="zh-CN" sz="2000" baseline="30000">
                  <a:solidFill>
                    <a:srgbClr val="000000"/>
                  </a:solidFill>
                </a:rPr>
                <a:t>2</a:t>
              </a:r>
              <a:r>
                <a:rPr lang="en-GB" altLang="zh-CN" sz="2000">
                  <a:solidFill>
                    <a:srgbClr val="000000"/>
                  </a:solidFill>
                </a:rPr>
                <a:t>k</a:t>
              </a:r>
              <a:r>
                <a:rPr lang="en-GB" altLang="zh-CN" sz="2000" baseline="-25000">
                  <a:solidFill>
                    <a:srgbClr val="000000"/>
                  </a:solidFill>
                </a:rPr>
                <a:t>T</a:t>
              </a:r>
            </a:p>
          </p:txBody>
        </p:sp>
        <p:sp>
          <p:nvSpPr>
            <p:cNvPr id="19486" name="Line 10"/>
            <p:cNvSpPr>
              <a:spLocks noChangeShapeType="1"/>
            </p:cNvSpPr>
            <p:nvPr/>
          </p:nvSpPr>
          <p:spPr bwMode="auto">
            <a:xfrm>
              <a:off x="3203575" y="3068638"/>
              <a:ext cx="1587" cy="237648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87" name="Text Box 11"/>
          <p:cNvSpPr txBox="1">
            <a:spLocks noChangeArrowheads="1"/>
          </p:cNvSpPr>
          <p:nvPr/>
        </p:nvSpPr>
        <p:spPr bwMode="auto">
          <a:xfrm>
            <a:off x="2578100" y="5445125"/>
            <a:ext cx="1666875" cy="7000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>
                <a:solidFill>
                  <a:srgbClr val="000000"/>
                </a:solidFill>
              </a:rPr>
              <a:t>PDFs</a:t>
            </a:r>
            <a:r>
              <a:rPr lang="en-GB" altLang="zh-CN" sz="2000">
                <a:solidFill>
                  <a:srgbClr val="0066FF"/>
                </a:solidFill>
              </a:rPr>
              <a:t> </a:t>
            </a:r>
          </a:p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>
                <a:solidFill>
                  <a:srgbClr val="0066FF"/>
                </a:solidFill>
              </a:rPr>
              <a:t>f</a:t>
            </a:r>
            <a:r>
              <a:rPr lang="en-GB" altLang="zh-CN" sz="2000" baseline="-25000">
                <a:solidFill>
                  <a:srgbClr val="0066FF"/>
                </a:solidFill>
              </a:rPr>
              <a:t>1</a:t>
            </a:r>
            <a:r>
              <a:rPr lang="en-GB" altLang="zh-CN" sz="2000" baseline="30000">
                <a:solidFill>
                  <a:srgbClr val="000000"/>
                </a:solidFill>
              </a:rPr>
              <a:t>u</a:t>
            </a:r>
            <a:r>
              <a:rPr lang="en-GB" altLang="zh-CN" sz="2000">
                <a:solidFill>
                  <a:srgbClr val="000000"/>
                </a:solidFill>
              </a:rPr>
              <a:t>(x), .. </a:t>
            </a:r>
            <a:r>
              <a:rPr lang="en-GB" altLang="zh-CN" sz="2000">
                <a:solidFill>
                  <a:srgbClr val="FF3300"/>
                </a:solidFill>
              </a:rPr>
              <a:t>h</a:t>
            </a:r>
            <a:r>
              <a:rPr lang="en-GB" altLang="zh-CN" sz="2000" baseline="-25000">
                <a:solidFill>
                  <a:srgbClr val="FF3300"/>
                </a:solidFill>
              </a:rPr>
              <a:t>1</a:t>
            </a:r>
            <a:r>
              <a:rPr lang="en-GB" altLang="zh-CN" sz="2000" baseline="30000">
                <a:solidFill>
                  <a:srgbClr val="000000"/>
                </a:solidFill>
              </a:rPr>
              <a:t>u</a:t>
            </a:r>
            <a:r>
              <a:rPr lang="en-GB" altLang="zh-CN" sz="2000">
                <a:solidFill>
                  <a:srgbClr val="000000"/>
                </a:solidFill>
              </a:rPr>
              <a:t>(x)</a:t>
            </a:r>
            <a:r>
              <a:rPr lang="x-none" altLang="zh-CN" sz="2000">
                <a:solidFill>
                  <a:srgbClr val="000000"/>
                </a:solidFill>
              </a:rPr>
              <a:t>‏</a:t>
            </a:r>
            <a:endParaRPr lang="en-GB" altLang="zh-CN" sz="2000">
              <a:solidFill>
                <a:srgbClr val="000000"/>
              </a:solidFill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79388" y="4365625"/>
            <a:ext cx="2301875" cy="1939925"/>
            <a:chOff x="113" y="2750"/>
            <a:chExt cx="1450" cy="1222"/>
          </a:xfrm>
        </p:grpSpPr>
        <p:pic>
          <p:nvPicPr>
            <p:cNvPr id="19489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2750"/>
              <a:ext cx="1451" cy="122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9490" name="Rectangle 14"/>
            <p:cNvSpPr>
              <a:spLocks noChangeArrowheads="1"/>
            </p:cNvSpPr>
            <p:nvPr/>
          </p:nvSpPr>
          <p:spPr bwMode="auto">
            <a:xfrm>
              <a:off x="1062" y="2866"/>
              <a:ext cx="369" cy="1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73025" y="1365250"/>
            <a:ext cx="4292600" cy="2495550"/>
            <a:chOff x="46" y="860"/>
            <a:chExt cx="2704" cy="1572"/>
          </a:xfrm>
        </p:grpSpPr>
        <p:sp>
          <p:nvSpPr>
            <p:cNvPr id="19477" name="Line 3"/>
            <p:cNvSpPr>
              <a:spLocks noChangeShapeType="1"/>
            </p:cNvSpPr>
            <p:nvPr/>
          </p:nvSpPr>
          <p:spPr bwMode="auto">
            <a:xfrm flipH="1">
              <a:off x="2106" y="860"/>
              <a:ext cx="627" cy="57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8" name="Text Box 4"/>
            <p:cNvSpPr txBox="1">
              <a:spLocks noChangeArrowheads="1"/>
            </p:cNvSpPr>
            <p:nvPr/>
          </p:nvSpPr>
          <p:spPr bwMode="auto">
            <a:xfrm>
              <a:off x="1882" y="1026"/>
              <a:ext cx="408" cy="2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>
                  <a:solidFill>
                    <a:srgbClr val="000000"/>
                  </a:solidFill>
                </a:rPr>
                <a:t>d</a:t>
              </a:r>
              <a:r>
                <a:rPr lang="en-GB" altLang="zh-CN" sz="2000" baseline="30000">
                  <a:solidFill>
                    <a:srgbClr val="000000"/>
                  </a:solidFill>
                </a:rPr>
                <a:t>3</a:t>
              </a:r>
              <a:r>
                <a:rPr lang="en-GB" altLang="zh-CN" sz="2000" b="1" i="1">
                  <a:solidFill>
                    <a:srgbClr val="000000"/>
                  </a:solidFill>
                </a:rPr>
                <a:t>r</a:t>
              </a:r>
              <a:r>
                <a:rPr lang="en-GB" altLang="zh-CN" sz="2000">
                  <a:solidFill>
                    <a:srgbClr val="000000"/>
                  </a:solidFill>
                </a:rPr>
                <a:t>   </a:t>
              </a:r>
            </a:p>
          </p:txBody>
        </p:sp>
        <p:sp>
          <p:nvSpPr>
            <p:cNvPr id="19479" name="Text Box 9"/>
            <p:cNvSpPr txBox="1">
              <a:spLocks noChangeArrowheads="1"/>
            </p:cNvSpPr>
            <p:nvPr/>
          </p:nvSpPr>
          <p:spPr bwMode="auto">
            <a:xfrm>
              <a:off x="1406" y="1480"/>
              <a:ext cx="1344" cy="42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>
                  <a:solidFill>
                    <a:srgbClr val="000000"/>
                  </a:solidFill>
                </a:rPr>
                <a:t>TMD PDFs </a:t>
              </a:r>
              <a:r>
                <a:rPr lang="en-GB" altLang="zh-CN">
                  <a:solidFill>
                    <a:srgbClr val="0066FF"/>
                  </a:solidFill>
                </a:rPr>
                <a:t>f</a:t>
              </a:r>
              <a:r>
                <a:rPr lang="en-GB" altLang="zh-CN" baseline="-25000">
                  <a:solidFill>
                    <a:srgbClr val="0066FF"/>
                  </a:solidFill>
                </a:rPr>
                <a:t>1</a:t>
              </a:r>
              <a:r>
                <a:rPr lang="en-GB" altLang="zh-CN" baseline="30000">
                  <a:solidFill>
                    <a:srgbClr val="000000"/>
                  </a:solidFill>
                </a:rPr>
                <a:t>u</a:t>
              </a:r>
              <a:r>
                <a:rPr lang="en-GB" altLang="zh-CN">
                  <a:solidFill>
                    <a:srgbClr val="000000"/>
                  </a:solidFill>
                </a:rPr>
                <a:t>(x,k</a:t>
              </a:r>
              <a:r>
                <a:rPr lang="en-GB" altLang="zh-CN" baseline="-25000">
                  <a:solidFill>
                    <a:srgbClr val="000000"/>
                  </a:solidFill>
                </a:rPr>
                <a:t>T</a:t>
              </a:r>
              <a:r>
                <a:rPr lang="en-GB" altLang="zh-CN">
                  <a:solidFill>
                    <a:srgbClr val="000000"/>
                  </a:solidFill>
                </a:rPr>
                <a:t>), .. </a:t>
              </a:r>
              <a:r>
                <a:rPr lang="en-GB" altLang="zh-CN">
                  <a:solidFill>
                    <a:srgbClr val="FF3300"/>
                  </a:solidFill>
                </a:rPr>
                <a:t>h</a:t>
              </a:r>
              <a:r>
                <a:rPr lang="en-GB" altLang="zh-CN" baseline="-25000">
                  <a:solidFill>
                    <a:srgbClr val="FF3300"/>
                  </a:solidFill>
                </a:rPr>
                <a:t>1</a:t>
              </a:r>
              <a:r>
                <a:rPr lang="en-GB" altLang="zh-CN" baseline="30000">
                  <a:solidFill>
                    <a:srgbClr val="000000"/>
                  </a:solidFill>
                </a:rPr>
                <a:t>u</a:t>
              </a:r>
              <a:r>
                <a:rPr lang="en-GB" altLang="zh-CN">
                  <a:solidFill>
                    <a:srgbClr val="000000"/>
                  </a:solidFill>
                </a:rPr>
                <a:t>(x,k</a:t>
              </a:r>
              <a:r>
                <a:rPr lang="en-GB" altLang="zh-CN" baseline="-25000">
                  <a:solidFill>
                    <a:srgbClr val="000000"/>
                  </a:solidFill>
                </a:rPr>
                <a:t>T</a:t>
              </a:r>
              <a:r>
                <a:rPr lang="en-GB" altLang="zh-CN">
                  <a:solidFill>
                    <a:srgbClr val="000000"/>
                  </a:solidFill>
                </a:rPr>
                <a:t>)</a:t>
              </a:r>
              <a:r>
                <a:rPr lang="x-none" altLang="zh-CN">
                  <a:solidFill>
                    <a:srgbClr val="000000"/>
                  </a:solidFill>
                </a:rPr>
                <a:t>‏</a:t>
              </a:r>
              <a:endParaRPr lang="en-GB" altLang="zh-CN">
                <a:solidFill>
                  <a:srgbClr val="000000"/>
                </a:solidFill>
              </a:endParaRPr>
            </a:p>
          </p:txBody>
        </p:sp>
        <p:pic>
          <p:nvPicPr>
            <p:cNvPr id="19480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" y="976"/>
              <a:ext cx="1250" cy="14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3176588" y="3055938"/>
            <a:ext cx="2921000" cy="65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lnSpc>
                <a:spcPct val="7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4000" b="1" u="sng" dirty="0">
                <a:solidFill>
                  <a:srgbClr val="007A77"/>
                </a:solidFill>
              </a:rPr>
              <a:t>3D imaging</a:t>
            </a:r>
          </a:p>
        </p:txBody>
      </p:sp>
      <p:sp>
        <p:nvSpPr>
          <p:cNvPr id="19464" name="Text Box 25"/>
          <p:cNvSpPr txBox="1">
            <a:spLocks noChangeArrowheads="1"/>
          </p:cNvSpPr>
          <p:nvPr/>
        </p:nvSpPr>
        <p:spPr bwMode="auto">
          <a:xfrm>
            <a:off x="6637338" y="788988"/>
            <a:ext cx="828675" cy="65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lnSpc>
                <a:spcPct val="7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4000" b="1" u="sng" dirty="0">
                <a:solidFill>
                  <a:srgbClr val="007A77"/>
                </a:solidFill>
              </a:rPr>
              <a:t>6D </a:t>
            </a:r>
            <a:r>
              <a:rPr lang="en-GB" altLang="zh-CN" sz="4000" b="1" u="sng" dirty="0" smtClean="0">
                <a:solidFill>
                  <a:srgbClr val="007A77"/>
                </a:solidFill>
              </a:rPr>
              <a:t>Dist.</a:t>
            </a:r>
            <a:endParaRPr lang="en-GB" altLang="zh-CN" sz="4000" b="1" u="sng" dirty="0">
              <a:solidFill>
                <a:srgbClr val="007A77"/>
              </a:solidFill>
            </a:endParaRPr>
          </a:p>
        </p:txBody>
      </p:sp>
      <p:sp>
        <p:nvSpPr>
          <p:cNvPr id="19473" name="Text Box 20"/>
          <p:cNvSpPr txBox="1">
            <a:spLocks noChangeArrowheads="1"/>
          </p:cNvSpPr>
          <p:nvPr/>
        </p:nvSpPr>
        <p:spPr bwMode="auto">
          <a:xfrm>
            <a:off x="5364163" y="5013339"/>
            <a:ext cx="1079500" cy="130493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>
                <a:solidFill>
                  <a:srgbClr val="000000"/>
                </a:solidFill>
              </a:rPr>
              <a:t>Form Factors</a:t>
            </a:r>
          </a:p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>
                <a:solidFill>
                  <a:srgbClr val="000000"/>
                </a:solidFill>
              </a:rPr>
              <a:t>G</a:t>
            </a:r>
            <a:r>
              <a:rPr lang="en-GB" altLang="zh-CN" sz="2000" baseline="-25000">
                <a:solidFill>
                  <a:srgbClr val="000000"/>
                </a:solidFill>
              </a:rPr>
              <a:t>E</a:t>
            </a:r>
            <a:r>
              <a:rPr lang="en-GB" altLang="zh-CN" sz="2000">
                <a:solidFill>
                  <a:srgbClr val="000000"/>
                </a:solidFill>
              </a:rPr>
              <a:t>(Q</a:t>
            </a:r>
            <a:r>
              <a:rPr lang="en-GB" altLang="zh-CN" sz="2000" baseline="30000">
                <a:solidFill>
                  <a:srgbClr val="000000"/>
                </a:solidFill>
              </a:rPr>
              <a:t>2</a:t>
            </a:r>
            <a:r>
              <a:rPr lang="en-GB" altLang="zh-CN" sz="2000">
                <a:solidFill>
                  <a:srgbClr val="000000"/>
                </a:solidFill>
              </a:rPr>
              <a:t>), </a:t>
            </a:r>
          </a:p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>
                <a:solidFill>
                  <a:srgbClr val="000000"/>
                </a:solidFill>
              </a:rPr>
              <a:t>G</a:t>
            </a:r>
            <a:r>
              <a:rPr lang="en-GB" altLang="zh-CN" sz="2000" baseline="-25000">
                <a:solidFill>
                  <a:srgbClr val="000000"/>
                </a:solidFill>
              </a:rPr>
              <a:t>M</a:t>
            </a:r>
            <a:r>
              <a:rPr lang="en-GB" altLang="zh-CN" sz="2000">
                <a:solidFill>
                  <a:srgbClr val="000000"/>
                </a:solidFill>
              </a:rPr>
              <a:t>(Q</a:t>
            </a:r>
            <a:r>
              <a:rPr lang="en-GB" altLang="zh-CN" sz="2000" baseline="30000">
                <a:solidFill>
                  <a:srgbClr val="000000"/>
                </a:solidFill>
              </a:rPr>
              <a:t>2</a:t>
            </a:r>
            <a:r>
              <a:rPr lang="en-GB" altLang="zh-CN" sz="2000">
                <a:solidFill>
                  <a:srgbClr val="000000"/>
                </a:solidFill>
              </a:rPr>
              <a:t>)</a:t>
            </a:r>
            <a:r>
              <a:rPr lang="x-none" altLang="zh-CN" sz="2000">
                <a:solidFill>
                  <a:srgbClr val="000000"/>
                </a:solidFill>
              </a:rPr>
              <a:t>‏</a:t>
            </a:r>
            <a:endParaRPr lang="en-GB" altLang="zh-CN" sz="2000">
              <a:solidFill>
                <a:srgbClr val="000000"/>
              </a:solidFill>
            </a:endParaRPr>
          </a:p>
        </p:txBody>
      </p:sp>
      <p:pic>
        <p:nvPicPr>
          <p:cNvPr id="19474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3675" y="4419610"/>
            <a:ext cx="2371725" cy="19272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6" name="Group 37"/>
          <p:cNvGrpSpPr/>
          <p:nvPr/>
        </p:nvGrpSpPr>
        <p:grpSpPr>
          <a:xfrm>
            <a:off x="3846513" y="2852738"/>
            <a:ext cx="5260975" cy="2520967"/>
            <a:chOff x="3846513" y="2852738"/>
            <a:chExt cx="5260975" cy="2520967"/>
          </a:xfrm>
        </p:grpSpPr>
        <p:sp>
          <p:nvSpPr>
            <p:cNvPr id="19470" name="Line 17"/>
            <p:cNvSpPr>
              <a:spLocks noChangeShapeType="1"/>
            </p:cNvSpPr>
            <p:nvPr/>
          </p:nvSpPr>
          <p:spPr bwMode="auto">
            <a:xfrm flipH="1">
              <a:off x="3846513" y="2852738"/>
              <a:ext cx="1860550" cy="252096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Text Box 18"/>
            <p:cNvSpPr txBox="1">
              <a:spLocks noChangeArrowheads="1"/>
            </p:cNvSpPr>
            <p:nvPr/>
          </p:nvSpPr>
          <p:spPr bwMode="auto">
            <a:xfrm>
              <a:off x="4572000" y="4149734"/>
              <a:ext cx="647700" cy="7000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>
                  <a:solidFill>
                    <a:srgbClr val="000000"/>
                  </a:solidFill>
                </a:rPr>
                <a:t>d</a:t>
              </a:r>
              <a:r>
                <a:rPr lang="en-GB" altLang="zh-CN" sz="2000" baseline="30000" dirty="0">
                  <a:solidFill>
                    <a:srgbClr val="000000"/>
                  </a:solidFill>
                </a:rPr>
                <a:t>2</a:t>
              </a:r>
              <a:r>
                <a:rPr lang="en-GB" altLang="zh-CN" sz="2000" dirty="0">
                  <a:solidFill>
                    <a:srgbClr val="000000"/>
                  </a:solidFill>
                </a:rPr>
                <a:t>r</a:t>
              </a:r>
              <a:r>
                <a:rPr lang="en-GB" altLang="zh-CN" sz="2000" baseline="-25000" dirty="0">
                  <a:solidFill>
                    <a:srgbClr val="000000"/>
                  </a:solidFill>
                </a:rPr>
                <a:t>T</a:t>
              </a:r>
              <a:r>
                <a:rPr lang="en-GB" altLang="zh-CN" sz="2000" dirty="0">
                  <a:solidFill>
                    <a:srgbClr val="000000"/>
                  </a:solidFill>
                </a:rPr>
                <a:t>   </a:t>
              </a:r>
            </a:p>
          </p:txBody>
        </p:sp>
        <p:sp>
          <p:nvSpPr>
            <p:cNvPr id="19472" name="Line 19"/>
            <p:cNvSpPr>
              <a:spLocks noChangeShapeType="1"/>
            </p:cNvSpPr>
            <p:nvPr/>
          </p:nvSpPr>
          <p:spPr bwMode="auto">
            <a:xfrm flipH="1">
              <a:off x="5940425" y="2852738"/>
              <a:ext cx="127000" cy="19478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Text Box 22"/>
            <p:cNvSpPr txBox="1">
              <a:spLocks noChangeArrowheads="1"/>
            </p:cNvSpPr>
            <p:nvPr/>
          </p:nvSpPr>
          <p:spPr bwMode="auto">
            <a:xfrm>
              <a:off x="6119813" y="3825881"/>
              <a:ext cx="2987675" cy="6604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 err="1">
                  <a:solidFill>
                    <a:srgbClr val="000000"/>
                  </a:solidFill>
                </a:rPr>
                <a:t>dx</a:t>
              </a:r>
              <a:r>
                <a:rPr lang="en-GB" altLang="zh-CN" sz="2000" dirty="0">
                  <a:solidFill>
                    <a:srgbClr val="000000"/>
                  </a:solidFill>
                </a:rPr>
                <a:t> &amp;</a:t>
              </a:r>
            </a:p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>
                  <a:solidFill>
                    <a:srgbClr val="000000"/>
                  </a:solidFill>
                </a:rPr>
                <a:t>Fourier Transformation    </a:t>
              </a:r>
            </a:p>
          </p:txBody>
        </p:sp>
      </p:grpSp>
      <p:sp>
        <p:nvSpPr>
          <p:cNvPr id="19476" name="Text Box 26"/>
          <p:cNvSpPr txBox="1">
            <a:spLocks noChangeArrowheads="1"/>
          </p:cNvSpPr>
          <p:nvPr/>
        </p:nvSpPr>
        <p:spPr bwMode="auto">
          <a:xfrm>
            <a:off x="4356100" y="5516581"/>
            <a:ext cx="828675" cy="6572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lnSpc>
                <a:spcPct val="7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4000" b="1" u="sng">
                <a:solidFill>
                  <a:srgbClr val="007A77"/>
                </a:solidFill>
              </a:rPr>
              <a:t>1D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0" y="685800"/>
            <a:ext cx="9144000" cy="1588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4427538" y="1341438"/>
            <a:ext cx="4508818" cy="1935162"/>
            <a:chOff x="4427538" y="1341438"/>
            <a:chExt cx="4508818" cy="1935162"/>
          </a:xfrm>
        </p:grpSpPr>
        <p:sp>
          <p:nvSpPr>
            <p:cNvPr id="19481" name="Text Box 5"/>
            <p:cNvSpPr txBox="1">
              <a:spLocks noChangeArrowheads="1"/>
            </p:cNvSpPr>
            <p:nvPr/>
          </p:nvSpPr>
          <p:spPr bwMode="auto">
            <a:xfrm>
              <a:off x="5154613" y="2349501"/>
              <a:ext cx="1481137" cy="377825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>
                  <a:solidFill>
                    <a:srgbClr val="000000"/>
                  </a:solidFill>
                </a:rPr>
                <a:t>GPDs/IPDs</a:t>
              </a:r>
            </a:p>
          </p:txBody>
        </p:sp>
        <p:sp>
          <p:nvSpPr>
            <p:cNvPr id="19482" name="Line 6"/>
            <p:cNvSpPr>
              <a:spLocks noChangeShapeType="1"/>
            </p:cNvSpPr>
            <p:nvPr/>
          </p:nvSpPr>
          <p:spPr bwMode="auto">
            <a:xfrm>
              <a:off x="4427538" y="1341438"/>
              <a:ext cx="1152525" cy="93503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3" name="Text Box 7"/>
            <p:cNvSpPr txBox="1">
              <a:spLocks noChangeArrowheads="1"/>
            </p:cNvSpPr>
            <p:nvPr/>
          </p:nvSpPr>
          <p:spPr bwMode="auto">
            <a:xfrm>
              <a:off x="5147235" y="1590675"/>
              <a:ext cx="965200" cy="4159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>
                  <a:solidFill>
                    <a:srgbClr val="000000"/>
                  </a:solidFill>
                </a:rPr>
                <a:t>d</a:t>
              </a:r>
              <a:r>
                <a:rPr lang="en-GB" altLang="zh-CN" sz="2000" baseline="30000" dirty="0">
                  <a:solidFill>
                    <a:srgbClr val="000000"/>
                  </a:solidFill>
                </a:rPr>
                <a:t>2</a:t>
              </a:r>
              <a:r>
                <a:rPr lang="en-GB" altLang="zh-CN" sz="2000" dirty="0">
                  <a:solidFill>
                    <a:srgbClr val="000000"/>
                  </a:solidFill>
                </a:rPr>
                <a:t>k</a:t>
              </a:r>
              <a:r>
                <a:rPr lang="en-GB" altLang="zh-CN" sz="2000" baseline="-25000" dirty="0">
                  <a:solidFill>
                    <a:srgbClr val="000000"/>
                  </a:solidFill>
                </a:rPr>
                <a:t>T </a:t>
              </a:r>
              <a:r>
                <a:rPr lang="en-GB" altLang="zh-CN" sz="2000" dirty="0" err="1">
                  <a:solidFill>
                    <a:srgbClr val="000000"/>
                  </a:solidFill>
                </a:rPr>
                <a:t>dr</a:t>
              </a:r>
              <a:r>
                <a:rPr lang="en-GB" altLang="zh-CN" sz="2000" baseline="-25000" dirty="0" err="1">
                  <a:solidFill>
                    <a:srgbClr val="000000"/>
                  </a:solidFill>
                </a:rPr>
                <a:t>z</a:t>
              </a:r>
              <a:endParaRPr lang="en-GB" altLang="zh-CN" sz="2000" baseline="-25000" dirty="0">
                <a:solidFill>
                  <a:srgbClr val="000000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6781800" y="1447800"/>
              <a:ext cx="2154556" cy="1828800"/>
              <a:chOff x="6727508" y="1371600"/>
              <a:chExt cx="2154556" cy="1828800"/>
            </a:xfrm>
          </p:grpSpPr>
          <p:pic>
            <p:nvPicPr>
              <p:cNvPr id="33" name="Picture 15" descr="fig02-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0296" b="53353"/>
              <a:stretch>
                <a:fillRect/>
              </a:stretch>
            </p:blipFill>
            <p:spPr bwMode="auto">
              <a:xfrm>
                <a:off x="6727508" y="1371600"/>
                <a:ext cx="2154556" cy="1828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7010400" y="1447800"/>
                <a:ext cx="5334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Sept. 19, 2011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UTK Colloquium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9388" y="37356"/>
            <a:ext cx="69589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Unified View of Nucleon Structure</a:t>
            </a:r>
            <a:endParaRPr lang="en-US" sz="3200" b="1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8626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8281</TotalTime>
  <Words>3550</Words>
  <Application>Microsoft Macintosh PowerPoint</Application>
  <PresentationFormat>On-screen Show (4:3)</PresentationFormat>
  <Paragraphs>673</Paragraphs>
  <Slides>45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Breeze</vt:lpstr>
      <vt:lpstr>Equation</vt:lpstr>
      <vt:lpstr>The Jefferson Lab 12-GeV Upgrade and the GlueX Experiment </vt:lpstr>
      <vt:lpstr>Outline</vt:lpstr>
      <vt:lpstr>Jefferson Lab Newport News, Virginia</vt:lpstr>
      <vt:lpstr>Jefferson Lab Newport News, Virginia</vt:lpstr>
      <vt:lpstr>The JLab 12 GeV Upgrade Project</vt:lpstr>
      <vt:lpstr>12 GeV Scientific Capabilities</vt:lpstr>
      <vt:lpstr>The JLab 12 GeV Science Program</vt:lpstr>
      <vt:lpstr>PowerPoint Presentation</vt:lpstr>
      <vt:lpstr>PowerPoint Presentation</vt:lpstr>
      <vt:lpstr>Extraction of GPDs</vt:lpstr>
      <vt:lpstr>PowerPoint Presentation</vt:lpstr>
      <vt:lpstr>Future Parity Violation Program</vt:lpstr>
      <vt:lpstr>PowerPoint Presentation</vt:lpstr>
      <vt:lpstr>Quantum Chromo Dynamics</vt:lpstr>
      <vt:lpstr>Quantum Chromo Dynamics</vt:lpstr>
      <vt:lpstr>Quantum Chromo Dynamics</vt:lpstr>
      <vt:lpstr>Quark Confinement</vt:lpstr>
      <vt:lpstr>PowerPoint Presentation</vt:lpstr>
      <vt:lpstr>Positronium</vt:lpstr>
      <vt:lpstr>PowerPoint Presentation</vt:lpstr>
      <vt:lpstr>PowerPoint Presentation</vt:lpstr>
      <vt:lpstr>PowerPoint Presentation</vt:lpstr>
      <vt:lpstr>Quarks and Gluons?</vt:lpstr>
      <vt:lpstr>QCD Potential</vt:lpstr>
      <vt:lpstr>Lattice QCD and The Meson Spectrum</vt:lpstr>
      <vt:lpstr>Lattice QCD Meson Spectrum</vt:lpstr>
      <vt:lpstr>Lattice QCD Meson Spectrum</vt:lpstr>
      <vt:lpstr>Lattice QCD Meson Spectrum</vt:lpstr>
      <vt:lpstr>Finding the States?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Produce Hybrids</vt:lpstr>
      <vt:lpstr>The GlueX Experiment</vt:lpstr>
      <vt:lpstr>PowerPoint Presentation</vt:lpstr>
      <vt:lpstr>Hall D Status – July 2011</vt:lpstr>
      <vt:lpstr>PowerPoint Presentation</vt:lpstr>
      <vt:lpstr>PowerPoint Presentation</vt:lpstr>
      <vt:lpstr>PowerPoint Presentation</vt:lpstr>
      <vt:lpstr>Amplitude Analysis</vt:lpstr>
      <vt:lpstr>PowerPoint Presentation</vt:lpstr>
      <vt:lpstr>Conclusions</vt:lpstr>
      <vt:lpstr>The GlueX Detector in Hall-D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Jefferson Lab 12-GeV Upgrade and the GlueX Experiment </dc:title>
  <dc:creator>Curtis Meyer</dc:creator>
  <cp:lastModifiedBy>Curtis Meyer</cp:lastModifiedBy>
  <cp:revision>41</cp:revision>
  <dcterms:created xsi:type="dcterms:W3CDTF">2011-09-12T17:26:06Z</dcterms:created>
  <dcterms:modified xsi:type="dcterms:W3CDTF">2011-09-19T12:09:19Z</dcterms:modified>
</cp:coreProperties>
</file>