
<file path=[Content_Types].xml><?xml version="1.0" encoding="utf-8"?>
<Types xmlns="http://schemas.openxmlformats.org/package/2006/content-types">
  <Default Extension="pdf" ContentType="application/pdf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Microsoft_Equation22.bin" ContentType="application/vnd.openxmlformats-officedocument.oleObject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Microsoft_Equation13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embeddings/Microsoft_Equation8.bin" ContentType="application/vnd.openxmlformats-officedocument.oleObject"/>
  <Override PartName="/ppt/slides/slide48.xml" ContentType="application/vnd.openxmlformats-officedocument.presentationml.slide+xml"/>
  <Default Extension="wmf" ContentType="image/x-wmf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embeddings/Microsoft_Equation12.bin" ContentType="application/vnd.openxmlformats-officedocument.oleObject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embeddings/Microsoft_Equation17.bin" ContentType="application/vnd.openxmlformats-officedocument.oleObject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70" r:id="rId11"/>
    <p:sldId id="272" r:id="rId12"/>
    <p:sldId id="273" r:id="rId13"/>
    <p:sldId id="264" r:id="rId14"/>
    <p:sldId id="274" r:id="rId15"/>
    <p:sldId id="279" r:id="rId16"/>
    <p:sldId id="265" r:id="rId17"/>
    <p:sldId id="266" r:id="rId18"/>
    <p:sldId id="267" r:id="rId19"/>
    <p:sldId id="280" r:id="rId20"/>
    <p:sldId id="282" r:id="rId21"/>
    <p:sldId id="277" r:id="rId22"/>
    <p:sldId id="275" r:id="rId23"/>
    <p:sldId id="276" r:id="rId24"/>
    <p:sldId id="283" r:id="rId25"/>
    <p:sldId id="304" r:id="rId26"/>
    <p:sldId id="284" r:id="rId27"/>
    <p:sldId id="288" r:id="rId28"/>
    <p:sldId id="289" r:id="rId29"/>
    <p:sldId id="290" r:id="rId30"/>
    <p:sldId id="271" r:id="rId31"/>
    <p:sldId id="285" r:id="rId32"/>
    <p:sldId id="291" r:id="rId33"/>
    <p:sldId id="292" r:id="rId34"/>
    <p:sldId id="293" r:id="rId35"/>
    <p:sldId id="297" r:id="rId36"/>
    <p:sldId id="310" r:id="rId37"/>
    <p:sldId id="287" r:id="rId38"/>
    <p:sldId id="295" r:id="rId39"/>
    <p:sldId id="309" r:id="rId40"/>
    <p:sldId id="298" r:id="rId41"/>
    <p:sldId id="299" r:id="rId42"/>
    <p:sldId id="300" r:id="rId43"/>
    <p:sldId id="305" r:id="rId44"/>
    <p:sldId id="301" r:id="rId45"/>
    <p:sldId id="302" r:id="rId46"/>
    <p:sldId id="303" r:id="rId47"/>
    <p:sldId id="306" r:id="rId48"/>
    <p:sldId id="307" r:id="rId49"/>
    <p:sldId id="308" r:id="rId50"/>
    <p:sldId id="28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66"/>
    <a:srgbClr val="66CCFF"/>
    <a:srgbClr val="99CCFF"/>
    <a:srgbClr val="0000FF"/>
    <a:srgbClr val="9966FF"/>
    <a:srgbClr val="33CC33"/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6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wmf"/><Relationship Id="rId10" Type="http://schemas.openxmlformats.org/officeDocument/2006/relationships/image" Target="../media/image35.wmf"/><Relationship Id="rId11" Type="http://schemas.openxmlformats.org/officeDocument/2006/relationships/image" Target="../media/image36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55F7-825F-9C4B-84AC-193C4CCFACEE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896E1-A4EC-A449-99AD-C6C9B27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603BF90-6EF3-7247-B4F1-D4EF260B3E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1B6186-F6BF-FE41-B00E-09EA941C3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3F8A15-2098-D74F-AA05-2F898577B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D4F07F-77A5-F348-8419-12E343C14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E551D1-3B5D-E14C-9839-041D8815D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2FD7F3-BBA3-324F-A586-1139F1D5A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84FF9C-231D-424F-9437-6F50C9417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304077-DA68-C844-B0B4-B39633AF0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F58681-A2FC-7041-9548-C390ADB7C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3A4849-161A-5E45-98EF-F87CAF111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2317F2-3143-3F4B-879D-0C8331AE9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2967BB-6AE8-7A48-A14C-A4E1A819E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537325"/>
            <a:ext cx="1812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99"/>
                </a:solidFill>
              </a:defRPr>
            </a:lvl1pPr>
          </a:lstStyle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9413" y="6516688"/>
            <a:ext cx="2794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966FF"/>
                </a:solidFill>
              </a:defRPr>
            </a:lvl1pPr>
          </a:lstStyle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46850"/>
            <a:ext cx="4810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66FF"/>
                </a:solidFill>
              </a:defRPr>
            </a:lvl1pPr>
          </a:lstStyle>
          <a:p>
            <a:fld id="{6686284B-1548-244A-8DA4-5F8A86E77C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Comic Sans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D60093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66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.bin"/><Relationship Id="rId12" Type="http://schemas.openxmlformats.org/officeDocument/2006/relationships/oleObject" Target="../embeddings/Microsoft_Equation10.bin"/><Relationship Id="rId13" Type="http://schemas.openxmlformats.org/officeDocument/2006/relationships/oleObject" Target="../embeddings/Microsoft_Equation1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0" Type="http://schemas.openxmlformats.org/officeDocument/2006/relationships/oleObject" Target="../embeddings/Microsoft_Equation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wmf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0.bin"/><Relationship Id="rId12" Type="http://schemas.openxmlformats.org/officeDocument/2006/relationships/oleObject" Target="../embeddings/Microsoft_Equation21.bin"/><Relationship Id="rId13" Type="http://schemas.openxmlformats.org/officeDocument/2006/relationships/oleObject" Target="../embeddings/Microsoft_Equation2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oleObject" Target="../embeddings/Microsoft_Equation17.bin"/><Relationship Id="rId9" Type="http://schemas.openxmlformats.org/officeDocument/2006/relationships/oleObject" Target="../embeddings/Microsoft_Equation18.bin"/><Relationship Id="rId10" Type="http://schemas.openxmlformats.org/officeDocument/2006/relationships/oleObject" Target="../embeddings/Microsoft_Equation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2.pn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jpeg"/><Relationship Id="rId1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7" Type="http://schemas.openxmlformats.org/officeDocument/2006/relationships/image" Target="../media/image71.jpeg"/><Relationship Id="rId8" Type="http://schemas.openxmlformats.org/officeDocument/2006/relationships/image" Target="../media/image72.png"/><Relationship Id="rId9" Type="http://schemas.openxmlformats.org/officeDocument/2006/relationships/image" Target="../media/image73.gif"/><Relationship Id="rId10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88.png"/><Relationship Id="rId10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88.png"/><Relationship Id="rId9" Type="http://schemas.openxmlformats.org/officeDocument/2006/relationships/image" Target="../media/image87.png"/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7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30A-4B5A-B748-AB57-7042471799AE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038" y="609600"/>
            <a:ext cx="2744787" cy="609600"/>
          </a:xfrm>
        </p:spPr>
        <p:txBody>
          <a:bodyPr/>
          <a:lstStyle/>
          <a:p>
            <a:r>
              <a:rPr lang="en-US"/>
              <a:t>Confinement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09888" y="1600200"/>
            <a:ext cx="3983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       Curtis A. Meyer</a:t>
            </a:r>
          </a:p>
          <a:p>
            <a:r>
              <a:rPr lang="en-US">
                <a:solidFill>
                  <a:srgbClr val="CC0066"/>
                </a:solidFill>
              </a:rPr>
              <a:t>Carnegie Mellon University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2088" y="609600"/>
            <a:ext cx="582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66CC"/>
                </a:solidFill>
              </a:rPr>
              <a:t>Gluonic Hadrons: A Probe of</a:t>
            </a:r>
          </a:p>
        </p:txBody>
      </p:sp>
      <p:pic>
        <p:nvPicPr>
          <p:cNvPr id="2054" name="Picture 6" descr="bu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786063"/>
            <a:ext cx="2970212" cy="3136900"/>
          </a:xfrm>
          <a:prstGeom prst="rect">
            <a:avLst/>
          </a:prstGeom>
          <a:noFill/>
        </p:spPr>
      </p:pic>
      <p:pic>
        <p:nvPicPr>
          <p:cNvPr id="2055" name="Picture 7" descr="confin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2914650"/>
            <a:ext cx="2486025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F81-3A2F-5048-B1A6-BE049B8EF422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5181600" cy="609600"/>
          </a:xfrm>
        </p:spPr>
        <p:txBody>
          <a:bodyPr/>
          <a:lstStyle/>
          <a:p>
            <a:r>
              <a:rPr lang="en-US"/>
              <a:t>Gluons Carry the Force</a:t>
            </a:r>
          </a:p>
        </p:txBody>
      </p:sp>
      <p:grpSp>
        <p:nvGrpSpPr>
          <p:cNvPr id="19506" name="Group 50"/>
          <p:cNvGrpSpPr>
            <a:grpSpLocks noChangeAspect="1"/>
          </p:cNvGrpSpPr>
          <p:nvPr/>
        </p:nvGrpSpPr>
        <p:grpSpPr bwMode="auto">
          <a:xfrm>
            <a:off x="5308600" y="1146175"/>
            <a:ext cx="1425575" cy="1911350"/>
            <a:chOff x="312" y="906"/>
            <a:chExt cx="1384" cy="1857"/>
          </a:xfrm>
        </p:grpSpPr>
        <p:sp>
          <p:nvSpPr>
            <p:cNvPr id="19460" name="Line 4"/>
            <p:cNvSpPr>
              <a:spLocks noChangeAspect="1" noChangeShapeType="1"/>
            </p:cNvSpPr>
            <p:nvPr/>
          </p:nvSpPr>
          <p:spPr bwMode="auto">
            <a:xfrm flipV="1">
              <a:off x="1008" y="922"/>
              <a:ext cx="688" cy="5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1" name="Line 5"/>
            <p:cNvSpPr>
              <a:spLocks noChangeAspect="1" noChangeShapeType="1"/>
            </p:cNvSpPr>
            <p:nvPr/>
          </p:nvSpPr>
          <p:spPr bwMode="auto">
            <a:xfrm>
              <a:off x="464" y="906"/>
              <a:ext cx="536" cy="56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462" name="Group 6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19463" name="Group 7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1946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7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470" name="Group 14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19471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4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5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477" name="Oval 21"/>
            <p:cNvSpPr>
              <a:spLocks noChangeAspect="1" noChangeArrowheads="1"/>
            </p:cNvSpPr>
            <p:nvPr/>
          </p:nvSpPr>
          <p:spPr bwMode="auto">
            <a:xfrm>
              <a:off x="480" y="922"/>
              <a:ext cx="432" cy="4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9478" name="Oval 22"/>
            <p:cNvSpPr>
              <a:spLocks noChangeAspect="1" noChangeArrowheads="1"/>
            </p:cNvSpPr>
            <p:nvPr/>
          </p:nvSpPr>
          <p:spPr bwMode="auto">
            <a:xfrm>
              <a:off x="1208" y="91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19479" name="Text Box 23"/>
            <p:cNvSpPr txBox="1">
              <a:spLocks noChangeAspect="1" noChangeArrowheads="1"/>
            </p:cNvSpPr>
            <p:nvPr/>
          </p:nvSpPr>
          <p:spPr bwMode="auto">
            <a:xfrm>
              <a:off x="1086" y="1751"/>
              <a:ext cx="36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9480" name="Text Box 24"/>
            <p:cNvSpPr txBox="1">
              <a:spLocks noChangeAspect="1" noChangeArrowheads="1"/>
            </p:cNvSpPr>
            <p:nvPr/>
          </p:nvSpPr>
          <p:spPr bwMode="auto">
            <a:xfrm>
              <a:off x="702" y="1744"/>
              <a:ext cx="381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9481" name="Line 25"/>
            <p:cNvSpPr>
              <a:spLocks noChangeAspect="1" noChangeShapeType="1"/>
            </p:cNvSpPr>
            <p:nvPr/>
          </p:nvSpPr>
          <p:spPr bwMode="auto">
            <a:xfrm>
              <a:off x="808" y="2018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Line 26"/>
            <p:cNvSpPr>
              <a:spLocks noChangeAspect="1" noChangeShapeType="1"/>
            </p:cNvSpPr>
            <p:nvPr/>
          </p:nvSpPr>
          <p:spPr bwMode="auto">
            <a:xfrm flipV="1">
              <a:off x="1192" y="16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483" name="Group 27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19484" name="Group 28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19485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6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491" name="Group 35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1949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4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501" name="Line 45"/>
            <p:cNvSpPr>
              <a:spLocks noChangeAspect="1" noChangeShapeType="1"/>
            </p:cNvSpPr>
            <p:nvPr/>
          </p:nvSpPr>
          <p:spPr bwMode="auto">
            <a:xfrm flipV="1">
              <a:off x="312" y="2172"/>
              <a:ext cx="688" cy="56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Oval 43"/>
            <p:cNvSpPr>
              <a:spLocks noChangeAspect="1" noChangeArrowheads="1"/>
            </p:cNvSpPr>
            <p:nvPr/>
          </p:nvSpPr>
          <p:spPr bwMode="auto">
            <a:xfrm>
              <a:off x="480" y="2195"/>
              <a:ext cx="432" cy="43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9503" name="Line 47"/>
            <p:cNvSpPr>
              <a:spLocks noChangeAspect="1" noChangeShapeType="1"/>
            </p:cNvSpPr>
            <p:nvPr/>
          </p:nvSpPr>
          <p:spPr bwMode="auto">
            <a:xfrm>
              <a:off x="1055" y="2195"/>
              <a:ext cx="536" cy="56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Oval 42"/>
            <p:cNvSpPr>
              <a:spLocks noChangeAspect="1" noChangeArrowheads="1"/>
            </p:cNvSpPr>
            <p:nvPr/>
          </p:nvSpPr>
          <p:spPr bwMode="auto">
            <a:xfrm>
              <a:off x="1077" y="2195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19504" name="Line 48"/>
            <p:cNvSpPr>
              <a:spLocks noChangeAspect="1" noChangeShapeType="1"/>
            </p:cNvSpPr>
            <p:nvPr/>
          </p:nvSpPr>
          <p:spPr bwMode="auto">
            <a:xfrm>
              <a:off x="648" y="2280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Line 49"/>
            <p:cNvSpPr>
              <a:spLocks noChangeAspect="1" noChangeShapeType="1"/>
            </p:cNvSpPr>
            <p:nvPr/>
          </p:nvSpPr>
          <p:spPr bwMode="auto">
            <a:xfrm>
              <a:off x="1227" y="2277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07" name="Oval 51"/>
          <p:cNvSpPr>
            <a:spLocks noChangeAspect="1" noChangeArrowheads="1"/>
          </p:cNvSpPr>
          <p:nvPr/>
        </p:nvSpPr>
        <p:spPr bwMode="auto">
          <a:xfrm>
            <a:off x="3327400" y="1168400"/>
            <a:ext cx="1938338" cy="1827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Meson</a:t>
            </a:r>
          </a:p>
        </p:txBody>
      </p:sp>
      <p:sp>
        <p:nvSpPr>
          <p:cNvPr id="19508" name="Oval 52"/>
          <p:cNvSpPr>
            <a:spLocks noChangeAspect="1" noChangeArrowheads="1"/>
          </p:cNvSpPr>
          <p:nvPr/>
        </p:nvSpPr>
        <p:spPr bwMode="auto">
          <a:xfrm>
            <a:off x="6692900" y="1079500"/>
            <a:ext cx="1938338" cy="1827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Meson</a:t>
            </a: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>
            <a:off x="4318000" y="3289300"/>
            <a:ext cx="3619500" cy="0"/>
          </a:xfrm>
          <a:prstGeom prst="line">
            <a:avLst/>
          </a:prstGeom>
          <a:noFill/>
          <a:ln w="139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5445125" y="3360738"/>
            <a:ext cx="88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52400" y="1173163"/>
            <a:ext cx="3281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66"/>
                </a:solidFill>
              </a:rPr>
              <a:t>The exchange of gluons </a:t>
            </a:r>
          </a:p>
          <a:p>
            <a:r>
              <a:rPr lang="en-US" sz="2000">
                <a:solidFill>
                  <a:srgbClr val="CC0066"/>
                </a:solidFill>
              </a:rPr>
              <a:t>is continually changing the</a:t>
            </a:r>
          </a:p>
          <a:p>
            <a:r>
              <a:rPr lang="en-US" sz="2000">
                <a:solidFill>
                  <a:srgbClr val="CC0066"/>
                </a:solidFill>
              </a:rPr>
              <a:t>Individual colors of the </a:t>
            </a:r>
          </a:p>
          <a:p>
            <a:r>
              <a:rPr lang="en-US" sz="2000">
                <a:solidFill>
                  <a:srgbClr val="CC0066"/>
                </a:solidFill>
              </a:rPr>
              <a:t>quarks, but the overall</a:t>
            </a:r>
          </a:p>
          <a:p>
            <a:r>
              <a:rPr lang="en-US" sz="2000">
                <a:solidFill>
                  <a:srgbClr val="CC0066"/>
                </a:solidFill>
              </a:rPr>
              <a:t>Color remains neutral</a:t>
            </a:r>
          </a:p>
        </p:txBody>
      </p:sp>
      <p:grpSp>
        <p:nvGrpSpPr>
          <p:cNvPr id="19574" name="Group 118"/>
          <p:cNvGrpSpPr>
            <a:grpSpLocks/>
          </p:cNvGrpSpPr>
          <p:nvPr/>
        </p:nvGrpSpPr>
        <p:grpSpPr bwMode="auto">
          <a:xfrm>
            <a:off x="215900" y="3111500"/>
            <a:ext cx="3009900" cy="2959100"/>
            <a:chOff x="136" y="1960"/>
            <a:chExt cx="1896" cy="1864"/>
          </a:xfrm>
        </p:grpSpPr>
        <p:sp>
          <p:nvSpPr>
            <p:cNvPr id="19573" name="Oval 117"/>
            <p:cNvSpPr>
              <a:spLocks noChangeArrowheads="1"/>
            </p:cNvSpPr>
            <p:nvPr/>
          </p:nvSpPr>
          <p:spPr bwMode="auto">
            <a:xfrm>
              <a:off x="136" y="1960"/>
              <a:ext cx="1896" cy="18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488" y="2493"/>
              <a:ext cx="1157" cy="990"/>
              <a:chOff x="3160" y="2149"/>
              <a:chExt cx="1157" cy="1318"/>
            </a:xfrm>
          </p:grpSpPr>
          <p:grpSp>
            <p:nvGrpSpPr>
              <p:cNvPr id="19513" name="Group 57"/>
              <p:cNvGrpSpPr>
                <a:grpSpLocks/>
              </p:cNvGrpSpPr>
              <p:nvPr/>
            </p:nvGrpSpPr>
            <p:grpSpPr bwMode="auto">
              <a:xfrm rot="5364034">
                <a:off x="3409" y="3032"/>
                <a:ext cx="746" cy="123"/>
                <a:chOff x="3033" y="3112"/>
                <a:chExt cx="746" cy="123"/>
              </a:xfrm>
            </p:grpSpPr>
            <p:grpSp>
              <p:nvGrpSpPr>
                <p:cNvPr id="19514" name="Group 58"/>
                <p:cNvGrpSpPr>
                  <a:grpSpLocks/>
                </p:cNvGrpSpPr>
                <p:nvPr/>
              </p:nvGrpSpPr>
              <p:grpSpPr bwMode="auto">
                <a:xfrm>
                  <a:off x="3033" y="3112"/>
                  <a:ext cx="690" cy="115"/>
                  <a:chOff x="1574" y="2525"/>
                  <a:chExt cx="690" cy="115"/>
                </a:xfrm>
              </p:grpSpPr>
              <p:sp>
                <p:nvSpPr>
                  <p:cNvPr id="19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68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1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91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03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2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1" name="Group 65"/>
                <p:cNvGrpSpPr>
                  <a:grpSpLocks/>
                </p:cNvGrpSpPr>
                <p:nvPr/>
              </p:nvGrpSpPr>
              <p:grpSpPr bwMode="auto">
                <a:xfrm>
                  <a:off x="3089" y="3120"/>
                  <a:ext cx="690" cy="115"/>
                  <a:chOff x="1574" y="2525"/>
                  <a:chExt cx="690" cy="115"/>
                </a:xfrm>
              </p:grpSpPr>
              <p:sp>
                <p:nvSpPr>
                  <p:cNvPr id="19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68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91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03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528" name="Group 72"/>
              <p:cNvGrpSpPr>
                <a:grpSpLocks/>
              </p:cNvGrpSpPr>
              <p:nvPr/>
            </p:nvGrpSpPr>
            <p:grpSpPr bwMode="auto">
              <a:xfrm rot="2235580">
                <a:off x="3160" y="2512"/>
                <a:ext cx="747" cy="131"/>
                <a:chOff x="2480" y="3328"/>
                <a:chExt cx="747" cy="131"/>
              </a:xfrm>
            </p:grpSpPr>
            <p:grpSp>
              <p:nvGrpSpPr>
                <p:cNvPr id="19529" name="Group 73"/>
                <p:cNvGrpSpPr>
                  <a:grpSpLocks/>
                </p:cNvGrpSpPr>
                <p:nvPr/>
              </p:nvGrpSpPr>
              <p:grpSpPr bwMode="auto">
                <a:xfrm>
                  <a:off x="2480" y="3328"/>
                  <a:ext cx="691" cy="123"/>
                  <a:chOff x="480" y="2640"/>
                  <a:chExt cx="691" cy="123"/>
                </a:xfrm>
              </p:grpSpPr>
              <p:sp>
                <p:nvSpPr>
                  <p:cNvPr id="1953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825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949" y="2648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5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6" name="Group 80"/>
                <p:cNvGrpSpPr>
                  <a:grpSpLocks/>
                </p:cNvGrpSpPr>
                <p:nvPr/>
              </p:nvGrpSpPr>
              <p:grpSpPr bwMode="auto">
                <a:xfrm>
                  <a:off x="2536" y="3336"/>
                  <a:ext cx="691" cy="123"/>
                  <a:chOff x="480" y="2640"/>
                  <a:chExt cx="691" cy="123"/>
                </a:xfrm>
              </p:grpSpPr>
              <p:sp>
                <p:nvSpPr>
                  <p:cNvPr id="19537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8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3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825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949" y="2648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543" name="Group 87"/>
              <p:cNvGrpSpPr>
                <a:grpSpLocks/>
              </p:cNvGrpSpPr>
              <p:nvPr/>
            </p:nvGrpSpPr>
            <p:grpSpPr bwMode="auto">
              <a:xfrm rot="-3094771">
                <a:off x="3616" y="2464"/>
                <a:ext cx="747" cy="123"/>
                <a:chOff x="768" y="2480"/>
                <a:chExt cx="747" cy="123"/>
              </a:xfrm>
            </p:grpSpPr>
            <p:grpSp>
              <p:nvGrpSpPr>
                <p:cNvPr id="19544" name="Group 88"/>
                <p:cNvGrpSpPr>
                  <a:grpSpLocks/>
                </p:cNvGrpSpPr>
                <p:nvPr/>
              </p:nvGrpSpPr>
              <p:grpSpPr bwMode="auto">
                <a:xfrm>
                  <a:off x="768" y="2480"/>
                  <a:ext cx="691" cy="123"/>
                  <a:chOff x="480" y="2640"/>
                  <a:chExt cx="691" cy="123"/>
                </a:xfrm>
              </p:grpSpPr>
              <p:sp>
                <p:nvSpPr>
                  <p:cNvPr id="19545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6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7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710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825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4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949" y="2648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640"/>
                    <a:ext cx="115" cy="11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51" name="Group 95"/>
                <p:cNvGrpSpPr>
                  <a:grpSpLocks/>
                </p:cNvGrpSpPr>
                <p:nvPr/>
              </p:nvGrpSpPr>
              <p:grpSpPr bwMode="auto">
                <a:xfrm>
                  <a:off x="825" y="2488"/>
                  <a:ext cx="690" cy="115"/>
                  <a:chOff x="1574" y="2525"/>
                  <a:chExt cx="690" cy="115"/>
                </a:xfrm>
              </p:grpSpPr>
              <p:sp>
                <p:nvSpPr>
                  <p:cNvPr id="19552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68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91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034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525"/>
                    <a:ext cx="115" cy="11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558" name="Text Box 102"/>
              <p:cNvSpPr txBox="1">
                <a:spLocks noChangeArrowheads="1"/>
              </p:cNvSpPr>
              <p:nvPr/>
            </p:nvSpPr>
            <p:spPr bwMode="auto">
              <a:xfrm>
                <a:off x="3382" y="2149"/>
                <a:ext cx="237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R</a:t>
                </a:r>
              </a:p>
            </p:txBody>
          </p:sp>
          <p:sp>
            <p:nvSpPr>
              <p:cNvPr id="19559" name="Text Box 103"/>
              <p:cNvSpPr txBox="1">
                <a:spLocks noChangeArrowheads="1"/>
              </p:cNvSpPr>
              <p:nvPr/>
            </p:nvSpPr>
            <p:spPr bwMode="auto">
              <a:xfrm>
                <a:off x="3758" y="2293"/>
                <a:ext cx="237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R</a:t>
                </a:r>
              </a:p>
            </p:txBody>
          </p:sp>
          <p:sp>
            <p:nvSpPr>
              <p:cNvPr id="19560" name="Text Box 104"/>
              <p:cNvSpPr txBox="1">
                <a:spLocks noChangeArrowheads="1"/>
              </p:cNvSpPr>
              <p:nvPr/>
            </p:nvSpPr>
            <p:spPr bwMode="auto">
              <a:xfrm>
                <a:off x="3886" y="2957"/>
                <a:ext cx="24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</a:t>
                </a:r>
              </a:p>
            </p:txBody>
          </p:sp>
          <p:sp>
            <p:nvSpPr>
              <p:cNvPr id="19561" name="Text Box 105"/>
              <p:cNvSpPr txBox="1">
                <a:spLocks noChangeArrowheads="1"/>
              </p:cNvSpPr>
              <p:nvPr/>
            </p:nvSpPr>
            <p:spPr bwMode="auto">
              <a:xfrm>
                <a:off x="4070" y="2381"/>
                <a:ext cx="247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</a:t>
                </a:r>
              </a:p>
            </p:txBody>
          </p:sp>
          <p:sp>
            <p:nvSpPr>
              <p:cNvPr id="19562" name="Text Box 106"/>
              <p:cNvSpPr txBox="1">
                <a:spLocks noChangeArrowheads="1"/>
              </p:cNvSpPr>
              <p:nvPr/>
            </p:nvSpPr>
            <p:spPr bwMode="auto">
              <a:xfrm>
                <a:off x="3462" y="2957"/>
                <a:ext cx="23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19563" name="Text Box 107"/>
              <p:cNvSpPr txBox="1">
                <a:spLocks noChangeArrowheads="1"/>
              </p:cNvSpPr>
              <p:nvPr/>
            </p:nvSpPr>
            <p:spPr bwMode="auto">
              <a:xfrm>
                <a:off x="3342" y="2606"/>
                <a:ext cx="237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19564" name="Line 108"/>
              <p:cNvSpPr>
                <a:spLocks noChangeShapeType="1"/>
              </p:cNvSpPr>
              <p:nvPr/>
            </p:nvSpPr>
            <p:spPr bwMode="auto">
              <a:xfrm rot="-3315409">
                <a:off x="3640" y="2352"/>
                <a:ext cx="1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5" name="Line 109"/>
              <p:cNvSpPr>
                <a:spLocks noChangeShapeType="1"/>
              </p:cNvSpPr>
              <p:nvPr/>
            </p:nvSpPr>
            <p:spPr bwMode="auto">
              <a:xfrm rot="7593431">
                <a:off x="3328" y="2520"/>
                <a:ext cx="1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6" name="Line 110"/>
              <p:cNvSpPr>
                <a:spLocks noChangeShapeType="1"/>
              </p:cNvSpPr>
              <p:nvPr/>
            </p:nvSpPr>
            <p:spPr bwMode="auto">
              <a:xfrm rot="-8452176">
                <a:off x="3968" y="2168"/>
                <a:ext cx="1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7" name="Line 111"/>
              <p:cNvSpPr>
                <a:spLocks noChangeShapeType="1"/>
              </p:cNvSpPr>
              <p:nvPr/>
            </p:nvSpPr>
            <p:spPr bwMode="auto">
              <a:xfrm rot="2520652">
                <a:off x="4080" y="2592"/>
                <a:ext cx="1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8" name="Line 112"/>
              <p:cNvSpPr>
                <a:spLocks noChangeShapeType="1"/>
              </p:cNvSpPr>
              <p:nvPr/>
            </p:nvSpPr>
            <p:spPr bwMode="auto">
              <a:xfrm>
                <a:off x="3584" y="2824"/>
                <a:ext cx="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9" name="Line 113"/>
              <p:cNvSpPr>
                <a:spLocks noChangeShapeType="1"/>
              </p:cNvSpPr>
              <p:nvPr/>
            </p:nvSpPr>
            <p:spPr bwMode="auto">
              <a:xfrm>
                <a:off x="4000" y="3216"/>
                <a:ext cx="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570" name="Oval 114"/>
            <p:cNvSpPr>
              <a:spLocks noChangeAspect="1" noChangeArrowheads="1"/>
            </p:cNvSpPr>
            <p:nvPr/>
          </p:nvSpPr>
          <p:spPr bwMode="auto">
            <a:xfrm>
              <a:off x="376" y="2400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1" name="Oval 115"/>
            <p:cNvSpPr>
              <a:spLocks noChangeAspect="1" noChangeArrowheads="1"/>
            </p:cNvSpPr>
            <p:nvPr/>
          </p:nvSpPr>
          <p:spPr bwMode="auto">
            <a:xfrm>
              <a:off x="1472" y="2384"/>
              <a:ext cx="230" cy="23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2" name="Oval 116"/>
            <p:cNvSpPr>
              <a:spLocks noChangeAspect="1" noChangeArrowheads="1"/>
            </p:cNvSpPr>
            <p:nvPr/>
          </p:nvSpPr>
          <p:spPr bwMode="auto">
            <a:xfrm>
              <a:off x="1000" y="3448"/>
              <a:ext cx="230" cy="23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75" name="Picture 119" descr="mesong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" grpId="0" animBg="1" autoUpdateAnimBg="0"/>
      <p:bldP spid="19508" grpId="0" animBg="1" autoUpdateAnimBg="0"/>
      <p:bldP spid="19509" grpId="0" animBg="1"/>
      <p:bldP spid="19510" grpId="0" autoUpdateAnimBg="0"/>
      <p:bldP spid="195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3F2F-2869-314F-A9DB-8960291F9B3F}" type="slidenum">
              <a:rPr lang="en-US"/>
              <a:pPr/>
              <a:t>11</a:t>
            </a:fld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15900" y="3111500"/>
            <a:ext cx="3009900" cy="29591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5600" y="3048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Gluons Carry the Force</a:t>
            </a:r>
          </a:p>
        </p:txBody>
      </p:sp>
      <p:grpSp>
        <p:nvGrpSpPr>
          <p:cNvPr id="21509" name="Group 5"/>
          <p:cNvGrpSpPr>
            <a:grpSpLocks noChangeAspect="1"/>
          </p:cNvGrpSpPr>
          <p:nvPr/>
        </p:nvGrpSpPr>
        <p:grpSpPr bwMode="auto">
          <a:xfrm>
            <a:off x="5308600" y="1146175"/>
            <a:ext cx="1425575" cy="1911350"/>
            <a:chOff x="312" y="906"/>
            <a:chExt cx="1384" cy="1857"/>
          </a:xfrm>
        </p:grpSpPr>
        <p:sp>
          <p:nvSpPr>
            <p:cNvPr id="21510" name="Line 6"/>
            <p:cNvSpPr>
              <a:spLocks noChangeAspect="1" noChangeShapeType="1"/>
            </p:cNvSpPr>
            <p:nvPr/>
          </p:nvSpPr>
          <p:spPr bwMode="auto">
            <a:xfrm flipV="1">
              <a:off x="1008" y="922"/>
              <a:ext cx="688" cy="5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Aspect="1" noChangeShapeType="1"/>
            </p:cNvSpPr>
            <p:nvPr/>
          </p:nvSpPr>
          <p:spPr bwMode="auto">
            <a:xfrm>
              <a:off x="464" y="906"/>
              <a:ext cx="536" cy="56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512" name="Group 8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21513" name="Group 9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215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1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16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17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18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19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20" name="Group 16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2152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2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23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24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25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26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527" name="Oval 23"/>
            <p:cNvSpPr>
              <a:spLocks noChangeAspect="1" noChangeArrowheads="1"/>
            </p:cNvSpPr>
            <p:nvPr/>
          </p:nvSpPr>
          <p:spPr bwMode="auto">
            <a:xfrm>
              <a:off x="480" y="922"/>
              <a:ext cx="432" cy="4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1528" name="Oval 24"/>
            <p:cNvSpPr>
              <a:spLocks noChangeAspect="1" noChangeArrowheads="1"/>
            </p:cNvSpPr>
            <p:nvPr/>
          </p:nvSpPr>
          <p:spPr bwMode="auto">
            <a:xfrm>
              <a:off x="1208" y="91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1529" name="Text Box 25"/>
            <p:cNvSpPr txBox="1">
              <a:spLocks noChangeAspect="1" noChangeArrowheads="1"/>
            </p:cNvSpPr>
            <p:nvPr/>
          </p:nvSpPr>
          <p:spPr bwMode="auto">
            <a:xfrm>
              <a:off x="1086" y="1751"/>
              <a:ext cx="36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1530" name="Text Box 26"/>
            <p:cNvSpPr txBox="1">
              <a:spLocks noChangeAspect="1" noChangeArrowheads="1"/>
            </p:cNvSpPr>
            <p:nvPr/>
          </p:nvSpPr>
          <p:spPr bwMode="auto">
            <a:xfrm>
              <a:off x="702" y="1744"/>
              <a:ext cx="381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1531" name="Line 27"/>
            <p:cNvSpPr>
              <a:spLocks noChangeAspect="1" noChangeShapeType="1"/>
            </p:cNvSpPr>
            <p:nvPr/>
          </p:nvSpPr>
          <p:spPr bwMode="auto">
            <a:xfrm>
              <a:off x="808" y="2018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Aspect="1" noChangeShapeType="1"/>
            </p:cNvSpPr>
            <p:nvPr/>
          </p:nvSpPr>
          <p:spPr bwMode="auto">
            <a:xfrm flipV="1">
              <a:off x="1192" y="16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533" name="Group 29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21534" name="Group 30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21535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6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7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8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9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0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41" name="Group 37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2154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548" name="Line 44"/>
            <p:cNvSpPr>
              <a:spLocks noChangeAspect="1" noChangeShapeType="1"/>
            </p:cNvSpPr>
            <p:nvPr/>
          </p:nvSpPr>
          <p:spPr bwMode="auto">
            <a:xfrm flipV="1">
              <a:off x="312" y="2172"/>
              <a:ext cx="688" cy="56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9" name="Oval 45"/>
            <p:cNvSpPr>
              <a:spLocks noChangeAspect="1" noChangeArrowheads="1"/>
            </p:cNvSpPr>
            <p:nvPr/>
          </p:nvSpPr>
          <p:spPr bwMode="auto">
            <a:xfrm>
              <a:off x="480" y="2195"/>
              <a:ext cx="432" cy="43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1550" name="Line 46"/>
            <p:cNvSpPr>
              <a:spLocks noChangeAspect="1" noChangeShapeType="1"/>
            </p:cNvSpPr>
            <p:nvPr/>
          </p:nvSpPr>
          <p:spPr bwMode="auto">
            <a:xfrm>
              <a:off x="1055" y="2195"/>
              <a:ext cx="536" cy="56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1" name="Oval 47"/>
            <p:cNvSpPr>
              <a:spLocks noChangeAspect="1" noChangeArrowheads="1"/>
            </p:cNvSpPr>
            <p:nvPr/>
          </p:nvSpPr>
          <p:spPr bwMode="auto">
            <a:xfrm>
              <a:off x="1077" y="2195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1552" name="Line 48"/>
            <p:cNvSpPr>
              <a:spLocks noChangeAspect="1" noChangeShapeType="1"/>
            </p:cNvSpPr>
            <p:nvPr/>
          </p:nvSpPr>
          <p:spPr bwMode="auto">
            <a:xfrm>
              <a:off x="648" y="2280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3" name="Line 49"/>
            <p:cNvSpPr>
              <a:spLocks noChangeAspect="1" noChangeShapeType="1"/>
            </p:cNvSpPr>
            <p:nvPr/>
          </p:nvSpPr>
          <p:spPr bwMode="auto">
            <a:xfrm>
              <a:off x="1227" y="2277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54" name="Oval 50"/>
          <p:cNvSpPr>
            <a:spLocks noChangeAspect="1" noChangeArrowheads="1"/>
          </p:cNvSpPr>
          <p:nvPr/>
        </p:nvSpPr>
        <p:spPr bwMode="auto">
          <a:xfrm>
            <a:off x="3327400" y="1168400"/>
            <a:ext cx="1938338" cy="1827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Meson</a:t>
            </a:r>
          </a:p>
        </p:txBody>
      </p:sp>
      <p:sp>
        <p:nvSpPr>
          <p:cNvPr id="21555" name="Oval 51"/>
          <p:cNvSpPr>
            <a:spLocks noChangeAspect="1" noChangeArrowheads="1"/>
          </p:cNvSpPr>
          <p:nvPr/>
        </p:nvSpPr>
        <p:spPr bwMode="auto">
          <a:xfrm>
            <a:off x="6692900" y="1079500"/>
            <a:ext cx="1938338" cy="1827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Meson</a:t>
            </a:r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4318000" y="3289300"/>
            <a:ext cx="3619500" cy="0"/>
          </a:xfrm>
          <a:prstGeom prst="line">
            <a:avLst/>
          </a:prstGeom>
          <a:noFill/>
          <a:ln w="139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5445125" y="3360738"/>
            <a:ext cx="88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152400" y="1173163"/>
            <a:ext cx="3281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66"/>
                </a:solidFill>
              </a:rPr>
              <a:t>The exchange of gluons </a:t>
            </a:r>
          </a:p>
          <a:p>
            <a:r>
              <a:rPr lang="en-US" sz="2000">
                <a:solidFill>
                  <a:srgbClr val="CC0066"/>
                </a:solidFill>
              </a:rPr>
              <a:t>is continually changing the</a:t>
            </a:r>
          </a:p>
          <a:p>
            <a:r>
              <a:rPr lang="en-US" sz="2000">
                <a:solidFill>
                  <a:srgbClr val="CC0066"/>
                </a:solidFill>
              </a:rPr>
              <a:t>Individual colors of the </a:t>
            </a:r>
          </a:p>
          <a:p>
            <a:r>
              <a:rPr lang="en-US" sz="2000">
                <a:solidFill>
                  <a:srgbClr val="CC0066"/>
                </a:solidFill>
              </a:rPr>
              <a:t>quarks, but the overall</a:t>
            </a:r>
          </a:p>
          <a:p>
            <a:r>
              <a:rPr lang="en-US" sz="2000">
                <a:solidFill>
                  <a:srgbClr val="CC0066"/>
                </a:solidFill>
              </a:rPr>
              <a:t>Color remains neutral</a:t>
            </a:r>
          </a:p>
        </p:txBody>
      </p: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774700" y="3957638"/>
            <a:ext cx="1836738" cy="1571625"/>
            <a:chOff x="3160" y="2149"/>
            <a:chExt cx="1157" cy="1318"/>
          </a:xfrm>
        </p:grpSpPr>
        <p:grpSp>
          <p:nvGrpSpPr>
            <p:cNvPr id="21560" name="Group 56"/>
            <p:cNvGrpSpPr>
              <a:grpSpLocks/>
            </p:cNvGrpSpPr>
            <p:nvPr/>
          </p:nvGrpSpPr>
          <p:grpSpPr bwMode="auto">
            <a:xfrm rot="5364034">
              <a:off x="3409" y="3032"/>
              <a:ext cx="746" cy="123"/>
              <a:chOff x="3033" y="3112"/>
              <a:chExt cx="746" cy="123"/>
            </a:xfrm>
          </p:grpSpPr>
          <p:grpSp>
            <p:nvGrpSpPr>
              <p:cNvPr id="21561" name="Group 57"/>
              <p:cNvGrpSpPr>
                <a:grpSpLocks/>
              </p:cNvGrpSpPr>
              <p:nvPr/>
            </p:nvGrpSpPr>
            <p:grpSpPr bwMode="auto">
              <a:xfrm>
                <a:off x="3033" y="3112"/>
                <a:ext cx="690" cy="115"/>
                <a:chOff x="1574" y="2525"/>
                <a:chExt cx="690" cy="115"/>
              </a:xfrm>
            </p:grpSpPr>
            <p:sp>
              <p:nvSpPr>
                <p:cNvPr id="21562" name="Oval 58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3" name="Oval 59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4" name="Oval 60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5" name="Oval 61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6" name="Oval 62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7" name="Oval 63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68" name="Group 64"/>
              <p:cNvGrpSpPr>
                <a:grpSpLocks/>
              </p:cNvGrpSpPr>
              <p:nvPr/>
            </p:nvGrpSpPr>
            <p:grpSpPr bwMode="auto">
              <a:xfrm>
                <a:off x="3089" y="3120"/>
                <a:ext cx="690" cy="115"/>
                <a:chOff x="1574" y="2525"/>
                <a:chExt cx="690" cy="115"/>
              </a:xfrm>
            </p:grpSpPr>
            <p:sp>
              <p:nvSpPr>
                <p:cNvPr id="21569" name="Oval 65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0" name="Oval 66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1" name="Oval 67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2" name="Oval 68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3" name="Oval 69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4" name="Oval 70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75" name="Group 71"/>
            <p:cNvGrpSpPr>
              <a:grpSpLocks/>
            </p:cNvGrpSpPr>
            <p:nvPr/>
          </p:nvGrpSpPr>
          <p:grpSpPr bwMode="auto">
            <a:xfrm rot="2235580">
              <a:off x="3160" y="2512"/>
              <a:ext cx="747" cy="131"/>
              <a:chOff x="2480" y="3328"/>
              <a:chExt cx="747" cy="131"/>
            </a:xfrm>
          </p:grpSpPr>
          <p:grpSp>
            <p:nvGrpSpPr>
              <p:cNvPr id="21576" name="Group 72"/>
              <p:cNvGrpSpPr>
                <a:grpSpLocks/>
              </p:cNvGrpSpPr>
              <p:nvPr/>
            </p:nvGrpSpPr>
            <p:grpSpPr bwMode="auto">
              <a:xfrm>
                <a:off x="2480" y="3328"/>
                <a:ext cx="691" cy="123"/>
                <a:chOff x="480" y="2640"/>
                <a:chExt cx="691" cy="123"/>
              </a:xfrm>
            </p:grpSpPr>
            <p:sp>
              <p:nvSpPr>
                <p:cNvPr id="21577" name="Oval 73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8" name="Oval 74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9" name="Oval 75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0" name="Oval 76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1" name="Oval 77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2" name="Oval 7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83" name="Group 79"/>
              <p:cNvGrpSpPr>
                <a:grpSpLocks/>
              </p:cNvGrpSpPr>
              <p:nvPr/>
            </p:nvGrpSpPr>
            <p:grpSpPr bwMode="auto">
              <a:xfrm>
                <a:off x="2536" y="3336"/>
                <a:ext cx="691" cy="123"/>
                <a:chOff x="480" y="2640"/>
                <a:chExt cx="691" cy="123"/>
              </a:xfrm>
            </p:grpSpPr>
            <p:sp>
              <p:nvSpPr>
                <p:cNvPr id="21584" name="Oval 80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5" name="Oval 81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6" name="Oval 82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7" name="Oval 83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8" name="Oval 84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9" name="Oval 85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90" name="Group 86"/>
            <p:cNvGrpSpPr>
              <a:grpSpLocks/>
            </p:cNvGrpSpPr>
            <p:nvPr/>
          </p:nvGrpSpPr>
          <p:grpSpPr bwMode="auto">
            <a:xfrm rot="-3094771">
              <a:off x="3616" y="2464"/>
              <a:ext cx="747" cy="123"/>
              <a:chOff x="768" y="2480"/>
              <a:chExt cx="747" cy="123"/>
            </a:xfrm>
          </p:grpSpPr>
          <p:grpSp>
            <p:nvGrpSpPr>
              <p:cNvPr id="21591" name="Group 87"/>
              <p:cNvGrpSpPr>
                <a:grpSpLocks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21592" name="Oval 88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93" name="Oval 89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94" name="Oval 90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95" name="Oval 91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96" name="Oval 92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97" name="Oval 9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98" name="Group 94"/>
              <p:cNvGrpSpPr>
                <a:grpSpLocks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21599" name="Oval 95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00" name="Oval 96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01" name="Oval 97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02" name="Oval 98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03" name="Oval 99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04" name="Oval 100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605" name="Text Box 101"/>
            <p:cNvSpPr txBox="1">
              <a:spLocks noChangeArrowheads="1"/>
            </p:cNvSpPr>
            <p:nvPr/>
          </p:nvSpPr>
          <p:spPr bwMode="auto">
            <a:xfrm>
              <a:off x="3382" y="2149"/>
              <a:ext cx="23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1606" name="Text Box 102"/>
            <p:cNvSpPr txBox="1">
              <a:spLocks noChangeArrowheads="1"/>
            </p:cNvSpPr>
            <p:nvPr/>
          </p:nvSpPr>
          <p:spPr bwMode="auto">
            <a:xfrm>
              <a:off x="3758" y="2293"/>
              <a:ext cx="23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1607" name="Text Box 103"/>
            <p:cNvSpPr txBox="1">
              <a:spLocks noChangeArrowheads="1"/>
            </p:cNvSpPr>
            <p:nvPr/>
          </p:nvSpPr>
          <p:spPr bwMode="auto">
            <a:xfrm>
              <a:off x="3886" y="2957"/>
              <a:ext cx="24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1608" name="Text Box 104"/>
            <p:cNvSpPr txBox="1">
              <a:spLocks noChangeArrowheads="1"/>
            </p:cNvSpPr>
            <p:nvPr/>
          </p:nvSpPr>
          <p:spPr bwMode="auto">
            <a:xfrm>
              <a:off x="4070" y="2381"/>
              <a:ext cx="24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1609" name="Text Box 105"/>
            <p:cNvSpPr txBox="1">
              <a:spLocks noChangeArrowheads="1"/>
            </p:cNvSpPr>
            <p:nvPr/>
          </p:nvSpPr>
          <p:spPr bwMode="auto">
            <a:xfrm>
              <a:off x="3462" y="2957"/>
              <a:ext cx="23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1610" name="Text Box 106"/>
            <p:cNvSpPr txBox="1">
              <a:spLocks noChangeArrowheads="1"/>
            </p:cNvSpPr>
            <p:nvPr/>
          </p:nvSpPr>
          <p:spPr bwMode="auto">
            <a:xfrm>
              <a:off x="3342" y="2606"/>
              <a:ext cx="23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1611" name="Line 107"/>
            <p:cNvSpPr>
              <a:spLocks noChangeShapeType="1"/>
            </p:cNvSpPr>
            <p:nvPr/>
          </p:nvSpPr>
          <p:spPr bwMode="auto">
            <a:xfrm rot="-3315409">
              <a:off x="3640" y="235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2" name="Line 108"/>
            <p:cNvSpPr>
              <a:spLocks noChangeShapeType="1"/>
            </p:cNvSpPr>
            <p:nvPr/>
          </p:nvSpPr>
          <p:spPr bwMode="auto">
            <a:xfrm rot="7593431">
              <a:off x="3328" y="2520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3" name="Line 109"/>
            <p:cNvSpPr>
              <a:spLocks noChangeShapeType="1"/>
            </p:cNvSpPr>
            <p:nvPr/>
          </p:nvSpPr>
          <p:spPr bwMode="auto">
            <a:xfrm rot="-8452176">
              <a:off x="3968" y="2168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4" name="Line 110"/>
            <p:cNvSpPr>
              <a:spLocks noChangeShapeType="1"/>
            </p:cNvSpPr>
            <p:nvPr/>
          </p:nvSpPr>
          <p:spPr bwMode="auto">
            <a:xfrm rot="2520652">
              <a:off x="4080" y="259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5" name="Line 111"/>
            <p:cNvSpPr>
              <a:spLocks noChangeShapeType="1"/>
            </p:cNvSpPr>
            <p:nvPr/>
          </p:nvSpPr>
          <p:spPr bwMode="auto">
            <a:xfrm>
              <a:off x="3584" y="2824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6" name="Line 112"/>
            <p:cNvSpPr>
              <a:spLocks noChangeShapeType="1"/>
            </p:cNvSpPr>
            <p:nvPr/>
          </p:nvSpPr>
          <p:spPr bwMode="auto">
            <a:xfrm>
              <a:off x="4000" y="3216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17" name="Oval 113"/>
          <p:cNvSpPr>
            <a:spLocks noChangeAspect="1" noChangeArrowheads="1"/>
          </p:cNvSpPr>
          <p:nvPr/>
        </p:nvSpPr>
        <p:spPr bwMode="auto">
          <a:xfrm>
            <a:off x="596900" y="3810000"/>
            <a:ext cx="365125" cy="3651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8" name="Oval 114"/>
          <p:cNvSpPr>
            <a:spLocks noChangeAspect="1" noChangeArrowheads="1"/>
          </p:cNvSpPr>
          <p:nvPr/>
        </p:nvSpPr>
        <p:spPr bwMode="auto">
          <a:xfrm>
            <a:off x="2336800" y="37846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9" name="Oval 115"/>
          <p:cNvSpPr>
            <a:spLocks noChangeAspect="1" noChangeArrowheads="1"/>
          </p:cNvSpPr>
          <p:nvPr/>
        </p:nvSpPr>
        <p:spPr bwMode="auto">
          <a:xfrm>
            <a:off x="1587500" y="5473700"/>
            <a:ext cx="365125" cy="3651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621" name="Picture 117" descr="mesong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3AC0-E4A9-4948-A6D3-B79A4BE36705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215900" y="3111500"/>
            <a:ext cx="3009900" cy="29591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5600" y="3048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Gluons Carry the Force</a:t>
            </a:r>
          </a:p>
        </p:txBody>
      </p:sp>
      <p:grpSp>
        <p:nvGrpSpPr>
          <p:cNvPr id="22532" name="Group 4"/>
          <p:cNvGrpSpPr>
            <a:grpSpLocks noChangeAspect="1"/>
          </p:cNvGrpSpPr>
          <p:nvPr/>
        </p:nvGrpSpPr>
        <p:grpSpPr bwMode="auto">
          <a:xfrm>
            <a:off x="5308600" y="1146175"/>
            <a:ext cx="1425575" cy="1911350"/>
            <a:chOff x="312" y="906"/>
            <a:chExt cx="1384" cy="1857"/>
          </a:xfrm>
        </p:grpSpPr>
        <p:sp>
          <p:nvSpPr>
            <p:cNvPr id="22533" name="Line 5"/>
            <p:cNvSpPr>
              <a:spLocks noChangeAspect="1" noChangeShapeType="1"/>
            </p:cNvSpPr>
            <p:nvPr/>
          </p:nvSpPr>
          <p:spPr bwMode="auto">
            <a:xfrm flipV="1">
              <a:off x="1008" y="922"/>
              <a:ext cx="688" cy="5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4" name="Line 6"/>
            <p:cNvSpPr>
              <a:spLocks noChangeAspect="1" noChangeShapeType="1"/>
            </p:cNvSpPr>
            <p:nvPr/>
          </p:nvSpPr>
          <p:spPr bwMode="auto">
            <a:xfrm>
              <a:off x="464" y="906"/>
              <a:ext cx="536" cy="56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35" name="Group 7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22536" name="Group 8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2253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3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39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0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1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2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43" name="Group 15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22544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6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7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550" name="Oval 22"/>
            <p:cNvSpPr>
              <a:spLocks noChangeAspect="1" noChangeArrowheads="1"/>
            </p:cNvSpPr>
            <p:nvPr/>
          </p:nvSpPr>
          <p:spPr bwMode="auto">
            <a:xfrm>
              <a:off x="480" y="922"/>
              <a:ext cx="432" cy="4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2551" name="Oval 23"/>
            <p:cNvSpPr>
              <a:spLocks noChangeAspect="1" noChangeArrowheads="1"/>
            </p:cNvSpPr>
            <p:nvPr/>
          </p:nvSpPr>
          <p:spPr bwMode="auto">
            <a:xfrm>
              <a:off x="1208" y="91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2552" name="Text Box 24"/>
            <p:cNvSpPr txBox="1">
              <a:spLocks noChangeAspect="1" noChangeArrowheads="1"/>
            </p:cNvSpPr>
            <p:nvPr/>
          </p:nvSpPr>
          <p:spPr bwMode="auto">
            <a:xfrm>
              <a:off x="1086" y="1751"/>
              <a:ext cx="36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2553" name="Text Box 25"/>
            <p:cNvSpPr txBox="1">
              <a:spLocks noChangeAspect="1" noChangeArrowheads="1"/>
            </p:cNvSpPr>
            <p:nvPr/>
          </p:nvSpPr>
          <p:spPr bwMode="auto">
            <a:xfrm>
              <a:off x="702" y="1744"/>
              <a:ext cx="381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2554" name="Line 26"/>
            <p:cNvSpPr>
              <a:spLocks noChangeAspect="1" noChangeShapeType="1"/>
            </p:cNvSpPr>
            <p:nvPr/>
          </p:nvSpPr>
          <p:spPr bwMode="auto">
            <a:xfrm>
              <a:off x="808" y="2018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Line 27"/>
            <p:cNvSpPr>
              <a:spLocks noChangeAspect="1" noChangeShapeType="1"/>
            </p:cNvSpPr>
            <p:nvPr/>
          </p:nvSpPr>
          <p:spPr bwMode="auto">
            <a:xfrm flipV="1">
              <a:off x="1192" y="16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556" name="Group 28"/>
            <p:cNvGrpSpPr>
              <a:grpSpLocks noChangeAspect="1"/>
            </p:cNvGrpSpPr>
            <p:nvPr/>
          </p:nvGrpSpPr>
          <p:grpSpPr bwMode="auto">
            <a:xfrm rot="-5447114">
              <a:off x="640" y="1794"/>
              <a:ext cx="747" cy="123"/>
              <a:chOff x="768" y="2480"/>
              <a:chExt cx="747" cy="123"/>
            </a:xfrm>
          </p:grpSpPr>
          <p:grpSp>
            <p:nvGrpSpPr>
              <p:cNvPr id="22557" name="Group 29"/>
              <p:cNvGrpSpPr>
                <a:grpSpLocks noChangeAspect="1"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22558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59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0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1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3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64" name="Group 36"/>
              <p:cNvGrpSpPr>
                <a:grpSpLocks noChangeAspect="1"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22565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6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7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7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571" name="Line 43"/>
            <p:cNvSpPr>
              <a:spLocks noChangeAspect="1" noChangeShapeType="1"/>
            </p:cNvSpPr>
            <p:nvPr/>
          </p:nvSpPr>
          <p:spPr bwMode="auto">
            <a:xfrm flipV="1">
              <a:off x="312" y="2172"/>
              <a:ext cx="688" cy="56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2" name="Oval 44"/>
            <p:cNvSpPr>
              <a:spLocks noChangeAspect="1" noChangeArrowheads="1"/>
            </p:cNvSpPr>
            <p:nvPr/>
          </p:nvSpPr>
          <p:spPr bwMode="auto">
            <a:xfrm>
              <a:off x="480" y="2195"/>
              <a:ext cx="432" cy="43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2573" name="Line 45"/>
            <p:cNvSpPr>
              <a:spLocks noChangeAspect="1" noChangeShapeType="1"/>
            </p:cNvSpPr>
            <p:nvPr/>
          </p:nvSpPr>
          <p:spPr bwMode="auto">
            <a:xfrm>
              <a:off x="1055" y="2195"/>
              <a:ext cx="536" cy="56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4" name="Oval 46"/>
            <p:cNvSpPr>
              <a:spLocks noChangeAspect="1" noChangeArrowheads="1"/>
            </p:cNvSpPr>
            <p:nvPr/>
          </p:nvSpPr>
          <p:spPr bwMode="auto">
            <a:xfrm>
              <a:off x="1077" y="2195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22575" name="Line 47"/>
            <p:cNvSpPr>
              <a:spLocks noChangeAspect="1" noChangeShapeType="1"/>
            </p:cNvSpPr>
            <p:nvPr/>
          </p:nvSpPr>
          <p:spPr bwMode="auto">
            <a:xfrm>
              <a:off x="648" y="2280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Aspect="1" noChangeShapeType="1"/>
            </p:cNvSpPr>
            <p:nvPr/>
          </p:nvSpPr>
          <p:spPr bwMode="auto">
            <a:xfrm>
              <a:off x="1227" y="2277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77" name="Oval 49"/>
          <p:cNvSpPr>
            <a:spLocks noChangeAspect="1" noChangeArrowheads="1"/>
          </p:cNvSpPr>
          <p:nvPr/>
        </p:nvSpPr>
        <p:spPr bwMode="auto">
          <a:xfrm>
            <a:off x="3327400" y="1168400"/>
            <a:ext cx="1938338" cy="1827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Meson</a:t>
            </a:r>
          </a:p>
        </p:txBody>
      </p:sp>
      <p:sp>
        <p:nvSpPr>
          <p:cNvPr id="22578" name="Oval 50"/>
          <p:cNvSpPr>
            <a:spLocks noChangeAspect="1" noChangeArrowheads="1"/>
          </p:cNvSpPr>
          <p:nvPr/>
        </p:nvSpPr>
        <p:spPr bwMode="auto">
          <a:xfrm>
            <a:off x="6692900" y="1079500"/>
            <a:ext cx="1938338" cy="1827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Meson</a:t>
            </a:r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4318000" y="3289300"/>
            <a:ext cx="3619500" cy="0"/>
          </a:xfrm>
          <a:prstGeom prst="line">
            <a:avLst/>
          </a:prstGeom>
          <a:noFill/>
          <a:ln w="139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5445125" y="3360738"/>
            <a:ext cx="88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52400" y="1173163"/>
            <a:ext cx="3281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66"/>
                </a:solidFill>
              </a:rPr>
              <a:t>The exchange of gluons </a:t>
            </a:r>
          </a:p>
          <a:p>
            <a:r>
              <a:rPr lang="en-US" sz="2000">
                <a:solidFill>
                  <a:srgbClr val="CC0066"/>
                </a:solidFill>
              </a:rPr>
              <a:t>is continually changing the</a:t>
            </a:r>
          </a:p>
          <a:p>
            <a:r>
              <a:rPr lang="en-US" sz="2000">
                <a:solidFill>
                  <a:srgbClr val="CC0066"/>
                </a:solidFill>
              </a:rPr>
              <a:t>Individual colors of the </a:t>
            </a:r>
          </a:p>
          <a:p>
            <a:r>
              <a:rPr lang="en-US" sz="2000">
                <a:solidFill>
                  <a:srgbClr val="CC0066"/>
                </a:solidFill>
              </a:rPr>
              <a:t>quarks, but the overall</a:t>
            </a:r>
          </a:p>
          <a:p>
            <a:r>
              <a:rPr lang="en-US" sz="2000">
                <a:solidFill>
                  <a:srgbClr val="CC0066"/>
                </a:solidFill>
              </a:rPr>
              <a:t>Color remains neutral</a:t>
            </a:r>
          </a:p>
        </p:txBody>
      </p:sp>
      <p:grpSp>
        <p:nvGrpSpPr>
          <p:cNvPr id="22582" name="Group 54"/>
          <p:cNvGrpSpPr>
            <a:grpSpLocks/>
          </p:cNvGrpSpPr>
          <p:nvPr/>
        </p:nvGrpSpPr>
        <p:grpSpPr bwMode="auto">
          <a:xfrm>
            <a:off x="774700" y="3957638"/>
            <a:ext cx="1836738" cy="1571625"/>
            <a:chOff x="3160" y="2149"/>
            <a:chExt cx="1157" cy="1318"/>
          </a:xfrm>
        </p:grpSpPr>
        <p:grpSp>
          <p:nvGrpSpPr>
            <p:cNvPr id="22583" name="Group 55"/>
            <p:cNvGrpSpPr>
              <a:grpSpLocks/>
            </p:cNvGrpSpPr>
            <p:nvPr/>
          </p:nvGrpSpPr>
          <p:grpSpPr bwMode="auto">
            <a:xfrm rot="5364034">
              <a:off x="3409" y="3032"/>
              <a:ext cx="746" cy="123"/>
              <a:chOff x="3033" y="3112"/>
              <a:chExt cx="746" cy="123"/>
            </a:xfrm>
          </p:grpSpPr>
          <p:grpSp>
            <p:nvGrpSpPr>
              <p:cNvPr id="22584" name="Group 56"/>
              <p:cNvGrpSpPr>
                <a:grpSpLocks/>
              </p:cNvGrpSpPr>
              <p:nvPr/>
            </p:nvGrpSpPr>
            <p:grpSpPr bwMode="auto">
              <a:xfrm>
                <a:off x="3033" y="3112"/>
                <a:ext cx="690" cy="115"/>
                <a:chOff x="1574" y="2525"/>
                <a:chExt cx="690" cy="115"/>
              </a:xfrm>
            </p:grpSpPr>
            <p:sp>
              <p:nvSpPr>
                <p:cNvPr id="22585" name="Oval 57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86" name="Oval 58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87" name="Oval 59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88" name="Oval 60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89" name="Oval 61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90" name="Oval 62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91" name="Group 63"/>
              <p:cNvGrpSpPr>
                <a:grpSpLocks/>
              </p:cNvGrpSpPr>
              <p:nvPr/>
            </p:nvGrpSpPr>
            <p:grpSpPr bwMode="auto">
              <a:xfrm>
                <a:off x="3089" y="3120"/>
                <a:ext cx="690" cy="115"/>
                <a:chOff x="1574" y="2525"/>
                <a:chExt cx="690" cy="115"/>
              </a:xfrm>
            </p:grpSpPr>
            <p:sp>
              <p:nvSpPr>
                <p:cNvPr id="22592" name="Oval 64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93" name="Oval 65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94" name="Oval 66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95" name="Oval 67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96" name="Oval 68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97" name="Oval 69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98" name="Group 70"/>
            <p:cNvGrpSpPr>
              <a:grpSpLocks/>
            </p:cNvGrpSpPr>
            <p:nvPr/>
          </p:nvGrpSpPr>
          <p:grpSpPr bwMode="auto">
            <a:xfrm rot="2235580">
              <a:off x="3160" y="2512"/>
              <a:ext cx="747" cy="131"/>
              <a:chOff x="2480" y="3328"/>
              <a:chExt cx="747" cy="131"/>
            </a:xfrm>
          </p:grpSpPr>
          <p:grpSp>
            <p:nvGrpSpPr>
              <p:cNvPr id="22599" name="Group 71"/>
              <p:cNvGrpSpPr>
                <a:grpSpLocks/>
              </p:cNvGrpSpPr>
              <p:nvPr/>
            </p:nvGrpSpPr>
            <p:grpSpPr bwMode="auto">
              <a:xfrm>
                <a:off x="2480" y="3328"/>
                <a:ext cx="691" cy="123"/>
                <a:chOff x="480" y="2640"/>
                <a:chExt cx="691" cy="123"/>
              </a:xfrm>
            </p:grpSpPr>
            <p:sp>
              <p:nvSpPr>
                <p:cNvPr id="22600" name="Oval 72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1" name="Oval 73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2" name="Oval 74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3" name="Oval 75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4" name="Oval 76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5" name="Oval 77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06" name="Group 78"/>
              <p:cNvGrpSpPr>
                <a:grpSpLocks/>
              </p:cNvGrpSpPr>
              <p:nvPr/>
            </p:nvGrpSpPr>
            <p:grpSpPr bwMode="auto">
              <a:xfrm>
                <a:off x="2536" y="3336"/>
                <a:ext cx="691" cy="123"/>
                <a:chOff x="480" y="2640"/>
                <a:chExt cx="691" cy="123"/>
              </a:xfrm>
            </p:grpSpPr>
            <p:sp>
              <p:nvSpPr>
                <p:cNvPr id="22607" name="Oval 79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8" name="Oval 80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09" name="Oval 81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0" name="Oval 82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1" name="Oval 83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2" name="Oval 84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13" name="Group 85"/>
            <p:cNvGrpSpPr>
              <a:grpSpLocks/>
            </p:cNvGrpSpPr>
            <p:nvPr/>
          </p:nvGrpSpPr>
          <p:grpSpPr bwMode="auto">
            <a:xfrm rot="-3094771">
              <a:off x="3616" y="2464"/>
              <a:ext cx="747" cy="123"/>
              <a:chOff x="768" y="2480"/>
              <a:chExt cx="747" cy="123"/>
            </a:xfrm>
          </p:grpSpPr>
          <p:grpSp>
            <p:nvGrpSpPr>
              <p:cNvPr id="22614" name="Group 86"/>
              <p:cNvGrpSpPr>
                <a:grpSpLocks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22615" name="Oval 87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6" name="Oval 88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7" name="Oval 89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8" name="Oval 90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19" name="Oval 91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20" name="Oval 92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21" name="Group 93"/>
              <p:cNvGrpSpPr>
                <a:grpSpLocks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22622" name="Oval 94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23" name="Oval 95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24" name="Oval 96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25" name="Oval 97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26" name="Oval 98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27" name="Oval 99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628" name="Text Box 100"/>
            <p:cNvSpPr txBox="1">
              <a:spLocks noChangeArrowheads="1"/>
            </p:cNvSpPr>
            <p:nvPr/>
          </p:nvSpPr>
          <p:spPr bwMode="auto">
            <a:xfrm>
              <a:off x="3382" y="2149"/>
              <a:ext cx="23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2629" name="Text Box 101"/>
            <p:cNvSpPr txBox="1">
              <a:spLocks noChangeArrowheads="1"/>
            </p:cNvSpPr>
            <p:nvPr/>
          </p:nvSpPr>
          <p:spPr bwMode="auto">
            <a:xfrm>
              <a:off x="3758" y="2293"/>
              <a:ext cx="23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22630" name="Text Box 102"/>
            <p:cNvSpPr txBox="1">
              <a:spLocks noChangeArrowheads="1"/>
            </p:cNvSpPr>
            <p:nvPr/>
          </p:nvSpPr>
          <p:spPr bwMode="auto">
            <a:xfrm>
              <a:off x="3886" y="2957"/>
              <a:ext cx="24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2631" name="Text Box 103"/>
            <p:cNvSpPr txBox="1">
              <a:spLocks noChangeArrowheads="1"/>
            </p:cNvSpPr>
            <p:nvPr/>
          </p:nvSpPr>
          <p:spPr bwMode="auto">
            <a:xfrm>
              <a:off x="4070" y="2381"/>
              <a:ext cx="24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2632" name="Text Box 104"/>
            <p:cNvSpPr txBox="1">
              <a:spLocks noChangeArrowheads="1"/>
            </p:cNvSpPr>
            <p:nvPr/>
          </p:nvSpPr>
          <p:spPr bwMode="auto">
            <a:xfrm>
              <a:off x="3462" y="2957"/>
              <a:ext cx="23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2633" name="Text Box 105"/>
            <p:cNvSpPr txBox="1">
              <a:spLocks noChangeArrowheads="1"/>
            </p:cNvSpPr>
            <p:nvPr/>
          </p:nvSpPr>
          <p:spPr bwMode="auto">
            <a:xfrm>
              <a:off x="3342" y="2606"/>
              <a:ext cx="23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2634" name="Line 106"/>
            <p:cNvSpPr>
              <a:spLocks noChangeShapeType="1"/>
            </p:cNvSpPr>
            <p:nvPr/>
          </p:nvSpPr>
          <p:spPr bwMode="auto">
            <a:xfrm rot="-3315409">
              <a:off x="3640" y="235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5" name="Line 107"/>
            <p:cNvSpPr>
              <a:spLocks noChangeShapeType="1"/>
            </p:cNvSpPr>
            <p:nvPr/>
          </p:nvSpPr>
          <p:spPr bwMode="auto">
            <a:xfrm rot="7593431">
              <a:off x="3328" y="2520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6" name="Line 108"/>
            <p:cNvSpPr>
              <a:spLocks noChangeShapeType="1"/>
            </p:cNvSpPr>
            <p:nvPr/>
          </p:nvSpPr>
          <p:spPr bwMode="auto">
            <a:xfrm rot="-8452176">
              <a:off x="3968" y="2168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7" name="Line 109"/>
            <p:cNvSpPr>
              <a:spLocks noChangeShapeType="1"/>
            </p:cNvSpPr>
            <p:nvPr/>
          </p:nvSpPr>
          <p:spPr bwMode="auto">
            <a:xfrm rot="2520652">
              <a:off x="4080" y="259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8" name="Line 110"/>
            <p:cNvSpPr>
              <a:spLocks noChangeShapeType="1"/>
            </p:cNvSpPr>
            <p:nvPr/>
          </p:nvSpPr>
          <p:spPr bwMode="auto">
            <a:xfrm>
              <a:off x="3584" y="2824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9" name="Line 111"/>
            <p:cNvSpPr>
              <a:spLocks noChangeShapeType="1"/>
            </p:cNvSpPr>
            <p:nvPr/>
          </p:nvSpPr>
          <p:spPr bwMode="auto">
            <a:xfrm>
              <a:off x="4000" y="3216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640" name="Oval 112"/>
          <p:cNvSpPr>
            <a:spLocks noChangeAspect="1" noChangeArrowheads="1"/>
          </p:cNvSpPr>
          <p:nvPr/>
        </p:nvSpPr>
        <p:spPr bwMode="auto">
          <a:xfrm>
            <a:off x="596900" y="3810000"/>
            <a:ext cx="365125" cy="3651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1" name="Oval 113"/>
          <p:cNvSpPr>
            <a:spLocks noChangeAspect="1" noChangeArrowheads="1"/>
          </p:cNvSpPr>
          <p:nvPr/>
        </p:nvSpPr>
        <p:spPr bwMode="auto">
          <a:xfrm>
            <a:off x="2336800" y="3784600"/>
            <a:ext cx="365125" cy="3651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2" name="Oval 114"/>
          <p:cNvSpPr>
            <a:spLocks noChangeAspect="1" noChangeArrowheads="1"/>
          </p:cNvSpPr>
          <p:nvPr/>
        </p:nvSpPr>
        <p:spPr bwMode="auto">
          <a:xfrm>
            <a:off x="1587500" y="54737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43" name="Text Box 115"/>
          <p:cNvSpPr txBox="1">
            <a:spLocks noChangeArrowheads="1"/>
          </p:cNvSpPr>
          <p:nvPr/>
        </p:nvSpPr>
        <p:spPr bwMode="auto">
          <a:xfrm>
            <a:off x="3730625" y="4427538"/>
            <a:ext cx="5026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Gluons produce the forces that</a:t>
            </a:r>
          </a:p>
          <a:p>
            <a:r>
              <a:rPr lang="en-US">
                <a:solidFill>
                  <a:srgbClr val="0066FF"/>
                </a:solidFill>
              </a:rPr>
              <a:t>confine the quarks, but the gluons</a:t>
            </a:r>
          </a:p>
          <a:p>
            <a:r>
              <a:rPr lang="en-US">
                <a:solidFill>
                  <a:srgbClr val="0066FF"/>
                </a:solidFill>
              </a:rPr>
              <a:t>do not appear to be needed to</a:t>
            </a:r>
          </a:p>
          <a:p>
            <a:r>
              <a:rPr lang="en-US">
                <a:solidFill>
                  <a:srgbClr val="0066FF"/>
                </a:solidFill>
              </a:rPr>
              <a:t>understand normal hadrons</a:t>
            </a:r>
          </a:p>
        </p:txBody>
      </p:sp>
      <p:pic>
        <p:nvPicPr>
          <p:cNvPr id="22644" name="Picture 116" descr="mesong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2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B4C0-EF1B-8C4C-89E0-41A3DDFDEDB7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77800"/>
            <a:ext cx="3860800" cy="457200"/>
          </a:xfrm>
        </p:spPr>
        <p:txBody>
          <a:bodyPr/>
          <a:lstStyle/>
          <a:p>
            <a:r>
              <a:rPr lang="en-US"/>
              <a:t>Gluon Interactions</a:t>
            </a:r>
          </a:p>
        </p:txBody>
      </p:sp>
      <p:grpSp>
        <p:nvGrpSpPr>
          <p:cNvPr id="13442" name="Group 130"/>
          <p:cNvGrpSpPr>
            <a:grpSpLocks/>
          </p:cNvGrpSpPr>
          <p:nvPr/>
        </p:nvGrpSpPr>
        <p:grpSpPr bwMode="auto">
          <a:xfrm>
            <a:off x="558800" y="901700"/>
            <a:ext cx="1955800" cy="2100263"/>
            <a:chOff x="448" y="1392"/>
            <a:chExt cx="1232" cy="1323"/>
          </a:xfrm>
        </p:grpSpPr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 flipV="1">
              <a:off x="992" y="1408"/>
              <a:ext cx="688" cy="5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>
              <a:off x="448" y="1392"/>
              <a:ext cx="536" cy="56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368" name="Group 56"/>
            <p:cNvGrpSpPr>
              <a:grpSpLocks/>
            </p:cNvGrpSpPr>
            <p:nvPr/>
          </p:nvGrpSpPr>
          <p:grpSpPr bwMode="auto">
            <a:xfrm rot="-5447114">
              <a:off x="624" y="2280"/>
              <a:ext cx="747" cy="123"/>
              <a:chOff x="768" y="2480"/>
              <a:chExt cx="747" cy="123"/>
            </a:xfrm>
          </p:grpSpPr>
          <p:grpSp>
            <p:nvGrpSpPr>
              <p:cNvPr id="13353" name="Group 41"/>
              <p:cNvGrpSpPr>
                <a:grpSpLocks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13335" name="Oval 23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36" name="Oval 24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37" name="Oval 25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38" name="Oval 26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39" name="Oval 27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40" name="Oval 2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51" name="Group 39"/>
              <p:cNvGrpSpPr>
                <a:grpSpLocks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13341" name="Oval 29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46" name="Oval 34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47" name="Oval 35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48" name="Oval 36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49" name="Oval 37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50" name="Oval 38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64" y="1408"/>
              <a:ext cx="432" cy="4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1192" y="1400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13375" name="Text Box 63"/>
            <p:cNvSpPr txBox="1">
              <a:spLocks noChangeArrowheads="1"/>
            </p:cNvSpPr>
            <p:nvPr/>
          </p:nvSpPr>
          <p:spPr bwMode="auto">
            <a:xfrm>
              <a:off x="1070" y="2237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686" y="2229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3378" name="Line 66"/>
            <p:cNvSpPr>
              <a:spLocks noChangeShapeType="1"/>
            </p:cNvSpPr>
            <p:nvPr/>
          </p:nvSpPr>
          <p:spPr bwMode="auto">
            <a:xfrm>
              <a:off x="792" y="2504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 flipV="1">
              <a:off x="1176" y="20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414" name="Group 102"/>
            <p:cNvGrpSpPr>
              <a:grpSpLocks/>
            </p:cNvGrpSpPr>
            <p:nvPr/>
          </p:nvGrpSpPr>
          <p:grpSpPr bwMode="auto">
            <a:xfrm rot="-5447114">
              <a:off x="624" y="2280"/>
              <a:ext cx="747" cy="123"/>
              <a:chOff x="768" y="2480"/>
              <a:chExt cx="747" cy="123"/>
            </a:xfrm>
          </p:grpSpPr>
          <p:grpSp>
            <p:nvGrpSpPr>
              <p:cNvPr id="13415" name="Group 103"/>
              <p:cNvGrpSpPr>
                <a:grpSpLocks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13416" name="Oval 10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17" name="Oval 105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18" name="Oval 106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19" name="Oval 107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0" name="Oval 108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1" name="Oval 109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22" name="Group 110"/>
              <p:cNvGrpSpPr>
                <a:grpSpLocks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13423" name="Oval 111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4" name="Oval 112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5" name="Oval 113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6" name="Oval 114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7" name="Oval 115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28" name="Oval 116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441" name="Group 129"/>
          <p:cNvGrpSpPr>
            <a:grpSpLocks/>
          </p:cNvGrpSpPr>
          <p:nvPr/>
        </p:nvGrpSpPr>
        <p:grpSpPr bwMode="auto">
          <a:xfrm>
            <a:off x="2667000" y="858838"/>
            <a:ext cx="1836738" cy="2092325"/>
            <a:chOff x="3160" y="2149"/>
            <a:chExt cx="1157" cy="1318"/>
          </a:xfrm>
        </p:grpSpPr>
        <p:grpSp>
          <p:nvGrpSpPr>
            <p:cNvPr id="13388" name="Group 76"/>
            <p:cNvGrpSpPr>
              <a:grpSpLocks/>
            </p:cNvGrpSpPr>
            <p:nvPr/>
          </p:nvGrpSpPr>
          <p:grpSpPr bwMode="auto">
            <a:xfrm rot="5364034">
              <a:off x="3409" y="3032"/>
              <a:ext cx="746" cy="123"/>
              <a:chOff x="3033" y="3112"/>
              <a:chExt cx="746" cy="123"/>
            </a:xfrm>
          </p:grpSpPr>
          <p:grpSp>
            <p:nvGrpSpPr>
              <p:cNvPr id="13361" name="Group 49"/>
              <p:cNvGrpSpPr>
                <a:grpSpLocks/>
              </p:cNvGrpSpPr>
              <p:nvPr/>
            </p:nvGrpSpPr>
            <p:grpSpPr bwMode="auto">
              <a:xfrm>
                <a:off x="3033" y="3112"/>
                <a:ext cx="690" cy="115"/>
                <a:chOff x="1574" y="2525"/>
                <a:chExt cx="690" cy="115"/>
              </a:xfrm>
            </p:grpSpPr>
            <p:sp>
              <p:nvSpPr>
                <p:cNvPr id="13362" name="Oval 50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3" name="Oval 51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4" name="Oval 52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5" name="Oval 53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6" name="Oval 54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7" name="Oval 55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81" name="Group 69"/>
              <p:cNvGrpSpPr>
                <a:grpSpLocks/>
              </p:cNvGrpSpPr>
              <p:nvPr/>
            </p:nvGrpSpPr>
            <p:grpSpPr bwMode="auto">
              <a:xfrm>
                <a:off x="3089" y="3120"/>
                <a:ext cx="690" cy="115"/>
                <a:chOff x="1574" y="2525"/>
                <a:chExt cx="690" cy="115"/>
              </a:xfrm>
            </p:grpSpPr>
            <p:sp>
              <p:nvSpPr>
                <p:cNvPr id="13382" name="Oval 70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83" name="Oval 71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84" name="Oval 72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85" name="Oval 73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86" name="Oval 74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87" name="Oval 75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96" name="Group 84"/>
            <p:cNvGrpSpPr>
              <a:grpSpLocks/>
            </p:cNvGrpSpPr>
            <p:nvPr/>
          </p:nvGrpSpPr>
          <p:grpSpPr bwMode="auto">
            <a:xfrm rot="2235580">
              <a:off x="3160" y="2512"/>
              <a:ext cx="747" cy="131"/>
              <a:chOff x="2480" y="3328"/>
              <a:chExt cx="747" cy="131"/>
            </a:xfrm>
          </p:grpSpPr>
          <p:grpSp>
            <p:nvGrpSpPr>
              <p:cNvPr id="13354" name="Group 42"/>
              <p:cNvGrpSpPr>
                <a:grpSpLocks/>
              </p:cNvGrpSpPr>
              <p:nvPr/>
            </p:nvGrpSpPr>
            <p:grpSpPr bwMode="auto">
              <a:xfrm>
                <a:off x="2480" y="3328"/>
                <a:ext cx="691" cy="123"/>
                <a:chOff x="480" y="2640"/>
                <a:chExt cx="691" cy="123"/>
              </a:xfrm>
            </p:grpSpPr>
            <p:sp>
              <p:nvSpPr>
                <p:cNvPr id="13355" name="Oval 43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56" name="Oval 44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57" name="Oval 45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58" name="Oval 46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59" name="Oval 47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60" name="Oval 4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389" name="Group 77"/>
              <p:cNvGrpSpPr>
                <a:grpSpLocks/>
              </p:cNvGrpSpPr>
              <p:nvPr/>
            </p:nvGrpSpPr>
            <p:grpSpPr bwMode="auto">
              <a:xfrm>
                <a:off x="2536" y="3336"/>
                <a:ext cx="691" cy="123"/>
                <a:chOff x="480" y="2640"/>
                <a:chExt cx="691" cy="123"/>
              </a:xfrm>
            </p:grpSpPr>
            <p:sp>
              <p:nvSpPr>
                <p:cNvPr id="13390" name="Oval 78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91" name="Oval 79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92" name="Oval 80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93" name="Oval 81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94" name="Oval 82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95" name="Oval 8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97" name="Group 85"/>
            <p:cNvGrpSpPr>
              <a:grpSpLocks/>
            </p:cNvGrpSpPr>
            <p:nvPr/>
          </p:nvGrpSpPr>
          <p:grpSpPr bwMode="auto">
            <a:xfrm rot="-3094771">
              <a:off x="3616" y="2464"/>
              <a:ext cx="747" cy="123"/>
              <a:chOff x="768" y="2480"/>
              <a:chExt cx="747" cy="123"/>
            </a:xfrm>
          </p:grpSpPr>
          <p:grpSp>
            <p:nvGrpSpPr>
              <p:cNvPr id="13398" name="Group 86"/>
              <p:cNvGrpSpPr>
                <a:grpSpLocks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13399" name="Oval 87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0" name="Oval 88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1" name="Oval 89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2" name="Oval 90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3" name="Oval 91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4" name="Oval 92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05" name="Group 93"/>
              <p:cNvGrpSpPr>
                <a:grpSpLocks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13406" name="Oval 94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7" name="Oval 95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8" name="Oval 96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09" name="Oval 97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10" name="Oval 98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11" name="Oval 99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13" name="Text Box 101"/>
            <p:cNvSpPr txBox="1">
              <a:spLocks noChangeArrowheads="1"/>
            </p:cNvSpPr>
            <p:nvPr/>
          </p:nvSpPr>
          <p:spPr bwMode="auto">
            <a:xfrm>
              <a:off x="3382" y="2149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429" name="Text Box 117"/>
            <p:cNvSpPr txBox="1">
              <a:spLocks noChangeArrowheads="1"/>
            </p:cNvSpPr>
            <p:nvPr/>
          </p:nvSpPr>
          <p:spPr bwMode="auto">
            <a:xfrm>
              <a:off x="3758" y="229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430" name="Text Box 118"/>
            <p:cNvSpPr txBox="1">
              <a:spLocks noChangeArrowheads="1"/>
            </p:cNvSpPr>
            <p:nvPr/>
          </p:nvSpPr>
          <p:spPr bwMode="auto">
            <a:xfrm>
              <a:off x="3886" y="2957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3431" name="Text Box 119"/>
            <p:cNvSpPr txBox="1">
              <a:spLocks noChangeArrowheads="1"/>
            </p:cNvSpPr>
            <p:nvPr/>
          </p:nvSpPr>
          <p:spPr bwMode="auto">
            <a:xfrm>
              <a:off x="4070" y="2381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3432" name="Text Box 120"/>
            <p:cNvSpPr txBox="1">
              <a:spLocks noChangeArrowheads="1"/>
            </p:cNvSpPr>
            <p:nvPr/>
          </p:nvSpPr>
          <p:spPr bwMode="auto">
            <a:xfrm>
              <a:off x="3462" y="2957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433" name="Text Box 121"/>
            <p:cNvSpPr txBox="1">
              <a:spLocks noChangeArrowheads="1"/>
            </p:cNvSpPr>
            <p:nvPr/>
          </p:nvSpPr>
          <p:spPr bwMode="auto">
            <a:xfrm>
              <a:off x="3342" y="2605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435" name="Line 123"/>
            <p:cNvSpPr>
              <a:spLocks noChangeShapeType="1"/>
            </p:cNvSpPr>
            <p:nvPr/>
          </p:nvSpPr>
          <p:spPr bwMode="auto">
            <a:xfrm rot="-3315409">
              <a:off x="3640" y="235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6" name="Line 124"/>
            <p:cNvSpPr>
              <a:spLocks noChangeShapeType="1"/>
            </p:cNvSpPr>
            <p:nvPr/>
          </p:nvSpPr>
          <p:spPr bwMode="auto">
            <a:xfrm rot="7593431">
              <a:off x="3328" y="2520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7" name="Line 125"/>
            <p:cNvSpPr>
              <a:spLocks noChangeShapeType="1"/>
            </p:cNvSpPr>
            <p:nvPr/>
          </p:nvSpPr>
          <p:spPr bwMode="auto">
            <a:xfrm rot="-8452176">
              <a:off x="3968" y="2168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8" name="Line 126"/>
            <p:cNvSpPr>
              <a:spLocks noChangeShapeType="1"/>
            </p:cNvSpPr>
            <p:nvPr/>
          </p:nvSpPr>
          <p:spPr bwMode="auto">
            <a:xfrm rot="2520652">
              <a:off x="4080" y="259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9" name="Line 127"/>
            <p:cNvSpPr>
              <a:spLocks noChangeShapeType="1"/>
            </p:cNvSpPr>
            <p:nvPr/>
          </p:nvSpPr>
          <p:spPr bwMode="auto">
            <a:xfrm>
              <a:off x="3584" y="2824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0" name="Line 128"/>
            <p:cNvSpPr>
              <a:spLocks noChangeShapeType="1"/>
            </p:cNvSpPr>
            <p:nvPr/>
          </p:nvSpPr>
          <p:spPr bwMode="auto">
            <a:xfrm>
              <a:off x="4000" y="3216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50" name="Group 238"/>
          <p:cNvGrpSpPr>
            <a:grpSpLocks/>
          </p:cNvGrpSpPr>
          <p:nvPr/>
        </p:nvGrpSpPr>
        <p:grpSpPr bwMode="auto">
          <a:xfrm>
            <a:off x="346075" y="3398838"/>
            <a:ext cx="5075238" cy="2790825"/>
            <a:chOff x="218" y="2141"/>
            <a:chExt cx="3197" cy="1758"/>
          </a:xfrm>
        </p:grpSpPr>
        <p:grpSp>
          <p:nvGrpSpPr>
            <p:cNvPr id="13443" name="Group 131"/>
            <p:cNvGrpSpPr>
              <a:grpSpLocks/>
            </p:cNvGrpSpPr>
            <p:nvPr/>
          </p:nvGrpSpPr>
          <p:grpSpPr bwMode="auto">
            <a:xfrm>
              <a:off x="218" y="2708"/>
              <a:ext cx="1325" cy="1191"/>
              <a:chOff x="4176" y="240"/>
              <a:chExt cx="1325" cy="1191"/>
            </a:xfrm>
          </p:grpSpPr>
          <p:sp>
            <p:nvSpPr>
              <p:cNvPr id="13316" name="AutoShape 4"/>
              <p:cNvSpPr>
                <a:spLocks noChangeArrowheads="1"/>
              </p:cNvSpPr>
              <p:nvPr/>
            </p:nvSpPr>
            <p:spPr bwMode="auto">
              <a:xfrm>
                <a:off x="4283" y="358"/>
                <a:ext cx="1111" cy="955"/>
              </a:xfrm>
              <a:prstGeom prst="hexagon">
                <a:avLst>
                  <a:gd name="adj" fmla="val 29084"/>
                  <a:gd name="vf" fmla="val 115470"/>
                </a:avLst>
              </a:prstGeom>
              <a:noFill/>
              <a:ln w="381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7" name="Oval 5"/>
              <p:cNvSpPr>
                <a:spLocks noChangeArrowheads="1"/>
              </p:cNvSpPr>
              <p:nvPr/>
            </p:nvSpPr>
            <p:spPr bwMode="auto">
              <a:xfrm>
                <a:off x="4176" y="786"/>
                <a:ext cx="115" cy="1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8" name="Oval 6"/>
              <p:cNvSpPr>
                <a:spLocks noChangeArrowheads="1"/>
              </p:cNvSpPr>
              <p:nvPr/>
            </p:nvSpPr>
            <p:spPr bwMode="auto">
              <a:xfrm>
                <a:off x="4288" y="783"/>
                <a:ext cx="115" cy="11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9" name="Oval 7"/>
              <p:cNvSpPr>
                <a:spLocks noChangeArrowheads="1"/>
              </p:cNvSpPr>
              <p:nvPr/>
            </p:nvSpPr>
            <p:spPr bwMode="auto">
              <a:xfrm>
                <a:off x="5013" y="1187"/>
                <a:ext cx="115" cy="11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auto">
              <a:xfrm>
                <a:off x="5084" y="1316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auto">
              <a:xfrm>
                <a:off x="4544" y="1178"/>
                <a:ext cx="115" cy="1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2" name="Oval 10"/>
              <p:cNvSpPr>
                <a:spLocks noChangeArrowheads="1"/>
              </p:cNvSpPr>
              <p:nvPr/>
            </p:nvSpPr>
            <p:spPr bwMode="auto">
              <a:xfrm>
                <a:off x="4492" y="1290"/>
                <a:ext cx="115" cy="115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3" name="Oval 11"/>
              <p:cNvSpPr>
                <a:spLocks noChangeArrowheads="1"/>
              </p:cNvSpPr>
              <p:nvPr/>
            </p:nvSpPr>
            <p:spPr bwMode="auto">
              <a:xfrm>
                <a:off x="4897" y="750"/>
                <a:ext cx="115" cy="11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>
                <a:off x="4976" y="764"/>
                <a:ext cx="115" cy="11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5" name="Oval 13"/>
              <p:cNvSpPr>
                <a:spLocks noChangeArrowheads="1"/>
              </p:cNvSpPr>
              <p:nvPr/>
            </p:nvSpPr>
            <p:spPr bwMode="auto">
              <a:xfrm>
                <a:off x="4469" y="249"/>
                <a:ext cx="115" cy="1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6" name="Oval 14"/>
              <p:cNvSpPr>
                <a:spLocks noChangeArrowheads="1"/>
              </p:cNvSpPr>
              <p:nvPr/>
            </p:nvSpPr>
            <p:spPr bwMode="auto">
              <a:xfrm>
                <a:off x="4540" y="378"/>
                <a:ext cx="115" cy="1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7" name="Oval 15"/>
              <p:cNvSpPr>
                <a:spLocks noChangeArrowheads="1"/>
              </p:cNvSpPr>
              <p:nvPr/>
            </p:nvSpPr>
            <p:spPr bwMode="auto">
              <a:xfrm>
                <a:off x="5087" y="240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auto">
              <a:xfrm>
                <a:off x="5034" y="386"/>
                <a:ext cx="115" cy="115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9" name="Oval 17"/>
              <p:cNvSpPr>
                <a:spLocks noChangeArrowheads="1"/>
              </p:cNvSpPr>
              <p:nvPr/>
            </p:nvSpPr>
            <p:spPr bwMode="auto">
              <a:xfrm>
                <a:off x="5271" y="786"/>
                <a:ext cx="115" cy="115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>
                <a:off x="5386" y="786"/>
                <a:ext cx="115" cy="115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auto">
              <a:xfrm>
                <a:off x="4763" y="765"/>
                <a:ext cx="115" cy="11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auto">
              <a:xfrm>
                <a:off x="4694" y="761"/>
                <a:ext cx="115" cy="11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1707" y="3154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 Gluons </a:t>
              </a:r>
            </a:p>
          </p:txBody>
        </p:sp>
        <p:sp>
          <p:nvSpPr>
            <p:cNvPr id="13446" name="Text Box 134"/>
            <p:cNvSpPr txBox="1">
              <a:spLocks noChangeArrowheads="1"/>
            </p:cNvSpPr>
            <p:nvPr/>
          </p:nvSpPr>
          <p:spPr bwMode="auto">
            <a:xfrm>
              <a:off x="238" y="2156"/>
              <a:ext cx="12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 Colors</a:t>
              </a:r>
            </a:p>
            <a:p>
              <a:r>
                <a:rPr lang="en-US"/>
                <a:t>3 Anti Colors</a:t>
              </a:r>
            </a:p>
          </p:txBody>
        </p:sp>
        <p:sp>
          <p:nvSpPr>
            <p:cNvPr id="13447" name="Text Box 135"/>
            <p:cNvSpPr txBox="1">
              <a:spLocks noChangeArrowheads="1"/>
            </p:cNvSpPr>
            <p:nvPr/>
          </p:nvSpPr>
          <p:spPr bwMode="auto">
            <a:xfrm>
              <a:off x="1725" y="2141"/>
              <a:ext cx="169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 color neutral</a:t>
              </a:r>
            </a:p>
            <a:p>
              <a:r>
                <a:rPr lang="en-US"/>
                <a:t>8 colored objects</a:t>
              </a:r>
            </a:p>
          </p:txBody>
        </p:sp>
        <p:sp>
          <p:nvSpPr>
            <p:cNvPr id="13448" name="AutoShape 136"/>
            <p:cNvSpPr>
              <a:spLocks/>
            </p:cNvSpPr>
            <p:nvPr/>
          </p:nvSpPr>
          <p:spPr bwMode="auto">
            <a:xfrm>
              <a:off x="1572" y="2181"/>
              <a:ext cx="56" cy="477"/>
            </a:xfrm>
            <a:prstGeom prst="rightBrace">
              <a:avLst>
                <a:gd name="adj1" fmla="val 70982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9" name="Line 137"/>
            <p:cNvSpPr>
              <a:spLocks noChangeShapeType="1"/>
            </p:cNvSpPr>
            <p:nvPr/>
          </p:nvSpPr>
          <p:spPr bwMode="auto">
            <a:xfrm flipH="1">
              <a:off x="1407" y="2699"/>
              <a:ext cx="708" cy="329"/>
            </a:xfrm>
            <a:prstGeom prst="line">
              <a:avLst/>
            </a:prstGeom>
            <a:noFill/>
            <a:ln w="1905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49" name="Group 237"/>
          <p:cNvGrpSpPr>
            <a:grpSpLocks/>
          </p:cNvGrpSpPr>
          <p:nvPr/>
        </p:nvGrpSpPr>
        <p:grpSpPr bwMode="auto">
          <a:xfrm>
            <a:off x="4765675" y="960438"/>
            <a:ext cx="2036763" cy="1985962"/>
            <a:chOff x="3482" y="573"/>
            <a:chExt cx="1283" cy="1251"/>
          </a:xfrm>
        </p:grpSpPr>
        <p:grpSp>
          <p:nvGrpSpPr>
            <p:cNvPr id="13467" name="Group 155"/>
            <p:cNvGrpSpPr>
              <a:grpSpLocks/>
            </p:cNvGrpSpPr>
            <p:nvPr/>
          </p:nvGrpSpPr>
          <p:grpSpPr bwMode="auto">
            <a:xfrm rot="2235580">
              <a:off x="3496" y="936"/>
              <a:ext cx="747" cy="131"/>
              <a:chOff x="2480" y="3328"/>
              <a:chExt cx="747" cy="131"/>
            </a:xfrm>
          </p:grpSpPr>
          <p:grpSp>
            <p:nvGrpSpPr>
              <p:cNvPr id="13468" name="Group 156"/>
              <p:cNvGrpSpPr>
                <a:grpSpLocks/>
              </p:cNvGrpSpPr>
              <p:nvPr/>
            </p:nvGrpSpPr>
            <p:grpSpPr bwMode="auto">
              <a:xfrm>
                <a:off x="2480" y="3328"/>
                <a:ext cx="691" cy="123"/>
                <a:chOff x="480" y="2640"/>
                <a:chExt cx="691" cy="123"/>
              </a:xfrm>
            </p:grpSpPr>
            <p:sp>
              <p:nvSpPr>
                <p:cNvPr id="13469" name="Oval 157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0" name="Oval 158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1" name="Oval 159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2" name="Oval 160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3" name="Oval 161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4" name="Oval 162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75" name="Group 163"/>
              <p:cNvGrpSpPr>
                <a:grpSpLocks/>
              </p:cNvGrpSpPr>
              <p:nvPr/>
            </p:nvGrpSpPr>
            <p:grpSpPr bwMode="auto">
              <a:xfrm>
                <a:off x="2536" y="3336"/>
                <a:ext cx="691" cy="123"/>
                <a:chOff x="480" y="2640"/>
                <a:chExt cx="691" cy="123"/>
              </a:xfrm>
            </p:grpSpPr>
            <p:sp>
              <p:nvSpPr>
                <p:cNvPr id="13476" name="Oval 16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7" name="Oval 165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8" name="Oval 166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79" name="Oval 167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0" name="Oval 168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1" name="Oval 169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82" name="Group 170"/>
            <p:cNvGrpSpPr>
              <a:grpSpLocks/>
            </p:cNvGrpSpPr>
            <p:nvPr/>
          </p:nvGrpSpPr>
          <p:grpSpPr bwMode="auto">
            <a:xfrm rot="-3094771">
              <a:off x="3952" y="888"/>
              <a:ext cx="747" cy="123"/>
              <a:chOff x="768" y="2480"/>
              <a:chExt cx="747" cy="123"/>
            </a:xfrm>
          </p:grpSpPr>
          <p:grpSp>
            <p:nvGrpSpPr>
              <p:cNvPr id="13483" name="Group 171"/>
              <p:cNvGrpSpPr>
                <a:grpSpLocks/>
              </p:cNvGrpSpPr>
              <p:nvPr/>
            </p:nvGrpSpPr>
            <p:grpSpPr bwMode="auto">
              <a:xfrm>
                <a:off x="768" y="2480"/>
                <a:ext cx="691" cy="123"/>
                <a:chOff x="480" y="2640"/>
                <a:chExt cx="691" cy="123"/>
              </a:xfrm>
            </p:grpSpPr>
            <p:sp>
              <p:nvSpPr>
                <p:cNvPr id="13484" name="Oval 172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5" name="Oval 173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6" name="Oval 174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7" name="Oval 175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8" name="Oval 176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89" name="Oval 177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90" name="Group 178"/>
              <p:cNvGrpSpPr>
                <a:grpSpLocks/>
              </p:cNvGrpSpPr>
              <p:nvPr/>
            </p:nvGrpSpPr>
            <p:grpSpPr bwMode="auto">
              <a:xfrm>
                <a:off x="825" y="2488"/>
                <a:ext cx="690" cy="115"/>
                <a:chOff x="1574" y="2525"/>
                <a:chExt cx="690" cy="115"/>
              </a:xfrm>
            </p:grpSpPr>
            <p:sp>
              <p:nvSpPr>
                <p:cNvPr id="13491" name="Oval 179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92" name="Oval 180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93" name="Oval 181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94" name="Oval 182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95" name="Oval 183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96" name="Oval 184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97" name="Text Box 185"/>
            <p:cNvSpPr txBox="1">
              <a:spLocks noChangeArrowheads="1"/>
            </p:cNvSpPr>
            <p:nvPr/>
          </p:nvSpPr>
          <p:spPr bwMode="auto">
            <a:xfrm>
              <a:off x="3718" y="5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498" name="Text Box 186"/>
            <p:cNvSpPr txBox="1">
              <a:spLocks noChangeArrowheads="1"/>
            </p:cNvSpPr>
            <p:nvPr/>
          </p:nvSpPr>
          <p:spPr bwMode="auto">
            <a:xfrm>
              <a:off x="4094" y="717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500" name="Text Box 188"/>
            <p:cNvSpPr txBox="1">
              <a:spLocks noChangeArrowheads="1"/>
            </p:cNvSpPr>
            <p:nvPr/>
          </p:nvSpPr>
          <p:spPr bwMode="auto">
            <a:xfrm>
              <a:off x="4406" y="805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3502" name="Text Box 190"/>
            <p:cNvSpPr txBox="1">
              <a:spLocks noChangeArrowheads="1"/>
            </p:cNvSpPr>
            <p:nvPr/>
          </p:nvSpPr>
          <p:spPr bwMode="auto">
            <a:xfrm>
              <a:off x="3678" y="1029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503" name="Line 191"/>
            <p:cNvSpPr>
              <a:spLocks noChangeShapeType="1"/>
            </p:cNvSpPr>
            <p:nvPr/>
          </p:nvSpPr>
          <p:spPr bwMode="auto">
            <a:xfrm rot="-3315409">
              <a:off x="3976" y="776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4" name="Line 192"/>
            <p:cNvSpPr>
              <a:spLocks noChangeShapeType="1"/>
            </p:cNvSpPr>
            <p:nvPr/>
          </p:nvSpPr>
          <p:spPr bwMode="auto">
            <a:xfrm rot="7593431">
              <a:off x="3664" y="944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5" name="Line 193"/>
            <p:cNvSpPr>
              <a:spLocks noChangeShapeType="1"/>
            </p:cNvSpPr>
            <p:nvPr/>
          </p:nvSpPr>
          <p:spPr bwMode="auto">
            <a:xfrm rot="-8452176">
              <a:off x="4304" y="59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6" name="Line 194"/>
            <p:cNvSpPr>
              <a:spLocks noChangeShapeType="1"/>
            </p:cNvSpPr>
            <p:nvPr/>
          </p:nvSpPr>
          <p:spPr bwMode="auto">
            <a:xfrm rot="2520652">
              <a:off x="4416" y="1016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539" name="Group 227"/>
            <p:cNvGrpSpPr>
              <a:grpSpLocks/>
            </p:cNvGrpSpPr>
            <p:nvPr/>
          </p:nvGrpSpPr>
          <p:grpSpPr bwMode="auto">
            <a:xfrm>
              <a:off x="3830" y="1081"/>
              <a:ext cx="157" cy="731"/>
              <a:chOff x="3854" y="1545"/>
              <a:chExt cx="157" cy="731"/>
            </a:xfrm>
          </p:grpSpPr>
          <p:grpSp>
            <p:nvGrpSpPr>
              <p:cNvPr id="13510" name="Group 198"/>
              <p:cNvGrpSpPr>
                <a:grpSpLocks/>
              </p:cNvGrpSpPr>
              <p:nvPr/>
            </p:nvGrpSpPr>
            <p:grpSpPr bwMode="auto">
              <a:xfrm rot="-3094771">
                <a:off x="3570" y="1869"/>
                <a:ext cx="691" cy="123"/>
                <a:chOff x="480" y="2640"/>
                <a:chExt cx="691" cy="123"/>
              </a:xfrm>
            </p:grpSpPr>
            <p:sp>
              <p:nvSpPr>
                <p:cNvPr id="13511" name="Oval 199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2" name="Oval 200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3" name="Oval 201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4" name="Oval 202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5" name="Oval 203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6" name="Oval 204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17" name="Group 205"/>
              <p:cNvGrpSpPr>
                <a:grpSpLocks/>
              </p:cNvGrpSpPr>
              <p:nvPr/>
            </p:nvGrpSpPr>
            <p:grpSpPr bwMode="auto">
              <a:xfrm rot="-3094771">
                <a:off x="3609" y="1832"/>
                <a:ext cx="690" cy="115"/>
                <a:chOff x="1574" y="2525"/>
                <a:chExt cx="690" cy="115"/>
              </a:xfrm>
            </p:grpSpPr>
            <p:sp>
              <p:nvSpPr>
                <p:cNvPr id="13518" name="Oval 206"/>
                <p:cNvSpPr>
                  <a:spLocks noChangeArrowheads="1"/>
                </p:cNvSpPr>
                <p:nvPr/>
              </p:nvSpPr>
              <p:spPr bwMode="auto">
                <a:xfrm>
                  <a:off x="157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" name="Oval 207"/>
                <p:cNvSpPr>
                  <a:spLocks noChangeArrowheads="1"/>
                </p:cNvSpPr>
                <p:nvPr/>
              </p:nvSpPr>
              <p:spPr bwMode="auto">
                <a:xfrm>
                  <a:off x="168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" name="Oval 208"/>
                <p:cNvSpPr>
                  <a:spLocks noChangeArrowheads="1"/>
                </p:cNvSpPr>
                <p:nvPr/>
              </p:nvSpPr>
              <p:spPr bwMode="auto">
                <a:xfrm>
                  <a:off x="180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1" name="Oval 209"/>
                <p:cNvSpPr>
                  <a:spLocks noChangeArrowheads="1"/>
                </p:cNvSpPr>
                <p:nvPr/>
              </p:nvSpPr>
              <p:spPr bwMode="auto">
                <a:xfrm>
                  <a:off x="191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2" name="Oval 210"/>
                <p:cNvSpPr>
                  <a:spLocks noChangeArrowheads="1"/>
                </p:cNvSpPr>
                <p:nvPr/>
              </p:nvSpPr>
              <p:spPr bwMode="auto">
                <a:xfrm>
                  <a:off x="2034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3" name="Oval 211"/>
                <p:cNvSpPr>
                  <a:spLocks noChangeArrowheads="1"/>
                </p:cNvSpPr>
                <p:nvPr/>
              </p:nvSpPr>
              <p:spPr bwMode="auto">
                <a:xfrm>
                  <a:off x="2149" y="2525"/>
                  <a:ext cx="115" cy="115"/>
                </a:xfrm>
                <a:prstGeom prst="ellips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544" name="Group 232"/>
            <p:cNvGrpSpPr>
              <a:grpSpLocks/>
            </p:cNvGrpSpPr>
            <p:nvPr/>
          </p:nvGrpSpPr>
          <p:grpSpPr bwMode="auto">
            <a:xfrm>
              <a:off x="4000" y="1311"/>
              <a:ext cx="730" cy="164"/>
              <a:chOff x="4552" y="2943"/>
              <a:chExt cx="730" cy="164"/>
            </a:xfrm>
          </p:grpSpPr>
          <p:grpSp>
            <p:nvGrpSpPr>
              <p:cNvPr id="13525" name="Group 213"/>
              <p:cNvGrpSpPr>
                <a:grpSpLocks/>
              </p:cNvGrpSpPr>
              <p:nvPr/>
            </p:nvGrpSpPr>
            <p:grpSpPr bwMode="auto">
              <a:xfrm rot="2235580">
                <a:off x="4552" y="2943"/>
                <a:ext cx="691" cy="123"/>
                <a:chOff x="480" y="2640"/>
                <a:chExt cx="691" cy="123"/>
              </a:xfrm>
            </p:grpSpPr>
            <p:sp>
              <p:nvSpPr>
                <p:cNvPr id="13526" name="Oval 21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7" name="Oval 215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8" name="Oval 216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9" name="Oval 217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0" name="Oval 218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1" name="Oval 219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32" name="Group 220"/>
              <p:cNvGrpSpPr>
                <a:grpSpLocks/>
              </p:cNvGrpSpPr>
              <p:nvPr/>
            </p:nvGrpSpPr>
            <p:grpSpPr bwMode="auto">
              <a:xfrm rot="2235580">
                <a:off x="4591" y="2984"/>
                <a:ext cx="691" cy="123"/>
                <a:chOff x="480" y="2640"/>
                <a:chExt cx="691" cy="123"/>
              </a:xfrm>
            </p:grpSpPr>
            <p:sp>
              <p:nvSpPr>
                <p:cNvPr id="13533" name="Oval 221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4" name="Oval 222"/>
                <p:cNvSpPr>
                  <a:spLocks noChangeArrowheads="1"/>
                </p:cNvSpPr>
                <p:nvPr/>
              </p:nvSpPr>
              <p:spPr bwMode="auto">
                <a:xfrm>
                  <a:off x="59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5" name="Oval 223"/>
                <p:cNvSpPr>
                  <a:spLocks noChangeArrowheads="1"/>
                </p:cNvSpPr>
                <p:nvPr/>
              </p:nvSpPr>
              <p:spPr bwMode="auto">
                <a:xfrm>
                  <a:off x="710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6" name="Oval 224"/>
                <p:cNvSpPr>
                  <a:spLocks noChangeArrowheads="1"/>
                </p:cNvSpPr>
                <p:nvPr/>
              </p:nvSpPr>
              <p:spPr bwMode="auto">
                <a:xfrm>
                  <a:off x="825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7" name="Oval 225"/>
                <p:cNvSpPr>
                  <a:spLocks noChangeArrowheads="1"/>
                </p:cNvSpPr>
                <p:nvPr/>
              </p:nvSpPr>
              <p:spPr bwMode="auto">
                <a:xfrm>
                  <a:off x="949" y="2648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38" name="Oval 226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115" cy="11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540" name="Line 228"/>
            <p:cNvSpPr>
              <a:spLocks noChangeShapeType="1"/>
            </p:cNvSpPr>
            <p:nvPr/>
          </p:nvSpPr>
          <p:spPr bwMode="auto">
            <a:xfrm rot="-8452176">
              <a:off x="3760" y="1328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1" name="Rectangle 229"/>
            <p:cNvSpPr>
              <a:spLocks noChangeArrowheads="1"/>
            </p:cNvSpPr>
            <p:nvPr/>
          </p:nvSpPr>
          <p:spPr bwMode="auto">
            <a:xfrm>
              <a:off x="3482" y="144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542" name="Rectangle 230"/>
            <p:cNvSpPr>
              <a:spLocks noChangeArrowheads="1"/>
            </p:cNvSpPr>
            <p:nvPr/>
          </p:nvSpPr>
          <p:spPr bwMode="auto">
            <a:xfrm>
              <a:off x="3901" y="144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543" name="Line 231"/>
            <p:cNvSpPr>
              <a:spLocks noChangeShapeType="1"/>
            </p:cNvSpPr>
            <p:nvPr/>
          </p:nvSpPr>
          <p:spPr bwMode="auto">
            <a:xfrm rot="2520652">
              <a:off x="3856" y="1672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5" name="Line 233"/>
            <p:cNvSpPr>
              <a:spLocks noChangeShapeType="1"/>
            </p:cNvSpPr>
            <p:nvPr/>
          </p:nvSpPr>
          <p:spPr bwMode="auto">
            <a:xfrm rot="-3315409">
              <a:off x="4688" y="1384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6" name="Rectangle 234"/>
            <p:cNvSpPr>
              <a:spLocks noChangeArrowheads="1"/>
            </p:cNvSpPr>
            <p:nvPr/>
          </p:nvSpPr>
          <p:spPr bwMode="auto">
            <a:xfrm>
              <a:off x="4429" y="1200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3547" name="Line 235"/>
            <p:cNvSpPr>
              <a:spLocks noChangeShapeType="1"/>
            </p:cNvSpPr>
            <p:nvPr/>
          </p:nvSpPr>
          <p:spPr bwMode="auto">
            <a:xfrm rot="7593431">
              <a:off x="4296" y="1424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8" name="Rectangle 236"/>
            <p:cNvSpPr>
              <a:spLocks noChangeArrowheads="1"/>
            </p:cNvSpPr>
            <p:nvPr/>
          </p:nvSpPr>
          <p:spPr bwMode="auto">
            <a:xfrm>
              <a:off x="4338" y="151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</a:t>
              </a:r>
            </a:p>
          </p:txBody>
        </p:sp>
      </p:grpSp>
      <p:sp>
        <p:nvSpPr>
          <p:cNvPr id="13551" name="Text Box 239"/>
          <p:cNvSpPr txBox="1">
            <a:spLocks noChangeArrowheads="1"/>
          </p:cNvSpPr>
          <p:nvPr/>
        </p:nvSpPr>
        <p:spPr bwMode="auto">
          <a:xfrm>
            <a:off x="5076825" y="4618038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self-interaction of gluons</a:t>
            </a:r>
          </a:p>
          <a:p>
            <a:r>
              <a:rPr lang="en-US">
                <a:solidFill>
                  <a:srgbClr val="CC0066"/>
                </a:solidFill>
              </a:rPr>
              <a:t>leads to both  interesting</a:t>
            </a:r>
          </a:p>
          <a:p>
            <a:r>
              <a:rPr lang="en-US">
                <a:solidFill>
                  <a:srgbClr val="CC0066"/>
                </a:solidFill>
              </a:rPr>
              <a:t>behavior of QCD, and its</a:t>
            </a:r>
          </a:p>
          <a:p>
            <a:r>
              <a:rPr lang="en-US">
                <a:solidFill>
                  <a:srgbClr val="CC0066"/>
                </a:solidFill>
              </a:rPr>
              <a:t>extreme complications.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D049-B2E4-234E-AB05-6F9B400CC4FF}" type="slidenum">
              <a:rPr lang="en-US"/>
              <a:pPr/>
              <a:t>14</a:t>
            </a:fld>
            <a:endParaRPr lang="en-US"/>
          </a:p>
        </p:txBody>
      </p:sp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00" y="292100"/>
            <a:ext cx="2921000" cy="444500"/>
          </a:xfrm>
        </p:spPr>
        <p:txBody>
          <a:bodyPr/>
          <a:lstStyle/>
          <a:p>
            <a:r>
              <a:rPr lang="en-US"/>
              <a:t>Flux Tubes</a:t>
            </a:r>
          </a:p>
        </p:txBody>
      </p:sp>
      <p:pic>
        <p:nvPicPr>
          <p:cNvPr id="23555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104900"/>
            <a:ext cx="3994150" cy="2776538"/>
          </a:xfrm>
          <a:prstGeom prst="rect">
            <a:avLst/>
          </a:prstGeom>
          <a:noFill/>
        </p:spPr>
      </p:pic>
      <p:pic>
        <p:nvPicPr>
          <p:cNvPr id="23557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200" y="825500"/>
            <a:ext cx="2717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Rectangle 1031"/>
          <p:cNvSpPr>
            <a:spLocks noChangeArrowheads="1"/>
          </p:cNvSpPr>
          <p:nvPr/>
        </p:nvSpPr>
        <p:spPr bwMode="auto">
          <a:xfrm>
            <a:off x="538163" y="4210050"/>
            <a:ext cx="4344987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ED181E"/>
                </a:solidFill>
              </a:rPr>
              <a:t>C</a:t>
            </a:r>
            <a:r>
              <a:rPr lang="en-US" sz="1800" b="1">
                <a:solidFill>
                  <a:schemeClr val="accent2"/>
                </a:solidFill>
              </a:rPr>
              <a:t>o</a:t>
            </a:r>
            <a:r>
              <a:rPr lang="en-US" sz="1800" b="1">
                <a:solidFill>
                  <a:srgbClr val="FFE957"/>
                </a:solidFill>
              </a:rPr>
              <a:t>l</a:t>
            </a:r>
            <a:r>
              <a:rPr lang="en-US" sz="1800" b="1">
                <a:solidFill>
                  <a:srgbClr val="FF3399"/>
                </a:solidFill>
              </a:rPr>
              <a:t>o</a:t>
            </a:r>
            <a:r>
              <a:rPr lang="en-US" sz="1800" b="1">
                <a:solidFill>
                  <a:srgbClr val="18605A"/>
                </a:solidFill>
              </a:rPr>
              <a:t>r</a:t>
            </a:r>
            <a:r>
              <a:rPr lang="en-US" sz="1800" b="1"/>
              <a:t> </a:t>
            </a:r>
            <a:r>
              <a:rPr lang="en-US" sz="1800" b="1">
                <a:solidFill>
                  <a:srgbClr val="CC0066"/>
                </a:solidFill>
              </a:rPr>
              <a:t>Field: Because of self interaction, confining flux tubes form between static  color charges</a:t>
            </a:r>
          </a:p>
        </p:txBody>
      </p:sp>
      <p:sp>
        <p:nvSpPr>
          <p:cNvPr id="23561" name="Rectangle 1033"/>
          <p:cNvSpPr>
            <a:spLocks noChangeArrowheads="1"/>
          </p:cNvSpPr>
          <p:nvPr/>
        </p:nvSpPr>
        <p:spPr bwMode="auto">
          <a:xfrm>
            <a:off x="5854700" y="5005388"/>
            <a:ext cx="28067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66"/>
                </a:solidFill>
              </a:rPr>
              <a:t>Confinement arises from flux tubes and their excitation leads to a new spectrum of mesons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8D3-D718-F947-94D7-621453767AE8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solidFill>
                <a:srgbClr val="3366CC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9144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336699"/>
                </a:solidFill>
              </a:rPr>
              <a:t>quarks can never be isolated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336699"/>
                </a:solidFill>
              </a:rPr>
              <a:t>linearly rising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0000CC"/>
                </a:solidFill>
              </a:rPr>
              <a:t>separation of quark from antiquark takes an infinite amount of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0000CC"/>
                </a:solidFill>
              </a:rPr>
              <a:t>gluon flux breaks, new quark-antiquark pair produced</a:t>
            </a:r>
          </a:p>
        </p:txBody>
      </p:sp>
      <p:pic>
        <p:nvPicPr>
          <p:cNvPr id="28676" name="Picture 4" descr="string_bre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3568700"/>
            <a:ext cx="4378325" cy="27813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152400"/>
            <a:ext cx="4965700" cy="533400"/>
          </a:xfrm>
        </p:spPr>
        <p:txBody>
          <a:bodyPr/>
          <a:lstStyle/>
          <a:p>
            <a:r>
              <a:rPr lang="en-US"/>
              <a:t>Quark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DA86-201E-904A-B5D5-3F050147D945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8100" y="203200"/>
            <a:ext cx="2578100" cy="558800"/>
          </a:xfrm>
        </p:spPr>
        <p:txBody>
          <a:bodyPr/>
          <a:lstStyle/>
          <a:p>
            <a:r>
              <a:rPr lang="en-US"/>
              <a:t>Positronium</a:t>
            </a: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760" y="1400"/>
            <a:chExt cx="1256" cy="518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824" y="152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760" y="1400"/>
              <a:ext cx="272" cy="518"/>
              <a:chOff x="760" y="1400"/>
              <a:chExt cx="272" cy="518"/>
            </a:xfrm>
          </p:grpSpPr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9" name="Oval 3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e</a:t>
                </a:r>
                <a:r>
                  <a:rPr lang="en-US" baseline="3000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1744" y="1400"/>
              <a:ext cx="272" cy="518"/>
              <a:chOff x="1360" y="1416"/>
              <a:chExt cx="272" cy="518"/>
            </a:xfrm>
          </p:grpSpPr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0" name="Oval 4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e</a:t>
                </a:r>
                <a:r>
                  <a:rPr lang="en-US" baseline="30000">
                    <a:solidFill>
                      <a:srgbClr val="0000CC"/>
                    </a:solidFill>
                  </a:rPr>
                  <a:t>-</a:t>
                </a:r>
              </a:p>
            </p:txBody>
          </p:sp>
        </p:grp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304" y="186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352" y="152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87325" y="1417638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Spin:  </a:t>
            </a:r>
            <a:r>
              <a:rPr lang="en-US">
                <a:solidFill>
                  <a:srgbClr val="CC0066"/>
                </a:solidFill>
              </a:rPr>
              <a:t>S=S</a:t>
            </a:r>
            <a:r>
              <a:rPr lang="en-US" baseline="-25000">
                <a:solidFill>
                  <a:srgbClr val="CC0066"/>
                </a:solidFill>
              </a:rPr>
              <a:t>1</a:t>
            </a:r>
            <a:r>
              <a:rPr lang="en-US">
                <a:solidFill>
                  <a:srgbClr val="CC0066"/>
                </a:solidFill>
              </a:rPr>
              <a:t>+S</a:t>
            </a:r>
            <a:r>
              <a:rPr lang="en-US" baseline="-25000">
                <a:solidFill>
                  <a:srgbClr val="CC0066"/>
                </a:solidFill>
              </a:rPr>
              <a:t>2</a:t>
            </a:r>
            <a:r>
              <a:rPr lang="en-US">
                <a:solidFill>
                  <a:srgbClr val="CC0066"/>
                </a:solidFill>
              </a:rPr>
              <a:t>=(0,1)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77800" y="1925638"/>
            <a:ext cx="549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Orbital Angular Momentum: </a:t>
            </a:r>
            <a:r>
              <a:rPr lang="en-US">
                <a:solidFill>
                  <a:srgbClr val="CC0066"/>
                </a:solidFill>
              </a:rPr>
              <a:t>L=0,1,2,…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6225" y="4313238"/>
            <a:ext cx="3611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Reflection in a mirror</a:t>
            </a:r>
            <a:r>
              <a:rPr lang="en-US"/>
              <a:t>:   </a:t>
            </a:r>
          </a:p>
          <a:p>
            <a:r>
              <a:rPr lang="en-US"/>
              <a:t>     Parity: </a:t>
            </a:r>
            <a:r>
              <a:rPr lang="en-US">
                <a:solidFill>
                  <a:srgbClr val="CC0066"/>
                </a:solidFill>
              </a:rPr>
              <a:t>P=-(-1)</a:t>
            </a:r>
            <a:r>
              <a:rPr lang="en-US" baseline="30000">
                <a:solidFill>
                  <a:srgbClr val="CC0066"/>
                </a:solidFill>
              </a:rPr>
              <a:t>(L)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38125" y="2471738"/>
            <a:ext cx="512603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Total Spin: </a:t>
            </a:r>
            <a:r>
              <a:rPr lang="en-US">
                <a:solidFill>
                  <a:srgbClr val="CC0066"/>
                </a:solidFill>
              </a:rPr>
              <a:t>J=L+S   </a:t>
            </a:r>
          </a:p>
          <a:p>
            <a:r>
              <a:rPr lang="en-US">
                <a:solidFill>
                  <a:srgbClr val="CC0066"/>
                </a:solidFill>
              </a:rPr>
              <a:t>L=0, S=0 : J=0    </a:t>
            </a:r>
            <a:r>
              <a:rPr lang="en-US">
                <a:solidFill>
                  <a:srgbClr val="006699"/>
                </a:solidFill>
              </a:rPr>
              <a:t>L=0, S=1 : J=1</a:t>
            </a:r>
          </a:p>
          <a:p>
            <a:r>
              <a:rPr lang="en-US">
                <a:solidFill>
                  <a:srgbClr val="CC0066"/>
                </a:solidFill>
              </a:rPr>
              <a:t>L=1 , S=0 : J=1    </a:t>
            </a:r>
            <a:r>
              <a:rPr lang="en-US">
                <a:solidFill>
                  <a:srgbClr val="006699"/>
                </a:solidFill>
              </a:rPr>
              <a:t>L=1,  S=1 : J=0,1,2</a:t>
            </a:r>
          </a:p>
          <a:p>
            <a:r>
              <a:rPr lang="en-US">
                <a:solidFill>
                  <a:srgbClr val="CC0066"/>
                </a:solidFill>
              </a:rPr>
              <a:t>    </a:t>
            </a:r>
            <a:r>
              <a:rPr lang="en-US" sz="3200">
                <a:solidFill>
                  <a:srgbClr val="CC0066"/>
                </a:solidFill>
              </a:rPr>
              <a:t>…</a:t>
            </a:r>
            <a:r>
              <a:rPr lang="en-US">
                <a:solidFill>
                  <a:srgbClr val="CC0066"/>
                </a:solidFill>
              </a:rPr>
              <a:t>                          </a:t>
            </a:r>
            <a:r>
              <a:rPr lang="en-US" sz="3200">
                <a:solidFill>
                  <a:srgbClr val="006699"/>
                </a:solidFill>
              </a:rPr>
              <a:t>…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035425" y="4325938"/>
            <a:ext cx="442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     Particle&lt;-&gt;Antiparticle</a:t>
            </a:r>
            <a:r>
              <a:rPr lang="en-US"/>
              <a:t>: </a:t>
            </a:r>
          </a:p>
          <a:p>
            <a:r>
              <a:rPr lang="en-US"/>
              <a:t>Charge Conjugation: </a:t>
            </a:r>
            <a:r>
              <a:rPr lang="en-US">
                <a:solidFill>
                  <a:srgbClr val="CC0066"/>
                </a:solidFill>
              </a:rPr>
              <a:t>C=(-1)</a:t>
            </a:r>
            <a:r>
              <a:rPr lang="en-US" baseline="30000">
                <a:solidFill>
                  <a:srgbClr val="CC0066"/>
                </a:solidFill>
              </a:rPr>
              <a:t>(L+S)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77825" y="5494338"/>
            <a:ext cx="666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Notation:   J</a:t>
            </a:r>
            <a:r>
              <a:rPr lang="en-US" baseline="30000"/>
              <a:t>(PC) </a:t>
            </a:r>
            <a:r>
              <a:rPr lang="en-US"/>
              <a:t>        </a:t>
            </a:r>
            <a:r>
              <a:rPr lang="en-US">
                <a:solidFill>
                  <a:srgbClr val="CC0066"/>
                </a:solidFill>
              </a:rPr>
              <a:t>0</a:t>
            </a:r>
            <a:r>
              <a:rPr lang="en-US" baseline="30000">
                <a:solidFill>
                  <a:srgbClr val="CC0066"/>
                </a:solidFill>
              </a:rPr>
              <a:t>-+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--</a:t>
            </a:r>
            <a:r>
              <a:rPr lang="en-US">
                <a:solidFill>
                  <a:srgbClr val="CC0066"/>
                </a:solidFill>
              </a:rPr>
              <a:t>,  1</a:t>
            </a:r>
            <a:r>
              <a:rPr lang="en-US" baseline="30000">
                <a:solidFill>
                  <a:srgbClr val="CC0066"/>
                </a:solidFill>
              </a:rPr>
              <a:t>+-</a:t>
            </a:r>
            <a:r>
              <a:rPr lang="en-US">
                <a:solidFill>
                  <a:srgbClr val="CC0066"/>
                </a:solidFill>
              </a:rPr>
              <a:t>,  0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 2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/>
              <a:t> </a:t>
            </a:r>
          </a:p>
          <a:p>
            <a:r>
              <a:rPr lang="en-US"/>
              <a:t>                 </a:t>
            </a:r>
            <a:r>
              <a:rPr lang="en-US" baseline="30000"/>
              <a:t>(2S+1)</a:t>
            </a:r>
            <a:r>
              <a:rPr lang="en-US"/>
              <a:t>L</a:t>
            </a:r>
            <a:r>
              <a:rPr lang="en-US" baseline="-25000"/>
              <a:t>J       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,…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6666FF"/>
                </a:solidFill>
              </a:rPr>
              <a:t>Spectroscopy</a:t>
            </a:r>
          </a:p>
          <a:p>
            <a:r>
              <a:rPr lang="en-US" sz="3200" b="1">
                <a:solidFill>
                  <a:srgbClr val="6666FF"/>
                </a:solidFill>
              </a:rPr>
              <a:t>A probe of QED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9D6-1111-1B4B-8ED3-FD134CD2DE9F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5470" name="Group 110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5442" name="Rectangle 8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Rectangle 8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Rectangle 8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Rectangle 8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7" name="Rectangle 8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Rectangle 8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Rectangle 8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2" name="Rectangle 9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3" name="Rectangle 9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Rectangle 9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71" name="Group 111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Rectangle 11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Rectangle 11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Rectangle 11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7" name="Rectangle 11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9" name="Rectangle 11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Rectangle 12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2" name="Rectangle 12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Rectangle 12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Rectangle 12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86" name="Group 126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8" name="Rectangle 128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9" name="Rectangle 129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Rectangle 130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Rectangle 131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2" name="Rectangle 132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4" name="Rectangle 134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5" name="Rectangle 135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Rectangle 136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Rectangle 137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Rectangle 138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0" name="Rectangle 140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01" name="Group 141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5502" name="Rectangle 14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3" name="Rectangle 14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4" name="Rectangle 14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5" name="Rectangle 14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6" name="Rectangle 14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7" name="Rectangle 14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8" name="Rectangle 14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9" name="Rectangle 14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0" name="Rectangle 15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2" name="Rectangle 15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3" name="Rectangle 15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4" name="Rectangle 15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5" name="Rectangle 15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0" y="342900"/>
            <a:ext cx="2616200" cy="469900"/>
          </a:xfrm>
        </p:spPr>
        <p:txBody>
          <a:bodyPr/>
          <a:lstStyle/>
          <a:p>
            <a:r>
              <a:rPr lang="en-US"/>
              <a:t>Quarkonium</a:t>
            </a:r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440" name="Group 80"/>
          <p:cNvGrpSpPr>
            <a:grpSpLocks/>
          </p:cNvGrpSpPr>
          <p:nvPr/>
        </p:nvGrpSpPr>
        <p:grpSpPr bwMode="auto">
          <a:xfrm>
            <a:off x="136525" y="2030413"/>
            <a:ext cx="3030538" cy="4303712"/>
            <a:chOff x="329" y="744"/>
            <a:chExt cx="1909" cy="2711"/>
          </a:xfrm>
        </p:grpSpPr>
        <p:grpSp>
          <p:nvGrpSpPr>
            <p:cNvPr id="15404" name="Group 44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Rectangle 18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Rectangle 19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Rectangle 20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Rectangle 21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Rectangle 22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Rectangle 23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4" name="Rectangle 24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Rectangle 25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6" name="Rectangle 26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7" name="Rectangle 27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8" name="Rectangle 28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5" name="Text Box 35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6" name="Text Box 36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7" name="Text Box 37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8" name="Text Box 38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400" name="Text Box 40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2" name="Text Box 42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3" name="Text Box 43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1846" y="3040"/>
              <a:ext cx="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9966FF"/>
                  </a:solidFill>
                </a:rPr>
                <a:t>S=1</a:t>
              </a:r>
            </a:p>
            <a:p>
              <a:r>
                <a:rPr lang="en-US" sz="1800" b="1">
                  <a:solidFill>
                    <a:srgbClr val="969696"/>
                  </a:solidFill>
                </a:rPr>
                <a:t>S=0</a:t>
              </a:r>
              <a:endParaRPr lang="en-US" sz="1800" b="1">
                <a:solidFill>
                  <a:srgbClr val="9966FF"/>
                </a:solidFill>
              </a:endParaRPr>
            </a:p>
          </p:txBody>
        </p:sp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5516" name="Text Box 156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grpSp>
        <p:nvGrpSpPr>
          <p:cNvPr id="15532" name="Group 172"/>
          <p:cNvGrpSpPr>
            <a:grpSpLocks/>
          </p:cNvGrpSpPr>
          <p:nvPr/>
        </p:nvGrpSpPr>
        <p:grpSpPr bwMode="auto">
          <a:xfrm>
            <a:off x="4221163" y="1868488"/>
            <a:ext cx="3875087" cy="1271587"/>
            <a:chOff x="2659" y="1177"/>
            <a:chExt cx="2441" cy="801"/>
          </a:xfrm>
        </p:grpSpPr>
        <p:sp>
          <p:nvSpPr>
            <p:cNvPr id="15517" name="Text Box 157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D60093"/>
                  </a:solidFill>
                </a:rPr>
                <a:t>Consider the three lightest quarks</a:t>
              </a:r>
            </a:p>
          </p:txBody>
        </p:sp>
        <p:graphicFrame>
          <p:nvGraphicFramePr>
            <p:cNvPr id="15518" name="Object 158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p:oleObj spid="_x0000_s15518" name="Equation" r:id="rId3" imgW="660240" imgH="291960" progId="Equation.3">
                <p:embed/>
              </p:oleObj>
            </a:graphicData>
          </a:graphic>
        </p:graphicFrame>
        <p:graphicFrame>
          <p:nvGraphicFramePr>
            <p:cNvPr id="15519" name="Object 159"/>
            <p:cNvGraphicFramePr>
              <a:graphicFrameLocks noChangeAspect="1"/>
            </p:cNvGraphicFramePr>
            <p:nvPr/>
          </p:nvGraphicFramePr>
          <p:xfrm>
            <a:off x="2659" y="1711"/>
            <a:ext cx="597" cy="267"/>
          </p:xfrm>
          <a:graphic>
            <a:graphicData uri="http://schemas.openxmlformats.org/presentationml/2006/ole">
              <p:oleObj spid="_x0000_s15519" name="Equation" r:id="rId4" imgW="711000" imgH="317160" progId="Equation.3">
                <p:embed/>
              </p:oleObj>
            </a:graphicData>
          </a:graphic>
        </p:graphicFrame>
        <p:sp>
          <p:nvSpPr>
            <p:cNvPr id="15520" name="AutoShape 160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1" name="Text Box 161"/>
            <p:cNvSpPr txBox="1">
              <a:spLocks noChangeArrowheads="1"/>
            </p:cNvSpPr>
            <p:nvPr/>
          </p:nvSpPr>
          <p:spPr bwMode="auto">
            <a:xfrm>
              <a:off x="3517" y="1583"/>
              <a:ext cx="1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9 Combinations</a:t>
              </a:r>
            </a:p>
          </p:txBody>
        </p:sp>
      </p:grpSp>
      <p:grpSp>
        <p:nvGrpSpPr>
          <p:cNvPr id="15531" name="Group 171"/>
          <p:cNvGrpSpPr>
            <a:grpSpLocks/>
          </p:cNvGrpSpPr>
          <p:nvPr/>
        </p:nvGrpSpPr>
        <p:grpSpPr bwMode="auto">
          <a:xfrm>
            <a:off x="3765550" y="3683000"/>
            <a:ext cx="5035550" cy="2554288"/>
            <a:chOff x="2372" y="2320"/>
            <a:chExt cx="3172" cy="1609"/>
          </a:xfrm>
        </p:grpSpPr>
        <p:graphicFrame>
          <p:nvGraphicFramePr>
            <p:cNvPr id="15522" name="Object 162"/>
            <p:cNvGraphicFramePr>
              <a:graphicFrameLocks noChangeAspect="1"/>
            </p:cNvGraphicFramePr>
            <p:nvPr/>
          </p:nvGraphicFramePr>
          <p:xfrm>
            <a:off x="3428" y="2560"/>
            <a:ext cx="1088" cy="472"/>
          </p:xfrm>
          <a:graphic>
            <a:graphicData uri="http://schemas.openxmlformats.org/presentationml/2006/ole">
              <p:oleObj spid="_x0000_s15522" name="Equation" r:id="rId5" imgW="1434960" imgH="622080" progId="Equation.3">
                <p:embed/>
              </p:oleObj>
            </a:graphicData>
          </a:graphic>
        </p:graphicFrame>
        <p:graphicFrame>
          <p:nvGraphicFramePr>
            <p:cNvPr id="15523" name="Object 163"/>
            <p:cNvGraphicFramePr>
              <a:graphicFrameLocks noChangeAspect="1"/>
            </p:cNvGraphicFramePr>
            <p:nvPr/>
          </p:nvGraphicFramePr>
          <p:xfrm>
            <a:off x="2372" y="3455"/>
            <a:ext cx="1480" cy="474"/>
          </p:xfrm>
          <a:graphic>
            <a:graphicData uri="http://schemas.openxmlformats.org/presentationml/2006/ole">
              <p:oleObj spid="_x0000_s15523" name="Equation" r:id="rId6" imgW="1942920" imgH="622080" progId="Equation.3">
                <p:embed/>
              </p:oleObj>
            </a:graphicData>
          </a:graphic>
        </p:graphicFrame>
        <p:graphicFrame>
          <p:nvGraphicFramePr>
            <p:cNvPr id="15524" name="Object 164"/>
            <p:cNvGraphicFramePr>
              <a:graphicFrameLocks noChangeAspect="1"/>
            </p:cNvGraphicFramePr>
            <p:nvPr/>
          </p:nvGraphicFramePr>
          <p:xfrm>
            <a:off x="3960" y="3455"/>
            <a:ext cx="1584" cy="473"/>
          </p:xfrm>
          <a:graphic>
            <a:graphicData uri="http://schemas.openxmlformats.org/presentationml/2006/ole">
              <p:oleObj spid="_x0000_s15524" name="Equation" r:id="rId7" imgW="2082600" imgH="622080" progId="Equation.3">
                <p:embed/>
              </p:oleObj>
            </a:graphicData>
          </a:graphic>
        </p:graphicFrame>
        <p:graphicFrame>
          <p:nvGraphicFramePr>
            <p:cNvPr id="15525" name="Object 165"/>
            <p:cNvGraphicFramePr>
              <a:graphicFrameLocks noChangeAspect="1"/>
            </p:cNvGraphicFramePr>
            <p:nvPr/>
          </p:nvGraphicFramePr>
          <p:xfrm>
            <a:off x="4752" y="2655"/>
            <a:ext cx="248" cy="210"/>
          </p:xfrm>
          <a:graphic>
            <a:graphicData uri="http://schemas.openxmlformats.org/presentationml/2006/ole">
              <p:oleObj spid="_x0000_s15525" name="Equation" r:id="rId8" imgW="330120" imgH="279360" progId="Equation.3">
                <p:embed/>
              </p:oleObj>
            </a:graphicData>
          </a:graphic>
        </p:graphicFrame>
        <p:graphicFrame>
          <p:nvGraphicFramePr>
            <p:cNvPr id="15526" name="Object 166"/>
            <p:cNvGraphicFramePr>
              <a:graphicFrameLocks noChangeAspect="1"/>
            </p:cNvGraphicFramePr>
            <p:nvPr/>
          </p:nvGraphicFramePr>
          <p:xfrm>
            <a:off x="2904" y="2671"/>
            <a:ext cx="253" cy="194"/>
          </p:xfrm>
          <a:graphic>
            <a:graphicData uri="http://schemas.openxmlformats.org/presentationml/2006/ole">
              <p:oleObj spid="_x0000_s15526" name="Equation" r:id="rId9" imgW="330120" imgH="253800" progId="Equation.3">
                <p:embed/>
              </p:oleObj>
            </a:graphicData>
          </a:graphic>
        </p:graphicFrame>
        <p:graphicFrame>
          <p:nvGraphicFramePr>
            <p:cNvPr id="15527" name="Object 167"/>
            <p:cNvGraphicFramePr>
              <a:graphicFrameLocks noChangeAspect="1"/>
            </p:cNvGraphicFramePr>
            <p:nvPr/>
          </p:nvGraphicFramePr>
          <p:xfrm>
            <a:off x="4512" y="2320"/>
            <a:ext cx="213" cy="165"/>
          </p:xfrm>
          <a:graphic>
            <a:graphicData uri="http://schemas.openxmlformats.org/presentationml/2006/ole">
              <p:oleObj spid="_x0000_s15527" name="Equation" r:id="rId10" imgW="279360" imgH="215640" progId="Equation.3">
                <p:embed/>
              </p:oleObj>
            </a:graphicData>
          </a:graphic>
        </p:graphicFrame>
        <p:graphicFrame>
          <p:nvGraphicFramePr>
            <p:cNvPr id="15528" name="Object 168"/>
            <p:cNvGraphicFramePr>
              <a:graphicFrameLocks noChangeAspect="1"/>
            </p:cNvGraphicFramePr>
            <p:nvPr/>
          </p:nvGraphicFramePr>
          <p:xfrm>
            <a:off x="3244" y="2320"/>
            <a:ext cx="253" cy="190"/>
          </p:xfrm>
          <a:graphic>
            <a:graphicData uri="http://schemas.openxmlformats.org/presentationml/2006/ole">
              <p:oleObj spid="_x0000_s15528" name="Equation" r:id="rId11" imgW="291960" imgH="253800" progId="Equation.3">
                <p:embed/>
              </p:oleObj>
            </a:graphicData>
          </a:graphic>
        </p:graphicFrame>
        <p:graphicFrame>
          <p:nvGraphicFramePr>
            <p:cNvPr id="15529" name="Object 169"/>
            <p:cNvGraphicFramePr>
              <a:graphicFrameLocks noChangeAspect="1"/>
            </p:cNvGraphicFramePr>
            <p:nvPr/>
          </p:nvGraphicFramePr>
          <p:xfrm>
            <a:off x="4512" y="3144"/>
            <a:ext cx="230" cy="163"/>
          </p:xfrm>
          <a:graphic>
            <a:graphicData uri="http://schemas.openxmlformats.org/presentationml/2006/ole">
              <p:oleObj spid="_x0000_s15529" name="Equation" r:id="rId12" imgW="304560" imgH="215640" progId="Equation.3">
                <p:embed/>
              </p:oleObj>
            </a:graphicData>
          </a:graphic>
        </p:graphicFrame>
        <p:graphicFrame>
          <p:nvGraphicFramePr>
            <p:cNvPr id="15530" name="Object 170"/>
            <p:cNvGraphicFramePr>
              <a:graphicFrameLocks noChangeAspect="1"/>
            </p:cNvGraphicFramePr>
            <p:nvPr/>
          </p:nvGraphicFramePr>
          <p:xfrm>
            <a:off x="3244" y="3113"/>
            <a:ext cx="242" cy="213"/>
          </p:xfrm>
          <a:graphic>
            <a:graphicData uri="http://schemas.openxmlformats.org/presentationml/2006/ole">
              <p:oleObj spid="_x0000_s15530" name="Equation" r:id="rId13" imgW="317160" imgH="279360" progId="Equation.3">
                <p:embed/>
              </p:oleObj>
            </a:graphicData>
          </a:graphic>
        </p:graphicFrame>
      </p:grpSp>
      <p:sp>
        <p:nvSpPr>
          <p:cNvPr id="15533" name="Text Box 173"/>
          <p:cNvSpPr txBox="1">
            <a:spLocks noChangeArrowheads="1"/>
          </p:cNvSpPr>
          <p:nvPr/>
        </p:nvSpPr>
        <p:spPr bwMode="auto">
          <a:xfrm rot="-2573388">
            <a:off x="1063625" y="1462088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66"/>
                </a:solidFill>
              </a:rPr>
              <a:t>radial </a:t>
            </a:r>
          </a:p>
        </p:txBody>
      </p:sp>
      <p:sp>
        <p:nvSpPr>
          <p:cNvPr id="15534" name="Rectangle 174"/>
          <p:cNvSpPr>
            <a:spLocks noChangeArrowheads="1"/>
          </p:cNvSpPr>
          <p:nvPr/>
        </p:nvSpPr>
        <p:spPr bwMode="auto">
          <a:xfrm>
            <a:off x="0" y="73025"/>
            <a:ext cx="386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6666FF"/>
                </a:solidFill>
              </a:rPr>
              <a:t>Spectroscopy and QCD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6" grpId="0" autoUpdateAnimBg="0"/>
      <p:bldP spid="155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075E-DBF3-D745-872C-53E27E1D8785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31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16447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6448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49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6452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459" name="Group 75"/>
          <p:cNvGrpSpPr>
            <a:grpSpLocks/>
          </p:cNvGrpSpPr>
          <p:nvPr/>
        </p:nvGrpSpPr>
        <p:grpSpPr bwMode="auto">
          <a:xfrm>
            <a:off x="136525" y="2030413"/>
            <a:ext cx="3030538" cy="4303712"/>
            <a:chOff x="329" y="744"/>
            <a:chExt cx="1909" cy="2711"/>
          </a:xfrm>
        </p:grpSpPr>
        <p:grpSp>
          <p:nvGrpSpPr>
            <p:cNvPr id="16460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6461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76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6477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78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79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0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1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82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3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4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5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6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7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8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6489" name="Text Box 105"/>
            <p:cNvSpPr txBox="1">
              <a:spLocks noChangeArrowheads="1"/>
            </p:cNvSpPr>
            <p:nvPr/>
          </p:nvSpPr>
          <p:spPr bwMode="auto">
            <a:xfrm>
              <a:off x="1846" y="3040"/>
              <a:ext cx="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9966FF"/>
                  </a:solidFill>
                </a:rPr>
                <a:t>S=1</a:t>
              </a:r>
            </a:p>
            <a:p>
              <a:r>
                <a:rPr lang="en-US" sz="1800" b="1">
                  <a:solidFill>
                    <a:srgbClr val="969696"/>
                  </a:solidFill>
                </a:rPr>
                <a:t>S=0</a:t>
              </a:r>
              <a:endParaRPr lang="en-US" sz="1800" b="1">
                <a:solidFill>
                  <a:srgbClr val="9966FF"/>
                </a:solidFill>
              </a:endParaRPr>
            </a:p>
          </p:txBody>
        </p:sp>
        <p:sp>
          <p:nvSpPr>
            <p:cNvPr id="16490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6511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806450"/>
            <a:ext cx="1609725" cy="444500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Mesons</a:t>
            </a:r>
          </a:p>
        </p:txBody>
      </p:sp>
      <p:graphicFrame>
        <p:nvGraphicFramePr>
          <p:cNvPr id="16513" name="Object 129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35840" name="Equation" r:id="rId3" imgW="152280" imgH="317160" progId="Equation.3">
              <p:embed/>
            </p:oleObj>
          </a:graphicData>
        </a:graphic>
      </p:graphicFrame>
      <p:sp>
        <p:nvSpPr>
          <p:cNvPr id="16514" name="Text Box 130"/>
          <p:cNvSpPr txBox="1">
            <a:spLocks noChangeArrowheads="1"/>
          </p:cNvSpPr>
          <p:nvPr/>
        </p:nvSpPr>
        <p:spPr bwMode="auto">
          <a:xfrm>
            <a:off x="3549650" y="585946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5" name="Text Box 131"/>
          <p:cNvSpPr txBox="1">
            <a:spLocks noChangeArrowheads="1"/>
          </p:cNvSpPr>
          <p:nvPr/>
        </p:nvSpPr>
        <p:spPr bwMode="auto">
          <a:xfrm>
            <a:off x="3549650" y="53721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16" name="Text Box 132"/>
          <p:cNvSpPr txBox="1">
            <a:spLocks noChangeArrowheads="1"/>
          </p:cNvSpPr>
          <p:nvPr/>
        </p:nvSpPr>
        <p:spPr bwMode="auto">
          <a:xfrm>
            <a:off x="3657600" y="4632325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b,K,h,h’</a:t>
            </a:r>
          </a:p>
        </p:txBody>
      </p:sp>
      <p:sp>
        <p:nvSpPr>
          <p:cNvPr id="16517" name="Text Box 133"/>
          <p:cNvSpPr txBox="1">
            <a:spLocks noChangeArrowheads="1"/>
          </p:cNvSpPr>
          <p:nvPr/>
        </p:nvSpPr>
        <p:spPr bwMode="auto">
          <a:xfrm>
            <a:off x="3657600" y="41402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a,K,f,f’</a:t>
            </a:r>
          </a:p>
        </p:txBody>
      </p:sp>
      <p:sp>
        <p:nvSpPr>
          <p:cNvPr id="16518" name="Text Box 134"/>
          <p:cNvSpPr txBox="1">
            <a:spLocks noChangeArrowheads="1"/>
          </p:cNvSpPr>
          <p:nvPr/>
        </p:nvSpPr>
        <p:spPr bwMode="auto">
          <a:xfrm>
            <a:off x="3549650" y="344011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3549650" y="28702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20" name="AutoShape 136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1" name="Text Box 137"/>
          <p:cNvSpPr txBox="1">
            <a:spLocks noChangeArrowheads="1"/>
          </p:cNvSpPr>
          <p:nvPr/>
        </p:nvSpPr>
        <p:spPr bwMode="auto">
          <a:xfrm>
            <a:off x="5524500" y="2846388"/>
            <a:ext cx="335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Mesons come in </a:t>
            </a:r>
          </a:p>
          <a:p>
            <a:r>
              <a:rPr lang="en-US">
                <a:solidFill>
                  <a:srgbClr val="CC0066"/>
                </a:solidFill>
              </a:rPr>
              <a:t>Nonets of the same</a:t>
            </a:r>
          </a:p>
          <a:p>
            <a:r>
              <a:rPr lang="en-US">
                <a:solidFill>
                  <a:srgbClr val="CC0066"/>
                </a:solidFill>
              </a:rPr>
              <a:t>J</a:t>
            </a:r>
            <a:r>
              <a:rPr lang="en-US" baseline="30000">
                <a:solidFill>
                  <a:srgbClr val="CC0066"/>
                </a:solidFill>
              </a:rPr>
              <a:t>PC</a:t>
            </a:r>
            <a:r>
              <a:rPr lang="en-US">
                <a:solidFill>
                  <a:srgbClr val="CC0066"/>
                </a:solidFill>
              </a:rPr>
              <a:t> Quantum Numbers</a:t>
            </a:r>
          </a:p>
        </p:txBody>
      </p:sp>
      <p:sp>
        <p:nvSpPr>
          <p:cNvPr id="16522" name="Text Box 138"/>
          <p:cNvSpPr txBox="1">
            <a:spLocks noChangeArrowheads="1"/>
          </p:cNvSpPr>
          <p:nvPr/>
        </p:nvSpPr>
        <p:spPr bwMode="auto">
          <a:xfrm>
            <a:off x="5516563" y="4772025"/>
            <a:ext cx="3363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SU(3) is broken</a:t>
            </a:r>
          </a:p>
          <a:p>
            <a:r>
              <a:rPr lang="en-US">
                <a:solidFill>
                  <a:srgbClr val="0000FF"/>
                </a:solidFill>
              </a:rPr>
              <a:t>Last two members mix</a:t>
            </a: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0" y="73025"/>
            <a:ext cx="366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6666FF"/>
                </a:solidFill>
              </a:rPr>
              <a:t>Spectroscopy an QCD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B537-6C8B-9143-8B48-AB615EF9C9D4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29759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29760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1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29762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3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29764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29765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6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771" name="Group 75"/>
          <p:cNvGrpSpPr>
            <a:grpSpLocks/>
          </p:cNvGrpSpPr>
          <p:nvPr/>
        </p:nvGrpSpPr>
        <p:grpSpPr bwMode="auto">
          <a:xfrm>
            <a:off x="136525" y="2030413"/>
            <a:ext cx="3030538" cy="4303712"/>
            <a:chOff x="329" y="744"/>
            <a:chExt cx="1909" cy="2711"/>
          </a:xfrm>
        </p:grpSpPr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29773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7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7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29789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0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1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2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3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94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5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6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7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8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9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800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29801" name="Text Box 105"/>
            <p:cNvSpPr txBox="1">
              <a:spLocks noChangeArrowheads="1"/>
            </p:cNvSpPr>
            <p:nvPr/>
          </p:nvSpPr>
          <p:spPr bwMode="auto">
            <a:xfrm>
              <a:off x="1846" y="3040"/>
              <a:ext cx="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9966FF"/>
                  </a:solidFill>
                </a:rPr>
                <a:t>S=1</a:t>
              </a:r>
            </a:p>
            <a:p>
              <a:r>
                <a:rPr lang="en-US" sz="1800" b="1">
                  <a:solidFill>
                    <a:srgbClr val="969696"/>
                  </a:solidFill>
                </a:rPr>
                <a:t>S=0</a:t>
              </a:r>
              <a:endParaRPr lang="en-US" sz="1800" b="1">
                <a:solidFill>
                  <a:srgbClr val="9966FF"/>
                </a:solidFill>
              </a:endParaRPr>
            </a:p>
          </p:txBody>
        </p:sp>
        <p:sp>
          <p:nvSpPr>
            <p:cNvPr id="29802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sp>
        <p:nvSpPr>
          <p:cNvPr id="29823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6146800" y="317500"/>
            <a:ext cx="2654300" cy="508000"/>
          </a:xfrm>
        </p:spPr>
        <p:txBody>
          <a:bodyPr/>
          <a:lstStyle/>
          <a:p>
            <a:r>
              <a:rPr lang="en-US"/>
              <a:t>Quarkonium</a:t>
            </a:r>
          </a:p>
        </p:txBody>
      </p:sp>
      <p:sp>
        <p:nvSpPr>
          <p:cNvPr id="29824" name="Text Box 128"/>
          <p:cNvSpPr txBox="1">
            <a:spLocks noChangeArrowheads="1"/>
          </p:cNvSpPr>
          <p:nvPr/>
        </p:nvSpPr>
        <p:spPr bwMode="auto">
          <a:xfrm>
            <a:off x="3870325" y="2560638"/>
            <a:ext cx="474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Allowed J</a:t>
            </a:r>
            <a:r>
              <a:rPr lang="en-US" b="1" baseline="30000">
                <a:solidFill>
                  <a:srgbClr val="CC0066"/>
                </a:solidFill>
              </a:rPr>
              <a:t>PC</a:t>
            </a:r>
            <a:r>
              <a:rPr lang="en-US" b="1">
                <a:solidFill>
                  <a:srgbClr val="CC0066"/>
                </a:solidFill>
              </a:rPr>
              <a:t> Quantum numbers:</a:t>
            </a:r>
          </a:p>
        </p:txBody>
      </p:sp>
      <p:sp>
        <p:nvSpPr>
          <p:cNvPr id="29825" name="Text Box 129"/>
          <p:cNvSpPr txBox="1">
            <a:spLocks noChangeArrowheads="1"/>
          </p:cNvSpPr>
          <p:nvPr/>
        </p:nvSpPr>
        <p:spPr bwMode="auto">
          <a:xfrm>
            <a:off x="3921125" y="3233738"/>
            <a:ext cx="2781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       </a:t>
            </a:r>
            <a:r>
              <a:rPr lang="en-US" b="1">
                <a:solidFill>
                  <a:srgbClr val="0000FF"/>
                </a:solidFill>
              </a:rPr>
              <a:t>0</a:t>
            </a:r>
            <a:r>
              <a:rPr lang="en-US" b="1" baseline="30000">
                <a:solidFill>
                  <a:srgbClr val="0000FF"/>
                </a:solidFill>
              </a:rPr>
              <a:t>++  </a:t>
            </a:r>
            <a:r>
              <a:rPr lang="en-US" b="1">
                <a:solidFill>
                  <a:srgbClr val="0000FF"/>
                </a:solidFill>
              </a:rPr>
              <a:t>0</a:t>
            </a:r>
            <a:r>
              <a:rPr lang="en-US" b="1" baseline="30000">
                <a:solidFill>
                  <a:srgbClr val="0000FF"/>
                </a:solidFill>
              </a:rPr>
              <a:t>-+ </a:t>
            </a:r>
          </a:p>
          <a:p>
            <a:r>
              <a:rPr lang="en-US" b="1">
                <a:solidFill>
                  <a:srgbClr val="0000FF"/>
                </a:solidFill>
              </a:rPr>
              <a:t>1</a:t>
            </a:r>
            <a:r>
              <a:rPr lang="en-US" b="1" baseline="30000">
                <a:solidFill>
                  <a:srgbClr val="0000FF"/>
                </a:solidFill>
              </a:rPr>
              <a:t>–-</a:t>
            </a:r>
            <a:r>
              <a:rPr lang="en-US" b="1">
                <a:solidFill>
                  <a:srgbClr val="0000FF"/>
                </a:solidFill>
              </a:rPr>
              <a:t>  1</a:t>
            </a:r>
            <a:r>
              <a:rPr lang="en-US" b="1" baseline="30000">
                <a:solidFill>
                  <a:srgbClr val="0000FF"/>
                </a:solidFill>
              </a:rPr>
              <a:t>++           </a:t>
            </a:r>
            <a:r>
              <a:rPr lang="en-US" b="1">
                <a:solidFill>
                  <a:srgbClr val="0000FF"/>
                </a:solidFill>
              </a:rPr>
              <a:t>1</a:t>
            </a:r>
            <a:r>
              <a:rPr lang="en-US" b="1" baseline="30000">
                <a:solidFill>
                  <a:srgbClr val="0000FF"/>
                </a:solidFill>
              </a:rPr>
              <a:t>+- </a:t>
            </a:r>
          </a:p>
          <a:p>
            <a:r>
              <a:rPr lang="en-US" b="1">
                <a:solidFill>
                  <a:srgbClr val="0000FF"/>
                </a:solidFill>
              </a:rPr>
              <a:t>2</a:t>
            </a:r>
            <a:r>
              <a:rPr lang="en-US" b="1" baseline="30000">
                <a:solidFill>
                  <a:srgbClr val="0000FF"/>
                </a:solidFill>
              </a:rPr>
              <a:t>--  </a:t>
            </a:r>
            <a:r>
              <a:rPr lang="en-US" b="1">
                <a:solidFill>
                  <a:srgbClr val="0000FF"/>
                </a:solidFill>
              </a:rPr>
              <a:t>2</a:t>
            </a:r>
            <a:r>
              <a:rPr lang="en-US" b="1" baseline="30000">
                <a:solidFill>
                  <a:srgbClr val="0000FF"/>
                </a:solidFill>
              </a:rPr>
              <a:t>++   </a:t>
            </a:r>
            <a:r>
              <a:rPr lang="en-US" b="1">
                <a:solidFill>
                  <a:srgbClr val="0000FF"/>
                </a:solidFill>
              </a:rPr>
              <a:t>2</a:t>
            </a:r>
            <a:r>
              <a:rPr lang="en-US" b="1" baseline="30000">
                <a:solidFill>
                  <a:srgbClr val="0000FF"/>
                </a:solidFill>
              </a:rPr>
              <a:t>-+ </a:t>
            </a:r>
          </a:p>
          <a:p>
            <a:r>
              <a:rPr lang="en-US" b="1">
                <a:solidFill>
                  <a:srgbClr val="0000FF"/>
                </a:solidFill>
              </a:rPr>
              <a:t>3</a:t>
            </a:r>
            <a:r>
              <a:rPr lang="en-US" b="1" baseline="30000">
                <a:solidFill>
                  <a:srgbClr val="0000FF"/>
                </a:solidFill>
              </a:rPr>
              <a:t>--  </a:t>
            </a:r>
            <a:r>
              <a:rPr lang="en-US" b="1">
                <a:solidFill>
                  <a:srgbClr val="0000FF"/>
                </a:solidFill>
              </a:rPr>
              <a:t>3</a:t>
            </a:r>
            <a:r>
              <a:rPr lang="en-US" b="1" baseline="30000">
                <a:solidFill>
                  <a:srgbClr val="0000FF"/>
                </a:solidFill>
              </a:rPr>
              <a:t>++ </a:t>
            </a:r>
            <a:r>
              <a:rPr lang="en-US" b="1">
                <a:solidFill>
                  <a:srgbClr val="0000FF"/>
                </a:solidFill>
              </a:rPr>
              <a:t>       3</a:t>
            </a:r>
            <a:r>
              <a:rPr lang="en-US" b="1" baseline="30000">
                <a:solidFill>
                  <a:srgbClr val="0000FF"/>
                </a:solidFill>
              </a:rPr>
              <a:t>+-</a:t>
            </a:r>
          </a:p>
          <a:p>
            <a:r>
              <a:rPr lang="en-US" b="1">
                <a:solidFill>
                  <a:srgbClr val="0000FF"/>
                </a:solidFill>
              </a:rPr>
              <a:t>4</a:t>
            </a:r>
            <a:r>
              <a:rPr lang="en-US" b="1" baseline="30000">
                <a:solidFill>
                  <a:srgbClr val="0000FF"/>
                </a:solidFill>
              </a:rPr>
              <a:t>--  </a:t>
            </a:r>
            <a:r>
              <a:rPr lang="en-US" b="1">
                <a:solidFill>
                  <a:srgbClr val="0000FF"/>
                </a:solidFill>
              </a:rPr>
              <a:t>4</a:t>
            </a:r>
            <a:r>
              <a:rPr lang="en-US" b="1" baseline="30000">
                <a:solidFill>
                  <a:srgbClr val="0000FF"/>
                </a:solidFill>
              </a:rPr>
              <a:t>++   </a:t>
            </a:r>
            <a:r>
              <a:rPr lang="en-US" b="1">
                <a:solidFill>
                  <a:srgbClr val="0000FF"/>
                </a:solidFill>
              </a:rPr>
              <a:t>4</a:t>
            </a:r>
            <a:r>
              <a:rPr lang="en-US" b="1" baseline="30000">
                <a:solidFill>
                  <a:srgbClr val="0000FF"/>
                </a:solidFill>
              </a:rPr>
              <a:t>-+ </a:t>
            </a:r>
          </a:p>
          <a:p>
            <a:r>
              <a:rPr lang="en-US" b="1">
                <a:solidFill>
                  <a:srgbClr val="0000FF"/>
                </a:solidFill>
              </a:rPr>
              <a:t>5</a:t>
            </a:r>
            <a:r>
              <a:rPr lang="en-US" b="1" baseline="30000">
                <a:solidFill>
                  <a:srgbClr val="0000FF"/>
                </a:solidFill>
              </a:rPr>
              <a:t>--  </a:t>
            </a:r>
            <a:r>
              <a:rPr lang="en-US" b="1">
                <a:solidFill>
                  <a:srgbClr val="0000FF"/>
                </a:solidFill>
              </a:rPr>
              <a:t>5</a:t>
            </a:r>
            <a:r>
              <a:rPr lang="en-US" b="1" baseline="30000">
                <a:solidFill>
                  <a:srgbClr val="0000FF"/>
                </a:solidFill>
              </a:rPr>
              <a:t>++           </a:t>
            </a:r>
            <a:r>
              <a:rPr lang="en-US" b="1">
                <a:solidFill>
                  <a:srgbClr val="0000FF"/>
                </a:solidFill>
              </a:rPr>
              <a:t>5</a:t>
            </a:r>
            <a:r>
              <a:rPr lang="en-US" b="1" baseline="30000">
                <a:solidFill>
                  <a:srgbClr val="0000FF"/>
                </a:solidFill>
              </a:rPr>
              <a:t>+-</a:t>
            </a:r>
          </a:p>
        </p:txBody>
      </p:sp>
      <p:sp>
        <p:nvSpPr>
          <p:cNvPr id="29826" name="Text Box 130"/>
          <p:cNvSpPr txBox="1">
            <a:spLocks noChangeArrowheads="1"/>
          </p:cNvSpPr>
          <p:nvPr/>
        </p:nvSpPr>
        <p:spPr bwMode="auto">
          <a:xfrm>
            <a:off x="3908425" y="3208338"/>
            <a:ext cx="28146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 baseline="30000">
                <a:solidFill>
                  <a:srgbClr val="FF0000"/>
                </a:solidFill>
              </a:rPr>
              <a:t>--</a:t>
            </a:r>
            <a:r>
              <a:rPr lang="en-US" b="1">
                <a:solidFill>
                  <a:srgbClr val="FF0000"/>
                </a:solidFill>
              </a:rPr>
              <a:t>            0</a:t>
            </a:r>
            <a:r>
              <a:rPr lang="en-US" b="1" baseline="30000">
                <a:solidFill>
                  <a:srgbClr val="FF0000"/>
                </a:solidFill>
              </a:rPr>
              <a:t>+- </a:t>
            </a:r>
          </a:p>
          <a:p>
            <a:r>
              <a:rPr lang="en-US" b="1">
                <a:solidFill>
                  <a:srgbClr val="FF0000"/>
                </a:solidFill>
              </a:rPr>
              <a:t>          1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</a:p>
          <a:p>
            <a:r>
              <a:rPr lang="en-US" b="1">
                <a:solidFill>
                  <a:srgbClr val="FF0000"/>
                </a:solidFill>
              </a:rPr>
              <a:t>                2</a:t>
            </a:r>
            <a:r>
              <a:rPr lang="en-US" b="1" baseline="30000">
                <a:solidFill>
                  <a:srgbClr val="FF0000"/>
                </a:solidFill>
              </a:rPr>
              <a:t>+- </a:t>
            </a:r>
          </a:p>
          <a:p>
            <a:r>
              <a:rPr lang="en-US" b="1">
                <a:solidFill>
                  <a:srgbClr val="FF0000"/>
                </a:solidFill>
              </a:rPr>
              <a:t>          3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</a:p>
          <a:p>
            <a:r>
              <a:rPr lang="en-US" b="1">
                <a:solidFill>
                  <a:srgbClr val="FF0000"/>
                </a:solidFill>
              </a:rPr>
              <a:t>                4</a:t>
            </a:r>
            <a:r>
              <a:rPr lang="en-US" b="1" baseline="30000">
                <a:solidFill>
                  <a:srgbClr val="FF0000"/>
                </a:solidFill>
              </a:rPr>
              <a:t>+-</a:t>
            </a:r>
          </a:p>
          <a:p>
            <a:r>
              <a:rPr lang="en-US" b="1">
                <a:solidFill>
                  <a:srgbClr val="FF0000"/>
                </a:solidFill>
              </a:rPr>
              <a:t>          5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</a:p>
        </p:txBody>
      </p:sp>
      <p:sp>
        <p:nvSpPr>
          <p:cNvPr id="29827" name="Text Box 131"/>
          <p:cNvSpPr txBox="1">
            <a:spLocks noChangeArrowheads="1"/>
          </p:cNvSpPr>
          <p:nvPr/>
        </p:nvSpPr>
        <p:spPr bwMode="auto">
          <a:xfrm>
            <a:off x="3832225" y="5481638"/>
            <a:ext cx="39449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Exotic Quantum Numbers</a:t>
            </a:r>
          </a:p>
          <a:p>
            <a:r>
              <a:rPr lang="en-US" sz="1800">
                <a:solidFill>
                  <a:srgbClr val="9966FF"/>
                </a:solidFill>
              </a:rPr>
              <a:t>non quark-antiquark description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0" y="73025"/>
            <a:ext cx="366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6666FF"/>
                </a:solidFill>
              </a:rPr>
              <a:t>Spectroscopy an QCD</a:t>
            </a:r>
          </a:p>
        </p:txBody>
      </p:sp>
      <p:grpSp>
        <p:nvGrpSpPr>
          <p:cNvPr id="29831" name="Group 135"/>
          <p:cNvGrpSpPr>
            <a:grpSpLocks/>
          </p:cNvGrpSpPr>
          <p:nvPr/>
        </p:nvGrpSpPr>
        <p:grpSpPr bwMode="auto">
          <a:xfrm>
            <a:off x="3632200" y="1206500"/>
            <a:ext cx="2336800" cy="914400"/>
            <a:chOff x="2288" y="760"/>
            <a:chExt cx="1472" cy="576"/>
          </a:xfrm>
        </p:grpSpPr>
        <p:sp>
          <p:nvSpPr>
            <p:cNvPr id="29830" name="Rectangle 134"/>
            <p:cNvSpPr>
              <a:spLocks noChangeArrowheads="1"/>
            </p:cNvSpPr>
            <p:nvPr/>
          </p:nvSpPr>
          <p:spPr bwMode="auto">
            <a:xfrm>
              <a:off x="2288" y="760"/>
              <a:ext cx="1472" cy="57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29" name="Text Box 133"/>
            <p:cNvSpPr txBox="1">
              <a:spLocks noChangeArrowheads="1"/>
            </p:cNvSpPr>
            <p:nvPr/>
          </p:nvSpPr>
          <p:spPr bwMode="auto">
            <a:xfrm>
              <a:off x="2310" y="781"/>
              <a:ext cx="14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Nothing to do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with Glue!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5" grpId="0" autoUpdateAnimBg="0"/>
      <p:bldP spid="29826" grpId="0" autoUpdateAnimBg="0"/>
      <p:bldP spid="298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83E-0ECD-C64D-A3F7-B478761FFA7C}" type="slidenum">
              <a:rPr lang="en-US"/>
              <a:pPr/>
              <a:t>2</a:t>
            </a:fld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622800" y="0"/>
            <a:ext cx="4521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5700" y="1168400"/>
            <a:ext cx="2044700" cy="635000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4899025" y="177800"/>
            <a:ext cx="3803650" cy="6507163"/>
            <a:chOff x="1398" y="0"/>
            <a:chExt cx="2396" cy="4099"/>
          </a:xfrm>
        </p:grpSpPr>
        <p:pic>
          <p:nvPicPr>
            <p:cNvPr id="18435" name="Picture 3" descr="universe_origin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0" y="130"/>
              <a:ext cx="841" cy="713"/>
            </a:xfrm>
            <a:prstGeom prst="rect">
              <a:avLst/>
            </a:prstGeom>
            <a:noFill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270" y="0"/>
              <a:ext cx="13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3399"/>
                  </a:solidFill>
                </a:rPr>
                <a:t>The beginning </a:t>
              </a:r>
            </a:p>
            <a:p>
              <a:r>
                <a:rPr lang="en-US" sz="2200" b="1">
                  <a:solidFill>
                    <a:srgbClr val="FF3399"/>
                  </a:solidFill>
                </a:rPr>
                <a:t>   of time.</a:t>
              </a:r>
            </a:p>
          </p:txBody>
        </p:sp>
        <p:pic>
          <p:nvPicPr>
            <p:cNvPr id="18437" name="Picture 5" descr="quarks_deuter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4" y="456"/>
              <a:ext cx="927" cy="472"/>
            </a:xfrm>
            <a:prstGeom prst="rect">
              <a:avLst/>
            </a:prstGeom>
            <a:noFill/>
          </p:spPr>
        </p:pic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398" y="934"/>
              <a:ext cx="165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3399"/>
                  </a:solidFill>
                </a:rPr>
                <a:t>The strong force </a:t>
              </a:r>
            </a:p>
            <a:p>
              <a:r>
                <a:rPr lang="en-US" sz="2200" b="1">
                  <a:solidFill>
                    <a:srgbClr val="FF3399"/>
                  </a:solidFill>
                </a:rPr>
                <a:t>         and QCD</a:t>
              </a:r>
            </a:p>
          </p:txBody>
        </p:sp>
        <p:pic>
          <p:nvPicPr>
            <p:cNvPr id="18439" name="Picture 7" descr="mesong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0" y="1204"/>
              <a:ext cx="672" cy="632"/>
            </a:xfrm>
            <a:prstGeom prst="rect">
              <a:avLst/>
            </a:prstGeom>
            <a:noFill/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2156" y="1502"/>
              <a:ext cx="16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</a:rPr>
                <a:t>C</a:t>
              </a:r>
              <a:r>
                <a:rPr lang="en-US" sz="2200" b="1">
                  <a:solidFill>
                    <a:srgbClr val="0000FF"/>
                  </a:solidFill>
                </a:rPr>
                <a:t>o</a:t>
              </a:r>
              <a:r>
                <a:rPr lang="en-US" sz="2200" b="1">
                  <a:solidFill>
                    <a:srgbClr val="33CC33"/>
                  </a:solidFill>
                </a:rPr>
                <a:t>l</a:t>
              </a:r>
              <a:r>
                <a:rPr lang="en-US" sz="2200" b="1">
                  <a:solidFill>
                    <a:srgbClr val="FF0000"/>
                  </a:solidFill>
                </a:rPr>
                <a:t>o</a:t>
              </a:r>
              <a:r>
                <a:rPr lang="en-US" sz="2200" b="1">
                  <a:solidFill>
                    <a:srgbClr val="0000FF"/>
                  </a:solidFill>
                </a:rPr>
                <a:t>r</a:t>
              </a:r>
              <a:r>
                <a:rPr lang="en-US" sz="2200" b="1">
                  <a:solidFill>
                    <a:srgbClr val="FF3399"/>
                  </a:solidFill>
                </a:rPr>
                <a:t> confinement</a:t>
              </a:r>
            </a:p>
          </p:txBody>
        </p:sp>
        <p:pic>
          <p:nvPicPr>
            <p:cNvPr id="18441" name="Picture 9" descr="confinemen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6" y="976"/>
              <a:ext cx="518" cy="554"/>
            </a:xfrm>
            <a:prstGeom prst="rect">
              <a:avLst/>
            </a:prstGeom>
            <a:noFill/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422" y="1960"/>
              <a:ext cx="124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3399"/>
                  </a:solidFill>
                </a:rPr>
                <a:t>Spectroscopy</a:t>
              </a:r>
            </a:p>
          </p:txBody>
        </p:sp>
        <p:pic>
          <p:nvPicPr>
            <p:cNvPr id="18443" name="Picture 11" descr="spectr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0" y="1820"/>
              <a:ext cx="1134" cy="605"/>
            </a:xfrm>
            <a:prstGeom prst="rect">
              <a:avLst/>
            </a:prstGeom>
            <a:noFill/>
          </p:spPr>
        </p:pic>
        <p:pic>
          <p:nvPicPr>
            <p:cNvPr id="18444" name="Picture 12" descr="lattic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0" y="2236"/>
              <a:ext cx="656" cy="586"/>
            </a:xfrm>
            <a:prstGeom prst="rect">
              <a:avLst/>
            </a:prstGeom>
            <a:noFill/>
          </p:spPr>
        </p:pic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2244" y="2502"/>
              <a:ext cx="11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3399"/>
                  </a:solidFill>
                </a:rPr>
                <a:t>Lattice QCD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530" y="2934"/>
              <a:ext cx="143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3399"/>
                  </a:solidFill>
                </a:rPr>
                <a:t>Finding Gluonic </a:t>
              </a:r>
            </a:p>
            <a:p>
              <a:r>
                <a:rPr lang="en-US" sz="2200" b="1">
                  <a:solidFill>
                    <a:srgbClr val="FF3399"/>
                  </a:solidFill>
                </a:rPr>
                <a:t>   Hadrons</a:t>
              </a:r>
            </a:p>
          </p:txBody>
        </p:sp>
        <p:pic>
          <p:nvPicPr>
            <p:cNvPr id="18449" name="Picture 17" descr="jlabsit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18" y="2856"/>
              <a:ext cx="749" cy="542"/>
            </a:xfrm>
            <a:prstGeom prst="rect">
              <a:avLst/>
            </a:prstGeom>
            <a:noFill/>
          </p:spPr>
        </p:pic>
        <p:pic>
          <p:nvPicPr>
            <p:cNvPr id="18451" name="Picture 19" descr="plotDelt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96" y="3408"/>
              <a:ext cx="691" cy="691"/>
            </a:xfrm>
            <a:prstGeom prst="rect">
              <a:avLst/>
            </a:prstGeom>
            <a:noFill/>
          </p:spPr>
        </p:pic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2228" y="3610"/>
              <a:ext cx="114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FF3399"/>
                  </a:solidFill>
                </a:rPr>
                <a:t>Confinement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AD15-55F0-234E-A146-77FE339F71A8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9400"/>
            <a:ext cx="2705100" cy="584200"/>
          </a:xfrm>
        </p:spPr>
        <p:txBody>
          <a:bodyPr/>
          <a:lstStyle/>
          <a:p>
            <a:r>
              <a:rPr lang="en-US"/>
              <a:t>Lattice QCD</a:t>
            </a: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533400" y="1003300"/>
            <a:ext cx="7162800" cy="736600"/>
            <a:chOff x="392" y="528"/>
            <a:chExt cx="4512" cy="464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92" y="528"/>
              <a:ext cx="4512" cy="46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432" y="576"/>
            <a:ext cx="4416" cy="383"/>
          </p:xfrm>
          <a:graphic>
            <a:graphicData uri="http://schemas.openxmlformats.org/presentationml/2006/ole">
              <p:oleObj spid="_x0000_s31748" name="Equation" r:id="rId3" imgW="4241520" imgH="368280" progId="Equation.3">
                <p:embed/>
              </p:oleObj>
            </a:graphicData>
          </a:graphic>
        </p:graphicFrame>
      </p:grp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38125" y="2001838"/>
            <a:ext cx="7269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We can write down the QCD Lagrangian, but when</a:t>
            </a:r>
          </a:p>
          <a:p>
            <a:r>
              <a:rPr lang="en-US">
                <a:solidFill>
                  <a:srgbClr val="CC0066"/>
                </a:solidFill>
              </a:rPr>
              <a:t>we try to solve it on large distance scales such</a:t>
            </a:r>
          </a:p>
          <a:p>
            <a:r>
              <a:rPr lang="en-US">
                <a:solidFill>
                  <a:srgbClr val="CC0066"/>
                </a:solidFill>
              </a:rPr>
              <a:t>as the size of a proton, we fail…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76225" y="3195638"/>
            <a:ext cx="4030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Perturbation parameter </a:t>
            </a:r>
            <a:r>
              <a:rPr lang="en-US">
                <a:solidFill>
                  <a:schemeClr val="accent2"/>
                </a:solidFill>
                <a:latin typeface="Symbol" charset="2"/>
              </a:rPr>
              <a:t>a</a:t>
            </a:r>
            <a:r>
              <a:rPr lang="en-US" baseline="-25000">
                <a:solidFill>
                  <a:schemeClr val="accent2"/>
                </a:solidFill>
              </a:rPr>
              <a:t>s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r>
              <a:rPr lang="en-US">
                <a:solidFill>
                  <a:schemeClr val="accent2"/>
                </a:solidFill>
              </a:rPr>
              <a:t>is approximately 1.</a:t>
            </a:r>
          </a:p>
        </p:txBody>
      </p:sp>
      <p:pic>
        <p:nvPicPr>
          <p:cNvPr id="31754" name="Picture 10" descr="merging_forc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2832100"/>
            <a:ext cx="3875088" cy="2957513"/>
          </a:xfrm>
          <a:prstGeom prst="rect">
            <a:avLst/>
          </a:prstGeom>
          <a:noFill/>
        </p:spPr>
      </p:pic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203700" y="3479800"/>
            <a:ext cx="1968500" cy="279400"/>
          </a:xfrm>
          <a:prstGeom prst="line">
            <a:avLst/>
          </a:prstGeom>
          <a:noFill/>
          <a:ln w="254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52425" y="5087938"/>
            <a:ext cx="384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66FF"/>
                </a:solidFill>
              </a:rPr>
              <a:t>Solve QCD on a discrete</a:t>
            </a:r>
          </a:p>
          <a:p>
            <a:r>
              <a:rPr lang="en-US" b="1">
                <a:solidFill>
                  <a:srgbClr val="9966FF"/>
                </a:solidFill>
              </a:rPr>
              <a:t>   space-time lattice.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360D-2EE5-7B48-BDC6-DA22C5411750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solidFill>
                <a:srgbClr val="3366CC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5800" y="9144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hypercubic space-time lattice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quarks reside on sites, gluons reside on links between sites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lattice excludes short wavelengths from theory (regulator)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regulator removed using standard renormalization procedures (continuum limit)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systematic errors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FF"/>
                </a:solidFill>
                <a:latin typeface="Times New Roman" charset="0"/>
              </a:rPr>
              <a:t>discretization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FF"/>
                </a:solidFill>
                <a:latin typeface="Times New Roman" charset="0"/>
              </a:rPr>
              <a:t>finite volume</a:t>
            </a:r>
          </a:p>
        </p:txBody>
      </p:sp>
      <p:pic>
        <p:nvPicPr>
          <p:cNvPr id="26628" name="Picture 4" descr="latt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438400"/>
            <a:ext cx="4168775" cy="3724275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90800" y="3962400"/>
            <a:ext cx="996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Times New Roman" charset="0"/>
              </a:rPr>
              <a:t>quarks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90800" y="4495800"/>
            <a:ext cx="996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Times New Roman" charset="0"/>
              </a:rPr>
              <a:t>gluons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581400" y="4267200"/>
            <a:ext cx="838200" cy="3810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505200" y="4800600"/>
            <a:ext cx="914400" cy="2286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215900"/>
            <a:ext cx="4826000" cy="520700"/>
          </a:xfrm>
        </p:spPr>
        <p:txBody>
          <a:bodyPr/>
          <a:lstStyle/>
          <a:p>
            <a:r>
              <a:rPr lang="en-US"/>
              <a:t>Lattice regularization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6084888"/>
            <a:ext cx="475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Work of Prof. Colin Morningstar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4DC-3DE2-C741-AEC5-97DE98F6C041}" type="slidenum">
              <a:rPr lang="en-US"/>
              <a:pPr/>
              <a:t>22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5245100" cy="469900"/>
          </a:xfrm>
        </p:spPr>
        <p:txBody>
          <a:bodyPr/>
          <a:lstStyle/>
          <a:p>
            <a:r>
              <a:rPr lang="en-US"/>
              <a:t>Lattice QCD Predictions</a:t>
            </a:r>
          </a:p>
        </p:txBody>
      </p:sp>
      <p:pic>
        <p:nvPicPr>
          <p:cNvPr id="24579" name="Picture 3" descr="glue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738" y="1312863"/>
            <a:ext cx="4351337" cy="4608512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725" y="820738"/>
            <a:ext cx="48609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Gluons can bind to form glueballs</a:t>
            </a:r>
          </a:p>
          <a:p>
            <a:r>
              <a:rPr lang="en-US"/>
              <a:t>   </a:t>
            </a:r>
            <a:r>
              <a:rPr lang="en-US">
                <a:solidFill>
                  <a:srgbClr val="CC0066"/>
                </a:solidFill>
              </a:rPr>
              <a:t>EM analogue: massive globs</a:t>
            </a:r>
          </a:p>
          <a:p>
            <a:r>
              <a:rPr lang="en-US">
                <a:solidFill>
                  <a:srgbClr val="CC0066"/>
                </a:solidFill>
              </a:rPr>
              <a:t>   of pure light.</a:t>
            </a:r>
          </a:p>
          <a:p>
            <a:endParaRPr lang="en-US">
              <a:solidFill>
                <a:srgbClr val="CC0066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Lattice QCD predicts masses</a:t>
            </a:r>
          </a:p>
          <a:p>
            <a:r>
              <a:rPr lang="en-US">
                <a:solidFill>
                  <a:srgbClr val="CC0066"/>
                </a:solidFill>
              </a:rPr>
              <a:t>    The lightest glueballs have</a:t>
            </a:r>
          </a:p>
          <a:p>
            <a:r>
              <a:rPr lang="en-US">
                <a:solidFill>
                  <a:srgbClr val="CC0066"/>
                </a:solidFill>
              </a:rPr>
              <a:t>     “normal” quantum numbers.</a:t>
            </a:r>
          </a:p>
          <a:p>
            <a:endParaRPr lang="en-US">
              <a:solidFill>
                <a:srgbClr val="CC0066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Glueballs will Q.M. mix</a:t>
            </a:r>
          </a:p>
          <a:p>
            <a:r>
              <a:rPr lang="en-US">
                <a:solidFill>
                  <a:srgbClr val="CC0066"/>
                </a:solidFill>
              </a:rPr>
              <a:t>     The observed states will</a:t>
            </a:r>
          </a:p>
          <a:p>
            <a:r>
              <a:rPr lang="en-US">
                <a:solidFill>
                  <a:srgbClr val="CC0066"/>
                </a:solidFill>
              </a:rPr>
              <a:t>      be mixed with normal </a:t>
            </a:r>
          </a:p>
          <a:p>
            <a:r>
              <a:rPr lang="en-US">
                <a:solidFill>
                  <a:srgbClr val="CC0066"/>
                </a:solidFill>
              </a:rPr>
              <a:t>      mesons.</a:t>
            </a:r>
          </a:p>
          <a:p>
            <a:endParaRPr lang="en-US">
              <a:solidFill>
                <a:srgbClr val="CC0066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Strong experimental evidence </a:t>
            </a:r>
          </a:p>
          <a:p>
            <a:r>
              <a:rPr lang="en-US">
                <a:solidFill>
                  <a:schemeClr val="accent2"/>
                </a:solidFill>
              </a:rPr>
              <a:t>For the lightest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E8A-B5D3-6F4A-B381-EA9E83562C68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444500"/>
          </a:xfrm>
        </p:spPr>
        <p:txBody>
          <a:bodyPr/>
          <a:lstStyle/>
          <a:p>
            <a:r>
              <a:rPr lang="en-US"/>
              <a:t>QCD 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25613" name="Arc 13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Arc 17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excited flux-tube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  m=1</a:t>
              </a: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0" name="Picture 20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Gluonic Excitations provide an</a:t>
            </a:r>
          </a:p>
          <a:p>
            <a:r>
              <a:rPr lang="en-US">
                <a:solidFill>
                  <a:srgbClr val="660066"/>
                </a:solidFill>
              </a:rPr>
              <a:t>experimental measurement of </a:t>
            </a:r>
          </a:p>
          <a:p>
            <a:r>
              <a:rPr lang="en-US">
                <a:solidFill>
                  <a:srgbClr val="660066"/>
                </a:solidFill>
              </a:rPr>
              <a:t>the excited QCD potential.</a:t>
            </a:r>
            <a:r>
              <a:rPr lang="en-US"/>
              <a:t> 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65125" y="5380038"/>
            <a:ext cx="838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Observations of the nonets on the excited potentials are </a:t>
            </a:r>
          </a:p>
          <a:p>
            <a:r>
              <a:rPr lang="en-US">
                <a:solidFill>
                  <a:srgbClr val="660066"/>
                </a:solidFill>
              </a:rPr>
              <a:t>the best experimental signal of gluonic excitations.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2954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9" grpId="0" animBg="1"/>
      <p:bldP spid="25621" grpId="0" autoUpdateAnimBg="0"/>
      <p:bldP spid="256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A46C-C5FA-7C42-9C02-BDC8F26F452B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32770" name="Group 2"/>
          <p:cNvGrpSpPr>
            <a:grpSpLocks noChangeAspect="1"/>
          </p:cNvGrpSpPr>
          <p:nvPr/>
        </p:nvGrpSpPr>
        <p:grpSpPr bwMode="auto">
          <a:xfrm>
            <a:off x="406400" y="1866900"/>
            <a:ext cx="2852738" cy="4537075"/>
            <a:chOff x="280" y="128"/>
            <a:chExt cx="2568" cy="4083"/>
          </a:xfrm>
        </p:grpSpPr>
        <p:sp>
          <p:nvSpPr>
            <p:cNvPr id="32771" name="Line 3"/>
            <p:cNvSpPr>
              <a:spLocks noChangeAspect="1" noChangeShapeType="1"/>
            </p:cNvSpPr>
            <p:nvPr/>
          </p:nvSpPr>
          <p:spPr bwMode="auto">
            <a:xfrm>
              <a:off x="832" y="752"/>
              <a:ext cx="0" cy="31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2" name="Line 4"/>
            <p:cNvSpPr>
              <a:spLocks noChangeAspect="1" noChangeShapeType="1"/>
            </p:cNvSpPr>
            <p:nvPr/>
          </p:nvSpPr>
          <p:spPr bwMode="auto">
            <a:xfrm>
              <a:off x="1072" y="752"/>
              <a:ext cx="0" cy="31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3" name="Line 5"/>
            <p:cNvSpPr>
              <a:spLocks noChangeAspect="1" noChangeShapeType="1"/>
            </p:cNvSpPr>
            <p:nvPr/>
          </p:nvSpPr>
          <p:spPr bwMode="auto">
            <a:xfrm>
              <a:off x="1360" y="752"/>
              <a:ext cx="0" cy="31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Aspect="1" noChangeShapeType="1"/>
            </p:cNvSpPr>
            <p:nvPr/>
          </p:nvSpPr>
          <p:spPr bwMode="auto">
            <a:xfrm>
              <a:off x="1600" y="752"/>
              <a:ext cx="0" cy="31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Line 7"/>
            <p:cNvSpPr>
              <a:spLocks noChangeAspect="1" noChangeShapeType="1"/>
            </p:cNvSpPr>
            <p:nvPr/>
          </p:nvSpPr>
          <p:spPr bwMode="auto">
            <a:xfrm>
              <a:off x="1840" y="752"/>
              <a:ext cx="0" cy="31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Aspect="1" noChangeShapeType="1"/>
            </p:cNvSpPr>
            <p:nvPr/>
          </p:nvSpPr>
          <p:spPr bwMode="auto">
            <a:xfrm>
              <a:off x="2080" y="752"/>
              <a:ext cx="0" cy="31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Aspect="1" noChangeShapeType="1"/>
            </p:cNvSpPr>
            <p:nvPr/>
          </p:nvSpPr>
          <p:spPr bwMode="auto">
            <a:xfrm>
              <a:off x="544" y="3584"/>
              <a:ext cx="2208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Aspect="1" noChangeShapeType="1"/>
            </p:cNvSpPr>
            <p:nvPr/>
          </p:nvSpPr>
          <p:spPr bwMode="auto">
            <a:xfrm>
              <a:off x="544" y="2096"/>
              <a:ext cx="2112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Line 11"/>
            <p:cNvSpPr>
              <a:spLocks noChangeAspect="1" noChangeShapeType="1"/>
            </p:cNvSpPr>
            <p:nvPr/>
          </p:nvSpPr>
          <p:spPr bwMode="auto">
            <a:xfrm>
              <a:off x="544" y="2816"/>
              <a:ext cx="2160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Aspect="1" noChangeShapeType="1"/>
            </p:cNvSpPr>
            <p:nvPr/>
          </p:nvSpPr>
          <p:spPr bwMode="auto">
            <a:xfrm>
              <a:off x="544" y="1328"/>
              <a:ext cx="2160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Aspect="1" noChangeShapeType="1"/>
            </p:cNvSpPr>
            <p:nvPr/>
          </p:nvSpPr>
          <p:spPr bwMode="auto">
            <a:xfrm>
              <a:off x="640" y="128"/>
              <a:ext cx="0" cy="3696"/>
            </a:xfrm>
            <a:prstGeom prst="line">
              <a:avLst/>
            </a:prstGeom>
            <a:noFill/>
            <a:ln w="19050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Aspect="1" noChangeShapeType="1"/>
            </p:cNvSpPr>
            <p:nvPr/>
          </p:nvSpPr>
          <p:spPr bwMode="auto">
            <a:xfrm>
              <a:off x="640" y="3824"/>
              <a:ext cx="2208" cy="0"/>
            </a:xfrm>
            <a:prstGeom prst="line">
              <a:avLst/>
            </a:prstGeom>
            <a:noFill/>
            <a:ln w="19050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3" name="Rectangle 15"/>
            <p:cNvSpPr>
              <a:spLocks noChangeAspect="1" noChangeArrowheads="1"/>
            </p:cNvSpPr>
            <p:nvPr/>
          </p:nvSpPr>
          <p:spPr bwMode="auto">
            <a:xfrm>
              <a:off x="736" y="3440"/>
              <a:ext cx="192" cy="384"/>
            </a:xfrm>
            <a:prstGeom prst="rect">
              <a:avLst/>
            </a:prstGeom>
            <a:solidFill>
              <a:srgbClr val="FFE9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6"/>
            <p:cNvSpPr>
              <a:spLocks noChangeAspect="1" noChangeArrowheads="1"/>
            </p:cNvSpPr>
            <p:nvPr/>
          </p:nvSpPr>
          <p:spPr bwMode="auto">
            <a:xfrm>
              <a:off x="736" y="3440"/>
              <a:ext cx="192" cy="384"/>
            </a:xfrm>
            <a:prstGeom prst="rect">
              <a:avLst/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5" name="Rectangle 17"/>
            <p:cNvSpPr>
              <a:spLocks noChangeAspect="1" noChangeArrowheads="1"/>
            </p:cNvSpPr>
            <p:nvPr/>
          </p:nvSpPr>
          <p:spPr bwMode="auto">
            <a:xfrm>
              <a:off x="736" y="2672"/>
              <a:ext cx="192" cy="480"/>
            </a:xfrm>
            <a:prstGeom prst="rect">
              <a:avLst/>
            </a:prstGeom>
            <a:solidFill>
              <a:srgbClr val="ED181E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6" name="Rectangle 18"/>
            <p:cNvSpPr>
              <a:spLocks noChangeAspect="1" noChangeArrowheads="1"/>
            </p:cNvSpPr>
            <p:nvPr/>
          </p:nvSpPr>
          <p:spPr bwMode="auto">
            <a:xfrm>
              <a:off x="736" y="2000"/>
              <a:ext cx="192" cy="336"/>
            </a:xfrm>
            <a:prstGeom prst="rect">
              <a:avLst/>
            </a:prstGeom>
            <a:solidFill>
              <a:srgbClr val="ED181E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7" name="Rectangle 19"/>
            <p:cNvSpPr>
              <a:spLocks noChangeAspect="1" noChangeArrowheads="1"/>
            </p:cNvSpPr>
            <p:nvPr/>
          </p:nvSpPr>
          <p:spPr bwMode="auto">
            <a:xfrm>
              <a:off x="976" y="2000"/>
              <a:ext cx="192" cy="528"/>
            </a:xfrm>
            <a:prstGeom prst="rect">
              <a:avLst/>
            </a:prstGeom>
            <a:solidFill>
              <a:srgbClr val="ED181E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Rectangle 20"/>
            <p:cNvSpPr>
              <a:spLocks noChangeAspect="1" noChangeArrowheads="1"/>
            </p:cNvSpPr>
            <p:nvPr/>
          </p:nvSpPr>
          <p:spPr bwMode="auto">
            <a:xfrm>
              <a:off x="976" y="2720"/>
              <a:ext cx="192" cy="528"/>
            </a:xfrm>
            <a:prstGeom prst="rect">
              <a:avLst/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spect="1" noChangeArrowheads="1"/>
            </p:cNvSpPr>
            <p:nvPr/>
          </p:nvSpPr>
          <p:spPr bwMode="auto">
            <a:xfrm>
              <a:off x="1264" y="2096"/>
              <a:ext cx="192" cy="528"/>
            </a:xfrm>
            <a:prstGeom prst="rect">
              <a:avLst/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Rectangle 22"/>
            <p:cNvSpPr>
              <a:spLocks noChangeAspect="1" noChangeArrowheads="1"/>
            </p:cNvSpPr>
            <p:nvPr/>
          </p:nvSpPr>
          <p:spPr bwMode="auto">
            <a:xfrm>
              <a:off x="1264" y="1424"/>
              <a:ext cx="192" cy="528"/>
            </a:xfrm>
            <a:prstGeom prst="rect">
              <a:avLst/>
            </a:prstGeom>
            <a:solidFill>
              <a:srgbClr val="ED181E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Rectangle 23"/>
            <p:cNvSpPr>
              <a:spLocks noChangeAspect="1" noChangeArrowheads="1"/>
            </p:cNvSpPr>
            <p:nvPr/>
          </p:nvSpPr>
          <p:spPr bwMode="auto">
            <a:xfrm>
              <a:off x="1504" y="1472"/>
              <a:ext cx="192" cy="528"/>
            </a:xfrm>
            <a:prstGeom prst="rect">
              <a:avLst/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Rectangle 24"/>
            <p:cNvSpPr>
              <a:spLocks noChangeAspect="1" noChangeArrowheads="1"/>
            </p:cNvSpPr>
            <p:nvPr/>
          </p:nvSpPr>
          <p:spPr bwMode="auto">
            <a:xfrm>
              <a:off x="1744" y="1232"/>
              <a:ext cx="192" cy="384"/>
            </a:xfrm>
            <a:prstGeom prst="rect">
              <a:avLst/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Rectangle 25"/>
            <p:cNvSpPr>
              <a:spLocks noChangeAspect="1" noChangeArrowheads="1"/>
            </p:cNvSpPr>
            <p:nvPr/>
          </p:nvSpPr>
          <p:spPr bwMode="auto">
            <a:xfrm>
              <a:off x="1984" y="1040"/>
              <a:ext cx="192" cy="384"/>
            </a:xfrm>
            <a:prstGeom prst="rect">
              <a:avLst/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Rectangle 26"/>
            <p:cNvSpPr>
              <a:spLocks noChangeAspect="1" noChangeArrowheads="1"/>
            </p:cNvSpPr>
            <p:nvPr/>
          </p:nvSpPr>
          <p:spPr bwMode="auto">
            <a:xfrm>
              <a:off x="2512" y="1616"/>
              <a:ext cx="192" cy="960"/>
            </a:xfrm>
            <a:prstGeom prst="rect">
              <a:avLst/>
            </a:prstGeom>
            <a:solidFill>
              <a:srgbClr val="FFE9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Rectangle 27"/>
            <p:cNvSpPr>
              <a:spLocks noChangeAspect="1" noChangeArrowheads="1"/>
            </p:cNvSpPr>
            <p:nvPr/>
          </p:nvSpPr>
          <p:spPr bwMode="auto">
            <a:xfrm>
              <a:off x="2272" y="2480"/>
              <a:ext cx="192" cy="288"/>
            </a:xfrm>
            <a:prstGeom prst="rect">
              <a:avLst/>
            </a:prstGeom>
            <a:solidFill>
              <a:srgbClr val="FFE9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Rectangle 28"/>
            <p:cNvSpPr>
              <a:spLocks noChangeAspect="1" noChangeArrowheads="1"/>
            </p:cNvSpPr>
            <p:nvPr/>
          </p:nvSpPr>
          <p:spPr bwMode="auto">
            <a:xfrm>
              <a:off x="2272" y="1376"/>
              <a:ext cx="192" cy="480"/>
            </a:xfrm>
            <a:prstGeom prst="rect">
              <a:avLst/>
            </a:prstGeom>
            <a:solidFill>
              <a:srgbClr val="FFE9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Aspect="1" noChangeShapeType="1"/>
            </p:cNvSpPr>
            <p:nvPr/>
          </p:nvSpPr>
          <p:spPr bwMode="auto">
            <a:xfrm>
              <a:off x="2224" y="272"/>
              <a:ext cx="0" cy="35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spect="1" noChangeArrowheads="1"/>
            </p:cNvSpPr>
            <p:nvPr/>
          </p:nvSpPr>
          <p:spPr bwMode="auto">
            <a:xfrm>
              <a:off x="280" y="3440"/>
              <a:ext cx="42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1.0</a:t>
              </a:r>
            </a:p>
          </p:txBody>
        </p:sp>
        <p:sp>
          <p:nvSpPr>
            <p:cNvPr id="32799" name="Rectangle 31"/>
            <p:cNvSpPr>
              <a:spLocks noChangeAspect="1" noChangeArrowheads="1"/>
            </p:cNvSpPr>
            <p:nvPr/>
          </p:nvSpPr>
          <p:spPr bwMode="auto">
            <a:xfrm>
              <a:off x="280" y="2720"/>
              <a:ext cx="42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1.5</a:t>
              </a:r>
            </a:p>
          </p:txBody>
        </p:sp>
        <p:sp>
          <p:nvSpPr>
            <p:cNvPr id="32800" name="Rectangle 32"/>
            <p:cNvSpPr>
              <a:spLocks noChangeAspect="1" noChangeArrowheads="1"/>
            </p:cNvSpPr>
            <p:nvPr/>
          </p:nvSpPr>
          <p:spPr bwMode="auto">
            <a:xfrm>
              <a:off x="280" y="1999"/>
              <a:ext cx="42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2.0</a:t>
              </a:r>
            </a:p>
          </p:txBody>
        </p:sp>
        <p:sp>
          <p:nvSpPr>
            <p:cNvPr id="32801" name="Rectangle 33"/>
            <p:cNvSpPr>
              <a:spLocks noChangeAspect="1" noChangeArrowheads="1"/>
            </p:cNvSpPr>
            <p:nvPr/>
          </p:nvSpPr>
          <p:spPr bwMode="auto">
            <a:xfrm>
              <a:off x="280" y="1232"/>
              <a:ext cx="42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2.5</a:t>
              </a:r>
            </a:p>
          </p:txBody>
        </p:sp>
        <p:grpSp>
          <p:nvGrpSpPr>
            <p:cNvPr id="32802" name="Group 34"/>
            <p:cNvGrpSpPr>
              <a:grpSpLocks noChangeAspect="1"/>
            </p:cNvGrpSpPr>
            <p:nvPr/>
          </p:nvGrpSpPr>
          <p:grpSpPr bwMode="auto">
            <a:xfrm>
              <a:off x="1007" y="479"/>
              <a:ext cx="1161" cy="330"/>
              <a:chOff x="815" y="239"/>
              <a:chExt cx="1161" cy="330"/>
            </a:xfrm>
          </p:grpSpPr>
          <p:sp>
            <p:nvSpPr>
              <p:cNvPr id="32803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815" y="239"/>
                <a:ext cx="11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b="1">
                    <a:latin typeface="Times" charset="0"/>
                  </a:rPr>
                  <a:t>qq Mesons </a:t>
                </a:r>
              </a:p>
            </p:txBody>
          </p:sp>
          <p:sp>
            <p:nvSpPr>
              <p:cNvPr id="32804" name="Line 36"/>
              <p:cNvSpPr>
                <a:spLocks noChangeAspect="1" noChangeShapeType="1"/>
              </p:cNvSpPr>
              <p:nvPr/>
            </p:nvSpPr>
            <p:spPr bwMode="auto">
              <a:xfrm>
                <a:off x="960" y="2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05" name="Line 37"/>
            <p:cNvSpPr>
              <a:spLocks noChangeAspect="1" noChangeShapeType="1"/>
            </p:cNvSpPr>
            <p:nvPr/>
          </p:nvSpPr>
          <p:spPr bwMode="auto">
            <a:xfrm>
              <a:off x="632" y="712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Rectangle 38"/>
            <p:cNvSpPr>
              <a:spLocks noChangeAspect="1" noChangeArrowheads="1"/>
            </p:cNvSpPr>
            <p:nvPr/>
          </p:nvSpPr>
          <p:spPr bwMode="auto">
            <a:xfrm>
              <a:off x="490" y="3881"/>
              <a:ext cx="6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L = 0</a:t>
              </a:r>
            </a:p>
          </p:txBody>
        </p:sp>
        <p:sp>
          <p:nvSpPr>
            <p:cNvPr id="32807" name="Rectangle 39"/>
            <p:cNvSpPr>
              <a:spLocks noChangeAspect="1" noChangeArrowheads="1"/>
            </p:cNvSpPr>
            <p:nvPr/>
          </p:nvSpPr>
          <p:spPr bwMode="auto">
            <a:xfrm>
              <a:off x="976" y="3881"/>
              <a:ext cx="2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32808" name="Rectangle 40"/>
            <p:cNvSpPr>
              <a:spLocks noChangeAspect="1" noChangeArrowheads="1"/>
            </p:cNvSpPr>
            <p:nvPr/>
          </p:nvSpPr>
          <p:spPr bwMode="auto">
            <a:xfrm>
              <a:off x="1265" y="3881"/>
              <a:ext cx="2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2</a:t>
              </a:r>
            </a:p>
          </p:txBody>
        </p:sp>
        <p:sp>
          <p:nvSpPr>
            <p:cNvPr id="32809" name="Rectangle 41"/>
            <p:cNvSpPr>
              <a:spLocks noChangeAspect="1" noChangeArrowheads="1"/>
            </p:cNvSpPr>
            <p:nvPr/>
          </p:nvSpPr>
          <p:spPr bwMode="auto">
            <a:xfrm>
              <a:off x="1505" y="3881"/>
              <a:ext cx="2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3</a:t>
              </a:r>
            </a:p>
          </p:txBody>
        </p:sp>
        <p:sp>
          <p:nvSpPr>
            <p:cNvPr id="32810" name="Rectangle 42"/>
            <p:cNvSpPr>
              <a:spLocks noChangeAspect="1" noChangeArrowheads="1"/>
            </p:cNvSpPr>
            <p:nvPr/>
          </p:nvSpPr>
          <p:spPr bwMode="auto">
            <a:xfrm>
              <a:off x="1748" y="3881"/>
              <a:ext cx="2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4</a:t>
              </a:r>
            </a:p>
          </p:txBody>
        </p:sp>
      </p:grpSp>
      <p:grpSp>
        <p:nvGrpSpPr>
          <p:cNvPr id="32811" name="Group 43"/>
          <p:cNvGrpSpPr>
            <a:grpSpLocks noChangeAspect="1"/>
          </p:cNvGrpSpPr>
          <p:nvPr/>
        </p:nvGrpSpPr>
        <p:grpSpPr bwMode="auto">
          <a:xfrm>
            <a:off x="2641600" y="2552700"/>
            <a:ext cx="3543300" cy="3259138"/>
            <a:chOff x="2256" y="720"/>
            <a:chExt cx="3183" cy="2928"/>
          </a:xfrm>
        </p:grpSpPr>
        <p:grpSp>
          <p:nvGrpSpPr>
            <p:cNvPr id="32812" name="Group 44"/>
            <p:cNvGrpSpPr>
              <a:grpSpLocks noChangeAspect="1"/>
            </p:cNvGrpSpPr>
            <p:nvPr/>
          </p:nvGrpSpPr>
          <p:grpSpPr bwMode="auto">
            <a:xfrm>
              <a:off x="3116" y="816"/>
              <a:ext cx="2323" cy="2832"/>
              <a:chOff x="3116" y="816"/>
              <a:chExt cx="2323" cy="2832"/>
            </a:xfrm>
          </p:grpSpPr>
          <p:grpSp>
            <p:nvGrpSpPr>
              <p:cNvPr id="32813" name="Group 45"/>
              <p:cNvGrpSpPr>
                <a:grpSpLocks noChangeAspect="1"/>
              </p:cNvGrpSpPr>
              <p:nvPr/>
            </p:nvGrpSpPr>
            <p:grpSpPr bwMode="auto">
              <a:xfrm>
                <a:off x="3120" y="816"/>
                <a:ext cx="2319" cy="2832"/>
                <a:chOff x="2640" y="1008"/>
                <a:chExt cx="2319" cy="2832"/>
              </a:xfrm>
            </p:grpSpPr>
            <p:sp>
              <p:nvSpPr>
                <p:cNvPr id="3281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032" y="2304"/>
                  <a:ext cx="927" cy="7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ED181E"/>
                      </a:solidFill>
                      <a:latin typeface="Times" charset="0"/>
                    </a:rPr>
                    <a:t>exotic</a:t>
                  </a:r>
                </a:p>
                <a:p>
                  <a:pPr eaLnBrk="0" hangingPunct="0"/>
                  <a:r>
                    <a:rPr lang="en-US" b="1">
                      <a:latin typeface="Times" charset="0"/>
                    </a:rPr>
                    <a:t>nonets</a:t>
                  </a:r>
                </a:p>
              </p:txBody>
            </p:sp>
            <p:grpSp>
              <p:nvGrpSpPr>
                <p:cNvPr id="328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2640" y="1008"/>
                  <a:ext cx="1118" cy="2832"/>
                  <a:chOff x="672" y="912"/>
                  <a:chExt cx="1118" cy="2832"/>
                </a:xfrm>
              </p:grpSpPr>
              <p:grpSp>
                <p:nvGrpSpPr>
                  <p:cNvPr id="32816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48" y="1344"/>
                    <a:ext cx="542" cy="2113"/>
                    <a:chOff x="2928" y="1392"/>
                    <a:chExt cx="542" cy="2113"/>
                  </a:xfrm>
                </p:grpSpPr>
                <p:sp>
                  <p:nvSpPr>
                    <p:cNvPr id="32817" name="Rectangle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1392"/>
                      <a:ext cx="432" cy="2064"/>
                    </a:xfrm>
                    <a:prstGeom prst="rect">
                      <a:avLst/>
                    </a:prstGeom>
                    <a:solidFill>
                      <a:srgbClr val="FFE957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18" name="Rectangle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3149"/>
                      <a:ext cx="532" cy="3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0 </a:t>
                      </a:r>
                      <a:r>
                        <a:rPr lang="en-US" sz="2000" b="1" baseline="30000">
                          <a:latin typeface="Times" charset="0"/>
                        </a:rPr>
                        <a:t>– +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  <p:sp>
                  <p:nvSpPr>
                    <p:cNvPr id="32819" name="Rectangle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2928"/>
                      <a:ext cx="532" cy="3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solidFill>
                            <a:srgbClr val="ED181E"/>
                          </a:solidFill>
                          <a:latin typeface="Times" charset="0"/>
                        </a:rPr>
                        <a:t>0 </a:t>
                      </a:r>
                      <a:r>
                        <a:rPr lang="en-US" sz="2000" b="1" baseline="30000">
                          <a:solidFill>
                            <a:srgbClr val="ED181E"/>
                          </a:solidFill>
                          <a:latin typeface="Times" charset="0"/>
                        </a:rPr>
                        <a:t>+ –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  <p:sp>
                  <p:nvSpPr>
                    <p:cNvPr id="32820" name="Rectangle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2707"/>
                      <a:ext cx="542" cy="3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1 </a:t>
                      </a:r>
                      <a:r>
                        <a:rPr lang="en-US" sz="2000" b="1" baseline="30000">
                          <a:latin typeface="Times" charset="0"/>
                        </a:rPr>
                        <a:t>+ +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  <p:sp>
                  <p:nvSpPr>
                    <p:cNvPr id="32821" name="Rectangle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2486"/>
                      <a:ext cx="532" cy="3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1 </a:t>
                      </a:r>
                      <a:r>
                        <a:rPr lang="en-US" sz="2000" b="1" baseline="30000">
                          <a:latin typeface="Times" charset="0"/>
                        </a:rPr>
                        <a:t>+ –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  <p:sp>
                  <p:nvSpPr>
                    <p:cNvPr id="32822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34" y="2260"/>
                      <a:ext cx="475" cy="35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solidFill>
                            <a:srgbClr val="ED181E"/>
                          </a:solidFill>
                          <a:latin typeface="Times" charset="0"/>
                        </a:rPr>
                        <a:t>1</a:t>
                      </a:r>
                      <a:r>
                        <a:rPr lang="en-US" sz="2000" b="1" baseline="30000">
                          <a:solidFill>
                            <a:srgbClr val="ED181E"/>
                          </a:solidFill>
                          <a:latin typeface="Times" charset="0"/>
                        </a:rPr>
                        <a:t>– +</a:t>
                      </a:r>
                      <a:endParaRPr lang="en-US" sz="2000" b="1" baseline="30000">
                        <a:latin typeface="Times" charset="0"/>
                      </a:endParaRPr>
                    </a:p>
                  </p:txBody>
                </p:sp>
                <p:sp>
                  <p:nvSpPr>
                    <p:cNvPr id="32823" name="Rectangle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2043"/>
                      <a:ext cx="522" cy="35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1 </a:t>
                      </a:r>
                      <a:r>
                        <a:rPr lang="en-US" sz="2000" b="1" baseline="30000">
                          <a:latin typeface="Times" charset="0"/>
                        </a:rPr>
                        <a:t>– –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  <p:sp>
                  <p:nvSpPr>
                    <p:cNvPr id="32824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1822"/>
                      <a:ext cx="532" cy="35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2 </a:t>
                      </a:r>
                      <a:r>
                        <a:rPr lang="en-US" sz="2000" b="1" baseline="30000">
                          <a:latin typeface="Times" charset="0"/>
                        </a:rPr>
                        <a:t>– +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  <p:sp>
                  <p:nvSpPr>
                    <p:cNvPr id="32825" name="Rectangle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8" y="1601"/>
                      <a:ext cx="532" cy="35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solidFill>
                            <a:srgbClr val="ED181E"/>
                          </a:solidFill>
                          <a:latin typeface="Times" charset="0"/>
                        </a:rPr>
                        <a:t>2 </a:t>
                      </a:r>
                      <a:r>
                        <a:rPr lang="en-US" sz="2000" b="1" baseline="30000">
                          <a:solidFill>
                            <a:srgbClr val="ED181E"/>
                          </a:solidFill>
                          <a:latin typeface="Times" charset="0"/>
                        </a:rPr>
                        <a:t>+ –</a:t>
                      </a:r>
                      <a:endParaRPr lang="en-US" b="1">
                        <a:latin typeface="Times" charset="0"/>
                      </a:endParaRPr>
                    </a:p>
                  </p:txBody>
                </p:sp>
              </p:grpSp>
              <p:grpSp>
                <p:nvGrpSpPr>
                  <p:cNvPr id="32826" name="Group 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72" y="912"/>
                    <a:ext cx="600" cy="1028"/>
                    <a:chOff x="2112" y="480"/>
                    <a:chExt cx="600" cy="1028"/>
                  </a:xfrm>
                </p:grpSpPr>
                <p:sp>
                  <p:nvSpPr>
                    <p:cNvPr id="32827" name="Rectangle 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2" y="480"/>
                      <a:ext cx="432" cy="960"/>
                    </a:xfrm>
                    <a:prstGeom prst="rect">
                      <a:avLst/>
                    </a:prstGeom>
                    <a:solidFill>
                      <a:srgbClr val="FFE957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28" name="Rectangle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71" y="1151"/>
                      <a:ext cx="541" cy="35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2 </a:t>
                      </a:r>
                      <a:r>
                        <a:rPr lang="en-US" sz="2000" b="1" baseline="30000">
                          <a:latin typeface="Times" charset="0"/>
                        </a:rPr>
                        <a:t>+ +</a:t>
                      </a:r>
                    </a:p>
                  </p:txBody>
                </p:sp>
                <p:sp>
                  <p:nvSpPr>
                    <p:cNvPr id="32829" name="Rectangle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71" y="912"/>
                      <a:ext cx="531" cy="3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0 </a:t>
                      </a:r>
                      <a:r>
                        <a:rPr lang="en-US" sz="2000" b="1" baseline="30000">
                          <a:latin typeface="Times" charset="0"/>
                        </a:rPr>
                        <a:t>– +</a:t>
                      </a:r>
                    </a:p>
                  </p:txBody>
                </p:sp>
                <p:sp>
                  <p:nvSpPr>
                    <p:cNvPr id="32830" name="Rectangle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61" y="672"/>
                      <a:ext cx="531" cy="35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2 </a:t>
                      </a:r>
                      <a:r>
                        <a:rPr lang="en-US" sz="2000" b="1" baseline="30000">
                          <a:latin typeface="Times" charset="0"/>
                        </a:rPr>
                        <a:t>– +</a:t>
                      </a:r>
                    </a:p>
                  </p:txBody>
                </p:sp>
              </p:grpSp>
              <p:grpSp>
                <p:nvGrpSpPr>
                  <p:cNvPr id="32831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0" y="3216"/>
                    <a:ext cx="542" cy="528"/>
                    <a:chOff x="1872" y="3168"/>
                    <a:chExt cx="542" cy="528"/>
                  </a:xfrm>
                </p:grpSpPr>
                <p:sp>
                  <p:nvSpPr>
                    <p:cNvPr id="32832" name="Rectangle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72" y="3168"/>
                      <a:ext cx="384" cy="528"/>
                    </a:xfrm>
                    <a:prstGeom prst="rect">
                      <a:avLst/>
                    </a:prstGeom>
                    <a:solidFill>
                      <a:srgbClr val="FFE957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33" name="Rectangle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73" y="3264"/>
                      <a:ext cx="541" cy="3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000" b="1">
                          <a:latin typeface="Times" charset="0"/>
                        </a:rPr>
                        <a:t>0 </a:t>
                      </a:r>
                      <a:r>
                        <a:rPr lang="en-US" sz="2000" b="1" baseline="30000">
                          <a:latin typeface="Times" charset="0"/>
                        </a:rPr>
                        <a:t>+ +</a:t>
                      </a:r>
                    </a:p>
                  </p:txBody>
                </p:sp>
              </p:grpSp>
            </p:grpSp>
            <p:sp>
              <p:nvSpPr>
                <p:cNvPr id="32834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3552" y="244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D181E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35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3552" y="1824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rgbClr val="ED181E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36" name="Line 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00" y="2544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rgbClr val="ED181E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837" name="Rectangle 69"/>
              <p:cNvSpPr>
                <a:spLocks noChangeAspect="1" noChangeArrowheads="1"/>
              </p:cNvSpPr>
              <p:nvPr/>
            </p:nvSpPr>
            <p:spPr bwMode="auto">
              <a:xfrm rot="5400000">
                <a:off x="2782" y="2349"/>
                <a:ext cx="99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b="1">
                    <a:latin typeface="Times" charset="0"/>
                  </a:rPr>
                  <a:t>Glueballs</a:t>
                </a:r>
                <a:endParaRPr lang="en-US" b="1">
                  <a:solidFill>
                    <a:srgbClr val="ED181E"/>
                  </a:solidFill>
                  <a:latin typeface="Times" charset="0"/>
                </a:endParaRPr>
              </a:p>
            </p:txBody>
          </p:sp>
          <p:sp>
            <p:nvSpPr>
              <p:cNvPr id="32838" name="Rectangle 70"/>
              <p:cNvSpPr>
                <a:spLocks noChangeAspect="1" noChangeArrowheads="1"/>
              </p:cNvSpPr>
              <p:nvPr/>
            </p:nvSpPr>
            <p:spPr bwMode="auto">
              <a:xfrm rot="5400000">
                <a:off x="3846" y="1526"/>
                <a:ext cx="88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b="1">
                    <a:latin typeface="Times" charset="0"/>
                  </a:rPr>
                  <a:t>Hybrids</a:t>
                </a:r>
                <a:endParaRPr lang="en-US" b="1">
                  <a:solidFill>
                    <a:srgbClr val="ED181E"/>
                  </a:solidFill>
                  <a:latin typeface="Times" charset="0"/>
                </a:endParaRPr>
              </a:p>
            </p:txBody>
          </p:sp>
        </p:grpSp>
        <p:grpSp>
          <p:nvGrpSpPr>
            <p:cNvPr id="32839" name="Group 71"/>
            <p:cNvGrpSpPr>
              <a:grpSpLocks noChangeAspect="1"/>
            </p:cNvGrpSpPr>
            <p:nvPr/>
          </p:nvGrpSpPr>
          <p:grpSpPr bwMode="auto">
            <a:xfrm>
              <a:off x="2256" y="720"/>
              <a:ext cx="705" cy="2706"/>
              <a:chOff x="2256" y="720"/>
              <a:chExt cx="705" cy="2706"/>
            </a:xfrm>
          </p:grpSpPr>
          <p:sp>
            <p:nvSpPr>
              <p:cNvPr id="3284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256" y="1248"/>
                <a:ext cx="528" cy="1632"/>
              </a:xfrm>
              <a:prstGeom prst="rect">
                <a:avLst/>
              </a:prstGeom>
              <a:solidFill>
                <a:srgbClr val="FFB5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1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2448" y="720"/>
                <a:ext cx="513" cy="54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B5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2" name="AutoShape 74"/>
              <p:cNvSpPr>
                <a:spLocks noChangeAspect="1" noChangeArrowheads="1"/>
              </p:cNvSpPr>
              <p:nvPr/>
            </p:nvSpPr>
            <p:spPr bwMode="auto">
              <a:xfrm flipV="1">
                <a:off x="2448" y="2880"/>
                <a:ext cx="513" cy="54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B5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843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152400"/>
            <a:ext cx="3898900" cy="495300"/>
          </a:xfrm>
        </p:spPr>
        <p:txBody>
          <a:bodyPr/>
          <a:lstStyle/>
          <a:p>
            <a:r>
              <a:rPr lang="en-US"/>
              <a:t>Hybrid Predictions</a:t>
            </a:r>
          </a:p>
        </p:txBody>
      </p: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327025" y="808038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99FF"/>
                </a:solidFill>
              </a:rPr>
              <a:t>Flux-tube model:  8 degenerate nonets</a:t>
            </a:r>
          </a:p>
          <a:p>
            <a:r>
              <a:rPr lang="en-US">
                <a:solidFill>
                  <a:srgbClr val="660066"/>
                </a:solidFill>
              </a:rPr>
              <a:t>       1</a:t>
            </a:r>
            <a:r>
              <a:rPr lang="en-US" b="1" baseline="30000">
                <a:solidFill>
                  <a:srgbClr val="660066"/>
                </a:solidFill>
              </a:rPr>
              <a:t>++</a:t>
            </a:r>
            <a:r>
              <a:rPr lang="en-US">
                <a:solidFill>
                  <a:srgbClr val="660066"/>
                </a:solidFill>
              </a:rPr>
              <a:t>,1</a:t>
            </a:r>
            <a:r>
              <a:rPr lang="en-US" b="1" baseline="30000">
                <a:solidFill>
                  <a:srgbClr val="660066"/>
                </a:solidFill>
              </a:rPr>
              <a:t>-- </a:t>
            </a:r>
            <a:r>
              <a:rPr lang="en-US">
                <a:solidFill>
                  <a:srgbClr val="660066"/>
                </a:solidFill>
              </a:rPr>
              <a:t>0</a:t>
            </a:r>
            <a:r>
              <a:rPr lang="en-US" b="1" baseline="30000">
                <a:solidFill>
                  <a:srgbClr val="660066"/>
                </a:solidFill>
              </a:rPr>
              <a:t>-+</a:t>
            </a:r>
            <a:r>
              <a:rPr lang="en-US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 b="1" baseline="30000">
                <a:solidFill>
                  <a:srgbClr val="FF0000"/>
                </a:solidFill>
              </a:rPr>
              <a:t>+-</a:t>
            </a:r>
            <a:r>
              <a:rPr lang="en-US" b="1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  <a:r>
              <a:rPr lang="en-US" b="1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660066"/>
                </a:solidFill>
              </a:rPr>
              <a:t>1</a:t>
            </a:r>
            <a:r>
              <a:rPr lang="en-US" b="1" baseline="30000">
                <a:solidFill>
                  <a:srgbClr val="660066"/>
                </a:solidFill>
              </a:rPr>
              <a:t>+-</a:t>
            </a:r>
            <a:r>
              <a:rPr lang="en-US">
                <a:solidFill>
                  <a:srgbClr val="660066"/>
                </a:solidFill>
              </a:rPr>
              <a:t>,2</a:t>
            </a:r>
            <a:r>
              <a:rPr lang="en-US" b="1" baseline="30000">
                <a:solidFill>
                  <a:srgbClr val="660066"/>
                </a:solidFill>
              </a:rPr>
              <a:t>-+</a:t>
            </a:r>
            <a:r>
              <a:rPr lang="en-US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="1" baseline="30000">
                <a:solidFill>
                  <a:srgbClr val="FF0000"/>
                </a:solidFill>
              </a:rPr>
              <a:t>+-   </a:t>
            </a:r>
            <a:r>
              <a:rPr lang="en-US" b="1">
                <a:solidFill>
                  <a:srgbClr val="990033"/>
                </a:solidFill>
              </a:rPr>
              <a:t>~1.9 GeV/c</a:t>
            </a:r>
            <a:r>
              <a:rPr lang="en-US" b="1" baseline="30000">
                <a:solidFill>
                  <a:srgbClr val="990033"/>
                </a:solidFill>
              </a:rPr>
              <a:t>2</a:t>
            </a:r>
            <a:endParaRPr lang="en-US"/>
          </a:p>
        </p:txBody>
      </p:sp>
      <p:sp>
        <p:nvSpPr>
          <p:cNvPr id="32845" name="AutoShape 77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S=0</a:t>
            </a:r>
          </a:p>
        </p:txBody>
      </p:sp>
      <p:sp>
        <p:nvSpPr>
          <p:cNvPr id="32847" name="AutoShape 79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S=1</a:t>
            </a: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6321425" y="2243138"/>
            <a:ext cx="2455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Start with S=0</a:t>
            </a:r>
          </a:p>
          <a:p>
            <a:r>
              <a:rPr lang="en-US" b="1">
                <a:solidFill>
                  <a:schemeClr val="accent2"/>
                </a:solidFill>
              </a:rPr>
              <a:t>1</a:t>
            </a:r>
            <a:r>
              <a:rPr lang="en-US" b="1" baseline="30000">
                <a:solidFill>
                  <a:schemeClr val="accent2"/>
                </a:solidFill>
              </a:rPr>
              <a:t>++</a:t>
            </a:r>
            <a:r>
              <a:rPr lang="en-US" b="1">
                <a:solidFill>
                  <a:schemeClr val="accent2"/>
                </a:solidFill>
              </a:rPr>
              <a:t>   &amp;  1</a:t>
            </a:r>
            <a:r>
              <a:rPr lang="en-US" b="1" baseline="30000">
                <a:solidFill>
                  <a:schemeClr val="accent2"/>
                </a:solidFill>
              </a:rPr>
              <a:t>--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359525" y="3348038"/>
            <a:ext cx="24558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Start with S=1</a:t>
            </a:r>
          </a:p>
          <a:p>
            <a:r>
              <a:rPr lang="en-US" b="1">
                <a:solidFill>
                  <a:schemeClr val="accent2"/>
                </a:solidFill>
              </a:rPr>
              <a:t>0</a:t>
            </a:r>
            <a:r>
              <a:rPr lang="en-US" b="1" baseline="30000">
                <a:solidFill>
                  <a:schemeClr val="accent2"/>
                </a:solidFill>
              </a:rPr>
              <a:t>-+</a:t>
            </a:r>
            <a:r>
              <a:rPr lang="en-US" b="1">
                <a:solidFill>
                  <a:schemeClr val="accent2"/>
                </a:solidFill>
              </a:rPr>
              <a:t>   &amp;  </a:t>
            </a: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 baseline="30000">
                <a:solidFill>
                  <a:srgbClr val="FF0000"/>
                </a:solidFill>
              </a:rPr>
              <a:t>+-</a:t>
            </a:r>
          </a:p>
          <a:p>
            <a:r>
              <a:rPr lang="en-US" b="1">
                <a:solidFill>
                  <a:srgbClr val="FF0000"/>
                </a:solidFill>
              </a:rPr>
              <a:t>1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  <a:r>
              <a:rPr lang="en-US" b="1">
                <a:solidFill>
                  <a:schemeClr val="accent2"/>
                </a:solidFill>
              </a:rPr>
              <a:t>   &amp;  1</a:t>
            </a:r>
            <a:r>
              <a:rPr lang="en-US" b="1" baseline="30000">
                <a:solidFill>
                  <a:schemeClr val="accent2"/>
                </a:solidFill>
              </a:rPr>
              <a:t>+-</a:t>
            </a:r>
          </a:p>
          <a:p>
            <a:r>
              <a:rPr lang="en-US" b="1">
                <a:solidFill>
                  <a:schemeClr val="accent2"/>
                </a:solidFill>
              </a:rPr>
              <a:t>2</a:t>
            </a:r>
            <a:r>
              <a:rPr lang="en-US" b="1" baseline="30000">
                <a:solidFill>
                  <a:schemeClr val="accent2"/>
                </a:solidFill>
              </a:rPr>
              <a:t>-+</a:t>
            </a:r>
            <a:r>
              <a:rPr lang="en-US" b="1">
                <a:solidFill>
                  <a:schemeClr val="accent2"/>
                </a:solidFill>
              </a:rPr>
              <a:t>   &amp;  </a:t>
            </a:r>
            <a:r>
              <a:rPr lang="en-US" b="1">
                <a:solidFill>
                  <a:srgbClr val="FF0000"/>
                </a:solidFill>
              </a:rPr>
              <a:t>2</a:t>
            </a:r>
            <a:r>
              <a:rPr lang="en-US" b="1" baseline="30000">
                <a:solidFill>
                  <a:srgbClr val="FF0000"/>
                </a:solidFill>
              </a:rPr>
              <a:t>+-</a:t>
            </a:r>
          </a:p>
          <a:p>
            <a:endParaRPr lang="en-US" b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2696" cy="971826"/>
          </a:xfrm>
        </p:spPr>
        <p:txBody>
          <a:bodyPr/>
          <a:lstStyle/>
          <a:p>
            <a:r>
              <a:rPr lang="en-US" dirty="0" smtClean="0"/>
              <a:t>Meson and Hybrid Meson Spectrum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JmpJmm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46086" y="1982857"/>
            <a:ext cx="5210175" cy="405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265044" y="4870174"/>
            <a:ext cx="3160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2009: Lattice calculation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of ground state and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excited spectrum.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30" y="971826"/>
            <a:ext cx="312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Lattice calculations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predict that the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lightest exotic particle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should have a mass about twice that of the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proton.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65" y="3136347"/>
            <a:ext cx="3644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Calculational</a:t>
            </a:r>
            <a:r>
              <a:rPr lang="en-US" sz="2000" dirty="0" smtClean="0">
                <a:solidFill>
                  <a:srgbClr val="FF6600"/>
                </a:solidFill>
              </a:rPr>
              <a:t> breakthrough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by CMU Professor Colin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Morningstar makes spectrum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calculations possible.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884A-62ED-7D4E-835C-482B900E6CFD}" type="slidenum">
              <a:rPr lang="en-US"/>
              <a:pPr/>
              <a:t>26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90500"/>
            <a:ext cx="4800600" cy="571500"/>
          </a:xfrm>
        </p:spPr>
        <p:txBody>
          <a:bodyPr/>
          <a:lstStyle/>
          <a:p>
            <a:r>
              <a:rPr lang="en-US"/>
              <a:t>Experimental Evidence</a:t>
            </a:r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7035800" y="215900"/>
            <a:ext cx="1943100" cy="5892800"/>
            <a:chOff x="4432" y="136"/>
            <a:chExt cx="1224" cy="3712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4432" y="136"/>
              <a:ext cx="1224" cy="371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795" name="Picture 3" descr="hybrids_newyorktimes"/>
            <p:cNvPicPr>
              <a:picLocks noChangeAspect="1" noChangeArrowheads="1"/>
            </p:cNvPicPr>
            <p:nvPr/>
          </p:nvPicPr>
          <p:blipFill>
            <a:blip r:embed="rId2"/>
            <a:srcRect t="1891" b="26193"/>
            <a:stretch>
              <a:fillRect/>
            </a:stretch>
          </p:blipFill>
          <p:spPr bwMode="auto">
            <a:xfrm>
              <a:off x="4536" y="632"/>
              <a:ext cx="1025" cy="2985"/>
            </a:xfrm>
            <a:prstGeom prst="rect">
              <a:avLst/>
            </a:prstGeom>
            <a:noFill/>
          </p:spPr>
        </p:pic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4468" y="168"/>
              <a:ext cx="11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CC0066"/>
                  </a:solidFill>
                  <a:latin typeface="Times New Roman" charset="0"/>
                </a:rPr>
                <a:t>New York Times, </a:t>
              </a:r>
            </a:p>
            <a:p>
              <a:r>
                <a:rPr lang="en-US" sz="1800">
                  <a:solidFill>
                    <a:srgbClr val="CC0066"/>
                  </a:solidFill>
                  <a:latin typeface="Times New Roman" charset="0"/>
                </a:rPr>
                <a:t>Sept. 2, 1997</a:t>
              </a:r>
            </a:p>
          </p:txBody>
        </p: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3416300" y="876300"/>
            <a:ext cx="3365500" cy="2628900"/>
            <a:chOff x="1192" y="1672"/>
            <a:chExt cx="2120" cy="1656"/>
          </a:xfrm>
        </p:grpSpPr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192" y="1672"/>
              <a:ext cx="2120" cy="1656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798" name="Picture 6" descr="E852B"/>
            <p:cNvPicPr>
              <a:picLocks noChangeAspect="1" noChangeArrowheads="1"/>
            </p:cNvPicPr>
            <p:nvPr/>
          </p:nvPicPr>
          <p:blipFill>
            <a:blip r:embed="rId3"/>
            <a:srcRect l="2315" r="5064" b="4247"/>
            <a:stretch>
              <a:fillRect/>
            </a:stretch>
          </p:blipFill>
          <p:spPr bwMode="auto">
            <a:xfrm>
              <a:off x="1306" y="1756"/>
              <a:ext cx="1920" cy="1488"/>
            </a:xfrm>
            <a:prstGeom prst="rect">
              <a:avLst/>
            </a:prstGeom>
            <a:noFill/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304800" y="876300"/>
            <a:ext cx="2794000" cy="2832100"/>
            <a:chOff x="456" y="592"/>
            <a:chExt cx="1760" cy="1784"/>
          </a:xfrm>
        </p:grpSpPr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456" y="592"/>
              <a:ext cx="1760" cy="17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802" name="Picture 10" descr="3pi0c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" y="691"/>
              <a:ext cx="1584" cy="1584"/>
            </a:xfrm>
            <a:prstGeom prst="rect">
              <a:avLst/>
            </a:prstGeom>
            <a:noFill/>
          </p:spPr>
        </p:pic>
      </p:grp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342900" y="3962400"/>
            <a:ext cx="2654300" cy="2527300"/>
            <a:chOff x="216" y="2496"/>
            <a:chExt cx="1672" cy="1592"/>
          </a:xfrm>
        </p:grpSpPr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216" y="2496"/>
              <a:ext cx="1672" cy="15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805" name="Picture 13" descr="Dalitz_exoti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" y="2581"/>
              <a:ext cx="1526" cy="1443"/>
            </a:xfrm>
            <a:prstGeom prst="rect">
              <a:avLst/>
            </a:prstGeom>
            <a:noFill/>
          </p:spPr>
        </p:pic>
      </p:grp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400425" y="3995738"/>
            <a:ext cx="3222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Evidence for both </a:t>
            </a:r>
          </a:p>
          <a:p>
            <a:r>
              <a:rPr lang="en-US" b="1">
                <a:solidFill>
                  <a:srgbClr val="CC0066"/>
                </a:solidFill>
              </a:rPr>
              <a:t>Glueball and Hybrid </a:t>
            </a:r>
          </a:p>
          <a:p>
            <a:r>
              <a:rPr lang="en-US" b="1">
                <a:solidFill>
                  <a:srgbClr val="CC0066"/>
                </a:solidFill>
              </a:rPr>
              <a:t>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382D-3F58-FD4A-8600-7C2566E43F0E}" type="slidenum">
              <a:rPr lang="en-US"/>
              <a:pPr/>
              <a:t>27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Experimental Evidence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04800" y="876300"/>
            <a:ext cx="2794000" cy="2832100"/>
            <a:chOff x="456" y="592"/>
            <a:chExt cx="1760" cy="1784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56" y="592"/>
              <a:ext cx="1760" cy="17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900" name="Picture 12" descr="3pi0co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" y="691"/>
              <a:ext cx="1584" cy="1584"/>
            </a:xfrm>
            <a:prstGeom prst="rect">
              <a:avLst/>
            </a:prstGeom>
            <a:noFill/>
          </p:spPr>
        </p:pic>
      </p:grp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778625" y="254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b="1">
              <a:solidFill>
                <a:srgbClr val="CC0066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17925" y="1163638"/>
            <a:ext cx="4189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Scalar (0</a:t>
            </a:r>
            <a:r>
              <a:rPr lang="en-US" baseline="30000">
                <a:solidFill>
                  <a:schemeClr val="accent2"/>
                </a:solidFill>
              </a:rPr>
              <a:t>++</a:t>
            </a:r>
            <a:r>
              <a:rPr lang="en-US">
                <a:solidFill>
                  <a:schemeClr val="accent2"/>
                </a:solidFill>
              </a:rPr>
              <a:t>) Glueball and two</a:t>
            </a:r>
          </a:p>
          <a:p>
            <a:r>
              <a:rPr lang="en-US">
                <a:solidFill>
                  <a:schemeClr val="accent2"/>
                </a:solidFill>
              </a:rPr>
              <a:t>nearby mesons are mixed.</a:t>
            </a:r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5219700" y="1841500"/>
            <a:ext cx="3662363" cy="3048000"/>
            <a:chOff x="152" y="2264"/>
            <a:chExt cx="2307" cy="1920"/>
          </a:xfrm>
        </p:grpSpPr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768" y="2376"/>
              <a:ext cx="648" cy="1792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2" y="2376"/>
              <a:ext cx="600" cy="178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792" y="2368"/>
              <a:ext cx="952" cy="181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776" y="2368"/>
              <a:ext cx="0" cy="18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806" y="3967"/>
              <a:ext cx="4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808" y="2694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(1500)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808" y="3030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(1370)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808" y="2366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(1710)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80" y="4040"/>
              <a:ext cx="44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336" y="2920"/>
              <a:ext cx="424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312" y="2736"/>
              <a:ext cx="448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320" y="2376"/>
              <a:ext cx="4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48" y="3958"/>
              <a:ext cx="4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93" y="2838"/>
              <a:ext cx="5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(1450)</a:t>
              </a: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664" y="226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2224" y="226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H="1">
              <a:off x="1912" y="2632"/>
              <a:ext cx="3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801" y="2846"/>
              <a:ext cx="6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K*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(1430)</a:t>
              </a:r>
            </a:p>
          </p:txBody>
        </p:sp>
      </p:grpSp>
      <p:sp>
        <p:nvSpPr>
          <p:cNvPr id="37926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6591300" y="215900"/>
            <a:ext cx="2298700" cy="558800"/>
          </a:xfrm>
        </p:spPr>
        <p:txBody>
          <a:bodyPr/>
          <a:lstStyle/>
          <a:p>
            <a:r>
              <a:rPr lang="en-US">
                <a:solidFill>
                  <a:srgbClr val="CC0066"/>
                </a:solidFill>
              </a:rPr>
              <a:t>Glueballs</a:t>
            </a:r>
            <a:endParaRPr lang="en-US"/>
          </a:p>
        </p:txBody>
      </p:sp>
      <p:grpSp>
        <p:nvGrpSpPr>
          <p:cNvPr id="37932" name="Group 44"/>
          <p:cNvGrpSpPr>
            <a:grpSpLocks/>
          </p:cNvGrpSpPr>
          <p:nvPr/>
        </p:nvGrpSpPr>
        <p:grpSpPr bwMode="auto">
          <a:xfrm>
            <a:off x="304800" y="3911600"/>
            <a:ext cx="4114800" cy="2336800"/>
            <a:chOff x="192" y="2464"/>
            <a:chExt cx="2592" cy="1472"/>
          </a:xfrm>
        </p:grpSpPr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192" y="2464"/>
              <a:ext cx="2592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927" name="Picture 39" descr="glue_mi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" y="2531"/>
              <a:ext cx="1359" cy="1359"/>
            </a:xfrm>
            <a:prstGeom prst="rect">
              <a:avLst/>
            </a:prstGeom>
            <a:noFill/>
          </p:spPr>
        </p:pic>
        <p:sp>
          <p:nvSpPr>
            <p:cNvPr id="37929" name="AutoShape 41"/>
            <p:cNvSpPr>
              <a:spLocks/>
            </p:cNvSpPr>
            <p:nvPr/>
          </p:nvSpPr>
          <p:spPr bwMode="auto">
            <a:xfrm>
              <a:off x="1704" y="2528"/>
              <a:ext cx="184" cy="1352"/>
            </a:xfrm>
            <a:prstGeom prst="rightBrace">
              <a:avLst>
                <a:gd name="adj1" fmla="val 61232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902" y="2749"/>
              <a:ext cx="83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66"/>
                  </a:solidFill>
                </a:rPr>
                <a:t>Glueball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 spread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over 3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mesons</a:t>
              </a:r>
            </a:p>
          </p:txBody>
        </p:sp>
      </p:grp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5002833" y="4990824"/>
            <a:ext cx="3806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Are there other </a:t>
            </a:r>
            <a:r>
              <a:rPr lang="en-US" sz="2200" b="1" dirty="0" err="1">
                <a:solidFill>
                  <a:srgbClr val="0000FF"/>
                </a:solidFill>
              </a:rPr>
              <a:t>glueballs</a:t>
            </a:r>
            <a:r>
              <a:rPr lang="en-US" sz="2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36677" y="5815050"/>
            <a:ext cx="3881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Crede &amp; Meyer,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Prog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Part.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Nucl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Phys.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63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, 74, (2009).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98D-8D2E-814F-BEAF-5AD92374C644}" type="slidenum">
              <a:rPr lang="en-US"/>
              <a:pPr/>
              <a:t>28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Experimental Evidence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7035800" y="215900"/>
            <a:ext cx="1943100" cy="5892800"/>
            <a:chOff x="4432" y="136"/>
            <a:chExt cx="1224" cy="3712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4432" y="136"/>
              <a:ext cx="1224" cy="371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917" name="Picture 5" descr="hybrids_newyorktimes"/>
            <p:cNvPicPr>
              <a:picLocks noChangeAspect="1" noChangeArrowheads="1"/>
            </p:cNvPicPr>
            <p:nvPr/>
          </p:nvPicPr>
          <p:blipFill>
            <a:blip r:embed="rId2"/>
            <a:srcRect t="1891" b="26193"/>
            <a:stretch>
              <a:fillRect/>
            </a:stretch>
          </p:blipFill>
          <p:spPr bwMode="auto">
            <a:xfrm>
              <a:off x="4536" y="632"/>
              <a:ext cx="1025" cy="2985"/>
            </a:xfrm>
            <a:prstGeom prst="rect">
              <a:avLst/>
            </a:prstGeom>
            <a:noFill/>
          </p:spPr>
        </p:pic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4468" y="168"/>
              <a:ext cx="11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CC0066"/>
                  </a:solidFill>
                  <a:latin typeface="Times New Roman" charset="0"/>
                </a:rPr>
                <a:t>New York Times, </a:t>
              </a:r>
            </a:p>
            <a:p>
              <a:r>
                <a:rPr lang="en-US" sz="1800">
                  <a:solidFill>
                    <a:srgbClr val="CC0066"/>
                  </a:solidFill>
                  <a:latin typeface="Times New Roman" charset="0"/>
                </a:rPr>
                <a:t>Sept. 2, 1997</a:t>
              </a:r>
            </a:p>
          </p:txBody>
        </p:sp>
      </p:grp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3416300" y="876300"/>
            <a:ext cx="3365500" cy="2628900"/>
            <a:chOff x="1192" y="1672"/>
            <a:chExt cx="2120" cy="1656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1192" y="1672"/>
              <a:ext cx="2120" cy="1656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921" name="Picture 9" descr="E852B"/>
            <p:cNvPicPr>
              <a:picLocks noChangeAspect="1" noChangeArrowheads="1"/>
            </p:cNvPicPr>
            <p:nvPr/>
          </p:nvPicPr>
          <p:blipFill>
            <a:blip r:embed="rId3"/>
            <a:srcRect l="2315" r="5064" b="4247"/>
            <a:stretch>
              <a:fillRect/>
            </a:stretch>
          </p:blipFill>
          <p:spPr bwMode="auto">
            <a:xfrm>
              <a:off x="1306" y="1756"/>
              <a:ext cx="1920" cy="1488"/>
            </a:xfrm>
            <a:prstGeom prst="rect">
              <a:avLst/>
            </a:prstGeom>
            <a:noFill/>
          </p:spPr>
        </p:pic>
      </p:grp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342900" y="3962400"/>
            <a:ext cx="2654300" cy="2527300"/>
            <a:chOff x="216" y="2496"/>
            <a:chExt cx="1672" cy="1592"/>
          </a:xfrm>
        </p:grpSpPr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216" y="2496"/>
              <a:ext cx="1672" cy="15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927" name="Picture 15" descr="Dalitz_exoti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" y="2581"/>
              <a:ext cx="1526" cy="1443"/>
            </a:xfrm>
            <a:prstGeom prst="rect">
              <a:avLst/>
            </a:prstGeom>
            <a:noFill/>
          </p:spPr>
        </p:pic>
      </p:grpSp>
      <p:pic>
        <p:nvPicPr>
          <p:cNvPr id="38928" name="Picture 16" descr="Inter_exot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4059238"/>
            <a:ext cx="2359025" cy="2379662"/>
          </a:xfrm>
          <a:prstGeom prst="rect">
            <a:avLst/>
          </a:prstGeom>
          <a:noFill/>
        </p:spPr>
      </p:pic>
      <p:sp>
        <p:nvSpPr>
          <p:cNvPr id="3892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5003800" y="165100"/>
            <a:ext cx="1727200" cy="508000"/>
          </a:xfrm>
        </p:spPr>
        <p:txBody>
          <a:bodyPr/>
          <a:lstStyle/>
          <a:p>
            <a:r>
              <a:rPr lang="en-US">
                <a:solidFill>
                  <a:srgbClr val="CC0066"/>
                </a:solidFill>
              </a:rPr>
              <a:t>Hybrids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288925" y="920750"/>
            <a:ext cx="23955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66"/>
                </a:solidFill>
              </a:rPr>
              <a:t>Exotic Mesons</a:t>
            </a:r>
          </a:p>
          <a:p>
            <a:r>
              <a:rPr lang="en-US">
                <a:solidFill>
                  <a:srgbClr val="6666FF"/>
                </a:solidFill>
              </a:rPr>
              <a:t>1</a:t>
            </a:r>
            <a:r>
              <a:rPr lang="en-US" baseline="30000">
                <a:solidFill>
                  <a:srgbClr val="6666FF"/>
                </a:solidFill>
              </a:rPr>
              <a:t>-+</a:t>
            </a:r>
            <a:r>
              <a:rPr lang="en-US">
                <a:solidFill>
                  <a:srgbClr val="6666FF"/>
                </a:solidFill>
              </a:rPr>
              <a:t>    mass 1.4</a:t>
            </a:r>
          </a:p>
          <a:p>
            <a:r>
              <a:rPr lang="en-US">
                <a:solidFill>
                  <a:srgbClr val="6666FF"/>
                </a:solidFill>
              </a:rPr>
              <a:t>E852 BNL ’97</a:t>
            </a:r>
          </a:p>
          <a:p>
            <a:r>
              <a:rPr lang="en-US">
                <a:solidFill>
                  <a:srgbClr val="6666FF"/>
                </a:solidFill>
              </a:rPr>
              <a:t>CBAR CERN ’97</a:t>
            </a:r>
          </a:p>
          <a:p>
            <a:endParaRPr lang="en-US">
              <a:solidFill>
                <a:srgbClr val="6666FF"/>
              </a:solidFill>
            </a:endParaRPr>
          </a:p>
          <a:p>
            <a:r>
              <a:rPr lang="en-US" sz="2200">
                <a:solidFill>
                  <a:srgbClr val="0000FF"/>
                </a:solidFill>
              </a:rPr>
              <a:t>Too light, decays</a:t>
            </a:r>
          </a:p>
          <a:p>
            <a:r>
              <a:rPr lang="en-US" sz="2200">
                <a:solidFill>
                  <a:srgbClr val="0000FF"/>
                </a:solidFill>
              </a:rPr>
              <a:t>are wrong … ?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222625" y="3778250"/>
            <a:ext cx="35512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66"/>
                </a:solidFill>
              </a:rPr>
              <a:t>Exotic Mesons</a:t>
            </a:r>
          </a:p>
          <a:p>
            <a:r>
              <a:rPr lang="en-US">
                <a:solidFill>
                  <a:srgbClr val="6666FF"/>
                </a:solidFill>
              </a:rPr>
              <a:t>1</a:t>
            </a:r>
            <a:r>
              <a:rPr lang="en-US" baseline="30000">
                <a:solidFill>
                  <a:srgbClr val="6666FF"/>
                </a:solidFill>
              </a:rPr>
              <a:t>-+</a:t>
            </a:r>
            <a:r>
              <a:rPr lang="en-US">
                <a:solidFill>
                  <a:srgbClr val="6666FF"/>
                </a:solidFill>
              </a:rPr>
              <a:t>    mass 1.6</a:t>
            </a:r>
          </a:p>
          <a:p>
            <a:r>
              <a:rPr lang="en-US">
                <a:solidFill>
                  <a:srgbClr val="6666FF"/>
                </a:solidFill>
              </a:rPr>
              <a:t>E852 BNL ’99</a:t>
            </a:r>
          </a:p>
          <a:p>
            <a:r>
              <a:rPr lang="en-US">
                <a:solidFill>
                  <a:srgbClr val="6666FF"/>
                </a:solidFill>
              </a:rPr>
              <a:t>VES  Russia ’99</a:t>
            </a:r>
          </a:p>
          <a:p>
            <a:endParaRPr lang="en-US">
              <a:solidFill>
                <a:srgbClr val="6666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Is this the first hybrid?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utoUpdateAnimBg="0"/>
      <p:bldP spid="3893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E9ED-79EF-284F-8920-0F716B74A293}" type="slidenum">
              <a:rPr lang="en-US"/>
              <a:pPr/>
              <a:t>29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Experimental Evidence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7035800" y="215900"/>
            <a:ext cx="1943100" cy="5892800"/>
            <a:chOff x="4432" y="136"/>
            <a:chExt cx="1224" cy="3712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4432" y="136"/>
              <a:ext cx="1224" cy="371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941" name="Picture 5" descr="hybrids_newyorktimes"/>
            <p:cNvPicPr>
              <a:picLocks noChangeAspect="1" noChangeArrowheads="1"/>
            </p:cNvPicPr>
            <p:nvPr/>
          </p:nvPicPr>
          <p:blipFill>
            <a:blip r:embed="rId3"/>
            <a:srcRect t="1891" b="26193"/>
            <a:stretch>
              <a:fillRect/>
            </a:stretch>
          </p:blipFill>
          <p:spPr bwMode="auto">
            <a:xfrm>
              <a:off x="4536" y="632"/>
              <a:ext cx="1025" cy="2985"/>
            </a:xfrm>
            <a:prstGeom prst="rect">
              <a:avLst/>
            </a:prstGeom>
            <a:noFill/>
          </p:spPr>
        </p:pic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4468" y="168"/>
              <a:ext cx="11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CC0066"/>
                  </a:solidFill>
                  <a:latin typeface="Times New Roman" charset="0"/>
                </a:rPr>
                <a:t>New York Times, </a:t>
              </a:r>
            </a:p>
            <a:p>
              <a:r>
                <a:rPr lang="en-US" sz="1800">
                  <a:solidFill>
                    <a:srgbClr val="CC0066"/>
                  </a:solidFill>
                  <a:latin typeface="Times New Roman" charset="0"/>
                </a:rPr>
                <a:t>Sept. 2, 1997</a:t>
              </a:r>
            </a:p>
          </p:txBody>
        </p:sp>
      </p:grp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3416300" y="876300"/>
            <a:ext cx="3365500" cy="2628900"/>
            <a:chOff x="1192" y="1672"/>
            <a:chExt cx="2120" cy="1656"/>
          </a:xfrm>
        </p:grpSpPr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192" y="1672"/>
              <a:ext cx="2120" cy="1656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945" name="Picture 9" descr="E852B"/>
            <p:cNvPicPr>
              <a:picLocks noChangeAspect="1" noChangeArrowheads="1"/>
            </p:cNvPicPr>
            <p:nvPr/>
          </p:nvPicPr>
          <p:blipFill>
            <a:blip r:embed="rId4"/>
            <a:srcRect l="2315" r="5064" b="4247"/>
            <a:stretch>
              <a:fillRect/>
            </a:stretch>
          </p:blipFill>
          <p:spPr bwMode="auto">
            <a:xfrm>
              <a:off x="1306" y="1756"/>
              <a:ext cx="1920" cy="1488"/>
            </a:xfrm>
            <a:prstGeom prst="rect">
              <a:avLst/>
            </a:prstGeom>
            <a:noFill/>
          </p:spPr>
        </p:pic>
      </p:grpSp>
      <p:sp>
        <p:nvSpPr>
          <p:cNvPr id="3995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850900"/>
            <a:ext cx="3136900" cy="533400"/>
          </a:xfrm>
        </p:spPr>
        <p:txBody>
          <a:bodyPr/>
          <a:lstStyle/>
          <a:p>
            <a:r>
              <a:rPr lang="en-US">
                <a:solidFill>
                  <a:srgbClr val="CC0066"/>
                </a:solidFill>
              </a:rPr>
              <a:t>Hybrid Nonets</a:t>
            </a:r>
          </a:p>
        </p:txBody>
      </p:sp>
      <p:grpSp>
        <p:nvGrpSpPr>
          <p:cNvPr id="39967" name="Group 31"/>
          <p:cNvGrpSpPr>
            <a:grpSpLocks/>
          </p:cNvGrpSpPr>
          <p:nvPr/>
        </p:nvGrpSpPr>
        <p:grpSpPr bwMode="auto">
          <a:xfrm>
            <a:off x="266700" y="3822700"/>
            <a:ext cx="3530600" cy="2541588"/>
            <a:chOff x="2056" y="2392"/>
            <a:chExt cx="2224" cy="1601"/>
          </a:xfrm>
        </p:grpSpPr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2056" y="2392"/>
              <a:ext cx="2224" cy="16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954" name="Group 18"/>
            <p:cNvGrpSpPr>
              <a:grpSpLocks noChangeAspect="1"/>
            </p:cNvGrpSpPr>
            <p:nvPr/>
          </p:nvGrpSpPr>
          <p:grpSpPr bwMode="auto">
            <a:xfrm>
              <a:off x="2116" y="2864"/>
              <a:ext cx="2142" cy="1087"/>
              <a:chOff x="2372" y="2320"/>
              <a:chExt cx="3172" cy="1609"/>
            </a:xfrm>
          </p:grpSpPr>
          <p:graphicFrame>
            <p:nvGraphicFramePr>
              <p:cNvPr id="39955" name="Object 19"/>
              <p:cNvGraphicFramePr>
                <a:graphicFrameLocks noChangeAspect="1"/>
              </p:cNvGraphicFramePr>
              <p:nvPr/>
            </p:nvGraphicFramePr>
            <p:xfrm>
              <a:off x="3428" y="2560"/>
              <a:ext cx="1088" cy="472"/>
            </p:xfrm>
            <a:graphic>
              <a:graphicData uri="http://schemas.openxmlformats.org/presentationml/2006/ole">
                <p:oleObj spid="_x0000_s39955" name="Equation" r:id="rId5" imgW="1434960" imgH="622080" progId="Equation.3">
                  <p:embed/>
                </p:oleObj>
              </a:graphicData>
            </a:graphic>
          </p:graphicFrame>
          <p:graphicFrame>
            <p:nvGraphicFramePr>
              <p:cNvPr id="39956" name="Object 20"/>
              <p:cNvGraphicFramePr>
                <a:graphicFrameLocks noChangeAspect="1"/>
              </p:cNvGraphicFramePr>
              <p:nvPr/>
            </p:nvGraphicFramePr>
            <p:xfrm>
              <a:off x="2372" y="3455"/>
              <a:ext cx="1480" cy="474"/>
            </p:xfrm>
            <a:graphic>
              <a:graphicData uri="http://schemas.openxmlformats.org/presentationml/2006/ole">
                <p:oleObj spid="_x0000_s39956" name="Equation" r:id="rId6" imgW="1942920" imgH="622080" progId="Equation.3">
                  <p:embed/>
                </p:oleObj>
              </a:graphicData>
            </a:graphic>
          </p:graphicFrame>
          <p:graphicFrame>
            <p:nvGraphicFramePr>
              <p:cNvPr id="39957" name="Object 21"/>
              <p:cNvGraphicFramePr>
                <a:graphicFrameLocks noChangeAspect="1"/>
              </p:cNvGraphicFramePr>
              <p:nvPr/>
            </p:nvGraphicFramePr>
            <p:xfrm>
              <a:off x="3960" y="3455"/>
              <a:ext cx="1584" cy="473"/>
            </p:xfrm>
            <a:graphic>
              <a:graphicData uri="http://schemas.openxmlformats.org/presentationml/2006/ole">
                <p:oleObj spid="_x0000_s39957" name="Equation" r:id="rId7" imgW="2082600" imgH="622080" progId="Equation.3">
                  <p:embed/>
                </p:oleObj>
              </a:graphicData>
            </a:graphic>
          </p:graphicFrame>
          <p:graphicFrame>
            <p:nvGraphicFramePr>
              <p:cNvPr id="39958" name="Object 22"/>
              <p:cNvGraphicFramePr>
                <a:graphicFrameLocks noChangeAspect="1"/>
              </p:cNvGraphicFramePr>
              <p:nvPr/>
            </p:nvGraphicFramePr>
            <p:xfrm>
              <a:off x="4752" y="2655"/>
              <a:ext cx="248" cy="210"/>
            </p:xfrm>
            <a:graphic>
              <a:graphicData uri="http://schemas.openxmlformats.org/presentationml/2006/ole">
                <p:oleObj spid="_x0000_s39958" name="Equation" r:id="rId8" imgW="330120" imgH="279360" progId="Equation.3">
                  <p:embed/>
                </p:oleObj>
              </a:graphicData>
            </a:graphic>
          </p:graphicFrame>
          <p:graphicFrame>
            <p:nvGraphicFramePr>
              <p:cNvPr id="39959" name="Object 23"/>
              <p:cNvGraphicFramePr>
                <a:graphicFrameLocks noChangeAspect="1"/>
              </p:cNvGraphicFramePr>
              <p:nvPr/>
            </p:nvGraphicFramePr>
            <p:xfrm>
              <a:off x="2904" y="2671"/>
              <a:ext cx="253" cy="194"/>
            </p:xfrm>
            <a:graphic>
              <a:graphicData uri="http://schemas.openxmlformats.org/presentationml/2006/ole">
                <p:oleObj spid="_x0000_s39959" name="Equation" r:id="rId9" imgW="330120" imgH="253800" progId="Equation.3">
                  <p:embed/>
                </p:oleObj>
              </a:graphicData>
            </a:graphic>
          </p:graphicFrame>
          <p:graphicFrame>
            <p:nvGraphicFramePr>
              <p:cNvPr id="39960" name="Object 24"/>
              <p:cNvGraphicFramePr>
                <a:graphicFrameLocks noChangeAspect="1"/>
              </p:cNvGraphicFramePr>
              <p:nvPr/>
            </p:nvGraphicFramePr>
            <p:xfrm>
              <a:off x="4512" y="2320"/>
              <a:ext cx="213" cy="165"/>
            </p:xfrm>
            <a:graphic>
              <a:graphicData uri="http://schemas.openxmlformats.org/presentationml/2006/ole">
                <p:oleObj spid="_x0000_s39960" name="Equation" r:id="rId10" imgW="279360" imgH="215640" progId="Equation.3">
                  <p:embed/>
                </p:oleObj>
              </a:graphicData>
            </a:graphic>
          </p:graphicFrame>
          <p:graphicFrame>
            <p:nvGraphicFramePr>
              <p:cNvPr id="39961" name="Object 25"/>
              <p:cNvGraphicFramePr>
                <a:graphicFrameLocks noChangeAspect="1"/>
              </p:cNvGraphicFramePr>
              <p:nvPr/>
            </p:nvGraphicFramePr>
            <p:xfrm>
              <a:off x="3244" y="2320"/>
              <a:ext cx="253" cy="190"/>
            </p:xfrm>
            <a:graphic>
              <a:graphicData uri="http://schemas.openxmlformats.org/presentationml/2006/ole">
                <p:oleObj spid="_x0000_s39961" name="Equation" r:id="rId11" imgW="291960" imgH="253800" progId="Equation.3">
                  <p:embed/>
                </p:oleObj>
              </a:graphicData>
            </a:graphic>
          </p:graphicFrame>
          <p:graphicFrame>
            <p:nvGraphicFramePr>
              <p:cNvPr id="39962" name="Object 26"/>
              <p:cNvGraphicFramePr>
                <a:graphicFrameLocks noChangeAspect="1"/>
              </p:cNvGraphicFramePr>
              <p:nvPr/>
            </p:nvGraphicFramePr>
            <p:xfrm>
              <a:off x="4512" y="3144"/>
              <a:ext cx="230" cy="163"/>
            </p:xfrm>
            <a:graphic>
              <a:graphicData uri="http://schemas.openxmlformats.org/presentationml/2006/ole">
                <p:oleObj spid="_x0000_s39962" name="Equation" r:id="rId12" imgW="304560" imgH="215640" progId="Equation.3">
                  <p:embed/>
                </p:oleObj>
              </a:graphicData>
            </a:graphic>
          </p:graphicFrame>
          <p:graphicFrame>
            <p:nvGraphicFramePr>
              <p:cNvPr id="39963" name="Object 27"/>
              <p:cNvGraphicFramePr>
                <a:graphicFrameLocks noChangeAspect="1"/>
              </p:cNvGraphicFramePr>
              <p:nvPr/>
            </p:nvGraphicFramePr>
            <p:xfrm>
              <a:off x="3244" y="3113"/>
              <a:ext cx="242" cy="213"/>
            </p:xfrm>
            <a:graphic>
              <a:graphicData uri="http://schemas.openxmlformats.org/presentationml/2006/ole">
                <p:oleObj spid="_x0000_s39963" name="Equation" r:id="rId13" imgW="317160" imgH="279360" progId="Equation.3">
                  <p:embed/>
                </p:oleObj>
              </a:graphicData>
            </a:graphic>
          </p:graphicFrame>
        </p:grpSp>
        <p:sp>
          <p:nvSpPr>
            <p:cNvPr id="39966" name="Text Box 30"/>
            <p:cNvSpPr txBox="1">
              <a:spLocks noChangeArrowheads="1"/>
            </p:cNvSpPr>
            <p:nvPr/>
          </p:nvSpPr>
          <p:spPr bwMode="auto">
            <a:xfrm>
              <a:off x="2166" y="2420"/>
              <a:ext cx="197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FF"/>
                  </a:solidFill>
                </a:rPr>
                <a:t>Built on normal mesons</a:t>
              </a:r>
            </a:p>
          </p:txBody>
        </p:sp>
      </p:grpSp>
      <p:grpSp>
        <p:nvGrpSpPr>
          <p:cNvPr id="39970" name="Group 34"/>
          <p:cNvGrpSpPr>
            <a:grpSpLocks/>
          </p:cNvGrpSpPr>
          <p:nvPr/>
        </p:nvGrpSpPr>
        <p:grpSpPr bwMode="auto">
          <a:xfrm>
            <a:off x="622300" y="2578100"/>
            <a:ext cx="3454400" cy="2794000"/>
            <a:chOff x="392" y="1624"/>
            <a:chExt cx="2176" cy="1760"/>
          </a:xfrm>
        </p:grpSpPr>
        <p:sp>
          <p:nvSpPr>
            <p:cNvPr id="39968" name="Oval 32"/>
            <p:cNvSpPr>
              <a:spLocks noChangeArrowheads="1"/>
            </p:cNvSpPr>
            <p:nvPr/>
          </p:nvSpPr>
          <p:spPr bwMode="auto">
            <a:xfrm>
              <a:off x="392" y="3008"/>
              <a:ext cx="1760" cy="3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9" name="Line 33"/>
            <p:cNvSpPr>
              <a:spLocks noChangeShapeType="1"/>
            </p:cNvSpPr>
            <p:nvPr/>
          </p:nvSpPr>
          <p:spPr bwMode="auto">
            <a:xfrm flipH="1">
              <a:off x="1568" y="1624"/>
              <a:ext cx="1000" cy="1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3894138" y="3810000"/>
            <a:ext cx="26622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CC0066"/>
                </a:solidFill>
              </a:rPr>
              <a:t>Identify other</a:t>
            </a:r>
          </a:p>
          <a:p>
            <a:r>
              <a:rPr lang="en-US" sz="2200">
                <a:solidFill>
                  <a:srgbClr val="CC0066"/>
                </a:solidFill>
              </a:rPr>
              <a:t>states in nonet</a:t>
            </a:r>
          </a:p>
          <a:p>
            <a:r>
              <a:rPr lang="en-US" sz="2200">
                <a:solidFill>
                  <a:srgbClr val="CC0066"/>
                </a:solidFill>
              </a:rPr>
              <a:t>to establish hybrid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0" y="1481138"/>
            <a:ext cx="3352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FF"/>
                </a:solidFill>
              </a:rPr>
              <a:t>Establish other Nonets:</a:t>
            </a:r>
          </a:p>
          <a:p>
            <a:r>
              <a:rPr lang="en-US"/>
              <a:t>        </a:t>
            </a:r>
            <a:r>
              <a:rPr lang="en-US" b="1">
                <a:solidFill>
                  <a:srgbClr val="CC0066"/>
                </a:solidFill>
              </a:rPr>
              <a:t>0</a:t>
            </a:r>
            <a:r>
              <a:rPr lang="en-US" b="1" baseline="30000">
                <a:solidFill>
                  <a:srgbClr val="CC0066"/>
                </a:solidFill>
              </a:rPr>
              <a:t>+-</a:t>
            </a:r>
            <a:r>
              <a:rPr lang="en-US" b="1">
                <a:solidFill>
                  <a:srgbClr val="CC0066"/>
                </a:solidFill>
              </a:rPr>
              <a:t>   </a:t>
            </a:r>
            <a:r>
              <a:rPr lang="en-US" b="1">
                <a:solidFill>
                  <a:srgbClr val="9966FF"/>
                </a:solidFill>
              </a:rPr>
              <a:t>1</a:t>
            </a:r>
            <a:r>
              <a:rPr lang="en-US" b="1" baseline="30000">
                <a:solidFill>
                  <a:srgbClr val="9966FF"/>
                </a:solidFill>
              </a:rPr>
              <a:t>-+</a:t>
            </a:r>
            <a:r>
              <a:rPr lang="en-US" b="1">
                <a:solidFill>
                  <a:srgbClr val="CC0066"/>
                </a:solidFill>
              </a:rPr>
              <a:t>   2</a:t>
            </a:r>
            <a:r>
              <a:rPr lang="en-US" b="1" baseline="30000">
                <a:solidFill>
                  <a:srgbClr val="CC0066"/>
                </a:solidFill>
              </a:rPr>
              <a:t>+-</a:t>
            </a:r>
            <a:r>
              <a:rPr lang="en-US"/>
              <a:t>   </a:t>
            </a: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5737225" y="1168400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66FF"/>
                </a:solidFill>
              </a:rPr>
              <a:t>1</a:t>
            </a:r>
            <a:r>
              <a:rPr lang="en-US" b="1" baseline="30000">
                <a:solidFill>
                  <a:srgbClr val="9966FF"/>
                </a:solidFill>
              </a:rPr>
              <a:t>-+</a:t>
            </a:r>
          </a:p>
        </p:txBody>
      </p:sp>
      <p:grpSp>
        <p:nvGrpSpPr>
          <p:cNvPr id="39978" name="Group 42"/>
          <p:cNvGrpSpPr>
            <a:grpSpLocks/>
          </p:cNvGrpSpPr>
          <p:nvPr/>
        </p:nvGrpSpPr>
        <p:grpSpPr bwMode="auto">
          <a:xfrm>
            <a:off x="241300" y="5702300"/>
            <a:ext cx="3467100" cy="673100"/>
            <a:chOff x="152" y="3592"/>
            <a:chExt cx="2184" cy="424"/>
          </a:xfrm>
        </p:grpSpPr>
        <p:sp>
          <p:nvSpPr>
            <p:cNvPr id="39976" name="Oval 40"/>
            <p:cNvSpPr>
              <a:spLocks noChangeArrowheads="1"/>
            </p:cNvSpPr>
            <p:nvPr/>
          </p:nvSpPr>
          <p:spPr bwMode="auto">
            <a:xfrm>
              <a:off x="1224" y="3592"/>
              <a:ext cx="1112" cy="4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7" name="Oval 41"/>
            <p:cNvSpPr>
              <a:spLocks noChangeArrowheads="1"/>
            </p:cNvSpPr>
            <p:nvPr/>
          </p:nvSpPr>
          <p:spPr bwMode="auto">
            <a:xfrm>
              <a:off x="152" y="3608"/>
              <a:ext cx="1112" cy="4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84" name="Group 48"/>
          <p:cNvGrpSpPr>
            <a:grpSpLocks/>
          </p:cNvGrpSpPr>
          <p:nvPr/>
        </p:nvGrpSpPr>
        <p:grpSpPr bwMode="auto">
          <a:xfrm>
            <a:off x="457200" y="2400300"/>
            <a:ext cx="2097088" cy="1066800"/>
            <a:chOff x="288" y="1512"/>
            <a:chExt cx="1321" cy="672"/>
          </a:xfrm>
        </p:grpSpPr>
        <p:sp>
          <p:nvSpPr>
            <p:cNvPr id="39980" name="Rectangle 44"/>
            <p:cNvSpPr>
              <a:spLocks noChangeArrowheads="1"/>
            </p:cNvSpPr>
            <p:nvPr/>
          </p:nvSpPr>
          <p:spPr bwMode="auto">
            <a:xfrm>
              <a:off x="296" y="2128"/>
              <a:ext cx="560" cy="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1" name="Rectangle 45"/>
            <p:cNvSpPr>
              <a:spLocks noChangeArrowheads="1"/>
            </p:cNvSpPr>
            <p:nvPr/>
          </p:nvSpPr>
          <p:spPr bwMode="auto">
            <a:xfrm>
              <a:off x="288" y="1512"/>
              <a:ext cx="560" cy="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2" name="Rectangle 46"/>
            <p:cNvSpPr>
              <a:spLocks noChangeArrowheads="1"/>
            </p:cNvSpPr>
            <p:nvPr/>
          </p:nvSpPr>
          <p:spPr bwMode="auto">
            <a:xfrm>
              <a:off x="288" y="1840"/>
              <a:ext cx="560" cy="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3" name="Text Box 47"/>
            <p:cNvSpPr txBox="1">
              <a:spLocks noChangeArrowheads="1"/>
            </p:cNvSpPr>
            <p:nvPr/>
          </p:nvSpPr>
          <p:spPr bwMode="auto">
            <a:xfrm>
              <a:off x="934" y="1709"/>
              <a:ext cx="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Levels</a:t>
              </a:r>
            </a:p>
          </p:txBody>
        </p:sp>
      </p:grp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3970338" y="4987925"/>
            <a:ext cx="2751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99"/>
                </a:solidFill>
              </a:rPr>
              <a:t>Since 2005, this</a:t>
            </a:r>
          </a:p>
          <a:p>
            <a:r>
              <a:rPr lang="en-US" sz="2000">
                <a:solidFill>
                  <a:srgbClr val="FF3399"/>
                </a:solidFill>
              </a:rPr>
              <a:t>There is some doubt</a:t>
            </a:r>
          </a:p>
          <a:p>
            <a:r>
              <a:rPr lang="en-US" sz="2000">
                <a:solidFill>
                  <a:srgbClr val="FF3399"/>
                </a:solidFill>
              </a:rPr>
              <a:t>About the 1600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2" grpId="0" autoUpdateAnimBg="0"/>
      <p:bldP spid="39974" grpId="0" autoUpdateAnimBg="0"/>
      <p:bldP spid="399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5AA1-9710-1C42-B39E-BCB4AF60C4F6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962400" cy="609600"/>
          </a:xfrm>
        </p:spPr>
        <p:txBody>
          <a:bodyPr/>
          <a:lstStyle/>
          <a:p>
            <a:r>
              <a:rPr lang="en-US"/>
              <a:t>The First Seconds</a:t>
            </a:r>
          </a:p>
        </p:txBody>
      </p:sp>
      <p:grpSp>
        <p:nvGrpSpPr>
          <p:cNvPr id="6149" name="Group 5"/>
          <p:cNvGrpSpPr>
            <a:grpSpLocks noChangeAspect="1"/>
          </p:cNvGrpSpPr>
          <p:nvPr/>
        </p:nvGrpSpPr>
        <p:grpSpPr bwMode="auto">
          <a:xfrm>
            <a:off x="357188" y="990600"/>
            <a:ext cx="8528050" cy="2005013"/>
            <a:chOff x="0" y="720"/>
            <a:chExt cx="5642" cy="1326"/>
          </a:xfrm>
        </p:grpSpPr>
        <p:pic>
          <p:nvPicPr>
            <p:cNvPr id="6147" name="Picture 3" descr="bigb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4157" cy="1326"/>
            </a:xfrm>
            <a:prstGeom prst="rect">
              <a:avLst/>
            </a:prstGeom>
            <a:noFill/>
          </p:spPr>
        </p:pic>
        <p:pic>
          <p:nvPicPr>
            <p:cNvPr id="6148" name="Picture 4" descr="lrplite_03_0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720"/>
              <a:ext cx="1514" cy="1325"/>
            </a:xfrm>
            <a:prstGeom prst="rect">
              <a:avLst/>
            </a:prstGeom>
            <a:noFill/>
          </p:spPr>
        </p:pic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267200" y="304800"/>
            <a:ext cx="3375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66CC"/>
                </a:solidFill>
              </a:rPr>
              <a:t>of 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0E4C-69D4-F74F-A41E-6CD5F6DC12E1}" type="slidenum">
              <a:rPr lang="en-US"/>
              <a:pPr/>
              <a:t>30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4673600" cy="48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GlueX</a:t>
            </a:r>
            <a:r>
              <a:rPr lang="en-US" dirty="0"/>
              <a:t> Experiment</a:t>
            </a:r>
          </a:p>
        </p:txBody>
      </p:sp>
      <p:pic>
        <p:nvPicPr>
          <p:cNvPr id="20484" name="Picture 4" descr="gluefi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033463"/>
            <a:ext cx="7761287" cy="519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209-4D8C-7F41-A2A2-4A6AD61B2017}" type="slidenum">
              <a:rPr lang="en-US"/>
              <a:pPr/>
              <a:t>31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03200"/>
            <a:ext cx="5918200" cy="571500"/>
          </a:xfrm>
        </p:spPr>
        <p:txBody>
          <a:bodyPr/>
          <a:lstStyle/>
          <a:p>
            <a:r>
              <a:rPr lang="en-US"/>
              <a:t>How to Produce Hybrids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38600" y="1271588"/>
            <a:ext cx="4419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3333FF"/>
                </a:solidFill>
              </a:rPr>
              <a:t>A pion or kaon beam, </a:t>
            </a:r>
          </a:p>
          <a:p>
            <a:pPr algn="ctr" eaLnBrk="0" hangingPunct="0"/>
            <a:r>
              <a:rPr lang="en-US" sz="1800" b="1">
                <a:solidFill>
                  <a:srgbClr val="3333FF"/>
                </a:solidFill>
              </a:rPr>
              <a:t>when scattering occurs,</a:t>
            </a:r>
          </a:p>
          <a:p>
            <a:pPr algn="ctr" eaLnBrk="0" hangingPunct="0"/>
            <a:r>
              <a:rPr lang="en-US" sz="1800" b="1">
                <a:solidFill>
                  <a:srgbClr val="3333FF"/>
                </a:solidFill>
              </a:rPr>
              <a:t>can have its flux tube excited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81000" y="1822450"/>
            <a:ext cx="862013" cy="727075"/>
            <a:chOff x="256" y="1165"/>
            <a:chExt cx="543" cy="458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56" y="1165"/>
              <a:ext cx="5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3333FF"/>
                  </a:solidFill>
                  <a:latin typeface="Symbol" charset="2"/>
                </a:rPr>
                <a:t> </a:t>
              </a:r>
              <a:r>
                <a:rPr lang="en-US" sz="1800" b="1">
                  <a:solidFill>
                    <a:srgbClr val="3333FF"/>
                  </a:solidFill>
                  <a:latin typeface="Times" charset="0"/>
                </a:rPr>
                <a:t>or</a:t>
              </a:r>
              <a:r>
                <a:rPr lang="en-US" sz="1800" b="1">
                  <a:solidFill>
                    <a:srgbClr val="3333FF"/>
                  </a:solidFill>
                  <a:latin typeface="Symbol" charset="2"/>
                </a:rPr>
                <a:t> </a:t>
              </a:r>
              <a:r>
                <a:rPr lang="en-US" sz="1800" b="1">
                  <a:solidFill>
                    <a:srgbClr val="3333FF"/>
                  </a:solidFill>
                  <a:latin typeface="Times" charset="0"/>
                </a:rPr>
                <a:t> </a:t>
              </a:r>
              <a:r>
                <a:rPr lang="en-US" sz="1800" b="1">
                  <a:solidFill>
                    <a:srgbClr val="3333FF"/>
                  </a:solidFill>
                  <a:latin typeface="Symbol" charset="2"/>
                </a:rPr>
                <a:t>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288" y="1392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Times" charset="0"/>
                </a:rPr>
                <a:t>beam</a:t>
              </a:r>
              <a:endParaRPr lang="en-US" sz="1800" b="1">
                <a:solidFill>
                  <a:schemeClr val="accent2"/>
                </a:solidFill>
                <a:latin typeface="Times" charset="0"/>
              </a:endParaRPr>
            </a:p>
          </p:txBody>
        </p:sp>
      </p:grp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97425" y="762000"/>
            <a:ext cx="29003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srgbClr val="ED181E"/>
                </a:solidFill>
              </a:rPr>
              <a:t>Quark spins anti-aligned</a:t>
            </a:r>
            <a:endParaRPr lang="en-US" sz="1800" b="1">
              <a:latin typeface="Times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408488" y="2414588"/>
            <a:ext cx="3681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991A42"/>
                </a:solidFill>
              </a:rPr>
              <a:t>Much data in hand with some </a:t>
            </a:r>
          </a:p>
          <a:p>
            <a:pPr algn="ctr" eaLnBrk="0" hangingPunct="0"/>
            <a:r>
              <a:rPr lang="en-US" sz="1800" b="1">
                <a:solidFill>
                  <a:srgbClr val="991A42"/>
                </a:solidFill>
              </a:rPr>
              <a:t>evidence for gluonic excitations</a:t>
            </a:r>
          </a:p>
          <a:p>
            <a:pPr algn="ctr" eaLnBrk="0" hangingPunct="0"/>
            <a:r>
              <a:rPr lang="en-US" sz="1800" b="1"/>
              <a:t>(tiny part of cross section)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81000" y="3657600"/>
            <a:ext cx="8305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762000" y="928688"/>
            <a:ext cx="1066800" cy="2514600"/>
            <a:chOff x="480" y="585"/>
            <a:chExt cx="672" cy="1584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480" y="585"/>
              <a:ext cx="672" cy="1584"/>
              <a:chOff x="1920" y="1344"/>
              <a:chExt cx="672" cy="1584"/>
            </a:xfrm>
          </p:grpSpPr>
          <p:sp>
            <p:nvSpPr>
              <p:cNvPr id="34828" name="AutoShape 12"/>
              <p:cNvSpPr>
                <a:spLocks noChangeArrowheads="1"/>
              </p:cNvSpPr>
              <p:nvPr/>
            </p:nvSpPr>
            <p:spPr bwMode="auto">
              <a:xfrm flipH="1">
                <a:off x="2064" y="2736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E95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2160" y="1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E95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0" name="Line 14"/>
              <p:cNvSpPr>
                <a:spLocks noChangeShapeType="1"/>
              </p:cNvSpPr>
              <p:nvPr/>
            </p:nvSpPr>
            <p:spPr bwMode="auto">
              <a:xfrm rot="-5400000">
                <a:off x="1680" y="2136"/>
                <a:ext cx="1296" cy="0"/>
              </a:xfrm>
              <a:prstGeom prst="line">
                <a:avLst/>
              </a:prstGeom>
              <a:noFill/>
              <a:ln w="57150">
                <a:solidFill>
                  <a:srgbClr val="18605A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1" name="Oval 15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2" name="Oval 16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240" cy="240"/>
              </a:xfrm>
              <a:prstGeom prst="ellipse">
                <a:avLst/>
              </a:prstGeom>
              <a:solidFill>
                <a:srgbClr val="ED18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3" name="Rectangle 17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2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ED181E"/>
                    </a:solidFill>
                  </a:rPr>
                  <a:t>q</a:t>
                </a:r>
                <a:endParaRPr lang="en-US" sz="18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34834" name="Group 18"/>
              <p:cNvGrpSpPr>
                <a:grpSpLocks/>
              </p:cNvGrpSpPr>
              <p:nvPr/>
            </p:nvGrpSpPr>
            <p:grpSpPr bwMode="auto">
              <a:xfrm>
                <a:off x="1920" y="2496"/>
                <a:ext cx="216" cy="288"/>
                <a:chOff x="1728" y="2832"/>
                <a:chExt cx="216" cy="288"/>
              </a:xfrm>
            </p:grpSpPr>
            <p:sp>
              <p:nvSpPr>
                <p:cNvPr id="34835" name="Rectangle 19"/>
                <p:cNvSpPr>
                  <a:spLocks noChangeArrowheads="1"/>
                </p:cNvSpPr>
                <p:nvPr/>
              </p:nvSpPr>
              <p:spPr bwMode="auto">
                <a:xfrm>
                  <a:off x="1728" y="2832"/>
                  <a:ext cx="2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3333FF"/>
                      </a:solidFill>
                    </a:rPr>
                    <a:t>q</a:t>
                  </a:r>
                </a:p>
              </p:txBody>
            </p:sp>
            <p:sp>
              <p:nvSpPr>
                <p:cNvPr id="34836" name="Line 20"/>
                <p:cNvSpPr>
                  <a:spLocks noChangeShapeType="1"/>
                </p:cNvSpPr>
                <p:nvPr/>
              </p:nvSpPr>
              <p:spPr bwMode="auto">
                <a:xfrm>
                  <a:off x="1764" y="292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 rot="-5400000">
              <a:off x="703" y="1341"/>
              <a:ext cx="58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991A42"/>
                  </a:solidFill>
                </a:rPr>
                <a:t>before</a:t>
              </a:r>
              <a:endParaRPr lang="en-US" sz="18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2362200" y="928688"/>
            <a:ext cx="1295400" cy="2514600"/>
            <a:chOff x="1488" y="585"/>
            <a:chExt cx="816" cy="1584"/>
          </a:xfrm>
        </p:grpSpPr>
        <p:grpSp>
          <p:nvGrpSpPr>
            <p:cNvPr id="34839" name="Group 23"/>
            <p:cNvGrpSpPr>
              <a:grpSpLocks/>
            </p:cNvGrpSpPr>
            <p:nvPr/>
          </p:nvGrpSpPr>
          <p:grpSpPr bwMode="auto">
            <a:xfrm>
              <a:off x="1488" y="585"/>
              <a:ext cx="816" cy="1584"/>
              <a:chOff x="2976" y="1968"/>
              <a:chExt cx="816" cy="1584"/>
            </a:xfrm>
          </p:grpSpPr>
          <p:sp>
            <p:nvSpPr>
              <p:cNvPr id="34840" name="AutoShape 24"/>
              <p:cNvSpPr>
                <a:spLocks noChangeArrowheads="1"/>
              </p:cNvSpPr>
              <p:nvPr/>
            </p:nvSpPr>
            <p:spPr bwMode="auto">
              <a:xfrm flipH="1">
                <a:off x="3264" y="3360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E95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1" name="AutoShape 2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E95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2" name="Oval 26"/>
              <p:cNvSpPr>
                <a:spLocks noChangeArrowheads="1"/>
              </p:cNvSpPr>
              <p:nvPr/>
            </p:nvSpPr>
            <p:spPr bwMode="auto">
              <a:xfrm rot="-5400000">
                <a:off x="2832" y="2592"/>
                <a:ext cx="134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18605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3" name="Oval 27"/>
              <p:cNvSpPr>
                <a:spLocks noChangeArrowheads="1"/>
              </p:cNvSpPr>
              <p:nvPr/>
            </p:nvSpPr>
            <p:spPr bwMode="auto">
              <a:xfrm>
                <a:off x="3384" y="3312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4" name="Oval 28"/>
              <p:cNvSpPr>
                <a:spLocks noChangeArrowheads="1"/>
              </p:cNvSpPr>
              <p:nvPr/>
            </p:nvSpPr>
            <p:spPr bwMode="auto">
              <a:xfrm>
                <a:off x="3384" y="1968"/>
                <a:ext cx="240" cy="240"/>
              </a:xfrm>
              <a:prstGeom prst="ellipse">
                <a:avLst/>
              </a:prstGeom>
              <a:solidFill>
                <a:srgbClr val="ED18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5" name="Rectangle 29"/>
              <p:cNvSpPr>
                <a:spLocks noChangeArrowheads="1"/>
              </p:cNvSpPr>
              <p:nvPr/>
            </p:nvSpPr>
            <p:spPr bwMode="auto">
              <a:xfrm>
                <a:off x="3024" y="2064"/>
                <a:ext cx="2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ED181E"/>
                    </a:solidFill>
                  </a:rPr>
                  <a:t>q</a:t>
                </a:r>
                <a:endParaRPr lang="en-US" sz="18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34846" name="Group 30"/>
              <p:cNvGrpSpPr>
                <a:grpSpLocks/>
              </p:cNvGrpSpPr>
              <p:nvPr/>
            </p:nvGrpSpPr>
            <p:grpSpPr bwMode="auto">
              <a:xfrm>
                <a:off x="2976" y="3168"/>
                <a:ext cx="216" cy="288"/>
                <a:chOff x="1728" y="2832"/>
                <a:chExt cx="216" cy="288"/>
              </a:xfrm>
            </p:grpSpPr>
            <p:sp>
              <p:nvSpPr>
                <p:cNvPr id="34847" name="Rectangle 31"/>
                <p:cNvSpPr>
                  <a:spLocks noChangeArrowheads="1"/>
                </p:cNvSpPr>
                <p:nvPr/>
              </p:nvSpPr>
              <p:spPr bwMode="auto">
                <a:xfrm>
                  <a:off x="1728" y="2832"/>
                  <a:ext cx="2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3333FF"/>
                      </a:solidFill>
                    </a:rPr>
                    <a:t>q</a:t>
                  </a:r>
                </a:p>
              </p:txBody>
            </p:sp>
            <p:sp>
              <p:nvSpPr>
                <p:cNvPr id="34848" name="Line 32"/>
                <p:cNvSpPr>
                  <a:spLocks noChangeShapeType="1"/>
                </p:cNvSpPr>
                <p:nvPr/>
              </p:nvSpPr>
              <p:spPr bwMode="auto">
                <a:xfrm>
                  <a:off x="1764" y="292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849" name="Rectangle 33"/>
            <p:cNvSpPr>
              <a:spLocks noChangeArrowheads="1"/>
            </p:cNvSpPr>
            <p:nvPr/>
          </p:nvSpPr>
          <p:spPr bwMode="auto">
            <a:xfrm rot="-5400000">
              <a:off x="1739" y="1281"/>
              <a:ext cx="48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991A42"/>
                  </a:solidFill>
                </a:rPr>
                <a:t>after</a:t>
              </a:r>
              <a:endParaRPr lang="en-US" sz="1800" b="1">
                <a:solidFill>
                  <a:schemeClr val="accent2"/>
                </a:solidFill>
              </a:endParaRPr>
            </a:p>
          </p:txBody>
        </p:sp>
      </p:grp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381000" y="1804988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4584700" y="812800"/>
            <a:ext cx="3276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852" name="Group 36"/>
          <p:cNvGrpSpPr>
            <a:grpSpLocks/>
          </p:cNvGrpSpPr>
          <p:nvPr/>
        </p:nvGrpSpPr>
        <p:grpSpPr bwMode="auto">
          <a:xfrm>
            <a:off x="381000" y="3786188"/>
            <a:ext cx="8305800" cy="2514600"/>
            <a:chOff x="240" y="2385"/>
            <a:chExt cx="5232" cy="1584"/>
          </a:xfrm>
        </p:grpSpPr>
        <p:grpSp>
          <p:nvGrpSpPr>
            <p:cNvPr id="34853" name="Group 37"/>
            <p:cNvGrpSpPr>
              <a:grpSpLocks/>
            </p:cNvGrpSpPr>
            <p:nvPr/>
          </p:nvGrpSpPr>
          <p:grpSpPr bwMode="auto">
            <a:xfrm>
              <a:off x="1488" y="2385"/>
              <a:ext cx="816" cy="1584"/>
              <a:chOff x="1488" y="2385"/>
              <a:chExt cx="816" cy="1584"/>
            </a:xfrm>
          </p:grpSpPr>
          <p:grpSp>
            <p:nvGrpSpPr>
              <p:cNvPr id="34854" name="Group 38"/>
              <p:cNvGrpSpPr>
                <a:grpSpLocks/>
              </p:cNvGrpSpPr>
              <p:nvPr/>
            </p:nvGrpSpPr>
            <p:grpSpPr bwMode="auto">
              <a:xfrm>
                <a:off x="1488" y="2385"/>
                <a:ext cx="816" cy="1584"/>
                <a:chOff x="4224" y="1440"/>
                <a:chExt cx="816" cy="1584"/>
              </a:xfrm>
            </p:grpSpPr>
            <p:sp>
              <p:nvSpPr>
                <p:cNvPr id="34855" name="AutoShape 39"/>
                <p:cNvSpPr>
                  <a:spLocks noChangeArrowheads="1"/>
                </p:cNvSpPr>
                <p:nvPr/>
              </p:nvSpPr>
              <p:spPr bwMode="auto">
                <a:xfrm>
                  <a:off x="4608" y="2832"/>
                  <a:ext cx="432" cy="144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E95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6" name="AutoShape 40"/>
                <p:cNvSpPr>
                  <a:spLocks noChangeArrowheads="1"/>
                </p:cNvSpPr>
                <p:nvPr/>
              </p:nvSpPr>
              <p:spPr bwMode="auto">
                <a:xfrm>
                  <a:off x="4608" y="1488"/>
                  <a:ext cx="432" cy="144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E95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7" name="Oval 41"/>
                <p:cNvSpPr>
                  <a:spLocks noChangeArrowheads="1"/>
                </p:cNvSpPr>
                <p:nvPr/>
              </p:nvSpPr>
              <p:spPr bwMode="auto">
                <a:xfrm rot="-5400000">
                  <a:off x="4080" y="2064"/>
                  <a:ext cx="1344" cy="3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18605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8" name="Oval 42"/>
                <p:cNvSpPr>
                  <a:spLocks noChangeArrowheads="1"/>
                </p:cNvSpPr>
                <p:nvPr/>
              </p:nvSpPr>
              <p:spPr bwMode="auto">
                <a:xfrm>
                  <a:off x="4632" y="2784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9" name="Oval 43"/>
                <p:cNvSpPr>
                  <a:spLocks noChangeArrowheads="1"/>
                </p:cNvSpPr>
                <p:nvPr/>
              </p:nvSpPr>
              <p:spPr bwMode="auto">
                <a:xfrm>
                  <a:off x="4632" y="1440"/>
                  <a:ext cx="240" cy="240"/>
                </a:xfrm>
                <a:prstGeom prst="ellipse">
                  <a:avLst/>
                </a:prstGeom>
                <a:solidFill>
                  <a:srgbClr val="ED181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0" name="Rectangle 44"/>
                <p:cNvSpPr>
                  <a:spLocks noChangeArrowheads="1"/>
                </p:cNvSpPr>
                <p:nvPr/>
              </p:nvSpPr>
              <p:spPr bwMode="auto">
                <a:xfrm>
                  <a:off x="4272" y="1536"/>
                  <a:ext cx="216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ED181E"/>
                      </a:solidFill>
                    </a:rPr>
                    <a:t>q</a:t>
                  </a:r>
                  <a:endParaRPr lang="en-US" sz="1800" b="1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34861" name="Group 45"/>
                <p:cNvGrpSpPr>
                  <a:grpSpLocks/>
                </p:cNvGrpSpPr>
                <p:nvPr/>
              </p:nvGrpSpPr>
              <p:grpSpPr bwMode="auto">
                <a:xfrm>
                  <a:off x="4224" y="2640"/>
                  <a:ext cx="216" cy="288"/>
                  <a:chOff x="1728" y="2832"/>
                  <a:chExt cx="216" cy="288"/>
                </a:xfrm>
              </p:grpSpPr>
              <p:sp>
                <p:nvSpPr>
                  <p:cNvPr id="3486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32"/>
                    <a:ext cx="2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eaLnBrk="0" hangingPunct="0"/>
                    <a:r>
                      <a:rPr lang="en-US" b="1">
                        <a:solidFill>
                          <a:srgbClr val="3333FF"/>
                        </a:solidFill>
                      </a:rPr>
                      <a:t>q</a:t>
                    </a:r>
                  </a:p>
                </p:txBody>
              </p:sp>
              <p:sp>
                <p:nvSpPr>
                  <p:cNvPr id="3486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764" y="2928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64" name="Rectangle 48"/>
              <p:cNvSpPr>
                <a:spLocks noChangeArrowheads="1"/>
              </p:cNvSpPr>
              <p:nvPr/>
            </p:nvSpPr>
            <p:spPr bwMode="auto">
              <a:xfrm rot="-5400000">
                <a:off x="1758" y="3075"/>
                <a:ext cx="487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991A42"/>
                    </a:solidFill>
                  </a:rPr>
                  <a:t>after</a:t>
                </a:r>
                <a:endParaRPr lang="en-US" sz="1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4865" name="Group 49"/>
            <p:cNvGrpSpPr>
              <a:grpSpLocks/>
            </p:cNvGrpSpPr>
            <p:nvPr/>
          </p:nvGrpSpPr>
          <p:grpSpPr bwMode="auto">
            <a:xfrm>
              <a:off x="528" y="2385"/>
              <a:ext cx="739" cy="1584"/>
              <a:chOff x="528" y="2385"/>
              <a:chExt cx="739" cy="1584"/>
            </a:xfrm>
          </p:grpSpPr>
          <p:grpSp>
            <p:nvGrpSpPr>
              <p:cNvPr id="34866" name="Group 50"/>
              <p:cNvGrpSpPr>
                <a:grpSpLocks/>
              </p:cNvGrpSpPr>
              <p:nvPr/>
            </p:nvGrpSpPr>
            <p:grpSpPr bwMode="auto">
              <a:xfrm>
                <a:off x="528" y="2385"/>
                <a:ext cx="672" cy="1584"/>
                <a:chOff x="960" y="1296"/>
                <a:chExt cx="672" cy="1584"/>
              </a:xfrm>
            </p:grpSpPr>
            <p:sp>
              <p:nvSpPr>
                <p:cNvPr id="34867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0" y="2688"/>
                  <a:ext cx="432" cy="144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E95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8" name="AutoShape 52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432" cy="144"/>
                </a:xfrm>
                <a:prstGeom prst="rightArrow">
                  <a:avLst>
                    <a:gd name="adj1" fmla="val 50000"/>
                    <a:gd name="adj2" fmla="val 75000"/>
                  </a:avLst>
                </a:prstGeom>
                <a:solidFill>
                  <a:srgbClr val="FFE95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9" name="Line 53"/>
                <p:cNvSpPr>
                  <a:spLocks noChangeShapeType="1"/>
                </p:cNvSpPr>
                <p:nvPr/>
              </p:nvSpPr>
              <p:spPr bwMode="auto">
                <a:xfrm rot="-5400000">
                  <a:off x="720" y="2088"/>
                  <a:ext cx="1296" cy="0"/>
                </a:xfrm>
                <a:prstGeom prst="line">
                  <a:avLst/>
                </a:prstGeom>
                <a:noFill/>
                <a:ln w="57150">
                  <a:solidFill>
                    <a:srgbClr val="18605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0" name="Oval 54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1" name="Oval 55"/>
                <p:cNvSpPr>
                  <a:spLocks noChangeArrowheads="1"/>
                </p:cNvSpPr>
                <p:nvPr/>
              </p:nvSpPr>
              <p:spPr bwMode="auto">
                <a:xfrm>
                  <a:off x="1248" y="1296"/>
                  <a:ext cx="240" cy="240"/>
                </a:xfrm>
                <a:prstGeom prst="ellipse">
                  <a:avLst/>
                </a:prstGeom>
                <a:solidFill>
                  <a:srgbClr val="ED181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2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1392"/>
                  <a:ext cx="216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ED181E"/>
                      </a:solidFill>
                    </a:rPr>
                    <a:t>q</a:t>
                  </a:r>
                  <a:endParaRPr lang="en-US" sz="1800" b="1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34873" name="Group 57"/>
                <p:cNvGrpSpPr>
                  <a:grpSpLocks/>
                </p:cNvGrpSpPr>
                <p:nvPr/>
              </p:nvGrpSpPr>
              <p:grpSpPr bwMode="auto">
                <a:xfrm>
                  <a:off x="960" y="2448"/>
                  <a:ext cx="216" cy="288"/>
                  <a:chOff x="1728" y="2832"/>
                  <a:chExt cx="216" cy="288"/>
                </a:xfrm>
              </p:grpSpPr>
              <p:sp>
                <p:nvSpPr>
                  <p:cNvPr id="3487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32"/>
                    <a:ext cx="2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eaLnBrk="0" hangingPunct="0"/>
                    <a:r>
                      <a:rPr lang="en-US" b="1">
                        <a:solidFill>
                          <a:srgbClr val="3333FF"/>
                        </a:solidFill>
                      </a:rPr>
                      <a:t>q</a:t>
                    </a:r>
                  </a:p>
                </p:txBody>
              </p:sp>
              <p:sp>
                <p:nvSpPr>
                  <p:cNvPr id="3487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764" y="2928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76" name="Rectangle 60"/>
              <p:cNvSpPr>
                <a:spLocks noChangeArrowheads="1"/>
              </p:cNvSpPr>
              <p:nvPr/>
            </p:nvSpPr>
            <p:spPr bwMode="auto">
              <a:xfrm rot="-5400000">
                <a:off x="847" y="3026"/>
                <a:ext cx="581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991A42"/>
                    </a:solidFill>
                  </a:rPr>
                  <a:t>before</a:t>
                </a:r>
                <a:endParaRPr lang="en-US" sz="1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4877" name="Group 61"/>
            <p:cNvGrpSpPr>
              <a:grpSpLocks/>
            </p:cNvGrpSpPr>
            <p:nvPr/>
          </p:nvGrpSpPr>
          <p:grpSpPr bwMode="auto">
            <a:xfrm>
              <a:off x="240" y="2640"/>
              <a:ext cx="5232" cy="1246"/>
              <a:chOff x="240" y="2640"/>
              <a:chExt cx="5232" cy="1246"/>
            </a:xfrm>
          </p:grpSpPr>
          <p:grpSp>
            <p:nvGrpSpPr>
              <p:cNvPr id="34878" name="Group 62"/>
              <p:cNvGrpSpPr>
                <a:grpSpLocks/>
              </p:cNvGrpSpPr>
              <p:nvPr/>
            </p:nvGrpSpPr>
            <p:grpSpPr bwMode="auto">
              <a:xfrm>
                <a:off x="288" y="2941"/>
                <a:ext cx="452" cy="471"/>
                <a:chOff x="288" y="2352"/>
                <a:chExt cx="452" cy="471"/>
              </a:xfrm>
            </p:grpSpPr>
            <p:sp>
              <p:nvSpPr>
                <p:cNvPr id="348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27" y="2352"/>
                  <a:ext cx="1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3333FF"/>
                      </a:solidFill>
                      <a:latin typeface="Symbol" charset="2"/>
                    </a:rPr>
                    <a:t></a:t>
                  </a:r>
                </a:p>
              </p:txBody>
            </p:sp>
            <p:sp>
              <p:nvSpPr>
                <p:cNvPr id="34880" name="Rectangle 64"/>
                <p:cNvSpPr>
                  <a:spLocks noChangeArrowheads="1"/>
                </p:cNvSpPr>
                <p:nvPr/>
              </p:nvSpPr>
              <p:spPr bwMode="auto">
                <a:xfrm>
                  <a:off x="288" y="2592"/>
                  <a:ext cx="4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800" b="1">
                      <a:latin typeface="Times" charset="0"/>
                    </a:rPr>
                    <a:t>beam</a:t>
                  </a:r>
                </a:p>
              </p:txBody>
            </p:sp>
          </p:grpSp>
          <p:sp>
            <p:nvSpPr>
              <p:cNvPr id="34881" name="Rectangle 65"/>
              <p:cNvSpPr>
                <a:spLocks noChangeArrowheads="1"/>
              </p:cNvSpPr>
              <p:nvPr/>
            </p:nvSpPr>
            <p:spPr bwMode="auto">
              <a:xfrm>
                <a:off x="2572" y="3024"/>
                <a:ext cx="29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991A42"/>
                    </a:solidFill>
                  </a:rPr>
                  <a:t>Almost no data in hand</a:t>
                </a:r>
              </a:p>
              <a:p>
                <a:pPr algn="ctr" eaLnBrk="0" hangingPunct="0"/>
                <a:r>
                  <a:rPr lang="en-US" sz="1800" b="1">
                    <a:solidFill>
                      <a:srgbClr val="991A42"/>
                    </a:solidFill>
                  </a:rPr>
                  <a:t> in the mass region</a:t>
                </a:r>
              </a:p>
              <a:p>
                <a:pPr algn="ctr" eaLnBrk="0" hangingPunct="0"/>
                <a:r>
                  <a:rPr lang="en-US" sz="1800" b="1">
                    <a:solidFill>
                      <a:srgbClr val="991A42"/>
                    </a:solidFill>
                  </a:rPr>
                  <a:t>where we expect to find exotic hybrids</a:t>
                </a:r>
              </a:p>
              <a:p>
                <a:pPr algn="ctr" eaLnBrk="0" hangingPunct="0"/>
                <a:r>
                  <a:rPr lang="en-US" sz="1800" b="1">
                    <a:solidFill>
                      <a:srgbClr val="991A42"/>
                    </a:solidFill>
                  </a:rPr>
                  <a:t>when flux tube is excited</a:t>
                </a:r>
              </a:p>
            </p:txBody>
          </p:sp>
          <p:sp>
            <p:nvSpPr>
              <p:cNvPr id="34882" name="Rectangle 66"/>
              <p:cNvSpPr>
                <a:spLocks noChangeArrowheads="1"/>
              </p:cNvSpPr>
              <p:nvPr/>
            </p:nvSpPr>
            <p:spPr bwMode="auto">
              <a:xfrm>
                <a:off x="240" y="2961"/>
                <a:ext cx="528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3" name="Rectangle 67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147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ED181E"/>
                    </a:solidFill>
                  </a:rPr>
                  <a:t>Quark spins aligned</a:t>
                </a:r>
                <a:endParaRPr lang="en-US" sz="1800" b="1">
                  <a:latin typeface="Times" charset="0"/>
                </a:endParaRPr>
              </a:p>
            </p:txBody>
          </p:sp>
          <p:sp>
            <p:nvSpPr>
              <p:cNvPr id="34884" name="Rectangle 68"/>
              <p:cNvSpPr>
                <a:spLocks noChangeArrowheads="1"/>
              </p:cNvSpPr>
              <p:nvPr/>
            </p:nvSpPr>
            <p:spPr bwMode="auto">
              <a:xfrm>
                <a:off x="3024" y="2656"/>
                <a:ext cx="206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2359025" y="546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_</a:t>
            </a:r>
          </a:p>
        </p:txBody>
      </p:sp>
      <p:sp>
        <p:nvSpPr>
          <p:cNvPr id="34886" name="Rectangle 70"/>
          <p:cNvSpPr>
            <a:spLocks noChangeArrowheads="1"/>
          </p:cNvSpPr>
          <p:nvPr/>
        </p:nvSpPr>
        <p:spPr bwMode="auto">
          <a:xfrm>
            <a:off x="847725" y="538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_</a:t>
            </a:r>
          </a:p>
        </p:txBody>
      </p:sp>
      <p:sp>
        <p:nvSpPr>
          <p:cNvPr id="34887" name="Rectangle 71"/>
          <p:cNvSpPr>
            <a:spLocks noChangeArrowheads="1"/>
          </p:cNvSpPr>
          <p:nvPr/>
        </p:nvSpPr>
        <p:spPr bwMode="auto">
          <a:xfrm>
            <a:off x="2359025" y="26035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_</a:t>
            </a:r>
          </a:p>
        </p:txBody>
      </p:sp>
      <p:sp>
        <p:nvSpPr>
          <p:cNvPr id="34888" name="Rectangle 72"/>
          <p:cNvSpPr>
            <a:spLocks noChangeArrowheads="1"/>
          </p:cNvSpPr>
          <p:nvPr/>
        </p:nvSpPr>
        <p:spPr bwMode="auto">
          <a:xfrm>
            <a:off x="771525" y="254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C4E8-E8A8-0347-8165-F07A18DA7D61}" type="slidenum">
              <a:rPr lang="en-US"/>
              <a:pPr/>
              <a:t>32</a:t>
            </a:fld>
            <a:endParaRPr lang="en-US"/>
          </a:p>
        </p:txBody>
      </p:sp>
      <p:pic>
        <p:nvPicPr>
          <p:cNvPr id="40962" name="Picture 2" descr="6_GeV_Racetr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300163"/>
            <a:ext cx="6096000" cy="4691062"/>
          </a:xfrm>
          <a:prstGeom prst="rect">
            <a:avLst/>
          </a:prstGeom>
          <a:noFill/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 rot="5400000">
            <a:off x="4475163" y="2787650"/>
            <a:ext cx="533400" cy="346075"/>
          </a:xfrm>
          <a:prstGeom prst="parallelogram">
            <a:avLst>
              <a:gd name="adj" fmla="val 52746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4" name="Picture 4" descr="12_GeV_mods_HallD-beamline_over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88" y="863600"/>
            <a:ext cx="879475" cy="1338263"/>
          </a:xfrm>
          <a:prstGeom prst="rect">
            <a:avLst/>
          </a:prstGeom>
          <a:noFill/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5475288" y="128588"/>
            <a:ext cx="1363662" cy="962025"/>
            <a:chOff x="3792" y="74"/>
            <a:chExt cx="945" cy="606"/>
          </a:xfrm>
        </p:grpSpPr>
        <p:pic>
          <p:nvPicPr>
            <p:cNvPr id="40966" name="Picture 6" descr="12_GeV_mods_Hall-D_overl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2" y="74"/>
              <a:ext cx="945" cy="606"/>
            </a:xfrm>
            <a:prstGeom prst="rect">
              <a:avLst/>
            </a:prstGeom>
            <a:noFill/>
          </p:spPr>
        </p:pic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 rot="5400000" flipV="1">
              <a:off x="4084" y="324"/>
              <a:ext cx="192" cy="240"/>
            </a:xfrm>
            <a:prstGeom prst="parallelogram">
              <a:avLst>
                <a:gd name="adj" fmla="val 59023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0968" name="Freeform 8"/>
          <p:cNvSpPr>
            <a:spLocks/>
          </p:cNvSpPr>
          <p:nvPr/>
        </p:nvSpPr>
        <p:spPr bwMode="auto">
          <a:xfrm>
            <a:off x="5864225" y="573088"/>
            <a:ext cx="438150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4" y="108"/>
              </a:cxn>
              <a:cxn ang="0">
                <a:pos x="28" y="122"/>
              </a:cxn>
              <a:cxn ang="0">
                <a:pos x="44" y="128"/>
              </a:cxn>
              <a:cxn ang="0">
                <a:pos x="53" y="107"/>
              </a:cxn>
              <a:cxn ang="0">
                <a:pos x="72" y="99"/>
              </a:cxn>
              <a:cxn ang="0">
                <a:pos x="88" y="106"/>
              </a:cxn>
              <a:cxn ang="0">
                <a:pos x="94" y="88"/>
              </a:cxn>
              <a:cxn ang="0">
                <a:pos x="96" y="82"/>
              </a:cxn>
              <a:cxn ang="0">
                <a:pos x="112" y="84"/>
              </a:cxn>
              <a:cxn ang="0">
                <a:pos x="128" y="88"/>
              </a:cxn>
              <a:cxn ang="0">
                <a:pos x="146" y="60"/>
              </a:cxn>
              <a:cxn ang="0">
                <a:pos x="152" y="62"/>
              </a:cxn>
              <a:cxn ang="0">
                <a:pos x="158" y="66"/>
              </a:cxn>
              <a:cxn ang="0">
                <a:pos x="170" y="70"/>
              </a:cxn>
              <a:cxn ang="0">
                <a:pos x="192" y="38"/>
              </a:cxn>
              <a:cxn ang="0">
                <a:pos x="214" y="54"/>
              </a:cxn>
              <a:cxn ang="0">
                <a:pos x="236" y="24"/>
              </a:cxn>
              <a:cxn ang="0">
                <a:pos x="254" y="34"/>
              </a:cxn>
              <a:cxn ang="0">
                <a:pos x="266" y="38"/>
              </a:cxn>
              <a:cxn ang="0">
                <a:pos x="286" y="10"/>
              </a:cxn>
              <a:cxn ang="0">
                <a:pos x="304" y="0"/>
              </a:cxn>
            </a:cxnLst>
            <a:rect l="0" t="0" r="r" b="b"/>
            <a:pathLst>
              <a:path w="304" h="130">
                <a:moveTo>
                  <a:pt x="0" y="130"/>
                </a:moveTo>
                <a:cubicBezTo>
                  <a:pt x="16" y="119"/>
                  <a:pt x="11" y="127"/>
                  <a:pt x="14" y="108"/>
                </a:cubicBezTo>
                <a:cubicBezTo>
                  <a:pt x="25" y="112"/>
                  <a:pt x="19" y="108"/>
                  <a:pt x="28" y="122"/>
                </a:cubicBezTo>
                <a:cubicBezTo>
                  <a:pt x="29" y="124"/>
                  <a:pt x="44" y="128"/>
                  <a:pt x="44" y="128"/>
                </a:cubicBezTo>
                <a:cubicBezTo>
                  <a:pt x="53" y="119"/>
                  <a:pt x="40" y="111"/>
                  <a:pt x="53" y="107"/>
                </a:cubicBezTo>
                <a:cubicBezTo>
                  <a:pt x="64" y="92"/>
                  <a:pt x="61" y="88"/>
                  <a:pt x="72" y="99"/>
                </a:cubicBezTo>
                <a:cubicBezTo>
                  <a:pt x="73" y="103"/>
                  <a:pt x="82" y="116"/>
                  <a:pt x="88" y="106"/>
                </a:cubicBezTo>
                <a:cubicBezTo>
                  <a:pt x="88" y="106"/>
                  <a:pt x="93" y="91"/>
                  <a:pt x="94" y="88"/>
                </a:cubicBezTo>
                <a:cubicBezTo>
                  <a:pt x="95" y="86"/>
                  <a:pt x="96" y="82"/>
                  <a:pt x="96" y="82"/>
                </a:cubicBezTo>
                <a:cubicBezTo>
                  <a:pt x="101" y="83"/>
                  <a:pt x="107" y="83"/>
                  <a:pt x="112" y="84"/>
                </a:cubicBezTo>
                <a:cubicBezTo>
                  <a:pt x="117" y="85"/>
                  <a:pt x="128" y="88"/>
                  <a:pt x="128" y="88"/>
                </a:cubicBezTo>
                <a:cubicBezTo>
                  <a:pt x="141" y="85"/>
                  <a:pt x="139" y="71"/>
                  <a:pt x="146" y="60"/>
                </a:cubicBezTo>
                <a:cubicBezTo>
                  <a:pt x="148" y="61"/>
                  <a:pt x="150" y="61"/>
                  <a:pt x="152" y="62"/>
                </a:cubicBezTo>
                <a:cubicBezTo>
                  <a:pt x="154" y="63"/>
                  <a:pt x="156" y="65"/>
                  <a:pt x="158" y="66"/>
                </a:cubicBezTo>
                <a:cubicBezTo>
                  <a:pt x="162" y="68"/>
                  <a:pt x="170" y="70"/>
                  <a:pt x="170" y="70"/>
                </a:cubicBezTo>
                <a:cubicBezTo>
                  <a:pt x="177" y="60"/>
                  <a:pt x="180" y="42"/>
                  <a:pt x="192" y="38"/>
                </a:cubicBezTo>
                <a:cubicBezTo>
                  <a:pt x="201" y="44"/>
                  <a:pt x="204" y="51"/>
                  <a:pt x="214" y="54"/>
                </a:cubicBezTo>
                <a:cubicBezTo>
                  <a:pt x="227" y="50"/>
                  <a:pt x="232" y="36"/>
                  <a:pt x="236" y="24"/>
                </a:cubicBezTo>
                <a:cubicBezTo>
                  <a:pt x="242" y="26"/>
                  <a:pt x="249" y="32"/>
                  <a:pt x="254" y="34"/>
                </a:cubicBezTo>
                <a:cubicBezTo>
                  <a:pt x="258" y="35"/>
                  <a:pt x="266" y="38"/>
                  <a:pt x="266" y="38"/>
                </a:cubicBezTo>
                <a:cubicBezTo>
                  <a:pt x="276" y="20"/>
                  <a:pt x="280" y="19"/>
                  <a:pt x="286" y="10"/>
                </a:cubicBezTo>
                <a:cubicBezTo>
                  <a:pt x="286" y="8"/>
                  <a:pt x="300" y="2"/>
                  <a:pt x="304" y="0"/>
                </a:cubicBezTo>
              </a:path>
            </a:pathLst>
          </a:custGeom>
          <a:noFill/>
          <a:ln w="19050" cap="flat" cmpd="sng">
            <a:solidFill>
              <a:srgbClr val="FFB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156200" cy="558800"/>
          </a:xfrm>
        </p:spPr>
        <p:txBody>
          <a:bodyPr/>
          <a:lstStyle/>
          <a:p>
            <a:r>
              <a:rPr lang="en-US"/>
              <a:t>Jefferson Lab Upgrade</a:t>
            </a:r>
          </a:p>
        </p:txBody>
      </p:sp>
      <p:pic>
        <p:nvPicPr>
          <p:cNvPr id="40971" name="Picture 11" descr="jlabs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4552950"/>
            <a:ext cx="2965450" cy="214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FF37-1269-064F-9823-3078E69C88AA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243013" y="128588"/>
            <a:ext cx="7416800" cy="5862637"/>
            <a:chOff x="783" y="81"/>
            <a:chExt cx="4672" cy="3693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783" y="819"/>
              <a:ext cx="3840" cy="2955"/>
              <a:chOff x="864" y="820"/>
              <a:chExt cx="4224" cy="2955"/>
            </a:xfrm>
          </p:grpSpPr>
          <p:pic>
            <p:nvPicPr>
              <p:cNvPr id="41988" name="Picture 4" descr="6_GeV_Racetrack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64" y="820"/>
                <a:ext cx="4224" cy="2955"/>
              </a:xfrm>
              <a:prstGeom prst="rect">
                <a:avLst/>
              </a:prstGeom>
              <a:noFill/>
            </p:spPr>
          </p:pic>
          <p:sp>
            <p:nvSpPr>
              <p:cNvPr id="41989" name="AutoShape 5"/>
              <p:cNvSpPr>
                <a:spLocks noChangeArrowheads="1"/>
              </p:cNvSpPr>
              <p:nvPr/>
            </p:nvSpPr>
            <p:spPr bwMode="auto">
              <a:xfrm rot="5400000">
                <a:off x="3120" y="1746"/>
                <a:ext cx="336" cy="240"/>
              </a:xfrm>
              <a:prstGeom prst="parallelogram">
                <a:avLst>
                  <a:gd name="adj" fmla="val 47911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41990" name="Picture 6" descr="12_GeV_mods_Arc-10_overl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1776"/>
              <a:ext cx="1940" cy="1182"/>
            </a:xfrm>
            <a:prstGeom prst="rect">
              <a:avLst/>
            </a:prstGeom>
            <a:noFill/>
          </p:spPr>
        </p:pic>
        <p:pic>
          <p:nvPicPr>
            <p:cNvPr id="41991" name="Picture 7" descr="12_GeV_mods_HallD-beamline_overl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3" y="544"/>
              <a:ext cx="554" cy="843"/>
            </a:xfrm>
            <a:prstGeom prst="rect">
              <a:avLst/>
            </a:prstGeom>
            <a:noFill/>
          </p:spPr>
        </p:pic>
        <p:pic>
          <p:nvPicPr>
            <p:cNvPr id="41992" name="Picture 8" descr="12_GeV_mods_NL-cryomodules_overl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</p:spPr>
        </p:pic>
        <p:pic>
          <p:nvPicPr>
            <p:cNvPr id="41993" name="Picture 9" descr="12_GeV_mods_SL-cryomodules_overl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</p:spPr>
        </p:pic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2864" y="1437"/>
              <a:ext cx="574" cy="534"/>
              <a:chOff x="3146" y="1440"/>
              <a:chExt cx="632" cy="534"/>
            </a:xfrm>
          </p:grpSpPr>
          <p:sp>
            <p:nvSpPr>
              <p:cNvPr id="41995" name="Text Box 11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418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CHL-2</a:t>
                </a:r>
              </a:p>
            </p:txBody>
          </p:sp>
          <p:grpSp>
            <p:nvGrpSpPr>
              <p:cNvPr id="41996" name="Group 12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41997" name="Picture 13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998" name="Picture 14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41999" name="Group 15"/>
            <p:cNvGrpSpPr>
              <a:grpSpLocks/>
            </p:cNvGrpSpPr>
            <p:nvPr/>
          </p:nvGrpSpPr>
          <p:grpSpPr bwMode="auto">
            <a:xfrm>
              <a:off x="3449" y="81"/>
              <a:ext cx="859" cy="606"/>
              <a:chOff x="3792" y="74"/>
              <a:chExt cx="945" cy="606"/>
            </a:xfrm>
          </p:grpSpPr>
          <p:pic>
            <p:nvPicPr>
              <p:cNvPr id="42000" name="Picture 16" descr="12_GeV_mods_Hall-D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</p:spPr>
          </p:pic>
          <p:sp>
            <p:nvSpPr>
              <p:cNvPr id="42001" name="AutoShape 17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3694" y="361"/>
              <a:ext cx="276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4" y="108"/>
                </a:cxn>
                <a:cxn ang="0">
                  <a:pos x="28" y="122"/>
                </a:cxn>
                <a:cxn ang="0">
                  <a:pos x="44" y="128"/>
                </a:cxn>
                <a:cxn ang="0">
                  <a:pos x="53" y="107"/>
                </a:cxn>
                <a:cxn ang="0">
                  <a:pos x="72" y="99"/>
                </a:cxn>
                <a:cxn ang="0">
                  <a:pos x="88" y="106"/>
                </a:cxn>
                <a:cxn ang="0">
                  <a:pos x="94" y="88"/>
                </a:cxn>
                <a:cxn ang="0">
                  <a:pos x="96" y="82"/>
                </a:cxn>
                <a:cxn ang="0">
                  <a:pos x="112" y="84"/>
                </a:cxn>
                <a:cxn ang="0">
                  <a:pos x="128" y="88"/>
                </a:cxn>
                <a:cxn ang="0">
                  <a:pos x="146" y="60"/>
                </a:cxn>
                <a:cxn ang="0">
                  <a:pos x="152" y="62"/>
                </a:cxn>
                <a:cxn ang="0">
                  <a:pos x="158" y="66"/>
                </a:cxn>
                <a:cxn ang="0">
                  <a:pos x="170" y="70"/>
                </a:cxn>
                <a:cxn ang="0">
                  <a:pos x="192" y="38"/>
                </a:cxn>
                <a:cxn ang="0">
                  <a:pos x="214" y="54"/>
                </a:cxn>
                <a:cxn ang="0">
                  <a:pos x="236" y="24"/>
                </a:cxn>
                <a:cxn ang="0">
                  <a:pos x="254" y="34"/>
                </a:cxn>
                <a:cxn ang="0">
                  <a:pos x="266" y="38"/>
                </a:cxn>
                <a:cxn ang="0">
                  <a:pos x="286" y="10"/>
                </a:cxn>
                <a:cxn ang="0">
                  <a:pos x="304" y="0"/>
                </a:cxn>
              </a:cxnLst>
              <a:rect l="0" t="0" r="r" b="b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2003" name="Group 19"/>
            <p:cNvGrpSpPr>
              <a:grpSpLocks/>
            </p:cNvGrpSpPr>
            <p:nvPr/>
          </p:nvGrpSpPr>
          <p:grpSpPr bwMode="auto">
            <a:xfrm>
              <a:off x="4145" y="528"/>
              <a:ext cx="1310" cy="732"/>
              <a:chOff x="4560" y="528"/>
              <a:chExt cx="1440" cy="732"/>
            </a:xfrm>
          </p:grpSpPr>
          <p:sp>
            <p:nvSpPr>
              <p:cNvPr id="42004" name="Text Box 20"/>
              <p:cNvSpPr txBox="1">
                <a:spLocks noChangeArrowheads="1"/>
              </p:cNvSpPr>
              <p:nvPr/>
            </p:nvSpPr>
            <p:spPr bwMode="auto">
              <a:xfrm>
                <a:off x="4704" y="528"/>
                <a:ext cx="1296" cy="57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Upgrade magnets and power supplies</a:t>
                </a:r>
              </a:p>
            </p:txBody>
          </p:sp>
          <p:pic>
            <p:nvPicPr>
              <p:cNvPr id="42005" name="Picture 21" descr="12_GeV_mods_arrow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60" y="864"/>
                <a:ext cx="306" cy="39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2007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003800" cy="508000"/>
          </a:xfrm>
        </p:spPr>
        <p:txBody>
          <a:bodyPr/>
          <a:lstStyle/>
          <a:p>
            <a:r>
              <a:rPr lang="en-US" dirty="0"/>
              <a:t>Jefferson Lab Upgrade</a:t>
            </a:r>
          </a:p>
        </p:txBody>
      </p:sp>
      <p:pic>
        <p:nvPicPr>
          <p:cNvPr id="42008" name="Picture 24" descr="jlabsi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0275" y="4552950"/>
            <a:ext cx="2965450" cy="214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AA7B-1886-C740-9BB2-5624AA0A4967}" type="slidenum">
              <a:rPr lang="en-US"/>
              <a:pPr/>
              <a:t>34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33600" cy="419100"/>
          </a:xfrm>
        </p:spPr>
        <p:txBody>
          <a:bodyPr/>
          <a:lstStyle/>
          <a:p>
            <a:r>
              <a:rPr lang="en-US"/>
              <a:t>Coherent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429000" y="152400"/>
            <a:ext cx="5083175" cy="5181600"/>
            <a:chOff x="2208" y="864"/>
            <a:chExt cx="2590" cy="2640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2">
              <a:alphaModFix amt="50000"/>
            </a:blip>
            <a:srcRect/>
            <a:stretch>
              <a:fillRect/>
            </a:stretch>
          </p:blipFill>
          <p:spPr bwMode="auto">
            <a:xfrm>
              <a:off x="2208" y="864"/>
              <a:ext cx="2590" cy="264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</p:spPr>
        </p:pic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2976" y="912"/>
              <a:ext cx="139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2352" y="2880"/>
              <a:ext cx="115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15" name="Rectangle 7"/>
          <p:cNvSpPr>
            <a:spLocks noChangeArrowheads="1"/>
          </p:cNvSpPr>
          <p:nvPr/>
        </p:nvSpPr>
        <p:spPr bwMode="auto">
          <a:xfrm rot="-5400000">
            <a:off x="2847182" y="1332706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Helvetica" charset="0"/>
              </a:rPr>
              <a:t>flux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699250" y="52578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Helvetica" charset="0"/>
              </a:rPr>
              <a:t>photon energy (GeV)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096000" y="422275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srgbClr val="EF1F1D"/>
                </a:solidFill>
                <a:latin typeface="Helvetica" charset="0"/>
              </a:rPr>
              <a:t>12 GeV electrons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660A25"/>
                </a:solidFill>
                <a:latin typeface="Helvetica" charset="0"/>
              </a:rPr>
              <a:t>This technique provides requisite energy, flux and polarization</a:t>
            </a:r>
            <a:endParaRPr lang="en-US">
              <a:solidFill>
                <a:srgbClr val="660A25"/>
              </a:solidFill>
              <a:latin typeface="Helvetica" charset="0"/>
            </a:endParaRPr>
          </a:p>
        </p:txBody>
      </p: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4114800" y="3317875"/>
            <a:ext cx="1400175" cy="1406525"/>
            <a:chOff x="2592" y="2234"/>
            <a:chExt cx="882" cy="886"/>
          </a:xfrm>
        </p:grpSpPr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2640" y="2234"/>
              <a:ext cx="834" cy="237"/>
            </a:xfrm>
            <a:prstGeom prst="rect">
              <a:avLst/>
            </a:prstGeom>
            <a:noFill/>
            <a:ln w="9525">
              <a:solidFill>
                <a:srgbClr val="ED181E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ED181E"/>
                  </a:solidFill>
                  <a:latin typeface="Helvetica" charset="0"/>
                </a:rPr>
                <a:t>collimated</a:t>
              </a:r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flipH="1">
              <a:off x="2592" y="2496"/>
              <a:ext cx="480" cy="624"/>
            </a:xfrm>
            <a:prstGeom prst="line">
              <a:avLst/>
            </a:prstGeom>
            <a:noFill/>
            <a:ln w="28575">
              <a:solidFill>
                <a:srgbClr val="EF1F1D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4191000" y="803275"/>
            <a:ext cx="2241550" cy="1254125"/>
            <a:chOff x="2640" y="650"/>
            <a:chExt cx="1412" cy="790"/>
          </a:xfrm>
        </p:grpSpPr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2640" y="650"/>
              <a:ext cx="14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1">
                  <a:latin typeface="Helvetica" charset="0"/>
                </a:rPr>
                <a:t>Incoherent &amp;</a:t>
              </a:r>
            </a:p>
            <a:p>
              <a:pPr algn="ctr" eaLnBrk="0" hangingPunct="0"/>
              <a:r>
                <a:rPr lang="en-US" sz="1800" b="1">
                  <a:latin typeface="Helvetica" charset="0"/>
                </a:rPr>
                <a:t>coherent spectrum</a:t>
              </a:r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H="1">
              <a:off x="3264" y="11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4021138" y="1855788"/>
            <a:ext cx="3917950" cy="4292600"/>
            <a:chOff x="2544" y="1316"/>
            <a:chExt cx="2468" cy="2704"/>
          </a:xfrm>
        </p:grpSpPr>
        <p:sp>
          <p:nvSpPr>
            <p:cNvPr id="43027" name="Freeform 19"/>
            <p:cNvSpPr>
              <a:spLocks/>
            </p:cNvSpPr>
            <p:nvPr/>
          </p:nvSpPr>
          <p:spPr bwMode="auto">
            <a:xfrm>
              <a:off x="3936" y="2256"/>
              <a:ext cx="192" cy="108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48" y="384"/>
                </a:cxn>
                <a:cxn ang="0">
                  <a:pos x="0" y="576"/>
                </a:cxn>
                <a:cxn ang="0">
                  <a:pos x="0" y="1104"/>
                </a:cxn>
                <a:cxn ang="0">
                  <a:pos x="192" y="1104"/>
                </a:cxn>
                <a:cxn ang="0">
                  <a:pos x="192" y="240"/>
                </a:cxn>
                <a:cxn ang="0">
                  <a:pos x="144" y="0"/>
                </a:cxn>
              </a:cxnLst>
              <a:rect l="0" t="0" r="r" b="b"/>
              <a:pathLst>
                <a:path w="192" h="1104">
                  <a:moveTo>
                    <a:pt x="144" y="0"/>
                  </a:moveTo>
                  <a:lnTo>
                    <a:pt x="48" y="384"/>
                  </a:lnTo>
                  <a:lnTo>
                    <a:pt x="0" y="576"/>
                  </a:lnTo>
                  <a:lnTo>
                    <a:pt x="0" y="1104"/>
                  </a:lnTo>
                  <a:lnTo>
                    <a:pt x="192" y="1104"/>
                  </a:lnTo>
                  <a:lnTo>
                    <a:pt x="192" y="24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F1F1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AutoShape 20"/>
            <p:cNvSpPr>
              <a:spLocks noChangeAspect="1" noChangeArrowheads="1"/>
            </p:cNvSpPr>
            <p:nvPr/>
          </p:nvSpPr>
          <p:spPr bwMode="auto">
            <a:xfrm>
              <a:off x="3728" y="3384"/>
              <a:ext cx="403" cy="347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EF1F1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3120" y="357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ED181E"/>
                  </a:solidFill>
                  <a:latin typeface="Helvetica" charset="0"/>
                </a:rPr>
                <a:t>tagged</a:t>
              </a:r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2544" y="3789"/>
              <a:ext cx="1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EF1F1D"/>
                  </a:solidFill>
                  <a:latin typeface="Helvetica" charset="0"/>
                </a:rPr>
                <a:t>with 0.1% resolution </a:t>
              </a:r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4270" y="1316"/>
              <a:ext cx="74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Helvetica" charset="0"/>
                </a:rPr>
                <a:t>40%</a:t>
              </a:r>
            </a:p>
            <a:p>
              <a:pPr algn="ctr" eaLnBrk="0" hangingPunct="0"/>
              <a:r>
                <a:rPr lang="en-US" sz="1400" b="1">
                  <a:latin typeface="Helvetica" charset="0"/>
                </a:rPr>
                <a:t>polarization</a:t>
              </a:r>
            </a:p>
            <a:p>
              <a:pPr algn="ctr" eaLnBrk="0" hangingPunct="0"/>
              <a:r>
                <a:rPr lang="en-US" sz="1400" b="1">
                  <a:latin typeface="Helvetica" charset="0"/>
                </a:rPr>
                <a:t>in peak</a:t>
              </a:r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 flipH="1">
              <a:off x="4080" y="1824"/>
              <a:ext cx="48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3033" name="Picture 25"/>
          <p:cNvPicPr>
            <a:picLocks noChangeAspect="1" noChangeArrowheads="1"/>
          </p:cNvPicPr>
          <p:nvPr/>
        </p:nvPicPr>
        <p:blipFill>
          <a:blip r:embed="rId3"/>
          <a:srcRect l="10701" t="57410" r="52740" b="8984"/>
          <a:stretch>
            <a:fillRect/>
          </a:stretch>
        </p:blipFill>
        <p:spPr bwMode="auto">
          <a:xfrm>
            <a:off x="381000" y="3352800"/>
            <a:ext cx="2514600" cy="1471613"/>
          </a:xfrm>
          <a:prstGeom prst="rect">
            <a:avLst/>
          </a:prstGeom>
          <a:noFill/>
        </p:spPr>
      </p:pic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158750" y="361315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E30917"/>
                </a:solidFill>
                <a:latin typeface="Helvetica" charset="0"/>
              </a:rPr>
              <a:t>electrons in</a:t>
            </a: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1655763" y="2819400"/>
            <a:ext cx="1690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latin typeface="Helvetica" charset="0"/>
              </a:rPr>
              <a:t>Linearly polarized</a:t>
            </a:r>
          </a:p>
          <a:p>
            <a:pPr algn="ctr" eaLnBrk="0" hangingPunct="0"/>
            <a:r>
              <a:rPr lang="en-US" sz="1400" b="1">
                <a:latin typeface="Helvetica" charset="0"/>
              </a:rPr>
              <a:t>photons out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1619250" y="4527550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Helvetica" charset="0"/>
              </a:rPr>
              <a:t>spectrometer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354013" y="5137150"/>
            <a:ext cx="922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latin typeface="Helvetica" charset="0"/>
              </a:rPr>
              <a:t>diamond</a:t>
            </a:r>
          </a:p>
          <a:p>
            <a:pPr algn="ctr" eaLnBrk="0" hangingPunct="0"/>
            <a:r>
              <a:rPr lang="en-US" sz="1400" b="1">
                <a:latin typeface="Helvetica" charset="0"/>
              </a:rPr>
              <a:t>crystal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533400" y="4724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8229600" y="76200"/>
            <a:ext cx="3048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8229600" y="228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6286500" y="4025900"/>
            <a:ext cx="0" cy="1050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6343650" y="37338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6410325" y="3328988"/>
            <a:ext cx="0" cy="1736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6477000" y="3879850"/>
            <a:ext cx="0" cy="1189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6477000" y="2587625"/>
            <a:ext cx="0" cy="5476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6477000" y="3295650"/>
            <a:ext cx="0" cy="484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0" y="460375"/>
            <a:ext cx="317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66CC"/>
                </a:solidFill>
              </a:rPr>
              <a:t>Bremsstrahlung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9-161A-5E45-98EF-F87CAF111DE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0" y="0"/>
            <a:ext cx="5003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Jefferson Lab Upgrade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39" y="1524011"/>
            <a:ext cx="5588000" cy="4938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4783" y="1049130"/>
            <a:ext cx="454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Hall-D on September 21, 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608" y="1115392"/>
            <a:ext cx="33405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Timeline for </a:t>
            </a:r>
            <a:r>
              <a:rPr lang="en-US" u="sng" dirty="0" err="1" smtClean="0">
                <a:solidFill>
                  <a:srgbClr val="800000"/>
                </a:solidFill>
              </a:rPr>
              <a:t>GlueX</a:t>
            </a:r>
            <a:endParaRPr lang="en-US" u="sng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 1997 – first meeting.</a:t>
            </a:r>
          </a:p>
          <a:p>
            <a:r>
              <a:rPr lang="en-US" dirty="0" smtClean="0"/>
              <a:t> 2001 – NSAC LRP</a:t>
            </a:r>
          </a:p>
          <a:p>
            <a:r>
              <a:rPr lang="en-US" dirty="0" smtClean="0"/>
              <a:t> 2004 – CD0</a:t>
            </a:r>
          </a:p>
          <a:p>
            <a:r>
              <a:rPr lang="en-US" dirty="0" smtClean="0"/>
              <a:t> 2006 – CD1</a:t>
            </a:r>
          </a:p>
          <a:p>
            <a:r>
              <a:rPr lang="en-US" dirty="0" smtClean="0"/>
              <a:t> 2007 – CD2 </a:t>
            </a:r>
          </a:p>
          <a:p>
            <a:r>
              <a:rPr lang="en-US" dirty="0" smtClean="0"/>
              <a:t> 2007 – NSAC LRP</a:t>
            </a:r>
          </a:p>
          <a:p>
            <a:pPr marL="457200" indent="-457200"/>
            <a:r>
              <a:rPr lang="en-US" dirty="0" smtClean="0"/>
              <a:t> 2008 – CD3</a:t>
            </a:r>
          </a:p>
          <a:p>
            <a:pPr marL="457200" indent="-457200"/>
            <a:r>
              <a:rPr lang="en-US" dirty="0" smtClean="0"/>
              <a:t> 2009 – Construction</a:t>
            </a:r>
          </a:p>
          <a:p>
            <a:pPr marL="457200" indent="-457200"/>
            <a:r>
              <a:rPr lang="en-US" dirty="0" smtClean="0"/>
              <a:t> 2010 -  Const @ CMU</a:t>
            </a:r>
          </a:p>
          <a:p>
            <a:pPr marL="457200" indent="-457200"/>
            <a:r>
              <a:rPr lang="en-US" dirty="0" smtClean="0"/>
              <a:t> 2014 – Beam</a:t>
            </a:r>
          </a:p>
          <a:p>
            <a:pPr marL="457200" indent="-457200"/>
            <a:r>
              <a:rPr lang="en-US" dirty="0" smtClean="0"/>
              <a:t> 2014 – CD4</a:t>
            </a:r>
          </a:p>
          <a:p>
            <a:pPr marL="457200" indent="-457200"/>
            <a:r>
              <a:rPr lang="en-US" dirty="0" smtClean="0"/>
              <a:t> 2015 - Physics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9-161A-5E45-98EF-F87CAF111DE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7800" y="228600"/>
            <a:ext cx="4673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GlueX Experiment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EP-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511"/>
            <a:ext cx="9144000" cy="2689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957" y="3832086"/>
            <a:ext cx="80981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At CMU, we will be building a 3500 channel drift chamber</a:t>
            </a:r>
          </a:p>
          <a:p>
            <a:r>
              <a:rPr lang="en-US" sz="2200" dirty="0" smtClean="0">
                <a:solidFill>
                  <a:srgbClr val="660066"/>
                </a:solidFill>
              </a:rPr>
              <a:t>for the </a:t>
            </a:r>
            <a:r>
              <a:rPr lang="en-US" sz="2200" dirty="0" err="1" smtClean="0">
                <a:solidFill>
                  <a:srgbClr val="660066"/>
                </a:solidFill>
              </a:rPr>
              <a:t>GlueX</a:t>
            </a:r>
            <a:r>
              <a:rPr lang="en-US" sz="2200" dirty="0" smtClean="0">
                <a:solidFill>
                  <a:srgbClr val="660066"/>
                </a:solidFill>
              </a:rPr>
              <a:t> experiment. Construction starts in early 2010 </a:t>
            </a:r>
          </a:p>
          <a:p>
            <a:r>
              <a:rPr lang="en-US" sz="2200" dirty="0" smtClean="0">
                <a:solidFill>
                  <a:srgbClr val="660066"/>
                </a:solidFill>
              </a:rPr>
              <a:t>and continues through 2012. Unique opportunity to be</a:t>
            </a:r>
          </a:p>
          <a:p>
            <a:r>
              <a:rPr lang="en-US" sz="2200" dirty="0" smtClean="0">
                <a:solidFill>
                  <a:srgbClr val="660066"/>
                </a:solidFill>
              </a:rPr>
              <a:t>involved in the construction of hardware.  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5652" y="220870"/>
            <a:ext cx="222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66FF"/>
                </a:solidFill>
              </a:rPr>
              <a:t>CDC @ CMU</a:t>
            </a:r>
            <a:endParaRPr lang="en-US" sz="2800" dirty="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B61-E9C1-914E-AC35-DA8F81E79846}" type="slidenum">
              <a:rPr lang="en-US"/>
              <a:pPr/>
              <a:t>37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7226300" cy="635000"/>
          </a:xfrm>
        </p:spPr>
        <p:txBody>
          <a:bodyPr/>
          <a:lstStyle/>
          <a:p>
            <a:r>
              <a:rPr lang="en-US"/>
              <a:t>Gluonic Hadrons and Confinement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84200" y="5429250"/>
            <a:ext cx="3459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Non-gluonic mesons – </a:t>
            </a:r>
          </a:p>
          <a:p>
            <a:r>
              <a:rPr lang="en-US" b="1">
                <a:solidFill>
                  <a:srgbClr val="CC0066"/>
                </a:solidFill>
              </a:rPr>
              <a:t> ground state glue.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80988" y="4418013"/>
            <a:ext cx="411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Potentials corresponding</a:t>
            </a:r>
          </a:p>
          <a:p>
            <a:r>
              <a:rPr lang="en-US" b="1">
                <a:solidFill>
                  <a:schemeClr val="accent2"/>
                </a:solidFill>
              </a:rPr>
              <a:t>To excited states of glue.</a:t>
            </a: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4602163" y="1935163"/>
            <a:ext cx="4360862" cy="4451350"/>
            <a:chOff x="2899" y="552"/>
            <a:chExt cx="2747" cy="2804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899" y="552"/>
              <a:ext cx="2747" cy="28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150" y="3013"/>
              <a:ext cx="21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Lattice QCD potentials</a:t>
              </a:r>
            </a:p>
          </p:txBody>
        </p:sp>
        <p:pic>
          <p:nvPicPr>
            <p:cNvPr id="36875" name="Picture 11" descr="static_lightquark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" y="803"/>
              <a:ext cx="2430" cy="2158"/>
            </a:xfrm>
            <a:prstGeom prst="rect">
              <a:avLst/>
            </a:prstGeom>
            <a:noFill/>
          </p:spPr>
        </p:pic>
      </p:grp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3605213" y="4794250"/>
            <a:ext cx="1973262" cy="1189038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4102100" y="4089400"/>
            <a:ext cx="1684338" cy="692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767263" y="958850"/>
            <a:ext cx="3727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What are the light quark</a:t>
            </a:r>
          </a:p>
          <a:p>
            <a:r>
              <a:rPr lang="en-US">
                <a:solidFill>
                  <a:srgbClr val="0000FF"/>
                </a:solidFill>
              </a:rPr>
              <a:t>Potentials doing?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7445375" y="1606550"/>
            <a:ext cx="249238" cy="20907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927100" y="1751013"/>
            <a:ext cx="1149350" cy="889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922338" y="2465388"/>
            <a:ext cx="1149350" cy="889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1176338" y="1854200"/>
            <a:ext cx="0" cy="614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266825" y="1898650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D</a:t>
            </a:r>
            <a:r>
              <a:rPr lang="en-US"/>
              <a:t>E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063750" y="2168525"/>
            <a:ext cx="4244975" cy="186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D84-AB2F-3B42-948B-CCAF6A73974A}" type="slidenum">
              <a:rPr lang="en-US"/>
              <a:pPr/>
              <a:t>38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77800"/>
            <a:ext cx="2514600" cy="457200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73425" y="160338"/>
            <a:ext cx="5653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 quest to understand confinement </a:t>
            </a:r>
          </a:p>
          <a:p>
            <a:r>
              <a:rPr lang="en-US">
                <a:solidFill>
                  <a:srgbClr val="0000FF"/>
                </a:solidFill>
              </a:rPr>
              <a:t>and the strong force is about to make </a:t>
            </a:r>
          </a:p>
          <a:p>
            <a:r>
              <a:rPr lang="en-US">
                <a:solidFill>
                  <a:srgbClr val="0000FF"/>
                </a:solidFill>
              </a:rPr>
              <a:t>great leaps forward.</a:t>
            </a:r>
          </a:p>
        </p:txBody>
      </p:sp>
      <p:pic>
        <p:nvPicPr>
          <p:cNvPr id="45062" name="Picture 6" descr="hdlogo4"/>
          <p:cNvPicPr>
            <a:picLocks noChangeAspect="1" noChangeArrowheads="1"/>
          </p:cNvPicPr>
          <p:nvPr/>
        </p:nvPicPr>
        <p:blipFill>
          <a:blip r:embed="rId2"/>
          <a:srcRect r="46265" b="59412"/>
          <a:stretch>
            <a:fillRect/>
          </a:stretch>
        </p:blipFill>
        <p:spPr bwMode="auto">
          <a:xfrm>
            <a:off x="5702300" y="3263900"/>
            <a:ext cx="2879725" cy="2038350"/>
          </a:xfrm>
          <a:prstGeom prst="rect">
            <a:avLst/>
          </a:prstGeom>
          <a:noFill/>
        </p:spPr>
      </p:pic>
      <p:pic>
        <p:nvPicPr>
          <p:cNvPr id="45063" name="Picture 7" descr="alice-ss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865188"/>
            <a:ext cx="2303463" cy="2327275"/>
          </a:xfrm>
          <a:prstGeom prst="rect">
            <a:avLst/>
          </a:prstGeom>
          <a:noFill/>
        </p:spPr>
      </p:pic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2740025" y="1976438"/>
            <a:ext cx="5002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Advances in theory and computing</a:t>
            </a:r>
          </a:p>
          <a:p>
            <a:r>
              <a:rPr lang="en-US">
                <a:solidFill>
                  <a:srgbClr val="CC0066"/>
                </a:solidFill>
              </a:rPr>
              <a:t>will soon allow us to solve QCD</a:t>
            </a:r>
          </a:p>
          <a:p>
            <a:r>
              <a:rPr lang="en-US">
                <a:solidFill>
                  <a:srgbClr val="CC0066"/>
                </a:solidFill>
              </a:rPr>
              <a:t>and understand the role of glue.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63525" y="3449638"/>
            <a:ext cx="5376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66FF"/>
                </a:solidFill>
              </a:rPr>
              <a:t>The definitive experiments to</a:t>
            </a:r>
          </a:p>
          <a:p>
            <a:r>
              <a:rPr lang="en-US" b="1">
                <a:solidFill>
                  <a:srgbClr val="9966FF"/>
                </a:solidFill>
              </a:rPr>
              <a:t>confirm or refute our expectations</a:t>
            </a:r>
          </a:p>
          <a:p>
            <a:r>
              <a:rPr lang="en-US" b="1">
                <a:solidFill>
                  <a:srgbClr val="9966FF"/>
                </a:solidFill>
              </a:rPr>
              <a:t>are being designed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41325" y="5595938"/>
            <a:ext cx="7720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The synchronized advances in both areas will allow</a:t>
            </a:r>
          </a:p>
          <a:p>
            <a:r>
              <a:rPr lang="en-US" b="1">
                <a:solidFill>
                  <a:schemeClr val="accent2"/>
                </a:solidFill>
              </a:rPr>
              <a:t>us to finally understand QCD and confinement.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9-161A-5E45-98EF-F87CAF111D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FB9F-873E-0045-8BE9-8A2CE7018073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1575" y="339725"/>
            <a:ext cx="4637088" cy="539750"/>
          </a:xfrm>
        </p:spPr>
        <p:txBody>
          <a:bodyPr/>
          <a:lstStyle/>
          <a:p>
            <a:r>
              <a:rPr lang="en-US"/>
              <a:t>Quark Gluon Plasma</a:t>
            </a:r>
          </a:p>
        </p:txBody>
      </p:sp>
      <p:grpSp>
        <p:nvGrpSpPr>
          <p:cNvPr id="7171" name="Group 3"/>
          <p:cNvGrpSpPr>
            <a:grpSpLocks noChangeAspect="1"/>
          </p:cNvGrpSpPr>
          <p:nvPr/>
        </p:nvGrpSpPr>
        <p:grpSpPr bwMode="auto">
          <a:xfrm>
            <a:off x="357188" y="990600"/>
            <a:ext cx="8528050" cy="2005013"/>
            <a:chOff x="0" y="720"/>
            <a:chExt cx="5642" cy="1326"/>
          </a:xfrm>
        </p:grpSpPr>
        <p:pic>
          <p:nvPicPr>
            <p:cNvPr id="7172" name="Picture 4" descr="bigb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4157" cy="1326"/>
            </a:xfrm>
            <a:prstGeom prst="rect">
              <a:avLst/>
            </a:prstGeom>
            <a:noFill/>
          </p:spPr>
        </p:pic>
        <p:pic>
          <p:nvPicPr>
            <p:cNvPr id="7173" name="Picture 5" descr="lrplite_03_0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720"/>
              <a:ext cx="1514" cy="1325"/>
            </a:xfrm>
            <a:prstGeom prst="rect">
              <a:avLst/>
            </a:prstGeom>
            <a:noFill/>
          </p:spPr>
        </p:pic>
      </p:grp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646238" y="2116138"/>
            <a:ext cx="795337" cy="12414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71675" y="3630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52500" y="3579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79450" y="3421063"/>
            <a:ext cx="7642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99"/>
                </a:solidFill>
              </a:rPr>
              <a:t>For a period from about 10</a:t>
            </a:r>
            <a:r>
              <a:rPr lang="en-US" baseline="30000">
                <a:solidFill>
                  <a:srgbClr val="006699"/>
                </a:solidFill>
              </a:rPr>
              <a:t>-12</a:t>
            </a:r>
            <a:r>
              <a:rPr lang="en-US">
                <a:solidFill>
                  <a:srgbClr val="006699"/>
                </a:solidFill>
              </a:rPr>
              <a:t> s to 10</a:t>
            </a:r>
            <a:r>
              <a:rPr lang="en-US" baseline="30000">
                <a:solidFill>
                  <a:srgbClr val="006699"/>
                </a:solidFill>
              </a:rPr>
              <a:t>-6</a:t>
            </a:r>
            <a:r>
              <a:rPr lang="en-US">
                <a:solidFill>
                  <a:srgbClr val="006699"/>
                </a:solidFill>
              </a:rPr>
              <a:t> s the universe</a:t>
            </a:r>
          </a:p>
          <a:p>
            <a:r>
              <a:rPr lang="en-US">
                <a:solidFill>
                  <a:srgbClr val="006699"/>
                </a:solidFill>
              </a:rPr>
              <a:t>contained a plasma of quarks, anti quarks and gluons.</a:t>
            </a:r>
          </a:p>
        </p:txBody>
      </p:sp>
      <p:pic>
        <p:nvPicPr>
          <p:cNvPr id="7179" name="Picture 11" descr="lrp_058_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257800"/>
            <a:ext cx="4457700" cy="1439863"/>
          </a:xfrm>
          <a:prstGeom prst="rect">
            <a:avLst/>
          </a:prstGeom>
          <a:noFill/>
        </p:spPr>
      </p:pic>
      <p:pic>
        <p:nvPicPr>
          <p:cNvPr id="7180" name="Picture 12" descr="ev2_si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" y="4337050"/>
            <a:ext cx="2330450" cy="1798638"/>
          </a:xfrm>
          <a:prstGeom prst="rect">
            <a:avLst/>
          </a:prstGeom>
          <a:noFill/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441575" y="4337050"/>
            <a:ext cx="6702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60093"/>
                </a:solidFill>
              </a:rPr>
              <a:t>Relativistic Heavy Ion Collisions are trying to </a:t>
            </a:r>
          </a:p>
          <a:p>
            <a:r>
              <a:rPr lang="en-US">
                <a:solidFill>
                  <a:srgbClr val="D60093"/>
                </a:solidFill>
              </a:rPr>
              <a:t>produce this state of matter in collisions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qcd_clust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19" y="2712053"/>
            <a:ext cx="1564481" cy="1172289"/>
          </a:xfrm>
          <a:prstGeom prst="rect">
            <a:avLst/>
          </a:prstGeom>
        </p:spPr>
      </p:pic>
      <p:pic>
        <p:nvPicPr>
          <p:cNvPr id="9" name="Picture 8" descr="protein_fol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819400" cy="2794000"/>
          </a:xfrm>
          <a:prstGeom prst="rect">
            <a:avLst/>
          </a:prstGeom>
        </p:spPr>
      </p:pic>
      <p:pic>
        <p:nvPicPr>
          <p:cNvPr id="14" name="Picture 13" descr="Researc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718" y="0"/>
            <a:ext cx="3433267" cy="2179320"/>
          </a:xfrm>
          <a:prstGeom prst="rect">
            <a:avLst/>
          </a:prstGeom>
        </p:spPr>
      </p:pic>
      <p:pic>
        <p:nvPicPr>
          <p:cNvPr id="13" name="Picture 12" descr="cmsdetec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608" y="4829175"/>
            <a:ext cx="3048000" cy="2028825"/>
          </a:xfrm>
          <a:prstGeom prst="rect">
            <a:avLst/>
          </a:prstGeom>
        </p:spPr>
      </p:pic>
      <p:pic>
        <p:nvPicPr>
          <p:cNvPr id="8" name="Picture 7" descr="Martin-02-12-a-water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94000"/>
            <a:ext cx="3454400" cy="3454400"/>
          </a:xfrm>
          <a:prstGeom prst="rect">
            <a:avLst/>
          </a:prstGeom>
        </p:spPr>
      </p:pic>
      <p:pic>
        <p:nvPicPr>
          <p:cNvPr id="11" name="Picture 10" descr="fig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721100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Physics at Carnegie Mellon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080997_5yrFullSky_WMAP_512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887" y="5557520"/>
            <a:ext cx="2600960" cy="1300480"/>
          </a:xfrm>
          <a:prstGeom prst="rect">
            <a:avLst/>
          </a:prstGeom>
        </p:spPr>
      </p:pic>
      <p:pic>
        <p:nvPicPr>
          <p:cNvPr id="10" name="Picture 9" descr="bali_flux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21835"/>
            <a:ext cx="1617980" cy="2336165"/>
          </a:xfrm>
          <a:prstGeom prst="rect">
            <a:avLst/>
          </a:prstGeom>
        </p:spPr>
      </p:pic>
      <p:pic>
        <p:nvPicPr>
          <p:cNvPr id="12" name="Picture 11" descr="black_hole_cosmo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9000" y="3683000"/>
            <a:ext cx="3175000" cy="3175000"/>
          </a:xfrm>
          <a:prstGeom prst="rect">
            <a:avLst/>
          </a:prstGeom>
        </p:spPr>
      </p:pic>
      <p:pic>
        <p:nvPicPr>
          <p:cNvPr id="16" name="Picture 15" descr="img_009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561" y="2118803"/>
            <a:ext cx="3641344" cy="2731008"/>
          </a:xfrm>
          <a:prstGeom prst="rect">
            <a:avLst/>
          </a:prstGeom>
        </p:spPr>
      </p:pic>
      <p:pic>
        <p:nvPicPr>
          <p:cNvPr id="17" name="Picture 16" descr="img_210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0696" y="2595217"/>
            <a:ext cx="877824" cy="131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77679" cy="1135269"/>
          </a:xfrm>
        </p:spPr>
        <p:txBody>
          <a:bodyPr/>
          <a:lstStyle/>
          <a:p>
            <a:r>
              <a:rPr lang="en-US" dirty="0" smtClean="0"/>
              <a:t>Astrophysics/Cosmology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3" y="1183861"/>
            <a:ext cx="1066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82" y="1161774"/>
            <a:ext cx="1066800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991" y="1161775"/>
            <a:ext cx="10668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513" y="1161774"/>
            <a:ext cx="1066800" cy="157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2860261"/>
            <a:ext cx="98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1478" y="2849216"/>
            <a:ext cx="163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Matteo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0087" y="2816087"/>
            <a:ext cx="122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Holman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29044" y="2805043"/>
            <a:ext cx="144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8696" y="2816087"/>
            <a:ext cx="85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Trac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948" y="1161774"/>
            <a:ext cx="1066800" cy="157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305" y="1137480"/>
            <a:ext cx="1066800" cy="157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45129" y="2816087"/>
            <a:ext cx="140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 Hires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48" y="3500783"/>
            <a:ext cx="1066800" cy="157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201479"/>
            <a:ext cx="149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Griffiths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10522" y="3832087"/>
            <a:ext cx="5425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McWilliams Center for Cosmology</a:t>
            </a:r>
          </a:p>
          <a:p>
            <a:r>
              <a:rPr lang="en-US" dirty="0" smtClean="0"/>
              <a:t>Emphasis on early universe modeling.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626" y="0"/>
            <a:ext cx="4891157" cy="938697"/>
          </a:xfrm>
        </p:spPr>
        <p:txBody>
          <a:bodyPr/>
          <a:lstStyle/>
          <a:p>
            <a:r>
              <a:rPr lang="en-US" dirty="0" smtClean="0"/>
              <a:t>Biological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2" y="1250122"/>
            <a:ext cx="1066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1" y="1250122"/>
            <a:ext cx="1066800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53" y="1228035"/>
            <a:ext cx="10668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774" y="1216991"/>
            <a:ext cx="1066800" cy="157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252" y="1205948"/>
            <a:ext cx="10668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861" y="1205948"/>
            <a:ext cx="106680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34" y="3502991"/>
            <a:ext cx="1066800" cy="157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905" y="3491948"/>
            <a:ext cx="1066800" cy="157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6165" y="3514035"/>
            <a:ext cx="10668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3904" y="3502991"/>
            <a:ext cx="1066800" cy="157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609" y="2871304"/>
            <a:ext cx="136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Deserno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5044" y="2893391"/>
            <a:ext cx="157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Evilovitch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5305" y="2904435"/>
            <a:ext cx="133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Loesche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94087" y="2871304"/>
            <a:ext cx="100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Nagle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4086" y="2849217"/>
            <a:ext cx="134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T-Nagle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6000" y="2838174"/>
            <a:ext cx="117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Widom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157305"/>
            <a:ext cx="159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Swendsen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11740" y="5179391"/>
            <a:ext cx="117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Garoff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14870" y="5179391"/>
            <a:ext cx="12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Majetic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1" y="5190435"/>
            <a:ext cx="115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49610" y="3489739"/>
            <a:ext cx="3161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Very strong efforts in</a:t>
            </a:r>
          </a:p>
          <a:p>
            <a:r>
              <a:rPr lang="en-US" sz="2000" dirty="0" smtClean="0"/>
              <a:t>experiment, computation</a:t>
            </a:r>
          </a:p>
          <a:p>
            <a:r>
              <a:rPr lang="en-US" sz="2000" dirty="0" smtClean="0"/>
              <a:t>and theory with strong </a:t>
            </a:r>
          </a:p>
          <a:p>
            <a:r>
              <a:rPr lang="en-US" sz="2000" dirty="0" smtClean="0"/>
              <a:t>connections to outside</a:t>
            </a:r>
          </a:p>
          <a:p>
            <a:r>
              <a:rPr lang="en-US" sz="2000" dirty="0" smtClean="0"/>
              <a:t>groups.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13" y="178904"/>
            <a:ext cx="5597939" cy="881270"/>
          </a:xfrm>
        </p:spPr>
        <p:txBody>
          <a:bodyPr/>
          <a:lstStyle/>
          <a:p>
            <a:r>
              <a:rPr lang="en-US" dirty="0" smtClean="0"/>
              <a:t>Computational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5" y="1051339"/>
            <a:ext cx="1066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123" y="1051339"/>
            <a:ext cx="1066800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122" y="1029252"/>
            <a:ext cx="10668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339" y="1040296"/>
            <a:ext cx="1066800" cy="157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556" y="1007165"/>
            <a:ext cx="10668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558" y="3061252"/>
            <a:ext cx="106680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78" y="3116470"/>
            <a:ext cx="1066800" cy="157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338" y="3105426"/>
            <a:ext cx="1066800" cy="157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122" y="3105427"/>
            <a:ext cx="1066800" cy="157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6521" y="2661478"/>
            <a:ext cx="98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32000" y="2650435"/>
            <a:ext cx="136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Deserno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2260" y="2672522"/>
            <a:ext cx="163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Matteo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21739" y="2650435"/>
            <a:ext cx="110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Meyer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3391" y="2628348"/>
            <a:ext cx="193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Morningstar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3392" y="4892261"/>
            <a:ext cx="101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Suter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77391" y="4870173"/>
            <a:ext cx="159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Swendsen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54174" y="4870174"/>
            <a:ext cx="117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Widom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89217" y="4803913"/>
            <a:ext cx="137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Sekerka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2783" y="5687391"/>
            <a:ext cx="8551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diverse group of people solving physics problems with large scale</a:t>
            </a:r>
          </a:p>
          <a:p>
            <a:r>
              <a:rPr lang="en-US" sz="2000" dirty="0" smtClean="0"/>
              <a:t>Computing resources. Utilize in-house clusters and facilities like PSC.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409" y="0"/>
            <a:ext cx="4427330" cy="1069009"/>
          </a:xfrm>
        </p:spPr>
        <p:txBody>
          <a:bodyPr/>
          <a:lstStyle/>
          <a:p>
            <a:r>
              <a:rPr lang="en-US" dirty="0" smtClean="0"/>
              <a:t>Condensed Matter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40295"/>
            <a:ext cx="1066800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78" y="1029252"/>
            <a:ext cx="10668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65" y="1029252"/>
            <a:ext cx="1066800" cy="157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339" y="1029252"/>
            <a:ext cx="10668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252" y="1029252"/>
            <a:ext cx="106680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165" y="1029252"/>
            <a:ext cx="1066800" cy="157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3491948"/>
            <a:ext cx="1066800" cy="157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3035" y="3514035"/>
            <a:ext cx="10668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5121" y="3536122"/>
            <a:ext cx="1066800" cy="157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696" y="2628348"/>
            <a:ext cx="147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Feenstra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11131" y="2661479"/>
            <a:ext cx="117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Garoff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80522" y="2639391"/>
            <a:ext cx="983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73826" y="2639392"/>
            <a:ext cx="14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McHenry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20521" y="2694609"/>
            <a:ext cx="137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Sekerka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12000" y="2705652"/>
            <a:ext cx="101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135218"/>
            <a:ext cx="159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Swendsen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9043" y="5168348"/>
            <a:ext cx="117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Widom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36957" y="5190435"/>
            <a:ext cx="12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Majetic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05130" y="3754783"/>
            <a:ext cx="43805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connections to groups</a:t>
            </a:r>
          </a:p>
          <a:p>
            <a:r>
              <a:rPr lang="en-US" dirty="0" smtClean="0"/>
              <a:t>in other departments. Many</a:t>
            </a:r>
          </a:p>
          <a:p>
            <a:r>
              <a:rPr lang="en-US" dirty="0" smtClean="0"/>
              <a:t>lab facilities on campus.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56" y="0"/>
            <a:ext cx="4570896" cy="925443"/>
          </a:xfrm>
        </p:spPr>
        <p:txBody>
          <a:bodyPr/>
          <a:lstStyle/>
          <a:p>
            <a:r>
              <a:rPr lang="en-US" dirty="0" smtClean="0"/>
              <a:t>High Energy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8" y="1029252"/>
            <a:ext cx="1066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339" y="1040296"/>
            <a:ext cx="1066800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87" y="1051339"/>
            <a:ext cx="10668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904" y="1051339"/>
            <a:ext cx="1066800" cy="157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991" y="1040295"/>
            <a:ext cx="10668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948" y="1029252"/>
            <a:ext cx="106680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65" y="3160643"/>
            <a:ext cx="1066800" cy="157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340" y="3149600"/>
            <a:ext cx="1066800" cy="157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774" y="3138557"/>
            <a:ext cx="1066800" cy="157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217" y="2639391"/>
            <a:ext cx="109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Briere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57739" y="2672521"/>
            <a:ext cx="14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Ferguson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6956" y="2672522"/>
            <a:ext cx="112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Gilman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51740" y="2683565"/>
            <a:ext cx="122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Holman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10696" y="2694609"/>
            <a:ext cx="108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Paulini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92348" y="2694609"/>
            <a:ext cx="157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Rothstein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0696" y="4803914"/>
            <a:ext cx="83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78609" y="4814957"/>
            <a:ext cx="96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Vogel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1478" y="4848087"/>
            <a:ext cx="1947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39478" y="3456609"/>
            <a:ext cx="4530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carried out at FNAL,</a:t>
            </a:r>
          </a:p>
          <a:p>
            <a:r>
              <a:rPr lang="en-US" dirty="0" smtClean="0"/>
              <a:t>CERN and BES (China). Strong</a:t>
            </a:r>
          </a:p>
          <a:p>
            <a:r>
              <a:rPr lang="en-US" dirty="0" smtClean="0"/>
              <a:t>Experimental and theory </a:t>
            </a:r>
          </a:p>
          <a:p>
            <a:r>
              <a:rPr lang="en-US" dirty="0" smtClean="0"/>
              <a:t>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65" y="0"/>
            <a:ext cx="5233504" cy="1057965"/>
          </a:xfrm>
        </p:spPr>
        <p:txBody>
          <a:bodyPr/>
          <a:lstStyle/>
          <a:p>
            <a:r>
              <a:rPr lang="en-US" dirty="0" smtClean="0"/>
              <a:t>Medium Energy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9" y="1327427"/>
            <a:ext cx="1066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91" y="1338469"/>
            <a:ext cx="10668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427" y="1327426"/>
            <a:ext cx="1066800" cy="157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0" y="1327426"/>
            <a:ext cx="10668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731" y="1316383"/>
            <a:ext cx="106680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947" y="1305339"/>
            <a:ext cx="1066800" cy="157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092174"/>
            <a:ext cx="133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Franklin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91479" y="3070086"/>
            <a:ext cx="157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Kisslinger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03825" y="3036957"/>
            <a:ext cx="110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Meyer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97131" y="3003826"/>
            <a:ext cx="193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Morningstar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74521" y="2992783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Quinn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2608" y="2970696"/>
            <a:ext cx="19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Schumacher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8609" y="3975652"/>
            <a:ext cx="7603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Strong experimental, computational and theoretical programs. </a:t>
            </a:r>
          </a:p>
          <a:p>
            <a:r>
              <a:rPr lang="en-US" sz="2000" dirty="0" smtClean="0"/>
              <a:t>Experimental work carried out at Jefferson Lab. In-house </a:t>
            </a:r>
          </a:p>
          <a:p>
            <a:r>
              <a:rPr lang="en-US" sz="2000" dirty="0" smtClean="0"/>
              <a:t>resources to build large detectors. Largest computational </a:t>
            </a:r>
          </a:p>
          <a:p>
            <a:r>
              <a:rPr lang="en-US" sz="2000" smtClean="0"/>
              <a:t>facilities </a:t>
            </a:r>
            <a:r>
              <a:rPr lang="en-US" sz="2000" dirty="0" smtClean="0"/>
              <a:t>in the department.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6" y="145774"/>
            <a:ext cx="5211417" cy="1069009"/>
          </a:xfrm>
        </p:spPr>
        <p:txBody>
          <a:bodyPr/>
          <a:lstStyle/>
          <a:p>
            <a:r>
              <a:rPr lang="en-US" dirty="0" smtClean="0"/>
              <a:t>Links outside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8435" y="1910522"/>
            <a:ext cx="34075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Other CMU Departments: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Biology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Chemistry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Chemical Engineering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Electrical Engineering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Computer Science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Material Science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Math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6261" y="1888434"/>
            <a:ext cx="27253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Outside CMU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Argonne Natl. Lab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BES (China)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Brookhaven Natl. Lab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CERN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Jefferson Lab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Fermi Lab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NIST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SLOAN (SDSS)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LSST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61" y="245166"/>
            <a:ext cx="6481417" cy="881270"/>
          </a:xfrm>
        </p:spPr>
        <p:txBody>
          <a:bodyPr/>
          <a:lstStyle/>
          <a:p>
            <a:r>
              <a:rPr lang="en-US" dirty="0" smtClean="0"/>
              <a:t>Going to Graduate School?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158" y="1225632"/>
            <a:ext cx="4621778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Crucial Elements:</a:t>
            </a:r>
          </a:p>
          <a:p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Grades 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Undergraduate Research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GRE Subject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Letters of Recommendation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Personal Statement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5108" y="1692720"/>
            <a:ext cx="4348892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At CMU, 3.5 in upper level physics 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and math courses.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At least one semester, more is better.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Understand what you did.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Physics is crucial, 40</a:t>
            </a:r>
            <a:r>
              <a:rPr lang="en-US" sz="1800" baseline="30000" dirty="0" smtClean="0">
                <a:solidFill>
                  <a:srgbClr val="800000"/>
                </a:solidFill>
              </a:rPr>
              <a:t>th</a:t>
            </a:r>
            <a:r>
              <a:rPr lang="en-US" sz="1800" dirty="0" smtClean="0">
                <a:solidFill>
                  <a:srgbClr val="800000"/>
                </a:solidFill>
              </a:rPr>
              <a:t> percentile is ok.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Get people that know your physics 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ability. An instructor, research 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advisors, ….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This is your chance to talk about what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you did and what you want to do. It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is also your chance to explain  issues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in your record.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8681-A2FC-7041-9548-C390ADB7CA5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6FB8-3789-0D47-9D5C-519F955E193E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3025" y="333375"/>
            <a:ext cx="3722688" cy="552450"/>
          </a:xfrm>
        </p:spPr>
        <p:txBody>
          <a:bodyPr/>
          <a:lstStyle/>
          <a:p>
            <a:r>
              <a:rPr lang="en-US"/>
              <a:t>Confinement</a:t>
            </a: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357188" y="990600"/>
            <a:ext cx="8528050" cy="2005013"/>
            <a:chOff x="0" y="720"/>
            <a:chExt cx="5642" cy="1326"/>
          </a:xfrm>
        </p:grpSpPr>
        <p:pic>
          <p:nvPicPr>
            <p:cNvPr id="8196" name="Picture 4" descr="bigb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4157" cy="1326"/>
            </a:xfrm>
            <a:prstGeom prst="rect">
              <a:avLst/>
            </a:prstGeom>
            <a:noFill/>
          </p:spPr>
        </p:pic>
        <p:pic>
          <p:nvPicPr>
            <p:cNvPr id="8197" name="Picture 5" descr="lrplite_03_0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720"/>
              <a:ext cx="1514" cy="1325"/>
            </a:xfrm>
            <a:prstGeom prst="rect">
              <a:avLst/>
            </a:prstGeom>
            <a:noFill/>
          </p:spPr>
        </p:pic>
      </p:grp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743200" y="2133600"/>
            <a:ext cx="795338" cy="12414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8004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From about 10</a:t>
            </a:r>
            <a:r>
              <a:rPr lang="en-US" baseline="30000">
                <a:solidFill>
                  <a:srgbClr val="0000CC"/>
                </a:solidFill>
              </a:rPr>
              <a:t>-6</a:t>
            </a:r>
            <a:r>
              <a:rPr lang="en-US">
                <a:solidFill>
                  <a:srgbClr val="0000CC"/>
                </a:solidFill>
              </a:rPr>
              <a:t> s on, the quark and antiquarks became </a:t>
            </a:r>
          </a:p>
          <a:p>
            <a:r>
              <a:rPr lang="en-US">
                <a:solidFill>
                  <a:srgbClr val="0000CC"/>
                </a:solidFill>
              </a:rPr>
              <a:t>confined inside of Hadronic matter. At the age of 1s, </a:t>
            </a:r>
          </a:p>
          <a:p>
            <a:r>
              <a:rPr lang="en-US">
                <a:solidFill>
                  <a:srgbClr val="0000CC"/>
                </a:solidFill>
              </a:rPr>
              <a:t>only protons and neutrons remained.</a:t>
            </a:r>
          </a:p>
        </p:txBody>
      </p:sp>
      <p:grpSp>
        <p:nvGrpSpPr>
          <p:cNvPr id="8200" name="Group 8"/>
          <p:cNvGrpSpPr>
            <a:grpSpLocks noChangeAspect="1"/>
          </p:cNvGrpSpPr>
          <p:nvPr/>
        </p:nvGrpSpPr>
        <p:grpSpPr bwMode="auto">
          <a:xfrm>
            <a:off x="7315200" y="4419600"/>
            <a:ext cx="1490663" cy="1376363"/>
            <a:chOff x="480" y="864"/>
            <a:chExt cx="1248" cy="1152"/>
          </a:xfrm>
        </p:grpSpPr>
        <p:sp>
          <p:nvSpPr>
            <p:cNvPr id="8201" name="Oval 9"/>
            <p:cNvSpPr>
              <a:spLocks noChangeAspect="1" noChangeArrowheads="1"/>
            </p:cNvSpPr>
            <p:nvPr/>
          </p:nvSpPr>
          <p:spPr bwMode="auto">
            <a:xfrm>
              <a:off x="480" y="864"/>
              <a:ext cx="1248" cy="115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02" name="Oval 10"/>
            <p:cNvSpPr>
              <a:spLocks noChangeAspect="1" noChangeArrowheads="1"/>
            </p:cNvSpPr>
            <p:nvPr/>
          </p:nvSpPr>
          <p:spPr bwMode="auto">
            <a:xfrm>
              <a:off x="624" y="1488"/>
              <a:ext cx="240" cy="2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Oval 11"/>
            <p:cNvSpPr>
              <a:spLocks noChangeAspect="1" noChangeArrowheads="1"/>
            </p:cNvSpPr>
            <p:nvPr/>
          </p:nvSpPr>
          <p:spPr bwMode="auto">
            <a:xfrm>
              <a:off x="1296" y="1536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Oval 12"/>
            <p:cNvSpPr>
              <a:spLocks noChangeAspect="1" noChangeArrowheads="1"/>
            </p:cNvSpPr>
            <p:nvPr/>
          </p:nvSpPr>
          <p:spPr bwMode="auto">
            <a:xfrm>
              <a:off x="768" y="1008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10" name="Group 18"/>
          <p:cNvGrpSpPr>
            <a:grpSpLocks noChangeAspect="1"/>
          </p:cNvGrpSpPr>
          <p:nvPr/>
        </p:nvGrpSpPr>
        <p:grpSpPr bwMode="auto">
          <a:xfrm>
            <a:off x="457200" y="4876800"/>
            <a:ext cx="914400" cy="857250"/>
            <a:chOff x="1536" y="3072"/>
            <a:chExt cx="768" cy="720"/>
          </a:xfrm>
        </p:grpSpPr>
        <p:sp>
          <p:nvSpPr>
            <p:cNvPr id="8207" name="Oval 15"/>
            <p:cNvSpPr>
              <a:spLocks noChangeAspect="1" noChangeArrowheads="1"/>
            </p:cNvSpPr>
            <p:nvPr/>
          </p:nvSpPr>
          <p:spPr bwMode="auto">
            <a:xfrm>
              <a:off x="1536" y="3072"/>
              <a:ext cx="768" cy="72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spect="1" noChangeArrowheads="1"/>
            </p:cNvSpPr>
            <p:nvPr/>
          </p:nvSpPr>
          <p:spPr bwMode="auto">
            <a:xfrm>
              <a:off x="1728" y="3504"/>
              <a:ext cx="240" cy="2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Oval 17"/>
            <p:cNvSpPr>
              <a:spLocks noChangeAspect="1" noChangeArrowheads="1"/>
            </p:cNvSpPr>
            <p:nvPr/>
          </p:nvSpPr>
          <p:spPr bwMode="auto">
            <a:xfrm>
              <a:off x="1920" y="3120"/>
              <a:ext cx="240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391400" y="5943600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Baryons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65125" y="5761038"/>
            <a:ext cx="123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Mesons</a:t>
            </a: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648200"/>
            <a:ext cx="13620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022725" y="4999038"/>
            <a:ext cx="3221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60093"/>
                </a:solidFill>
              </a:rPr>
              <a:t>The gluons produce</a:t>
            </a:r>
          </a:p>
          <a:p>
            <a:r>
              <a:rPr lang="en-US">
                <a:solidFill>
                  <a:srgbClr val="D60093"/>
                </a:solidFill>
              </a:rPr>
              <a:t>the 16 ton force that</a:t>
            </a:r>
          </a:p>
          <a:p>
            <a:r>
              <a:rPr lang="en-US">
                <a:solidFill>
                  <a:srgbClr val="D60093"/>
                </a:solidFill>
              </a:rPr>
              <a:t>holds the hadrons</a:t>
            </a:r>
          </a:p>
          <a:p>
            <a:r>
              <a:rPr lang="en-US">
                <a:solidFill>
                  <a:srgbClr val="D60093"/>
                </a:solidFill>
              </a:rPr>
              <a:t>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4B26-BA78-B144-86CD-A11A69F46048}" type="slidenum">
              <a:rPr lang="en-US"/>
              <a:pPr/>
              <a:t>50</a:t>
            </a:fld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413000" y="152400"/>
            <a:ext cx="401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solidFill>
                <a:srgbClr val="3366CC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7025" y="808038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99FF"/>
                </a:solidFill>
              </a:rPr>
              <a:t>Flux-tube model:  8 degenerate nonets</a:t>
            </a:r>
          </a:p>
          <a:p>
            <a:r>
              <a:rPr lang="en-US">
                <a:solidFill>
                  <a:srgbClr val="660066"/>
                </a:solidFill>
              </a:rPr>
              <a:t>       1</a:t>
            </a:r>
            <a:r>
              <a:rPr lang="en-US" b="1" baseline="30000">
                <a:solidFill>
                  <a:srgbClr val="660066"/>
                </a:solidFill>
              </a:rPr>
              <a:t>++</a:t>
            </a:r>
            <a:r>
              <a:rPr lang="en-US">
                <a:solidFill>
                  <a:srgbClr val="660066"/>
                </a:solidFill>
              </a:rPr>
              <a:t>,1</a:t>
            </a:r>
            <a:r>
              <a:rPr lang="en-US" b="1" baseline="30000">
                <a:solidFill>
                  <a:srgbClr val="660066"/>
                </a:solidFill>
              </a:rPr>
              <a:t>-- </a:t>
            </a:r>
            <a:r>
              <a:rPr lang="en-US">
                <a:solidFill>
                  <a:srgbClr val="660066"/>
                </a:solidFill>
              </a:rPr>
              <a:t>0</a:t>
            </a:r>
            <a:r>
              <a:rPr lang="en-US" b="1" baseline="30000">
                <a:solidFill>
                  <a:srgbClr val="660066"/>
                </a:solidFill>
              </a:rPr>
              <a:t>-+</a:t>
            </a:r>
            <a:r>
              <a:rPr lang="en-US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 b="1" baseline="30000">
                <a:solidFill>
                  <a:srgbClr val="FF0000"/>
                </a:solidFill>
              </a:rPr>
              <a:t>+-</a:t>
            </a:r>
            <a:r>
              <a:rPr lang="en-US" b="1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  <a:r>
              <a:rPr lang="en-US" b="1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660066"/>
                </a:solidFill>
              </a:rPr>
              <a:t>1</a:t>
            </a:r>
            <a:r>
              <a:rPr lang="en-US" b="1" baseline="30000">
                <a:solidFill>
                  <a:srgbClr val="660066"/>
                </a:solidFill>
              </a:rPr>
              <a:t>+-</a:t>
            </a:r>
            <a:r>
              <a:rPr lang="en-US">
                <a:solidFill>
                  <a:srgbClr val="660066"/>
                </a:solidFill>
              </a:rPr>
              <a:t>,2</a:t>
            </a:r>
            <a:r>
              <a:rPr lang="en-US" b="1" baseline="30000">
                <a:solidFill>
                  <a:srgbClr val="660066"/>
                </a:solidFill>
              </a:rPr>
              <a:t>-+</a:t>
            </a:r>
            <a:r>
              <a:rPr lang="en-US">
                <a:solidFill>
                  <a:srgbClr val="660066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="1" baseline="30000">
                <a:solidFill>
                  <a:srgbClr val="FF0000"/>
                </a:solidFill>
              </a:rPr>
              <a:t>+-   </a:t>
            </a:r>
            <a:r>
              <a:rPr lang="en-US" b="1">
                <a:solidFill>
                  <a:srgbClr val="990033"/>
                </a:solidFill>
              </a:rPr>
              <a:t>~1.9 GeV/c</a:t>
            </a:r>
            <a:r>
              <a:rPr lang="en-US" b="1" baseline="30000">
                <a:solidFill>
                  <a:srgbClr val="990033"/>
                </a:solidFill>
              </a:rPr>
              <a:t>2</a:t>
            </a:r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1625" y="2179638"/>
            <a:ext cx="7793038" cy="2282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Lattice calculations --- </a:t>
            </a:r>
            <a:r>
              <a:rPr lang="en-US" b="1">
                <a:solidFill>
                  <a:srgbClr val="FF0000"/>
                </a:solidFill>
              </a:rPr>
              <a:t>1</a:t>
            </a:r>
            <a:r>
              <a:rPr lang="en-US" b="1" baseline="30000">
                <a:solidFill>
                  <a:srgbClr val="FF0000"/>
                </a:solidFill>
              </a:rPr>
              <a:t>-+</a:t>
            </a:r>
            <a:r>
              <a:rPr lang="en-US" b="1">
                <a:solidFill>
                  <a:srgbClr val="66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 nonet is the lightest</a:t>
            </a:r>
            <a:r>
              <a:rPr lang="en-US" b="1">
                <a:solidFill>
                  <a:srgbClr val="660066"/>
                </a:solidFill>
              </a:rPr>
              <a:t> </a:t>
            </a:r>
            <a:r>
              <a:rPr lang="en-US">
                <a:solidFill>
                  <a:srgbClr val="FF0066"/>
                </a:solidFill>
              </a:rPr>
              <a:t> </a:t>
            </a:r>
          </a:p>
          <a:p>
            <a:r>
              <a:rPr lang="en-US"/>
              <a:t>UKQCD (97)   1.87 </a:t>
            </a:r>
            <a:r>
              <a:rPr lang="en-US">
                <a:sym typeface="Symbol" charset="2"/>
              </a:rPr>
              <a:t>0.20</a:t>
            </a:r>
          </a:p>
          <a:p>
            <a:r>
              <a:rPr lang="en-US">
                <a:sym typeface="Symbol" charset="2"/>
              </a:rPr>
              <a:t>MILC (97)       1.97 0.30</a:t>
            </a:r>
          </a:p>
          <a:p>
            <a:r>
              <a:rPr lang="en-US">
                <a:sym typeface="Symbol" charset="2"/>
              </a:rPr>
              <a:t>MILC (99)       2.11  0.10</a:t>
            </a:r>
          </a:p>
          <a:p>
            <a:r>
              <a:rPr lang="en-US">
                <a:sym typeface="Symbol" charset="2"/>
              </a:rPr>
              <a:t>Lacock(99)      1.90 0.20</a:t>
            </a:r>
          </a:p>
          <a:p>
            <a:r>
              <a:rPr lang="en-US">
                <a:sym typeface="Symbol" charset="2"/>
              </a:rPr>
              <a:t>Mei(02)           2.01 0.10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>
            <a:off x="4267200" y="2692400"/>
            <a:ext cx="76200" cy="1651000"/>
          </a:xfrm>
          <a:prstGeom prst="rightBrace">
            <a:avLst>
              <a:gd name="adj1" fmla="val 180556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419600" y="2743200"/>
            <a:ext cx="20256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~2.0 GeV/c</a:t>
            </a:r>
            <a:r>
              <a:rPr lang="en-US" b="1" baseline="30000">
                <a:solidFill>
                  <a:srgbClr val="990033"/>
                </a:solidFill>
              </a:rPr>
              <a:t>2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In the charmonium sector:</a:t>
            </a:r>
          </a:p>
          <a:p>
            <a:r>
              <a:rPr lang="en-US">
                <a:solidFill>
                  <a:srgbClr val="333399"/>
                </a:solidFill>
              </a:rPr>
              <a:t>1</a:t>
            </a:r>
            <a:r>
              <a:rPr lang="en-US" baseline="30000">
                <a:solidFill>
                  <a:srgbClr val="333399"/>
                </a:solidFill>
              </a:rPr>
              <a:t>-+</a:t>
            </a:r>
            <a:r>
              <a:rPr lang="en-US">
                <a:solidFill>
                  <a:srgbClr val="333399"/>
                </a:solidFill>
              </a:rPr>
              <a:t>      4.39 </a:t>
            </a:r>
            <a:r>
              <a:rPr lang="en-US">
                <a:solidFill>
                  <a:srgbClr val="333399"/>
                </a:solidFill>
                <a:sym typeface="Symbol" charset="2"/>
              </a:rPr>
              <a:t>0.08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0</a:t>
            </a:r>
            <a:r>
              <a:rPr lang="en-US" baseline="30000">
                <a:solidFill>
                  <a:srgbClr val="333399"/>
                </a:solidFill>
                <a:sym typeface="Symbol" charset="2"/>
              </a:rPr>
              <a:t>+-</a:t>
            </a:r>
            <a:r>
              <a:rPr lang="en-US">
                <a:solidFill>
                  <a:srgbClr val="333399"/>
                </a:solidFill>
                <a:sym typeface="Symbol" charset="2"/>
              </a:rPr>
              <a:t>      4.61  0.11</a:t>
            </a:r>
          </a:p>
          <a:p>
            <a:endParaRPr lang="en-US">
              <a:sym typeface="Symbol" charset="2"/>
            </a:endParaRP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>
            <a:off x="3124200" y="50292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565525" y="5151438"/>
            <a:ext cx="2392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Splitting = 0.20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860925" y="3170238"/>
            <a:ext cx="55245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aseline="30000">
                <a:solidFill>
                  <a:srgbClr val="FF0000"/>
                </a:solidFill>
              </a:rPr>
              <a:t>-+</a:t>
            </a:r>
          </a:p>
          <a:p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 baseline="30000">
                <a:solidFill>
                  <a:srgbClr val="FF0000"/>
                </a:solidFill>
              </a:rPr>
              <a:t>+-</a:t>
            </a:r>
          </a:p>
          <a:p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+-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486400" y="3276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715000" y="3276600"/>
            <a:ext cx="24034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Splitting </a:t>
            </a:r>
            <a:r>
              <a:rPr lang="en-US">
                <a:solidFill>
                  <a:srgbClr val="333399"/>
                </a:solidFill>
                <a:sym typeface="Symbol" charset="2"/>
              </a:rPr>
              <a:t></a:t>
            </a:r>
            <a:r>
              <a:rPr lang="en-US">
                <a:solidFill>
                  <a:srgbClr val="333399"/>
                </a:solidFill>
              </a:rPr>
              <a:t> 0.20</a:t>
            </a:r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S=0</a:t>
            </a:r>
          </a:p>
        </p:txBody>
      </p:sp>
      <p:sp>
        <p:nvSpPr>
          <p:cNvPr id="30736" name="AutoShape 16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S=1</a:t>
            </a:r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4305300" cy="508000"/>
          </a:xfrm>
        </p:spPr>
        <p:txBody>
          <a:bodyPr/>
          <a:lstStyle/>
          <a:p>
            <a:r>
              <a:rPr lang="en-US"/>
              <a:t>Hybrid 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4219-5B5E-334E-9035-1C43EF4E65AE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352425"/>
            <a:ext cx="5408612" cy="514350"/>
          </a:xfrm>
        </p:spPr>
        <p:txBody>
          <a:bodyPr/>
          <a:lstStyle/>
          <a:p>
            <a:r>
              <a:rPr lang="en-US"/>
              <a:t>The Formation of Nuclei</a:t>
            </a:r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357188" y="990600"/>
            <a:ext cx="8528050" cy="2005013"/>
            <a:chOff x="0" y="720"/>
            <a:chExt cx="5642" cy="1326"/>
          </a:xfrm>
        </p:grpSpPr>
        <p:pic>
          <p:nvPicPr>
            <p:cNvPr id="9220" name="Picture 4" descr="bigb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4157" cy="1326"/>
            </a:xfrm>
            <a:prstGeom prst="rect">
              <a:avLst/>
            </a:prstGeom>
            <a:noFill/>
          </p:spPr>
        </p:pic>
        <p:pic>
          <p:nvPicPr>
            <p:cNvPr id="9221" name="Picture 5" descr="lrplite_03_0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720"/>
              <a:ext cx="1514" cy="1325"/>
            </a:xfrm>
            <a:prstGeom prst="rect">
              <a:avLst/>
            </a:prstGeom>
            <a:noFill/>
          </p:spPr>
        </p:pic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74713" y="3375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810000" y="2133600"/>
            <a:ext cx="795338" cy="12414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1325" y="3322638"/>
            <a:ext cx="7878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By the old age of three minutes, the formation of low </a:t>
            </a:r>
          </a:p>
          <a:p>
            <a:r>
              <a:rPr lang="en-US">
                <a:solidFill>
                  <a:srgbClr val="0000CC"/>
                </a:solidFill>
              </a:rPr>
              <a:t>mass nuclei was essentially complete.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381000" y="4419600"/>
            <a:ext cx="1524000" cy="1524000"/>
            <a:chOff x="192" y="2688"/>
            <a:chExt cx="960" cy="960"/>
          </a:xfrm>
        </p:grpSpPr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288" y="2784"/>
              <a:ext cx="776" cy="709"/>
              <a:chOff x="240" y="2544"/>
              <a:chExt cx="776" cy="709"/>
            </a:xfrm>
          </p:grpSpPr>
          <p:grpSp>
            <p:nvGrpSpPr>
              <p:cNvPr id="9228" name="Group 12"/>
              <p:cNvGrpSpPr>
                <a:grpSpLocks noChangeAspect="1"/>
              </p:cNvGrpSpPr>
              <p:nvPr/>
            </p:nvGrpSpPr>
            <p:grpSpPr bwMode="auto">
              <a:xfrm>
                <a:off x="336" y="2640"/>
                <a:ext cx="248" cy="229"/>
                <a:chOff x="480" y="864"/>
                <a:chExt cx="1248" cy="1152"/>
              </a:xfrm>
            </p:grpSpPr>
            <p:sp>
              <p:nvSpPr>
                <p:cNvPr id="922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33" name="Group 17"/>
              <p:cNvGrpSpPr>
                <a:grpSpLocks noChangeAspect="1"/>
              </p:cNvGrpSpPr>
              <p:nvPr/>
            </p:nvGrpSpPr>
            <p:grpSpPr bwMode="auto">
              <a:xfrm>
                <a:off x="528" y="2784"/>
                <a:ext cx="248" cy="229"/>
                <a:chOff x="480" y="864"/>
                <a:chExt cx="1248" cy="1152"/>
              </a:xfrm>
            </p:grpSpPr>
            <p:sp>
              <p:nvSpPr>
                <p:cNvPr id="9234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5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38" name="Group 22"/>
              <p:cNvGrpSpPr>
                <a:grpSpLocks noChangeAspect="1"/>
              </p:cNvGrpSpPr>
              <p:nvPr/>
            </p:nvGrpSpPr>
            <p:grpSpPr bwMode="auto">
              <a:xfrm>
                <a:off x="576" y="3024"/>
                <a:ext cx="248" cy="229"/>
                <a:chOff x="480" y="864"/>
                <a:chExt cx="1248" cy="1152"/>
              </a:xfrm>
            </p:grpSpPr>
            <p:sp>
              <p:nvSpPr>
                <p:cNvPr id="9239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0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1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2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43" name="Group 27"/>
              <p:cNvGrpSpPr>
                <a:grpSpLocks noChangeAspect="1"/>
              </p:cNvGrpSpPr>
              <p:nvPr/>
            </p:nvGrpSpPr>
            <p:grpSpPr bwMode="auto">
              <a:xfrm>
                <a:off x="768" y="2880"/>
                <a:ext cx="248" cy="229"/>
                <a:chOff x="480" y="864"/>
                <a:chExt cx="1248" cy="1152"/>
              </a:xfrm>
            </p:grpSpPr>
            <p:sp>
              <p:nvSpPr>
                <p:cNvPr id="924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5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6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48" name="Group 32"/>
              <p:cNvGrpSpPr>
                <a:grpSpLocks noChangeAspect="1"/>
              </p:cNvGrpSpPr>
              <p:nvPr/>
            </p:nvGrpSpPr>
            <p:grpSpPr bwMode="auto">
              <a:xfrm>
                <a:off x="384" y="2976"/>
                <a:ext cx="248" cy="229"/>
                <a:chOff x="480" y="864"/>
                <a:chExt cx="1248" cy="1152"/>
              </a:xfrm>
            </p:grpSpPr>
            <p:sp>
              <p:nvSpPr>
                <p:cNvPr id="924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1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53" name="Group 37"/>
              <p:cNvGrpSpPr>
                <a:grpSpLocks noChangeAspect="1"/>
              </p:cNvGrpSpPr>
              <p:nvPr/>
            </p:nvGrpSpPr>
            <p:grpSpPr bwMode="auto">
              <a:xfrm>
                <a:off x="672" y="2688"/>
                <a:ext cx="248" cy="229"/>
                <a:chOff x="480" y="864"/>
                <a:chExt cx="1248" cy="1152"/>
              </a:xfrm>
            </p:grpSpPr>
            <p:sp>
              <p:nvSpPr>
                <p:cNvPr id="9254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58" name="Group 42"/>
              <p:cNvGrpSpPr>
                <a:grpSpLocks noChangeAspect="1"/>
              </p:cNvGrpSpPr>
              <p:nvPr/>
            </p:nvGrpSpPr>
            <p:grpSpPr bwMode="auto">
              <a:xfrm>
                <a:off x="240" y="2832"/>
                <a:ext cx="248" cy="229"/>
                <a:chOff x="480" y="864"/>
                <a:chExt cx="1248" cy="1152"/>
              </a:xfrm>
            </p:grpSpPr>
            <p:sp>
              <p:nvSpPr>
                <p:cNvPr id="9259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0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1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2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63" name="Group 47"/>
              <p:cNvGrpSpPr>
                <a:grpSpLocks noChangeAspect="1"/>
              </p:cNvGrpSpPr>
              <p:nvPr/>
            </p:nvGrpSpPr>
            <p:grpSpPr bwMode="auto">
              <a:xfrm>
                <a:off x="576" y="2544"/>
                <a:ext cx="248" cy="229"/>
                <a:chOff x="480" y="864"/>
                <a:chExt cx="1248" cy="1152"/>
              </a:xfrm>
            </p:grpSpPr>
            <p:sp>
              <p:nvSpPr>
                <p:cNvPr id="9264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864"/>
                  <a:ext cx="1248" cy="1152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5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488"/>
                  <a:ext cx="240" cy="2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6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296" y="1536"/>
                  <a:ext cx="240" cy="24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7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008"/>
                  <a:ext cx="240" cy="2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268" name="Oval 52"/>
            <p:cNvSpPr>
              <a:spLocks noChangeArrowheads="1"/>
            </p:cNvSpPr>
            <p:nvPr/>
          </p:nvSpPr>
          <p:spPr bwMode="auto">
            <a:xfrm>
              <a:off x="192" y="2688"/>
              <a:ext cx="960" cy="960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2133600" y="44196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60093"/>
                </a:solidFill>
              </a:rPr>
              <a:t>Primordial hydrogen, deuterium, helium and a</a:t>
            </a:r>
          </a:p>
          <a:p>
            <a:r>
              <a:rPr lang="en-US">
                <a:solidFill>
                  <a:srgbClr val="D60093"/>
                </a:solidFill>
              </a:rPr>
              <a:t>few other light nuclei now exist. 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2041525" y="5608638"/>
            <a:ext cx="651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99"/>
                </a:solidFill>
              </a:rPr>
              <a:t>It will be nearly a half a million years before</a:t>
            </a:r>
          </a:p>
          <a:p>
            <a:r>
              <a:rPr lang="en-US">
                <a:solidFill>
                  <a:srgbClr val="006699"/>
                </a:solidFill>
              </a:rPr>
              <a:t>neutral atoms will dominate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128E-8181-F643-BE2B-01F7D7528271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419600" cy="457200"/>
          </a:xfrm>
        </p:spPr>
        <p:txBody>
          <a:bodyPr/>
          <a:lstStyle/>
          <a:p>
            <a:r>
              <a:rPr lang="en-US"/>
              <a:t>Quarks and Leptons</a:t>
            </a:r>
          </a:p>
        </p:txBody>
      </p:sp>
      <p:pic>
        <p:nvPicPr>
          <p:cNvPr id="11267" name="Picture 3" descr="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2514600" cy="3565525"/>
          </a:xfrm>
          <a:prstGeom prst="rect">
            <a:avLst/>
          </a:prstGeom>
          <a:noFill/>
        </p:spPr>
      </p:pic>
      <p:pic>
        <p:nvPicPr>
          <p:cNvPr id="11268" name="Picture 4" descr="leptonc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267200"/>
            <a:ext cx="3455988" cy="1951038"/>
          </a:xfrm>
          <a:prstGeom prst="rect">
            <a:avLst/>
          </a:prstGeom>
          <a:noFill/>
        </p:spPr>
      </p:pic>
      <p:pic>
        <p:nvPicPr>
          <p:cNvPr id="11269" name="Picture 5" descr="gener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3035300" cy="38100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1325" y="884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B1DF-371D-E141-821F-A80C666B2559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486400" cy="533400"/>
          </a:xfrm>
        </p:spPr>
        <p:txBody>
          <a:bodyPr/>
          <a:lstStyle/>
          <a:p>
            <a:r>
              <a:rPr lang="en-US"/>
              <a:t>Forces and Interactions </a:t>
            </a:r>
          </a:p>
        </p:txBody>
      </p:sp>
      <p:pic>
        <p:nvPicPr>
          <p:cNvPr id="12291" name="Picture 3" descr="force_summ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5713413" cy="2924175"/>
          </a:xfrm>
          <a:prstGeom prst="rect">
            <a:avLst/>
          </a:prstGeom>
          <a:noFill/>
        </p:spPr>
      </p:pic>
      <p:pic>
        <p:nvPicPr>
          <p:cNvPr id="12292" name="Picture 4" descr="merging_fo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875088" cy="295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2009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Saint Vincent College</a:t>
            </a:r>
            <a:endParaRPr lang="en-US">
              <a:latin typeface="Times New Roman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3E1A-E5FF-F24F-B3AD-CA3FBD75F6BE}" type="slidenum">
              <a:rPr lang="en-US"/>
              <a:pPr/>
              <a:t>9</a:t>
            </a:fld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828800"/>
            <a:ext cx="2971800" cy="2743200"/>
          </a:xfrm>
          <a:prstGeom prst="rect">
            <a:avLst/>
          </a:prstGeom>
          <a:solidFill>
            <a:schemeClr val="bg1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324600" y="1676400"/>
            <a:ext cx="2819400" cy="5181600"/>
          </a:xfrm>
          <a:prstGeom prst="rect">
            <a:avLst/>
          </a:prstGeom>
          <a:solidFill>
            <a:schemeClr val="bg1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4051300" cy="457200"/>
          </a:xfrm>
        </p:spPr>
        <p:txBody>
          <a:bodyPr/>
          <a:lstStyle/>
          <a:p>
            <a:r>
              <a:rPr lang="en-US"/>
              <a:t>Quantum Chromo</a:t>
            </a:r>
          </a:p>
        </p:txBody>
      </p:sp>
      <p:pic>
        <p:nvPicPr>
          <p:cNvPr id="10243" name="Picture 3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133600"/>
            <a:ext cx="2203450" cy="2203450"/>
          </a:xfrm>
          <a:prstGeom prst="rect">
            <a:avLst/>
          </a:prstGeom>
          <a:noFill/>
        </p:spPr>
      </p:pic>
      <p:pic>
        <p:nvPicPr>
          <p:cNvPr id="10244" name="Picture 4" descr="anti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2203450" cy="2203450"/>
          </a:xfrm>
          <a:prstGeom prst="rect">
            <a:avLst/>
          </a:prstGeom>
          <a:noFill/>
        </p:spPr>
      </p:pic>
      <p:pic>
        <p:nvPicPr>
          <p:cNvPr id="10246" name="Picture 6" descr="electric_ch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81200"/>
            <a:ext cx="2386013" cy="2386013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6024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rules that govern how the quarks </a:t>
            </a:r>
          </a:p>
          <a:p>
            <a:r>
              <a:rPr lang="en-US"/>
              <a:t>froze out into hadrons are given by QCD.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3959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99"/>
                </a:solidFill>
              </a:rPr>
              <a:t>Three charges called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RED</a:t>
            </a:r>
            <a:r>
              <a:rPr lang="en-US"/>
              <a:t>, </a:t>
            </a:r>
            <a:r>
              <a:rPr lang="en-US">
                <a:solidFill>
                  <a:srgbClr val="3366CC"/>
                </a:solidFill>
              </a:rPr>
              <a:t>BLUE</a:t>
            </a:r>
            <a:r>
              <a:rPr lang="en-US"/>
              <a:t> </a:t>
            </a:r>
            <a:r>
              <a:rPr lang="en-US">
                <a:solidFill>
                  <a:srgbClr val="006699"/>
                </a:solidFill>
              </a:rPr>
              <a:t>and</a:t>
            </a:r>
          </a:p>
          <a:p>
            <a:r>
              <a:rPr lang="en-US">
                <a:solidFill>
                  <a:srgbClr val="00CC00"/>
                </a:solidFill>
              </a:rPr>
              <a:t>GREEN</a:t>
            </a:r>
            <a:r>
              <a:rPr lang="en-US">
                <a:solidFill>
                  <a:srgbClr val="006699"/>
                </a:solidFill>
              </a:rPr>
              <a:t>, and three anti colors. The </a:t>
            </a:r>
          </a:p>
          <a:p>
            <a:r>
              <a:rPr lang="en-US">
                <a:solidFill>
                  <a:srgbClr val="006699"/>
                </a:solidFill>
              </a:rPr>
              <a:t>objects that form have to be color</a:t>
            </a:r>
          </a:p>
          <a:p>
            <a:r>
              <a:rPr lang="en-US">
                <a:solidFill>
                  <a:srgbClr val="006699"/>
                </a:solidFill>
              </a:rPr>
              <a:t>neutral.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84525" y="2103438"/>
            <a:ext cx="29622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D60093"/>
                </a:solidFill>
              </a:rPr>
              <a:t>Just like atoms are</a:t>
            </a:r>
          </a:p>
          <a:p>
            <a:r>
              <a:rPr lang="en-US">
                <a:solidFill>
                  <a:srgbClr val="D60093"/>
                </a:solidFill>
              </a:rPr>
              <a:t>electrically neutral,</a:t>
            </a:r>
          </a:p>
          <a:p>
            <a:r>
              <a:rPr lang="en-US">
                <a:solidFill>
                  <a:srgbClr val="D60093"/>
                </a:solidFill>
              </a:rPr>
              <a:t>hadrons have to be</a:t>
            </a:r>
          </a:p>
          <a:p>
            <a:r>
              <a:rPr lang="en-US" i="1">
                <a:solidFill>
                  <a:srgbClr val="CC0066"/>
                </a:solidFill>
              </a:rPr>
              <a:t>neutral</a:t>
            </a:r>
            <a:r>
              <a:rPr lang="en-US">
                <a:solidFill>
                  <a:srgbClr val="D60093"/>
                </a:solidFill>
              </a:rPr>
              <a:t>.</a:t>
            </a:r>
          </a:p>
          <a:p>
            <a:endParaRPr lang="en-US">
              <a:solidFill>
                <a:srgbClr val="D60093"/>
              </a:solidFill>
            </a:endParaRPr>
          </a:p>
          <a:p>
            <a:r>
              <a:rPr lang="en-US">
                <a:solidFill>
                  <a:srgbClr val="D60093"/>
                </a:solidFill>
              </a:rPr>
              <a:t>    </a:t>
            </a:r>
            <a:r>
              <a:rPr lang="en-US" b="1">
                <a:solidFill>
                  <a:srgbClr val="0000FF"/>
                </a:solidFill>
              </a:rPr>
              <a:t>Color  Charge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297488" y="231775"/>
            <a:ext cx="1979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66CC"/>
                </a:solidFill>
              </a:rPr>
              <a:t>Dynamics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340225" y="314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45" grpId="0" animBg="1"/>
      <p:bldP spid="10248" grpId="0" autoUpdateAnimBg="0"/>
      <p:bldP spid="10251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Designs\Checkers.pot</Template>
  <TotalTime>4615</TotalTime>
  <Words>2895</Words>
  <Application>Microsoft Macintosh PowerPoint</Application>
  <PresentationFormat>On-screen Show (4:3)</PresentationFormat>
  <Paragraphs>829</Paragraphs>
  <Slides>50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Equation</vt:lpstr>
      <vt:lpstr>Confinement</vt:lpstr>
      <vt:lpstr>Outline</vt:lpstr>
      <vt:lpstr>The First Seconds</vt:lpstr>
      <vt:lpstr>Quark Gluon Plasma</vt:lpstr>
      <vt:lpstr>Confinement</vt:lpstr>
      <vt:lpstr>The Formation of Nuclei</vt:lpstr>
      <vt:lpstr>Quarks and Leptons</vt:lpstr>
      <vt:lpstr>Forces and Interactions </vt:lpstr>
      <vt:lpstr>Quantum Chromo</vt:lpstr>
      <vt:lpstr>Gluons Carry the Force</vt:lpstr>
      <vt:lpstr>Slide 11</vt:lpstr>
      <vt:lpstr>Slide 12</vt:lpstr>
      <vt:lpstr>Gluon Interactions</vt:lpstr>
      <vt:lpstr>Flux Tubes</vt:lpstr>
      <vt:lpstr>Quark Confinement</vt:lpstr>
      <vt:lpstr>Positronium</vt:lpstr>
      <vt:lpstr>Quarkonium</vt:lpstr>
      <vt:lpstr>Mesons</vt:lpstr>
      <vt:lpstr>Quarkonium</vt:lpstr>
      <vt:lpstr>Lattice QCD</vt:lpstr>
      <vt:lpstr>Lattice regularization</vt:lpstr>
      <vt:lpstr>Lattice QCD Predictions</vt:lpstr>
      <vt:lpstr>QCD Potential</vt:lpstr>
      <vt:lpstr>Hybrid Predictions</vt:lpstr>
      <vt:lpstr>Meson and Hybrid Meson Spectrum</vt:lpstr>
      <vt:lpstr>Experimental Evidence</vt:lpstr>
      <vt:lpstr>Glueballs</vt:lpstr>
      <vt:lpstr>Hybrids</vt:lpstr>
      <vt:lpstr>Hybrid Nonets</vt:lpstr>
      <vt:lpstr>The GlueX Experiment</vt:lpstr>
      <vt:lpstr>How to Produce Hybrids</vt:lpstr>
      <vt:lpstr>Jefferson Lab Upgrade</vt:lpstr>
      <vt:lpstr>Jefferson Lab Upgrade</vt:lpstr>
      <vt:lpstr>Coherent</vt:lpstr>
      <vt:lpstr>Slide 35</vt:lpstr>
      <vt:lpstr>Slide 36</vt:lpstr>
      <vt:lpstr>Gluonic Hadrons and Confinement</vt:lpstr>
      <vt:lpstr>Conclusions</vt:lpstr>
      <vt:lpstr>Slide 39</vt:lpstr>
      <vt:lpstr>Physics at Carnegie Mellon</vt:lpstr>
      <vt:lpstr>Astrophysics/Cosmology</vt:lpstr>
      <vt:lpstr>Biological Physics</vt:lpstr>
      <vt:lpstr>Computational Physics</vt:lpstr>
      <vt:lpstr>Condensed Matter</vt:lpstr>
      <vt:lpstr>High Energy Physics</vt:lpstr>
      <vt:lpstr>Medium Energy Physics</vt:lpstr>
      <vt:lpstr>Links outside Physics</vt:lpstr>
      <vt:lpstr>Going to Graduate School?</vt:lpstr>
      <vt:lpstr>Slide 49</vt:lpstr>
      <vt:lpstr>Hybrid Predictions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A. Meyer</dc:creator>
  <cp:lastModifiedBy>Curtis Meyer</cp:lastModifiedBy>
  <cp:revision>90</cp:revision>
  <dcterms:created xsi:type="dcterms:W3CDTF">2009-09-29T14:19:01Z</dcterms:created>
  <dcterms:modified xsi:type="dcterms:W3CDTF">2009-09-29T14:31:33Z</dcterms:modified>
</cp:coreProperties>
</file>