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wmf" ContentType="image/x-wmf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pdf" ContentType="application/pdf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1" r:id="rId9"/>
    <p:sldId id="274" r:id="rId10"/>
    <p:sldId id="262" r:id="rId11"/>
    <p:sldId id="273" r:id="rId12"/>
    <p:sldId id="263" r:id="rId13"/>
    <p:sldId id="269" r:id="rId14"/>
    <p:sldId id="267" r:id="rId15"/>
    <p:sldId id="268" r:id="rId16"/>
    <p:sldId id="270" r:id="rId17"/>
    <p:sldId id="271" r:id="rId18"/>
    <p:sldId id="272" r:id="rId19"/>
    <p:sldId id="275" r:id="rId20"/>
    <p:sldId id="276" r:id="rId21"/>
    <p:sldId id="277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2A69-6294-3A44-A3A1-FE3F176EDBFB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38BF1-1DA9-8242-995E-190F4FAE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030F5-0AAE-FA4F-9299-CCF6B6B56FF8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3B2DD-EA66-B844-811E-C7DDBD06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3319" y="6356350"/>
            <a:ext cx="436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17965-94F1-3941-B080-496112FC4A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8450" y="6254750"/>
            <a:ext cx="1225550" cy="603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9890" y="0"/>
            <a:ext cx="1134110" cy="900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2">
              <a:lumMod val="60000"/>
              <a:lumOff val="40000"/>
            </a:schemeClr>
          </a:solidFill>
          <a:latin typeface="Chalkboar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6" Type="http://schemas.openxmlformats.org/officeDocument/2006/relationships/image" Target="../media/image37.pdf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df"/><Relationship Id="rId4" Type="http://schemas.openxmlformats.org/officeDocument/2006/relationships/image" Target="../media/image43.png"/><Relationship Id="rId5" Type="http://schemas.openxmlformats.org/officeDocument/2006/relationships/image" Target="../media/image44.pdf"/><Relationship Id="rId6" Type="http://schemas.openxmlformats.org/officeDocument/2006/relationships/image" Target="../media/image45.png"/><Relationship Id="rId7" Type="http://schemas.openxmlformats.org/officeDocument/2006/relationships/image" Target="../media/image46.pdf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df"/><Relationship Id="rId5" Type="http://schemas.openxmlformats.org/officeDocument/2006/relationships/image" Target="../media/image59.png"/><Relationship Id="rId6" Type="http://schemas.openxmlformats.org/officeDocument/2006/relationships/image" Target="../media/image60.pdf"/><Relationship Id="rId7" Type="http://schemas.openxmlformats.org/officeDocument/2006/relationships/image" Target="../media/image61.png"/><Relationship Id="rId8" Type="http://schemas.openxmlformats.org/officeDocument/2006/relationships/image" Target="../media/image62.pdf"/><Relationship Id="rId9" Type="http://schemas.openxmlformats.org/officeDocument/2006/relationships/image" Target="../media/image63.png"/><Relationship Id="rId10" Type="http://schemas.openxmlformats.org/officeDocument/2006/relationships/image" Target="../media/image64.pdf"/><Relationship Id="rId11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df"/><Relationship Id="rId3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df"/><Relationship Id="rId3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8" Type="http://schemas.openxmlformats.org/officeDocument/2006/relationships/image" Target="../media/image9.pdf"/><Relationship Id="rId9" Type="http://schemas.openxmlformats.org/officeDocument/2006/relationships/image" Target="../media/image10.png"/><Relationship Id="rId10" Type="http://schemas.openxmlformats.org/officeDocument/2006/relationships/image" Target="../media/image11.pdf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8" Type="http://schemas.openxmlformats.org/officeDocument/2006/relationships/image" Target="../media/image19.pdf"/><Relationship Id="rId9" Type="http://schemas.openxmlformats.org/officeDocument/2006/relationships/image" Target="../media/image20.png"/><Relationship Id="rId10" Type="http://schemas.openxmlformats.org/officeDocument/2006/relationships/image" Target="../media/image21.pdf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wmf"/><Relationship Id="rId3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6" Type="http://schemas.openxmlformats.org/officeDocument/2006/relationships/image" Target="../media/image29.pdf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960"/>
            <a:ext cx="7772400" cy="1470025"/>
          </a:xfrm>
        </p:spPr>
        <p:txBody>
          <a:bodyPr/>
          <a:lstStyle/>
          <a:p>
            <a:r>
              <a:rPr lang="en-US" dirty="0" smtClean="0"/>
              <a:t>Meson spectroscopy with photo- and electro-production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Curtis A. Meyer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12164" cy="872363"/>
          </a:xfrm>
        </p:spPr>
        <p:txBody>
          <a:bodyPr>
            <a:normAutofit/>
          </a:bodyPr>
          <a:lstStyle/>
          <a:p>
            <a:r>
              <a:rPr lang="en-US" dirty="0" smtClean="0"/>
              <a:t>Spectroscopy Experiments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detectorsyste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5920" y="1232972"/>
            <a:ext cx="2214880" cy="1280160"/>
          </a:xfrm>
          <a:prstGeom prst="rect">
            <a:avLst/>
          </a:prstGeom>
        </p:spPr>
      </p:pic>
      <p:pic>
        <p:nvPicPr>
          <p:cNvPr id="7" name="Picture 6" descr="wa1029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92180" y="1066976"/>
            <a:ext cx="3208020" cy="2266950"/>
          </a:xfrm>
          <a:prstGeom prst="rect">
            <a:avLst/>
          </a:prstGeom>
        </p:spPr>
      </p:pic>
      <p:pic>
        <p:nvPicPr>
          <p:cNvPr id="8" name="Picture 7" descr="cleoc-bette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9088" y="2930297"/>
            <a:ext cx="2289810" cy="1623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0072" y="1232972"/>
            <a:ext cx="2540000" cy="1772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088" y="863640"/>
            <a:ext cx="261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Crystal Barrel: LEAR/CERN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5920" y="2513132"/>
            <a:ext cx="156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CLEO-</a:t>
            </a:r>
            <a:r>
              <a:rPr lang="en-US" dirty="0" err="1" smtClean="0"/>
              <a:t>c:Cornell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8020" y="872363"/>
            <a:ext cx="148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WA102: CERN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600127" y="863640"/>
            <a:ext cx="109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E852:BNL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088" y="5106846"/>
            <a:ext cx="1905000" cy="12973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088" y="455335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BaBar</a:t>
            </a:r>
            <a:r>
              <a:rPr lang="en-US" dirty="0" smtClean="0"/>
              <a:t>: SLAC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24081" y="3333926"/>
            <a:ext cx="3095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halkboard"/>
              </a:rPr>
              <a:t>Detector Features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halkboar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2430" y="3857146"/>
            <a:ext cx="45208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Good charged particle tracking.</a:t>
            </a:r>
          </a:p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Good photon detection.</a:t>
            </a:r>
          </a:p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Good particle identification.</a:t>
            </a:r>
          </a:p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Very large and uniform acceptance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6657474" cy="1143000"/>
          </a:xfrm>
        </p:spPr>
        <p:txBody>
          <a:bodyPr/>
          <a:lstStyle/>
          <a:p>
            <a:r>
              <a:rPr lang="en-US" dirty="0" smtClean="0"/>
              <a:t>Spectroscopy Experiments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31" y="1509395"/>
            <a:ext cx="3048000" cy="2004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895" y="1143000"/>
            <a:ext cx="237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COMPASS: CERN  (now)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1895" y="3678808"/>
            <a:ext cx="209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BESIII: Beijing  (now)</a:t>
            </a:r>
            <a:endParaRPr lang="en-US" dirty="0"/>
          </a:p>
        </p:txBody>
      </p:sp>
      <p:pic>
        <p:nvPicPr>
          <p:cNvPr id="10" name="Picture 9" descr="pand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82739" y="245615"/>
            <a:ext cx="3778250" cy="53467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6243053" y="1524000"/>
            <a:ext cx="20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PANDA: GSI (~2015)</a:t>
            </a:r>
            <a:endParaRPr lang="en-US" dirty="0"/>
          </a:p>
        </p:txBody>
      </p:sp>
      <p:pic>
        <p:nvPicPr>
          <p:cNvPr id="12" name="Picture 11" descr="gluex_detector_3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892800" y="4048140"/>
            <a:ext cx="32512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3053" y="3863474"/>
            <a:ext cx="281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GLUEX: JLAB-12GeV (~2014)</a:t>
            </a:r>
            <a:endParaRPr lang="en-US" dirty="0"/>
          </a:p>
        </p:txBody>
      </p:sp>
      <p:pic>
        <p:nvPicPr>
          <p:cNvPr id="15" name="Picture 14" descr="bes_vi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7200" y="3513455"/>
            <a:ext cx="2270760" cy="320802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6" name="TextBox 15"/>
          <p:cNvSpPr txBox="1"/>
          <p:nvPr/>
        </p:nvSpPr>
        <p:spPr>
          <a:xfrm>
            <a:off x="2395541" y="2591150"/>
            <a:ext cx="29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Light-quark systems, glueballs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hybrid mesons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9203" y="1247001"/>
            <a:ext cx="303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charmonium and charmonium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hybrids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058" y="4048140"/>
            <a:ext cx="233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Open charm, glueballs,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Light-quark systems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9655" y="4970729"/>
            <a:ext cx="2092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Light-quark systems,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Hybrids mesons,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baryons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5611" cy="839177"/>
          </a:xfrm>
        </p:spPr>
        <p:txBody>
          <a:bodyPr/>
          <a:lstStyle/>
          <a:p>
            <a:r>
              <a:rPr lang="en-US" dirty="0" smtClean="0"/>
              <a:t>Partial Wave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1435" y="839177"/>
            <a:ext cx="8694871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is very helpful to know something about the production process: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Proton-anti-proton at rest:  Initial atomic states are limited, know initial J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PC</a:t>
            </a:r>
          </a:p>
          <a:p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000" baseline="30000" dirty="0" err="1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:						  Initial state is known</a:t>
            </a:r>
          </a:p>
          <a:p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Radiative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decays: 			  Initial state is known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Other decays: 			  Initial state is known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Peripheral Production:	  Momentum transfer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Peripheral Production:	  Energy dependence 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Take advantage of polarization:		Beam, target, final states.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is important to map out phase motion: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Need to observe production as a function of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mass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and need to see the 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Production of more than one thing.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825713"/>
            <a:ext cx="3033395" cy="24612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4021376" cy="859937"/>
          </a:xfrm>
        </p:spPr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230923"/>
            <a:ext cx="395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Photo- and Hadro-peripheral Production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2010379"/>
            <a:ext cx="740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793" y="2010379"/>
            <a:ext cx="71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905" y="4936558"/>
            <a:ext cx="4229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sufficient energy to produce “X”.</a:t>
            </a:r>
          </a:p>
          <a:p>
            <a:r>
              <a:rPr lang="en-US" dirty="0" smtClean="0"/>
              <a:t>Want small |</a:t>
            </a:r>
            <a:r>
              <a:rPr lang="en-US" dirty="0" err="1" smtClean="0"/>
              <a:t>t</a:t>
            </a:r>
            <a:r>
              <a:rPr lang="en-US" dirty="0" smtClean="0"/>
              <a:t>| to have larger cross section.</a:t>
            </a:r>
          </a:p>
          <a:p>
            <a:r>
              <a:rPr lang="en-US" dirty="0" smtClean="0"/>
              <a:t>Isolate this process from others.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768" y="1825713"/>
            <a:ext cx="3026410" cy="2222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12227" y="1230923"/>
            <a:ext cx="194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Production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56768" y="4567226"/>
            <a:ext cx="369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high energy for double pomeron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25, 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Colloquium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1927-F9B9-344B-A2B8-B13F50AD9EF4}" type="slidenum">
              <a:rPr lang="en-US"/>
              <a:pPr/>
              <a:t>14</a:t>
            </a:fld>
            <a:endParaRPr lang="en-US"/>
          </a:p>
        </p:txBody>
      </p:sp>
      <p:pic>
        <p:nvPicPr>
          <p:cNvPr id="114692" name="Picture 4" descr="first_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0" y="0"/>
            <a:ext cx="3913188" cy="6086475"/>
          </a:xfrm>
          <a:prstGeom prst="rect">
            <a:avLst/>
          </a:prstGeom>
          <a:noFill/>
        </p:spPr>
      </p:pic>
      <p:sp>
        <p:nvSpPr>
          <p:cNvPr id="1146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049713" cy="1355725"/>
          </a:xfrm>
        </p:spPr>
        <p:txBody>
          <a:bodyPr/>
          <a:lstStyle/>
          <a:p>
            <a:r>
              <a:rPr lang="en-US"/>
              <a:t>Partial Wave</a:t>
            </a:r>
            <a:br>
              <a:rPr lang="en-US"/>
            </a:br>
            <a:r>
              <a:rPr lang="en-US"/>
              <a:t> Analysis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93675" y="1406525"/>
            <a:ext cx="412115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990000"/>
                </a:solidFill>
              </a:rPr>
              <a:t>A simple model with three</a:t>
            </a:r>
          </a:p>
          <a:p>
            <a:r>
              <a:rPr lang="en-US" sz="2200">
                <a:solidFill>
                  <a:srgbClr val="990000"/>
                </a:solidFill>
              </a:rPr>
              <a:t>complex amplitudes, 2 of</a:t>
            </a:r>
          </a:p>
          <a:p>
            <a:r>
              <a:rPr lang="en-US" sz="2200">
                <a:solidFill>
                  <a:srgbClr val="990000"/>
                </a:solidFill>
              </a:rPr>
              <a:t>which are particles with</a:t>
            </a:r>
          </a:p>
          <a:p>
            <a:r>
              <a:rPr lang="en-US" sz="2200">
                <a:solidFill>
                  <a:srgbClr val="990000"/>
                </a:solidFill>
              </a:rPr>
              <a:t>different QNs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Start with a single energy</a:t>
            </a:r>
          </a:p>
          <a:p>
            <a:r>
              <a:rPr lang="en-US" sz="2200">
                <a:solidFill>
                  <a:srgbClr val="990000"/>
                </a:solidFill>
              </a:rPr>
              <a:t>bin. 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Fit to get the strengths and</a:t>
            </a:r>
          </a:p>
          <a:p>
            <a:r>
              <a:rPr lang="en-US" sz="2200">
                <a:solidFill>
                  <a:srgbClr val="990000"/>
                </a:solidFill>
              </a:rPr>
              <a:t>the phase difference between</a:t>
            </a:r>
          </a:p>
          <a:p>
            <a:r>
              <a:rPr lang="en-US" sz="2200">
                <a:solidFill>
                  <a:srgbClr val="990000"/>
                </a:solidFill>
              </a:rPr>
              <a:t>the two resonances.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25, 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Colloquium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8147-6051-1D47-8F7D-46B8F4B7FE1A}" type="slidenum">
              <a:rPr lang="en-US"/>
              <a:pPr/>
              <a:t>15</a:t>
            </a:fld>
            <a:endParaRPr lang="en-US"/>
          </a:p>
        </p:txBody>
      </p:sp>
      <p:pic>
        <p:nvPicPr>
          <p:cNvPr id="115716" name="Picture 4" descr="second_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8475" y="0"/>
            <a:ext cx="3913188" cy="6084888"/>
          </a:xfrm>
          <a:prstGeom prst="rect">
            <a:avLst/>
          </a:prstGeom>
          <a:noFill/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40497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Partial Wave</a:t>
            </a:r>
            <a:br>
              <a:rPr lang="en-US" sz="3200" b="1">
                <a:solidFill>
                  <a:srgbClr val="3366CC"/>
                </a:solidFill>
              </a:rPr>
            </a:br>
            <a:r>
              <a:rPr lang="en-US" sz="3200" b="1">
                <a:solidFill>
                  <a:srgbClr val="3366CC"/>
                </a:solidFill>
              </a:rPr>
              <a:t> Analysis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93675" y="1406525"/>
            <a:ext cx="41211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990000"/>
                </a:solidFill>
              </a:rPr>
              <a:t>A simple model with three</a:t>
            </a:r>
          </a:p>
          <a:p>
            <a:r>
              <a:rPr lang="en-US" sz="2200">
                <a:solidFill>
                  <a:srgbClr val="990000"/>
                </a:solidFill>
              </a:rPr>
              <a:t>complex amplitudes, 2 of</a:t>
            </a:r>
          </a:p>
          <a:p>
            <a:r>
              <a:rPr lang="en-US" sz="2200">
                <a:solidFill>
                  <a:srgbClr val="990000"/>
                </a:solidFill>
              </a:rPr>
              <a:t>which are particles with</a:t>
            </a:r>
          </a:p>
          <a:p>
            <a:r>
              <a:rPr lang="en-US" sz="2200">
                <a:solidFill>
                  <a:srgbClr val="990000"/>
                </a:solidFill>
              </a:rPr>
              <a:t>different QNs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Start with a single energy</a:t>
            </a:r>
          </a:p>
          <a:p>
            <a:r>
              <a:rPr lang="en-US" sz="2200">
                <a:solidFill>
                  <a:srgbClr val="990000"/>
                </a:solidFill>
              </a:rPr>
              <a:t>bin. 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Fit to get the strengths and</a:t>
            </a:r>
          </a:p>
          <a:p>
            <a:r>
              <a:rPr lang="en-US" sz="2200">
                <a:solidFill>
                  <a:srgbClr val="990000"/>
                </a:solidFill>
              </a:rPr>
              <a:t>the phase difference between</a:t>
            </a:r>
          </a:p>
          <a:p>
            <a:r>
              <a:rPr lang="en-US" sz="2200">
                <a:solidFill>
                  <a:srgbClr val="990000"/>
                </a:solidFill>
              </a:rPr>
              <a:t>the two resonances.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Fit a 2</a:t>
            </a:r>
            <a:r>
              <a:rPr lang="en-US" sz="2200" baseline="30000">
                <a:solidFill>
                  <a:srgbClr val="990000"/>
                </a:solidFill>
              </a:rPr>
              <a:t>nd</a:t>
            </a:r>
            <a:r>
              <a:rPr lang="en-US" sz="2200">
                <a:solidFill>
                  <a:srgbClr val="990000"/>
                </a:solidFill>
              </a:rPr>
              <a:t> bin.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25, 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Colloquium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074-B8A2-9248-88CE-B55D01C50CFF}" type="slidenum">
              <a:rPr lang="en-US"/>
              <a:pPr/>
              <a:t>16</a:t>
            </a:fld>
            <a:endParaRPr lang="en-US"/>
          </a:p>
        </p:txBody>
      </p:sp>
      <p:pic>
        <p:nvPicPr>
          <p:cNvPr id="116740" name="Picture 4" descr="third_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0" y="0"/>
            <a:ext cx="3913188" cy="6084888"/>
          </a:xfrm>
          <a:prstGeom prst="rect">
            <a:avLst/>
          </a:prstGeom>
          <a:noFill/>
        </p:spPr>
      </p:pic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40497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Partial Wave</a:t>
            </a:r>
            <a:br>
              <a:rPr lang="en-US" sz="3200" b="1">
                <a:solidFill>
                  <a:srgbClr val="3366CC"/>
                </a:solidFill>
              </a:rPr>
            </a:br>
            <a:r>
              <a:rPr lang="en-US" sz="3200" b="1">
                <a:solidFill>
                  <a:srgbClr val="3366CC"/>
                </a:solidFill>
              </a:rPr>
              <a:t> Analysis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93675" y="1406525"/>
            <a:ext cx="41211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990000"/>
                </a:solidFill>
              </a:rPr>
              <a:t>A simple model with three</a:t>
            </a:r>
          </a:p>
          <a:p>
            <a:r>
              <a:rPr lang="en-US" sz="2200">
                <a:solidFill>
                  <a:srgbClr val="990000"/>
                </a:solidFill>
              </a:rPr>
              <a:t>complex amplitudes, 2 of</a:t>
            </a:r>
          </a:p>
          <a:p>
            <a:r>
              <a:rPr lang="en-US" sz="2200">
                <a:solidFill>
                  <a:srgbClr val="990000"/>
                </a:solidFill>
              </a:rPr>
              <a:t>which are particles with</a:t>
            </a:r>
          </a:p>
          <a:p>
            <a:r>
              <a:rPr lang="en-US" sz="2200">
                <a:solidFill>
                  <a:srgbClr val="990000"/>
                </a:solidFill>
              </a:rPr>
              <a:t>different QNs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Start with a single energy</a:t>
            </a:r>
          </a:p>
          <a:p>
            <a:r>
              <a:rPr lang="en-US" sz="2200">
                <a:solidFill>
                  <a:srgbClr val="990000"/>
                </a:solidFill>
              </a:rPr>
              <a:t>bin. 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Fit to get the strengths and</a:t>
            </a:r>
          </a:p>
          <a:p>
            <a:r>
              <a:rPr lang="en-US" sz="2200">
                <a:solidFill>
                  <a:srgbClr val="990000"/>
                </a:solidFill>
              </a:rPr>
              <a:t>the phase difference between</a:t>
            </a:r>
          </a:p>
          <a:p>
            <a:r>
              <a:rPr lang="en-US" sz="2200">
                <a:solidFill>
                  <a:srgbClr val="990000"/>
                </a:solidFill>
              </a:rPr>
              <a:t>the two resonances.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Continue fitting bins 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25, 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Colloquium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8964-D45C-CB47-8380-E3F1DD939DD9}" type="slidenum">
              <a:rPr lang="en-US"/>
              <a:pPr/>
              <a:t>17</a:t>
            </a:fld>
            <a:endParaRPr lang="en-US"/>
          </a:p>
        </p:txBody>
      </p:sp>
      <p:pic>
        <p:nvPicPr>
          <p:cNvPr id="117764" name="Picture 4" descr="fourth_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6413" y="0"/>
            <a:ext cx="3913187" cy="6084888"/>
          </a:xfrm>
          <a:prstGeom prst="rect">
            <a:avLst/>
          </a:prstGeom>
          <a:noFill/>
        </p:spPr>
      </p:pic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40497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Partial Wave</a:t>
            </a:r>
            <a:br>
              <a:rPr lang="en-US" sz="3200" b="1">
                <a:solidFill>
                  <a:srgbClr val="3366CC"/>
                </a:solidFill>
              </a:rPr>
            </a:br>
            <a:r>
              <a:rPr lang="en-US" sz="3200" b="1">
                <a:solidFill>
                  <a:srgbClr val="3366CC"/>
                </a:solidFill>
              </a:rPr>
              <a:t> Analysis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93675" y="1406525"/>
            <a:ext cx="41211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990000"/>
                </a:solidFill>
              </a:rPr>
              <a:t>A simple model with three</a:t>
            </a:r>
          </a:p>
          <a:p>
            <a:r>
              <a:rPr lang="en-US" sz="2200">
                <a:solidFill>
                  <a:srgbClr val="990000"/>
                </a:solidFill>
              </a:rPr>
              <a:t>complex amplitudes, 2 of</a:t>
            </a:r>
          </a:p>
          <a:p>
            <a:r>
              <a:rPr lang="en-US" sz="2200">
                <a:solidFill>
                  <a:srgbClr val="990000"/>
                </a:solidFill>
              </a:rPr>
              <a:t>which are particles with</a:t>
            </a:r>
          </a:p>
          <a:p>
            <a:r>
              <a:rPr lang="en-US" sz="2200">
                <a:solidFill>
                  <a:srgbClr val="990000"/>
                </a:solidFill>
              </a:rPr>
              <a:t>different QNs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Start with a single energy</a:t>
            </a:r>
          </a:p>
          <a:p>
            <a:r>
              <a:rPr lang="en-US" sz="2200">
                <a:solidFill>
                  <a:srgbClr val="990000"/>
                </a:solidFill>
              </a:rPr>
              <a:t>bin. 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Fit to get the strengths and</a:t>
            </a:r>
          </a:p>
          <a:p>
            <a:r>
              <a:rPr lang="en-US" sz="2200">
                <a:solidFill>
                  <a:srgbClr val="990000"/>
                </a:solidFill>
              </a:rPr>
              <a:t>the phase difference between</a:t>
            </a:r>
          </a:p>
          <a:p>
            <a:r>
              <a:rPr lang="en-US" sz="2200">
                <a:solidFill>
                  <a:srgbClr val="990000"/>
                </a:solidFill>
              </a:rPr>
              <a:t>the two resonances.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… and continue 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25, 2010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Colloquium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DA20-B2D4-0F44-A3F3-8B169A16EA74}" type="slidenum">
              <a:rPr lang="en-US"/>
              <a:pPr/>
              <a:t>18</a:t>
            </a:fld>
            <a:endParaRPr lang="en-US"/>
          </a:p>
        </p:txBody>
      </p:sp>
      <p:pic>
        <p:nvPicPr>
          <p:cNvPr id="118788" name="Picture 4" descr="full_r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888" y="0"/>
            <a:ext cx="3913187" cy="6084888"/>
          </a:xfrm>
          <a:prstGeom prst="rect">
            <a:avLst/>
          </a:prstGeom>
          <a:noFill/>
        </p:spPr>
      </p:pic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0"/>
            <a:ext cx="40497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Partial Wave</a:t>
            </a:r>
            <a:br>
              <a:rPr lang="en-US" sz="3200" b="1">
                <a:solidFill>
                  <a:srgbClr val="3366CC"/>
                </a:solidFill>
              </a:rPr>
            </a:br>
            <a:r>
              <a:rPr lang="en-US" sz="3200" b="1">
                <a:solidFill>
                  <a:srgbClr val="3366CC"/>
                </a:solidFill>
              </a:rPr>
              <a:t> Analysis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93675" y="1406525"/>
            <a:ext cx="41433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990000"/>
                </a:solidFill>
              </a:rPr>
              <a:t>A simple model with three</a:t>
            </a:r>
          </a:p>
          <a:p>
            <a:r>
              <a:rPr lang="en-US" sz="2200">
                <a:solidFill>
                  <a:srgbClr val="990000"/>
                </a:solidFill>
              </a:rPr>
              <a:t>complex amplitudes, 2 of</a:t>
            </a:r>
          </a:p>
          <a:p>
            <a:r>
              <a:rPr lang="en-US" sz="2200">
                <a:solidFill>
                  <a:srgbClr val="990000"/>
                </a:solidFill>
              </a:rPr>
              <a:t>which are particles with</a:t>
            </a:r>
          </a:p>
          <a:p>
            <a:r>
              <a:rPr lang="en-US" sz="2200">
                <a:solidFill>
                  <a:srgbClr val="990000"/>
                </a:solidFill>
              </a:rPr>
              <a:t>different QNs. The masses</a:t>
            </a:r>
          </a:p>
          <a:p>
            <a:r>
              <a:rPr lang="en-US" sz="2200">
                <a:solidFill>
                  <a:srgbClr val="990000"/>
                </a:solidFill>
              </a:rPr>
              <a:t>peak where the two lines</a:t>
            </a:r>
          </a:p>
          <a:p>
            <a:r>
              <a:rPr lang="en-US" sz="2200">
                <a:solidFill>
                  <a:srgbClr val="990000"/>
                </a:solidFill>
              </a:rPr>
              <a:t>are.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The need for intensity and </a:t>
            </a:r>
          </a:p>
          <a:p>
            <a:r>
              <a:rPr lang="en-US" sz="2200">
                <a:solidFill>
                  <a:srgbClr val="990000"/>
                </a:solidFill>
              </a:rPr>
              <a:t>the phase difference are</a:t>
            </a:r>
          </a:p>
          <a:p>
            <a:r>
              <a:rPr lang="en-US" sz="2200">
                <a:solidFill>
                  <a:srgbClr val="990000"/>
                </a:solidFill>
              </a:rPr>
              <a:t>indicative of two resonances.</a:t>
            </a:r>
          </a:p>
          <a:p>
            <a:endParaRPr lang="en-US" sz="2200">
              <a:solidFill>
                <a:srgbClr val="990000"/>
              </a:solidFill>
            </a:endParaRPr>
          </a:p>
          <a:p>
            <a:r>
              <a:rPr lang="en-US" sz="2200">
                <a:solidFill>
                  <a:srgbClr val="990000"/>
                </a:solidFill>
              </a:rPr>
              <a:t>Can fit for masses and widths.</a:t>
            </a: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V="1">
            <a:off x="5235575" y="1935163"/>
            <a:ext cx="0" cy="1481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 flipV="1">
            <a:off x="6765925" y="2319338"/>
            <a:ext cx="0" cy="10683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3983789" cy="989263"/>
          </a:xfrm>
        </p:spPr>
        <p:txBody>
          <a:bodyPr>
            <a:normAutofit/>
          </a:bodyPr>
          <a:lstStyle/>
          <a:p>
            <a:r>
              <a:rPr lang="en-US" dirty="0" smtClean="0"/>
              <a:t>Electroproduction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188712"/>
            <a:ext cx="8603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There is a lot of data on the electroproduction of ``simple” systems: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62013" y="2319338"/>
            <a:ext cx="3276600" cy="495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600" y="3054350"/>
            <a:ext cx="3352800" cy="4953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30263" y="3762375"/>
            <a:ext cx="1841500" cy="469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69950" y="4391025"/>
            <a:ext cx="3365500" cy="4953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15988" y="5046663"/>
            <a:ext cx="3060700" cy="495300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>
            <a:off x="4491789" y="2319338"/>
            <a:ext cx="628316" cy="3222625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56610" y="2718653"/>
            <a:ext cx="3987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the Q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dependence?</a:t>
            </a:r>
          </a:p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we measure form factors?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What are the current issues in spectroscopy?</a:t>
            </a:r>
          </a:p>
          <a:p>
            <a:pPr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What is needed to do spectroscopy?</a:t>
            </a:r>
          </a:p>
          <a:p>
            <a:pPr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What might be interesting in the future?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3983789" cy="989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halkboard"/>
                <a:ea typeface="+mj-ea"/>
                <a:cs typeface="+mj-cs"/>
              </a:rPr>
              <a:t>Electroproduction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halkboard"/>
              <a:ea typeface="+mj-ea"/>
              <a:cs typeface="+mj-cs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1968500"/>
            <a:ext cx="2590800" cy="39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455" y="989262"/>
            <a:ext cx="7364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Presumably anything that can be photoproduced can also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 electroproduced.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455" y="2687053"/>
            <a:ext cx="75490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Hybrid mesons – need to determine which have the largest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cross sections. They are broad states with 4-6 particles in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final state, so a PWA is also required.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Are form factors different from conventional states?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3983789" cy="989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halkboard"/>
                <a:ea typeface="+mj-ea"/>
                <a:cs typeface="+mj-cs"/>
              </a:rPr>
              <a:t>Electroproduction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halkboard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455" y="989262"/>
            <a:ext cx="7364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Presumably anything that can be photoproduced can also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 electroproduced.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19288" y="1984375"/>
            <a:ext cx="3860800" cy="495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455" y="2687053"/>
            <a:ext cx="7994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Glueballs – not expected to be a good production mechanism,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ut they are mixed with normal mesons. Can we say anything?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Are form factors different from conventional states?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19642" cy="95525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There is a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robust spectroscopy program from now through the end of the current decade: COMPASS, BESIII, GlueX and PANDA (designed for spectroscopy).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What we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learn from photoproduction exotic and other mesons may lead to an interesting electroproduction program.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To exploit such a program, it is important to design detectors with spectroscopy in mind from the beginning.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427538" cy="955675"/>
          </a:xfrm>
        </p:spPr>
        <p:txBody>
          <a:bodyPr/>
          <a:lstStyle/>
          <a:p>
            <a:r>
              <a:rPr lang="en-US" dirty="0"/>
              <a:t>Observed Hadrons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98450" y="1327150"/>
            <a:ext cx="76296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In nature, QCD appears to have two configurations.</a:t>
            </a:r>
          </a:p>
          <a:p>
            <a:r>
              <a:rPr lang="en-US" sz="2800" dirty="0">
                <a:solidFill>
                  <a:srgbClr val="990000"/>
                </a:solidFill>
              </a:rPr>
              <a:t>     three </a:t>
            </a:r>
            <a:r>
              <a:rPr lang="en-US" sz="2800" dirty="0" smtClean="0">
                <a:solidFill>
                  <a:srgbClr val="990000"/>
                </a:solidFill>
              </a:rPr>
              <a:t>quarks</a:t>
            </a:r>
            <a:r>
              <a:rPr lang="en-US" sz="2800" dirty="0" smtClean="0"/>
              <a:t> (       )        </a:t>
            </a:r>
            <a:r>
              <a:rPr lang="en-US" sz="2800" dirty="0" smtClean="0">
                <a:solidFill>
                  <a:srgbClr val="CC0066"/>
                </a:solidFill>
              </a:rPr>
              <a:t>Baryons</a:t>
            </a:r>
            <a:endParaRPr lang="en-US" sz="2800" dirty="0">
              <a:solidFill>
                <a:srgbClr val="CC0066"/>
              </a:solidFill>
            </a:endParaRPr>
          </a:p>
          <a:p>
            <a:r>
              <a:rPr lang="en-US" sz="2800" dirty="0">
                <a:solidFill>
                  <a:srgbClr val="990000"/>
                </a:solidFill>
              </a:rPr>
              <a:t>     proton:</a:t>
            </a:r>
            <a:r>
              <a:rPr lang="en-US" sz="2800" dirty="0"/>
              <a:t> uud       </a:t>
            </a:r>
            <a:r>
              <a:rPr lang="en-US" sz="2800" dirty="0">
                <a:solidFill>
                  <a:srgbClr val="990000"/>
                </a:solidFill>
              </a:rPr>
              <a:t>neutron:</a:t>
            </a:r>
            <a:r>
              <a:rPr lang="en-US" sz="2800" dirty="0"/>
              <a:t> udd </a:t>
            </a:r>
          </a:p>
          <a:p>
            <a:r>
              <a:rPr lang="en-US" sz="2800" dirty="0">
                <a:solidFill>
                  <a:srgbClr val="990000"/>
                </a:solidFill>
              </a:rPr>
              <a:t>     quark-antiquark </a:t>
            </a:r>
            <a:r>
              <a:rPr lang="en-US" sz="2800" dirty="0"/>
              <a:t> </a:t>
            </a:r>
            <a:r>
              <a:rPr lang="en-US" sz="2800" dirty="0" smtClean="0"/>
              <a:t>(     )     </a:t>
            </a:r>
            <a:r>
              <a:rPr lang="en-US" sz="2800" dirty="0">
                <a:solidFill>
                  <a:srgbClr val="CC0066"/>
                </a:solidFill>
              </a:rPr>
              <a:t>Mesons</a:t>
            </a:r>
            <a:r>
              <a:rPr lang="en-US" sz="2800" dirty="0"/>
              <a:t> </a:t>
            </a:r>
          </a:p>
          <a:p>
            <a:r>
              <a:rPr lang="en-US" dirty="0"/>
              <a:t>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43715" y="4238147"/>
            <a:ext cx="671995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990000"/>
                </a:solidFill>
              </a:rPr>
              <a:t>There are a large number of excited states which are</a:t>
            </a:r>
          </a:p>
          <a:p>
            <a:r>
              <a:rPr lang="en-US" sz="2400" dirty="0">
                <a:solidFill>
                  <a:srgbClr val="990000"/>
                </a:solidFill>
              </a:rPr>
              <a:t>also considered particles. QCD should predict these</a:t>
            </a:r>
          </a:p>
          <a:p>
            <a:r>
              <a:rPr lang="en-US" sz="2400" dirty="0">
                <a:solidFill>
                  <a:srgbClr val="990000"/>
                </a:solidFill>
              </a:rPr>
              <a:t>spectra and we can compare them to experiment.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301625" y="876300"/>
            <a:ext cx="77082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solidFill>
                  <a:srgbClr val="CC0000"/>
                </a:solidFill>
              </a:rPr>
              <a:t>Color singlet</a:t>
            </a:r>
            <a:r>
              <a:rPr lang="en-US" sz="2600" dirty="0" smtClean="0">
                <a:solidFill>
                  <a:srgbClr val="CC0000"/>
                </a:solidFill>
              </a:rPr>
              <a:t> (white) objects </a:t>
            </a:r>
            <a:r>
              <a:rPr lang="en-US" sz="2600" dirty="0">
                <a:solidFill>
                  <a:srgbClr val="CC0000"/>
                </a:solidFill>
              </a:rPr>
              <a:t>observed in nature: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75912" y="2679966"/>
            <a:ext cx="397965" cy="3810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40912" y="1963994"/>
            <a:ext cx="635000" cy="3048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23128" y="3288804"/>
            <a:ext cx="1397000" cy="5207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444469" y="3292750"/>
            <a:ext cx="1397000" cy="4699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684889" y="3287730"/>
            <a:ext cx="3225800" cy="54610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0"/>
            <a:ext cx="44275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halkboard"/>
                <a:ea typeface="+mj-ea"/>
                <a:cs typeface="+mj-cs"/>
              </a:rPr>
              <a:t>Observed Hadrons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halkboard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008" y="1484423"/>
            <a:ext cx="30480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49" y="1527845"/>
            <a:ext cx="3048000" cy="2476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5450" y="1027056"/>
            <a:ext cx="1317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Baryons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27082" y="1070479"/>
            <a:ext cx="1247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Mesons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76582" y="1519778"/>
            <a:ext cx="2500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Groups of 8 (octet)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And 10 (decuplet).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3385" y="2941857"/>
            <a:ext cx="13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Groups of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9 (nonet).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0" y="4060401"/>
            <a:ext cx="4602530" cy="77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Configurations?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82728" y="4884782"/>
            <a:ext cx="1460500" cy="3048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0789" y="5508313"/>
            <a:ext cx="1079500" cy="3810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90572" y="4890161"/>
            <a:ext cx="889000" cy="381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95688" y="4885002"/>
            <a:ext cx="1292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4-quark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52269" y="5503769"/>
            <a:ext cx="1922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pentaquarks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74203" y="4776447"/>
            <a:ext cx="1419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glueballs</a:t>
            </a:r>
            <a:endParaRPr lang="en-US" dirty="0"/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235450" y="5508625"/>
            <a:ext cx="647700" cy="381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06769" y="5471202"/>
            <a:ext cx="126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hybrids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6304-9C6E-A84C-B5EB-83B59C943054}" type="slidenum">
              <a:rPr lang="en-US"/>
              <a:pPr/>
              <a:t>5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7800"/>
            <a:ext cx="3632200" cy="444500"/>
          </a:xfrm>
        </p:spPr>
        <p:txBody>
          <a:bodyPr>
            <a:normAutofit fontScale="90000"/>
          </a:bodyPr>
          <a:lstStyle/>
          <a:p>
            <a:r>
              <a:rPr lang="en-US" dirty="0"/>
              <a:t>QCD Potential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</a:rPr>
                <a:t>linear potential</a:t>
              </a:r>
              <a:endParaRPr lang="en-US" sz="1400" b="1">
                <a:solidFill>
                  <a:srgbClr val="ED181E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ground-state 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flux-tube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m=0</a:t>
              </a:r>
            </a:p>
          </p:txBody>
        </p:sp>
      </p:grp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10668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1447800"/>
            <a:ext cx="4000500" cy="2163763"/>
            <a:chOff x="288" y="797"/>
            <a:chExt cx="2520" cy="1363"/>
          </a:xfrm>
        </p:grpSpPr>
        <p:sp>
          <p:nvSpPr>
            <p:cNvPr id="25613" name="Arc 13"/>
            <p:cNvSpPr>
              <a:spLocks/>
            </p:cNvSpPr>
            <p:nvPr/>
          </p:nvSpPr>
          <p:spPr bwMode="auto">
            <a:xfrm flipV="1">
              <a:off x="768" y="1344"/>
              <a:ext cx="76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 rot="2225759">
              <a:off x="384" y="1344"/>
              <a:ext cx="1248" cy="5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Oval 16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Arc 17"/>
            <p:cNvSpPr>
              <a:spLocks/>
            </p:cNvSpPr>
            <p:nvPr/>
          </p:nvSpPr>
          <p:spPr bwMode="auto">
            <a:xfrm flipH="1">
              <a:off x="576" y="1200"/>
              <a:ext cx="816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1046" y="797"/>
              <a:ext cx="17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800000"/>
                  </a:solidFill>
                </a:rPr>
                <a:t>excited flux-tube </a:t>
              </a:r>
            </a:p>
            <a:p>
              <a:r>
                <a:rPr lang="en-US" dirty="0">
                  <a:solidFill>
                    <a:srgbClr val="800000"/>
                  </a:solidFill>
                </a:rPr>
                <a:t>           </a:t>
              </a:r>
              <a:r>
                <a:rPr lang="en-US" dirty="0" err="1">
                  <a:solidFill>
                    <a:srgbClr val="800000"/>
                  </a:solidFill>
                </a:rPr>
                <a:t>m</a:t>
              </a:r>
              <a:r>
                <a:rPr lang="en-US" dirty="0">
                  <a:solidFill>
                    <a:srgbClr val="800000"/>
                  </a:solidFill>
                </a:rPr>
                <a:t>=1</a:t>
              </a:r>
            </a:p>
          </p:txBody>
        </p:sp>
      </p:grp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419600" y="838200"/>
            <a:ext cx="4724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0" name="Picture 20" descr="plot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825500"/>
            <a:ext cx="3648075" cy="3648075"/>
          </a:xfrm>
          <a:prstGeom prst="rect">
            <a:avLst/>
          </a:prstGeom>
          <a:noFill/>
        </p:spPr>
      </p:pic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04800" y="4038600"/>
            <a:ext cx="397566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</a:rPr>
              <a:t>Gluonic</a:t>
            </a:r>
            <a:r>
              <a:rPr lang="en-US" sz="2400" dirty="0">
                <a:solidFill>
                  <a:srgbClr val="660066"/>
                </a:solidFill>
              </a:rPr>
              <a:t> Excitations provide an</a:t>
            </a:r>
          </a:p>
          <a:p>
            <a:r>
              <a:rPr lang="en-US" sz="2400" dirty="0">
                <a:solidFill>
                  <a:srgbClr val="660066"/>
                </a:solidFill>
              </a:rPr>
              <a:t>experimental measurement of </a:t>
            </a:r>
          </a:p>
          <a:p>
            <a:r>
              <a:rPr lang="en-US" sz="2400" dirty="0">
                <a:solidFill>
                  <a:srgbClr val="660066"/>
                </a:solidFill>
              </a:rPr>
              <a:t>the excited QCD potential.</a:t>
            </a:r>
            <a:r>
              <a:rPr lang="en-US" sz="2400" dirty="0"/>
              <a:t>  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65125" y="5380038"/>
            <a:ext cx="7200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Observations of the nonets on the excited potentials are </a:t>
            </a:r>
          </a:p>
          <a:p>
            <a:r>
              <a:rPr lang="en-US" sz="2400" dirty="0">
                <a:solidFill>
                  <a:srgbClr val="660066"/>
                </a:solidFill>
              </a:rPr>
              <a:t>the best experimental signal of </a:t>
            </a:r>
            <a:r>
              <a:rPr lang="en-US" sz="2400" dirty="0" err="1">
                <a:solidFill>
                  <a:srgbClr val="660066"/>
                </a:solidFill>
              </a:rPr>
              <a:t>gluonic</a:t>
            </a:r>
            <a:r>
              <a:rPr lang="en-US" sz="2400" dirty="0">
                <a:solidFill>
                  <a:srgbClr val="660066"/>
                </a:solidFill>
              </a:rPr>
              <a:t> excitations.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1295400" y="228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solidFill>
                <a:srgbClr val="33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9" grpId="0" animBg="1"/>
      <p:bldP spid="25621" grpId="0" autoUpdateAnimBg="0"/>
      <p:bldP spid="256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65D-FD7E-C344-8681-85C33D2E89E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58816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3366CC"/>
                </a:solidFill>
              </a:rPr>
              <a:t>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Hybrid Meson Predictions</a:t>
            </a:r>
          </a:p>
        </p:txBody>
      </p:sp>
      <p:pic>
        <p:nvPicPr>
          <p:cNvPr id="7" name="Picture 6" descr="exotic_mas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78762" y="2518490"/>
            <a:ext cx="3633211" cy="3633211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1635" y="677771"/>
            <a:ext cx="6839282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Flux-tube </a:t>
            </a:r>
            <a:r>
              <a:rPr lang="en-US" sz="2400" b="1" dirty="0" smtClean="0">
                <a:solidFill>
                  <a:srgbClr val="660066"/>
                </a:solidFill>
              </a:rPr>
              <a:t>model, start with a      system and add one</a:t>
            </a:r>
          </a:p>
          <a:p>
            <a:r>
              <a:rPr lang="en-US" sz="2400" b="1" dirty="0">
                <a:solidFill>
                  <a:srgbClr val="660066"/>
                </a:solidFill>
              </a:rPr>
              <a:t>u</a:t>
            </a:r>
            <a:r>
              <a:rPr lang="en-US" sz="2400" b="1" dirty="0" smtClean="0">
                <a:solidFill>
                  <a:srgbClr val="660066"/>
                </a:solidFill>
              </a:rPr>
              <a:t>nit of angular momentum in the flux tube.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54569" y="677771"/>
            <a:ext cx="388819" cy="304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90003" y="1574056"/>
            <a:ext cx="406353" cy="3091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777" y="1432934"/>
            <a:ext cx="383861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S(     )        J</a:t>
            </a:r>
            <a:r>
              <a:rPr lang="en-US" sz="2400" baseline="30000" dirty="0" smtClean="0"/>
              <a:t>PC</a:t>
            </a:r>
            <a:r>
              <a:rPr lang="en-US" sz="2400" dirty="0" smtClean="0"/>
              <a:t> of hybrid</a:t>
            </a:r>
          </a:p>
          <a:p>
            <a:r>
              <a:rPr lang="en-US" sz="2400" dirty="0" smtClean="0"/>
              <a:t>    0             </a:t>
            </a:r>
            <a:r>
              <a:rPr lang="en-US" sz="2400" dirty="0" smtClean="0">
                <a:solidFill>
                  <a:srgbClr val="660066"/>
                </a:solidFill>
              </a:rPr>
              <a:t>1</a:t>
            </a:r>
            <a:r>
              <a:rPr lang="en-US" sz="2400" baseline="30000" dirty="0" smtClean="0">
                <a:solidFill>
                  <a:srgbClr val="660066"/>
                </a:solidFill>
              </a:rPr>
              <a:t>++</a:t>
            </a:r>
            <a:r>
              <a:rPr lang="en-US" sz="2400" dirty="0" smtClean="0">
                <a:solidFill>
                  <a:srgbClr val="660066"/>
                </a:solidFill>
              </a:rPr>
              <a:t> 1</a:t>
            </a:r>
            <a:r>
              <a:rPr lang="en-US" sz="2400" baseline="30000" dirty="0" smtClean="0">
                <a:solidFill>
                  <a:srgbClr val="660066"/>
                </a:solidFill>
              </a:rPr>
              <a:t>--</a:t>
            </a:r>
          </a:p>
          <a:p>
            <a:r>
              <a:rPr lang="en-US" sz="2400" dirty="0" smtClean="0"/>
              <a:t>    1             </a:t>
            </a:r>
            <a:r>
              <a:rPr lang="en-US" sz="2400" dirty="0" smtClean="0">
                <a:solidFill>
                  <a:srgbClr val="660066"/>
                </a:solidFill>
              </a:rPr>
              <a:t>0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-+</a:t>
            </a:r>
            <a:r>
              <a:rPr lang="en-US" sz="2400" dirty="0" smtClean="0">
                <a:solidFill>
                  <a:srgbClr val="660066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+-</a:t>
            </a:r>
            <a:r>
              <a:rPr lang="en-US" sz="2400" b="1" dirty="0" smtClean="0">
                <a:solidFill>
                  <a:srgbClr val="660066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-+</a:t>
            </a:r>
            <a:r>
              <a:rPr lang="en-US" sz="2400" b="1" dirty="0" smtClean="0">
                <a:solidFill>
                  <a:srgbClr val="660066"/>
                </a:solidFill>
              </a:rPr>
              <a:t>,</a:t>
            </a:r>
            <a:r>
              <a:rPr lang="en-US" sz="2400" dirty="0" smtClean="0">
                <a:solidFill>
                  <a:srgbClr val="660066"/>
                </a:solidFill>
              </a:rPr>
              <a:t>1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+-</a:t>
            </a:r>
            <a:r>
              <a:rPr lang="en-US" sz="2400" dirty="0" smtClean="0">
                <a:solidFill>
                  <a:srgbClr val="660066"/>
                </a:solidFill>
              </a:rPr>
              <a:t>,2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-+</a:t>
            </a:r>
            <a:r>
              <a:rPr lang="en-US" sz="2400" dirty="0" smtClean="0">
                <a:solidFill>
                  <a:srgbClr val="660066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+-</a:t>
            </a:r>
            <a:endParaRPr lang="en-US" sz="2400" dirty="0"/>
          </a:p>
        </p:txBody>
      </p:sp>
      <p:sp>
        <p:nvSpPr>
          <p:cNvPr id="13" name="Right Brace 12"/>
          <p:cNvSpPr/>
          <p:nvPr/>
        </p:nvSpPr>
        <p:spPr bwMode="auto">
          <a:xfrm>
            <a:off x="4971601" y="1487212"/>
            <a:ext cx="379925" cy="1118123"/>
          </a:xfrm>
          <a:prstGeom prst="rightBrace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3019" y="1482990"/>
            <a:ext cx="324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8 degenerate nonets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50814" y="2004056"/>
            <a:ext cx="2044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~1.9 GeV/c</a:t>
            </a:r>
            <a:r>
              <a:rPr lang="en-US" b="1" baseline="30000" dirty="0" smtClean="0">
                <a:solidFill>
                  <a:srgbClr val="990033"/>
                </a:solidFill>
              </a:rPr>
              <a:t>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9530" y="29700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Lattice QCD: 1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-+</a:t>
            </a:r>
            <a:r>
              <a:rPr lang="en-US" sz="2400" b="1" dirty="0" smtClean="0">
                <a:solidFill>
                  <a:srgbClr val="660066"/>
                </a:solidFill>
              </a:rPr>
              <a:t> nonet is lightest. 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23495" y="3553963"/>
            <a:ext cx="3131086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Mass Hierarchy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r>
              <a:rPr lang="en-US" sz="2400" baseline="30000" dirty="0">
                <a:solidFill>
                  <a:srgbClr val="0000FF"/>
                </a:solidFill>
              </a:rPr>
              <a:t>-+         </a:t>
            </a:r>
            <a:r>
              <a:rPr lang="en-US" sz="2400" dirty="0">
                <a:solidFill>
                  <a:srgbClr val="0000FF"/>
                </a:solidFill>
              </a:rPr>
              <a:t>1.9+/- </a:t>
            </a:r>
            <a:r>
              <a:rPr lang="en-US" sz="2400" dirty="0" smtClean="0">
                <a:solidFill>
                  <a:srgbClr val="0000FF"/>
                </a:solidFill>
              </a:rPr>
              <a:t>0.2  GeV/c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</a:rPr>
              <a:t>+-</a:t>
            </a:r>
            <a:r>
              <a:rPr lang="en-US" sz="2400" dirty="0">
                <a:solidFill>
                  <a:srgbClr val="0000FF"/>
                </a:solidFill>
              </a:rPr>
              <a:t>     2.0+/-</a:t>
            </a:r>
            <a:r>
              <a:rPr lang="en-US" sz="2400" dirty="0" smtClean="0">
                <a:solidFill>
                  <a:srgbClr val="0000FF"/>
                </a:solidFill>
              </a:rPr>
              <a:t> 1.1   GeV/c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baseline="30000" dirty="0">
                <a:solidFill>
                  <a:srgbClr val="0000FF"/>
                </a:solidFill>
              </a:rPr>
              <a:t>+-        </a:t>
            </a:r>
            <a:r>
              <a:rPr lang="en-US" sz="2400" dirty="0">
                <a:solidFill>
                  <a:srgbClr val="0000FF"/>
                </a:solidFill>
              </a:rPr>
              <a:t>2.3+/- </a:t>
            </a:r>
            <a:r>
              <a:rPr lang="en-US" sz="2400" dirty="0" smtClean="0">
                <a:solidFill>
                  <a:srgbClr val="0000FF"/>
                </a:solidFill>
              </a:rPr>
              <a:t>0.6  GeV/c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5516" y="5206203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the charmonium sector: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4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-+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4.39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2"/>
              </a:rPr>
              <a:t>0.08 GeV/c</a:t>
            </a:r>
            <a:r>
              <a:rPr lang="en-US" sz="24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2"/>
              </a:rPr>
              <a:t>2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2"/>
              </a:rPr>
              <a:t>0</a:t>
            </a:r>
            <a:r>
              <a:rPr lang="en-US" sz="24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2"/>
              </a:rPr>
              <a:t>+-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2"/>
              </a:rPr>
              <a:t>      4.61  0.11 GeV/c</a:t>
            </a:r>
            <a:r>
              <a:rPr lang="en-US" sz="24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2"/>
              </a:rPr>
              <a:t>2</a:t>
            </a:r>
            <a:endParaRPr lang="en-US" sz="2400" baseline="30000" dirty="0">
              <a:solidFill>
                <a:schemeClr val="accent6">
                  <a:lumMod val="60000"/>
                  <a:lumOff val="40000"/>
                </a:schemeClr>
              </a:solidFill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5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4EE-D233-6B4D-801A-88A91B8348FC}" type="slidenum">
              <a:rPr lang="en-US"/>
              <a:pPr/>
              <a:t>7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03700" cy="571500"/>
          </a:xfrm>
        </p:spPr>
        <p:txBody>
          <a:bodyPr>
            <a:normAutofit fontScale="90000"/>
          </a:bodyPr>
          <a:lstStyle/>
          <a:p>
            <a:r>
              <a:rPr lang="en-US"/>
              <a:t>Looking for Hybrids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02250" y="423862"/>
            <a:ext cx="3646488" cy="2622550"/>
            <a:chOff x="2836" y="648"/>
            <a:chExt cx="2297" cy="1652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541" y="840"/>
              <a:ext cx="1592" cy="1460"/>
              <a:chOff x="701" y="1520"/>
              <a:chExt cx="1592" cy="1460"/>
            </a:xfrm>
          </p:grpSpPr>
          <p:sp>
            <p:nvSpPr>
              <p:cNvPr id="44038" name="Line 6"/>
              <p:cNvSpPr>
                <a:spLocks noChangeShapeType="1"/>
              </p:cNvSpPr>
              <p:nvPr/>
            </p:nvSpPr>
            <p:spPr bwMode="auto">
              <a:xfrm>
                <a:off x="960" y="1992"/>
                <a:ext cx="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39" name="Line 7"/>
              <p:cNvSpPr>
                <a:spLocks noChangeShapeType="1"/>
              </p:cNvSpPr>
              <p:nvPr/>
            </p:nvSpPr>
            <p:spPr bwMode="auto">
              <a:xfrm>
                <a:off x="928" y="2472"/>
                <a:ext cx="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701" y="1856"/>
                <a:ext cx="288" cy="692"/>
                <a:chOff x="701" y="1856"/>
                <a:chExt cx="288" cy="692"/>
              </a:xfrm>
            </p:grpSpPr>
            <p:sp>
              <p:nvSpPr>
                <p:cNvPr id="44035" name="Oval 3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36" name="Text Box 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  <p:sp>
            <p:nvSpPr>
              <p:cNvPr id="44040" name="Line 8"/>
              <p:cNvSpPr>
                <a:spLocks noChangeShapeType="1"/>
              </p:cNvSpPr>
              <p:nvPr/>
            </p:nvSpPr>
            <p:spPr bwMode="auto">
              <a:xfrm>
                <a:off x="1464" y="2472"/>
                <a:ext cx="496" cy="2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41" name="Line 9"/>
              <p:cNvSpPr>
                <a:spLocks noChangeShapeType="1"/>
              </p:cNvSpPr>
              <p:nvPr/>
            </p:nvSpPr>
            <p:spPr bwMode="auto">
              <a:xfrm rot="18520701">
                <a:off x="1512" y="1744"/>
                <a:ext cx="496" cy="2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auto">
              <a:xfrm>
                <a:off x="1523" y="1968"/>
                <a:ext cx="541" cy="624"/>
              </a:xfrm>
              <a:custGeom>
                <a:avLst/>
                <a:gdLst/>
                <a:ahLst/>
                <a:cxnLst>
                  <a:cxn ang="0">
                    <a:pos x="541" y="0"/>
                  </a:cxn>
                  <a:cxn ang="0">
                    <a:pos x="85" y="168"/>
                  </a:cxn>
                  <a:cxn ang="0">
                    <a:pos x="29" y="240"/>
                  </a:cxn>
                  <a:cxn ang="0">
                    <a:pos x="37" y="368"/>
                  </a:cxn>
                  <a:cxn ang="0">
                    <a:pos x="149" y="456"/>
                  </a:cxn>
                  <a:cxn ang="0">
                    <a:pos x="429" y="624"/>
                  </a:cxn>
                </a:cxnLst>
                <a:rect l="0" t="0" r="r" b="b"/>
                <a:pathLst>
                  <a:path w="541" h="624">
                    <a:moveTo>
                      <a:pt x="541" y="0"/>
                    </a:moveTo>
                    <a:cubicBezTo>
                      <a:pt x="355" y="64"/>
                      <a:pt x="170" y="128"/>
                      <a:pt x="85" y="168"/>
                    </a:cubicBezTo>
                    <a:cubicBezTo>
                      <a:pt x="0" y="208"/>
                      <a:pt x="37" y="207"/>
                      <a:pt x="29" y="240"/>
                    </a:cubicBezTo>
                    <a:cubicBezTo>
                      <a:pt x="21" y="273"/>
                      <a:pt x="17" y="332"/>
                      <a:pt x="37" y="368"/>
                    </a:cubicBezTo>
                    <a:cubicBezTo>
                      <a:pt x="57" y="404"/>
                      <a:pt x="84" y="413"/>
                      <a:pt x="149" y="456"/>
                    </a:cubicBezTo>
                    <a:cubicBezTo>
                      <a:pt x="214" y="499"/>
                      <a:pt x="321" y="561"/>
                      <a:pt x="429" y="624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93" y="2288"/>
                <a:ext cx="288" cy="692"/>
                <a:chOff x="701" y="1856"/>
                <a:chExt cx="288" cy="692"/>
              </a:xfrm>
            </p:grpSpPr>
            <p:sp>
              <p:nvSpPr>
                <p:cNvPr id="44046" name="Oval 14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47" name="Text Box 1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1331629">
                <a:off x="2005" y="1520"/>
                <a:ext cx="288" cy="692"/>
                <a:chOff x="701" y="1856"/>
                <a:chExt cx="288" cy="692"/>
              </a:xfrm>
            </p:grpSpPr>
            <p:sp>
              <p:nvSpPr>
                <p:cNvPr id="44049" name="Oval 17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50" name="Text Box 1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</p:grpSp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2836" y="648"/>
              <a:ext cx="15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C0066"/>
                  </a:solidFill>
                </a:rPr>
                <a:t>Decay Predictions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146800" y="2159000"/>
            <a:ext cx="831850" cy="528638"/>
            <a:chOff x="3072" y="2376"/>
            <a:chExt cx="524" cy="333"/>
          </a:xfrm>
        </p:grpSpPr>
        <p:sp>
          <p:nvSpPr>
            <p:cNvPr id="44054" name="Line 22"/>
            <p:cNvSpPr>
              <a:spLocks noChangeShapeType="1"/>
            </p:cNvSpPr>
            <p:nvPr/>
          </p:nvSpPr>
          <p:spPr bwMode="auto">
            <a:xfrm flipV="1">
              <a:off x="3072" y="2376"/>
              <a:ext cx="0" cy="312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3134" y="2421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66FF"/>
                  </a:solidFill>
                </a:rPr>
                <a:t>L</a:t>
              </a:r>
              <a:r>
                <a:rPr lang="en-US" baseline="-25000">
                  <a:solidFill>
                    <a:srgbClr val="9966FF"/>
                  </a:solidFill>
                </a:rPr>
                <a:t>glue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7466278" y="1257716"/>
            <a:ext cx="777281" cy="997720"/>
            <a:chOff x="4488" y="1144"/>
            <a:chExt cx="200" cy="800"/>
          </a:xfrm>
        </p:grpSpPr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 flipV="1">
              <a:off x="4688" y="1144"/>
              <a:ext cx="0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Line 26"/>
            <p:cNvSpPr>
              <a:spLocks noChangeShapeType="1"/>
            </p:cNvSpPr>
            <p:nvPr/>
          </p:nvSpPr>
          <p:spPr bwMode="auto">
            <a:xfrm flipV="1">
              <a:off x="4488" y="1696"/>
              <a:ext cx="1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 flipV="1">
              <a:off x="4600" y="1472"/>
              <a:ext cx="0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7857757" y="1714034"/>
            <a:ext cx="228600" cy="254000"/>
            <a:chOff x="1184" y="2864"/>
            <a:chExt cx="144" cy="160"/>
          </a:xfrm>
        </p:grpSpPr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1184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 flipH="1">
              <a:off x="1184" y="2864"/>
              <a:ext cx="128" cy="15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4943598" y="2723319"/>
            <a:ext cx="41236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C0066"/>
                </a:solidFill>
              </a:rPr>
              <a:t>Angular momentum</a:t>
            </a:r>
          </a:p>
          <a:p>
            <a:r>
              <a:rPr lang="en-US" sz="2400" dirty="0">
                <a:solidFill>
                  <a:srgbClr val="CC0066"/>
                </a:solidFill>
              </a:rPr>
              <a:t>in the gluon flux stays confined</a:t>
            </a:r>
            <a:r>
              <a:rPr lang="en-US" sz="2400" dirty="0"/>
              <a:t>.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85738" y="5980113"/>
            <a:ext cx="6586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This leads to complicated multi-particle final states.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177800" y="798513"/>
            <a:ext cx="28207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  </a:t>
            </a:r>
            <a:r>
              <a:rPr lang="en-US" sz="2400" dirty="0">
                <a:solidFill>
                  <a:schemeClr val="accent2"/>
                </a:solidFill>
              </a:rPr>
              <a:t>Analysis Method</a:t>
            </a:r>
          </a:p>
          <a:p>
            <a:r>
              <a:rPr lang="en-US" sz="2400" dirty="0">
                <a:solidFill>
                  <a:srgbClr val="CC0066"/>
                </a:solidFill>
              </a:rPr>
              <a:t>Partial Wave Analysis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220663" y="1704975"/>
            <a:ext cx="462518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6666FF"/>
                </a:solidFill>
              </a:rPr>
              <a:t>Fit </a:t>
            </a:r>
            <a:r>
              <a:rPr lang="en-US" dirty="0" err="1">
                <a:solidFill>
                  <a:srgbClr val="6666FF"/>
                </a:solidFill>
              </a:rPr>
              <a:t>n</a:t>
            </a:r>
            <a:r>
              <a:rPr lang="en-US" dirty="0" smtClean="0">
                <a:solidFill>
                  <a:srgbClr val="6666FF"/>
                </a:solidFill>
              </a:rPr>
              <a:t>-dim. </a:t>
            </a:r>
            <a:r>
              <a:rPr lang="en-US" dirty="0">
                <a:solidFill>
                  <a:srgbClr val="6666FF"/>
                </a:solidFill>
              </a:rPr>
              <a:t>angular distributions</a:t>
            </a:r>
          </a:p>
          <a:p>
            <a:r>
              <a:rPr lang="en-US" dirty="0">
                <a:solidFill>
                  <a:schemeClr val="accent2"/>
                </a:solidFill>
              </a:rPr>
              <a:t>Fit</a:t>
            </a:r>
            <a:r>
              <a:rPr lang="en-US" dirty="0" smtClean="0">
                <a:solidFill>
                  <a:schemeClr val="accent2"/>
                </a:solidFill>
              </a:rPr>
              <a:t> models </a:t>
            </a:r>
            <a:r>
              <a:rPr lang="en-US" dirty="0">
                <a:solidFill>
                  <a:schemeClr val="accent2"/>
                </a:solidFill>
              </a:rPr>
              <a:t>of production and</a:t>
            </a:r>
          </a:p>
          <a:p>
            <a:r>
              <a:rPr lang="en-US" dirty="0">
                <a:solidFill>
                  <a:schemeClr val="accent2"/>
                </a:solidFill>
              </a:rPr>
              <a:t>      decay of resonances</a:t>
            </a:r>
            <a:r>
              <a:rPr lang="en-US" dirty="0"/>
              <a:t>.</a:t>
            </a: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697038" y="3698875"/>
            <a:ext cx="7446962" cy="2209800"/>
            <a:chOff x="0" y="2592"/>
            <a:chExt cx="4691" cy="1392"/>
          </a:xfrm>
        </p:grpSpPr>
        <p:sp>
          <p:nvSpPr>
            <p:cNvPr id="44070" name="Text Box 38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44073" name="AutoShape 41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4" name="Oval 42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5" name="Oval 43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6" name="Oval 44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7" name="Oval 4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8" name="Oval 46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9" name="Oval 4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0" name="Oval 48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1" name="Oval 49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2" name="Oval 50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083" name="Rectangle 51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44084" name="Rectangle 52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99"/>
                  </a:solidFill>
                </a:rPr>
                <a:t>K</a:t>
              </a:r>
              <a:r>
                <a:rPr lang="en-US" b="1" baseline="-25000">
                  <a:solidFill>
                    <a:srgbClr val="CC0099"/>
                  </a:solidFill>
                </a:rPr>
                <a:t>1</a:t>
              </a:r>
              <a:r>
                <a:rPr lang="en-US">
                  <a:solidFill>
                    <a:srgbClr val="CC0099"/>
                  </a:solidFill>
                </a:rPr>
                <a:t>  I</a:t>
              </a:r>
              <a:r>
                <a:rPr lang="en-US" b="1" baseline="30000">
                  <a:solidFill>
                    <a:srgbClr val="CC0099"/>
                  </a:solidFill>
                </a:rPr>
                <a:t>G</a:t>
              </a:r>
              <a:r>
                <a:rPr lang="en-US">
                  <a:solidFill>
                    <a:srgbClr val="CC0099"/>
                  </a:solidFill>
                </a:rPr>
                <a:t>(J</a:t>
              </a:r>
              <a:r>
                <a:rPr lang="en-US" b="1" baseline="30000">
                  <a:solidFill>
                    <a:srgbClr val="CC0099"/>
                  </a:solidFill>
                </a:rPr>
                <a:t>PC</a:t>
              </a:r>
              <a:r>
                <a:rPr lang="en-US">
                  <a:solidFill>
                    <a:srgbClr val="CC0099"/>
                  </a:solidFill>
                </a:rPr>
                <a:t>)= </a:t>
              </a:r>
              <a:r>
                <a:rPr lang="en-US" sz="320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>
                  <a:solidFill>
                    <a:srgbClr val="CC0099"/>
                  </a:solidFill>
                </a:rPr>
                <a:t> (1</a:t>
              </a:r>
              <a:r>
                <a:rPr lang="en-US" b="1" baseline="30000">
                  <a:solidFill>
                    <a:srgbClr val="CC0099"/>
                  </a:solidFill>
                </a:rPr>
                <a:t>-</a:t>
              </a:r>
              <a:r>
                <a:rPr lang="en-US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6" name="Line 54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7" name="Line 55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8" name="Line 56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9" name="Line 57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1700213" y="4751388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Nine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1128978"/>
            <a:ext cx="2974276" cy="662189"/>
          </a:xfrm>
        </p:spPr>
        <p:txBody>
          <a:bodyPr>
            <a:normAutofit/>
          </a:bodyPr>
          <a:lstStyle/>
          <a:p>
            <a:r>
              <a:rPr lang="en-US" dirty="0"/>
              <a:t>The Baryons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84483" y="1753077"/>
            <a:ext cx="6027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What are the fundamental degrees of freedom</a:t>
            </a:r>
          </a:p>
          <a:p>
            <a:r>
              <a:rPr lang="en-US" sz="2400" dirty="0">
                <a:solidFill>
                  <a:srgbClr val="CC0000"/>
                </a:solidFill>
              </a:rPr>
              <a:t>inside of a proton and a neutron?</a:t>
            </a:r>
          </a:p>
          <a:p>
            <a:r>
              <a:rPr lang="en-US" sz="2400" dirty="0"/>
              <a:t>   Quarks? Combinations of Quarks? Gluons?</a:t>
            </a:r>
          </a:p>
          <a:p>
            <a:r>
              <a:rPr lang="en-US" sz="2400" dirty="0">
                <a:solidFill>
                  <a:srgbClr val="FF6600"/>
                </a:solidFill>
              </a:rPr>
              <a:t>The spectrum is very sparse</a:t>
            </a:r>
            <a:r>
              <a:rPr lang="en-US" sz="2400" dirty="0"/>
              <a:t>.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09037" y="3320362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3366CC"/>
                </a:solidFill>
              </a:rPr>
              <a:t>The Mesons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945850" y="3885980"/>
            <a:ext cx="642375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What is the role of glue in a quark-antiquark</a:t>
            </a:r>
          </a:p>
          <a:p>
            <a:r>
              <a:rPr lang="en-US" sz="2400" dirty="0">
                <a:solidFill>
                  <a:srgbClr val="CC0000"/>
                </a:solidFill>
              </a:rPr>
              <a:t>system and how is this related to the confinement</a:t>
            </a:r>
          </a:p>
          <a:p>
            <a:r>
              <a:rPr lang="en-US" sz="2400" dirty="0">
                <a:solidFill>
                  <a:srgbClr val="CC0000"/>
                </a:solidFill>
              </a:rPr>
              <a:t>of QCD?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957520" y="5147575"/>
            <a:ext cx="558608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What are the properties of predicted states </a:t>
            </a:r>
          </a:p>
          <a:p>
            <a:r>
              <a:rPr lang="en-US" sz="2400" dirty="0"/>
              <a:t>beyond simple quark-antiquark?</a:t>
            </a:r>
            <a:r>
              <a:rPr lang="en-US" sz="2400" dirty="0" smtClean="0"/>
              <a:t> 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Need to map out new states</a:t>
            </a:r>
            <a:r>
              <a:rPr lang="en-US" sz="2400" dirty="0"/>
              <a:t>.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89343" y="5583880"/>
            <a:ext cx="647700" cy="381000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-1" y="0"/>
            <a:ext cx="573145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ea typeface="+mj-ea"/>
                <a:cs typeface="+mj-cs"/>
              </a:rPr>
              <a:t>The Issues</a:t>
            </a:r>
            <a:r>
              <a:rPr kumimoji="0" lang="en-US" sz="36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halkboard"/>
                <a:ea typeface="+mj-ea"/>
                <a:cs typeface="+mj-cs"/>
              </a:rPr>
              <a:t> with Hadrons</a:t>
            </a:r>
            <a:endParaRPr kumimoji="0" lang="en-US" sz="36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halkboard"/>
              <a:ea typeface="+mj-ea"/>
              <a:cs typeface="+mj-cs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89579" cy="1143000"/>
          </a:xfrm>
        </p:spPr>
        <p:txBody>
          <a:bodyPr/>
          <a:lstStyle/>
          <a:p>
            <a:r>
              <a:rPr lang="en-US" dirty="0" smtClean="0"/>
              <a:t>Detector Specifications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Electron-Ion Collider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7965-94F1-3941-B080-496112FC4A2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12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n>
                  <a:solidFill>
                    <a:srgbClr val="4F81BD"/>
                  </a:solidFill>
                </a:ln>
                <a:latin typeface="Chalkboard"/>
                <a:cs typeface="Chalkboard"/>
              </a:rPr>
              <a:t> </a:t>
            </a:r>
            <a:r>
              <a:rPr lang="en-US" sz="2400" dirty="0" smtClean="0">
                <a:ln>
                  <a:solidFill>
                    <a:srgbClr val="4F81BD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halkboard"/>
                <a:cs typeface="Chalkboard"/>
              </a:rPr>
              <a:t>Nearly full detector coverage for both charged particles and photons. We need to be able to reconstruct 8-10 particle final states with good efficiency.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n>
                  <a:solidFill>
                    <a:srgbClr val="4F81BD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halkboard"/>
                <a:cs typeface="Chalkboard"/>
              </a:rPr>
              <a:t> Good to excellent resolution depending on the physics (are states narrow such as charmonium?).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n>
                  <a:solidFill>
                    <a:srgbClr val="4F81BD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halkboard"/>
                <a:cs typeface="Chalkboard"/>
              </a:rPr>
              <a:t> Good particle identification.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1490</Words>
  <Application>Microsoft Macintosh PowerPoint</Application>
  <PresentationFormat>On-screen Show (4:3)</PresentationFormat>
  <Paragraphs>299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Meson spectroscopy with photo- and electro-production</vt:lpstr>
      <vt:lpstr>Outline</vt:lpstr>
      <vt:lpstr>Observed Hadrons</vt:lpstr>
      <vt:lpstr>Slide 4</vt:lpstr>
      <vt:lpstr>QCD Potential</vt:lpstr>
      <vt:lpstr>Slide 6</vt:lpstr>
      <vt:lpstr>Looking for Hybrids</vt:lpstr>
      <vt:lpstr>The Baryons</vt:lpstr>
      <vt:lpstr>Detector Specifications</vt:lpstr>
      <vt:lpstr>Spectroscopy Experiments</vt:lpstr>
      <vt:lpstr>Spectroscopy Experiments</vt:lpstr>
      <vt:lpstr>Partial Wave Analysis</vt:lpstr>
      <vt:lpstr>Production</vt:lpstr>
      <vt:lpstr>Partial Wave  Analysis</vt:lpstr>
      <vt:lpstr>Slide 15</vt:lpstr>
      <vt:lpstr>Slide 16</vt:lpstr>
      <vt:lpstr>Slide 17</vt:lpstr>
      <vt:lpstr>Slide 18</vt:lpstr>
      <vt:lpstr>Electroproduction</vt:lpstr>
      <vt:lpstr>Slide 20</vt:lpstr>
      <vt:lpstr>Slide 21</vt:lpstr>
      <vt:lpstr>Summary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Meson spectroscopy with photo- and electro-production</dc:title>
  <dc:creator>Curtis Meyer</dc:creator>
  <cp:lastModifiedBy>Curtis Meyer</cp:lastModifiedBy>
  <cp:revision>18</cp:revision>
  <dcterms:created xsi:type="dcterms:W3CDTF">2010-03-13T18:18:17Z</dcterms:created>
  <dcterms:modified xsi:type="dcterms:W3CDTF">2010-03-14T17:28:24Z</dcterms:modified>
</cp:coreProperties>
</file>