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71" r:id="rId14"/>
    <p:sldId id="272" r:id="rId15"/>
    <p:sldId id="273" r:id="rId16"/>
    <p:sldId id="264" r:id="rId17"/>
    <p:sldId id="281" r:id="rId18"/>
    <p:sldId id="274" r:id="rId19"/>
    <p:sldId id="285" r:id="rId20"/>
    <p:sldId id="283" r:id="rId21"/>
    <p:sldId id="275" r:id="rId22"/>
    <p:sldId id="286" r:id="rId23"/>
    <p:sldId id="276" r:id="rId24"/>
    <p:sldId id="284" r:id="rId25"/>
    <p:sldId id="278" r:id="rId26"/>
    <p:sldId id="282" r:id="rId27"/>
    <p:sldId id="277" r:id="rId28"/>
    <p:sldId id="287" r:id="rId29"/>
    <p:sldId id="279" r:id="rId30"/>
    <p:sldId id="288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5533-A4F6-4538-99C1-B5BC0E0338BC}" type="datetimeFigureOut">
              <a:rPr lang="en-US" smtClean="0"/>
              <a:pPr/>
              <a:t>10/23/2008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FC0B-CD01-401F-9478-9C08EB448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8143A-07AB-47A2-B02F-B01A53CDB154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560887" cy="34210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rgbClr val="0070C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rgbClr val="7030A0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25-October-2008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solidFill>
                  <a:srgbClr val="0070C0"/>
                </a:solidFill>
              </a:defRPr>
            </a:lvl1pPr>
          </a:lstStyle>
          <a:p>
            <a:fld id="{0F02BBF6-0EFC-4FDF-87B3-15F795D068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38" y="38100"/>
            <a:ext cx="7586662" cy="439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C2FF-6B71-4041-810B-5BFC845354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The GlueX Experiment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25-October-2008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BBF6-0EFC-4FDF-87B3-15F795D068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692275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GlueX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Experiment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43013" y="128588"/>
            <a:ext cx="7415212" cy="5861050"/>
            <a:chOff x="783" y="81"/>
            <a:chExt cx="4671" cy="369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83" y="819"/>
              <a:ext cx="3839" cy="2954"/>
              <a:chOff x="783" y="819"/>
              <a:chExt cx="3839" cy="2954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3" y="819"/>
                <a:ext cx="3840" cy="2955"/>
              </a:xfrm>
              <a:prstGeom prst="rect">
                <a:avLst/>
              </a:prstGeom>
              <a:noFill/>
            </p:spPr>
          </p:pic>
          <p:sp>
            <p:nvSpPr>
              <p:cNvPr id="5124" name="Freeform 4"/>
              <p:cNvSpPr>
                <a:spLocks noChangeArrowheads="1"/>
              </p:cNvSpPr>
              <p:nvPr/>
            </p:nvSpPr>
            <p:spPr bwMode="auto">
              <a:xfrm>
                <a:off x="2877" y="1697"/>
                <a:ext cx="219" cy="336"/>
              </a:xfrm>
              <a:custGeom>
                <a:avLst/>
                <a:gdLst/>
                <a:ahLst/>
                <a:cxnLst>
                  <a:cxn ang="0">
                    <a:pos x="963" y="507"/>
                  </a:cxn>
                  <a:cxn ang="0">
                    <a:pos x="963" y="1481"/>
                  </a:cxn>
                  <a:cxn ang="0">
                    <a:pos x="0" y="974"/>
                  </a:cxn>
                  <a:cxn ang="0">
                    <a:pos x="0" y="0"/>
                  </a:cxn>
                  <a:cxn ang="0">
                    <a:pos x="963" y="507"/>
                  </a:cxn>
                </a:cxnLst>
                <a:rect l="0" t="0" r="r" b="b"/>
                <a:pathLst>
                  <a:path w="964" h="1482">
                    <a:moveTo>
                      <a:pt x="963" y="507"/>
                    </a:moveTo>
                    <a:lnTo>
                      <a:pt x="963" y="1481"/>
                    </a:lnTo>
                    <a:lnTo>
                      <a:pt x="0" y="974"/>
                    </a:lnTo>
                    <a:lnTo>
                      <a:pt x="0" y="0"/>
                    </a:lnTo>
                    <a:lnTo>
                      <a:pt x="963" y="507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76"/>
              <a:ext cx="1940" cy="1182"/>
            </a:xfrm>
            <a:prstGeom prst="rect">
              <a:avLst/>
            </a:prstGeom>
            <a:noFill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3" y="544"/>
              <a:ext cx="554" cy="843"/>
            </a:xfrm>
            <a:prstGeom prst="rect">
              <a:avLst/>
            </a:prstGeom>
            <a:noFill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64" y="1437"/>
              <a:ext cx="573" cy="533"/>
              <a:chOff x="2864" y="1437"/>
              <a:chExt cx="573" cy="533"/>
            </a:xfrm>
          </p:grpSpPr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3058" y="1437"/>
                <a:ext cx="38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spcBef>
                    <a:spcPts val="1000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CHL-2</a:t>
                </a:r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864" y="1533"/>
                <a:ext cx="368" cy="437"/>
                <a:chOff x="2864" y="1533"/>
                <a:chExt cx="368" cy="437"/>
              </a:xfrm>
            </p:grpSpPr>
            <p:pic>
              <p:nvPicPr>
                <p:cNvPr id="5132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64" y="1704"/>
                  <a:ext cx="167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33" name="Picture 1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030" y="1533"/>
                  <a:ext cx="20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449" y="81"/>
              <a:ext cx="858" cy="605"/>
              <a:chOff x="3449" y="81"/>
              <a:chExt cx="858" cy="605"/>
            </a:xfrm>
          </p:grpSpPr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49" y="81"/>
                <a:ext cx="859" cy="606"/>
              </a:xfrm>
              <a:prstGeom prst="rect">
                <a:avLst/>
              </a:prstGeom>
              <a:noFill/>
            </p:spPr>
          </p:pic>
          <p:sp>
            <p:nvSpPr>
              <p:cNvPr id="5136" name="Freeform 16"/>
              <p:cNvSpPr>
                <a:spLocks noChangeArrowheads="1"/>
              </p:cNvSpPr>
              <p:nvPr/>
            </p:nvSpPr>
            <p:spPr bwMode="auto">
              <a:xfrm>
                <a:off x="3693" y="356"/>
                <a:ext cx="219" cy="192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846"/>
                  </a:cxn>
                  <a:cxn ang="0">
                    <a:pos x="963" y="346"/>
                  </a:cxn>
                  <a:cxn ang="0">
                    <a:pos x="963" y="0"/>
                  </a:cxn>
                  <a:cxn ang="0">
                    <a:pos x="0" y="498"/>
                  </a:cxn>
                </a:cxnLst>
                <a:rect l="0" t="0" r="r" b="b"/>
                <a:pathLst>
                  <a:path w="964" h="847">
                    <a:moveTo>
                      <a:pt x="0" y="498"/>
                    </a:moveTo>
                    <a:lnTo>
                      <a:pt x="0" y="846"/>
                    </a:lnTo>
                    <a:lnTo>
                      <a:pt x="963" y="346"/>
                    </a:lnTo>
                    <a:lnTo>
                      <a:pt x="963" y="0"/>
                    </a:lnTo>
                    <a:lnTo>
                      <a:pt x="0" y="498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7" name="Freeform 17"/>
            <p:cNvSpPr>
              <a:spLocks noChangeArrowheads="1"/>
            </p:cNvSpPr>
            <p:nvPr/>
          </p:nvSpPr>
          <p:spPr bwMode="auto">
            <a:xfrm>
              <a:off x="3694" y="361"/>
              <a:ext cx="276" cy="130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56" y="476"/>
                </a:cxn>
                <a:cxn ang="0">
                  <a:pos x="112" y="538"/>
                </a:cxn>
                <a:cxn ang="0">
                  <a:pos x="176" y="565"/>
                </a:cxn>
                <a:cxn ang="0">
                  <a:pos x="212" y="472"/>
                </a:cxn>
                <a:cxn ang="0">
                  <a:pos x="288" y="437"/>
                </a:cxn>
                <a:cxn ang="0">
                  <a:pos x="352" y="468"/>
                </a:cxn>
                <a:cxn ang="0">
                  <a:pos x="376" y="388"/>
                </a:cxn>
                <a:cxn ang="0">
                  <a:pos x="384" y="362"/>
                </a:cxn>
                <a:cxn ang="0">
                  <a:pos x="448" y="370"/>
                </a:cxn>
                <a:cxn ang="0">
                  <a:pos x="512" y="388"/>
                </a:cxn>
                <a:cxn ang="0">
                  <a:pos x="584" y="264"/>
                </a:cxn>
                <a:cxn ang="0">
                  <a:pos x="609" y="273"/>
                </a:cxn>
                <a:cxn ang="0">
                  <a:pos x="633" y="291"/>
                </a:cxn>
                <a:cxn ang="0">
                  <a:pos x="681" y="309"/>
                </a:cxn>
                <a:cxn ang="0">
                  <a:pos x="769" y="167"/>
                </a:cxn>
                <a:cxn ang="0">
                  <a:pos x="857" y="238"/>
                </a:cxn>
                <a:cxn ang="0">
                  <a:pos x="945" y="105"/>
                </a:cxn>
                <a:cxn ang="0">
                  <a:pos x="1017" y="150"/>
                </a:cxn>
                <a:cxn ang="0">
                  <a:pos x="1065" y="167"/>
                </a:cxn>
                <a:cxn ang="0">
                  <a:pos x="1145" y="44"/>
                </a:cxn>
                <a:cxn ang="0">
                  <a:pos x="1218" y="0"/>
                </a:cxn>
              </a:cxnLst>
              <a:rect l="0" t="0" r="r" b="b"/>
              <a:pathLst>
                <a:path w="1219" h="575">
                  <a:moveTo>
                    <a:pt x="0" y="574"/>
                  </a:moveTo>
                  <a:cubicBezTo>
                    <a:pt x="64" y="525"/>
                    <a:pt x="44" y="560"/>
                    <a:pt x="56" y="476"/>
                  </a:cubicBezTo>
                  <a:cubicBezTo>
                    <a:pt x="100" y="494"/>
                    <a:pt x="76" y="476"/>
                    <a:pt x="112" y="538"/>
                  </a:cubicBezTo>
                  <a:cubicBezTo>
                    <a:pt x="116" y="547"/>
                    <a:pt x="176" y="565"/>
                    <a:pt x="176" y="565"/>
                  </a:cubicBezTo>
                  <a:cubicBezTo>
                    <a:pt x="212" y="525"/>
                    <a:pt x="160" y="490"/>
                    <a:pt x="212" y="472"/>
                  </a:cubicBezTo>
                  <a:cubicBezTo>
                    <a:pt x="256" y="406"/>
                    <a:pt x="244" y="388"/>
                    <a:pt x="288" y="437"/>
                  </a:cubicBezTo>
                  <a:cubicBezTo>
                    <a:pt x="292" y="454"/>
                    <a:pt x="328" y="512"/>
                    <a:pt x="352" y="468"/>
                  </a:cubicBezTo>
                  <a:cubicBezTo>
                    <a:pt x="352" y="468"/>
                    <a:pt x="372" y="401"/>
                    <a:pt x="376" y="388"/>
                  </a:cubicBezTo>
                  <a:cubicBezTo>
                    <a:pt x="380" y="379"/>
                    <a:pt x="384" y="362"/>
                    <a:pt x="384" y="362"/>
                  </a:cubicBezTo>
                  <a:cubicBezTo>
                    <a:pt x="404" y="366"/>
                    <a:pt x="428" y="366"/>
                    <a:pt x="448" y="370"/>
                  </a:cubicBezTo>
                  <a:cubicBezTo>
                    <a:pt x="468" y="375"/>
                    <a:pt x="512" y="388"/>
                    <a:pt x="512" y="388"/>
                  </a:cubicBezTo>
                  <a:cubicBezTo>
                    <a:pt x="564" y="375"/>
                    <a:pt x="556" y="313"/>
                    <a:pt x="584" y="264"/>
                  </a:cubicBezTo>
                  <a:cubicBezTo>
                    <a:pt x="592" y="269"/>
                    <a:pt x="600" y="269"/>
                    <a:pt x="609" y="273"/>
                  </a:cubicBezTo>
                  <a:cubicBezTo>
                    <a:pt x="617" y="278"/>
                    <a:pt x="625" y="287"/>
                    <a:pt x="633" y="291"/>
                  </a:cubicBezTo>
                  <a:cubicBezTo>
                    <a:pt x="649" y="300"/>
                    <a:pt x="681" y="309"/>
                    <a:pt x="681" y="309"/>
                  </a:cubicBezTo>
                  <a:cubicBezTo>
                    <a:pt x="709" y="264"/>
                    <a:pt x="721" y="185"/>
                    <a:pt x="769" y="167"/>
                  </a:cubicBezTo>
                  <a:cubicBezTo>
                    <a:pt x="805" y="194"/>
                    <a:pt x="817" y="225"/>
                    <a:pt x="857" y="238"/>
                  </a:cubicBezTo>
                  <a:cubicBezTo>
                    <a:pt x="909" y="220"/>
                    <a:pt x="929" y="158"/>
                    <a:pt x="945" y="105"/>
                  </a:cubicBezTo>
                  <a:cubicBezTo>
                    <a:pt x="969" y="114"/>
                    <a:pt x="997" y="141"/>
                    <a:pt x="1017" y="150"/>
                  </a:cubicBezTo>
                  <a:cubicBezTo>
                    <a:pt x="1033" y="154"/>
                    <a:pt x="1065" y="167"/>
                    <a:pt x="1065" y="167"/>
                  </a:cubicBezTo>
                  <a:cubicBezTo>
                    <a:pt x="1105" y="88"/>
                    <a:pt x="1121" y="83"/>
                    <a:pt x="1145" y="44"/>
                  </a:cubicBezTo>
                  <a:cubicBezTo>
                    <a:pt x="1145" y="35"/>
                    <a:pt x="1201" y="8"/>
                    <a:pt x="1218" y="0"/>
                  </a:cubicBezTo>
                </a:path>
              </a:pathLst>
            </a:custGeom>
            <a:noFill/>
            <a:ln w="19080">
              <a:solidFill>
                <a:srgbClr val="FFB6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145" y="528"/>
              <a:ext cx="1309" cy="769"/>
              <a:chOff x="4145" y="528"/>
              <a:chExt cx="1309" cy="769"/>
            </a:xfrm>
          </p:grpSpPr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276" y="528"/>
                <a:ext cx="1179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84000"/>
                  </a:lnSpc>
                  <a:spcBef>
                    <a:spcPts val="1125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Upgrade magnets and power supplies</a:t>
                </a:r>
              </a:p>
            </p:txBody>
          </p:sp>
          <p:pic>
            <p:nvPicPr>
              <p:cNvPr id="5140" name="Picture 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45" y="847"/>
                <a:ext cx="279" cy="3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676400" y="0"/>
            <a:ext cx="4343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 eaLnBrk="1" hangingPunct="1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 Upgrade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Jefferson Lab Upgrade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JLab upgrade is a ~$300,000,000 project within the Department of Energy to double the energy of the CEBAF machine to 12 </a:t>
            </a:r>
            <a:r>
              <a:rPr lang="en-US" sz="2800" dirty="0" err="1" smtClean="0">
                <a:solidFill>
                  <a:srgbClr val="7030A0"/>
                </a:solidFill>
              </a:rPr>
              <a:t>GeV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Equipment in Halls B (CLAS 12) and C (new spectrometers) will be upgraded.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 new, photon-only experimental Hall, D, will be built and the </a:t>
            </a:r>
            <a:r>
              <a:rPr lang="en-US" sz="2800" dirty="0" err="1" smtClean="0">
                <a:solidFill>
                  <a:srgbClr val="7030A0"/>
                </a:solidFill>
              </a:rPr>
              <a:t>GlueX</a:t>
            </a:r>
            <a:r>
              <a:rPr lang="en-US" sz="2800" dirty="0" smtClean="0">
                <a:solidFill>
                  <a:srgbClr val="7030A0"/>
                </a:solidFill>
              </a:rPr>
              <a:t> experiment will be installed.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Milestones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Progress towards construction is tracked by Critical Decisions, CD0 … CD4.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April 2004, CD0             --- </a:t>
            </a:r>
            <a:r>
              <a:rPr lang="en-US" sz="2800" dirty="0" err="1" smtClean="0">
                <a:solidFill>
                  <a:srgbClr val="7030A0"/>
                </a:solidFill>
              </a:rPr>
              <a:t>Conecptual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February 2006, CD1      --- R&amp;D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November 2007, CD2   --- Project Engineering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September 2008, CD3  --- Start of construction.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Fall 2015, CD4                ---  Start of operations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7412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Currently awaiting the passing of a budget by the 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U.S. Congress.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63" name="Line 19"/>
          <p:cNvSpPr>
            <a:spLocks noChangeShapeType="1"/>
          </p:cNvSpPr>
          <p:nvPr/>
        </p:nvSpPr>
        <p:spPr bwMode="auto">
          <a:xfrm flipV="1">
            <a:off x="1122363" y="949325"/>
            <a:ext cx="5394325" cy="27574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5747" name="Picture 3" descr="FF_design04"/>
          <p:cNvPicPr>
            <a:picLocks noChangeAspect="1" noChangeArrowheads="1"/>
          </p:cNvPicPr>
          <p:nvPr/>
        </p:nvPicPr>
        <p:blipFill>
          <a:blip r:embed="rId2"/>
          <a:srcRect l="897" t="20903" r="4271" b="10570"/>
          <a:stretch>
            <a:fillRect/>
          </a:stretch>
        </p:blipFill>
        <p:spPr bwMode="auto">
          <a:xfrm>
            <a:off x="1671638" y="882650"/>
            <a:ext cx="61785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764" name="Line 20"/>
          <p:cNvSpPr>
            <a:spLocks noChangeShapeType="1"/>
          </p:cNvSpPr>
          <p:nvPr/>
        </p:nvSpPr>
        <p:spPr bwMode="auto">
          <a:xfrm flipV="1">
            <a:off x="7478713" y="706438"/>
            <a:ext cx="827087" cy="306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28575"/>
            <a:ext cx="7586663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Linearly Polarized Photon Beam</a:t>
            </a:r>
            <a:endParaRPr lang="en-GB" sz="36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46388" y="1954213"/>
            <a:ext cx="3440112" cy="1816100"/>
            <a:chOff x="1343" y="1230"/>
            <a:chExt cx="2167" cy="1144"/>
          </a:xfrm>
        </p:grpSpPr>
        <p:sp>
          <p:nvSpPr>
            <p:cNvPr id="1055752" name="Arc 8"/>
            <p:cNvSpPr>
              <a:spLocks/>
            </p:cNvSpPr>
            <p:nvPr/>
          </p:nvSpPr>
          <p:spPr bwMode="auto">
            <a:xfrm rot="-1213727">
              <a:off x="1343" y="1798"/>
              <a:ext cx="519" cy="576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0 w 19463"/>
                <a:gd name="T1" fmla="*/ 0 h 21591"/>
                <a:gd name="T2" fmla="*/ 19463 w 19463"/>
                <a:gd name="T3" fmla="*/ 12223 h 21591"/>
                <a:gd name="T4" fmla="*/ 0 w 19463"/>
                <a:gd name="T5" fmla="*/ 21591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3" h="21591" fill="none" extrusionOk="0">
                  <a:moveTo>
                    <a:pt x="620" y="-1"/>
                  </a:moveTo>
                  <a:cubicBezTo>
                    <a:pt x="8692" y="231"/>
                    <a:pt x="15960" y="4946"/>
                    <a:pt x="19462" y="12223"/>
                  </a:cubicBezTo>
                </a:path>
                <a:path w="19463" h="21591" stroke="0" extrusionOk="0">
                  <a:moveTo>
                    <a:pt x="620" y="-1"/>
                  </a:moveTo>
                  <a:cubicBezTo>
                    <a:pt x="8692" y="231"/>
                    <a:pt x="15960" y="4946"/>
                    <a:pt x="19462" y="12223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3" name="Arc 9"/>
            <p:cNvSpPr>
              <a:spLocks/>
            </p:cNvSpPr>
            <p:nvPr/>
          </p:nvSpPr>
          <p:spPr bwMode="auto">
            <a:xfrm rot="-769385">
              <a:off x="1724" y="1719"/>
              <a:ext cx="453" cy="576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0 w 16383"/>
                <a:gd name="T1" fmla="*/ 0 h 21591"/>
                <a:gd name="T2" fmla="*/ 16383 w 16383"/>
                <a:gd name="T3" fmla="*/ 7514 h 21591"/>
                <a:gd name="T4" fmla="*/ 0 w 16383"/>
                <a:gd name="T5" fmla="*/ 21591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83" h="21591" fill="none" extrusionOk="0">
                  <a:moveTo>
                    <a:pt x="620" y="-1"/>
                  </a:moveTo>
                  <a:cubicBezTo>
                    <a:pt x="6697" y="174"/>
                    <a:pt x="12420" y="2902"/>
                    <a:pt x="16382" y="7514"/>
                  </a:cubicBezTo>
                </a:path>
                <a:path w="16383" h="21591" stroke="0" extrusionOk="0">
                  <a:moveTo>
                    <a:pt x="620" y="-1"/>
                  </a:moveTo>
                  <a:cubicBezTo>
                    <a:pt x="6697" y="174"/>
                    <a:pt x="12420" y="2902"/>
                    <a:pt x="16382" y="7514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4" name="Arc 10"/>
            <p:cNvSpPr>
              <a:spLocks/>
            </p:cNvSpPr>
            <p:nvPr/>
          </p:nvSpPr>
          <p:spPr bwMode="auto">
            <a:xfrm rot="-927830">
              <a:off x="1949" y="1581"/>
              <a:ext cx="475" cy="576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0 w 17149"/>
                <a:gd name="T1" fmla="*/ 0 h 21591"/>
                <a:gd name="T2" fmla="*/ 17149 w 17149"/>
                <a:gd name="T3" fmla="*/ 8458 h 21591"/>
                <a:gd name="T4" fmla="*/ 0 w 17149"/>
                <a:gd name="T5" fmla="*/ 21591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49" h="21591" fill="none" extrusionOk="0">
                  <a:moveTo>
                    <a:pt x="620" y="-1"/>
                  </a:moveTo>
                  <a:cubicBezTo>
                    <a:pt x="7122" y="186"/>
                    <a:pt x="13193" y="3293"/>
                    <a:pt x="17148" y="8458"/>
                  </a:cubicBezTo>
                </a:path>
                <a:path w="17149" h="21591" stroke="0" extrusionOk="0">
                  <a:moveTo>
                    <a:pt x="620" y="-1"/>
                  </a:moveTo>
                  <a:cubicBezTo>
                    <a:pt x="7122" y="186"/>
                    <a:pt x="13193" y="3293"/>
                    <a:pt x="17148" y="8458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5" name="Arc 11"/>
            <p:cNvSpPr>
              <a:spLocks/>
            </p:cNvSpPr>
            <p:nvPr/>
          </p:nvSpPr>
          <p:spPr bwMode="auto">
            <a:xfrm rot="-1213727">
              <a:off x="2324" y="1419"/>
              <a:ext cx="449" cy="576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0 w 16853"/>
                <a:gd name="T1" fmla="*/ 0 h 21591"/>
                <a:gd name="T2" fmla="*/ 16853 w 16853"/>
                <a:gd name="T3" fmla="*/ 8081 h 21591"/>
                <a:gd name="T4" fmla="*/ 0 w 16853"/>
                <a:gd name="T5" fmla="*/ 21591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53" h="21591" fill="none" extrusionOk="0">
                  <a:moveTo>
                    <a:pt x="620" y="-1"/>
                  </a:moveTo>
                  <a:cubicBezTo>
                    <a:pt x="6954" y="181"/>
                    <a:pt x="12889" y="3136"/>
                    <a:pt x="16853" y="8080"/>
                  </a:cubicBezTo>
                </a:path>
                <a:path w="16853" h="21591" stroke="0" extrusionOk="0">
                  <a:moveTo>
                    <a:pt x="620" y="-1"/>
                  </a:moveTo>
                  <a:cubicBezTo>
                    <a:pt x="6954" y="181"/>
                    <a:pt x="12889" y="3136"/>
                    <a:pt x="16853" y="8080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6" name="Arc 12"/>
            <p:cNvSpPr>
              <a:spLocks/>
            </p:cNvSpPr>
            <p:nvPr/>
          </p:nvSpPr>
          <p:spPr bwMode="auto">
            <a:xfrm rot="-1213727">
              <a:off x="2657" y="1230"/>
              <a:ext cx="471" cy="575"/>
            </a:xfrm>
            <a:custGeom>
              <a:avLst/>
              <a:gdLst>
                <a:gd name="G0" fmla="+- 0 0 0"/>
                <a:gd name="G1" fmla="+- 21558 0 0"/>
                <a:gd name="G2" fmla="+- 21600 0 0"/>
                <a:gd name="T0" fmla="*/ 1345 w 17662"/>
                <a:gd name="T1" fmla="*/ 0 h 21558"/>
                <a:gd name="T2" fmla="*/ 17662 w 17662"/>
                <a:gd name="T3" fmla="*/ 9123 h 21558"/>
                <a:gd name="T4" fmla="*/ 0 w 17662"/>
                <a:gd name="T5" fmla="*/ 21558 h 2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62" h="21558" fill="none" extrusionOk="0">
                  <a:moveTo>
                    <a:pt x="1345" y="-1"/>
                  </a:moveTo>
                  <a:cubicBezTo>
                    <a:pt x="7886" y="408"/>
                    <a:pt x="13888" y="3764"/>
                    <a:pt x="17661" y="9123"/>
                  </a:cubicBezTo>
                </a:path>
                <a:path w="17662" h="21558" stroke="0" extrusionOk="0">
                  <a:moveTo>
                    <a:pt x="1345" y="-1"/>
                  </a:moveTo>
                  <a:cubicBezTo>
                    <a:pt x="7886" y="408"/>
                    <a:pt x="13888" y="3764"/>
                    <a:pt x="17661" y="9123"/>
                  </a:cubicBezTo>
                  <a:lnTo>
                    <a:pt x="0" y="21558"/>
                  </a:lnTo>
                  <a:close/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7" name="AutoShape 13"/>
            <p:cNvSpPr>
              <a:spLocks/>
            </p:cNvSpPr>
            <p:nvPr/>
          </p:nvSpPr>
          <p:spPr bwMode="auto">
            <a:xfrm rot="3931429">
              <a:off x="2293" y="945"/>
              <a:ext cx="347" cy="1803"/>
            </a:xfrm>
            <a:prstGeom prst="rightBrace">
              <a:avLst>
                <a:gd name="adj1" fmla="val 433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58" name="Text Box 14"/>
            <p:cNvSpPr txBox="1">
              <a:spLocks noChangeArrowheads="1"/>
            </p:cNvSpPr>
            <p:nvPr/>
          </p:nvSpPr>
          <p:spPr bwMode="auto">
            <a:xfrm rot="-1498243">
              <a:off x="1875" y="2020"/>
              <a:ext cx="163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scattered electrons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55767" name="Line 23"/>
          <p:cNvSpPr>
            <a:spLocks noChangeShapeType="1"/>
          </p:cNvSpPr>
          <p:nvPr/>
        </p:nvSpPr>
        <p:spPr bwMode="auto">
          <a:xfrm flipV="1">
            <a:off x="1001713" y="3254375"/>
            <a:ext cx="1079500" cy="569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5" name="AutoShape 21"/>
          <p:cNvSpPr>
            <a:spLocks noChangeArrowheads="1"/>
          </p:cNvSpPr>
          <p:nvPr/>
        </p:nvSpPr>
        <p:spPr bwMode="auto">
          <a:xfrm>
            <a:off x="765175" y="3730625"/>
            <a:ext cx="358775" cy="254000"/>
          </a:xfrm>
          <a:prstGeom prst="flowChartInputOutpu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6" name="Line 22"/>
          <p:cNvSpPr>
            <a:spLocks noChangeShapeType="1"/>
          </p:cNvSpPr>
          <p:nvPr/>
        </p:nvSpPr>
        <p:spPr bwMode="auto">
          <a:xfrm flipV="1">
            <a:off x="269875" y="3846513"/>
            <a:ext cx="715963" cy="366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8" name="Text Box 24"/>
          <p:cNvSpPr txBox="1">
            <a:spLocks noChangeArrowheads="1"/>
          </p:cNvSpPr>
          <p:nvPr/>
        </p:nvSpPr>
        <p:spPr bwMode="auto">
          <a:xfrm>
            <a:off x="257175" y="3190875"/>
            <a:ext cx="9890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Diamond</a:t>
            </a: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179388" y="4135438"/>
            <a:ext cx="992187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</a:t>
            </a:r>
          </a:p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beam</a:t>
            </a:r>
          </a:p>
        </p:txBody>
      </p:sp>
      <p:sp>
        <p:nvSpPr>
          <p:cNvPr id="1055770" name="Text Box 26"/>
          <p:cNvSpPr txBox="1">
            <a:spLocks noChangeArrowheads="1"/>
          </p:cNvSpPr>
          <p:nvPr/>
        </p:nvSpPr>
        <p:spPr bwMode="auto">
          <a:xfrm>
            <a:off x="4986338" y="835025"/>
            <a:ext cx="912812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Photon 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beam</a:t>
            </a:r>
          </a:p>
        </p:txBody>
      </p:sp>
      <p:sp>
        <p:nvSpPr>
          <p:cNvPr id="1055771" name="Text Box 27"/>
          <p:cNvSpPr txBox="1">
            <a:spLocks noChangeArrowheads="1"/>
          </p:cNvSpPr>
          <p:nvPr/>
        </p:nvSpPr>
        <p:spPr bwMode="auto">
          <a:xfrm>
            <a:off x="6600825" y="504825"/>
            <a:ext cx="100965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Vacuum 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chamber</a:t>
            </a:r>
          </a:p>
        </p:txBody>
      </p:sp>
      <p:sp>
        <p:nvSpPr>
          <p:cNvPr id="1055772" name="Text Box 28"/>
          <p:cNvSpPr txBox="1">
            <a:spLocks noChangeArrowheads="1"/>
          </p:cNvSpPr>
          <p:nvPr/>
        </p:nvSpPr>
        <p:spPr bwMode="auto">
          <a:xfrm>
            <a:off x="0" y="615950"/>
            <a:ext cx="4554538" cy="1357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0" hangingPunct="0">
              <a:buFontTx/>
              <a:buBlip>
                <a:blip r:embed="rId3"/>
              </a:buBlip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linear polarization</a:t>
            </a:r>
          </a:p>
          <a:p>
            <a:pPr marL="228600" indent="-228600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determined by crystal orientation</a:t>
            </a:r>
          </a:p>
          <a:p>
            <a:pPr marL="228600" indent="-228600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affected by electron polarization</a:t>
            </a:r>
          </a:p>
          <a:p>
            <a:pPr marL="228600" indent="-228600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vanishes at end-point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4641850"/>
            <a:ext cx="7023100" cy="1778000"/>
            <a:chOff x="271" y="648"/>
            <a:chExt cx="4424" cy="1120"/>
          </a:xfrm>
        </p:grpSpPr>
        <p:pic>
          <p:nvPicPr>
            <p:cNvPr id="17436" name="Picture 30"/>
            <p:cNvPicPr>
              <a:picLocks noChangeAspect="1" noChangeArrowheads="1"/>
            </p:cNvPicPr>
            <p:nvPr/>
          </p:nvPicPr>
          <p:blipFill>
            <a:blip r:embed="rId4"/>
            <a:srcRect l="1494" t="12167" b="13364"/>
            <a:stretch>
              <a:fillRect/>
            </a:stretch>
          </p:blipFill>
          <p:spPr bwMode="auto">
            <a:xfrm>
              <a:off x="271" y="648"/>
              <a:ext cx="4206" cy="11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055775" name="Line 31"/>
            <p:cNvSpPr>
              <a:spLocks noChangeShapeType="1"/>
            </p:cNvSpPr>
            <p:nvPr/>
          </p:nvSpPr>
          <p:spPr bwMode="auto">
            <a:xfrm flipH="1">
              <a:off x="548" y="918"/>
              <a:ext cx="4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76" name="Line 32"/>
            <p:cNvSpPr>
              <a:spLocks noChangeShapeType="1"/>
            </p:cNvSpPr>
            <p:nvPr/>
          </p:nvSpPr>
          <p:spPr bwMode="auto">
            <a:xfrm flipH="1">
              <a:off x="2363" y="911"/>
              <a:ext cx="4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77" name="Line 33"/>
            <p:cNvSpPr>
              <a:spLocks noChangeShapeType="1"/>
            </p:cNvSpPr>
            <p:nvPr/>
          </p:nvSpPr>
          <p:spPr bwMode="auto">
            <a:xfrm flipV="1">
              <a:off x="547" y="976"/>
              <a:ext cx="181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951" y="874"/>
              <a:ext cx="348" cy="186"/>
              <a:chOff x="2178" y="3539"/>
              <a:chExt cx="436" cy="266"/>
            </a:xfrm>
          </p:grpSpPr>
          <p:sp>
            <p:nvSpPr>
              <p:cNvPr id="1055779" name="Rectangle 35"/>
              <p:cNvSpPr>
                <a:spLocks noChangeArrowheads="1"/>
              </p:cNvSpPr>
              <p:nvPr/>
            </p:nvSpPr>
            <p:spPr bwMode="auto">
              <a:xfrm>
                <a:off x="2178" y="3539"/>
                <a:ext cx="436" cy="26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2178" y="3612"/>
                <a:ext cx="436" cy="145"/>
                <a:chOff x="533" y="3321"/>
                <a:chExt cx="2952" cy="580"/>
              </a:xfrm>
            </p:grpSpPr>
            <p:sp>
              <p:nvSpPr>
                <p:cNvPr id="1055781" name="Line 3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439" y="3606"/>
                  <a:ext cx="275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78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721" y="3321"/>
                  <a:ext cx="577" cy="57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783" name="Line 39"/>
                <p:cNvSpPr>
                  <a:spLocks noChangeShapeType="1"/>
                </p:cNvSpPr>
                <p:nvPr/>
              </p:nvSpPr>
              <p:spPr bwMode="auto">
                <a:xfrm>
                  <a:off x="533" y="3612"/>
                  <a:ext cx="8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784" name="Line 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299" y="3320"/>
                  <a:ext cx="286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785" name="Line 41"/>
                <p:cNvSpPr>
                  <a:spLocks noChangeShapeType="1"/>
                </p:cNvSpPr>
                <p:nvPr/>
              </p:nvSpPr>
              <p:spPr bwMode="auto">
                <a:xfrm>
                  <a:off x="2586" y="3612"/>
                  <a:ext cx="8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055786" name="Rectangle 42"/>
            <p:cNvSpPr>
              <a:spLocks noChangeArrowheads="1"/>
            </p:cNvSpPr>
            <p:nvPr/>
          </p:nvSpPr>
          <p:spPr bwMode="auto">
            <a:xfrm>
              <a:off x="1966" y="1189"/>
              <a:ext cx="246" cy="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2" name="Text Box 43"/>
            <p:cNvSpPr txBox="1">
              <a:spLocks noChangeArrowheads="1"/>
            </p:cNvSpPr>
            <p:nvPr/>
          </p:nvSpPr>
          <p:spPr bwMode="auto">
            <a:xfrm>
              <a:off x="1670" y="772"/>
              <a:ext cx="4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75 m</a:t>
              </a:r>
            </a:p>
          </p:txBody>
        </p:sp>
        <p:sp>
          <p:nvSpPr>
            <p:cNvPr id="1055788" name="Line 44"/>
            <p:cNvSpPr>
              <a:spLocks noChangeShapeType="1"/>
            </p:cNvSpPr>
            <p:nvPr/>
          </p:nvSpPr>
          <p:spPr bwMode="auto">
            <a:xfrm>
              <a:off x="617" y="1219"/>
              <a:ext cx="3620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89" name="Line 45"/>
            <p:cNvSpPr>
              <a:spLocks noChangeShapeType="1"/>
            </p:cNvSpPr>
            <p:nvPr/>
          </p:nvSpPr>
          <p:spPr bwMode="auto">
            <a:xfrm>
              <a:off x="617" y="1196"/>
              <a:ext cx="0" cy="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5790" name="Rectangle 46"/>
            <p:cNvSpPr>
              <a:spLocks noChangeArrowheads="1"/>
            </p:cNvSpPr>
            <p:nvPr/>
          </p:nvSpPr>
          <p:spPr bwMode="auto">
            <a:xfrm>
              <a:off x="648" y="1177"/>
              <a:ext cx="308" cy="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47"/>
            <p:cNvGrpSpPr>
              <a:grpSpLocks/>
            </p:cNvGrpSpPr>
            <p:nvPr/>
          </p:nvGrpSpPr>
          <p:grpSpPr bwMode="auto">
            <a:xfrm rot="-373152">
              <a:off x="670" y="1163"/>
              <a:ext cx="333" cy="154"/>
              <a:chOff x="2072" y="860"/>
              <a:chExt cx="417" cy="219"/>
            </a:xfrm>
          </p:grpSpPr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>
                <a:off x="2072" y="860"/>
                <a:ext cx="212" cy="167"/>
                <a:chOff x="1105" y="3420"/>
                <a:chExt cx="413" cy="309"/>
              </a:xfrm>
            </p:grpSpPr>
            <p:grpSp>
              <p:nvGrpSpPr>
                <p:cNvPr id="8" name="Group 49"/>
                <p:cNvGrpSpPr>
                  <a:grpSpLocks/>
                </p:cNvGrpSpPr>
                <p:nvPr/>
              </p:nvGrpSpPr>
              <p:grpSpPr bwMode="auto">
                <a:xfrm rot="-8035576">
                  <a:off x="1157" y="3465"/>
                  <a:ext cx="305" cy="215"/>
                  <a:chOff x="500" y="3248"/>
                  <a:chExt cx="636" cy="648"/>
                </a:xfrm>
              </p:grpSpPr>
              <p:sp>
                <p:nvSpPr>
                  <p:cNvPr id="1055794" name="Arc 50"/>
                  <p:cNvSpPr>
                    <a:spLocks/>
                  </p:cNvSpPr>
                  <p:nvPr/>
                </p:nvSpPr>
                <p:spPr bwMode="auto">
                  <a:xfrm flipV="1">
                    <a:off x="627" y="3323"/>
                    <a:ext cx="554" cy="5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0"/>
                      <a:gd name="T1" fmla="*/ 0 h 21600"/>
                      <a:gd name="T2" fmla="*/ 21580 w 21580"/>
                      <a:gd name="T3" fmla="*/ 20666 h 21600"/>
                      <a:gd name="T4" fmla="*/ 0 w 2158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795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9" y="3254"/>
                    <a:ext cx="527" cy="52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79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9" y="3811"/>
                    <a:ext cx="6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79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090" y="3271"/>
                    <a:ext cx="88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55798" name="Rectangle 54"/>
                <p:cNvSpPr>
                  <a:spLocks noChangeArrowheads="1"/>
                </p:cNvSpPr>
                <p:nvPr/>
              </p:nvSpPr>
              <p:spPr bwMode="auto">
                <a:xfrm rot="975612">
                  <a:off x="1098" y="3598"/>
                  <a:ext cx="410" cy="11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" name="Group 55"/>
              <p:cNvGrpSpPr>
                <a:grpSpLocks/>
              </p:cNvGrpSpPr>
              <p:nvPr/>
            </p:nvGrpSpPr>
            <p:grpSpPr bwMode="auto">
              <a:xfrm>
                <a:off x="2277" y="912"/>
                <a:ext cx="212" cy="167"/>
                <a:chOff x="1105" y="3420"/>
                <a:chExt cx="413" cy="309"/>
              </a:xfrm>
            </p:grpSpPr>
            <p:grpSp>
              <p:nvGrpSpPr>
                <p:cNvPr id="10" name="Group 56"/>
                <p:cNvGrpSpPr>
                  <a:grpSpLocks/>
                </p:cNvGrpSpPr>
                <p:nvPr/>
              </p:nvGrpSpPr>
              <p:grpSpPr bwMode="auto">
                <a:xfrm rot="-8035576">
                  <a:off x="1157" y="3465"/>
                  <a:ext cx="305" cy="215"/>
                  <a:chOff x="500" y="3248"/>
                  <a:chExt cx="636" cy="648"/>
                </a:xfrm>
              </p:grpSpPr>
              <p:sp>
                <p:nvSpPr>
                  <p:cNvPr id="1055801" name="Arc 57"/>
                  <p:cNvSpPr>
                    <a:spLocks/>
                  </p:cNvSpPr>
                  <p:nvPr/>
                </p:nvSpPr>
                <p:spPr bwMode="auto">
                  <a:xfrm flipV="1">
                    <a:off x="600" y="3296"/>
                    <a:ext cx="549" cy="5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0"/>
                      <a:gd name="T1" fmla="*/ 0 h 21600"/>
                      <a:gd name="T2" fmla="*/ 21580 w 21580"/>
                      <a:gd name="T3" fmla="*/ 20666 h 21600"/>
                      <a:gd name="T4" fmla="*/ 0 w 2158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802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3" y="3251"/>
                    <a:ext cx="527" cy="53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8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542" y="3788"/>
                    <a:ext cx="66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558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070" y="3242"/>
                    <a:ext cx="88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55805" name="Rectangle 61"/>
                <p:cNvSpPr>
                  <a:spLocks noChangeArrowheads="1"/>
                </p:cNvSpPr>
                <p:nvPr/>
              </p:nvSpPr>
              <p:spPr bwMode="auto">
                <a:xfrm rot="975612">
                  <a:off x="1098" y="3610"/>
                  <a:ext cx="410" cy="11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055806" name="Line 62"/>
            <p:cNvSpPr>
              <a:spLocks noChangeShapeType="1"/>
            </p:cNvSpPr>
            <p:nvPr/>
          </p:nvSpPr>
          <p:spPr bwMode="auto">
            <a:xfrm>
              <a:off x="661" y="1257"/>
              <a:ext cx="441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8" name="Text Box 63"/>
            <p:cNvSpPr txBox="1">
              <a:spLocks noChangeArrowheads="1"/>
            </p:cNvSpPr>
            <p:nvPr/>
          </p:nvSpPr>
          <p:spPr bwMode="auto">
            <a:xfrm>
              <a:off x="1053" y="1486"/>
              <a:ext cx="999" cy="21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Electron beam</a:t>
              </a:r>
            </a:p>
          </p:txBody>
        </p:sp>
        <p:sp>
          <p:nvSpPr>
            <p:cNvPr id="17449" name="Text Box 64"/>
            <p:cNvSpPr txBox="1">
              <a:spLocks noChangeArrowheads="1"/>
            </p:cNvSpPr>
            <p:nvPr/>
          </p:nvSpPr>
          <p:spPr bwMode="auto">
            <a:xfrm>
              <a:off x="3122" y="1356"/>
              <a:ext cx="66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Detector</a:t>
              </a:r>
            </a:p>
          </p:txBody>
        </p:sp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3127" y="1066"/>
              <a:ext cx="547" cy="310"/>
              <a:chOff x="336" y="1008"/>
              <a:chExt cx="3504" cy="2400"/>
            </a:xfrm>
          </p:grpSpPr>
          <p:sp>
            <p:nvSpPr>
              <p:cNvPr id="1055810" name="Rectangle 66"/>
              <p:cNvSpPr>
                <a:spLocks noChangeArrowheads="1"/>
              </p:cNvSpPr>
              <p:nvPr/>
            </p:nvSpPr>
            <p:spPr bwMode="auto">
              <a:xfrm>
                <a:off x="477" y="1008"/>
                <a:ext cx="2402" cy="6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1" name="Rectangle 67"/>
              <p:cNvSpPr>
                <a:spLocks noChangeArrowheads="1"/>
              </p:cNvSpPr>
              <p:nvPr/>
            </p:nvSpPr>
            <p:spPr bwMode="auto">
              <a:xfrm>
                <a:off x="528" y="1682"/>
                <a:ext cx="2351" cy="139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2" name="Rectangle 68"/>
              <p:cNvSpPr>
                <a:spLocks noChangeArrowheads="1"/>
              </p:cNvSpPr>
              <p:nvPr/>
            </p:nvSpPr>
            <p:spPr bwMode="auto">
              <a:xfrm>
                <a:off x="528" y="1875"/>
                <a:ext cx="1153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3" name="Rectangle 69"/>
              <p:cNvSpPr>
                <a:spLocks noChangeArrowheads="1"/>
              </p:cNvSpPr>
              <p:nvPr/>
            </p:nvSpPr>
            <p:spPr bwMode="auto">
              <a:xfrm>
                <a:off x="2834" y="1875"/>
                <a:ext cx="192" cy="66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4" name="Rectangle 70"/>
              <p:cNvSpPr>
                <a:spLocks noChangeArrowheads="1"/>
              </p:cNvSpPr>
              <p:nvPr/>
            </p:nvSpPr>
            <p:spPr bwMode="auto">
              <a:xfrm>
                <a:off x="3026" y="1581"/>
                <a:ext cx="384" cy="1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5" name="Rectangle 71"/>
              <p:cNvSpPr>
                <a:spLocks noChangeArrowheads="1"/>
              </p:cNvSpPr>
              <p:nvPr/>
            </p:nvSpPr>
            <p:spPr bwMode="auto">
              <a:xfrm>
                <a:off x="3456" y="1442"/>
                <a:ext cx="51" cy="15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6" name="Rectangle 72"/>
              <p:cNvSpPr>
                <a:spLocks noChangeArrowheads="1"/>
              </p:cNvSpPr>
              <p:nvPr/>
            </p:nvSpPr>
            <p:spPr bwMode="auto">
              <a:xfrm>
                <a:off x="3552" y="1442"/>
                <a:ext cx="288" cy="1533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7" name="Rectangle 73"/>
              <p:cNvSpPr>
                <a:spLocks noChangeArrowheads="1"/>
              </p:cNvSpPr>
              <p:nvPr/>
            </p:nvSpPr>
            <p:spPr bwMode="auto">
              <a:xfrm>
                <a:off x="528" y="2254"/>
                <a:ext cx="1153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818" name="Rectangle 74"/>
              <p:cNvSpPr>
                <a:spLocks noChangeArrowheads="1"/>
              </p:cNvSpPr>
              <p:nvPr/>
            </p:nvSpPr>
            <p:spPr bwMode="auto">
              <a:xfrm>
                <a:off x="528" y="2595"/>
                <a:ext cx="2351" cy="139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1728" y="1872"/>
                <a:ext cx="1056" cy="624"/>
                <a:chOff x="1728" y="1872"/>
                <a:chExt cx="1056" cy="624"/>
              </a:xfrm>
            </p:grpSpPr>
            <p:sp>
              <p:nvSpPr>
                <p:cNvPr id="1055820" name="Rectangle 76"/>
                <p:cNvSpPr>
                  <a:spLocks noChangeArrowheads="1"/>
                </p:cNvSpPr>
                <p:nvPr/>
              </p:nvSpPr>
              <p:spPr bwMode="auto">
                <a:xfrm>
                  <a:off x="2066" y="1875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1" name="Rectangle 77"/>
                <p:cNvSpPr>
                  <a:spLocks noChangeArrowheads="1"/>
                </p:cNvSpPr>
                <p:nvPr/>
              </p:nvSpPr>
              <p:spPr bwMode="auto">
                <a:xfrm>
                  <a:off x="1726" y="1875"/>
                  <a:ext cx="51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2" name="Rectangle 78"/>
                <p:cNvSpPr>
                  <a:spLocks noChangeArrowheads="1"/>
                </p:cNvSpPr>
                <p:nvPr/>
              </p:nvSpPr>
              <p:spPr bwMode="auto">
                <a:xfrm>
                  <a:off x="2450" y="1875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3" name="Rectangle 79"/>
                <p:cNvSpPr>
                  <a:spLocks noChangeArrowheads="1"/>
                </p:cNvSpPr>
                <p:nvPr/>
              </p:nvSpPr>
              <p:spPr bwMode="auto">
                <a:xfrm>
                  <a:off x="2738" y="1875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4" name="Rectangle 80"/>
                <p:cNvSpPr>
                  <a:spLocks noChangeArrowheads="1"/>
                </p:cNvSpPr>
                <p:nvPr/>
              </p:nvSpPr>
              <p:spPr bwMode="auto">
                <a:xfrm>
                  <a:off x="2066" y="2208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5" name="Rectangle 81"/>
                <p:cNvSpPr>
                  <a:spLocks noChangeArrowheads="1"/>
                </p:cNvSpPr>
                <p:nvPr/>
              </p:nvSpPr>
              <p:spPr bwMode="auto">
                <a:xfrm>
                  <a:off x="1726" y="2208"/>
                  <a:ext cx="51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6" name="Rectangle 82"/>
                <p:cNvSpPr>
                  <a:spLocks noChangeArrowheads="1"/>
                </p:cNvSpPr>
                <p:nvPr/>
              </p:nvSpPr>
              <p:spPr bwMode="auto">
                <a:xfrm>
                  <a:off x="2450" y="2208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27" name="Rectangle 83"/>
                <p:cNvSpPr>
                  <a:spLocks noChangeArrowheads="1"/>
                </p:cNvSpPr>
                <p:nvPr/>
              </p:nvSpPr>
              <p:spPr bwMode="auto">
                <a:xfrm>
                  <a:off x="2738" y="2208"/>
                  <a:ext cx="45" cy="28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55828" name="Rectangle 84"/>
              <p:cNvSpPr>
                <a:spLocks noChangeArrowheads="1"/>
              </p:cNvSpPr>
              <p:nvPr/>
            </p:nvSpPr>
            <p:spPr bwMode="auto">
              <a:xfrm>
                <a:off x="477" y="2781"/>
                <a:ext cx="2402" cy="6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>
                <a:off x="576" y="2160"/>
                <a:ext cx="288" cy="48"/>
                <a:chOff x="240" y="2208"/>
                <a:chExt cx="288" cy="48"/>
              </a:xfrm>
            </p:grpSpPr>
            <p:sp>
              <p:nvSpPr>
                <p:cNvPr id="1055830" name="Line 86"/>
                <p:cNvSpPr>
                  <a:spLocks noChangeShapeType="1"/>
                </p:cNvSpPr>
                <p:nvPr/>
              </p:nvSpPr>
              <p:spPr bwMode="auto">
                <a:xfrm>
                  <a:off x="237" y="221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31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" y="2210"/>
                  <a:ext cx="192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5832" name="Line 88"/>
                <p:cNvSpPr>
                  <a:spLocks noChangeShapeType="1"/>
                </p:cNvSpPr>
                <p:nvPr/>
              </p:nvSpPr>
              <p:spPr bwMode="auto">
                <a:xfrm>
                  <a:off x="237" y="225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55833" name="Rectangle 89"/>
              <p:cNvSpPr>
                <a:spLocks noChangeArrowheads="1"/>
              </p:cNvSpPr>
              <p:nvPr/>
            </p:nvSpPr>
            <p:spPr bwMode="auto">
              <a:xfrm>
                <a:off x="336" y="1442"/>
                <a:ext cx="96" cy="1533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451" name="Text Box 90"/>
            <p:cNvSpPr txBox="1">
              <a:spLocks noChangeArrowheads="1"/>
            </p:cNvSpPr>
            <p:nvPr/>
          </p:nvSpPr>
          <p:spPr bwMode="auto">
            <a:xfrm>
              <a:off x="2130" y="1371"/>
              <a:ext cx="727" cy="21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Collimator</a:t>
              </a:r>
            </a:p>
          </p:txBody>
        </p:sp>
        <p:sp>
          <p:nvSpPr>
            <p:cNvPr id="17452" name="Text Box 91"/>
            <p:cNvSpPr txBox="1">
              <a:spLocks noChangeArrowheads="1"/>
            </p:cNvSpPr>
            <p:nvPr/>
          </p:nvSpPr>
          <p:spPr bwMode="auto">
            <a:xfrm>
              <a:off x="4176" y="828"/>
              <a:ext cx="519" cy="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Photon</a:t>
              </a:r>
            </a:p>
            <a:p>
              <a:pPr algn="ctr" eaLnBrk="0" hangingPunct="0"/>
              <a:r>
                <a:rPr lang="en-US" sz="1600">
                  <a:solidFill>
                    <a:schemeClr val="tx1"/>
                  </a:solidFill>
                </a:rPr>
                <a:t>Dump</a:t>
              </a:r>
            </a:p>
          </p:txBody>
        </p:sp>
        <p:sp>
          <p:nvSpPr>
            <p:cNvPr id="1055836" name="Rectangle 92"/>
            <p:cNvSpPr>
              <a:spLocks noChangeArrowheads="1"/>
            </p:cNvSpPr>
            <p:nvPr/>
          </p:nvSpPr>
          <p:spPr bwMode="auto">
            <a:xfrm>
              <a:off x="2439" y="1191"/>
              <a:ext cx="56" cy="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55843" name="Freeform 99"/>
          <p:cNvSpPr>
            <a:spLocks/>
          </p:cNvSpPr>
          <p:nvPr/>
        </p:nvSpPr>
        <p:spPr bwMode="auto">
          <a:xfrm>
            <a:off x="3187700" y="1054100"/>
            <a:ext cx="4606925" cy="19431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2772" y="0"/>
              </a:cxn>
              <a:cxn ang="0">
                <a:pos x="2772" y="72"/>
              </a:cxn>
              <a:cxn ang="0">
                <a:pos x="0" y="1122"/>
              </a:cxn>
              <a:cxn ang="0">
                <a:pos x="0" y="1056"/>
              </a:cxn>
            </a:cxnLst>
            <a:rect l="0" t="0" r="r" b="b"/>
            <a:pathLst>
              <a:path w="2772" h="1122">
                <a:moveTo>
                  <a:pt x="0" y="1056"/>
                </a:moveTo>
                <a:lnTo>
                  <a:pt x="2772" y="0"/>
                </a:lnTo>
                <a:lnTo>
                  <a:pt x="2772" y="72"/>
                </a:lnTo>
                <a:lnTo>
                  <a:pt x="0" y="1122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837" name="Freeform 93"/>
          <p:cNvSpPr>
            <a:spLocks/>
          </p:cNvSpPr>
          <p:nvPr/>
        </p:nvSpPr>
        <p:spPr bwMode="auto">
          <a:xfrm>
            <a:off x="4884738" y="2146300"/>
            <a:ext cx="238125" cy="20955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32"/>
              </a:cxn>
              <a:cxn ang="0">
                <a:pos x="150" y="72"/>
              </a:cxn>
              <a:cxn ang="0">
                <a:pos x="150" y="0"/>
              </a:cxn>
              <a:cxn ang="0">
                <a:pos x="0" y="54"/>
              </a:cxn>
            </a:cxnLst>
            <a:rect l="0" t="0" r="r" b="b"/>
            <a:pathLst>
              <a:path w="150" h="132">
                <a:moveTo>
                  <a:pt x="0" y="54"/>
                </a:moveTo>
                <a:lnTo>
                  <a:pt x="0" y="132"/>
                </a:lnTo>
                <a:lnTo>
                  <a:pt x="150" y="72"/>
                </a:lnTo>
                <a:lnTo>
                  <a:pt x="150" y="0"/>
                </a:lnTo>
                <a:lnTo>
                  <a:pt x="0" y="54"/>
                </a:ln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838" name="Text Box 94"/>
          <p:cNvSpPr txBox="1">
            <a:spLocks noChangeArrowheads="1"/>
          </p:cNvSpPr>
          <p:nvPr/>
        </p:nvSpPr>
        <p:spPr bwMode="auto">
          <a:xfrm>
            <a:off x="7512050" y="1409700"/>
            <a:ext cx="1203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Hodoscope</a:t>
            </a:r>
          </a:p>
        </p:txBody>
      </p:sp>
      <p:sp>
        <p:nvSpPr>
          <p:cNvPr id="1055839" name="Line 95"/>
          <p:cNvSpPr>
            <a:spLocks noChangeShapeType="1"/>
          </p:cNvSpPr>
          <p:nvPr/>
        </p:nvSpPr>
        <p:spPr bwMode="auto">
          <a:xfrm flipH="1" flipV="1">
            <a:off x="7413625" y="1263650"/>
            <a:ext cx="179388" cy="298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840" name="Text Box 96"/>
          <p:cNvSpPr txBox="1">
            <a:spLocks noChangeArrowheads="1"/>
          </p:cNvSpPr>
          <p:nvPr/>
        </p:nvSpPr>
        <p:spPr bwMode="auto">
          <a:xfrm>
            <a:off x="4449763" y="2497138"/>
            <a:ext cx="1262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Microscope</a:t>
            </a:r>
          </a:p>
        </p:txBody>
      </p:sp>
      <p:sp>
        <p:nvSpPr>
          <p:cNvPr id="1055841" name="Line 97"/>
          <p:cNvSpPr>
            <a:spLocks noChangeShapeType="1"/>
          </p:cNvSpPr>
          <p:nvPr/>
        </p:nvSpPr>
        <p:spPr bwMode="auto">
          <a:xfrm flipH="1" flipV="1">
            <a:off x="5006975" y="2314575"/>
            <a:ext cx="179388" cy="298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165225" y="4000501"/>
            <a:ext cx="7978775" cy="2135188"/>
            <a:chOff x="734" y="2680"/>
            <a:chExt cx="5026" cy="1345"/>
          </a:xfrm>
        </p:grpSpPr>
        <p:sp>
          <p:nvSpPr>
            <p:cNvPr id="17434" name="Rectangle 16"/>
            <p:cNvSpPr>
              <a:spLocks noChangeArrowheads="1"/>
            </p:cNvSpPr>
            <p:nvPr/>
          </p:nvSpPr>
          <p:spPr bwMode="auto">
            <a:xfrm>
              <a:off x="734" y="2680"/>
              <a:ext cx="5026" cy="134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3200">
                <a:solidFill>
                  <a:schemeClr val="tx1"/>
                </a:solidFill>
              </a:endParaRPr>
            </a:p>
          </p:txBody>
        </p:sp>
        <p:sp>
          <p:nvSpPr>
            <p:cNvPr id="1055761" name="Text Box 17"/>
            <p:cNvSpPr txBox="1">
              <a:spLocks noChangeArrowheads="1"/>
            </p:cNvSpPr>
            <p:nvPr/>
          </p:nvSpPr>
          <p:spPr bwMode="auto">
            <a:xfrm>
              <a:off x="825" y="2694"/>
              <a:ext cx="4935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Tx/>
                <a:buBlip>
                  <a:blip r:embed="rId3"/>
                </a:buBlip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Tagger </a:t>
              </a:r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Magnet: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lvl="1" eaLnBrk="0" hangingPunct="0">
                <a:buFontTx/>
                <a:buBlip>
                  <a:blip r:embed="rId3"/>
                </a:buBlip>
                <a:defRPr/>
              </a:pPr>
              <a:r>
                <a:rPr lang="en-GB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GB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Dipoles </a:t>
              </a:r>
              <a:r>
                <a:rPr lang="en-GB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1.5T </a:t>
              </a:r>
            </a:p>
            <a:p>
              <a:pPr lvl="1" eaLnBrk="0" hangingPunct="0">
                <a:buFontTx/>
                <a:buBlip>
                  <a:blip r:embed="rId3"/>
                </a:buBlip>
                <a:defRPr/>
              </a:pPr>
              <a:r>
                <a:rPr lang="en-GB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Main beam deflection 13.4° Analyze E</a:t>
              </a:r>
              <a:r>
                <a:rPr lang="en-GB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</a:t>
              </a:r>
              <a:r>
                <a:rPr lang="en-GB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=8.5-9GeV</a:t>
              </a:r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lvl="1" eaLnBrk="0" hangingPunct="0">
                <a:buFontTx/>
                <a:buBlip>
                  <a:blip r:embed="rId3"/>
                </a:buBlip>
                <a:defRPr/>
              </a:pPr>
              <a:r>
                <a:rPr lang="en-GB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30 mm pole gap, 3m long, and 38 metric tons ea.</a:t>
              </a:r>
            </a:p>
            <a:p>
              <a:pPr eaLnBrk="0" hangingPunct="0">
                <a:buFontTx/>
                <a:buBlip>
                  <a:blip r:embed="rId3"/>
                </a:buBlip>
                <a:defRPr/>
              </a:pPr>
              <a:r>
                <a:rPr lang="en-GB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Vacuum chamber:</a:t>
              </a:r>
            </a:p>
            <a:p>
              <a:pPr lvl="1" eaLnBrk="0" hangingPunct="0">
                <a:buFontTx/>
                <a:buBlip>
                  <a:blip r:embed="rId3"/>
                </a:buBlip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12 meters long integrated into magnet</a:t>
              </a:r>
            </a:p>
            <a:p>
              <a:pPr lvl="1" eaLnBrk="0" hangingPunct="0">
                <a:buFontTx/>
                <a:buBlip>
                  <a:blip r:embed="rId3"/>
                </a:buBlip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Thin exit window</a:t>
              </a:r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endParaRPr>
            </a:p>
          </p:txBody>
        </p:sp>
      </p:grpSp>
      <p:sp>
        <p:nvSpPr>
          <p:cNvPr id="98" name="Date Placeholder 9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5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5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5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5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5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65" grpId="0" animBg="1"/>
      <p:bldP spid="1055768" grpId="0"/>
      <p:bldP spid="1055769" grpId="0"/>
      <p:bldP spid="1055770" grpId="0"/>
      <p:bldP spid="1055771" grpId="0"/>
      <p:bldP spid="1055772" grpId="0"/>
      <p:bldP spid="1055843" grpId="0" animBg="1"/>
      <p:bldP spid="1055837" grpId="0" animBg="1"/>
      <p:bldP spid="1055838" grpId="0"/>
      <p:bldP spid="10558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ChangeArrowheads="1"/>
          </p:cNvSpPr>
          <p:nvPr/>
        </p:nvSpPr>
        <p:spPr bwMode="auto">
          <a:xfrm>
            <a:off x="233363" y="3119438"/>
            <a:ext cx="3649662" cy="1066800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10025" y="652463"/>
            <a:ext cx="5105400" cy="5105400"/>
            <a:chOff x="2544" y="912"/>
            <a:chExt cx="3216" cy="3216"/>
          </a:xfrm>
        </p:grpSpPr>
        <p:pic>
          <p:nvPicPr>
            <p:cNvPr id="18452" name="Picture 6" descr="tagrat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4" y="912"/>
              <a:ext cx="3216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791" name="Rectangle 7"/>
            <p:cNvSpPr>
              <a:spLocks noChangeArrowheads="1"/>
            </p:cNvSpPr>
            <p:nvPr/>
          </p:nvSpPr>
          <p:spPr bwMode="auto">
            <a:xfrm>
              <a:off x="3080" y="1136"/>
              <a:ext cx="96" cy="9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54" name="Text Box 8"/>
            <p:cNvSpPr txBox="1">
              <a:spLocks noChangeArrowheads="1"/>
            </p:cNvSpPr>
            <p:nvPr/>
          </p:nvSpPr>
          <p:spPr bwMode="auto">
            <a:xfrm>
              <a:off x="3024" y="1104"/>
              <a:ext cx="19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014793" name="Line 9"/>
            <p:cNvSpPr>
              <a:spLocks noChangeShapeType="1"/>
            </p:cNvSpPr>
            <p:nvPr/>
          </p:nvSpPr>
          <p:spPr bwMode="auto">
            <a:xfrm>
              <a:off x="4128" y="2880"/>
              <a:ext cx="0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4794" name="Line 10"/>
            <p:cNvSpPr>
              <a:spLocks noChangeShapeType="1"/>
            </p:cNvSpPr>
            <p:nvPr/>
          </p:nvSpPr>
          <p:spPr bwMode="auto">
            <a:xfrm>
              <a:off x="4368" y="2880"/>
              <a:ext cx="0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4795" name="Line 11"/>
            <p:cNvSpPr>
              <a:spLocks noChangeShapeType="1"/>
            </p:cNvSpPr>
            <p:nvPr/>
          </p:nvSpPr>
          <p:spPr bwMode="auto">
            <a:xfrm>
              <a:off x="4128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4796" name="Text Box 12"/>
            <p:cNvSpPr txBox="1">
              <a:spLocks noChangeArrowheads="1"/>
            </p:cNvSpPr>
            <p:nvPr/>
          </p:nvSpPr>
          <p:spPr bwMode="auto">
            <a:xfrm>
              <a:off x="3398" y="2361"/>
              <a:ext cx="523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nominal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tagging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interval</a:t>
              </a:r>
            </a:p>
          </p:txBody>
        </p:sp>
        <p:sp>
          <p:nvSpPr>
            <p:cNvPr id="1014797" name="Line 13"/>
            <p:cNvSpPr>
              <a:spLocks noChangeShapeType="1"/>
            </p:cNvSpPr>
            <p:nvPr/>
          </p:nvSpPr>
          <p:spPr bwMode="auto">
            <a:xfrm>
              <a:off x="3888" y="27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4787" name="Rectangle 3"/>
          <p:cNvSpPr>
            <a:spLocks noChangeArrowheads="1"/>
          </p:cNvSpPr>
          <p:nvPr/>
        </p:nvSpPr>
        <p:spPr bwMode="auto">
          <a:xfrm>
            <a:off x="4597400" y="666750"/>
            <a:ext cx="438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Mincho" pitchFamily="49" charset="-128"/>
              </a:rPr>
              <a:t>Photon Beam Intensity Spectrum</a:t>
            </a: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365125" y="4583113"/>
            <a:ext cx="3978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95275" y="4395788"/>
            <a:ext cx="3948113" cy="1311275"/>
            <a:chOff x="186" y="2769"/>
            <a:chExt cx="2487" cy="826"/>
          </a:xfrm>
        </p:grpSpPr>
        <p:sp>
          <p:nvSpPr>
            <p:cNvPr id="1014799" name="Text Box 15"/>
            <p:cNvSpPr txBox="1">
              <a:spLocks noChangeArrowheads="1"/>
            </p:cNvSpPr>
            <p:nvPr/>
          </p:nvSpPr>
          <p:spPr bwMode="auto">
            <a:xfrm>
              <a:off x="186" y="2769"/>
              <a:ext cx="2487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Design goal is to build an experiment with ultimate rate capability as high as 10</a:t>
              </a:r>
              <a:r>
                <a:rPr lang="en-US" baseline="5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/s on target.</a:t>
              </a:r>
            </a:p>
          </p:txBody>
        </p:sp>
        <p:sp>
          <p:nvSpPr>
            <p:cNvPr id="1014801" name="Line 17"/>
            <p:cNvSpPr>
              <a:spLocks noChangeShapeType="1"/>
            </p:cNvSpPr>
            <p:nvPr/>
          </p:nvSpPr>
          <p:spPr bwMode="auto">
            <a:xfrm>
              <a:off x="2223" y="32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4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096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Linearly Polarized Photon Beam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28600" y="1066800"/>
            <a:ext cx="4260850" cy="3743325"/>
            <a:chOff x="189" y="714"/>
            <a:chExt cx="2684" cy="2358"/>
          </a:xfrm>
        </p:grpSpPr>
        <p:sp>
          <p:nvSpPr>
            <p:cNvPr id="1014800" name="Line 16"/>
            <p:cNvSpPr>
              <a:spLocks noChangeShapeType="1"/>
            </p:cNvSpPr>
            <p:nvPr/>
          </p:nvSpPr>
          <p:spPr bwMode="auto">
            <a:xfrm>
              <a:off x="1295" y="209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4798" name="Text Box 14"/>
            <p:cNvSpPr txBox="1">
              <a:spLocks noChangeArrowheads="1"/>
            </p:cNvSpPr>
            <p:nvPr/>
          </p:nvSpPr>
          <p:spPr bwMode="auto">
            <a:xfrm>
              <a:off x="189" y="714"/>
              <a:ext cx="2684" cy="2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7800" indent="-165100" eaLnBrk="0" hangingPunct="0">
                <a:lnSpc>
                  <a:spcPct val="120000"/>
                </a:lnSpc>
                <a:defRPr/>
              </a:pPr>
              <a:r>
                <a:rPr lang="en-US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Rates based on: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 </a:t>
              </a:r>
              <a:r>
                <a:rPr lang="en-US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GeV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endpoint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 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 diamond crystal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300 </a:t>
              </a:r>
              <a:r>
                <a:rPr lang="en-US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electron beam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diamond – collimator: 76m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collimator diameter: 3.5 mm </a:t>
              </a:r>
            </a:p>
            <a:p>
              <a:pPr marL="177800" indent="-165100" eaLnBrk="0" hangingPunct="0">
                <a:lnSpc>
                  <a:spcPct val="120000"/>
                </a:lnSpc>
                <a:buFontTx/>
                <a:buChar char="•"/>
                <a:defRPr/>
              </a:pPr>
              <a:endParaRPr lang="en-US" b="0" dirty="0">
                <a:solidFill>
                  <a:srgbClr val="660033"/>
                </a:solidFill>
                <a:latin typeface="Arial" pitchFamily="34" charset="0"/>
              </a:endParaRPr>
            </a:p>
            <a:p>
              <a:pPr marL="177800" indent="-165100" eaLnBrk="0" hangingPunct="0">
                <a:lnSpc>
                  <a:spcPct val="12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Leads to 10</a:t>
              </a:r>
              <a:r>
                <a:rPr lang="en-US" baseline="5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/s on target</a:t>
              </a:r>
            </a:p>
            <a:p>
              <a:pPr marL="177800" indent="-165100" eaLnBrk="0" hangingPunct="0">
                <a:lnSpc>
                  <a:spcPct val="12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(after the collimator)</a:t>
              </a:r>
            </a:p>
            <a:p>
              <a:pPr marL="177800" indent="-165100" eaLnBrk="0" hangingPunct="0">
                <a:lnSpc>
                  <a:spcPct val="120000"/>
                </a:lnSpc>
                <a:defRPr/>
              </a:pP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6553200" y="5829300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photon energy (GeV)</a:t>
            </a:r>
          </a:p>
        </p:txBody>
      </p:sp>
      <p:sp>
        <p:nvSpPr>
          <p:cNvPr id="18445" name="AutoShape 19"/>
          <p:cNvSpPr>
            <a:spLocks noChangeAspect="1" noChangeArrowheads="1"/>
          </p:cNvSpPr>
          <p:nvPr/>
        </p:nvSpPr>
        <p:spPr bwMode="auto">
          <a:xfrm>
            <a:off x="6256338" y="5245100"/>
            <a:ext cx="639762" cy="5508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79 h 21600"/>
              <a:gd name="T20" fmla="*/ 1849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EF1F1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5291138" y="5511800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ED181E"/>
                </a:solidFill>
              </a:rPr>
              <a:t>tagged</a:t>
            </a:r>
          </a:p>
        </p:txBody>
      </p:sp>
      <p:sp>
        <p:nvSpPr>
          <p:cNvPr id="18447" name="Rectangle 21"/>
          <p:cNvSpPr>
            <a:spLocks noChangeArrowheads="1"/>
          </p:cNvSpPr>
          <p:nvPr/>
        </p:nvSpPr>
        <p:spPr bwMode="auto">
          <a:xfrm>
            <a:off x="4598988" y="5845175"/>
            <a:ext cx="200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0.1% resolution 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5867400"/>
            <a:ext cx="476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UCONN, CUA, Glasgow, JLab, Yerevan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GlueX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Detector in Hall D </a:t>
            </a:r>
            <a:endParaRPr lang="en-GB" sz="36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609600" y="1219200"/>
            <a:ext cx="8092442" cy="4964907"/>
            <a:chOff x="0" y="432"/>
            <a:chExt cx="5664" cy="3475"/>
          </a:xfrm>
        </p:grpSpPr>
        <p:pic>
          <p:nvPicPr>
            <p:cNvPr id="21513" name="Picture 2"/>
            <p:cNvPicPr>
              <a:picLocks noChangeAspect="1" noChangeArrowheads="1"/>
            </p:cNvPicPr>
            <p:nvPr/>
          </p:nvPicPr>
          <p:blipFill>
            <a:blip r:embed="rId2">
              <a:lum contrast="40000"/>
            </a:blip>
            <a:srcRect l="8824" t="7600" r="2940" b="6888"/>
            <a:stretch>
              <a:fillRect/>
            </a:stretch>
          </p:blipFill>
          <p:spPr bwMode="auto">
            <a:xfrm>
              <a:off x="528" y="480"/>
              <a:ext cx="4569" cy="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4128" y="624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North Wall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3552" y="912"/>
              <a:ext cx="672" cy="5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6" name="TextBox 10"/>
            <p:cNvSpPr txBox="1">
              <a:spLocks noChangeArrowheads="1"/>
            </p:cNvSpPr>
            <p:nvPr/>
          </p:nvSpPr>
          <p:spPr bwMode="auto">
            <a:xfrm>
              <a:off x="1248" y="321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Solenoid</a:t>
              </a:r>
            </a:p>
          </p:txBody>
        </p:sp>
        <p:sp>
          <p:nvSpPr>
            <p:cNvPr id="21517" name="TextBox 11"/>
            <p:cNvSpPr txBox="1">
              <a:spLocks noChangeArrowheads="1"/>
            </p:cNvSpPr>
            <p:nvPr/>
          </p:nvSpPr>
          <p:spPr bwMode="auto">
            <a:xfrm>
              <a:off x="4800" y="153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Overhead crane</a:t>
              </a:r>
            </a:p>
          </p:txBody>
        </p:sp>
        <p:sp>
          <p:nvSpPr>
            <p:cNvPr id="21518" name="TextBox 13"/>
            <p:cNvSpPr txBox="1">
              <a:spLocks noChangeArrowheads="1"/>
            </p:cNvSpPr>
            <p:nvPr/>
          </p:nvSpPr>
          <p:spPr bwMode="auto">
            <a:xfrm>
              <a:off x="768" y="4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Arial Rounded MT Bold" pitchFamily="34" charset="0"/>
                </a:rPr>
                <a:t>AC ducts</a:t>
              </a:r>
            </a:p>
          </p:txBody>
        </p:sp>
        <p:sp>
          <p:nvSpPr>
            <p:cNvPr id="21519" name="TextBox 14"/>
            <p:cNvSpPr txBox="1">
              <a:spLocks noChangeArrowheads="1"/>
            </p:cNvSpPr>
            <p:nvPr/>
          </p:nvSpPr>
          <p:spPr bwMode="auto">
            <a:xfrm>
              <a:off x="0" y="2112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Upstream platform</a:t>
              </a:r>
            </a:p>
          </p:txBody>
        </p:sp>
        <p:sp>
          <p:nvSpPr>
            <p:cNvPr id="21520" name="TextBox 16"/>
            <p:cNvSpPr txBox="1">
              <a:spLocks noChangeArrowheads="1"/>
            </p:cNvSpPr>
            <p:nvPr/>
          </p:nvSpPr>
          <p:spPr bwMode="auto">
            <a:xfrm>
              <a:off x="288" y="1056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Collimator alcove</a:t>
              </a:r>
            </a:p>
          </p:txBody>
        </p:sp>
        <p:sp>
          <p:nvSpPr>
            <p:cNvPr id="21521" name="TextBox 17"/>
            <p:cNvSpPr txBox="1">
              <a:spLocks noChangeArrowheads="1"/>
            </p:cNvSpPr>
            <p:nvPr/>
          </p:nvSpPr>
          <p:spPr bwMode="auto">
            <a:xfrm>
              <a:off x="4464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Photon dump</a:t>
              </a:r>
            </a:p>
          </p:txBody>
        </p:sp>
        <p:sp>
          <p:nvSpPr>
            <p:cNvPr id="21522" name="TextBox 18"/>
            <p:cNvSpPr txBox="1">
              <a:spLocks noChangeArrowheads="1"/>
            </p:cNvSpPr>
            <p:nvPr/>
          </p:nvSpPr>
          <p:spPr bwMode="auto">
            <a:xfrm>
              <a:off x="1680" y="3552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Truck ramp entrance</a:t>
              </a:r>
            </a:p>
          </p:txBody>
        </p:sp>
        <p:sp>
          <p:nvSpPr>
            <p:cNvPr id="21523" name="TextBox 19"/>
            <p:cNvSpPr txBox="1">
              <a:spLocks noChangeArrowheads="1"/>
            </p:cNvSpPr>
            <p:nvPr/>
          </p:nvSpPr>
          <p:spPr bwMode="auto">
            <a:xfrm>
              <a:off x="2928" y="52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Cryogenics platform</a:t>
              </a:r>
            </a:p>
          </p:txBody>
        </p:sp>
        <p:cxnSp>
          <p:nvCxnSpPr>
            <p:cNvPr id="22" name="Straight Arrow Connector 21"/>
            <p:cNvCxnSpPr>
              <a:stCxn id="21518" idx="3"/>
            </p:cNvCxnSpPr>
            <p:nvPr/>
          </p:nvCxnSpPr>
          <p:spPr>
            <a:xfrm>
              <a:off x="1536" y="548"/>
              <a:ext cx="432" cy="1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523" idx="1"/>
            </p:cNvCxnSpPr>
            <p:nvPr/>
          </p:nvCxnSpPr>
          <p:spPr>
            <a:xfrm rot="10800000" flipV="1">
              <a:off x="2592" y="732"/>
              <a:ext cx="336" cy="8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517" idx="1"/>
            </p:cNvCxnSpPr>
            <p:nvPr/>
          </p:nvCxnSpPr>
          <p:spPr>
            <a:xfrm rot="10800000" flipV="1">
              <a:off x="4272" y="1740"/>
              <a:ext cx="528" cy="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1"/>
            </p:cNvCxnSpPr>
            <p:nvPr/>
          </p:nvCxnSpPr>
          <p:spPr>
            <a:xfrm rot="10800000">
              <a:off x="3408" y="2400"/>
              <a:ext cx="1296" cy="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516" idx="0"/>
            </p:cNvCxnSpPr>
            <p:nvPr/>
          </p:nvCxnSpPr>
          <p:spPr>
            <a:xfrm rot="5400000" flipH="1" flipV="1">
              <a:off x="1608" y="2328"/>
              <a:ext cx="1104" cy="6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68" y="1872"/>
              <a:ext cx="624" cy="4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0" name="TextBox 32"/>
            <p:cNvSpPr txBox="1">
              <a:spLocks noChangeArrowheads="1"/>
            </p:cNvSpPr>
            <p:nvPr/>
          </p:nvSpPr>
          <p:spPr bwMode="auto">
            <a:xfrm>
              <a:off x="144" y="283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Electronics racks</a:t>
              </a:r>
            </a:p>
          </p:txBody>
        </p:sp>
        <p:cxnSp>
          <p:nvCxnSpPr>
            <p:cNvPr id="35" name="Straight Arrow Connector 34"/>
            <p:cNvCxnSpPr>
              <a:stCxn id="21530" idx="3"/>
            </p:cNvCxnSpPr>
            <p:nvPr/>
          </p:nvCxnSpPr>
          <p:spPr>
            <a:xfrm flipV="1">
              <a:off x="1488" y="2016"/>
              <a:ext cx="384" cy="9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530" idx="3"/>
            </p:cNvCxnSpPr>
            <p:nvPr/>
          </p:nvCxnSpPr>
          <p:spPr>
            <a:xfrm flipV="1">
              <a:off x="1488" y="2352"/>
              <a:ext cx="432" cy="5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3" name="TextBox 26"/>
            <p:cNvSpPr txBox="1">
              <a:spLocks noChangeArrowheads="1"/>
            </p:cNvSpPr>
            <p:nvPr/>
          </p:nvSpPr>
          <p:spPr bwMode="auto">
            <a:xfrm>
              <a:off x="3168" y="864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Cable trays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 flipV="1">
              <a:off x="2832" y="1008"/>
              <a:ext cx="384" cy="24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2" y="720"/>
              <a:ext cx="720" cy="3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38"/>
            <p:cNvSpPr txBox="1">
              <a:spLocks noChangeArrowheads="1"/>
            </p:cNvSpPr>
            <p:nvPr/>
          </p:nvSpPr>
          <p:spPr bwMode="auto">
            <a:xfrm>
              <a:off x="96" y="52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Beam</a:t>
              </a:r>
            </a:p>
          </p:txBody>
        </p:sp>
        <p:sp>
          <p:nvSpPr>
            <p:cNvPr id="21537" name="TextBox 39"/>
            <p:cNvSpPr txBox="1">
              <a:spLocks noChangeArrowheads="1"/>
            </p:cNvSpPr>
            <p:nvPr/>
          </p:nvSpPr>
          <p:spPr bwMode="auto">
            <a:xfrm>
              <a:off x="4320" y="1104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  <a:latin typeface="Arial Rounded MT Bold" pitchFamily="34" charset="0"/>
                </a:rPr>
                <a:t>Penetrations for gas lines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 flipV="1">
              <a:off x="3744" y="1296"/>
              <a:ext cx="576" cy="4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glue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6545263" cy="5057775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102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GlueX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 Detector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609600"/>
            <a:ext cx="2743200" cy="1219200"/>
            <a:chOff x="96" y="384"/>
            <a:chExt cx="1728" cy="768"/>
          </a:xfrm>
        </p:grpSpPr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1728" cy="7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Text Box 6"/>
            <p:cNvSpPr txBox="1">
              <a:spLocks noChangeArrowheads="1"/>
            </p:cNvSpPr>
            <p:nvPr/>
          </p:nvSpPr>
          <p:spPr bwMode="auto">
            <a:xfrm>
              <a:off x="96" y="432"/>
              <a:ext cx="1613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Linearly polarized photons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Initial rate: 10</a:t>
              </a:r>
              <a:r>
                <a:rPr lang="en-US" sz="1600" baseline="30000">
                  <a:solidFill>
                    <a:srgbClr val="A50021"/>
                  </a:solidFill>
                </a:rPr>
                <a:t>7</a:t>
              </a:r>
              <a:r>
                <a:rPr lang="en-US" sz="1600">
                  <a:solidFill>
                    <a:srgbClr val="A50021"/>
                  </a:solidFill>
                  <a:latin typeface="cmmi10" pitchFamily="34" charset="0"/>
                </a:rPr>
                <a:t>°</a:t>
              </a:r>
              <a:r>
                <a:rPr lang="en-US" sz="1600">
                  <a:solidFill>
                    <a:srgbClr val="A50021"/>
                  </a:solidFill>
                </a:rPr>
                <a:t> /s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tagged 8.4-9 GeV (to .1%)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Up to: 10</a:t>
              </a:r>
              <a:r>
                <a:rPr lang="en-US" sz="1600" baseline="30000">
                  <a:solidFill>
                    <a:srgbClr val="A50021"/>
                  </a:solidFill>
                </a:rPr>
                <a:t>8</a:t>
              </a:r>
              <a:r>
                <a:rPr lang="en-US" sz="1600">
                  <a:solidFill>
                    <a:srgbClr val="A50021"/>
                  </a:solidFill>
                </a:rPr>
                <a:t> </a:t>
              </a:r>
              <a:r>
                <a:rPr lang="en-US" sz="1600">
                  <a:solidFill>
                    <a:srgbClr val="A50021"/>
                  </a:solidFill>
                  <a:latin typeface="cmmi10" pitchFamily="34" charset="0"/>
                </a:rPr>
                <a:t>°</a:t>
              </a:r>
              <a:r>
                <a:rPr lang="en-US" sz="1600">
                  <a:solidFill>
                    <a:srgbClr val="A50021"/>
                  </a:solidFill>
                </a:rPr>
                <a:t> /s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00400" y="533400"/>
            <a:ext cx="2590800" cy="914400"/>
            <a:chOff x="2016" y="336"/>
            <a:chExt cx="1632" cy="576"/>
          </a:xfrm>
        </p:grpSpPr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2016" y="336"/>
              <a:ext cx="1632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2054" y="374"/>
              <a:ext cx="154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~2.25 T solenoid magnet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(refurbished and updated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LASS/MEGA magnet).</a:t>
              </a:r>
            </a:p>
          </p:txBody>
        </p:sp>
      </p:grp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828800" y="1600200"/>
            <a:ext cx="762000" cy="1143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H="1">
            <a:off x="5181600" y="1219200"/>
            <a:ext cx="228600" cy="609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324600" y="685800"/>
            <a:ext cx="2239963" cy="762000"/>
            <a:chOff x="2726" y="3264"/>
            <a:chExt cx="1411" cy="480"/>
          </a:xfrm>
        </p:grpSpPr>
        <p:sp>
          <p:nvSpPr>
            <p:cNvPr id="66577" name="Rectangle 17"/>
            <p:cNvSpPr>
              <a:spLocks noChangeArrowheads="1"/>
            </p:cNvSpPr>
            <p:nvPr/>
          </p:nvSpPr>
          <p:spPr bwMode="auto">
            <a:xfrm>
              <a:off x="2736" y="3264"/>
              <a:ext cx="1392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2726" y="3302"/>
              <a:ext cx="141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Pb Glass Calorimeter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(glass from BNL E852)</a:t>
              </a:r>
            </a:p>
          </p:txBody>
        </p:sp>
      </p:grp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8153400" y="1371600"/>
            <a:ext cx="152400" cy="990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239000" y="4572000"/>
            <a:ext cx="1768475" cy="625475"/>
            <a:chOff x="2870" y="3302"/>
            <a:chExt cx="1114" cy="394"/>
          </a:xfrm>
        </p:grpSpPr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2880" y="3312"/>
              <a:ext cx="1104" cy="38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2870" y="3302"/>
              <a:ext cx="10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</a:rPr>
                <a:t>Plastic scintillator</a:t>
              </a:r>
            </a:p>
            <a:p>
              <a:r>
                <a:rPr lang="en-US" sz="1600">
                  <a:solidFill>
                    <a:srgbClr val="CC3300"/>
                  </a:solidFill>
                </a:rPr>
                <a:t>time-of-flight wall</a:t>
              </a:r>
            </a:p>
          </p:txBody>
        </p:sp>
      </p:grpSp>
      <p:sp>
        <p:nvSpPr>
          <p:cNvPr id="66585" name="Line 25"/>
          <p:cNvSpPr>
            <a:spLocks noChangeShapeType="1"/>
          </p:cNvSpPr>
          <p:nvPr/>
        </p:nvSpPr>
        <p:spPr bwMode="auto">
          <a:xfrm flipH="1" flipV="1">
            <a:off x="8153400" y="3962400"/>
            <a:ext cx="228600" cy="685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286000" y="4648200"/>
            <a:ext cx="2595563" cy="1371600"/>
            <a:chOff x="96" y="3360"/>
            <a:chExt cx="1635" cy="576"/>
          </a:xfrm>
        </p:grpSpPr>
        <p:sp>
          <p:nvSpPr>
            <p:cNvPr id="66589" name="Rectangle 29"/>
            <p:cNvSpPr>
              <a:spLocks noChangeArrowheads="1"/>
            </p:cNvSpPr>
            <p:nvPr/>
          </p:nvSpPr>
          <p:spPr bwMode="auto">
            <a:xfrm>
              <a:off x="96" y="3360"/>
              <a:ext cx="15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134" y="3398"/>
              <a:ext cx="159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</a:rPr>
                <a:t>Pb scintillator sandwich</a:t>
              </a:r>
            </a:p>
            <a:p>
              <a:r>
                <a:rPr lang="en-US" sz="1600">
                  <a:solidFill>
                    <a:srgbClr val="CC3300"/>
                  </a:solidFill>
                </a:rPr>
                <a:t>calorimeter inside the</a:t>
              </a:r>
            </a:p>
            <a:p>
              <a:r>
                <a:rPr lang="en-US" sz="1600">
                  <a:solidFill>
                    <a:srgbClr val="CC3300"/>
                  </a:solidFill>
                </a:rPr>
                <a:t>solenoid. Also measure</a:t>
              </a:r>
            </a:p>
            <a:p>
              <a:r>
                <a:rPr lang="en-US" sz="1600">
                  <a:solidFill>
                    <a:srgbClr val="CC3300"/>
                  </a:solidFill>
                </a:rPr>
                <a:t>TOF of charged particles. 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876800" y="4648200"/>
            <a:ext cx="1997075" cy="685800"/>
            <a:chOff x="1718" y="3648"/>
            <a:chExt cx="1258" cy="432"/>
          </a:xfrm>
        </p:grpSpPr>
        <p:sp>
          <p:nvSpPr>
            <p:cNvPr id="66592" name="Rectangle 32"/>
            <p:cNvSpPr>
              <a:spLocks noChangeArrowheads="1"/>
            </p:cNvSpPr>
            <p:nvPr/>
          </p:nvSpPr>
          <p:spPr bwMode="auto">
            <a:xfrm>
              <a:off x="1728" y="3648"/>
              <a:ext cx="1248" cy="4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1" name="Text Box 31"/>
            <p:cNvSpPr txBox="1">
              <a:spLocks noChangeArrowheads="1"/>
            </p:cNvSpPr>
            <p:nvPr/>
          </p:nvSpPr>
          <p:spPr bwMode="auto">
            <a:xfrm>
              <a:off x="1718" y="3686"/>
              <a:ext cx="122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Planar cathode drift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chambers</a:t>
              </a:r>
            </a:p>
          </p:txBody>
        </p:sp>
      </p:grpSp>
      <p:sp>
        <p:nvSpPr>
          <p:cNvPr id="66594" name="Line 34"/>
          <p:cNvSpPr>
            <a:spLocks noChangeShapeType="1"/>
          </p:cNvSpPr>
          <p:nvPr/>
        </p:nvSpPr>
        <p:spPr bwMode="auto">
          <a:xfrm flipH="1" flipV="1">
            <a:off x="5486400" y="3352800"/>
            <a:ext cx="457200" cy="1219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2667000" y="3505200"/>
            <a:ext cx="1295400" cy="1219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066800" y="3657600"/>
            <a:ext cx="1828800" cy="762000"/>
            <a:chOff x="144" y="3456"/>
            <a:chExt cx="1152" cy="480"/>
          </a:xfrm>
        </p:grpSpPr>
        <p:sp>
          <p:nvSpPr>
            <p:cNvPr id="66598" name="Rectangle 38"/>
            <p:cNvSpPr>
              <a:spLocks noChangeArrowheads="1"/>
            </p:cNvSpPr>
            <p:nvPr/>
          </p:nvSpPr>
          <p:spPr bwMode="auto">
            <a:xfrm>
              <a:off x="144" y="3456"/>
              <a:ext cx="1152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7" name="Text Box 37"/>
            <p:cNvSpPr txBox="1">
              <a:spLocks noChangeArrowheads="1"/>
            </p:cNvSpPr>
            <p:nvPr/>
          </p:nvSpPr>
          <p:spPr bwMode="auto">
            <a:xfrm>
              <a:off x="144" y="3456"/>
              <a:ext cx="11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Central straw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tube drift chamber</a:t>
              </a:r>
            </a:p>
          </p:txBody>
        </p:sp>
      </p:grpSp>
      <p:sp>
        <p:nvSpPr>
          <p:cNvPr id="66600" name="Line 40"/>
          <p:cNvSpPr>
            <a:spLocks noChangeShapeType="1"/>
          </p:cNvSpPr>
          <p:nvPr/>
        </p:nvSpPr>
        <p:spPr bwMode="auto">
          <a:xfrm flipV="1">
            <a:off x="2438400" y="3200400"/>
            <a:ext cx="1600200" cy="685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9600" y="2819400"/>
            <a:ext cx="1828800" cy="762000"/>
            <a:chOff x="96" y="3552"/>
            <a:chExt cx="1152" cy="480"/>
          </a:xfrm>
        </p:grpSpPr>
        <p:sp>
          <p:nvSpPr>
            <p:cNvPr id="66603" name="Rectangle 43"/>
            <p:cNvSpPr>
              <a:spLocks noChangeArrowheads="1"/>
            </p:cNvSpPr>
            <p:nvPr/>
          </p:nvSpPr>
          <p:spPr bwMode="auto">
            <a:xfrm>
              <a:off x="96" y="3552"/>
              <a:ext cx="1152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1" name="Text Box 41"/>
            <p:cNvSpPr txBox="1">
              <a:spLocks noChangeArrowheads="1"/>
            </p:cNvSpPr>
            <p:nvPr/>
          </p:nvSpPr>
          <p:spPr bwMode="auto">
            <a:xfrm>
              <a:off x="144" y="3600"/>
              <a:ext cx="8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Scintillator </a:t>
              </a:r>
            </a:p>
            <a:p>
              <a:r>
                <a:rPr lang="en-US" sz="1600">
                  <a:solidFill>
                    <a:srgbClr val="A50021"/>
                  </a:solidFill>
                </a:rPr>
                <a:t>start counter</a:t>
              </a:r>
            </a:p>
          </p:txBody>
        </p:sp>
      </p:grp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12954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 flipV="1">
            <a:off x="2286000" y="2971800"/>
            <a:ext cx="14478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0" y="2133600"/>
            <a:ext cx="2195513" cy="457200"/>
            <a:chOff x="278" y="3648"/>
            <a:chExt cx="1383" cy="288"/>
          </a:xfrm>
        </p:grpSpPr>
        <p:sp>
          <p:nvSpPr>
            <p:cNvPr id="66608" name="Rectangle 48"/>
            <p:cNvSpPr>
              <a:spLocks noChangeArrowheads="1"/>
            </p:cNvSpPr>
            <p:nvPr/>
          </p:nvSpPr>
          <p:spPr bwMode="auto">
            <a:xfrm>
              <a:off x="288" y="3648"/>
              <a:ext cx="1344" cy="2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7" name="Text Box 47"/>
            <p:cNvSpPr txBox="1">
              <a:spLocks noChangeArrowheads="1"/>
            </p:cNvSpPr>
            <p:nvPr/>
          </p:nvSpPr>
          <p:spPr bwMode="auto">
            <a:xfrm>
              <a:off x="278" y="3686"/>
              <a:ext cx="1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</a:rPr>
                <a:t>30-cm long LH2 target</a:t>
              </a:r>
            </a:p>
          </p:txBody>
        </p:sp>
      </p:grp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762000" y="2514600"/>
            <a:ext cx="32004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9" grpId="0" animBg="1"/>
      <p:bldP spid="66585" grpId="0" animBg="1"/>
      <p:bldP spid="66594" grpId="0" animBg="1"/>
      <p:bldP spid="66596" grpId="0" animBg="1"/>
      <p:bldP spid="66600" grpId="0" animBg="1"/>
      <p:bldP spid="66606" grpId="0" animBg="1"/>
      <p:bldP spid="666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/>
          <a:srcRect t="641"/>
          <a:stretch>
            <a:fillRect/>
          </a:stretch>
        </p:blipFill>
        <p:spPr bwMode="auto">
          <a:xfrm rot="-6000000">
            <a:off x="2293938" y="-1017587"/>
            <a:ext cx="1700212" cy="5573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0157" name="Line 13"/>
          <p:cNvSpPr>
            <a:spLocks noChangeShapeType="1"/>
          </p:cNvSpPr>
          <p:nvPr/>
        </p:nvSpPr>
        <p:spPr bwMode="auto">
          <a:xfrm flipH="1">
            <a:off x="0" y="969963"/>
            <a:ext cx="6275388" cy="1397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1722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Tracking: </a:t>
            </a:r>
            <a:r>
              <a:rPr lang="en-US" sz="3200" b="1" dirty="0" err="1" smtClean="0">
                <a:solidFill>
                  <a:srgbClr val="0070C0"/>
                </a:solidFill>
                <a:latin typeface="Comic Sans MS" pitchFamily="66" charset="0"/>
              </a:rPr>
              <a:t>Startcounter</a:t>
            </a:r>
            <a:endParaRPr lang="en-US" sz="32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30151" name="Text Box 7"/>
          <p:cNvSpPr txBox="1">
            <a:spLocks noChangeArrowheads="1"/>
          </p:cNvSpPr>
          <p:nvPr/>
        </p:nvSpPr>
        <p:spPr bwMode="auto">
          <a:xfrm>
            <a:off x="5961063" y="638175"/>
            <a:ext cx="984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</a:p>
        </p:txBody>
      </p:sp>
      <p:sp>
        <p:nvSpPr>
          <p:cNvPr id="1030155" name="Text Box 11"/>
          <p:cNvSpPr txBox="1">
            <a:spLocks noChangeArrowheads="1"/>
          </p:cNvSpPr>
          <p:nvPr/>
        </p:nvSpPr>
        <p:spPr bwMode="auto">
          <a:xfrm>
            <a:off x="1146175" y="3049588"/>
            <a:ext cx="60370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Setup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scintillators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10mm x 500mm, bended with 35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towards beam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acceptance 3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134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en-US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0.5ns</a:t>
            </a: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Readout: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single sided in high magnetic field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SiPMs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Hamamatsu R5924-70</a:t>
            </a: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Electronics: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measurement: 250 MHz FADCs (16ch)</a:t>
            </a:r>
          </a:p>
          <a:p>
            <a:pPr lvl="1" eaLnBrk="0" hangingPunct="0"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timing measurement: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(16ch) &amp; 62ps F1-TDC (32ch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5943600"/>
            <a:ext cx="2937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Florida International</a:t>
            </a:r>
            <a:endParaRPr lang="en-US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2400" y="685800"/>
            <a:ext cx="8839200" cy="4822825"/>
            <a:chOff x="96" y="764"/>
            <a:chExt cx="5568" cy="2990"/>
          </a:xfrm>
        </p:grpSpPr>
        <p:sp>
          <p:nvSpPr>
            <p:cNvPr id="1026054" name="TextBox 6"/>
            <p:cNvSpPr txBox="1">
              <a:spLocks noChangeArrowheads="1"/>
            </p:cNvSpPr>
            <p:nvPr/>
          </p:nvSpPr>
          <p:spPr bwMode="auto">
            <a:xfrm>
              <a:off x="4464" y="1296"/>
              <a:ext cx="120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Stereo straws</a:t>
              </a:r>
            </a:p>
          </p:txBody>
        </p:sp>
        <p:pic>
          <p:nvPicPr>
            <p:cNvPr id="6" name="Picture 5" descr="CDC QUARTER CLIP.bmp"/>
            <p:cNvPicPr>
              <a:picLocks noChangeAspect="1"/>
            </p:cNvPicPr>
            <p:nvPr/>
          </p:nvPicPr>
          <p:blipFill>
            <a:blip r:embed="rId2"/>
            <a:srcRect l="5319" t="3049" r="2127" b="2435"/>
            <a:stretch>
              <a:fillRect/>
            </a:stretch>
          </p:blipFill>
          <p:spPr>
            <a:xfrm>
              <a:off x="1056" y="768"/>
              <a:ext cx="3513" cy="2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2549" name="Straight Arrow Connector 8"/>
            <p:cNvCxnSpPr>
              <a:cxnSpLocks noChangeShapeType="1"/>
            </p:cNvCxnSpPr>
            <p:nvPr/>
          </p:nvCxnSpPr>
          <p:spPr bwMode="auto">
            <a:xfrm rot="10800000" flipV="1">
              <a:off x="3792" y="1402"/>
              <a:ext cx="672" cy="27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22550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3792" y="1141"/>
              <a:ext cx="672" cy="261"/>
            </a:xfrm>
            <a:prstGeom prst="straightConnector1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sp>
          <p:nvSpPr>
            <p:cNvPr id="1026057" name="TextBox 11"/>
            <p:cNvSpPr txBox="1">
              <a:spLocks noChangeArrowheads="1"/>
            </p:cNvSpPr>
            <p:nvPr/>
          </p:nvSpPr>
          <p:spPr bwMode="auto">
            <a:xfrm>
              <a:off x="1008" y="864"/>
              <a:ext cx="96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Support tube</a:t>
              </a:r>
            </a:p>
          </p:txBody>
        </p:sp>
        <p:cxnSp>
          <p:nvCxnSpPr>
            <p:cNvPr id="22552" name="Straight Arrow Connector 13"/>
            <p:cNvCxnSpPr>
              <a:cxnSpLocks noChangeShapeType="1"/>
            </p:cNvCxnSpPr>
            <p:nvPr/>
          </p:nvCxnSpPr>
          <p:spPr bwMode="auto">
            <a:xfrm>
              <a:off x="1968" y="1008"/>
              <a:ext cx="528" cy="96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1026059" name="TextBox 18"/>
            <p:cNvSpPr txBox="1">
              <a:spLocks noChangeArrowheads="1"/>
            </p:cNvSpPr>
            <p:nvPr/>
          </p:nvSpPr>
          <p:spPr bwMode="auto">
            <a:xfrm>
              <a:off x="4704" y="2592"/>
              <a:ext cx="816" cy="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Outer skin (</a:t>
              </a:r>
              <a:r>
                <a:rPr lang="en-US" sz="160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forms stiff tube</a:t>
              </a: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cxnSp>
          <p:nvCxnSpPr>
            <p:cNvPr id="22554" name="Straight Arrow Connector 20"/>
            <p:cNvCxnSpPr>
              <a:cxnSpLocks noChangeShapeType="1"/>
            </p:cNvCxnSpPr>
            <p:nvPr/>
          </p:nvCxnSpPr>
          <p:spPr bwMode="auto">
            <a:xfrm rot="10800000">
              <a:off x="3744" y="2640"/>
              <a:ext cx="1008" cy="147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1026061" name="TextBox 21"/>
            <p:cNvSpPr txBox="1">
              <a:spLocks noChangeArrowheads="1"/>
            </p:cNvSpPr>
            <p:nvPr/>
          </p:nvSpPr>
          <p:spPr bwMode="auto">
            <a:xfrm>
              <a:off x="96" y="2064"/>
              <a:ext cx="9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Upstream gas plenum cap</a:t>
              </a:r>
            </a:p>
          </p:txBody>
        </p:sp>
        <p:cxnSp>
          <p:nvCxnSpPr>
            <p:cNvPr id="22556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816" y="2208"/>
              <a:ext cx="336" cy="4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063" name="TextBox 24"/>
            <p:cNvSpPr txBox="1">
              <a:spLocks noChangeArrowheads="1"/>
            </p:cNvSpPr>
            <p:nvPr/>
          </p:nvSpPr>
          <p:spPr bwMode="auto">
            <a:xfrm>
              <a:off x="144" y="1200"/>
              <a:ext cx="9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Upstream end plate (Φ 119.5cm)</a:t>
              </a:r>
            </a:p>
          </p:txBody>
        </p:sp>
        <p:cxnSp>
          <p:nvCxnSpPr>
            <p:cNvPr id="22558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1008" y="1344"/>
              <a:ext cx="576" cy="3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1026065" name="TextBox 28"/>
            <p:cNvSpPr txBox="1">
              <a:spLocks noChangeArrowheads="1"/>
            </p:cNvSpPr>
            <p:nvPr/>
          </p:nvSpPr>
          <p:spPr bwMode="auto">
            <a:xfrm>
              <a:off x="4272" y="816"/>
              <a:ext cx="1104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Downstream end plate</a:t>
              </a:r>
            </a:p>
          </p:txBody>
        </p:sp>
        <p:cxnSp>
          <p:nvCxnSpPr>
            <p:cNvPr id="22560" name="Straight Arrow Connector 31"/>
            <p:cNvCxnSpPr>
              <a:cxnSpLocks noChangeShapeType="1"/>
            </p:cNvCxnSpPr>
            <p:nvPr/>
          </p:nvCxnSpPr>
          <p:spPr bwMode="auto">
            <a:xfrm rot="10800000" flipV="1">
              <a:off x="3840" y="960"/>
              <a:ext cx="432" cy="36"/>
            </a:xfrm>
            <a:prstGeom prst="straightConnector1">
              <a:avLst/>
            </a:prstGeom>
            <a:noFill/>
            <a:ln w="19050" algn="ctr">
              <a:solidFill>
                <a:srgbClr val="00B0F0"/>
              </a:solidFill>
              <a:round/>
              <a:headEnd/>
              <a:tailEnd type="oval" w="med" len="med"/>
            </a:ln>
          </p:spPr>
        </p:cxnSp>
        <p:sp>
          <p:nvSpPr>
            <p:cNvPr id="1026067" name="TextBox 32"/>
            <p:cNvSpPr txBox="1">
              <a:spLocks noChangeArrowheads="1"/>
            </p:cNvSpPr>
            <p:nvPr/>
          </p:nvSpPr>
          <p:spPr bwMode="auto">
            <a:xfrm>
              <a:off x="96" y="273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Inner skin</a:t>
              </a:r>
            </a:p>
          </p:txBody>
        </p:sp>
        <p:cxnSp>
          <p:nvCxnSpPr>
            <p:cNvPr id="22562" name="Straight Arrow Connector 34"/>
            <p:cNvCxnSpPr>
              <a:cxnSpLocks noChangeShapeType="1"/>
            </p:cNvCxnSpPr>
            <p:nvPr/>
          </p:nvCxnSpPr>
          <p:spPr bwMode="auto">
            <a:xfrm flipV="1">
              <a:off x="816" y="2256"/>
              <a:ext cx="1008" cy="62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563" name="Straight Arrow Connector 22"/>
            <p:cNvCxnSpPr>
              <a:cxnSpLocks noChangeShapeType="1"/>
            </p:cNvCxnSpPr>
            <p:nvPr/>
          </p:nvCxnSpPr>
          <p:spPr bwMode="auto">
            <a:xfrm>
              <a:off x="1776" y="3312"/>
              <a:ext cx="240" cy="192"/>
            </a:xfrm>
            <a:prstGeom prst="straightConnector1">
              <a:avLst/>
            </a:prstGeom>
            <a:noFill/>
            <a:ln w="19050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2564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4176" y="2688"/>
              <a:ext cx="192" cy="192"/>
            </a:xfrm>
            <a:prstGeom prst="straightConnector1">
              <a:avLst/>
            </a:prstGeom>
            <a:noFill/>
            <a:ln w="19050" algn="ctr">
              <a:solidFill>
                <a:srgbClr val="92D050"/>
              </a:solidFill>
              <a:round/>
              <a:headEnd/>
              <a:tailEnd/>
            </a:ln>
          </p:spPr>
        </p:cxnSp>
        <p:sp>
          <p:nvSpPr>
            <p:cNvPr id="1026071" name="TextBox 27"/>
            <p:cNvSpPr txBox="1">
              <a:spLocks noChangeArrowheads="1"/>
            </p:cNvSpPr>
            <p:nvPr/>
          </p:nvSpPr>
          <p:spPr bwMode="auto">
            <a:xfrm>
              <a:off x="3024" y="3024"/>
              <a:ext cx="81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180cm</a:t>
              </a:r>
            </a:p>
          </p:txBody>
        </p:sp>
        <p:cxnSp>
          <p:nvCxnSpPr>
            <p:cNvPr id="22566" name="Straight Arrow Connector 29"/>
            <p:cNvCxnSpPr>
              <a:cxnSpLocks noChangeShapeType="1"/>
            </p:cNvCxnSpPr>
            <p:nvPr/>
          </p:nvCxnSpPr>
          <p:spPr bwMode="auto">
            <a:xfrm rot="10800000" flipV="1">
              <a:off x="1920" y="3168"/>
              <a:ext cx="960" cy="2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567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3504" y="2784"/>
              <a:ext cx="768" cy="192"/>
            </a:xfrm>
            <a:prstGeom prst="straightConnector1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1026074" name="TextBox 46"/>
            <p:cNvSpPr txBox="1">
              <a:spLocks noChangeArrowheads="1"/>
            </p:cNvSpPr>
            <p:nvPr/>
          </p:nvSpPr>
          <p:spPr bwMode="auto">
            <a:xfrm>
              <a:off x="1008" y="3504"/>
              <a:ext cx="4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Endplates, tubes and skin form stiff structure!</a:t>
              </a:r>
            </a:p>
          </p:txBody>
        </p:sp>
      </p:grpSp>
      <p:sp>
        <p:nvSpPr>
          <p:cNvPr id="102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Tracking: Central Drift Chamber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0400" y="5715000"/>
            <a:ext cx="595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Carnegie Mellon University, UPENN, JLab, IUCF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Tracking: Central Drift Chamber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1143000" y="1219200"/>
            <a:ext cx="7445375" cy="314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Setup: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straw tube tracker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3098 straws (r: 0.8 cm; 100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Kapton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Al)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radius: inner-10cm outer-58cm length-1.5m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 layers +6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4 layers -6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radial layers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Readout / Electronics: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preamp cards the same as for FDC based on ASIC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energy/timing measurement: 125 MHz FADCs (72ch)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HV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24 straws / HV channel (130 HV channels)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595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Carnegie Mellon University, UPENN, JLab, IUCF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GlueX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Collaboration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257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Carnegie Mellon, Catholic University, Christopher Newport,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Florida International, Florida State, Glasgow, Indiana University,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IUCF, Jefferson Lab, </a:t>
            </a:r>
            <a:r>
              <a:rPr lang="en-US" sz="2400" dirty="0" err="1" smtClean="0">
                <a:solidFill>
                  <a:srgbClr val="7030A0"/>
                </a:solidFill>
              </a:rPr>
              <a:t>Langzou</a:t>
            </a:r>
            <a:r>
              <a:rPr lang="en-US" sz="2400" dirty="0" smtClean="0">
                <a:solidFill>
                  <a:srgbClr val="7030A0"/>
                </a:solidFill>
              </a:rPr>
              <a:t> University, University of Connecticut,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University of Alberta, University of Athens, University of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Pennsylvania, University of Regina,  Yerevan</a:t>
            </a:r>
          </a:p>
          <a:p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Several other institutions are in discussion to join </a:t>
            </a:r>
            <a:r>
              <a:rPr lang="en-US" sz="2400" dirty="0" err="1" smtClean="0">
                <a:solidFill>
                  <a:srgbClr val="7030A0"/>
                </a:solidFill>
              </a:rPr>
              <a:t>GlueX</a:t>
            </a:r>
            <a:r>
              <a:rPr lang="en-US" sz="2400" dirty="0" smtClean="0">
                <a:solidFill>
                  <a:srgbClr val="7030A0"/>
                </a:solidFill>
              </a:rPr>
              <a:t> and we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w</a:t>
            </a:r>
            <a:r>
              <a:rPr lang="en-US" sz="2400" dirty="0" smtClean="0">
                <a:solidFill>
                  <a:srgbClr val="7030A0"/>
                </a:solidFill>
              </a:rPr>
              <a:t>elcome new participants.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152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Tracking: Central Drift Chamber</a:t>
            </a: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957513" cy="298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75063"/>
            <a:ext cx="34417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757613" y="3413125"/>
            <a:ext cx="5300662" cy="3387725"/>
            <a:chOff x="153" y="385"/>
            <a:chExt cx="3339" cy="2134"/>
          </a:xfrm>
        </p:grpSpPr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9" y="392"/>
              <a:ext cx="623" cy="1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" y="385"/>
              <a:ext cx="2782" cy="2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1132" y="446"/>
              <a:ext cx="135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Cosmic Track</a:t>
              </a:r>
            </a:p>
          </p:txBody>
        </p:sp>
      </p:grp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913438" y="574675"/>
            <a:ext cx="33004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Drift Chamber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 sz="1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dx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p &lt; 450 </a:t>
            </a:r>
            <a:r>
              <a:rPr lang="en-US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MeV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mixture: 87/13 </a:t>
            </a:r>
            <a:r>
              <a:rPr lang="en-US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/CO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Angular Coverage: 6</a:t>
            </a:r>
            <a:r>
              <a:rPr lang="en-US" sz="18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-155</a:t>
            </a:r>
            <a:r>
              <a:rPr lang="en-US" sz="18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en-US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Resolution: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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r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~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150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m,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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z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~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1.5 mm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scale prototype with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</a:t>
            </a:r>
            <a:r>
              <a:rPr lang="en-US" sz="1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staws</a:t>
            </a:r>
            <a:r>
              <a:rPr 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fully instrumented</a:t>
            </a:r>
          </a:p>
        </p:txBody>
      </p:sp>
      <p:pic>
        <p:nvPicPr>
          <p:cNvPr id="14" name="Picture 34" descr="output2"/>
          <p:cNvPicPr>
            <a:picLocks noChangeAspect="1" noChangeArrowheads="1"/>
          </p:cNvPicPr>
          <p:nvPr/>
        </p:nvPicPr>
        <p:blipFill>
          <a:blip r:embed="rId6"/>
          <a:srcRect l="9680" t="17102" r="24202" b="42755"/>
          <a:stretch>
            <a:fillRect/>
          </a:stretch>
        </p:blipFill>
        <p:spPr bwMode="auto">
          <a:xfrm>
            <a:off x="2895600" y="838200"/>
            <a:ext cx="30067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7" name="Rectangle 9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Tracking: Forward Drift Chamber</a:t>
            </a:r>
          </a:p>
        </p:txBody>
      </p:sp>
      <p:pic>
        <p:nvPicPr>
          <p:cNvPr id="1010698" name="Picture 10" descr="tensioning_three_flex_board_pl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838700"/>
            <a:ext cx="3857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0699" name="Picture 11" descr="final_cathode_mock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3367088"/>
            <a:ext cx="3062287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00500" y="511175"/>
            <a:ext cx="5105400" cy="4756150"/>
            <a:chOff x="0" y="322"/>
            <a:chExt cx="3216" cy="2996"/>
          </a:xfrm>
        </p:grpSpPr>
        <p:pic>
          <p:nvPicPr>
            <p:cNvPr id="23566" name="Content Placeholder 15" descr="TOOLING_REAR_VIEW.JPG"/>
            <p:cNvPicPr>
              <a:picLocks noChangeAspect="1"/>
            </p:cNvPicPr>
            <p:nvPr/>
          </p:nvPicPr>
          <p:blipFill>
            <a:blip r:embed="rId4"/>
            <a:srcRect l="2760" r="6174" b="11444"/>
            <a:stretch>
              <a:fillRect/>
            </a:stretch>
          </p:blipFill>
          <p:spPr bwMode="auto">
            <a:xfrm>
              <a:off x="192" y="802"/>
              <a:ext cx="3024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0702" name="TextBox 16"/>
            <p:cNvSpPr txBox="1">
              <a:spLocks noChangeArrowheads="1"/>
            </p:cNvSpPr>
            <p:nvPr/>
          </p:nvSpPr>
          <p:spPr bwMode="auto">
            <a:xfrm>
              <a:off x="1488" y="322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 packages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3568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1272" y="538"/>
              <a:ext cx="432" cy="38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69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1368" y="826"/>
              <a:ext cx="624" cy="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0" name="Straight Arrow Connector 22"/>
            <p:cNvCxnSpPr>
              <a:cxnSpLocks noChangeShapeType="1"/>
            </p:cNvCxnSpPr>
            <p:nvPr/>
          </p:nvCxnSpPr>
          <p:spPr bwMode="auto">
            <a:xfrm rot="16200000" flipH="1">
              <a:off x="1512" y="682"/>
              <a:ext cx="768" cy="43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1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1608" y="586"/>
              <a:ext cx="960" cy="81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10707" name="TextBox 25"/>
            <p:cNvSpPr txBox="1">
              <a:spLocks noChangeArrowheads="1"/>
            </p:cNvSpPr>
            <p:nvPr/>
          </p:nvSpPr>
          <p:spPr bwMode="auto">
            <a:xfrm>
              <a:off x="0" y="418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Connecting tubes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16200000" flipH="1">
              <a:off x="504" y="922"/>
              <a:ext cx="720" cy="9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4" name="Straight Arrow Connector 29"/>
            <p:cNvCxnSpPr>
              <a:cxnSpLocks noChangeShapeType="1"/>
            </p:cNvCxnSpPr>
            <p:nvPr/>
          </p:nvCxnSpPr>
          <p:spPr bwMode="auto">
            <a:xfrm rot="16200000" flipH="1">
              <a:off x="744" y="682"/>
              <a:ext cx="816" cy="67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10710" name="TextBox 30"/>
            <p:cNvSpPr txBox="1">
              <a:spLocks noChangeArrowheads="1"/>
            </p:cNvSpPr>
            <p:nvPr/>
          </p:nvSpPr>
          <p:spPr bwMode="auto">
            <a:xfrm>
              <a:off x="960" y="2962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Outer skin</a:t>
              </a:r>
            </a:p>
          </p:txBody>
        </p:sp>
        <p:cxnSp>
          <p:nvCxnSpPr>
            <p:cNvPr id="23576" name="Straight Arrow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1080" y="2362"/>
              <a:ext cx="115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7" name="Straight Arrow Connector 34"/>
            <p:cNvCxnSpPr>
              <a:cxnSpLocks noChangeShapeType="1"/>
            </p:cNvCxnSpPr>
            <p:nvPr/>
          </p:nvCxnSpPr>
          <p:spPr bwMode="auto">
            <a:xfrm rot="16200000" flipV="1">
              <a:off x="744" y="2170"/>
              <a:ext cx="1392" cy="2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10713" name="TextBox 35"/>
            <p:cNvSpPr txBox="1">
              <a:spLocks noChangeArrowheads="1"/>
            </p:cNvSpPr>
            <p:nvPr/>
          </p:nvSpPr>
          <p:spPr bwMode="auto">
            <a:xfrm>
              <a:off x="336" y="2626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Cables</a:t>
              </a:r>
            </a:p>
          </p:txBody>
        </p:sp>
        <p:cxnSp>
          <p:nvCxnSpPr>
            <p:cNvPr id="23579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264" y="2218"/>
              <a:ext cx="67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80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360" y="1978"/>
              <a:ext cx="960" cy="33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10716" name="TextBox 40"/>
            <p:cNvSpPr txBox="1">
              <a:spLocks noChangeArrowheads="1"/>
            </p:cNvSpPr>
            <p:nvPr/>
          </p:nvSpPr>
          <p:spPr bwMode="auto">
            <a:xfrm>
              <a:off x="2064" y="3106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Assy tooling</a:t>
              </a:r>
            </a:p>
          </p:txBody>
        </p:sp>
        <p:cxnSp>
          <p:nvCxnSpPr>
            <p:cNvPr id="23582" name="Straight Arrow Connector 42"/>
            <p:cNvCxnSpPr>
              <a:cxnSpLocks noChangeShapeType="1"/>
            </p:cNvCxnSpPr>
            <p:nvPr/>
          </p:nvCxnSpPr>
          <p:spPr bwMode="auto">
            <a:xfrm rot="16200000" flipV="1">
              <a:off x="2064" y="2866"/>
              <a:ext cx="384" cy="19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34813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 Drift Chamber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 sz="1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Resolution: 200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</a:t>
            </a: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Mixture: 40:60 </a:t>
            </a:r>
            <a:r>
              <a:rPr lang="en-US" sz="180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</a:t>
            </a: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/CO</a:t>
            </a:r>
            <a:r>
              <a:rPr lang="en-US" sz="1800" baseline="-25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Angular Coverage: 1</a:t>
            </a:r>
            <a:r>
              <a:rPr lang="en-US" sz="1800" baseline="30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30</a:t>
            </a:r>
            <a:r>
              <a:rPr lang="en-US" sz="1800" baseline="30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cathode-wire-cathode strong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suppression of hit ambiguities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 sz="1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scale prototype existing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scale prototype underway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9342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Forward Drift Chamber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309688" y="1460501"/>
            <a:ext cx="77247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Setup: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cathode strip chamber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 packages; </a:t>
            </a:r>
          </a:p>
          <a:p>
            <a:pPr lvl="1" eaLnBrk="0" hangingPunct="0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ground- cathode(24)-wire(24)-spacer(24)-cathode(24)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96 sense + 97 field wires &amp; 216 cathode strips</a:t>
            </a:r>
          </a:p>
          <a:p>
            <a:pPr lvl="2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total: 12672 channels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wires; u-v strips +/- 75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wires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diameter: 1.2m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Readout / Electronics: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Preamp. boards based on ASIC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cathodes: 125 MHz FADCs (72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144 modules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anodes: 125ps F1-TDC (48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48 modules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HV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384 channels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791200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JLab, UPENN, IUCF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The Barrel Calorimeter</a:t>
            </a:r>
          </a:p>
        </p:txBody>
      </p:sp>
      <p:sp>
        <p:nvSpPr>
          <p:cNvPr id="913417" name="Rectangle 9"/>
          <p:cNvSpPr>
            <a:spLocks noChangeArrowheads="1"/>
          </p:cNvSpPr>
          <p:nvPr/>
        </p:nvSpPr>
        <p:spPr bwMode="auto">
          <a:xfrm>
            <a:off x="801688" y="781050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42938">
              <a:tabLst>
                <a:tab pos="749300" algn="l"/>
              </a:tabLst>
              <a:defRPr/>
            </a:pPr>
            <a:r>
              <a:rPr lang="en-US" sz="1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Futura" charset="0"/>
              </a:rPr>
              <a:t>48 modules (phi sectors)</a:t>
            </a:r>
          </a:p>
        </p:txBody>
      </p:sp>
      <p:sp>
        <p:nvSpPr>
          <p:cNvPr id="913419" name="Text Box 11"/>
          <p:cNvSpPr txBox="1">
            <a:spLocks noChangeArrowheads="1"/>
          </p:cNvSpPr>
          <p:nvPr/>
        </p:nvSpPr>
        <p:spPr bwMode="auto">
          <a:xfrm>
            <a:off x="438150" y="7113588"/>
            <a:ext cx="25558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</a:t>
            </a:r>
            <a:r>
              <a:rPr lang="en-US" sz="1600" i="1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/E=5.54%/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E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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1.5%</a:t>
            </a:r>
            <a:endParaRPr lang="en-US" sz="16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995363"/>
            <a:ext cx="4465638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3424" name="Picture 16" descr="bcal P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693738"/>
            <a:ext cx="442277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65700" y="706438"/>
            <a:ext cx="4635500" cy="4178300"/>
            <a:chOff x="3238" y="987"/>
            <a:chExt cx="2920" cy="2632"/>
          </a:xfrm>
        </p:grpSpPr>
        <p:sp>
          <p:nvSpPr>
            <p:cNvPr id="25619" name="Rectangle 22"/>
            <p:cNvSpPr>
              <a:spLocks noChangeArrowheads="1"/>
            </p:cNvSpPr>
            <p:nvPr/>
          </p:nvSpPr>
          <p:spPr bwMode="auto">
            <a:xfrm>
              <a:off x="3238" y="987"/>
              <a:ext cx="2544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25620" name="Picture 23"/>
            <p:cNvPicPr>
              <a:picLocks noChangeAspect="1" noChangeArrowheads="1"/>
            </p:cNvPicPr>
            <p:nvPr/>
          </p:nvPicPr>
          <p:blipFill>
            <a:blip r:embed="rId4"/>
            <a:srcRect l="22704" t="12181" r="32329" b="9377"/>
            <a:stretch>
              <a:fillRect/>
            </a:stretch>
          </p:blipFill>
          <p:spPr bwMode="auto">
            <a:xfrm>
              <a:off x="3284" y="987"/>
              <a:ext cx="1725" cy="2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13432" name="Text Box 24"/>
            <p:cNvSpPr txBox="1">
              <a:spLocks noChangeArrowheads="1"/>
            </p:cNvSpPr>
            <p:nvPr/>
          </p:nvSpPr>
          <p:spPr bwMode="auto">
            <a:xfrm>
              <a:off x="4893" y="1013"/>
              <a:ext cx="867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PMT Base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Magnetic 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Shielding</a:t>
              </a:r>
            </a:p>
          </p:txBody>
        </p:sp>
        <p:sp>
          <p:nvSpPr>
            <p:cNvPr id="913433" name="Text Box 25"/>
            <p:cNvSpPr txBox="1">
              <a:spLocks noChangeArrowheads="1"/>
            </p:cNvSpPr>
            <p:nvPr/>
          </p:nvSpPr>
          <p:spPr bwMode="auto">
            <a:xfrm>
              <a:off x="4892" y="1846"/>
              <a:ext cx="126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Mounting Brkt</a:t>
              </a:r>
            </a:p>
          </p:txBody>
        </p:sp>
        <p:sp>
          <p:nvSpPr>
            <p:cNvPr id="913434" name="Text Box 26"/>
            <p:cNvSpPr txBox="1">
              <a:spLocks noChangeArrowheads="1"/>
            </p:cNvSpPr>
            <p:nvPr/>
          </p:nvSpPr>
          <p:spPr bwMode="auto">
            <a:xfrm>
              <a:off x="4945" y="1528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PMT Frame</a:t>
              </a:r>
            </a:p>
          </p:txBody>
        </p:sp>
        <p:sp>
          <p:nvSpPr>
            <p:cNvPr id="913435" name="Text Box 27"/>
            <p:cNvSpPr txBox="1">
              <a:spLocks noChangeArrowheads="1"/>
            </p:cNvSpPr>
            <p:nvPr/>
          </p:nvSpPr>
          <p:spPr bwMode="auto">
            <a:xfrm>
              <a:off x="4932" y="2267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 cookie</a:t>
              </a:r>
            </a:p>
          </p:txBody>
        </p:sp>
        <p:sp>
          <p:nvSpPr>
            <p:cNvPr id="913436" name="Text Box 28"/>
            <p:cNvSpPr txBox="1">
              <a:spLocks noChangeArrowheads="1"/>
            </p:cNvSpPr>
            <p:nvPr/>
          </p:nvSpPr>
          <p:spPr bwMode="auto">
            <a:xfrm>
              <a:off x="4810" y="2559"/>
              <a:ext cx="950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Light Guide</a:t>
              </a:r>
            </a:p>
          </p:txBody>
        </p:sp>
        <p:sp>
          <p:nvSpPr>
            <p:cNvPr id="913437" name="Text Box 29"/>
            <p:cNvSpPr txBox="1">
              <a:spLocks noChangeArrowheads="1"/>
            </p:cNvSpPr>
            <p:nvPr/>
          </p:nvSpPr>
          <p:spPr bwMode="auto">
            <a:xfrm>
              <a:off x="4716" y="3255"/>
              <a:ext cx="8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Wedges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7150" y="3149600"/>
            <a:ext cx="6310313" cy="3162300"/>
            <a:chOff x="480" y="1456"/>
            <a:chExt cx="3975" cy="1992"/>
          </a:xfrm>
        </p:grpSpPr>
        <p:pic>
          <p:nvPicPr>
            <p:cNvPr id="25616" name="Picture 18"/>
            <p:cNvPicPr>
              <a:picLocks noChangeAspect="1" noChangeArrowheads="1"/>
            </p:cNvPicPr>
            <p:nvPr/>
          </p:nvPicPr>
          <p:blipFill>
            <a:blip r:embed="rId5"/>
            <a:srcRect l="8249" t="35741" r="25589" b="19954"/>
            <a:stretch>
              <a:fillRect/>
            </a:stretch>
          </p:blipFill>
          <p:spPr bwMode="auto">
            <a:xfrm>
              <a:off x="480" y="1691"/>
              <a:ext cx="3430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3427" name="Text Box 19"/>
            <p:cNvSpPr txBox="1">
              <a:spLocks noChangeArrowheads="1"/>
            </p:cNvSpPr>
            <p:nvPr/>
          </p:nvSpPr>
          <p:spPr bwMode="auto">
            <a:xfrm>
              <a:off x="2091" y="145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24 SiPM’s on each 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end of each wedge</a:t>
              </a:r>
            </a:p>
          </p:txBody>
        </p:sp>
        <p:sp>
          <p:nvSpPr>
            <p:cNvPr id="913428" name="Text Box 20"/>
            <p:cNvSpPr txBox="1">
              <a:spLocks noChangeArrowheads="1"/>
            </p:cNvSpPr>
            <p:nvPr/>
          </p:nvSpPr>
          <p:spPr bwMode="auto">
            <a:xfrm>
              <a:off x="2869" y="2826"/>
              <a:ext cx="1586" cy="6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Winston Cones Glued 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to each end of 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fiber/lead matrix</a:t>
              </a: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25-October-2008</a:t>
            </a:r>
            <a:endParaRPr lang="it-IT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8C2FF-6B71-4041-810B-5BFC8453545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The GlueX Experiment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162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The Barrel Calorimeter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39713" y="1003300"/>
            <a:ext cx="86661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48 Modules: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191 layers of 0.5 mm Pb and 1 mm SciFi and Glue (37:49:14)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Sampling fraction: 0.125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inner radius 65 cm; outer radius: 90 cm; length 3.9m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1.45cm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15.5 X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0</a:t>
            </a:r>
            <a:endParaRPr lang="en-US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Readout: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high magnetic field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double sided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inner part: 48x2x24 SiPMTs (2304 ch)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outer part: 48x2x4  XP2262 PMTs  (384 ch)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Electronics: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photon energy measurement: 250 MHz FADCs (16 ch)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charged particle TOF inner BCal: F1-TDC (62ps) (32 ch)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HV / LV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inner: 16 SiPMT / LV channel 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outer: 1 PMT / HV channel</a:t>
            </a: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5791200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Regina, Alberta, Athens, JLab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623888"/>
            <a:ext cx="7962900" cy="4818062"/>
            <a:chOff x="378" y="853"/>
            <a:chExt cx="5016" cy="3035"/>
          </a:xfrm>
        </p:grpSpPr>
        <p:pic>
          <p:nvPicPr>
            <p:cNvPr id="3090" name="Picture 5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15887" t="13127" r="10831" b="5626"/>
            <a:stretch>
              <a:fillRect/>
            </a:stretch>
          </p:blipFill>
          <p:spPr bwMode="auto">
            <a:xfrm>
              <a:off x="1068" y="912"/>
              <a:ext cx="379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350" name="Text Box 6"/>
            <p:cNvSpPr txBox="1">
              <a:spLocks noChangeArrowheads="1"/>
            </p:cNvSpPr>
            <p:nvPr/>
          </p:nvSpPr>
          <p:spPr bwMode="auto">
            <a:xfrm>
              <a:off x="3687" y="867"/>
              <a:ext cx="115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Magnetic 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Shield tube</a:t>
              </a:r>
            </a:p>
          </p:txBody>
        </p:sp>
        <p:sp>
          <p:nvSpPr>
            <p:cNvPr id="1081351" name="Text Box 7"/>
            <p:cNvSpPr txBox="1">
              <a:spLocks noChangeArrowheads="1"/>
            </p:cNvSpPr>
            <p:nvPr/>
          </p:nvSpPr>
          <p:spPr bwMode="auto">
            <a:xfrm>
              <a:off x="4464" y="1584"/>
              <a:ext cx="81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PMT x2800</a:t>
              </a:r>
            </a:p>
          </p:txBody>
        </p:sp>
        <p:sp>
          <p:nvSpPr>
            <p:cNvPr id="1081352" name="Text Box 8"/>
            <p:cNvSpPr txBox="1">
              <a:spLocks noChangeArrowheads="1"/>
            </p:cNvSpPr>
            <p:nvPr/>
          </p:nvSpPr>
          <p:spPr bwMode="auto">
            <a:xfrm>
              <a:off x="4338" y="2250"/>
              <a:ext cx="105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Downstream Plate</a:t>
              </a:r>
            </a:p>
          </p:txBody>
        </p:sp>
        <p:sp>
          <p:nvSpPr>
            <p:cNvPr id="1081353" name="Text Box 9"/>
            <p:cNvSpPr txBox="1">
              <a:spLocks noChangeArrowheads="1"/>
            </p:cNvSpPr>
            <p:nvPr/>
          </p:nvSpPr>
          <p:spPr bwMode="auto">
            <a:xfrm>
              <a:off x="378" y="2196"/>
              <a:ext cx="14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Fill empty space with epoxy after </a:t>
              </a:r>
              <a:r>
                <a:rPr lang="en-US" sz="1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assy</a:t>
              </a: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for stiffness</a:t>
              </a:r>
            </a:p>
          </p:txBody>
        </p:sp>
        <p:sp>
          <p:nvSpPr>
            <p:cNvPr id="1081354" name="Line 10"/>
            <p:cNvSpPr>
              <a:spLocks noChangeShapeType="1"/>
            </p:cNvSpPr>
            <p:nvPr/>
          </p:nvSpPr>
          <p:spPr bwMode="auto">
            <a:xfrm flipV="1">
              <a:off x="1536" y="230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" name="Text Box 11"/>
            <p:cNvSpPr txBox="1">
              <a:spLocks noChangeArrowheads="1"/>
            </p:cNvSpPr>
            <p:nvPr/>
          </p:nvSpPr>
          <p:spPr bwMode="auto">
            <a:xfrm>
              <a:off x="2139" y="853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1081367" name="Picture 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3824288"/>
            <a:ext cx="25415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762000"/>
            <a:ext cx="4440238" cy="1766887"/>
            <a:chOff x="152" y="379"/>
            <a:chExt cx="2797" cy="1113"/>
          </a:xfrm>
        </p:grpSpPr>
        <p:sp>
          <p:nvSpPr>
            <p:cNvPr id="1081357" name="Text Box 13"/>
            <p:cNvSpPr txBox="1">
              <a:spLocks noChangeArrowheads="1"/>
            </p:cNvSpPr>
            <p:nvPr/>
          </p:nvSpPr>
          <p:spPr bwMode="auto">
            <a:xfrm>
              <a:off x="152" y="379"/>
              <a:ext cx="2797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800" u="sng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Forward Calorimeter (LGD)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8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Status:</a:t>
              </a:r>
              <a:endPara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improved light coupling compared to </a:t>
              </a:r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RadPhi</a:t>
              </a:r>
              <a:endPara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</a:t>
              </a: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/E=7.3%/</a:t>
              </a: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E</a:t>
              </a: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3.5%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6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s</a:t>
              </a:r>
              <a:r>
                <a:rPr lang="en-US" sz="1600" baseline="-25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x,y</a:t>
              </a: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~ 0.64 cm/√E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g-</a:t>
              </a:r>
              <a:r>
                <a:rPr lang="en-US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 threshold: 60MeV</a:t>
              </a:r>
            </a:p>
          </p:txBody>
        </p:sp>
        <p:graphicFrame>
          <p:nvGraphicFramePr>
            <p:cNvPr id="3074" name="Object 14"/>
            <p:cNvGraphicFramePr>
              <a:graphicFrameLocks noChangeAspect="1"/>
            </p:cNvGraphicFramePr>
            <p:nvPr/>
          </p:nvGraphicFramePr>
          <p:xfrm>
            <a:off x="872" y="1051"/>
            <a:ext cx="152" cy="152"/>
          </p:xfrm>
          <a:graphic>
            <a:graphicData uri="http://schemas.openxmlformats.org/presentationml/2006/ole">
              <p:oleObj spid="_x0000_s1026" name="Equation" r:id="rId5" imgW="241200" imgH="241200" progId="">
                <p:embed/>
              </p:oleObj>
            </a:graphicData>
          </a:graphic>
        </p:graphicFrame>
      </p:grpSp>
      <p:sp>
        <p:nvSpPr>
          <p:cNvPr id="1081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477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The Forward Calorimeter</a:t>
            </a:r>
          </a:p>
        </p:txBody>
      </p:sp>
      <p:sp>
        <p:nvSpPr>
          <p:cNvPr id="1081362" name="Text Box 18"/>
          <p:cNvSpPr txBox="1">
            <a:spLocks noChangeArrowheads="1"/>
          </p:cNvSpPr>
          <p:nvPr/>
        </p:nvSpPr>
        <p:spPr bwMode="auto">
          <a:xfrm>
            <a:off x="2590800" y="5715000"/>
            <a:ext cx="2698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6"/>
              </a:buBlip>
              <a:defRPr/>
            </a:pP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Used in  E852@BNL</a:t>
            </a:r>
          </a:p>
          <a:p>
            <a:pPr>
              <a:defRPr/>
            </a:pP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&amp; </a:t>
            </a:r>
            <a:r>
              <a:rPr lang="en-US" sz="1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RadPhii</a:t>
            </a: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@ JLab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9800" y="4724400"/>
            <a:ext cx="2743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81600" y="5105400"/>
            <a:ext cx="3965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2800 </a:t>
            </a:r>
            <a:r>
              <a:rPr lang="en-US" dirty="0" err="1" smtClean="0"/>
              <a:t>Pb</a:t>
            </a:r>
            <a:r>
              <a:rPr lang="en-US" dirty="0" smtClean="0"/>
              <a:t>-glass blocks (4cmx4cmx45cm)</a:t>
            </a:r>
          </a:p>
          <a:p>
            <a:r>
              <a:rPr lang="en-US" dirty="0" smtClean="0"/>
              <a:t>Read out using 250MHz FADC (16-chan.)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7400" y="6172200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Indiana University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3840480" cy="290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630" y="990600"/>
            <a:ext cx="5246370" cy="41695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324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The Forward Calorimeter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828800"/>
            <a:ext cx="301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As used in E852 at BNL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5334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Time-of-Flight 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673475" y="1371600"/>
            <a:ext cx="3125788" cy="1654175"/>
            <a:chOff x="3124" y="1261"/>
            <a:chExt cx="1969" cy="1042"/>
          </a:xfrm>
        </p:grpSpPr>
        <p:pic>
          <p:nvPicPr>
            <p:cNvPr id="29733" name="Picture 4" descr="TOF pmt sect.JPG"/>
            <p:cNvPicPr>
              <a:picLocks noChangeAspect="1"/>
            </p:cNvPicPr>
            <p:nvPr/>
          </p:nvPicPr>
          <p:blipFill>
            <a:blip r:embed="rId2"/>
            <a:srcRect l="847" t="17325" r="11188" b="25768"/>
            <a:stretch>
              <a:fillRect/>
            </a:stretch>
          </p:blipFill>
          <p:spPr bwMode="auto">
            <a:xfrm rot="9000000">
              <a:off x="3124" y="1261"/>
              <a:ext cx="1891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3003" name="TextBox 34"/>
            <p:cNvSpPr txBox="1">
              <a:spLocks noChangeArrowheads="1"/>
            </p:cNvSpPr>
            <p:nvPr/>
          </p:nvSpPr>
          <p:spPr bwMode="auto">
            <a:xfrm rot="21000000">
              <a:off x="3539" y="1827"/>
              <a:ext cx="155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Detail of guide, pmt</a:t>
              </a:r>
            </a:p>
            <a:p>
              <a:pPr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and HV divider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766763"/>
            <a:ext cx="4449763" cy="5027612"/>
            <a:chOff x="417" y="393"/>
            <a:chExt cx="2803" cy="3167"/>
          </a:xfrm>
        </p:grpSpPr>
        <p:pic>
          <p:nvPicPr>
            <p:cNvPr id="29718" name="Picture 20" descr="TOF7.JPG"/>
            <p:cNvPicPr>
              <a:picLocks noChangeAspect="1"/>
            </p:cNvPicPr>
            <p:nvPr/>
          </p:nvPicPr>
          <p:blipFill>
            <a:blip r:embed="rId3"/>
            <a:srcRect l="7231" r="7574" b="4813"/>
            <a:stretch>
              <a:fillRect/>
            </a:stretch>
          </p:blipFill>
          <p:spPr bwMode="auto">
            <a:xfrm>
              <a:off x="701" y="633"/>
              <a:ext cx="1991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71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869" y="3416"/>
              <a:ext cx="287" cy="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20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237" y="2960"/>
              <a:ext cx="335" cy="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23010" name="TextBox 13"/>
            <p:cNvSpPr txBox="1">
              <a:spLocks noChangeArrowheads="1"/>
            </p:cNvSpPr>
            <p:nvPr/>
          </p:nvSpPr>
          <p:spPr bwMode="auto">
            <a:xfrm>
              <a:off x="1396" y="31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252 cm</a:t>
              </a:r>
            </a:p>
          </p:txBody>
        </p:sp>
        <p:cxnSp>
          <p:nvCxnSpPr>
            <p:cNvPr id="29722" name="Straight Arrow Connector 17"/>
            <p:cNvCxnSpPr>
              <a:cxnSpLocks noChangeShapeType="1"/>
            </p:cNvCxnSpPr>
            <p:nvPr/>
          </p:nvCxnSpPr>
          <p:spPr bwMode="auto">
            <a:xfrm rot="10800000" flipV="1">
              <a:off x="1012" y="3369"/>
              <a:ext cx="43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23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1972" y="3081"/>
              <a:ext cx="43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3013" name="TextBox 22"/>
            <p:cNvSpPr txBox="1">
              <a:spLocks noChangeArrowheads="1"/>
            </p:cNvSpPr>
            <p:nvPr/>
          </p:nvSpPr>
          <p:spPr bwMode="auto">
            <a:xfrm>
              <a:off x="2452" y="633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PMT’s</a:t>
              </a:r>
            </a:p>
          </p:txBody>
        </p:sp>
        <p:cxnSp>
          <p:nvCxnSpPr>
            <p:cNvPr id="29725" name="Straight Arrow Connector 24"/>
            <p:cNvCxnSpPr>
              <a:cxnSpLocks noChangeShapeType="1"/>
            </p:cNvCxnSpPr>
            <p:nvPr/>
          </p:nvCxnSpPr>
          <p:spPr bwMode="auto">
            <a:xfrm rot="10800000" flipV="1">
              <a:off x="1972" y="873"/>
              <a:ext cx="192" cy="14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26" name="Straight Arrow Connector 26"/>
            <p:cNvCxnSpPr>
              <a:cxnSpLocks noChangeShapeType="1"/>
              <a:stCxn id="1023013" idx="2"/>
            </p:cNvCxnSpPr>
            <p:nvPr/>
          </p:nvCxnSpPr>
          <p:spPr bwMode="auto">
            <a:xfrm rot="5400000">
              <a:off x="2472" y="988"/>
              <a:ext cx="487" cy="2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3016" name="TextBox 27"/>
            <p:cNvSpPr txBox="1">
              <a:spLocks noChangeArrowheads="1"/>
            </p:cNvSpPr>
            <p:nvPr/>
          </p:nvSpPr>
          <p:spPr bwMode="auto">
            <a:xfrm>
              <a:off x="417" y="3094"/>
              <a:ext cx="9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Scintillator bars</a:t>
              </a:r>
            </a:p>
          </p:txBody>
        </p:sp>
        <p:cxnSp>
          <p:nvCxnSpPr>
            <p:cNvPr id="29728" name="Straight Arrow Connector 29"/>
            <p:cNvCxnSpPr>
              <a:cxnSpLocks noChangeShapeType="1"/>
              <a:stCxn id="1023016" idx="0"/>
            </p:cNvCxnSpPr>
            <p:nvPr/>
          </p:nvCxnSpPr>
          <p:spPr bwMode="auto">
            <a:xfrm rot="5400000" flipH="1" flipV="1">
              <a:off x="642" y="2302"/>
              <a:ext cx="1056" cy="52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3018" name="TextBox 31"/>
            <p:cNvSpPr txBox="1">
              <a:spLocks noChangeArrowheads="1"/>
            </p:cNvSpPr>
            <p:nvPr/>
          </p:nvSpPr>
          <p:spPr bwMode="auto">
            <a:xfrm>
              <a:off x="484" y="393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 cm square opening</a:t>
              </a:r>
            </a:p>
          </p:txBody>
        </p:sp>
        <p:cxnSp>
          <p:nvCxnSpPr>
            <p:cNvPr id="29730" name="Straight Arrow Connector 33"/>
            <p:cNvCxnSpPr>
              <a:cxnSpLocks noChangeShapeType="1"/>
            </p:cNvCxnSpPr>
            <p:nvPr/>
          </p:nvCxnSpPr>
          <p:spPr bwMode="auto">
            <a:xfrm rot="16200000" flipH="1">
              <a:off x="820" y="1017"/>
              <a:ext cx="1200" cy="52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3020" name="TextBox 34"/>
            <p:cNvSpPr txBox="1">
              <a:spLocks noChangeArrowheads="1"/>
            </p:cNvSpPr>
            <p:nvPr/>
          </p:nvSpPr>
          <p:spPr bwMode="auto">
            <a:xfrm>
              <a:off x="1636" y="441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Split paddles</a:t>
              </a:r>
            </a:p>
          </p:txBody>
        </p:sp>
        <p:cxnSp>
          <p:nvCxnSpPr>
            <p:cNvPr id="29732" name="Straight Arrow Connector 36"/>
            <p:cNvCxnSpPr>
              <a:cxnSpLocks noChangeShapeType="1"/>
            </p:cNvCxnSpPr>
            <p:nvPr/>
          </p:nvCxnSpPr>
          <p:spPr bwMode="auto">
            <a:xfrm rot="5400000">
              <a:off x="1348" y="1017"/>
              <a:ext cx="768" cy="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29300" y="638175"/>
            <a:ext cx="3052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TOF Scintillator Wall</a:t>
            </a:r>
            <a:endParaRPr lang="en-US" sz="16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 sz="16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ymbol" pitchFamily="18" charset="2"/>
              <a:buNone/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resolution / plane: 80ps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538663" y="3032125"/>
            <a:ext cx="4359275" cy="3349625"/>
            <a:chOff x="113" y="776"/>
            <a:chExt cx="2746" cy="2110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113" y="776"/>
              <a:ext cx="2746" cy="2110"/>
              <a:chOff x="0" y="663"/>
              <a:chExt cx="3728" cy="3177"/>
            </a:xfrm>
          </p:grpSpPr>
          <p:pic>
            <p:nvPicPr>
              <p:cNvPr id="29714" name="Picture 56" descr="paddle_resolution_various_thicknes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329" y="441"/>
                <a:ext cx="3177" cy="3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5" name="Rectangle 57"/>
              <p:cNvSpPr>
                <a:spLocks noChangeArrowheads="1"/>
              </p:cNvSpPr>
              <p:nvPr/>
            </p:nvSpPr>
            <p:spPr bwMode="auto">
              <a:xfrm rot="-5424880">
                <a:off x="-720" y="2017"/>
                <a:ext cx="1780" cy="339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b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</a:t>
                </a:r>
                <a:r>
                  <a:rPr lang="en-US" b="0" baseline="-25000">
                    <a:solidFill>
                      <a:schemeClr val="tx1"/>
                    </a:solidFill>
                    <a:latin typeface="Times New Roman" pitchFamily="18" charset="0"/>
                  </a:rPr>
                  <a:t>diff</a:t>
                </a:r>
                <a:r>
                  <a:rPr lang="en-US" b="0">
                    <a:solidFill>
                      <a:schemeClr val="tx1"/>
                    </a:solidFill>
                    <a:latin typeface="Times New Roman" pitchFamily="18" charset="0"/>
                  </a:rPr>
                  <a:t> (ns)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3034" name="Rectangle 58"/>
              <p:cNvSpPr>
                <a:spLocks noChangeArrowheads="1"/>
              </p:cNvSpPr>
              <p:nvPr/>
            </p:nvSpPr>
            <p:spPr bwMode="auto">
              <a:xfrm>
                <a:off x="1848" y="3168"/>
                <a:ext cx="1504" cy="200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3035" name="Rectangle 59"/>
              <p:cNvSpPr>
                <a:spLocks noChangeArrowheads="1"/>
              </p:cNvSpPr>
              <p:nvPr/>
            </p:nvSpPr>
            <p:spPr bwMode="auto">
              <a:xfrm>
                <a:off x="1848" y="1440"/>
                <a:ext cx="1241" cy="208"/>
              </a:xfrm>
              <a:prstGeom prst="rect">
                <a:avLst/>
              </a:prstGeom>
              <a:solidFill>
                <a:schemeClr val="bg1"/>
              </a:solidFill>
              <a:ln w="158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1509" y="1041"/>
              <a:ext cx="1278" cy="192"/>
              <a:chOff x="1509" y="1041"/>
              <a:chExt cx="1278" cy="192"/>
            </a:xfrm>
          </p:grpSpPr>
          <p:sp>
            <p:nvSpPr>
              <p:cNvPr id="1023037" name="Rectangle 61"/>
              <p:cNvSpPr>
                <a:spLocks noChangeArrowheads="1"/>
              </p:cNvSpPr>
              <p:nvPr/>
            </p:nvSpPr>
            <p:spPr bwMode="auto">
              <a:xfrm>
                <a:off x="2283" y="1041"/>
                <a:ext cx="504" cy="19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>
                    <a:solidFill>
                      <a:srgbClr val="FF030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nominal</a:t>
                </a:r>
              </a:p>
            </p:txBody>
          </p:sp>
          <p:sp>
            <p:nvSpPr>
              <p:cNvPr id="1023038" name="Rectangle 62"/>
              <p:cNvSpPr>
                <a:spLocks noChangeArrowheads="1"/>
              </p:cNvSpPr>
              <p:nvPr/>
            </p:nvSpPr>
            <p:spPr bwMode="auto">
              <a:xfrm>
                <a:off x="1509" y="1081"/>
                <a:ext cx="1239" cy="126"/>
              </a:xfrm>
              <a:prstGeom prst="rect">
                <a:avLst/>
              </a:prstGeom>
              <a:noFill/>
              <a:ln w="15875">
                <a:solidFill>
                  <a:srgbClr val="FF030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86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Time-of-Flight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5675" y="1520825"/>
            <a:ext cx="78835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Setup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layers each with 42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scintillator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bars (x –y)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6cm x 2.54cm x 252cm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Readout: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double sided readout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XP2020 PMTs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Electronics: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measurement: 250 MHz FADCs (16ch)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timing measurement: CDF (16ch) &amp; 62ps F1-TDC (32ch)</a:t>
            </a:r>
          </a:p>
          <a:p>
            <a:pPr eaLnBrk="0" hangingPunct="0"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HV</a:t>
            </a:r>
          </a:p>
          <a:p>
            <a:pPr lvl="1" eaLnBrk="0" hangingPunct="0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168 channels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79120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Florida State </a:t>
            </a:r>
            <a:endParaRPr lang="en-US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8390" name="Group 102"/>
          <p:cNvGraphicFramePr>
            <a:graphicFrameLocks noGrp="1"/>
          </p:cNvGraphicFramePr>
          <p:nvPr/>
        </p:nvGraphicFramePr>
        <p:xfrm>
          <a:off x="0" y="573088"/>
          <a:ext cx="9144000" cy="6144260"/>
        </p:xfrm>
        <a:graphic>
          <a:graphicData uri="http://schemas.openxmlformats.org/drawingml/2006/table">
            <a:tbl>
              <a:tblPr/>
              <a:tblGrid>
                <a:gridCol w="2014538"/>
                <a:gridCol w="4081462"/>
                <a:gridCol w="304800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Capability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Quantity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Range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Charged particles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Coverage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&lt;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&lt; 160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Momentum Resolution (5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-140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/p = 1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"/>
                        </a:rPr>
                        <a:t>−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3%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Position resolution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~ 150-200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dE/dx measurements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20 &lt;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&lt; 160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Time-of-flight measurements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ToF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~ 60 ps;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BCal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~ 200ps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Barrel time resolution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 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g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&lt; (74 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√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      33) ps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Photon detection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Energy measurements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 &lt;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q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&lt; 120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LGD energy resolution (E &gt; 60 MeV)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/E = (7.3/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√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     3.5)%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Barrel energy resolution (E &gt; 40 MeV)</a:t>
                      </a:r>
                    </a:p>
                  </a:txBody>
                  <a:tcPr marL="90487" marR="90487" marT="44450" marB="444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/E =(5.54/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√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     1.6)%</a:t>
                      </a:r>
                    </a:p>
                  </a:txBody>
                  <a:tcPr marL="90487" marR="90487" marT="44450" marB="444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LGD position resolution</a:t>
                      </a:r>
                    </a:p>
                  </a:txBody>
                  <a:tcPr marL="90487" marR="90487" marT="44450" marB="444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x,y,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~ 0. 64 cm/√E</a:t>
                      </a:r>
                    </a:p>
                  </a:txBody>
                  <a:tcPr marL="90487" marR="90487" marT="44450" marB="444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Barrel position resolution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z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~ 0.5cm 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√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DAQ/trigger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Level 1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&lt; 200 kHz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Level 3 event rate to tape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~ 15 kHz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Data rate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300 MB/s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Electronics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Fully pipelined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250 / 125 MHz fADCs, TDCs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Photon Flux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Initial: 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/s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Final: 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/s</a:t>
                      </a:r>
                    </a:p>
                  </a:txBody>
                  <a:tcPr marL="90487" marR="90487" marT="44450" marB="44450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8377" name="Rectangle 89"/>
          <p:cNvSpPr>
            <a:spLocks noChangeArrowheads="1"/>
          </p:cNvSpPr>
          <p:nvPr/>
        </p:nvSpPr>
        <p:spPr bwMode="auto">
          <a:xfrm>
            <a:off x="1905000" y="0"/>
            <a:ext cx="7010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Mincho" pitchFamily="49" charset="-128"/>
              </a:rPr>
              <a:t>GlueX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Mincho" pitchFamily="49" charset="-128"/>
              </a:rPr>
              <a:t> Design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Mincho" pitchFamily="49" charset="-128"/>
              </a:rPr>
              <a:t>Parameters</a:t>
            </a:r>
          </a:p>
        </p:txBody>
      </p:sp>
      <p:graphicFrame>
        <p:nvGraphicFramePr>
          <p:cNvPr id="4098" name="Object 93"/>
          <p:cNvGraphicFramePr>
            <a:graphicFrameLocks noChangeAspect="1"/>
          </p:cNvGraphicFramePr>
          <p:nvPr/>
        </p:nvGraphicFramePr>
        <p:xfrm>
          <a:off x="2616200" y="1892300"/>
          <a:ext cx="914400" cy="311150"/>
        </p:xfrm>
        <a:graphic>
          <a:graphicData uri="http://schemas.openxmlformats.org/presentationml/2006/ole">
            <p:oleObj spid="_x0000_s2050" name="Equation" r:id="rId4" imgW="914400" imgH="311040" progId="">
              <p:embed/>
            </p:oleObj>
          </a:graphicData>
        </a:graphic>
      </p:graphicFrame>
      <p:graphicFrame>
        <p:nvGraphicFramePr>
          <p:cNvPr id="4099" name="Object 100"/>
          <p:cNvGraphicFramePr>
            <a:graphicFrameLocks noChangeAspect="1"/>
          </p:cNvGraphicFramePr>
          <p:nvPr/>
        </p:nvGraphicFramePr>
        <p:xfrm>
          <a:off x="7648575" y="3906838"/>
          <a:ext cx="241300" cy="241300"/>
        </p:xfrm>
        <a:graphic>
          <a:graphicData uri="http://schemas.openxmlformats.org/presentationml/2006/ole">
            <p:oleObj spid="_x0000_s2051" name="Equation" r:id="rId5" imgW="241200" imgH="241200" progId="">
              <p:embed/>
            </p:oleObj>
          </a:graphicData>
        </a:graphic>
      </p:graphicFrame>
      <p:graphicFrame>
        <p:nvGraphicFramePr>
          <p:cNvPr id="4100" name="Object 103"/>
          <p:cNvGraphicFramePr>
            <a:graphicFrameLocks noChangeAspect="1"/>
          </p:cNvGraphicFramePr>
          <p:nvPr/>
        </p:nvGraphicFramePr>
        <p:xfrm>
          <a:off x="7623175" y="3522663"/>
          <a:ext cx="241300" cy="241300"/>
        </p:xfrm>
        <a:graphic>
          <a:graphicData uri="http://schemas.openxmlformats.org/presentationml/2006/ole">
            <p:oleObj spid="_x0000_s2052" name="Equation" r:id="rId6" imgW="241200" imgH="241200" progId="">
              <p:embed/>
            </p:oleObj>
          </a:graphicData>
        </a:graphic>
      </p:graphicFrame>
      <p:graphicFrame>
        <p:nvGraphicFramePr>
          <p:cNvPr id="4101" name="Object 104"/>
          <p:cNvGraphicFramePr>
            <a:graphicFrameLocks noChangeAspect="1"/>
          </p:cNvGraphicFramePr>
          <p:nvPr/>
        </p:nvGraphicFramePr>
        <p:xfrm>
          <a:off x="7466013" y="2800350"/>
          <a:ext cx="241300" cy="241300"/>
        </p:xfrm>
        <a:graphic>
          <a:graphicData uri="http://schemas.openxmlformats.org/presentationml/2006/ole">
            <p:oleObj spid="_x0000_s2053" name="Equation" r:id="rId7" imgW="241200" imgH="241200" progId="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Physics of </a:t>
            </a:r>
            <a:r>
              <a:rPr lang="en-US" sz="2800" dirty="0" err="1" smtClean="0">
                <a:solidFill>
                  <a:srgbClr val="7030A0"/>
                </a:solidFill>
              </a:rPr>
              <a:t>GlueX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The Jefferson Lab Upgrade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The </a:t>
            </a:r>
            <a:r>
              <a:rPr lang="en-US" sz="2800" dirty="0" err="1" smtClean="0">
                <a:solidFill>
                  <a:srgbClr val="7030A0"/>
                </a:solidFill>
              </a:rPr>
              <a:t>GlueX</a:t>
            </a:r>
            <a:r>
              <a:rPr lang="en-US" sz="2800" dirty="0" smtClean="0">
                <a:solidFill>
                  <a:srgbClr val="7030A0"/>
                </a:solidFill>
              </a:rPr>
              <a:t> Detector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in </a:t>
            </a:r>
            <a:r>
              <a:rPr lang="en-US" dirty="0" err="1" smtClean="0"/>
              <a:t>GlueX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designed a detector with high acceptance and efficiency for charged and neutral particles.</a:t>
            </a:r>
          </a:p>
          <a:p>
            <a:r>
              <a:rPr lang="en-US" dirty="0" smtClean="0"/>
              <a:t>Will be able to concurrently analyze different final states for the same hybrid states---both </a:t>
            </a:r>
            <a:r>
              <a:rPr lang="en-US" dirty="0" err="1" smtClean="0"/>
              <a:t>isospin</a:t>
            </a:r>
            <a:r>
              <a:rPr lang="en-US" dirty="0" smtClean="0"/>
              <a:t> related and different decay modes.</a:t>
            </a:r>
          </a:p>
          <a:p>
            <a:r>
              <a:rPr lang="en-US" dirty="0" smtClean="0"/>
              <a:t>We will not only be able to map out the spectrum of exotic states, but also make statements about relative decay rates.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</a:rPr>
              <a:t>We expect to start taking data in </a:t>
            </a:r>
            <a:r>
              <a:rPr lang="en-US" sz="2800" dirty="0" smtClean="0">
                <a:solidFill>
                  <a:srgbClr val="7030A0"/>
                </a:solidFill>
              </a:rPr>
              <a:t>late 2014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The </a:t>
            </a:r>
            <a:r>
              <a:rPr lang="en-US" sz="2800" dirty="0" err="1" smtClean="0">
                <a:solidFill>
                  <a:srgbClr val="7030A0"/>
                </a:solidFill>
              </a:rPr>
              <a:t>GlueX</a:t>
            </a:r>
            <a:r>
              <a:rPr lang="en-US" sz="2800" dirty="0" smtClean="0">
                <a:solidFill>
                  <a:srgbClr val="7030A0"/>
                </a:solidFill>
              </a:rPr>
              <a:t> detector in Hall D at Jefferson Lab has been designed to fully reconstruct final states with charged particles and photons.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Very high statistics data sets collected with 9GeV linearly polarized photons will open a new window on the study of light-quark exotic hybrids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We welcom</a:t>
            </a:r>
            <a:r>
              <a:rPr lang="en-US" sz="2800" dirty="0" smtClean="0">
                <a:solidFill>
                  <a:srgbClr val="7030A0"/>
                </a:solidFill>
              </a:rPr>
              <a:t>e new participants in </a:t>
            </a:r>
            <a:r>
              <a:rPr lang="en-US" sz="2800" dirty="0" err="1" smtClean="0">
                <a:solidFill>
                  <a:srgbClr val="7030A0"/>
                </a:solidFill>
              </a:rPr>
              <a:t>GlueX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Our RICH </a:t>
            </a:r>
            <a:r>
              <a:rPr lang="en-US" sz="2800" dirty="0" smtClean="0">
                <a:solidFill>
                  <a:srgbClr val="7030A0"/>
                </a:solidFill>
              </a:rPr>
              <a:t>d</a:t>
            </a:r>
            <a:r>
              <a:rPr lang="en-US" sz="2800" dirty="0" smtClean="0">
                <a:solidFill>
                  <a:srgbClr val="7030A0"/>
                </a:solidFill>
              </a:rPr>
              <a:t>etector as part of PID needs a family.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038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QCD Potential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349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m=0</a:t>
              </a:r>
            </a:p>
          </p:txBody>
        </p:sp>
      </p:grp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457200" y="4267200"/>
            <a:ext cx="781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The normal mesons are built up from a “quark-antiquark </a:t>
            </a:r>
          </a:p>
          <a:p>
            <a:r>
              <a:rPr lang="en-US" sz="2400">
                <a:solidFill>
                  <a:srgbClr val="A50021"/>
                </a:solidFill>
              </a:rPr>
              <a:t>pair” with and a “ground-state” flux tube.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533400" y="5105400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>
                <a:latin typeface="cmmi10" pitchFamily="34" charset="0"/>
              </a:rPr>
              <a:t>¼</a:t>
            </a:r>
            <a:r>
              <a:rPr lang="en-US"/>
              <a:t>,K,</a:t>
            </a:r>
            <a:r>
              <a:rPr lang="en-US">
                <a:latin typeface="cmmi10" pitchFamily="34" charset="0"/>
              </a:rPr>
              <a:t>´</a:t>
            </a:r>
            <a:r>
              <a:rPr lang="en-US"/>
              <a:t>,</a:t>
            </a:r>
            <a:r>
              <a:rPr lang="en-US">
                <a:latin typeface="cmmi10" pitchFamily="34" charset="0"/>
              </a:rPr>
              <a:t>´</a:t>
            </a:r>
            <a:r>
              <a:rPr lang="en-US" baseline="30000">
                <a:latin typeface="cmsy10" pitchFamily="32" charset="0"/>
              </a:rPr>
              <a:t>0</a:t>
            </a:r>
            <a:r>
              <a:rPr lang="en-US"/>
              <a:t> )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1828800" y="5105400"/>
            <a:ext cx="1398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>
                <a:latin typeface="cmmi10" pitchFamily="34" charset="0"/>
              </a:rPr>
              <a:t>½</a:t>
            </a:r>
            <a:r>
              <a:rPr lang="en-US"/>
              <a:t>,K</a:t>
            </a:r>
            <a:r>
              <a:rPr lang="en-US" baseline="30000"/>
              <a:t>*</a:t>
            </a:r>
            <a:r>
              <a:rPr lang="en-US"/>
              <a:t>,</a:t>
            </a:r>
            <a:r>
              <a:rPr lang="en-US">
                <a:latin typeface="cmmi10" pitchFamily="34" charset="0"/>
              </a:rPr>
              <a:t>!</a:t>
            </a:r>
            <a:r>
              <a:rPr lang="en-US"/>
              <a:t>,</a:t>
            </a:r>
            <a:r>
              <a:rPr lang="en-US">
                <a:latin typeface="cmmi10" pitchFamily="34" charset="0"/>
              </a:rPr>
              <a:t>Á</a:t>
            </a:r>
            <a:r>
              <a:rPr lang="en-US"/>
              <a:t>, </a:t>
            </a:r>
            <a:r>
              <a:rPr lang="en-US">
                <a:latin typeface="cmmi10" pitchFamily="34" charset="0"/>
              </a:rPr>
              <a:t>Á</a:t>
            </a:r>
            <a:r>
              <a:rPr lang="en-US"/>
              <a:t>)</a:t>
            </a: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3429000" y="5105400"/>
            <a:ext cx="143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(b</a:t>
            </a:r>
            <a:r>
              <a:rPr lang="en-US" baseline="-25000"/>
              <a:t>1</a:t>
            </a:r>
            <a:r>
              <a:rPr lang="en-US"/>
              <a:t>,K</a:t>
            </a:r>
            <a:r>
              <a:rPr lang="en-US" baseline="-25000"/>
              <a:t>1</a:t>
            </a:r>
            <a:r>
              <a:rPr lang="en-US"/>
              <a:t>,h</a:t>
            </a:r>
            <a:r>
              <a:rPr lang="en-US" baseline="-25000"/>
              <a:t>1</a:t>
            </a:r>
            <a:r>
              <a:rPr lang="en-US"/>
              <a:t>,h</a:t>
            </a:r>
            <a:r>
              <a:rPr lang="en-US" baseline="-25000"/>
              <a:t>1</a:t>
            </a:r>
            <a:r>
              <a:rPr lang="en-US" baseline="30000">
                <a:latin typeface="cmsy10" pitchFamily="32" charset="0"/>
              </a:rPr>
              <a:t>0</a:t>
            </a:r>
            <a:r>
              <a:rPr lang="en-US"/>
              <a:t>)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5029200" y="5105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  <a:r>
              <a:rPr lang="en-US"/>
              <a:t> )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6096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=0</a:t>
            </a:r>
            <a:r>
              <a:rPr lang="en-US" baseline="30000"/>
              <a:t>-+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1981200" y="5486400"/>
            <a:ext cx="87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=1</a:t>
            </a:r>
            <a:r>
              <a:rPr lang="en-US" baseline="30000"/>
              <a:t>--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5814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=1</a:t>
            </a:r>
            <a:r>
              <a:rPr lang="en-US" baseline="30000"/>
              <a:t>+-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5013325" y="544671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++</a:t>
            </a:r>
            <a:r>
              <a:rPr lang="en-US"/>
              <a:t>,1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--</a:t>
            </a:r>
            <a:r>
              <a:rPr lang="en-US"/>
              <a:t>,2</a:t>
            </a:r>
            <a:r>
              <a:rPr lang="en-US" baseline="30000"/>
              <a:t>-+</a:t>
            </a:r>
            <a:r>
              <a:rPr lang="en-US"/>
              <a:t>,3</a:t>
            </a:r>
            <a:r>
              <a:rPr lang="en-US" baseline="30000"/>
              <a:t>++</a:t>
            </a:r>
            <a:r>
              <a:rPr lang="en-US"/>
              <a:t>,3</a:t>
            </a:r>
            <a:r>
              <a:rPr lang="en-US" baseline="30000"/>
              <a:t>- -</a:t>
            </a:r>
            <a:r>
              <a:rPr lang="en-US"/>
              <a:t>,3</a:t>
            </a:r>
            <a:r>
              <a:rPr lang="en-US" baseline="30000"/>
              <a:t>+ -</a:t>
            </a:r>
            <a:endParaRPr lang="en-US">
              <a:latin typeface="MT Extra" pitchFamily="18" charset="2"/>
              <a:sym typeface="MT Extra" pitchFamily="18" charset="2"/>
            </a:endParaRP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m=0</a:t>
              </a:r>
            </a:p>
          </p:txBody>
        </p:sp>
      </p:grp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64528" name="Arc 16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Arc 20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excited flux-tube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    m=1</a:t>
              </a:r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35" name="Picture 23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Gluonic Excitations provide an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experimental measurement of 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the excited QCD potential.</a:t>
            </a:r>
            <a:r>
              <a:rPr lang="en-US" sz="2400">
                <a:latin typeface="Comic Sans MS" pitchFamily="64" charset="0"/>
              </a:rPr>
              <a:t>  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04800" y="51816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Many of the hybrid nonets have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exotic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 quantum numbers.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876800" y="838200"/>
            <a:ext cx="3733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495800" y="1295400"/>
            <a:ext cx="4252913" cy="2638425"/>
            <a:chOff x="2976" y="2496"/>
            <a:chExt cx="2679" cy="1662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976" y="2496"/>
              <a:ext cx="1222" cy="1322"/>
              <a:chOff x="2880" y="2400"/>
              <a:chExt cx="1222" cy="1322"/>
            </a:xfrm>
          </p:grpSpPr>
          <p:sp>
            <p:nvSpPr>
              <p:cNvPr id="64542" name="AutoShape 3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222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S=0,L=0,m=1</a:t>
                </a:r>
              </a:p>
            </p:txBody>
          </p:sp>
          <p:sp>
            <p:nvSpPr>
              <p:cNvPr id="64543" name="AutoShape 31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946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CP=+</a:t>
                </a:r>
              </a:p>
            </p:txBody>
          </p:sp>
          <p:sp>
            <p:nvSpPr>
              <p:cNvPr id="64544" name="AutoShape 32"/>
              <p:cNvSpPr>
                <a:spLocks noChangeArrowheads="1"/>
              </p:cNvSpPr>
              <p:nvPr/>
            </p:nvSpPr>
            <p:spPr bwMode="auto">
              <a:xfrm>
                <a:off x="2881" y="3073"/>
                <a:ext cx="1165" cy="649"/>
              </a:xfrm>
              <a:prstGeom prst="roundRect">
                <a:avLst>
                  <a:gd name="adj" fmla="val 14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--</a:t>
                </a: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2400" b="1" baseline="30000">
                  <a:solidFill>
                    <a:srgbClr val="660066"/>
                  </a:solidFill>
                  <a:latin typeface="Comic Sans MS" pitchFamily="64" charset="0"/>
                </a:endParaRP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(not exotic)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464" y="2496"/>
              <a:ext cx="1191" cy="601"/>
              <a:chOff x="4368" y="2400"/>
              <a:chExt cx="1191" cy="601"/>
            </a:xfrm>
          </p:grpSpPr>
          <p:sp>
            <p:nvSpPr>
              <p:cNvPr id="64546" name="AutoShape 34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191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S=1,L=0,m=1</a:t>
                </a:r>
              </a:p>
            </p:txBody>
          </p:sp>
          <p:sp>
            <p:nvSpPr>
              <p:cNvPr id="64547" name="AutoShape 35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934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CP=-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168" y="3104"/>
              <a:ext cx="1450" cy="1054"/>
              <a:chOff x="4072" y="3008"/>
              <a:chExt cx="1450" cy="1054"/>
            </a:xfrm>
          </p:grpSpPr>
          <p:sp>
            <p:nvSpPr>
              <p:cNvPr id="64549" name="Text Box 37"/>
              <p:cNvSpPr txBox="1">
                <a:spLocks noChangeArrowheads="1"/>
              </p:cNvSpPr>
              <p:nvPr/>
            </p:nvSpPr>
            <p:spPr bwMode="auto">
              <a:xfrm>
                <a:off x="4370" y="3008"/>
                <a:ext cx="1152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=0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0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-+</a:t>
                </a:r>
                <a:r>
                  <a:rPr lang="en-GB" sz="2400" b="1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2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2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</p:txBody>
          </p:sp>
          <p:sp>
            <p:nvSpPr>
              <p:cNvPr id="64550" name="AutoShape 38"/>
              <p:cNvSpPr>
                <a:spLocks noChangeArrowheads="1"/>
              </p:cNvSpPr>
              <p:nvPr/>
            </p:nvSpPr>
            <p:spPr bwMode="auto">
              <a:xfrm>
                <a:off x="4072" y="3797"/>
                <a:ext cx="676" cy="265"/>
              </a:xfrm>
              <a:prstGeom prst="roundRect">
                <a:avLst>
                  <a:gd name="adj" fmla="val 35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FF0000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exotic</a:t>
                </a:r>
              </a:p>
            </p:txBody>
          </p:sp>
        </p:grpSp>
      </p:grp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562600" y="685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1524000" y="0"/>
            <a:ext cx="4038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utoUpdateAnimBg="0"/>
      <p:bldP spid="64539" grpId="0" animBg="1"/>
      <p:bldP spid="645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413000" y="15240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Hybrid Predictions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025" y="808038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>
              <a:latin typeface="Comic Sans MS" pitchFamily="6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1625" y="2179638"/>
            <a:ext cx="7793038" cy="264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Comic Sans MS" pitchFamily="64" charset="0"/>
              </a:rPr>
              <a:t>Lattice calculations --- </a:t>
            </a:r>
            <a:r>
              <a:rPr lang="en-US" sz="2400" b="1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Comic Sans MS" pitchFamily="64" charset="0"/>
              </a:rPr>
              <a:t> nonet is the lightest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>
                <a:solidFill>
                  <a:srgbClr val="FF0066"/>
                </a:solidFill>
                <a:latin typeface="Comic Sans MS" pitchFamily="64" charset="0"/>
              </a:rPr>
              <a:t> </a:t>
            </a:r>
          </a:p>
          <a:p>
            <a:r>
              <a:rPr lang="en-US" sz="2400">
                <a:latin typeface="Comic Sans MS" pitchFamily="64" charset="0"/>
              </a:rPr>
              <a:t>UKQCD (97)   1.87 </a:t>
            </a:r>
            <a:r>
              <a:rPr lang="en-US" sz="2400">
                <a:latin typeface="Comic Sans MS" pitchFamily="64" charset="0"/>
                <a:sym typeface="Symbol" pitchFamily="16" charset="2"/>
              </a:rPr>
              <a:t>0.20</a:t>
            </a:r>
          </a:p>
          <a:p>
            <a:r>
              <a:rPr lang="en-US" sz="2400">
                <a:latin typeface="Comic Sans MS" pitchFamily="64" charset="0"/>
                <a:sym typeface="Symbol" pitchFamily="16" charset="2"/>
              </a:rPr>
              <a:t>MILC (97)       1.97 0.30</a:t>
            </a:r>
          </a:p>
          <a:p>
            <a:r>
              <a:rPr lang="en-US" sz="2400">
                <a:latin typeface="Comic Sans MS" pitchFamily="64" charset="0"/>
                <a:sym typeface="Symbol" pitchFamily="16" charset="2"/>
              </a:rPr>
              <a:t>MILC (99)       2.11  0.10</a:t>
            </a:r>
          </a:p>
          <a:p>
            <a:r>
              <a:rPr lang="en-US" sz="2400">
                <a:latin typeface="Comic Sans MS" pitchFamily="64" charset="0"/>
                <a:sym typeface="Symbol" pitchFamily="16" charset="2"/>
              </a:rPr>
              <a:t>Lacock(99)      1.90 0.20</a:t>
            </a:r>
          </a:p>
          <a:p>
            <a:r>
              <a:rPr lang="en-US" sz="2400">
                <a:latin typeface="Comic Sans MS" pitchFamily="64" charset="0"/>
                <a:sym typeface="Symbol" pitchFamily="16" charset="2"/>
              </a:rPr>
              <a:t>Mei(02)           2.01 0.10</a:t>
            </a:r>
          </a:p>
          <a:p>
            <a:r>
              <a:rPr lang="en-US" sz="2400">
                <a:latin typeface="Comic Sans MS" pitchFamily="64" charset="0"/>
                <a:sym typeface="Symbol" pitchFamily="16" charset="2"/>
              </a:rPr>
              <a:t>Bernard(04)    1.792</a:t>
            </a:r>
            <a:r>
              <a:rPr lang="en-US" sz="2400">
                <a:latin typeface="cmsy10" pitchFamily="32" charset="0"/>
                <a:sym typeface="Symbol" pitchFamily="16" charset="2"/>
              </a:rPr>
              <a:t>§</a:t>
            </a:r>
            <a:r>
              <a:rPr lang="en-US" sz="2400">
                <a:latin typeface="Comic Sans MS" pitchFamily="64" charset="0"/>
                <a:sym typeface="Symbol" pitchFamily="16" charset="2"/>
              </a:rPr>
              <a:t>0.139</a:t>
            </a: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4267200" y="2692400"/>
            <a:ext cx="76200" cy="1651000"/>
          </a:xfrm>
          <a:prstGeom prst="rightBrace">
            <a:avLst>
              <a:gd name="adj1" fmla="val 180556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4345" name="AutoShape 9"/>
          <p:cNvSpPr>
            <a:spLocks/>
          </p:cNvSpPr>
          <p:nvPr/>
        </p:nvSpPr>
        <p:spPr bwMode="auto">
          <a:xfrm>
            <a:off x="3124200" y="50292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65525" y="5151438"/>
            <a:ext cx="2392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99"/>
                </a:solidFill>
                <a:latin typeface="Comic Sans MS" pitchFamily="64" charset="0"/>
              </a:rPr>
              <a:t>Splitting = 0.20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26025" y="3065463"/>
            <a:ext cx="2303463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>
                <a:solidFill>
                  <a:srgbClr val="FF0000"/>
                </a:solidFill>
                <a:latin typeface="Comic Sans MS" pitchFamily="64" charset="0"/>
              </a:rPr>
              <a:t>-+        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1.9</a:t>
            </a:r>
            <a:r>
              <a:rPr lang="en-US" sz="2400">
                <a:solidFill>
                  <a:srgbClr val="FF0000"/>
                </a:solidFill>
                <a:latin typeface="cmsy10" pitchFamily="32" charset="0"/>
              </a:rPr>
              <a:t>§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0.2</a:t>
            </a:r>
          </a:p>
          <a:p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     2.0</a:t>
            </a:r>
            <a:r>
              <a:rPr lang="en-US" sz="2400">
                <a:solidFill>
                  <a:srgbClr val="FF0000"/>
                </a:solidFill>
                <a:latin typeface="cmsy10" pitchFamily="32" charset="0"/>
              </a:rPr>
              <a:t>§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0.11</a:t>
            </a:r>
            <a:endParaRPr lang="en-US" sz="2400" baseline="3000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>
                <a:solidFill>
                  <a:srgbClr val="FF0000"/>
                </a:solidFill>
                <a:latin typeface="Comic Sans MS" pitchFamily="64" charset="0"/>
              </a:rPr>
              <a:t>+-       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2.3</a:t>
            </a:r>
            <a:r>
              <a:rPr lang="en-US" sz="2400">
                <a:solidFill>
                  <a:srgbClr val="FF0000"/>
                </a:solidFill>
                <a:latin typeface="cmsy10" pitchFamily="32" charset="0"/>
              </a:rPr>
              <a:t>§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 0.6</a:t>
            </a: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S=0</a:t>
            </a:r>
          </a:p>
        </p:txBody>
      </p:sp>
      <p:sp>
        <p:nvSpPr>
          <p:cNvPr id="14350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2590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All masses in GeV/c</a:t>
            </a:r>
            <a:r>
              <a:rPr lang="en-US" sz="20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828800" y="225425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641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Populate final states with </a:t>
            </a:r>
          </a:p>
          <a:p>
            <a:r>
              <a:rPr lang="en-US" sz="2400">
                <a:solidFill>
                  <a:srgbClr val="A50021"/>
                </a:solidFill>
                <a:latin typeface="cmmi10" pitchFamily="34" charset="0"/>
              </a:rPr>
              <a:t>¼</a:t>
            </a:r>
            <a:r>
              <a:rPr lang="en-US" sz="2400" baseline="30000">
                <a:solidFill>
                  <a:srgbClr val="A50021"/>
                </a:solidFill>
                <a:latin typeface="cmsy10" pitchFamily="32" charset="0"/>
              </a:rPr>
              <a:t>§</a:t>
            </a:r>
            <a:r>
              <a:rPr lang="en-US" sz="2400">
                <a:solidFill>
                  <a:srgbClr val="A50021"/>
                </a:solidFill>
              </a:rPr>
              <a:t>,</a:t>
            </a:r>
            <a:r>
              <a:rPr lang="en-US" sz="2400">
                <a:solidFill>
                  <a:srgbClr val="A50021"/>
                </a:solidFill>
                <a:latin typeface="cmmi10" pitchFamily="34" charset="0"/>
              </a:rPr>
              <a:t>¼</a:t>
            </a:r>
            <a:r>
              <a:rPr lang="en-US" sz="2400" baseline="3000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>
                <a:solidFill>
                  <a:srgbClr val="A50021"/>
                </a:solidFill>
              </a:rPr>
              <a:t>,K</a:t>
            </a:r>
            <a:r>
              <a:rPr lang="en-US" sz="2400" baseline="30000">
                <a:solidFill>
                  <a:srgbClr val="A50021"/>
                </a:solidFill>
                <a:latin typeface="cmsy10" pitchFamily="32" charset="0"/>
              </a:rPr>
              <a:t>§</a:t>
            </a:r>
            <a:r>
              <a:rPr lang="en-US" sz="2400">
                <a:solidFill>
                  <a:srgbClr val="A50021"/>
                </a:solidFill>
              </a:rPr>
              <a:t>,</a:t>
            </a:r>
            <a:r>
              <a:rPr lang="en-US" sz="2400">
                <a:solidFill>
                  <a:srgbClr val="A50021"/>
                </a:solidFill>
                <a:latin typeface="cmmi10" pitchFamily="34" charset="0"/>
              </a:rPr>
              <a:t>´</a:t>
            </a:r>
            <a:r>
              <a:rPr lang="en-US" sz="2400">
                <a:solidFill>
                  <a:srgbClr val="A50021"/>
                </a:solidFill>
              </a:rPr>
              <a:t> (</a:t>
            </a:r>
            <a:r>
              <a:rPr lang="en-US" sz="2400">
                <a:solidFill>
                  <a:srgbClr val="A50021"/>
                </a:solidFill>
                <a:latin typeface="cmmi10" pitchFamily="34" charset="0"/>
              </a:rPr>
              <a:t>°</a:t>
            </a:r>
            <a:r>
              <a:rPr lang="en-US" sz="2400">
                <a:solidFill>
                  <a:srgbClr val="A50021"/>
                </a:solidFill>
              </a:rPr>
              <a:t>)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181600" y="5105400"/>
            <a:ext cx="368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9933"/>
                </a:solidFill>
                <a:latin typeface="cmmi10" pitchFamily="34" charset="0"/>
              </a:rPr>
              <a:t>¼¼¼</a:t>
            </a:r>
            <a:r>
              <a:rPr lang="en-US" sz="2400" b="1">
                <a:solidFill>
                  <a:srgbClr val="339933"/>
                </a:solidFill>
              </a:rPr>
              <a:t> , </a:t>
            </a:r>
            <a:r>
              <a:rPr lang="en-US" sz="2400" b="1">
                <a:solidFill>
                  <a:srgbClr val="339933"/>
                </a:solidFill>
                <a:latin typeface="cmmi10" pitchFamily="34" charset="0"/>
              </a:rPr>
              <a:t>¼¼¼¼</a:t>
            </a:r>
            <a:r>
              <a:rPr lang="en-US" sz="2400" b="1">
                <a:solidFill>
                  <a:srgbClr val="339933"/>
                </a:solidFill>
              </a:rPr>
              <a:t> , </a:t>
            </a:r>
            <a:r>
              <a:rPr lang="en-US" sz="2400" b="1">
                <a:solidFill>
                  <a:srgbClr val="339933"/>
                </a:solidFill>
                <a:latin typeface="cmmi10" pitchFamily="34" charset="0"/>
              </a:rPr>
              <a:t>¼¼¼´</a:t>
            </a:r>
            <a:r>
              <a:rPr lang="en-US" sz="2400" b="1">
                <a:solidFill>
                  <a:srgbClr val="339933"/>
                </a:solidFill>
              </a:rPr>
              <a:t> , </a:t>
            </a:r>
            <a:r>
              <a:rPr lang="en-US" sz="2400" b="1">
                <a:solidFill>
                  <a:srgbClr val="339933"/>
                </a:solidFill>
                <a:latin typeface="cmmi10" pitchFamily="34" charset="0"/>
              </a:rPr>
              <a:t>¼¼¼¼´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191000" y="5181600"/>
            <a:ext cx="95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9933"/>
                </a:solidFill>
              </a:rPr>
              <a:t>(p,n) +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251325" y="4735513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9933"/>
                </a:solidFill>
              </a:rPr>
              <a:t>Final States  (in GlueX)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191000" y="5562600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</a:rPr>
              <a:t>70% involve at least 1 </a:t>
            </a:r>
            <a:r>
              <a:rPr lang="en-US" sz="2000" b="1">
                <a:solidFill>
                  <a:srgbClr val="CC3300"/>
                </a:solidFill>
                <a:latin typeface="cmmi10" pitchFamily="34" charset="0"/>
              </a:rPr>
              <a:t>¼</a:t>
            </a:r>
            <a:r>
              <a:rPr lang="en-US" sz="2000" b="1" baseline="30000">
                <a:solidFill>
                  <a:srgbClr val="CC3300"/>
                </a:solidFill>
                <a:latin typeface="cmsy10" pitchFamily="32" charset="0"/>
              </a:rPr>
              <a:t>±</a:t>
            </a:r>
            <a:endParaRPr lang="en-US" sz="2000" b="1">
              <a:solidFill>
                <a:srgbClr val="CC3300"/>
              </a:solidFill>
              <a:latin typeface="cmsy10" pitchFamily="32" charset="0"/>
            </a:endParaRPr>
          </a:p>
          <a:p>
            <a:r>
              <a:rPr lang="en-US" sz="2000" b="1">
                <a:solidFill>
                  <a:srgbClr val="CC3300"/>
                </a:solidFill>
              </a:rPr>
              <a:t>50% involve more than 1 </a:t>
            </a:r>
            <a:r>
              <a:rPr lang="en-US" sz="2000" b="1">
                <a:solidFill>
                  <a:srgbClr val="CC3300"/>
                </a:solidFill>
                <a:latin typeface="Symbol" pitchFamily="16" charset="2"/>
              </a:rPr>
              <a:t>p</a:t>
            </a:r>
            <a:r>
              <a:rPr lang="en-US" sz="2000" b="1" baseline="30000">
                <a:solidFill>
                  <a:srgbClr val="CC3300"/>
                </a:solidFill>
              </a:rPr>
              <a:t>o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0"/>
            <a:ext cx="44196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Photoproduction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833688" cy="1976438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81400"/>
            <a:ext cx="2432050" cy="1987550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29000" y="990600"/>
            <a:ext cx="548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F7F110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8000"/>
                </a:solidFill>
                <a:latin typeface="Comic Sans MS" pitchFamily="64" charset="0"/>
              </a:rPr>
              <a:t>More likely to find exotic hybrid mesons using beams of photons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609600"/>
            <a:ext cx="517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Photon behaves like a spin-1 meson (</a:t>
            </a:r>
            <a:r>
              <a:rPr lang="en-US" sz="2000">
                <a:solidFill>
                  <a:srgbClr val="CC0000"/>
                </a:solidFill>
                <a:latin typeface="cmmi10" pitchFamily="34" charset="0"/>
              </a:rPr>
              <a:t>½</a:t>
            </a:r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  <a:latin typeface="cmmi10" pitchFamily="34" charset="0"/>
              </a:rPr>
              <a:t>!</a:t>
            </a:r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  <a:latin typeface="cmmi10" pitchFamily="34" charset="0"/>
              </a:rPr>
              <a:t>Á </a:t>
            </a:r>
            <a:r>
              <a:rPr lang="en-US" sz="2000">
                <a:solidFill>
                  <a:srgbClr val="CC0000"/>
                </a:solidFill>
                <a:latin typeface="Arial Unicode MS" pitchFamily="32" charset="0"/>
              </a:rPr>
              <a:t>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309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  <a:latin typeface="cmmi10" pitchFamily="34" charset="0"/>
              </a:rPr>
              <a:t>¼</a:t>
            </a:r>
            <a:r>
              <a:rPr lang="en-US" sz="2000">
                <a:solidFill>
                  <a:srgbClr val="CC3300"/>
                </a:solidFill>
              </a:rPr>
              <a:t> and K beams are spin-0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57200" y="3581400"/>
            <a:ext cx="609600" cy="228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85800" y="1066800"/>
            <a:ext cx="304800" cy="30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429000" y="1676400"/>
            <a:ext cx="5486400" cy="5029200"/>
          </a:xfrm>
          <a:prstGeom prst="rect">
            <a:avLst/>
          </a:prstGeom>
          <a:solidFill>
            <a:srgbClr val="FFFF99"/>
          </a:solidFill>
          <a:ln w="158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429000" y="1752600"/>
            <a:ext cx="52603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Virtually no </a:t>
            </a:r>
            <a:r>
              <a:rPr lang="en-US" sz="2000" dirty="0" smtClean="0">
                <a:solidFill>
                  <a:srgbClr val="CC0000"/>
                </a:solidFill>
              </a:rPr>
              <a:t>photo-production </a:t>
            </a:r>
            <a:r>
              <a:rPr lang="en-US" sz="2000" dirty="0">
                <a:solidFill>
                  <a:srgbClr val="CC0000"/>
                </a:solidFill>
              </a:rPr>
              <a:t>data at 8-9 </a:t>
            </a:r>
            <a:r>
              <a:rPr lang="en-US" sz="2000" dirty="0" err="1">
                <a:solidFill>
                  <a:srgbClr val="CC0000"/>
                </a:solidFill>
              </a:rPr>
              <a:t>GeV</a:t>
            </a:r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>
                <a:solidFill>
                  <a:srgbClr val="CC0000"/>
                </a:solidFill>
              </a:rPr>
              <a:t>           (literally a few thousand events)</a:t>
            </a:r>
          </a:p>
          <a:p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>
                <a:solidFill>
                  <a:srgbClr val="CC0000"/>
                </a:solidFill>
              </a:rPr>
              <a:t>Theoretically we expect some hybrid production </a:t>
            </a:r>
          </a:p>
          <a:p>
            <a:r>
              <a:rPr lang="en-US" sz="2000" dirty="0">
                <a:solidFill>
                  <a:srgbClr val="CC0000"/>
                </a:solidFill>
              </a:rPr>
              <a:t> cross sections similar to normal mesons</a:t>
            </a:r>
          </a:p>
          <a:p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>
                <a:solidFill>
                  <a:srgbClr val="CC0000"/>
                </a:solidFill>
              </a:rPr>
              <a:t>No </a:t>
            </a:r>
            <a:r>
              <a:rPr lang="en-US" sz="2000" dirty="0" smtClean="0">
                <a:solidFill>
                  <a:srgbClr val="CC0000"/>
                </a:solidFill>
              </a:rPr>
              <a:t>photo-production </a:t>
            </a:r>
            <a:r>
              <a:rPr lang="en-US" sz="2000" dirty="0">
                <a:solidFill>
                  <a:srgbClr val="CC0000"/>
                </a:solidFill>
              </a:rPr>
              <a:t>data with multiple </a:t>
            </a:r>
            <a:r>
              <a:rPr lang="en-US" sz="2000" dirty="0">
                <a:solidFill>
                  <a:srgbClr val="CC0000"/>
                </a:solidFill>
                <a:latin typeface="cmmi10" pitchFamily="34" charset="0"/>
              </a:rPr>
              <a:t>¼</a:t>
            </a:r>
            <a:r>
              <a:rPr lang="en-US" sz="2000" baseline="30000" dirty="0">
                <a:solidFill>
                  <a:srgbClr val="CC0000"/>
                </a:solidFill>
                <a:latin typeface="cmsy10" pitchFamily="32" charset="0"/>
              </a:rPr>
              <a:t>±</a:t>
            </a:r>
            <a:endParaRPr lang="en-US" sz="2000" dirty="0">
              <a:solidFill>
                <a:srgbClr val="CC0000"/>
              </a:solidFill>
              <a:latin typeface="cmsy10" pitchFamily="32" charset="0"/>
            </a:endParaRPr>
          </a:p>
          <a:p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>
                <a:solidFill>
                  <a:srgbClr val="A50021"/>
                </a:solidFill>
              </a:rPr>
              <a:t>A high-statistics experiment with performance</a:t>
            </a:r>
          </a:p>
          <a:p>
            <a:r>
              <a:rPr lang="en-US" sz="2000" dirty="0">
                <a:solidFill>
                  <a:srgbClr val="A50021"/>
                </a:solidFill>
              </a:rPr>
              <a:t> similar to other successful spectroscopy</a:t>
            </a:r>
          </a:p>
          <a:p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A50021"/>
                </a:solidFill>
              </a:rPr>
              <a:t>experiments can make a big impact.</a:t>
            </a:r>
            <a:endParaRPr lang="en-US" sz="2000" dirty="0">
              <a:solidFill>
                <a:srgbClr val="A50021"/>
              </a:solidFill>
            </a:endParaRPr>
          </a:p>
          <a:p>
            <a:endParaRPr lang="en-US" sz="2000" dirty="0">
              <a:solidFill>
                <a:srgbClr val="A50021"/>
              </a:solidFill>
            </a:endParaRPr>
          </a:p>
          <a:p>
            <a:r>
              <a:rPr lang="en-US" sz="2000" dirty="0" err="1">
                <a:solidFill>
                  <a:srgbClr val="A50021"/>
                </a:solidFill>
              </a:rPr>
              <a:t>GlueX</a:t>
            </a:r>
            <a:r>
              <a:rPr lang="en-US" sz="2000" dirty="0">
                <a:solidFill>
                  <a:srgbClr val="A50021"/>
                </a:solidFill>
              </a:rPr>
              <a:t> will collect ~4-5 orders of magnitude </a:t>
            </a:r>
          </a:p>
          <a:p>
            <a:r>
              <a:rPr lang="en-US" sz="2000" dirty="0">
                <a:solidFill>
                  <a:srgbClr val="A50021"/>
                </a:solidFill>
              </a:rPr>
              <a:t> more data than existing photon experiments</a:t>
            </a:r>
          </a:p>
          <a:p>
            <a:r>
              <a:rPr lang="en-US" sz="2000" dirty="0">
                <a:solidFill>
                  <a:srgbClr val="A50021"/>
                </a:solidFill>
              </a:rPr>
              <a:t> and we will by exceed the highest statistics </a:t>
            </a:r>
          </a:p>
          <a:p>
            <a:r>
              <a:rPr lang="en-US" sz="2000" dirty="0">
                <a:solidFill>
                  <a:srgbClr val="A50021"/>
                </a:solidFill>
              </a:rPr>
              <a:t> experiments by 1-2  orders of magnitude.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57325" y="137160"/>
            <a:ext cx="1521250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 err="1">
                <a:solidFill>
                  <a:srgbClr val="FFFE50"/>
                </a:solidFill>
                <a:latin typeface="Marker Felt" pitchFamily="34" charset="0"/>
              </a:rPr>
              <a:t>GlueX</a:t>
            </a: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 Here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26230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00700" y="499491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B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98005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C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89470" y="137160"/>
            <a:ext cx="1946046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Jefferson Lab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Accelerator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Newport News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VA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25-October-2008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GlueX Experiment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2276</Words>
  <Application>Microsoft Office PowerPoint</Application>
  <PresentationFormat>On-screen Show (4:3)</PresentationFormat>
  <Paragraphs>538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The GlueX Experiment</vt:lpstr>
      <vt:lpstr>The GlueX Collaboration</vt:lpstr>
      <vt:lpstr>Outline</vt:lpstr>
      <vt:lpstr>QCD Potential</vt:lpstr>
      <vt:lpstr>Slide 5</vt:lpstr>
      <vt:lpstr>Slide 6</vt:lpstr>
      <vt:lpstr>Slide 7</vt:lpstr>
      <vt:lpstr>Slide 8</vt:lpstr>
      <vt:lpstr>Slide 9</vt:lpstr>
      <vt:lpstr>Slide 10</vt:lpstr>
      <vt:lpstr>The Jefferson Lab Upgrade</vt:lpstr>
      <vt:lpstr>Milestones</vt:lpstr>
      <vt:lpstr>Linearly Polarized Photon Beam</vt:lpstr>
      <vt:lpstr>Linearly Polarized Photon Beam</vt:lpstr>
      <vt:lpstr>The GlueX Detector in Hall D </vt:lpstr>
      <vt:lpstr>The GlueX Detector</vt:lpstr>
      <vt:lpstr>Tracking: Startcounter</vt:lpstr>
      <vt:lpstr>Tracking: Central Drift Chamber</vt:lpstr>
      <vt:lpstr>Tracking: Central Drift Chamber</vt:lpstr>
      <vt:lpstr>Tracking: Central Drift Chamber</vt:lpstr>
      <vt:lpstr>Tracking: Forward Drift Chamber</vt:lpstr>
      <vt:lpstr>Forward Drift Chamber</vt:lpstr>
      <vt:lpstr>The Barrel Calorimeter</vt:lpstr>
      <vt:lpstr>The Barrel Calorimeter</vt:lpstr>
      <vt:lpstr>The Forward Calorimeter</vt:lpstr>
      <vt:lpstr>The Forward Calorimeter</vt:lpstr>
      <vt:lpstr>Time-of-Flight </vt:lpstr>
      <vt:lpstr>Time-of-Flight </vt:lpstr>
      <vt:lpstr>Slide 29</vt:lpstr>
      <vt:lpstr>Physics in GlueX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GlueX Experiment</dc:title>
  <dc:creator> </dc:creator>
  <cp:lastModifiedBy> </cp:lastModifiedBy>
  <cp:revision>13</cp:revision>
  <dcterms:created xsi:type="dcterms:W3CDTF">2008-10-14T13:54:08Z</dcterms:created>
  <dcterms:modified xsi:type="dcterms:W3CDTF">2008-10-23T05:50:41Z</dcterms:modified>
</cp:coreProperties>
</file>