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91" r:id="rId2"/>
    <p:sldId id="257" r:id="rId3"/>
    <p:sldId id="272" r:id="rId4"/>
    <p:sldId id="281" r:id="rId5"/>
    <p:sldId id="259" r:id="rId6"/>
    <p:sldId id="262" r:id="rId7"/>
    <p:sldId id="268" r:id="rId8"/>
    <p:sldId id="278" r:id="rId9"/>
    <p:sldId id="277" r:id="rId10"/>
    <p:sldId id="269" r:id="rId11"/>
    <p:sldId id="270" r:id="rId12"/>
    <p:sldId id="263" r:id="rId13"/>
    <p:sldId id="288" r:id="rId14"/>
    <p:sldId id="289" r:id="rId15"/>
    <p:sldId id="280" r:id="rId16"/>
    <p:sldId id="282" r:id="rId17"/>
    <p:sldId id="273" r:id="rId18"/>
    <p:sldId id="266" r:id="rId19"/>
    <p:sldId id="283" r:id="rId20"/>
    <p:sldId id="285" r:id="rId21"/>
    <p:sldId id="290" r:id="rId22"/>
    <p:sldId id="284" r:id="rId23"/>
    <p:sldId id="292" r:id="rId24"/>
    <p:sldId id="260" r:id="rId25"/>
    <p:sldId id="274" r:id="rId26"/>
    <p:sldId id="275" r:id="rId27"/>
    <p:sldId id="276" r:id="rId28"/>
    <p:sldId id="286" r:id="rId29"/>
    <p:sldId id="258" r:id="rId30"/>
    <p:sldId id="267" r:id="rId31"/>
    <p:sldId id="264" r:id="rId32"/>
    <p:sldId id="271" r:id="rId33"/>
    <p:sldId id="265" r:id="rId34"/>
    <p:sldId id="28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2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DBD92-126A-1E44-AACC-A369E2FC9840}" type="datetimeFigureOut">
              <a:rPr lang="en-US" smtClean="0"/>
              <a:t>9/8/14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FE1FB-F023-6F4F-BBDA-11F5F6F06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37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089A3-643D-4C43-A1F8-A34A75A042B5}" type="datetimeFigureOut">
              <a:rPr lang="en-US" smtClean="0"/>
              <a:t>9/8/14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683F0-5F58-1B41-9529-B33747D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35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683F0-5F58-1B41-9529-B33747DF7C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3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 amplitude analysis uses a physics amplitude to describe a process that connects the initial and final states. Several such processes may be possible, and the resulting amplitude is a coherent sum of all of these. The resulting amplitude can be used to evaluate the probability that a given event comes from the particular amplitude. A likelihood is formed as a product of these probabilities, which is turned into a sum by taking the logarithm. This log likelihood I then minimized with respect to the complex a’s.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4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Coherent bremsstrahlung beam with linearly</a:t>
            </a:r>
            <a:r>
              <a:rPr lang="en-US" baseline="0" dirty="0" smtClean="0"/>
              <a:t> polarized (40%) photons and the GlueX detector to search for exotics. The detector is a nearly hermetic detector for charged particles and photons in a 2.2T magnetic field. The expected reaction is the photo production of some meson X which then decays. Typical decay chains for a some exotic states are shown, and the final states that they yield. GlueX needs to reconstruct complete final states to carry out amplitude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2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b="1" i="0" kern="1200">
          <a:solidFill>
            <a:srgbClr val="000090"/>
          </a:solidFill>
          <a:latin typeface="Calibri"/>
          <a:ea typeface="+mj-ea"/>
          <a:cs typeface="Calibri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3200" b="0" i="0" kern="1200">
          <a:solidFill>
            <a:srgbClr val="0000FF"/>
          </a:solidFill>
          <a:latin typeface="Calibri"/>
          <a:ea typeface="+mn-ea"/>
          <a:cs typeface="Calibri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b="0" i="0" kern="1200">
          <a:solidFill>
            <a:schemeClr val="tx2">
              <a:lumMod val="75000"/>
              <a:lumOff val="25000"/>
            </a:schemeClr>
          </a:solidFill>
          <a:latin typeface="Calibri"/>
          <a:ea typeface="+mn-ea"/>
          <a:cs typeface="Calibri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b="0" i="0" kern="1200">
          <a:solidFill>
            <a:srgbClr val="000090"/>
          </a:solidFill>
          <a:latin typeface="Calibri"/>
          <a:ea typeface="+mn-ea"/>
          <a:cs typeface="Calibri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000" b="0" i="0" kern="1200">
          <a:solidFill>
            <a:srgbClr val="0000FF"/>
          </a:solidFill>
          <a:latin typeface="Calibri"/>
          <a:ea typeface="+mn-ea"/>
          <a:cs typeface="Calibri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b="0" i="0" kern="1200">
          <a:solidFill>
            <a:schemeClr val="tx2">
              <a:lumMod val="75000"/>
              <a:lumOff val="25000"/>
            </a:schemeClr>
          </a:solidFill>
          <a:latin typeface="Calibri"/>
          <a:ea typeface="+mn-ea"/>
          <a:cs typeface="Calibri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9" Type="http://schemas.openxmlformats.org/officeDocument/2006/relationships/image" Target="../media/image59.emf"/><Relationship Id="rId10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7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1318" y="441785"/>
            <a:ext cx="8531408" cy="17395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009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4400" dirty="0" smtClean="0"/>
              <a:t>Experiment Overview on Meson Spectroscopy: Current and Future</a:t>
            </a:r>
            <a:endParaRPr lang="en-US" sz="44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1318" y="2415446"/>
            <a:ext cx="8186285" cy="704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3200" b="0" i="0" kern="1200">
                <a:solidFill>
                  <a:srgbClr val="0000FF"/>
                </a:solidFill>
                <a:latin typeface="Calibri"/>
                <a:ea typeface="+mn-ea"/>
                <a:cs typeface="Calibri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b="0" i="0" kern="1200">
                <a:solidFill>
                  <a:srgbClr val="000090"/>
                </a:solidFill>
                <a:latin typeface="Calibri"/>
                <a:ea typeface="+mn-ea"/>
                <a:cs typeface="Calibri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000" b="0" i="0" kern="1200">
                <a:solidFill>
                  <a:srgbClr val="0000FF"/>
                </a:solidFill>
                <a:latin typeface="Calibri"/>
                <a:ea typeface="+mn-ea"/>
                <a:cs typeface="Calibri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Curtis A. Meyer - Carnegie Mellon University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8292" y="5687964"/>
            <a:ext cx="750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2014 Long-range plan Joint Town Meeting on QCD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534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06090"/>
            <a:ext cx="147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4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9992" y="615553"/>
            <a:ext cx="7591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sz="1600" dirty="0" smtClean="0"/>
              <a:t>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168±20+150-12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E852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’π    1597±10+45-10     340±40±50      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E852,VES,CLEO-c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sz="16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185±25±38                0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E852,VES,CBAR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sz="16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1709±24±41          403±80±115    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E852,VES</a:t>
            </a:r>
          </a:p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 1660 ±10+64-0      269±21+42-64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COMPASS</a:t>
            </a:r>
            <a:endParaRPr lang="en-US" sz="1600" dirty="0"/>
          </a:p>
        </p:txBody>
      </p:sp>
      <p:pic>
        <p:nvPicPr>
          <p:cNvPr id="9" name="Picture 6" descr="fig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34289"/>
            <a:ext cx="3744468" cy="2248281"/>
          </a:xfrm>
          <a:prstGeom prst="rect">
            <a:avLst/>
          </a:prstGeom>
          <a:noFill/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23768"/>
            <a:ext cx="495300" cy="3294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318" y="2523768"/>
            <a:ext cx="3966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Decay mode sensitive to model</a:t>
            </a:r>
            <a:endParaRPr lang="en-US" sz="2000" dirty="0"/>
          </a:p>
        </p:txBody>
      </p:sp>
      <p:pic>
        <p:nvPicPr>
          <p:cNvPr id="13" name="Picture 12" descr="t_0p1_1p0_zemach_42waves_tdep_30a_6w_nobgr2mp_6_compass_pr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2529974"/>
            <a:ext cx="2880360" cy="2159000"/>
          </a:xfrm>
          <a:prstGeom prst="rect">
            <a:avLst/>
          </a:prstGeom>
        </p:spPr>
      </p:pic>
      <p:pic>
        <p:nvPicPr>
          <p:cNvPr id="14" name="Picture 13" descr="t_0p1_1p0_zemach_42waves_tdep_30a_6w_nobgr2mp_2_6_compass_pr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4699000"/>
            <a:ext cx="2880360" cy="215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52901" y="3240421"/>
            <a:ext cx="19113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not in</a:t>
            </a:r>
          </a:p>
          <a:p>
            <a:r>
              <a:rPr lang="en-US" dirty="0" smtClean="0"/>
              <a:t>COMPASS</a:t>
            </a:r>
          </a:p>
          <a:p>
            <a:endParaRPr lang="en-US" dirty="0" smtClean="0"/>
          </a:p>
          <a:p>
            <a:r>
              <a:rPr lang="en-US" dirty="0" smtClean="0"/>
              <a:t>Exactly the same mass and width as the 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443" y="4949170"/>
            <a:ext cx="952500" cy="266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0" y="548257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Confused production in E852??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4540" y="5894685"/>
            <a:ext cx="567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This is consistent with a hybrid meson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4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968093"/>
            <a:ext cx="169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(2015)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015" y="996386"/>
            <a:ext cx="7115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 230±32±73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2001±30±92               332±52±49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E852</a:t>
            </a:r>
            <a:endParaRPr lang="en-US" dirty="0"/>
          </a:p>
        </p:txBody>
      </p:sp>
      <p:pic>
        <p:nvPicPr>
          <p:cNvPr id="8" name="Picture 7" descr="fig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0271"/>
            <a:ext cx="4749800" cy="2717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6179" y="2771162"/>
            <a:ext cx="75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06179" y="2401830"/>
            <a:ext cx="71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48212" y="277116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48212" y="3140494"/>
            <a:ext cx="7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902200" y="2260271"/>
            <a:ext cx="33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π</a:t>
            </a:r>
            <a:r>
              <a:rPr lang="en-US" baseline="-25000" dirty="0" smtClean="0"/>
              <a:t>1</a:t>
            </a:r>
            <a:r>
              <a:rPr lang="en-US" dirty="0" smtClean="0"/>
              <a:t>(2000)→b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</a:p>
          <a:p>
            <a:r>
              <a:rPr lang="en-US" dirty="0" smtClean="0"/>
              <a:t>M = 2014±20±16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=   230±32±73 MeV/c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  <a:p>
            <a:r>
              <a:rPr lang="en-US" dirty="0" smtClean="0"/>
              <a:t>Seen primarily in natural </a:t>
            </a:r>
          </a:p>
          <a:p>
            <a:r>
              <a:rPr lang="en-US" dirty="0" smtClean="0"/>
              <a:t>parity exchange. </a:t>
            </a:r>
          </a:p>
          <a:p>
            <a:r>
              <a:rPr lang="en-US" dirty="0" smtClean="0">
                <a:solidFill>
                  <a:srgbClr val="FF4566"/>
                </a:solidFill>
              </a:rPr>
              <a:t>The natural dominates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580" y="1940165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Need two J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PC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=1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-+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 states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156022"/>
            <a:ext cx="80371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Seen in one experiment with low statistics It needs confirmation. If this exists, it is also a good candidate for an exotic hybrid meson.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5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9" y="4342529"/>
            <a:ext cx="3031337" cy="160482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20" y="681904"/>
            <a:ext cx="4224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Lattice QCD suggests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5 nonets of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 with exotic quantum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number: 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1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nonet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 of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 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-+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238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 states.</a:t>
            </a:r>
            <a:endParaRPr lang="en-US" sz="24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7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4420478" cy="679351"/>
          </a:xfrm>
        </p:spPr>
        <p:txBody>
          <a:bodyPr/>
          <a:lstStyle/>
          <a:p>
            <a:r>
              <a:rPr lang="en-US" dirty="0" smtClean="0"/>
              <a:t>Making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17000"/>
            <a:ext cx="8042276" cy="4343400"/>
          </a:xfrm>
        </p:spPr>
        <p:txBody>
          <a:bodyPr/>
          <a:lstStyle/>
          <a:p>
            <a:r>
              <a:rPr lang="en-US" dirty="0" smtClean="0"/>
              <a:t>Large and uniform acceptance detectors. </a:t>
            </a:r>
          </a:p>
          <a:p>
            <a:r>
              <a:rPr lang="en-US" dirty="0" smtClean="0"/>
              <a:t>Photon and charged particle reconstruction.</a:t>
            </a:r>
          </a:p>
          <a:p>
            <a:r>
              <a:rPr lang="en-US" dirty="0" smtClean="0"/>
              <a:t>Very high statistics.</a:t>
            </a:r>
          </a:p>
          <a:p>
            <a:r>
              <a:rPr lang="en-US" dirty="0" smtClean="0"/>
              <a:t>Multiple production mechanisms.</a:t>
            </a:r>
          </a:p>
          <a:p>
            <a:r>
              <a:rPr lang="en-US" dirty="0" smtClean="0"/>
              <a:t>Consistent analyses and theoretical support.</a:t>
            </a:r>
          </a:p>
          <a:p>
            <a:r>
              <a:rPr lang="en-US" dirty="0" smtClean="0"/>
              <a:t>Independent confirmation.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2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0" y="211123"/>
            <a:ext cx="6753501" cy="751250"/>
          </a:xfrm>
        </p:spPr>
        <p:txBody>
          <a:bodyPr/>
          <a:lstStyle/>
          <a:p>
            <a:r>
              <a:rPr lang="en-US" dirty="0" smtClean="0"/>
              <a:t>12-GeV CEBAF – Photoproduction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0955" y="51715"/>
            <a:ext cx="2773045" cy="1934845"/>
          </a:xfrm>
          <a:prstGeom prst="rect">
            <a:avLst/>
          </a:prstGeom>
          <a:noFill/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354138" y="1111597"/>
            <a:ext cx="3359333" cy="3230361"/>
            <a:chOff x="783" y="81"/>
            <a:chExt cx="3839" cy="3692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783" y="819"/>
              <a:ext cx="3839" cy="2954"/>
              <a:chOff x="783" y="819"/>
              <a:chExt cx="3839" cy="2954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3" y="819"/>
                <a:ext cx="3840" cy="2955"/>
              </a:xfrm>
              <a:prstGeom prst="rect">
                <a:avLst/>
              </a:prstGeom>
              <a:noFill/>
            </p:spPr>
          </p:pic>
          <p:sp>
            <p:nvSpPr>
              <p:cNvPr id="27" name="Freeform 4"/>
              <p:cNvSpPr>
                <a:spLocks noChangeArrowheads="1"/>
              </p:cNvSpPr>
              <p:nvPr/>
            </p:nvSpPr>
            <p:spPr bwMode="auto">
              <a:xfrm>
                <a:off x="2877" y="1697"/>
                <a:ext cx="219" cy="336"/>
              </a:xfrm>
              <a:custGeom>
                <a:avLst/>
                <a:gdLst/>
                <a:ahLst/>
                <a:cxnLst>
                  <a:cxn ang="0">
                    <a:pos x="963" y="507"/>
                  </a:cxn>
                  <a:cxn ang="0">
                    <a:pos x="963" y="1481"/>
                  </a:cxn>
                  <a:cxn ang="0">
                    <a:pos x="0" y="974"/>
                  </a:cxn>
                  <a:cxn ang="0">
                    <a:pos x="0" y="0"/>
                  </a:cxn>
                  <a:cxn ang="0">
                    <a:pos x="963" y="507"/>
                  </a:cxn>
                </a:cxnLst>
                <a:rect l="0" t="0" r="r" b="b"/>
                <a:pathLst>
                  <a:path w="964" h="1482">
                    <a:moveTo>
                      <a:pt x="963" y="507"/>
                    </a:moveTo>
                    <a:lnTo>
                      <a:pt x="963" y="1481"/>
                    </a:lnTo>
                    <a:lnTo>
                      <a:pt x="0" y="974"/>
                    </a:lnTo>
                    <a:lnTo>
                      <a:pt x="0" y="0"/>
                    </a:lnTo>
                    <a:lnTo>
                      <a:pt x="963" y="507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1776"/>
              <a:ext cx="1940" cy="1182"/>
            </a:xfrm>
            <a:prstGeom prst="rect">
              <a:avLst/>
            </a:prstGeom>
            <a:noFill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13" y="544"/>
              <a:ext cx="554" cy="843"/>
            </a:xfrm>
            <a:prstGeom prst="rect">
              <a:avLst/>
            </a:prstGeom>
            <a:noFill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38" y="816"/>
              <a:ext cx="786" cy="774"/>
            </a:xfrm>
            <a:prstGeom prst="rect">
              <a:avLst/>
            </a:prstGeom>
            <a:noFill/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7" y="2079"/>
              <a:ext cx="1068" cy="859"/>
            </a:xfrm>
            <a:prstGeom prst="rect">
              <a:avLst/>
            </a:prstGeom>
            <a:noFill/>
          </p:spPr>
        </p:pic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2864" y="1437"/>
              <a:ext cx="1106" cy="533"/>
              <a:chOff x="2864" y="1437"/>
              <a:chExt cx="1106" cy="533"/>
            </a:xfrm>
          </p:grpSpPr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3058" y="1437"/>
                <a:ext cx="912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spcBef>
                    <a:spcPts val="1102"/>
                  </a:spcBef>
                  <a:buClr>
                    <a:srgbClr val="FFFFFF"/>
                  </a:buClr>
                  <a:buSzPct val="100000"/>
                  <a:tabLst>
                    <a:tab pos="0" algn="l"/>
                    <a:tab pos="1007943" algn="l"/>
                    <a:tab pos="2015886" algn="l"/>
                    <a:tab pos="3023829" algn="l"/>
                    <a:tab pos="4031772" algn="l"/>
                    <a:tab pos="5039716" algn="l"/>
                    <a:tab pos="6047659" algn="l"/>
                    <a:tab pos="7055602" algn="l"/>
                    <a:tab pos="8063545" algn="l"/>
                    <a:tab pos="9071488" algn="l"/>
                    <a:tab pos="10079431" algn="l"/>
                    <a:tab pos="11087374" algn="l"/>
                  </a:tabLst>
                </a:pPr>
                <a:r>
                  <a:rPr lang="en-GB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CHL-2</a:t>
                </a:r>
              </a:p>
            </p:txBody>
          </p:sp>
          <p:grpSp>
            <p:nvGrpSpPr>
              <p:cNvPr id="23" name="Group 11"/>
              <p:cNvGrpSpPr>
                <a:grpSpLocks/>
              </p:cNvGrpSpPr>
              <p:nvPr/>
            </p:nvGrpSpPr>
            <p:grpSpPr bwMode="auto">
              <a:xfrm>
                <a:off x="2864" y="1533"/>
                <a:ext cx="368" cy="437"/>
                <a:chOff x="2864" y="1533"/>
                <a:chExt cx="368" cy="437"/>
              </a:xfrm>
            </p:grpSpPr>
            <p:pic>
              <p:nvPicPr>
                <p:cNvPr id="24" name="Picture 12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864" y="1704"/>
                  <a:ext cx="167" cy="2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13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030" y="1533"/>
                  <a:ext cx="203" cy="28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449" y="81"/>
              <a:ext cx="858" cy="605"/>
              <a:chOff x="3449" y="81"/>
              <a:chExt cx="858" cy="605"/>
            </a:xfrm>
          </p:grpSpPr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449" y="81"/>
                <a:ext cx="859" cy="606"/>
              </a:xfrm>
              <a:prstGeom prst="rect">
                <a:avLst/>
              </a:prstGeom>
              <a:noFill/>
            </p:spPr>
          </p:pic>
          <p:sp>
            <p:nvSpPr>
              <p:cNvPr id="21" name="Freeform 16"/>
              <p:cNvSpPr>
                <a:spLocks noChangeArrowheads="1"/>
              </p:cNvSpPr>
              <p:nvPr/>
            </p:nvSpPr>
            <p:spPr bwMode="auto">
              <a:xfrm>
                <a:off x="3693" y="356"/>
                <a:ext cx="219" cy="192"/>
              </a:xfrm>
              <a:custGeom>
                <a:avLst/>
                <a:gdLst/>
                <a:ahLst/>
                <a:cxnLst>
                  <a:cxn ang="0">
                    <a:pos x="0" y="498"/>
                  </a:cxn>
                  <a:cxn ang="0">
                    <a:pos x="0" y="846"/>
                  </a:cxn>
                  <a:cxn ang="0">
                    <a:pos x="963" y="346"/>
                  </a:cxn>
                  <a:cxn ang="0">
                    <a:pos x="963" y="0"/>
                  </a:cxn>
                  <a:cxn ang="0">
                    <a:pos x="0" y="498"/>
                  </a:cxn>
                </a:cxnLst>
                <a:rect l="0" t="0" r="r" b="b"/>
                <a:pathLst>
                  <a:path w="964" h="847">
                    <a:moveTo>
                      <a:pt x="0" y="498"/>
                    </a:moveTo>
                    <a:lnTo>
                      <a:pt x="0" y="846"/>
                    </a:lnTo>
                    <a:lnTo>
                      <a:pt x="963" y="346"/>
                    </a:lnTo>
                    <a:lnTo>
                      <a:pt x="963" y="0"/>
                    </a:lnTo>
                    <a:lnTo>
                      <a:pt x="0" y="498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Freeform 17"/>
            <p:cNvSpPr>
              <a:spLocks noChangeArrowheads="1"/>
            </p:cNvSpPr>
            <p:nvPr/>
          </p:nvSpPr>
          <p:spPr bwMode="auto">
            <a:xfrm>
              <a:off x="3694" y="361"/>
              <a:ext cx="276" cy="130"/>
            </a:xfrm>
            <a:custGeom>
              <a:avLst/>
              <a:gdLst/>
              <a:ahLst/>
              <a:cxnLst>
                <a:cxn ang="0">
                  <a:pos x="0" y="574"/>
                </a:cxn>
                <a:cxn ang="0">
                  <a:pos x="56" y="476"/>
                </a:cxn>
                <a:cxn ang="0">
                  <a:pos x="112" y="538"/>
                </a:cxn>
                <a:cxn ang="0">
                  <a:pos x="176" y="565"/>
                </a:cxn>
                <a:cxn ang="0">
                  <a:pos x="212" y="472"/>
                </a:cxn>
                <a:cxn ang="0">
                  <a:pos x="288" y="437"/>
                </a:cxn>
                <a:cxn ang="0">
                  <a:pos x="352" y="468"/>
                </a:cxn>
                <a:cxn ang="0">
                  <a:pos x="376" y="388"/>
                </a:cxn>
                <a:cxn ang="0">
                  <a:pos x="384" y="362"/>
                </a:cxn>
                <a:cxn ang="0">
                  <a:pos x="448" y="370"/>
                </a:cxn>
                <a:cxn ang="0">
                  <a:pos x="512" y="388"/>
                </a:cxn>
                <a:cxn ang="0">
                  <a:pos x="584" y="264"/>
                </a:cxn>
                <a:cxn ang="0">
                  <a:pos x="609" y="273"/>
                </a:cxn>
                <a:cxn ang="0">
                  <a:pos x="633" y="291"/>
                </a:cxn>
                <a:cxn ang="0">
                  <a:pos x="681" y="309"/>
                </a:cxn>
                <a:cxn ang="0">
                  <a:pos x="769" y="167"/>
                </a:cxn>
                <a:cxn ang="0">
                  <a:pos x="857" y="238"/>
                </a:cxn>
                <a:cxn ang="0">
                  <a:pos x="945" y="105"/>
                </a:cxn>
                <a:cxn ang="0">
                  <a:pos x="1017" y="150"/>
                </a:cxn>
                <a:cxn ang="0">
                  <a:pos x="1065" y="167"/>
                </a:cxn>
                <a:cxn ang="0">
                  <a:pos x="1145" y="44"/>
                </a:cxn>
                <a:cxn ang="0">
                  <a:pos x="1218" y="0"/>
                </a:cxn>
              </a:cxnLst>
              <a:rect l="0" t="0" r="r" b="b"/>
              <a:pathLst>
                <a:path w="1219" h="575">
                  <a:moveTo>
                    <a:pt x="0" y="574"/>
                  </a:moveTo>
                  <a:cubicBezTo>
                    <a:pt x="64" y="525"/>
                    <a:pt x="44" y="560"/>
                    <a:pt x="56" y="476"/>
                  </a:cubicBezTo>
                  <a:cubicBezTo>
                    <a:pt x="100" y="494"/>
                    <a:pt x="76" y="476"/>
                    <a:pt x="112" y="538"/>
                  </a:cubicBezTo>
                  <a:cubicBezTo>
                    <a:pt x="116" y="547"/>
                    <a:pt x="176" y="565"/>
                    <a:pt x="176" y="565"/>
                  </a:cubicBezTo>
                  <a:cubicBezTo>
                    <a:pt x="212" y="525"/>
                    <a:pt x="160" y="490"/>
                    <a:pt x="212" y="472"/>
                  </a:cubicBezTo>
                  <a:cubicBezTo>
                    <a:pt x="256" y="406"/>
                    <a:pt x="244" y="388"/>
                    <a:pt x="288" y="437"/>
                  </a:cubicBezTo>
                  <a:cubicBezTo>
                    <a:pt x="292" y="454"/>
                    <a:pt x="328" y="512"/>
                    <a:pt x="352" y="468"/>
                  </a:cubicBezTo>
                  <a:cubicBezTo>
                    <a:pt x="352" y="468"/>
                    <a:pt x="372" y="401"/>
                    <a:pt x="376" y="388"/>
                  </a:cubicBezTo>
                  <a:cubicBezTo>
                    <a:pt x="380" y="379"/>
                    <a:pt x="384" y="362"/>
                    <a:pt x="384" y="362"/>
                  </a:cubicBezTo>
                  <a:cubicBezTo>
                    <a:pt x="404" y="366"/>
                    <a:pt x="428" y="366"/>
                    <a:pt x="448" y="370"/>
                  </a:cubicBezTo>
                  <a:cubicBezTo>
                    <a:pt x="468" y="375"/>
                    <a:pt x="512" y="388"/>
                    <a:pt x="512" y="388"/>
                  </a:cubicBezTo>
                  <a:cubicBezTo>
                    <a:pt x="564" y="375"/>
                    <a:pt x="556" y="313"/>
                    <a:pt x="584" y="264"/>
                  </a:cubicBezTo>
                  <a:cubicBezTo>
                    <a:pt x="592" y="269"/>
                    <a:pt x="600" y="269"/>
                    <a:pt x="609" y="273"/>
                  </a:cubicBezTo>
                  <a:cubicBezTo>
                    <a:pt x="617" y="278"/>
                    <a:pt x="625" y="287"/>
                    <a:pt x="633" y="291"/>
                  </a:cubicBezTo>
                  <a:cubicBezTo>
                    <a:pt x="649" y="300"/>
                    <a:pt x="681" y="309"/>
                    <a:pt x="681" y="309"/>
                  </a:cubicBezTo>
                  <a:cubicBezTo>
                    <a:pt x="709" y="264"/>
                    <a:pt x="721" y="185"/>
                    <a:pt x="769" y="167"/>
                  </a:cubicBezTo>
                  <a:cubicBezTo>
                    <a:pt x="805" y="194"/>
                    <a:pt x="817" y="225"/>
                    <a:pt x="857" y="238"/>
                  </a:cubicBezTo>
                  <a:cubicBezTo>
                    <a:pt x="909" y="220"/>
                    <a:pt x="929" y="158"/>
                    <a:pt x="945" y="105"/>
                  </a:cubicBezTo>
                  <a:cubicBezTo>
                    <a:pt x="969" y="114"/>
                    <a:pt x="997" y="141"/>
                    <a:pt x="1017" y="150"/>
                  </a:cubicBezTo>
                  <a:cubicBezTo>
                    <a:pt x="1033" y="154"/>
                    <a:pt x="1065" y="167"/>
                    <a:pt x="1065" y="167"/>
                  </a:cubicBezTo>
                  <a:cubicBezTo>
                    <a:pt x="1105" y="88"/>
                    <a:pt x="1121" y="83"/>
                    <a:pt x="1145" y="44"/>
                  </a:cubicBezTo>
                  <a:cubicBezTo>
                    <a:pt x="1145" y="35"/>
                    <a:pt x="1201" y="8"/>
                    <a:pt x="1218" y="0"/>
                  </a:cubicBezTo>
                </a:path>
              </a:pathLst>
            </a:custGeom>
            <a:noFill/>
            <a:ln w="19080">
              <a:solidFill>
                <a:srgbClr val="FFB6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45" y="847"/>
              <a:ext cx="279" cy="376"/>
            </a:xfrm>
            <a:prstGeom prst="rect">
              <a:avLst/>
            </a:prstGeom>
            <a:noFill/>
          </p:spPr>
        </p:pic>
      </p:grpSp>
      <p:pic>
        <p:nvPicPr>
          <p:cNvPr id="28" name="Picture 27" descr="Cebaf_201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4" y="2110804"/>
            <a:ext cx="3853286" cy="4739657"/>
          </a:xfrm>
          <a:prstGeom prst="rect">
            <a:avLst/>
          </a:prstGeom>
        </p:spPr>
      </p:pic>
      <p:pic>
        <p:nvPicPr>
          <p:cNvPr id="29" name="Picture 26"/>
          <p:cNvPicPr>
            <a:picLocks noChangeAspect="1" noChangeArrowheads="1"/>
          </p:cNvPicPr>
          <p:nvPr/>
        </p:nvPicPr>
        <p:blipFill>
          <a:blip r:embed="rId12"/>
          <a:srcRect l="10701" t="57410" r="52740" b="8984"/>
          <a:stretch>
            <a:fillRect/>
          </a:stretch>
        </p:blipFill>
        <p:spPr bwMode="auto">
          <a:xfrm>
            <a:off x="2038770" y="4342833"/>
            <a:ext cx="2514600" cy="1471613"/>
          </a:xfrm>
          <a:prstGeom prst="rect">
            <a:avLst/>
          </a:prstGeom>
          <a:noFill/>
        </p:spPr>
      </p:pic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2954540" y="3636144"/>
            <a:ext cx="2365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2000" b="1" dirty="0">
                <a:latin typeface="Helvetica" charset="0"/>
              </a:rPr>
              <a:t>photons out</a:t>
            </a: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99812" y="4753706"/>
            <a:ext cx="2198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E30917"/>
                </a:solidFill>
                <a:latin typeface="Helvetica" charset="0"/>
              </a:rPr>
              <a:t>12GeV electrons </a:t>
            </a:r>
            <a:endParaRPr lang="en-US" sz="2000" b="1" dirty="0">
              <a:solidFill>
                <a:srgbClr val="E30917"/>
              </a:solidFill>
              <a:latin typeface="Helvetica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998635" y="5814446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3293880" y="5427838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</p:spTree>
    <p:extLst>
      <p:ext uri="{BB962C8B-B14F-4D97-AF65-F5344CB8AC3E}">
        <p14:creationId xmlns:p14="http://schemas.microsoft.com/office/powerpoint/2010/main" val="391021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739" y="1219188"/>
            <a:ext cx="4936660" cy="458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Photo Production: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There are limited results from the </a:t>
            </a:r>
            <a:r>
              <a:rPr lang="en-US" sz="2400" b="1" dirty="0" smtClean="0">
                <a:latin typeface="Calibri"/>
                <a:cs typeface="Calibri"/>
              </a:rPr>
              <a:t>CLAS</a:t>
            </a:r>
            <a:r>
              <a:rPr lang="en-US" sz="2400" dirty="0" smtClean="0">
                <a:latin typeface="Calibri"/>
                <a:cs typeface="Calibri"/>
              </a:rPr>
              <a:t> at 6 </a:t>
            </a:r>
            <a:r>
              <a:rPr lang="en-US" sz="2400" dirty="0" err="1" smtClean="0">
                <a:latin typeface="Calibri"/>
                <a:cs typeface="Calibri"/>
              </a:rPr>
              <a:t>GeV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from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Jefferson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Lab.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No </a:t>
            </a:r>
            <a:r>
              <a:rPr lang="en-US" sz="2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="1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that decays to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produced in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exchange. 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The </a:t>
            </a:r>
            <a:r>
              <a:rPr lang="en-US" sz="2400" b="1" dirty="0" smtClean="0">
                <a:latin typeface="Calibri"/>
                <a:cs typeface="Calibri"/>
              </a:rPr>
              <a:t>GlueX</a:t>
            </a:r>
            <a:r>
              <a:rPr lang="en-US" sz="2400" dirty="0" smtClean="0">
                <a:latin typeface="Calibri"/>
                <a:cs typeface="Calibri"/>
              </a:rPr>
              <a:t> experiment </a:t>
            </a:r>
            <a:r>
              <a:rPr lang="en-US" sz="2400" dirty="0" smtClean="0">
                <a:latin typeface="Calibri"/>
                <a:cs typeface="Calibri"/>
              </a:rPr>
              <a:t>at Jefferson </a:t>
            </a:r>
            <a:r>
              <a:rPr lang="en-US" sz="2400" dirty="0" smtClean="0">
                <a:latin typeface="Calibri"/>
                <a:cs typeface="Calibri"/>
              </a:rPr>
              <a:t>Lab will start physics in 2015. Double the photon energy, much better acceptance, linear polarization and higher rates.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Unexplored production mechanism.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1594" y="107592"/>
            <a:ext cx="6785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Experimental Evidence for Hybrids</a:t>
            </a:r>
            <a:endParaRPr lang="en-GB" sz="36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500" y="1054960"/>
            <a:ext cx="3556000" cy="2479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72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814B-F504-604E-8B2E-86FD8BE03C41}" type="slidenum">
              <a:rPr lang="en-US"/>
              <a:pPr/>
              <a:t>16</a:t>
            </a:fld>
            <a:endParaRPr lang="en-US"/>
          </a:p>
        </p:txBody>
      </p:sp>
      <p:sp>
        <p:nvSpPr>
          <p:cNvPr id="16386" name="Freeform 2"/>
          <p:cNvSpPr>
            <a:spLocks noChangeArrowheads="1"/>
          </p:cNvSpPr>
          <p:nvPr/>
        </p:nvSpPr>
        <p:spPr bwMode="auto">
          <a:xfrm>
            <a:off x="8953500" y="6364288"/>
            <a:ext cx="8724900" cy="51450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237" y="0"/>
              </a:cxn>
              <a:cxn ang="0">
                <a:pos x="24237" y="14293"/>
              </a:cxn>
              <a:cxn ang="0">
                <a:pos x="0" y="14293"/>
              </a:cxn>
              <a:cxn ang="0">
                <a:pos x="0" y="0"/>
              </a:cxn>
            </a:cxnLst>
            <a:rect l="0" t="0" r="r" b="b"/>
            <a:pathLst>
              <a:path w="24238" h="14294">
                <a:moveTo>
                  <a:pt x="0" y="0"/>
                </a:moveTo>
                <a:lnTo>
                  <a:pt x="24237" y="0"/>
                </a:lnTo>
                <a:lnTo>
                  <a:pt x="24237" y="14293"/>
                </a:lnTo>
                <a:lnTo>
                  <a:pt x="0" y="1429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70708D"/>
              </a:gs>
            </a:gsLst>
            <a:lin ang="16200000" scaled="1"/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500" y="1054960"/>
            <a:ext cx="3556000" cy="2479675"/>
          </a:xfrm>
          <a:prstGeom prst="rect">
            <a:avLst/>
          </a:prstGeo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054960"/>
            <a:ext cx="3173413" cy="2593975"/>
          </a:xfrm>
          <a:prstGeom prst="rect">
            <a:avLst/>
          </a:prstGeom>
          <a:noFill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935413" y="169333"/>
            <a:ext cx="5053794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8000"/>
                </a:solidFill>
                <a:latin typeface="Comic Sans MS" charset="0"/>
              </a:rPr>
              <a:t>More likely to find</a:t>
            </a:r>
            <a:r>
              <a:rPr lang="en-GB" sz="2400" dirty="0" smtClean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Comic Sans MS" charset="0"/>
              </a:rPr>
              <a:t>mesons </a:t>
            </a:r>
            <a:r>
              <a:rPr lang="en-GB" sz="2400" dirty="0" smtClean="0">
                <a:solidFill>
                  <a:srgbClr val="008000"/>
                </a:solidFill>
                <a:latin typeface="Comic Sans MS" charset="0"/>
              </a:rPr>
              <a:t>w</a:t>
            </a:r>
            <a:r>
              <a:rPr lang="en-GB" sz="2400" dirty="0" smtClean="0">
                <a:solidFill>
                  <a:srgbClr val="008000"/>
                </a:solidFill>
                <a:latin typeface="Comic Sans MS" charset="0"/>
              </a:rPr>
              <a:t>ith spin-aligned quarks using photons.</a:t>
            </a:r>
            <a:endParaRPr lang="en-GB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051" y="0"/>
            <a:ext cx="3449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Photoproduction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5944" y="3681095"/>
            <a:ext cx="52775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Simple (0</a:t>
            </a:r>
            <a:r>
              <a:rPr lang="en-US" sz="2400" baseline="30000" dirty="0" smtClean="0">
                <a:latin typeface="Calibri"/>
                <a:cs typeface="Calibri"/>
              </a:rPr>
              <a:t>++</a:t>
            </a:r>
            <a:r>
              <a:rPr lang="en-US" sz="2400" dirty="0" smtClean="0">
                <a:latin typeface="Calibri"/>
                <a:cs typeface="Calibri"/>
              </a:rPr>
              <a:t>) </a:t>
            </a:r>
            <a:r>
              <a:rPr lang="en-US" sz="2400" dirty="0" smtClean="0">
                <a:latin typeface="Calibri"/>
                <a:cs typeface="Calibri"/>
              </a:rPr>
              <a:t>exchange </a:t>
            </a:r>
            <a:r>
              <a:rPr lang="en-US" sz="2400" dirty="0" smtClean="0">
                <a:latin typeface="Calibri"/>
                <a:cs typeface="Calibri"/>
              </a:rPr>
              <a:t>with L=1: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</a:t>
            </a:r>
            <a:r>
              <a:rPr lang="en-US" sz="2400" dirty="0" smtClean="0">
                <a:latin typeface="Calibri"/>
                <a:cs typeface="Calibri"/>
              </a:rPr>
              <a:t>,1</a:t>
            </a:r>
            <a:r>
              <a:rPr lang="en-US" sz="2400" baseline="30000" dirty="0" smtClean="0">
                <a:latin typeface="Calibri"/>
                <a:cs typeface="Calibri"/>
              </a:rPr>
              <a:t>+-</a:t>
            </a:r>
            <a:r>
              <a:rPr lang="en-US" sz="2400" dirty="0" smtClean="0">
                <a:latin typeface="Calibri"/>
                <a:cs typeface="Calibri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</a:p>
          <a:p>
            <a:r>
              <a:rPr lang="en-US" sz="2400" dirty="0">
                <a:latin typeface="Calibri"/>
                <a:cs typeface="Calibri"/>
              </a:rPr>
              <a:t>Simple (</a:t>
            </a:r>
            <a:r>
              <a:rPr lang="en-US" sz="2400" dirty="0" smtClean="0"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latin typeface="Calibri"/>
                <a:cs typeface="Calibri"/>
              </a:rPr>
              <a:t>-+</a:t>
            </a:r>
            <a:r>
              <a:rPr lang="en-US" sz="2400" dirty="0">
                <a:latin typeface="Calibri"/>
                <a:cs typeface="Calibri"/>
              </a:rPr>
              <a:t>) </a:t>
            </a:r>
            <a:r>
              <a:rPr lang="en-US" sz="2400" dirty="0" smtClean="0">
                <a:latin typeface="Calibri"/>
                <a:cs typeface="Calibri"/>
              </a:rPr>
              <a:t> exchange </a:t>
            </a:r>
            <a:r>
              <a:rPr lang="en-US" sz="2400" dirty="0">
                <a:latin typeface="Calibri"/>
                <a:cs typeface="Calibri"/>
              </a:rPr>
              <a:t>with L=1: </a:t>
            </a:r>
            <a:r>
              <a:rPr lang="en-US" sz="2400" dirty="0" smtClean="0"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latin typeface="Calibri"/>
                <a:cs typeface="Calibri"/>
              </a:rPr>
              <a:t>-</a:t>
            </a:r>
            <a:r>
              <a:rPr lang="en-US" sz="2400" dirty="0">
                <a:latin typeface="Calibri"/>
                <a:cs typeface="Calibri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2400" dirty="0">
                <a:latin typeface="Calibri"/>
                <a:cs typeface="Calibri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aseline="300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Simple </a:t>
            </a:r>
            <a:r>
              <a:rPr lang="en-US" sz="2400" dirty="0" smtClean="0">
                <a:latin typeface="Calibri"/>
                <a:cs typeface="Calibri"/>
              </a:rPr>
              <a:t>(1</a:t>
            </a:r>
            <a:r>
              <a:rPr lang="en-US" sz="2400" baseline="30000" dirty="0" smtClean="0">
                <a:latin typeface="Calibri"/>
                <a:cs typeface="Calibri"/>
              </a:rPr>
              <a:t>--</a:t>
            </a:r>
            <a:r>
              <a:rPr lang="en-US" sz="2400" dirty="0" smtClean="0"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exchange </a:t>
            </a:r>
            <a:r>
              <a:rPr lang="en-US" sz="2400" dirty="0">
                <a:latin typeface="Calibri"/>
                <a:cs typeface="Calibri"/>
              </a:rPr>
              <a:t>with L=1: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-+</a:t>
            </a:r>
            <a:r>
              <a:rPr lang="en-US" sz="2400" dirty="0" smtClean="0">
                <a:latin typeface="Calibri"/>
                <a:cs typeface="Calibri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-+</a:t>
            </a:r>
            <a:r>
              <a:rPr lang="en-US" sz="2400" dirty="0" smtClean="0">
                <a:latin typeface="Calibri"/>
                <a:cs typeface="Calibri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-+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aseline="30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458" y="4902538"/>
            <a:ext cx="8519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Dudek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2009)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 Radiative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decays in charmonium to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normal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and hybrid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 have comparable rates. 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458" y="5784815"/>
            <a:ext cx="7960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8.4-9 </a:t>
            </a:r>
            <a:r>
              <a:rPr lang="en-US" sz="2000" b="1" dirty="0" err="1" smtClean="0">
                <a:solidFill>
                  <a:srgbClr val="0000FF"/>
                </a:solidFill>
              </a:rPr>
              <a:t>GeV</a:t>
            </a:r>
            <a:r>
              <a:rPr lang="en-US" sz="2000" b="1" dirty="0" smtClean="0">
                <a:solidFill>
                  <a:srgbClr val="0000FF"/>
                </a:solidFill>
              </a:rPr>
              <a:t> tagged, linearly polarized photon beam, up to 10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8</a:t>
            </a:r>
            <a:r>
              <a:rPr lang="en-US" sz="2000" b="1" dirty="0" smtClean="0">
                <a:solidFill>
                  <a:srgbClr val="0000FF"/>
                </a:solidFill>
              </a:rPr>
              <a:t>/s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088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5370"/>
            <a:ext cx="7940719" cy="618723"/>
          </a:xfrm>
        </p:spPr>
        <p:txBody>
          <a:bodyPr/>
          <a:lstStyle/>
          <a:p>
            <a:r>
              <a:rPr lang="en-US" dirty="0" smtClean="0"/>
              <a:t>The CLAS12 Experiment at Jefferson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266" y="857848"/>
            <a:ext cx="5476240" cy="54178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458" y="5752448"/>
            <a:ext cx="2975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Physics in 2017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458" y="886869"/>
            <a:ext cx="4489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Quasi-Real Photo Production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</a:t>
            </a:r>
          </a:p>
        </p:txBody>
      </p:sp>
    </p:spTree>
    <p:extLst>
      <p:ext uri="{BB962C8B-B14F-4D97-AF65-F5344CB8AC3E}">
        <p14:creationId xmlns:p14="http://schemas.microsoft.com/office/powerpoint/2010/main" val="156662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31" y="107576"/>
            <a:ext cx="8039390" cy="721266"/>
          </a:xfrm>
        </p:spPr>
        <p:txBody>
          <a:bodyPr/>
          <a:lstStyle/>
          <a:p>
            <a:r>
              <a:rPr lang="en-US" b="1" dirty="0" smtClean="0"/>
              <a:t>The GlueX </a:t>
            </a:r>
            <a:r>
              <a:rPr lang="en-US" b="1" dirty="0" smtClean="0"/>
              <a:t>Experiment at Jefferson Lab</a:t>
            </a:r>
            <a:endParaRPr lang="en-US" b="1" dirty="0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" y="837577"/>
            <a:ext cx="8032750" cy="50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226" y="1946126"/>
            <a:ext cx="32878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Photo </a:t>
            </a:r>
            <a:r>
              <a:rPr lang="en-US" sz="2400" b="1" dirty="0" smtClean="0">
                <a:solidFill>
                  <a:srgbClr val="0000FF"/>
                </a:solidFill>
              </a:rPr>
              <a:t>Production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Strangeonium</a:t>
            </a:r>
            <a:r>
              <a:rPr lang="en-US" sz="2400" b="1" dirty="0" smtClean="0">
                <a:solidFill>
                  <a:srgbClr val="0000FF"/>
                </a:solidFill>
              </a:rPr>
              <a:t> States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12827" y="6014058"/>
            <a:ext cx="2975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Physics in 2015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33" y="793049"/>
            <a:ext cx="189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BaBar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DIRC Bars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9069" y="1131603"/>
            <a:ext cx="483170" cy="345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03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4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QCD Town Meeting</a:t>
            </a:r>
            <a:endParaRPr lang="en-US" dirty="0"/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403D-D162-9D4E-B6EB-8230D12EF814}" type="slidenum">
              <a:rPr lang="en-US"/>
              <a:pPr/>
              <a:t>19</a:t>
            </a:fld>
            <a:endParaRPr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55561" y="5705521"/>
            <a:ext cx="45005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dirty="0" err="1">
                <a:solidFill>
                  <a:srgbClr val="333399"/>
                </a:solidFill>
                <a:latin typeface="Comic Sans MS" charset="0"/>
              </a:rPr>
              <a:t>Kaons</a:t>
            </a:r>
            <a:r>
              <a:rPr lang="en-US" sz="2400" dirty="0">
                <a:solidFill>
                  <a:srgbClr val="333399"/>
                </a:solidFill>
                <a:latin typeface="Comic Sans MS" charset="0"/>
              </a:rPr>
              <a:t> do not have exotic </a:t>
            </a:r>
            <a:r>
              <a:rPr lang="en-US" sz="2400" dirty="0" err="1">
                <a:solidFill>
                  <a:srgbClr val="333399"/>
                </a:solidFill>
                <a:latin typeface="Comic Sans MS" charset="0"/>
              </a:rPr>
              <a:t>QN’s</a:t>
            </a:r>
            <a:endParaRPr lang="en-US" sz="2400" dirty="0">
              <a:solidFill>
                <a:srgbClr val="333399"/>
              </a:solidFill>
              <a:latin typeface="Comic Sans MS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4458" y="42333"/>
            <a:ext cx="4623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Expected Decay Modes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US" sz="3600" b="1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7231" y="42333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255214" y="646331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ph’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558ED5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Symbol" pitchFamily="16" charset="2"/>
              </a:rPr>
              <a:t>1</a:t>
            </a:r>
            <a:r>
              <a:rPr lang="en-GB" sz="2400" dirty="0" smtClean="0">
                <a:latin typeface="Symbol" pitchFamily="16" charset="2"/>
              </a:rPr>
              <a:t>’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K</a:t>
            </a:r>
            <a:r>
              <a:rPr lang="en-GB" sz="2400" baseline="-25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b="1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558ED5"/>
                </a:solidFill>
                <a:latin typeface="Symbol" pitchFamily="16" charset="2"/>
              </a:rPr>
              <a:t>h’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 smtClean="0">
                <a:latin typeface="Symbol" pitchFamily="16" charset="2"/>
              </a:rPr>
              <a:t>,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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F8DE2"/>
                </a:solidFill>
                <a:latin typeface="Comic Sans MS" pitchFamily="64" charset="0"/>
              </a:rPr>
              <a:t>*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Symbol" pitchFamily="16" charset="2"/>
              </a:rPr>
              <a:t>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f</a:t>
            </a:r>
            <a:r>
              <a:rPr lang="en-GB" sz="2400" dirty="0" smtClean="0">
                <a:latin typeface="Comic Sans MS" pitchFamily="64" charset="0"/>
              </a:rPr>
              <a:t> 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</a:t>
            </a:r>
            <a:r>
              <a:rPr lang="en-GB" sz="2400" dirty="0" smtClean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Comic Sans MS" pitchFamily="64" charset="0"/>
              </a:rPr>
              <a:t>h</a:t>
            </a:r>
            <a:r>
              <a:rPr lang="en-GB" sz="2400" dirty="0">
                <a:latin typeface="Comic Sans MS" pitchFamily="64" charset="0"/>
              </a:rPr>
              <a:t>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(1270)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K, 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>
                <a:latin typeface="Symbol" pitchFamily="16" charset="2"/>
              </a:rPr>
              <a:t>(1460)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</a:t>
            </a:r>
            <a:r>
              <a:rPr lang="en-GB" sz="2400" dirty="0">
                <a:latin typeface="Symbol" pitchFamily="16" charset="2"/>
              </a:rPr>
              <a:t>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22" y="3419521"/>
            <a:ext cx="1308100" cy="2743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06" y="1758950"/>
            <a:ext cx="1320800" cy="1917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06" y="3902121"/>
            <a:ext cx="1587500" cy="226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61" y="5216185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Early Reach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With Statistics  </a:t>
            </a:r>
            <a:r>
              <a:rPr lang="en-US" b="1" dirty="0" smtClean="0"/>
              <a:t>Hard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481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Mesons and </a:t>
            </a:r>
            <a:r>
              <a:rPr lang="en-US" dirty="0" err="1" smtClean="0"/>
              <a:t>Gluonic</a:t>
            </a:r>
            <a:r>
              <a:rPr lang="en-US" dirty="0" smtClean="0"/>
              <a:t> Excitations.</a:t>
            </a:r>
          </a:p>
          <a:p>
            <a:r>
              <a:rPr lang="en-US" dirty="0" smtClean="0"/>
              <a:t>Experimental Status.</a:t>
            </a:r>
          </a:p>
          <a:p>
            <a:r>
              <a:rPr lang="en-US" dirty="0" smtClean="0"/>
              <a:t>Jefferson Lab at 12-GeV.</a:t>
            </a:r>
          </a:p>
          <a:p>
            <a:r>
              <a:rPr lang="en-US" dirty="0" smtClean="0"/>
              <a:t>The Charm Sector.</a:t>
            </a:r>
          </a:p>
          <a:p>
            <a:r>
              <a:rPr lang="en-US" dirty="0" smtClean="0"/>
              <a:t>The </a:t>
            </a:r>
            <a:r>
              <a:rPr lang="en-US" dirty="0"/>
              <a:t>I</a:t>
            </a:r>
            <a:r>
              <a:rPr lang="en-US" dirty="0" smtClean="0"/>
              <a:t>nternational Scene.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5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4084331" cy="725921"/>
          </a:xfrm>
        </p:spPr>
        <p:txBody>
          <a:bodyPr>
            <a:normAutofit/>
          </a:bodyPr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3" y="1397359"/>
            <a:ext cx="2628900" cy="36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049" y="1023853"/>
            <a:ext cx="88765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Describe the process of producing a particular final state as a set of possible amplitudes :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E.g.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Build a total amplitude by coherently summing all the individual amplitudes. This total amplitude yields a probability that the given sum describes a particular event ``k’’.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is a normalization factor and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are complex coefficients. 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Form the likelihood and then minimize the natural log of it with respect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to the       .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This is a CPU-intensive problem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that we have found scales very well on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graphical processor units (</a:t>
            </a:r>
            <a:r>
              <a:rPr lang="en-US" sz="2000" b="1" dirty="0" smtClean="0">
                <a:solidFill>
                  <a:srgbClr val="FF0000"/>
                </a:solidFill>
              </a:rPr>
              <a:t>GPUs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). To do this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requires the four-vectors of all events plus a comparable Monte Carlo data sample to do the normalization.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" y="3522540"/>
            <a:ext cx="317500" cy="266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77" y="5007494"/>
            <a:ext cx="2451100" cy="673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32" y="3382840"/>
            <a:ext cx="3530600" cy="812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" y="3928940"/>
            <a:ext cx="254000" cy="228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99" y="4808500"/>
            <a:ext cx="254000" cy="228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25" y="2002906"/>
            <a:ext cx="4991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5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9" y="126030"/>
            <a:ext cx="4985990" cy="671060"/>
          </a:xfrm>
        </p:spPr>
        <p:txBody>
          <a:bodyPr/>
          <a:lstStyle/>
          <a:p>
            <a:r>
              <a:rPr lang="en-US" dirty="0" smtClean="0"/>
              <a:t>GlueX Physics </a:t>
            </a:r>
            <a:r>
              <a:rPr lang="en-US" dirty="0" smtClean="0"/>
              <a:t>Analysis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5881" y="1001101"/>
            <a:ext cx="8156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Strong theoretical support from the Jefferson Lab and international theory community.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Very strong and integrated presence at Jefferson Lab.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Series of Workshops and Summer Schools.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Strong desire work with the experimentalists.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A strong Lattice QCD Effort.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Important results on the meson spectrum that guide the experimental program.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Ongoing work focused on production and decay.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sz="2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Very important for the success of the entire program.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7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741"/>
            <a:ext cx="2732616" cy="879853"/>
          </a:xfrm>
        </p:spPr>
        <p:txBody>
          <a:bodyPr/>
          <a:lstStyle/>
          <a:p>
            <a:r>
              <a:rPr lang="en-US" dirty="0" smtClean="0"/>
              <a:t>Physics 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detector_labels_noplu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60" y="178894"/>
            <a:ext cx="4540251" cy="28314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441" y="923594"/>
            <a:ext cx="2732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8.4-9.0 GeV linearly polarized photons from 12 GeV electrons in a thin diamond wafer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0304" y="2701563"/>
            <a:ext cx="3271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Charged particle tracking + timing and photon detection in a 2T magnetic field.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6" y="2945806"/>
            <a:ext cx="2578100" cy="368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5286177"/>
            <a:ext cx="20193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4464265"/>
            <a:ext cx="1257300" cy="330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4841676"/>
            <a:ext cx="1333500" cy="279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5794176"/>
            <a:ext cx="1270000" cy="342900"/>
          </a:xfrm>
          <a:prstGeom prst="rect">
            <a:avLst/>
          </a:prstGeom>
        </p:spPr>
      </p:pic>
      <p:sp>
        <p:nvSpPr>
          <p:cNvPr id="17" name="Right Brace 16"/>
          <p:cNvSpPr/>
          <p:nvPr/>
        </p:nvSpPr>
        <p:spPr>
          <a:xfrm>
            <a:off x="2334367" y="4687988"/>
            <a:ext cx="512868" cy="1449089"/>
          </a:xfrm>
          <a:prstGeom prst="rightBrace">
            <a:avLst>
              <a:gd name="adj1" fmla="val 8333"/>
              <a:gd name="adj2" fmla="val 49115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01543" y="4841677"/>
            <a:ext cx="1870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Fully reconstruct final states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9498" y="4399896"/>
            <a:ext cx="434909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hese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channels have been studied in Monte Carlo to understand the acceptance.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These studies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stress the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offline reconstruction software.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1" y="3322710"/>
            <a:ext cx="2679700" cy="317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3722383"/>
            <a:ext cx="3225800" cy="7112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482177" y="4083776"/>
            <a:ext cx="642025" cy="49063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6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57542" y="2796565"/>
            <a:ext cx="2207434" cy="2744266"/>
          </a:xfrm>
          <a:prstGeom prst="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27728" y="2796565"/>
            <a:ext cx="203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Initial exotic hybrid searches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06" y="3452741"/>
            <a:ext cx="1536700" cy="1943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410" y="2680950"/>
            <a:ext cx="1738132" cy="3362323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9" y="126030"/>
            <a:ext cx="4985990" cy="671060"/>
          </a:xfrm>
        </p:spPr>
        <p:txBody>
          <a:bodyPr/>
          <a:lstStyle/>
          <a:p>
            <a:r>
              <a:rPr lang="en-US" dirty="0" smtClean="0"/>
              <a:t>GlueX Physics </a:t>
            </a:r>
            <a:r>
              <a:rPr lang="en-US" dirty="0" smtClean="0"/>
              <a:t>Analysis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9409" y="2170543"/>
            <a:ext cx="286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Physics reactions of interest: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34" y="2680951"/>
            <a:ext cx="158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Understand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the detector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73" y="3289113"/>
            <a:ext cx="1295400" cy="1041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64977" y="28055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Strange Baryons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64977" y="2680952"/>
            <a:ext cx="1954824" cy="1804360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4" y="3688617"/>
            <a:ext cx="1066800" cy="21971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19801" y="2680952"/>
            <a:ext cx="3013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Activity in the physics working group </a:t>
            </a:r>
            <a:r>
              <a:rPr lang="en-US" sz="2000" dirty="0" smtClean="0">
                <a:solidFill>
                  <a:srgbClr val="0000FF"/>
                </a:solidFill>
              </a:rPr>
              <a:t>has shifted </a:t>
            </a:r>
            <a:r>
              <a:rPr lang="en-US" sz="2000" dirty="0" smtClean="0">
                <a:solidFill>
                  <a:srgbClr val="0000FF"/>
                </a:solidFill>
              </a:rPr>
              <a:t>to </a:t>
            </a:r>
            <a:r>
              <a:rPr lang="en-US" sz="2000" dirty="0" smtClean="0">
                <a:solidFill>
                  <a:srgbClr val="0000FF"/>
                </a:solidFill>
              </a:rPr>
              <a:t>physics analysis.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410" y="810600"/>
            <a:ext cx="88793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GlueX ready to do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physics,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analyses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being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worked out in advance using the full suite of GlueX/Hall-D software and data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from large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-scale data challenges.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2317" y="4485312"/>
            <a:ext cx="27261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Other Physics Interests</a:t>
            </a:r>
          </a:p>
          <a:p>
            <a:pPr marL="285750" indent="-285750">
              <a:buFont typeface="Symbol" charset="0"/>
              <a:buChar char="h"/>
            </a:pPr>
            <a:r>
              <a:rPr lang="en-US" dirty="0" smtClean="0"/>
              <a:t>Decays</a:t>
            </a:r>
          </a:p>
          <a:p>
            <a:pPr marL="285750" indent="-285750">
              <a:buFont typeface="Symbol" charset="0"/>
              <a:buChar char="h"/>
            </a:pPr>
            <a:r>
              <a:rPr lang="en-US" dirty="0" err="1" smtClean="0"/>
              <a:t>Primakov</a:t>
            </a:r>
            <a:endParaRPr lang="en-US" dirty="0" smtClean="0"/>
          </a:p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cs typeface="Symbol" charset="2"/>
              </a:rPr>
              <a:t>y </a:t>
            </a:r>
            <a:r>
              <a:rPr lang="en-US" dirty="0" smtClean="0">
                <a:cs typeface="Symbol" charset="2"/>
              </a:rPr>
              <a:t>Production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3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2998576" cy="555099"/>
          </a:xfrm>
        </p:spPr>
        <p:txBody>
          <a:bodyPr/>
          <a:lstStyle/>
          <a:p>
            <a:r>
              <a:rPr lang="en-US" dirty="0" smtClean="0"/>
              <a:t>Lattice QCD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ccbar_spectr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853722"/>
            <a:ext cx="8001000" cy="506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3831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Charmonium States (    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34" y="397618"/>
            <a:ext cx="3556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6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7552354" cy="748380"/>
          </a:xfrm>
        </p:spPr>
        <p:txBody>
          <a:bodyPr/>
          <a:lstStyle/>
          <a:p>
            <a:r>
              <a:rPr lang="en-US" dirty="0" smtClean="0"/>
              <a:t>Charmonium: Many Discoveries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 descr="p2-3-Swanson 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0" y="938791"/>
            <a:ext cx="6892544" cy="5169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50535" y="6271461"/>
            <a:ext cx="423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Taken from E. Swanson hadron 2013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5202" y="956694"/>
            <a:ext cx="19928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X J</a:t>
            </a:r>
            <a:r>
              <a:rPr lang="en-US" sz="2800" baseline="30000" dirty="0" smtClean="0">
                <a:solidFill>
                  <a:srgbClr val="0000FF"/>
                </a:solidFill>
              </a:rPr>
              <a:t>PC</a:t>
            </a:r>
            <a:r>
              <a:rPr lang="en-US" sz="2800" dirty="0" smtClean="0">
                <a:solidFill>
                  <a:srgbClr val="0000FF"/>
                </a:solidFill>
              </a:rPr>
              <a:t>&lt;&gt;1</a:t>
            </a:r>
            <a:r>
              <a:rPr lang="en-US" sz="2800" baseline="30000" dirty="0">
                <a:solidFill>
                  <a:srgbClr val="0000FF"/>
                </a:solidFill>
              </a:rPr>
              <a:t>—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Y J</a:t>
            </a:r>
            <a:r>
              <a:rPr lang="en-US" sz="2800" baseline="30000" dirty="0" smtClean="0">
                <a:solidFill>
                  <a:srgbClr val="0000FF"/>
                </a:solidFill>
              </a:rPr>
              <a:t>PC  </a:t>
            </a:r>
            <a:r>
              <a:rPr lang="en-US" sz="2800" dirty="0" smtClean="0">
                <a:solidFill>
                  <a:srgbClr val="0000FF"/>
                </a:solidFill>
              </a:rPr>
              <a:t>= 1</a:t>
            </a:r>
            <a:r>
              <a:rPr lang="en-US" sz="2800" baseline="30000" dirty="0" smtClean="0">
                <a:solidFill>
                  <a:srgbClr val="0000FF"/>
                </a:solidFill>
              </a:rPr>
              <a:t>—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Z  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59656"/>
            <a:ext cx="914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9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4869392" cy="710868"/>
          </a:xfrm>
        </p:spPr>
        <p:txBody>
          <a:bodyPr/>
          <a:lstStyle/>
          <a:p>
            <a:r>
              <a:rPr lang="en-US" dirty="0" smtClean="0"/>
              <a:t>What are these States?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1" y="2583744"/>
            <a:ext cx="6083300" cy="533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1" y="3720244"/>
            <a:ext cx="6146800" cy="5334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1" y="1444532"/>
            <a:ext cx="7023100" cy="533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1" y="4744155"/>
            <a:ext cx="3454400" cy="533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94" y="4744155"/>
            <a:ext cx="3556000" cy="533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5222" y="963645"/>
            <a:ext cx="2497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4-quark state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222" y="2045002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Non-exotic Hybrid?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222" y="3181501"/>
            <a:ext cx="3691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Near DD* Threshold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8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7348632" cy="710868"/>
          </a:xfrm>
        </p:spPr>
        <p:txBody>
          <a:bodyPr/>
          <a:lstStyle/>
          <a:p>
            <a:r>
              <a:rPr lang="en-US" dirty="0" smtClean="0"/>
              <a:t>What about strange-quark States?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27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13776" y="2404856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Non-exotic Hybrid?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459" y="1354666"/>
            <a:ext cx="8343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Does something similar happen in the 2-GeV mass range for </a:t>
            </a:r>
            <a:r>
              <a:rPr lang="en-US" sz="2800" dirty="0" err="1" smtClean="0">
                <a:solidFill>
                  <a:srgbClr val="0000FF"/>
                </a:solidFill>
                <a:latin typeface="Calibri"/>
                <a:cs typeface="Calibri"/>
              </a:rPr>
              <a:t>strangeonium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 states?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776" y="3553923"/>
            <a:ext cx="3825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Do ``Z’’ states exist 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93" y="4115067"/>
            <a:ext cx="2146300" cy="520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20" y="2943840"/>
            <a:ext cx="5473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0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323" y="90900"/>
            <a:ext cx="7348632" cy="7108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009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 smtClean="0"/>
              <a:t>What about strange-quark States?</a:t>
            </a:r>
            <a:endParaRPr lang="en-US" dirty="0"/>
          </a:p>
        </p:txBody>
      </p:sp>
      <p:pic>
        <p:nvPicPr>
          <p:cNvPr id="9" name="Picture 8" descr="ss-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10" y="818444"/>
            <a:ext cx="6207125" cy="5149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458" y="5752448"/>
            <a:ext cx="8090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relevant data are part of nominal running.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5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Light-quark sector</a:t>
            </a:r>
          </a:p>
          <a:p>
            <a:pPr lvl="1"/>
            <a:r>
              <a:rPr lang="en-US" dirty="0" smtClean="0"/>
              <a:t>COMPASS @ CERN (analyzing data)</a:t>
            </a:r>
          </a:p>
          <a:p>
            <a:pPr lvl="1"/>
            <a:r>
              <a:rPr lang="en-US" dirty="0" smtClean="0"/>
              <a:t>GlueX @ 12-GeV Jefferson Lab (2015)</a:t>
            </a:r>
          </a:p>
          <a:p>
            <a:pPr lvl="1"/>
            <a:r>
              <a:rPr lang="en-US" dirty="0" smtClean="0"/>
              <a:t>CLAS-12 @ 12-GeV Jefferson Lab (2017)</a:t>
            </a:r>
          </a:p>
          <a:p>
            <a:pPr lvl="1"/>
            <a:r>
              <a:rPr lang="en-US" dirty="0" smtClean="0"/>
              <a:t>PANDA @ FAIR (2019)</a:t>
            </a:r>
          </a:p>
          <a:p>
            <a:r>
              <a:rPr lang="en-US" dirty="0" smtClean="0"/>
              <a:t>Charmonium – X,Y,Z states</a:t>
            </a:r>
          </a:p>
          <a:p>
            <a:pPr lvl="1"/>
            <a:r>
              <a:rPr lang="en-US" dirty="0" smtClean="0"/>
              <a:t>BES III @ </a:t>
            </a:r>
            <a:r>
              <a:rPr lang="en-US" dirty="0" err="1" smtClean="0"/>
              <a:t>Bejing</a:t>
            </a:r>
            <a:r>
              <a:rPr lang="en-US" dirty="0" smtClean="0"/>
              <a:t> (now)</a:t>
            </a:r>
          </a:p>
          <a:p>
            <a:pPr lvl="1"/>
            <a:r>
              <a:rPr lang="en-US" dirty="0" err="1" smtClean="0"/>
              <a:t>LHCb</a:t>
            </a:r>
            <a:r>
              <a:rPr lang="en-US" dirty="0" smtClean="0"/>
              <a:t> @ CERN (now)</a:t>
            </a:r>
          </a:p>
          <a:p>
            <a:pPr lvl="1"/>
            <a:r>
              <a:rPr lang="en-US" dirty="0" smtClean="0"/>
              <a:t>PANDA @ FAIR (2019)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0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48933" y="4500601"/>
            <a:ext cx="3923109" cy="18689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40731" y="3977380"/>
            <a:ext cx="404777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0768"/>
          </a:xfrm>
        </p:spPr>
        <p:txBody>
          <a:bodyPr/>
          <a:lstStyle/>
          <a:p>
            <a:r>
              <a:rPr lang="en-US" dirty="0" smtClean="0"/>
              <a:t>Mesons and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8933" y="828344"/>
            <a:ext cx="8739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Bound states of quarks and glue with baryon number zero.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1" y="1530269"/>
            <a:ext cx="444500" cy="381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1" y="2382928"/>
            <a:ext cx="647700" cy="381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1" y="3216737"/>
            <a:ext cx="876300" cy="381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1" y="4049755"/>
            <a:ext cx="1714500" cy="368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4339" y="1392056"/>
            <a:ext cx="3885499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  <a:p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Hybrid mesons</a:t>
            </a:r>
          </a:p>
          <a:p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4-quark states/molecules</a:t>
            </a:r>
          </a:p>
          <a:p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lueballs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933" y="4461351"/>
            <a:ext cx="3547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A5816"/>
                </a:solidFill>
                <a:latin typeface="Calibri"/>
                <a:cs typeface="Calibri"/>
              </a:rPr>
              <a:t>Characterize by  </a:t>
            </a:r>
            <a:r>
              <a:rPr lang="en-US" sz="2800" b="1" dirty="0" smtClean="0">
                <a:solidFill>
                  <a:srgbClr val="AA5816"/>
                </a:solidFill>
                <a:latin typeface="Calibri"/>
                <a:cs typeface="Calibri"/>
              </a:rPr>
              <a:t>(I</a:t>
            </a:r>
            <a:r>
              <a:rPr lang="en-US" sz="2800" b="1" baseline="30000" dirty="0" smtClean="0">
                <a:solidFill>
                  <a:srgbClr val="AA5816"/>
                </a:solidFill>
                <a:latin typeface="Calibri"/>
                <a:cs typeface="Calibri"/>
              </a:rPr>
              <a:t>G</a:t>
            </a:r>
            <a:r>
              <a:rPr lang="en-US" sz="2800" b="1" dirty="0" smtClean="0">
                <a:solidFill>
                  <a:srgbClr val="AA5816"/>
                </a:solidFill>
                <a:latin typeface="Calibri"/>
                <a:cs typeface="Calibri"/>
              </a:rPr>
              <a:t>)J</a:t>
            </a:r>
            <a:r>
              <a:rPr lang="en-US" sz="2800" b="1" baseline="30000" dirty="0" smtClean="0">
                <a:solidFill>
                  <a:srgbClr val="AA5816"/>
                </a:solidFill>
                <a:latin typeface="Calibri"/>
                <a:cs typeface="Calibri"/>
              </a:rPr>
              <a:t>PC</a:t>
            </a:r>
            <a:endParaRPr lang="en-US" sz="2800" b="1" baseline="30000" dirty="0">
              <a:solidFill>
                <a:srgbClr val="AA5816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386" y="4984571"/>
            <a:ext cx="36356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Isospin (I) , G-parity, 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Total Spin (J), Parity (P), 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Charge Conjugation (C)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0731" y="3977380"/>
            <a:ext cx="40857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u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and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b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quarks can 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form mesons. 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``</a:t>
            </a:r>
            <a:r>
              <a:rPr lang="en-US" sz="2800" dirty="0" err="1" smtClean="0">
                <a:solidFill>
                  <a:srgbClr val="0000FF"/>
                </a:solidFill>
                <a:latin typeface="Calibri"/>
                <a:cs typeface="Calibri"/>
              </a:rPr>
              <a:t>onium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’’</a:t>
            </a:r>
          </a:p>
          <a:p>
            <a:r>
              <a:rPr lang="en-US" sz="2800" dirty="0">
                <a:solidFill>
                  <a:srgbClr val="713B0E"/>
                </a:solidFill>
                <a:latin typeface="Calibri"/>
                <a:cs typeface="Calibri"/>
              </a:rPr>
              <a:t>l</a:t>
            </a:r>
            <a:r>
              <a:rPr lang="en-US" sz="2800" dirty="0" smtClean="0">
                <a:solidFill>
                  <a:srgbClr val="713B0E"/>
                </a:solidFill>
                <a:latin typeface="Calibri"/>
                <a:cs typeface="Calibri"/>
              </a:rPr>
              <a:t>ight-quark mesons: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u</a:t>
            </a:r>
            <a:r>
              <a:rPr lang="en-US" sz="2800" dirty="0" smtClean="0">
                <a:solidFill>
                  <a:srgbClr val="713B0E"/>
                </a:solidFill>
                <a:latin typeface="Calibri"/>
                <a:cs typeface="Calibri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lang="en-US" sz="2800" dirty="0" smtClean="0">
                <a:solidFill>
                  <a:srgbClr val="713B0E"/>
                </a:solidFill>
                <a:latin typeface="Calibri"/>
                <a:cs typeface="Calibri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800" dirty="0" smtClean="0">
                <a:solidFill>
                  <a:srgbClr val="713B0E"/>
                </a:solidFill>
                <a:latin typeface="Calibri"/>
                <a:cs typeface="Calibri"/>
              </a:rPr>
              <a:t> </a:t>
            </a:r>
            <a:endParaRPr lang="en-US" sz="2800" dirty="0">
              <a:solidFill>
                <a:srgbClr val="713B0E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67" y="4890912"/>
            <a:ext cx="1651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3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37" y="1601197"/>
            <a:ext cx="4140200" cy="4470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QCD Town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30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137" y="4112471"/>
            <a:ext cx="4133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COMPASS: 180 </a:t>
            </a:r>
            <a:r>
              <a:rPr lang="en-US" sz="2400" dirty="0" err="1"/>
              <a:t>GeV</a:t>
            </a:r>
            <a:r>
              <a:rPr lang="en-US" sz="2400" dirty="0"/>
              <a:t>/c </a:t>
            </a:r>
            <a:r>
              <a:rPr lang="en-US" sz="2400" dirty="0" smtClean="0"/>
              <a:t>π beam.</a:t>
            </a:r>
            <a:r>
              <a:rPr lang="en-US" sz="2400" baseline="30000" dirty="0" smtClean="0"/>
              <a:t>-</a:t>
            </a:r>
            <a:r>
              <a:rPr lang="en-US" sz="2400" dirty="0"/>
              <a:t>D</a:t>
            </a:r>
            <a:r>
              <a:rPr lang="en-US" sz="2400" dirty="0" smtClean="0"/>
              <a:t>etects </a:t>
            </a:r>
            <a:r>
              <a:rPr lang="en-US" sz="2400" dirty="0"/>
              <a:t>photons and </a:t>
            </a:r>
            <a:r>
              <a:rPr lang="en-US" sz="2400" dirty="0" smtClean="0"/>
              <a:t>charged particles </a:t>
            </a:r>
            <a:r>
              <a:rPr lang="en-US" sz="2400" dirty="0"/>
              <a:t>in the final state.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137" y="12450"/>
            <a:ext cx="633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The COMPASS Detector at CERN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3" name="Picture 12" descr="fig1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6" y="692368"/>
            <a:ext cx="3033395" cy="246126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02" y="716840"/>
            <a:ext cx="4127500" cy="46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457" y="3428999"/>
            <a:ext cx="3697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Light-quark Mesons</a:t>
            </a:r>
          </a:p>
        </p:txBody>
      </p:sp>
    </p:spTree>
    <p:extLst>
      <p:ext uri="{BB962C8B-B14F-4D97-AF65-F5344CB8AC3E}">
        <p14:creationId xmlns:p14="http://schemas.microsoft.com/office/powerpoint/2010/main" val="404412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3744039" cy="789797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BES III in Beijing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b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36" y="1396142"/>
            <a:ext cx="5817870" cy="419481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18" y="342501"/>
            <a:ext cx="2983049" cy="6696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4975" y="5582212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Running 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245" y="1072976"/>
            <a:ext cx="30564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Charmonium States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Glueballs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X,Y,Z States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3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111134" cy="74838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LHCb</a:t>
            </a:r>
            <a:r>
              <a:rPr lang="en-US" dirty="0" smtClean="0"/>
              <a:t> Experiment at CERN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628" b="11628"/>
          <a:stretch>
            <a:fillRect/>
          </a:stretch>
        </p:blipFill>
        <p:spPr>
          <a:xfrm>
            <a:off x="3255035" y="1144615"/>
            <a:ext cx="5405374" cy="29192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4975" y="5582212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Running 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457" y="1144600"/>
            <a:ext cx="2990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X,Y,Z States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21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23" y="107576"/>
            <a:ext cx="4390878" cy="603624"/>
          </a:xfrm>
        </p:spPr>
        <p:txBody>
          <a:bodyPr/>
          <a:lstStyle/>
          <a:p>
            <a:r>
              <a:rPr lang="en-US" b="1" dirty="0" smtClean="0"/>
              <a:t>PANDA @ FAIR</a:t>
            </a:r>
            <a:endParaRPr lang="en-US" b="1" dirty="0"/>
          </a:p>
        </p:txBody>
      </p:sp>
      <p:pic>
        <p:nvPicPr>
          <p:cNvPr id="6" name="Picture 5" descr="pand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65" y="1193128"/>
            <a:ext cx="5525072" cy="508254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37" y="378751"/>
            <a:ext cx="25908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122" y="5731711"/>
            <a:ext cx="2564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Physics in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2019?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420" y="1740922"/>
            <a:ext cx="3069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Light-quark Mesons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Charmonium States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Glueballs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36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3136625" cy="56890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836" y="716634"/>
            <a:ext cx="8042276" cy="4343400"/>
          </a:xfrm>
        </p:spPr>
        <p:txBody>
          <a:bodyPr>
            <a:normAutofit/>
          </a:bodyPr>
          <a:lstStyle/>
          <a:p>
            <a:r>
              <a:rPr lang="en-US" dirty="0"/>
              <a:t>Where are the QCD states with static glue</a:t>
            </a:r>
            <a:r>
              <a:rPr lang="en-US" dirty="0" smtClean="0"/>
              <a:t>?</a:t>
            </a:r>
          </a:p>
          <a:p>
            <a:r>
              <a:rPr lang="en-US" dirty="0" smtClean="0"/>
              <a:t>Photoproduction </a:t>
            </a:r>
            <a:r>
              <a:rPr lang="en-US" dirty="0"/>
              <a:t>programs starting </a:t>
            </a:r>
            <a:r>
              <a:rPr lang="en-US" dirty="0" smtClean="0"/>
              <a:t>in 2015. </a:t>
            </a:r>
          </a:p>
          <a:p>
            <a:r>
              <a:rPr lang="en-US" dirty="0" smtClean="0"/>
              <a:t>Very exciting meson program over the next 10 years.</a:t>
            </a:r>
          </a:p>
          <a:p>
            <a:r>
              <a:rPr lang="en-US" dirty="0" smtClean="0"/>
              <a:t>Charmonium is very intriguing. Does it carry over to lighter quarks? Is it a heavy-quark phenomena?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2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6384491" cy="7397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Beyond the Quark Model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759" y="766167"/>
            <a:ext cx="68531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Other configurations can be color-neutral: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Hybrid Mesons where the </a:t>
            </a:r>
            <a:r>
              <a:rPr lang="en-US" dirty="0" err="1" smtClean="0">
                <a:solidFill>
                  <a:srgbClr val="000090"/>
                </a:solidFill>
              </a:rPr>
              <a:t>gluonic</a:t>
            </a:r>
            <a:r>
              <a:rPr lang="en-US" dirty="0" smtClean="0">
                <a:solidFill>
                  <a:srgbClr val="000090"/>
                </a:solidFill>
              </a:rPr>
              <a:t> field plays an active role.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4-quark states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Should we expect to see these?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513" y="2151713"/>
            <a:ext cx="850499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A5816"/>
                </a:solidFill>
              </a:rPr>
              <a:t>MIT Bag Model – quarks confined to a finite space, add a TE gluon J</a:t>
            </a:r>
            <a:r>
              <a:rPr lang="en-US" baseline="30000" dirty="0" smtClean="0">
                <a:solidFill>
                  <a:srgbClr val="AA5816"/>
                </a:solidFill>
              </a:rPr>
              <a:t>PC</a:t>
            </a:r>
            <a:r>
              <a:rPr lang="en-US" dirty="0" smtClean="0">
                <a:solidFill>
                  <a:srgbClr val="AA5816"/>
                </a:solidFill>
              </a:rPr>
              <a:t>=1</a:t>
            </a:r>
            <a:r>
              <a:rPr lang="en-US" baseline="30000" dirty="0" smtClean="0">
                <a:solidFill>
                  <a:srgbClr val="AA5816"/>
                </a:solidFill>
              </a:rPr>
              <a:t>+-</a:t>
            </a:r>
            <a:r>
              <a:rPr lang="en-US" dirty="0" smtClean="0">
                <a:solidFill>
                  <a:srgbClr val="AA5816"/>
                </a:solidFill>
              </a:rPr>
              <a:t> .</a:t>
            </a:r>
          </a:p>
          <a:p>
            <a:r>
              <a:rPr lang="en-US" dirty="0" smtClean="0">
                <a:solidFill>
                  <a:srgbClr val="AA5816"/>
                </a:solidFill>
              </a:rPr>
              <a:t>This leads to four new </a:t>
            </a:r>
            <a:r>
              <a:rPr lang="en-US" dirty="0" err="1" smtClean="0">
                <a:solidFill>
                  <a:srgbClr val="AA5816"/>
                </a:solidFill>
              </a:rPr>
              <a:t>nonets</a:t>
            </a:r>
            <a:r>
              <a:rPr lang="en-US" dirty="0" smtClean="0">
                <a:solidFill>
                  <a:srgbClr val="AA5816"/>
                </a:solidFill>
              </a:rPr>
              <a:t> of “hybrid mesons” </a:t>
            </a:r>
            <a:r>
              <a:rPr lang="en-US" b="1" dirty="0" smtClean="0">
                <a:solidFill>
                  <a:srgbClr val="AA5816"/>
                </a:solidFill>
              </a:rPr>
              <a:t>1</a:t>
            </a:r>
            <a:r>
              <a:rPr lang="en-US" b="1" baseline="30000" dirty="0" smtClean="0">
                <a:solidFill>
                  <a:srgbClr val="AA5816"/>
                </a:solidFill>
              </a:rPr>
              <a:t>-</a:t>
            </a:r>
            <a:r>
              <a:rPr lang="en-US" b="1" baseline="30000" dirty="0">
                <a:solidFill>
                  <a:srgbClr val="AA5816"/>
                </a:solidFill>
              </a:rPr>
              <a:t>-</a:t>
            </a:r>
            <a:r>
              <a:rPr lang="en-US" b="1" dirty="0" smtClean="0">
                <a:solidFill>
                  <a:srgbClr val="AA5816"/>
                </a:solidFill>
              </a:rPr>
              <a:t> 0</a:t>
            </a:r>
            <a:r>
              <a:rPr lang="en-US" b="1" baseline="30000" dirty="0" smtClean="0">
                <a:solidFill>
                  <a:srgbClr val="AA5816"/>
                </a:solidFill>
              </a:rPr>
              <a:t>-+</a:t>
            </a:r>
            <a:r>
              <a:rPr lang="en-US" b="1" dirty="0" smtClean="0">
                <a:solidFill>
                  <a:srgbClr val="AA5816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AA5816"/>
                </a:solidFill>
              </a:rPr>
              <a:t>and </a:t>
            </a:r>
            <a:r>
              <a:rPr lang="en-US" b="1" dirty="0" smtClean="0">
                <a:solidFill>
                  <a:srgbClr val="AA5816"/>
                </a:solidFill>
              </a:rPr>
              <a:t>2</a:t>
            </a:r>
            <a:r>
              <a:rPr lang="en-US" b="1" baseline="30000" dirty="0" smtClean="0">
                <a:solidFill>
                  <a:srgbClr val="AA5816"/>
                </a:solidFill>
              </a:rPr>
              <a:t>-</a:t>
            </a:r>
            <a:r>
              <a:rPr lang="en-US" b="1" baseline="30000" dirty="0">
                <a:solidFill>
                  <a:srgbClr val="AA5816"/>
                </a:solidFill>
              </a:rPr>
              <a:t>+</a:t>
            </a:r>
            <a:r>
              <a:rPr lang="en-US" dirty="0" smtClean="0">
                <a:solidFill>
                  <a:srgbClr val="AA5816"/>
                </a:solidFill>
              </a:rPr>
              <a:t> 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Mass(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</a:t>
            </a:r>
            <a:r>
              <a:rPr lang="en-US" dirty="0" smtClean="0">
                <a:solidFill>
                  <a:srgbClr val="0000FF"/>
                </a:solidFill>
              </a:rPr>
              <a:t>) = 1.0 – 1.4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AA5816"/>
              </a:solidFill>
            </a:endParaRPr>
          </a:p>
          <a:p>
            <a:r>
              <a:rPr lang="en-US" dirty="0" smtClean="0">
                <a:solidFill>
                  <a:srgbClr val="AA5816"/>
                </a:solidFill>
              </a:rPr>
              <a:t>QCD spectral sum rules </a:t>
            </a:r>
            <a:r>
              <a:rPr lang="en-US" dirty="0">
                <a:solidFill>
                  <a:srgbClr val="AA5816"/>
                </a:solidFill>
              </a:rPr>
              <a:t>– </a:t>
            </a:r>
            <a:r>
              <a:rPr lang="en-US" dirty="0" smtClean="0">
                <a:solidFill>
                  <a:srgbClr val="AA5816"/>
                </a:solidFill>
              </a:rPr>
              <a:t>a two-point </a:t>
            </a:r>
            <a:r>
              <a:rPr lang="en-US" dirty="0" err="1" smtClean="0">
                <a:solidFill>
                  <a:srgbClr val="AA5816"/>
                </a:solidFill>
              </a:rPr>
              <a:t>correlator</a:t>
            </a:r>
            <a:r>
              <a:rPr lang="en-US" dirty="0" smtClean="0">
                <a:solidFill>
                  <a:srgbClr val="AA5816"/>
                </a:solidFill>
              </a:rPr>
              <a:t> related to a dispersion relation. This predicts a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</a:t>
            </a:r>
            <a:r>
              <a:rPr lang="en-US" dirty="0" smtClean="0">
                <a:solidFill>
                  <a:srgbClr val="AA5816"/>
                </a:solidFill>
              </a:rPr>
              <a:t> </a:t>
            </a:r>
            <a:r>
              <a:rPr lang="en-US" dirty="0" smtClean="0">
                <a:solidFill>
                  <a:srgbClr val="AA5816"/>
                </a:solidFill>
              </a:rPr>
              <a:t>hybrid meson.</a:t>
            </a:r>
          </a:p>
          <a:p>
            <a:r>
              <a:rPr lang="en-US" dirty="0">
                <a:solidFill>
                  <a:srgbClr val="0000FF"/>
                </a:solidFill>
              </a:rPr>
              <a:t>Mass(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</a:t>
            </a:r>
            <a:r>
              <a:rPr lang="en-US" dirty="0" smtClean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0000FF"/>
                </a:solidFill>
              </a:rPr>
              <a:t>= 1.0 – </a:t>
            </a:r>
            <a:r>
              <a:rPr lang="en-US" dirty="0" smtClean="0">
                <a:solidFill>
                  <a:srgbClr val="0000FF"/>
                </a:solidFill>
              </a:rPr>
              <a:t>1.9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AA5816"/>
              </a:solidFill>
            </a:endParaRPr>
          </a:p>
          <a:p>
            <a:r>
              <a:rPr lang="en-US" dirty="0" smtClean="0">
                <a:solidFill>
                  <a:srgbClr val="AA5816"/>
                </a:solidFill>
              </a:rPr>
              <a:t>Flux-tube Model </a:t>
            </a:r>
            <a:r>
              <a:rPr lang="en-US" dirty="0">
                <a:solidFill>
                  <a:srgbClr val="AA5816"/>
                </a:solidFill>
              </a:rPr>
              <a:t>– </a:t>
            </a:r>
            <a:r>
              <a:rPr lang="en-US" dirty="0" smtClean="0">
                <a:solidFill>
                  <a:srgbClr val="AA5816"/>
                </a:solidFill>
              </a:rPr>
              <a:t>model the </a:t>
            </a:r>
            <a:r>
              <a:rPr lang="en-US" dirty="0" err="1" smtClean="0">
                <a:solidFill>
                  <a:srgbClr val="AA5816"/>
                </a:solidFill>
              </a:rPr>
              <a:t>gluonic</a:t>
            </a:r>
            <a:r>
              <a:rPr lang="en-US" dirty="0" smtClean="0">
                <a:solidFill>
                  <a:srgbClr val="AA5816"/>
                </a:solidFill>
              </a:rPr>
              <a:t> field as 1</a:t>
            </a:r>
            <a:r>
              <a:rPr lang="en-US" baseline="30000" dirty="0" smtClean="0">
                <a:solidFill>
                  <a:srgbClr val="AA5816"/>
                </a:solidFill>
              </a:rPr>
              <a:t>+-</a:t>
            </a:r>
            <a:r>
              <a:rPr lang="en-US" dirty="0" smtClean="0">
                <a:solidFill>
                  <a:srgbClr val="AA5816"/>
                </a:solidFill>
              </a:rPr>
              <a:t> and 1</a:t>
            </a:r>
            <a:r>
              <a:rPr lang="en-US" baseline="30000" dirty="0" smtClean="0">
                <a:solidFill>
                  <a:srgbClr val="AA5816"/>
                </a:solidFill>
              </a:rPr>
              <a:t>-+</a:t>
            </a:r>
            <a:r>
              <a:rPr lang="en-US" dirty="0" smtClean="0">
                <a:solidFill>
                  <a:srgbClr val="AA5816"/>
                </a:solidFill>
              </a:rPr>
              <a:t> objects.</a:t>
            </a:r>
          </a:p>
          <a:p>
            <a:r>
              <a:rPr lang="en-US" dirty="0" smtClean="0">
                <a:solidFill>
                  <a:srgbClr val="AA5816"/>
                </a:solidFill>
              </a:rPr>
              <a:t>This leads to eight new </a:t>
            </a:r>
            <a:r>
              <a:rPr lang="en-US" dirty="0" err="1" smtClean="0">
                <a:solidFill>
                  <a:srgbClr val="AA5816"/>
                </a:solidFill>
              </a:rPr>
              <a:t>nonets</a:t>
            </a:r>
            <a:r>
              <a:rPr lang="en-US" dirty="0" smtClean="0">
                <a:solidFill>
                  <a:srgbClr val="AA5816"/>
                </a:solidFill>
              </a:rPr>
              <a:t>  </a:t>
            </a:r>
            <a:r>
              <a:rPr lang="en-US" b="1" dirty="0">
                <a:solidFill>
                  <a:srgbClr val="AA5816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r>
              <a:rPr lang="en-US" b="1" baseline="30000" dirty="0" smtClean="0">
                <a:solidFill>
                  <a:srgbClr val="FF0000"/>
                </a:solidFill>
              </a:rPr>
              <a:t>+-</a:t>
            </a:r>
            <a:r>
              <a:rPr lang="en-US" b="1" dirty="0" smtClean="0">
                <a:solidFill>
                  <a:srgbClr val="AA5816"/>
                </a:solidFill>
              </a:rPr>
              <a:t> </a:t>
            </a:r>
            <a:r>
              <a:rPr lang="en-US" b="1" dirty="0">
                <a:solidFill>
                  <a:srgbClr val="AA5816"/>
                </a:solidFill>
              </a:rPr>
              <a:t>0</a:t>
            </a:r>
            <a:r>
              <a:rPr lang="en-US" b="1" baseline="30000" dirty="0">
                <a:solidFill>
                  <a:srgbClr val="AA5816"/>
                </a:solidFill>
              </a:rPr>
              <a:t>-+</a:t>
            </a:r>
            <a:r>
              <a:rPr lang="en-US" b="1" dirty="0">
                <a:solidFill>
                  <a:srgbClr val="AA5816"/>
                </a:solidFill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b="1" baseline="30000" dirty="0" smtClean="0">
                <a:solidFill>
                  <a:schemeClr val="accent3">
                    <a:lumMod val="75000"/>
                  </a:schemeClr>
                </a:solidFill>
              </a:rPr>
              <a:t>--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b="1" baseline="30000" dirty="0" smtClean="0">
                <a:solidFill>
                  <a:schemeClr val="accent3">
                    <a:lumMod val="75000"/>
                  </a:schemeClr>
                </a:solidFill>
              </a:rPr>
              <a:t>++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b="1" baseline="30000" dirty="0">
                <a:solidFill>
                  <a:schemeClr val="accent3">
                    <a:lumMod val="75000"/>
                  </a:schemeClr>
                </a:solidFill>
              </a:rPr>
              <a:t>+-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baseline="30000" dirty="0" smtClean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b="1" baseline="30000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b="1" baseline="30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</a:t>
            </a:r>
            <a:r>
              <a:rPr lang="en-US" b="1" baseline="30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+-</a:t>
            </a:r>
            <a:r>
              <a:rPr lang="en-US" dirty="0" smtClean="0">
                <a:solidFill>
                  <a:srgbClr val="AA5816"/>
                </a:solidFill>
              </a:rPr>
              <a:t>. </a:t>
            </a:r>
          </a:p>
          <a:p>
            <a:r>
              <a:rPr lang="en-US" dirty="0">
                <a:solidFill>
                  <a:srgbClr val="0000FF"/>
                </a:solidFill>
              </a:rPr>
              <a:t>Mass(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</a:t>
            </a:r>
            <a:r>
              <a:rPr lang="en-US" dirty="0" smtClean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0000FF"/>
                </a:solidFill>
              </a:rPr>
              <a:t>= </a:t>
            </a:r>
            <a:r>
              <a:rPr lang="en-US" dirty="0" smtClean="0">
                <a:solidFill>
                  <a:srgbClr val="0000FF"/>
                </a:solidFill>
              </a:rPr>
              <a:t>1.8 </a:t>
            </a:r>
            <a:r>
              <a:rPr lang="en-US" dirty="0">
                <a:solidFill>
                  <a:srgbClr val="0000FF"/>
                </a:solidFill>
              </a:rPr>
              <a:t>– </a:t>
            </a:r>
            <a:r>
              <a:rPr lang="en-US" dirty="0" smtClean="0">
                <a:solidFill>
                  <a:srgbClr val="0000FF"/>
                </a:solidFill>
              </a:rPr>
              <a:t>2.0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QCD Coulomb Gauge Hamiltonian: Lightest hybrids not exotic, need to go to L=1 to get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  </a:t>
            </a: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</a:rPr>
              <a:t>-</a:t>
            </a:r>
            <a:r>
              <a:rPr lang="en-US" b="1" baseline="30000" dirty="0">
                <a:solidFill>
                  <a:srgbClr val="FF0000"/>
                </a:solidFill>
              </a:rPr>
              <a:t>+ 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AA5816"/>
                </a:solidFill>
              </a:rPr>
              <a:t>and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r>
              <a:rPr lang="en-US" b="1" baseline="30000" dirty="0" smtClean="0">
                <a:solidFill>
                  <a:srgbClr val="FF0000"/>
                </a:solidFill>
              </a:rPr>
              <a:t>--</a:t>
            </a:r>
            <a:r>
              <a:rPr lang="en-US" dirty="0" smtClean="0">
                <a:solidFill>
                  <a:srgbClr val="AA5816"/>
                </a:solidFill>
              </a:rPr>
              <a:t>. </a:t>
            </a:r>
          </a:p>
          <a:p>
            <a:r>
              <a:rPr lang="en-US" dirty="0">
                <a:solidFill>
                  <a:srgbClr val="0000FF"/>
                </a:solidFill>
              </a:rPr>
              <a:t>Mass(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</a:t>
            </a:r>
            <a:r>
              <a:rPr lang="en-US" dirty="0" smtClean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0000FF"/>
                </a:solidFill>
              </a:rPr>
              <a:t>= </a:t>
            </a:r>
            <a:r>
              <a:rPr lang="en-US" dirty="0" smtClean="0">
                <a:solidFill>
                  <a:srgbClr val="0000FF"/>
                </a:solidFill>
              </a:rPr>
              <a:t>2.1 </a:t>
            </a:r>
            <a:r>
              <a:rPr lang="en-US" dirty="0">
                <a:solidFill>
                  <a:srgbClr val="0000FF"/>
                </a:solidFill>
              </a:rPr>
              <a:t>– </a:t>
            </a:r>
            <a:r>
              <a:rPr lang="en-US" dirty="0" smtClean="0">
                <a:solidFill>
                  <a:srgbClr val="0000FF"/>
                </a:solidFill>
              </a:rPr>
              <a:t>2.3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4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14" y="107576"/>
            <a:ext cx="2605950" cy="651740"/>
          </a:xfrm>
        </p:spPr>
        <p:txBody>
          <a:bodyPr/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6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14" y="107576"/>
            <a:ext cx="2605950" cy="651740"/>
          </a:xfrm>
        </p:spPr>
        <p:txBody>
          <a:bodyPr/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55831" y="3318470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gluonic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9" y="4017132"/>
            <a:ext cx="1219200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1709" y="4562901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92215" y="509085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336642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21220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86299" y="4720436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7552" y="4241994"/>
            <a:ext cx="24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Supermultiplet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1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290040" y="4162062"/>
            <a:ext cx="25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nonets predicted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146021" y="1202962"/>
            <a:ext cx="2656301" cy="2959100"/>
            <a:chOff x="5227628" y="3272041"/>
            <a:chExt cx="2656301" cy="2959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629" y="3272041"/>
              <a:ext cx="1714500" cy="29591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196495" y="5323488"/>
              <a:ext cx="1509634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329" y="4902984"/>
              <a:ext cx="355600" cy="2794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462" y="4187898"/>
              <a:ext cx="279400" cy="203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029" y="4534819"/>
              <a:ext cx="342900" cy="203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227628" y="471831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2.0GeV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96000" y="5323488"/>
              <a:ext cx="5056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</a:t>
              </a:r>
              <a:r>
                <a:rPr lang="en-US" sz="2400" baseline="30000" dirty="0" smtClean="0"/>
                <a:t>+-</a:t>
              </a:r>
              <a:endParaRPr lang="en-US" sz="2400" baseline="300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69493" y="5323488"/>
              <a:ext cx="5056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2</a:t>
              </a:r>
              <a:r>
                <a:rPr lang="en-US" sz="2400" baseline="30000" dirty="0" smtClean="0"/>
                <a:t>+</a:t>
              </a:r>
              <a:r>
                <a:rPr lang="en-US" sz="2400" baseline="30000" dirty="0"/>
                <a:t>-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32513" y="5323488"/>
              <a:ext cx="5056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1</a:t>
              </a:r>
              <a:r>
                <a:rPr lang="en-US" sz="2400" baseline="30000" dirty="0" smtClean="0"/>
                <a:t>-+</a:t>
              </a:r>
              <a:endParaRPr lang="en-US" sz="2400" baseline="30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27628" y="3844221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2.5Gev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6654" y="1673008"/>
            <a:ext cx="6359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``Constituent gluon’’ behaves like it has J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PC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=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+-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Mass ~ 1-1.5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GeV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Lightest hybrid nonets: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2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The 0+- and two 2+- exotic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nonets and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also a second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nonet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-wave meson plus a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`gluon’’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083" y="738485"/>
            <a:ext cx="2975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</a:t>
            </a:r>
            <a:r>
              <a:rPr lang="en-US" dirty="0" smtClean="0"/>
              <a:t>. Rev</a:t>
            </a:r>
            <a:r>
              <a:rPr lang="en-US" dirty="0"/>
              <a:t>. D84 (2011) 074023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7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84491" cy="73970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Spectroscopy and QCD</a:t>
            </a:r>
            <a:endParaRPr lang="en-US" sz="3600" b="1" dirty="0">
              <a:solidFill>
                <a:srgbClr val="000090"/>
              </a:solidFill>
            </a:endParaRPr>
          </a:p>
        </p:txBody>
      </p:sp>
      <p:grpSp>
        <p:nvGrpSpPr>
          <p:cNvPr id="20" name="Group 6"/>
          <p:cNvGrpSpPr>
            <a:grpSpLocks noChangeAspect="1"/>
          </p:cNvGrpSpPr>
          <p:nvPr/>
        </p:nvGrpSpPr>
        <p:grpSpPr bwMode="auto">
          <a:xfrm>
            <a:off x="439976" y="4411517"/>
            <a:ext cx="5734152" cy="1701546"/>
            <a:chOff x="0" y="2592"/>
            <a:chExt cx="4691" cy="1392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32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42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3725715" y="3726329"/>
            <a:ext cx="3922182" cy="8714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06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9897" y="759951"/>
            <a:ext cx="47207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Pion peripheral production: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most extensive data sets to date are from the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BNL E852 experiment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There  is also data from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VES experiment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Protvino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and from the </a:t>
            </a:r>
            <a:r>
              <a:rPr lang="en-US" b="1" dirty="0" smtClean="0"/>
              <a:t>COMPASS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experiment at CERN. </a:t>
            </a:r>
            <a:endParaRPr lang="en-US" dirty="0"/>
          </a:p>
        </p:txBody>
      </p:sp>
      <p:pic>
        <p:nvPicPr>
          <p:cNvPr id="10" name="Picture 9" descr="fig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9" y="692368"/>
            <a:ext cx="2783586" cy="2258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454" y="3082779"/>
            <a:ext cx="40129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Proton-antiproton annihilation:</a:t>
            </a:r>
          </a:p>
          <a:p>
            <a:r>
              <a:rPr lang="en-US" dirty="0" smtClean="0"/>
              <a:t>There is data from the </a:t>
            </a:r>
            <a:r>
              <a:rPr lang="en-US" b="1" dirty="0" smtClean="0">
                <a:solidFill>
                  <a:schemeClr val="tx2"/>
                </a:solidFill>
              </a:rPr>
              <a:t>Crystal Barrel</a:t>
            </a:r>
            <a:r>
              <a:rPr lang="en-US" dirty="0" smtClean="0"/>
              <a:t> experiment at LEAR. This is also one of the pushes of the future </a:t>
            </a:r>
            <a:r>
              <a:rPr lang="en-US" b="1" dirty="0" smtClean="0"/>
              <a:t>PANDA</a:t>
            </a:r>
            <a:r>
              <a:rPr lang="en-US" dirty="0" smtClean="0"/>
              <a:t> experiment.</a:t>
            </a:r>
            <a:endParaRPr lang="en-US" dirty="0"/>
          </a:p>
        </p:txBody>
      </p:sp>
      <p:pic>
        <p:nvPicPr>
          <p:cNvPr id="12" name="Picture 11" descr="p-p-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11" y="2560158"/>
            <a:ext cx="2336800" cy="2336800"/>
          </a:xfrm>
          <a:prstGeom prst="rect">
            <a:avLst/>
          </a:prstGeom>
        </p:spPr>
      </p:pic>
      <p:pic>
        <p:nvPicPr>
          <p:cNvPr id="13" name="Picture 12" descr="cc-ba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4" y="4688168"/>
            <a:ext cx="2400300" cy="1587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4216" y="4661127"/>
            <a:ext cx="40769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Charmonium Decays:</a:t>
            </a:r>
          </a:p>
          <a:p>
            <a:r>
              <a:rPr lang="en-US" dirty="0" smtClean="0"/>
              <a:t>There is data from the </a:t>
            </a:r>
            <a:r>
              <a:rPr lang="en-US" b="1" dirty="0" smtClean="0">
                <a:solidFill>
                  <a:schemeClr val="tx2"/>
                </a:solidFill>
              </a:rPr>
              <a:t>CLEO-c</a:t>
            </a:r>
            <a:r>
              <a:rPr lang="en-US" dirty="0" smtClean="0"/>
              <a:t> at Cornell. This is also an area of interest of the </a:t>
            </a:r>
            <a:r>
              <a:rPr lang="en-US" b="1" dirty="0" smtClean="0"/>
              <a:t>BES III </a:t>
            </a:r>
            <a:r>
              <a:rPr lang="en-US" dirty="0" smtClean="0"/>
              <a:t>experiment in Beijing. This will also be part of the </a:t>
            </a:r>
            <a:r>
              <a:rPr lang="en-US" b="1" dirty="0" smtClean="0"/>
              <a:t>PANDA</a:t>
            </a:r>
            <a:r>
              <a:rPr lang="en-US" dirty="0" smtClean="0"/>
              <a:t> program at FAIR.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1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QCD Town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557" y="710964"/>
            <a:ext cx="8844949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Pion peripheral production on nucleon and nuclear targets: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   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VES at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Protvino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                  </a:t>
            </a:r>
            <a:r>
              <a:rPr lang="en-US" sz="2800" dirty="0" smtClean="0">
                <a:solidFill>
                  <a:srgbClr val="660066"/>
                </a:solidFill>
                <a:latin typeface="Calibri"/>
                <a:cs typeface="Calibri"/>
              </a:rPr>
              <a:t>Largest statistics and most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   E852 at BNL                         </a:t>
            </a:r>
            <a:r>
              <a:rPr lang="en-US" sz="2800" dirty="0" smtClean="0">
                <a:solidFill>
                  <a:srgbClr val="660066"/>
                </a:solidFill>
                <a:latin typeface="Calibri"/>
                <a:cs typeface="Calibri"/>
              </a:rPr>
              <a:t>most decay modes studies.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   COMPASS at CERN             </a:t>
            </a:r>
            <a:r>
              <a:rPr lang="en-US" sz="2800" dirty="0">
                <a:solidFill>
                  <a:srgbClr val="660066"/>
                </a:solidFill>
                <a:latin typeface="Calibri"/>
                <a:cs typeface="Calibri"/>
              </a:rPr>
              <a:t>T</a:t>
            </a:r>
            <a:r>
              <a:rPr lang="en-US" sz="2800" dirty="0" smtClean="0">
                <a:solidFill>
                  <a:srgbClr val="660066"/>
                </a:solidFill>
                <a:latin typeface="Calibri"/>
                <a:cs typeface="Calibri"/>
              </a:rPr>
              <a:t>hree </a:t>
            </a:r>
            <a:r>
              <a:rPr lang="en-US" sz="28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="1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800" dirty="0" smtClean="0">
                <a:solidFill>
                  <a:srgbClr val="660066"/>
                </a:solidFill>
                <a:latin typeface="Calibri"/>
                <a:cs typeface="Calibri"/>
              </a:rPr>
              <a:t> states reported. 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J/</a:t>
            </a:r>
            <a:r>
              <a:rPr lang="en-US" sz="2800" dirty="0">
                <a:solidFill>
                  <a:srgbClr val="0000FF"/>
                </a:solidFill>
                <a:latin typeface="Symbol" charset="2"/>
                <a:cs typeface="Symbol" charset="2"/>
              </a:rPr>
              <a:t>y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 Decays: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      CLEO-c               </a:t>
            </a:r>
            <a:r>
              <a:rPr lang="en-US" sz="2800" dirty="0">
                <a:solidFill>
                  <a:srgbClr val="660066"/>
                </a:solidFill>
                <a:latin typeface="Calibri"/>
                <a:cs typeface="Calibri"/>
              </a:rPr>
              <a:t>One decay mode studied.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       BES-III                </a:t>
            </a:r>
            <a:r>
              <a:rPr lang="en-US" sz="2800" dirty="0">
                <a:solidFill>
                  <a:srgbClr val="660066"/>
                </a:solidFill>
                <a:latin typeface="Calibri"/>
                <a:cs typeface="Calibri"/>
              </a:rPr>
              <a:t>One </a:t>
            </a:r>
            <a:r>
              <a:rPr lang="en-US" sz="2800" b="1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="1" baseline="-25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800" dirty="0">
                <a:solidFill>
                  <a:srgbClr val="660066"/>
                </a:solidFill>
                <a:latin typeface="Calibri"/>
                <a:cs typeface="Calibri"/>
              </a:rPr>
              <a:t> state reported. 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Proton-antiproton annihilation at rest: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    Crystal Barrel at LEAR       </a:t>
            </a:r>
            <a:r>
              <a:rPr lang="en-US" sz="2800" dirty="0" smtClean="0">
                <a:solidFill>
                  <a:srgbClr val="660066"/>
                </a:solidFill>
                <a:latin typeface="Calibri"/>
                <a:cs typeface="Calibri"/>
              </a:rPr>
              <a:t>One </a:t>
            </a:r>
            <a:r>
              <a:rPr lang="en-US" sz="2800" b="1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="1" baseline="-25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800" dirty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rgbClr val="660066"/>
                </a:solidFill>
                <a:latin typeface="Calibri"/>
                <a:cs typeface="Calibri"/>
              </a:rPr>
              <a:t>state </a:t>
            </a:r>
            <a:r>
              <a:rPr lang="en-US" sz="2800" dirty="0">
                <a:solidFill>
                  <a:srgbClr val="660066"/>
                </a:solidFill>
                <a:latin typeface="Calibri"/>
                <a:cs typeface="Calibri"/>
              </a:rPr>
              <a:t>reported. 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   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Obelix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at LEAR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358444" y="1312333"/>
            <a:ext cx="381000" cy="1185334"/>
          </a:xfrm>
          <a:prstGeom prst="rightBrac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1782233" y="2930877"/>
            <a:ext cx="381000" cy="821267"/>
          </a:xfrm>
          <a:prstGeom prst="rightBrac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>
            <a:off x="3894583" y="4265001"/>
            <a:ext cx="381000" cy="645245"/>
          </a:xfrm>
          <a:prstGeom prst="rightBrac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6"/>
          <p:cNvGrpSpPr>
            <a:grpSpLocks noChangeAspect="1"/>
          </p:cNvGrpSpPr>
          <p:nvPr/>
        </p:nvGrpSpPr>
        <p:grpSpPr bwMode="auto">
          <a:xfrm>
            <a:off x="2872391" y="4840293"/>
            <a:ext cx="5734152" cy="1701546"/>
            <a:chOff x="0" y="2592"/>
            <a:chExt cx="4691" cy="1392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 dirty="0">
                  <a:solidFill>
                    <a:srgbClr val="008000"/>
                  </a:solidFill>
                </a:rPr>
                <a:t>1</a:t>
              </a:r>
              <a:r>
                <a:rPr lang="en-US" dirty="0">
                  <a:solidFill>
                    <a:srgbClr val="008000"/>
                  </a:solidFill>
                </a:rPr>
                <a:t>  I</a:t>
              </a:r>
              <a:r>
                <a:rPr lang="en-US" b="1" baseline="30000" dirty="0">
                  <a:solidFill>
                    <a:srgbClr val="008000"/>
                  </a:solidFill>
                </a:rPr>
                <a:t>G</a:t>
              </a:r>
              <a:r>
                <a:rPr lang="en-US" dirty="0">
                  <a:solidFill>
                    <a:srgbClr val="008000"/>
                  </a:solidFill>
                </a:rPr>
                <a:t>(J</a:t>
              </a:r>
              <a:r>
                <a:rPr lang="en-US" b="1" baseline="30000" dirty="0">
                  <a:solidFill>
                    <a:srgbClr val="008000"/>
                  </a:solidFill>
                </a:rPr>
                <a:t>PC</a:t>
              </a:r>
              <a:r>
                <a:rPr lang="en-US" dirty="0">
                  <a:solidFill>
                    <a:srgbClr val="008000"/>
                  </a:solidFill>
                </a:rPr>
                <a:t>)=1</a:t>
              </a:r>
              <a:r>
                <a:rPr lang="en-US" b="1" baseline="30000" dirty="0">
                  <a:solidFill>
                    <a:srgbClr val="008000"/>
                  </a:solidFill>
                </a:rPr>
                <a:t>-</a:t>
              </a:r>
              <a:r>
                <a:rPr lang="en-US" dirty="0">
                  <a:solidFill>
                    <a:srgbClr val="008000"/>
                  </a:solidFill>
                </a:rPr>
                <a:t>(1</a:t>
              </a:r>
              <a:r>
                <a:rPr lang="en-US" b="1" baseline="30000" dirty="0">
                  <a:solidFill>
                    <a:srgbClr val="008000"/>
                  </a:solidFill>
                </a:rPr>
                <a:t>-+</a:t>
              </a:r>
              <a:r>
                <a:rPr lang="en-US" dirty="0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25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33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4458" y="5485707"/>
            <a:ext cx="2880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No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h</a:t>
            </a:r>
            <a:r>
              <a:rPr lang="en-US" sz="2800" b="1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1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or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h</a:t>
            </a:r>
            <a:r>
              <a:rPr lang="en-US" sz="2800" b="1" baseline="-25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’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seen.</a:t>
            </a:r>
            <a:endParaRPr lang="en-US" sz="2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87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9636</TotalTime>
  <Words>2840</Words>
  <Application>Microsoft Macintosh PowerPoint</Application>
  <PresentationFormat>On-screen Show (4:3)</PresentationFormat>
  <Paragraphs>393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Breeze</vt:lpstr>
      <vt:lpstr>PowerPoint Presentation</vt:lpstr>
      <vt:lpstr>Outline </vt:lpstr>
      <vt:lpstr>Mesons and QCD</vt:lpstr>
      <vt:lpstr>PowerPoint Presentation</vt:lpstr>
      <vt:lpstr>Lattice QCD</vt:lpstr>
      <vt:lpstr>Lattice QCD</vt:lpstr>
      <vt:lpstr>Spectroscopy and QCD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Progress</vt:lpstr>
      <vt:lpstr>12-GeV CEBAF – Photoproduction </vt:lpstr>
      <vt:lpstr>PowerPoint Presentation</vt:lpstr>
      <vt:lpstr>PowerPoint Presentation</vt:lpstr>
      <vt:lpstr>The CLAS12 Experiment at Jefferson Lab</vt:lpstr>
      <vt:lpstr>The GlueX Experiment at Jefferson Lab</vt:lpstr>
      <vt:lpstr>PowerPoint Presentation</vt:lpstr>
      <vt:lpstr>Amplitude Analysis</vt:lpstr>
      <vt:lpstr>GlueX Physics Analysis </vt:lpstr>
      <vt:lpstr>Physics in</vt:lpstr>
      <vt:lpstr>GlueX Physics Analysis </vt:lpstr>
      <vt:lpstr>Lattice QCD </vt:lpstr>
      <vt:lpstr>Charmonium: Many Discoveries </vt:lpstr>
      <vt:lpstr>What are these States?</vt:lpstr>
      <vt:lpstr>What about strange-quark States?</vt:lpstr>
      <vt:lpstr>PowerPoint Presentation</vt:lpstr>
      <vt:lpstr>Experimental Program</vt:lpstr>
      <vt:lpstr>PowerPoint Presentation</vt:lpstr>
      <vt:lpstr>BES III in Beijing</vt:lpstr>
      <vt:lpstr>The LHCb Experiment at CERN</vt:lpstr>
      <vt:lpstr>PANDA @ FAIR</vt:lpstr>
      <vt:lpstr>Summary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Meson </dc:title>
  <dc:creator>Curtis Meyer</dc:creator>
  <cp:lastModifiedBy>Curtis Meyer</cp:lastModifiedBy>
  <cp:revision>66</cp:revision>
  <dcterms:created xsi:type="dcterms:W3CDTF">2014-09-08T19:40:10Z</dcterms:created>
  <dcterms:modified xsi:type="dcterms:W3CDTF">2014-09-15T12:16:37Z</dcterms:modified>
</cp:coreProperties>
</file>