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73" r:id="rId4"/>
    <p:sldId id="258" r:id="rId5"/>
    <p:sldId id="260" r:id="rId6"/>
    <p:sldId id="283" r:id="rId7"/>
    <p:sldId id="261" r:id="rId8"/>
    <p:sldId id="263" r:id="rId9"/>
    <p:sldId id="265" r:id="rId10"/>
    <p:sldId id="264" r:id="rId11"/>
    <p:sldId id="267" r:id="rId12"/>
    <p:sldId id="274" r:id="rId13"/>
    <p:sldId id="266" r:id="rId14"/>
    <p:sldId id="275" r:id="rId15"/>
    <p:sldId id="271" r:id="rId16"/>
    <p:sldId id="272" r:id="rId17"/>
    <p:sldId id="276" r:id="rId18"/>
    <p:sldId id="280" r:id="rId19"/>
    <p:sldId id="277" r:id="rId20"/>
    <p:sldId id="281" r:id="rId21"/>
    <p:sldId id="279" r:id="rId22"/>
    <p:sldId id="278" r:id="rId23"/>
    <p:sldId id="268" r:id="rId24"/>
    <p:sldId id="285" r:id="rId25"/>
    <p:sldId id="287" r:id="rId26"/>
    <p:sldId id="286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80"/>
    <a:srgbClr val="FF66FF"/>
    <a:srgbClr val="00FF00"/>
    <a:srgbClr val="00FFFF"/>
    <a:srgbClr val="FFFF00"/>
    <a:srgbClr val="FF00FF"/>
    <a:srgbClr val="0000FF"/>
    <a:srgbClr val="800080"/>
    <a:srgbClr val="800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0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0.wmf"/><Relationship Id="rId5" Type="http://schemas.openxmlformats.org/officeDocument/2006/relationships/image" Target="../media/image21.wmf"/><Relationship Id="rId6" Type="http://schemas.openxmlformats.org/officeDocument/2006/relationships/image" Target="../media/image22.wmf"/><Relationship Id="rId7" Type="http://schemas.openxmlformats.org/officeDocument/2006/relationships/image" Target="../media/image23.wmf"/><Relationship Id="rId8" Type="http://schemas.openxmlformats.org/officeDocument/2006/relationships/image" Target="../media/image24.wmf"/><Relationship Id="rId9" Type="http://schemas.openxmlformats.org/officeDocument/2006/relationships/image" Target="../media/image25.wmf"/><Relationship Id="rId10" Type="http://schemas.openxmlformats.org/officeDocument/2006/relationships/image" Target="../media/image26.wmf"/><Relationship Id="rId11" Type="http://schemas.openxmlformats.org/officeDocument/2006/relationships/image" Target="../media/image27.wmf"/><Relationship Id="rId1" Type="http://schemas.openxmlformats.org/officeDocument/2006/relationships/image" Target="../media/image17.wmf"/><Relationship Id="rId2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F4F63-443C-9144-A09B-D30E605F1212}" type="datetimeFigureOut">
              <a:rPr lang="en-US" smtClean="0"/>
              <a:t>6/5/12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0BEDC-5A0D-C44F-84A2-34264A7E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106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831A1-A3A4-3F43-A8CE-DFC6BA73FAF6}" type="datetimeFigureOut">
              <a:rPr lang="en-US" smtClean="0"/>
              <a:t>6/5/12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3110C-D24D-DF4C-A81D-E112FCD58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50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</a:t>
            </a:r>
            <a:r>
              <a:rPr lang="en-US" dirty="0" err="1" smtClean="0"/>
              <a:t>gluonic</a:t>
            </a:r>
            <a:r>
              <a:rPr lang="en-US" dirty="0" smtClean="0"/>
              <a:t> excitations and why are we looking for them? Lattice QCD predictions for</a:t>
            </a:r>
            <a:r>
              <a:rPr lang="en-US" baseline="0" dirty="0" smtClean="0"/>
              <a:t> the mesons and in particular, a class of mesons with non-quark-antiquark quantum numbers. Also not that mixing angles are predicted. GlueX</a:t>
            </a:r>
            <a:r>
              <a:rPr lang="en-US" dirty="0" smtClean="0"/>
              <a:t> needs to measure p</a:t>
            </a:r>
            <a:r>
              <a:rPr lang="en-US" baseline="0" dirty="0" smtClean="0"/>
              <a:t>article J(PC), masses, widths and decay modes to be able to map these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14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</a:t>
            </a:r>
            <a:r>
              <a:rPr lang="en-US" dirty="0" err="1" smtClean="0"/>
              <a:t>gluonic</a:t>
            </a:r>
            <a:r>
              <a:rPr lang="en-US" dirty="0" smtClean="0"/>
              <a:t> excitations and why are we looking for them? Lattice QCD predictions for</a:t>
            </a:r>
            <a:r>
              <a:rPr lang="en-US" baseline="0" dirty="0" smtClean="0"/>
              <a:t> the mesons and in particular, a class of mesons with non-quark-antiquark quantum numbers. Also not that mixing angles are predicted. GlueX</a:t>
            </a:r>
            <a:r>
              <a:rPr lang="en-US" dirty="0" smtClean="0"/>
              <a:t> needs to measure p</a:t>
            </a:r>
            <a:r>
              <a:rPr lang="en-US" baseline="0" dirty="0" smtClean="0"/>
              <a:t>article J(PC), masses, widths and decay modes to be able to map these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14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</a:t>
            </a:r>
            <a:r>
              <a:rPr lang="en-US" dirty="0" err="1" smtClean="0"/>
              <a:t>gluonic</a:t>
            </a:r>
            <a:r>
              <a:rPr lang="en-US" dirty="0" smtClean="0"/>
              <a:t> excitations and why are we looking for them? Lattice QCD predictions for</a:t>
            </a:r>
            <a:r>
              <a:rPr lang="en-US" baseline="0" dirty="0" smtClean="0"/>
              <a:t> the mesons and in particular, a class of mesons with non-quark-antiquark quantum numbers. Also not that mixing angles are predicted. GlueX</a:t>
            </a:r>
            <a:r>
              <a:rPr lang="en-US" dirty="0" smtClean="0"/>
              <a:t> needs to measure p</a:t>
            </a:r>
            <a:r>
              <a:rPr lang="en-US" baseline="0" dirty="0" smtClean="0"/>
              <a:t>article J(PC), masses, widths and decay modes to be able to map these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14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5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61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61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79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31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3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17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66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3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2B626-A6BE-D94F-BF26-93175C54589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hameleon_log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2286000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5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rgbClr val="80008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4">
              <a:lumMod val="40000"/>
              <a:lumOff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7" Type="http://schemas.openxmlformats.org/officeDocument/2006/relationships/image" Target="../media/image42.emf"/><Relationship Id="rId8" Type="http://schemas.openxmlformats.org/officeDocument/2006/relationships/image" Target="../media/image43.emf"/><Relationship Id="rId9" Type="http://schemas.openxmlformats.org/officeDocument/2006/relationships/image" Target="../media/image4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5.emf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7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6" Type="http://schemas.openxmlformats.org/officeDocument/2006/relationships/image" Target="../media/image57.emf"/><Relationship Id="rId7" Type="http://schemas.openxmlformats.org/officeDocument/2006/relationships/image" Target="../media/image58.emf"/><Relationship Id="rId8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emf"/><Relationship Id="rId3" Type="http://schemas.openxmlformats.org/officeDocument/2006/relationships/image" Target="../media/image6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Relationship Id="rId3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jpg"/><Relationship Id="rId10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image" Target="../media/image25.wmf"/><Relationship Id="rId21" Type="http://schemas.openxmlformats.org/officeDocument/2006/relationships/oleObject" Target="../embeddings/oleObject10.bin"/><Relationship Id="rId22" Type="http://schemas.openxmlformats.org/officeDocument/2006/relationships/image" Target="../media/image26.wmf"/><Relationship Id="rId23" Type="http://schemas.openxmlformats.org/officeDocument/2006/relationships/oleObject" Target="../embeddings/oleObject11.bin"/><Relationship Id="rId24" Type="http://schemas.openxmlformats.org/officeDocument/2006/relationships/image" Target="../media/image27.wmf"/><Relationship Id="rId25" Type="http://schemas.openxmlformats.org/officeDocument/2006/relationships/image" Target="../media/image28.emf"/><Relationship Id="rId26" Type="http://schemas.openxmlformats.org/officeDocument/2006/relationships/image" Target="../media/image29.emf"/><Relationship Id="rId27" Type="http://schemas.openxmlformats.org/officeDocument/2006/relationships/image" Target="../media/image30.emf"/><Relationship Id="rId28" Type="http://schemas.openxmlformats.org/officeDocument/2006/relationships/image" Target="../media/image31.emf"/><Relationship Id="rId29" Type="http://schemas.openxmlformats.org/officeDocument/2006/relationships/image" Target="../media/image32.emf"/><Relationship Id="rId10" Type="http://schemas.openxmlformats.org/officeDocument/2006/relationships/image" Target="../media/image20.w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21.w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22.w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23.w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24.wmf"/><Relationship Id="rId19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17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8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178"/>
            <a:ext cx="7772400" cy="772580"/>
          </a:xfrm>
        </p:spPr>
        <p:txBody>
          <a:bodyPr/>
          <a:lstStyle/>
          <a:p>
            <a:r>
              <a:rPr lang="en-US" dirty="0" smtClean="0"/>
              <a:t>Physics in Hall-D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039024"/>
            <a:ext cx="6400800" cy="691615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800040"/>
                </a:solidFill>
              </a:rPr>
              <a:t>Curtis A. Meyer, GlueX Spokesperson</a:t>
            </a:r>
            <a:endParaRPr lang="en-US" sz="2800" dirty="0">
              <a:solidFill>
                <a:srgbClr val="800040"/>
              </a:solidFill>
            </a:endParaRPr>
          </a:p>
        </p:txBody>
      </p:sp>
      <p:pic>
        <p:nvPicPr>
          <p:cNvPr id="7" name="Picture 6" descr="Hall_D_Rendering_07-04-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297" y="4216958"/>
            <a:ext cx="3571875" cy="2095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detector_labels_noplu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72" y="1910631"/>
            <a:ext cx="3492500" cy="2178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86301" y="2128701"/>
            <a:ext cx="46658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Athens University, Arizona State University, Carlton University, Carnegie Mellon University, 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Catholic University, Christopher Newport University, University of Connecticut, Florida 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International University, Florida State University, University of Glasgow, Indiana University,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Jefferson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Lab, University of Massachusetts Amherst, Massachusetts Institute of Technology,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MEPHI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, University of North Carolina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A&amp;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T, University of North Carolina Wilmington, Old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Dominion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University, Oxford University, University of Pittsburgh, University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T`ecnica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Federico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Santa Mari’a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and University of Regina.</a:t>
            </a:r>
          </a:p>
        </p:txBody>
      </p:sp>
    </p:spTree>
    <p:extLst>
      <p:ext uri="{BB962C8B-B14F-4D97-AF65-F5344CB8AC3E}">
        <p14:creationId xmlns:p14="http://schemas.microsoft.com/office/powerpoint/2010/main" val="2604178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t>10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715597" cy="739707"/>
          </a:xfrm>
        </p:spPr>
        <p:txBody>
          <a:bodyPr>
            <a:normAutofit/>
          </a:bodyPr>
          <a:lstStyle/>
          <a:p>
            <a:r>
              <a:rPr lang="en-US" dirty="0" smtClean="0"/>
              <a:t>Spectroscopy and QCD</a:t>
            </a:r>
            <a:endParaRPr lang="en-US" dirty="0"/>
          </a:p>
        </p:txBody>
      </p:sp>
      <p:sp>
        <p:nvSpPr>
          <p:cNvPr id="8" name="Rectangle 62"/>
          <p:cNvSpPr>
            <a:spLocks noChangeArrowheads="1"/>
          </p:cNvSpPr>
          <p:nvPr/>
        </p:nvSpPr>
        <p:spPr bwMode="auto">
          <a:xfrm>
            <a:off x="6286500" y="608808"/>
            <a:ext cx="2616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solidFill>
                  <a:srgbClr val="3366CC"/>
                </a:solidFill>
              </a:rPr>
              <a:t>Quarkonium</a:t>
            </a:r>
          </a:p>
        </p:txBody>
      </p: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6604000" y="1144219"/>
            <a:ext cx="1993900" cy="822325"/>
            <a:chOff x="4160" y="520"/>
            <a:chExt cx="1256" cy="518"/>
          </a:xfrm>
        </p:grpSpPr>
        <p:sp>
          <p:nvSpPr>
            <p:cNvPr id="10" name="Oval 4"/>
            <p:cNvSpPr>
              <a:spLocks noChangeArrowheads="1"/>
            </p:cNvSpPr>
            <p:nvPr/>
          </p:nvSpPr>
          <p:spPr bwMode="auto">
            <a:xfrm>
              <a:off x="4224" y="64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4160" y="520"/>
              <a:ext cx="272" cy="518"/>
              <a:chOff x="760" y="1400"/>
              <a:chExt cx="272" cy="518"/>
            </a:xfrm>
          </p:grpSpPr>
          <p:sp>
            <p:nvSpPr>
              <p:cNvPr id="18" name="Line 6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7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q</a:t>
                </a:r>
              </a:p>
            </p:txBody>
          </p:sp>
        </p:grpSp>
        <p:grpSp>
          <p:nvGrpSpPr>
            <p:cNvPr id="12" name="Group 8"/>
            <p:cNvGrpSpPr>
              <a:grpSpLocks/>
            </p:cNvGrpSpPr>
            <p:nvPr/>
          </p:nvGrpSpPr>
          <p:grpSpPr bwMode="auto">
            <a:xfrm>
              <a:off x="5144" y="520"/>
              <a:ext cx="272" cy="518"/>
              <a:chOff x="1360" y="1416"/>
              <a:chExt cx="272" cy="518"/>
            </a:xfrm>
          </p:grpSpPr>
          <p:sp>
            <p:nvSpPr>
              <p:cNvPr id="16" name="Line 9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Oval 10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q</a:t>
                </a:r>
                <a:endParaRPr lang="en-US" baseline="3000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4704" y="98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4752" y="64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4248" y="744"/>
              <a:ext cx="88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993422"/>
            <a:ext cx="5054600" cy="3556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78" y="1560674"/>
            <a:ext cx="4902200" cy="3556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78" y="3258256"/>
            <a:ext cx="4991100" cy="3683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3736621"/>
            <a:ext cx="5067300" cy="368300"/>
          </a:xfrm>
          <a:prstGeom prst="rect">
            <a:avLst/>
          </a:prstGeom>
        </p:spPr>
      </p:pic>
      <p:sp>
        <p:nvSpPr>
          <p:cNvPr id="26" name="Right Brace 25"/>
          <p:cNvSpPr/>
          <p:nvPr/>
        </p:nvSpPr>
        <p:spPr>
          <a:xfrm>
            <a:off x="5724878" y="2200628"/>
            <a:ext cx="294922" cy="93274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2240139"/>
            <a:ext cx="977900" cy="31750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2189339"/>
            <a:ext cx="5181600" cy="368300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2714272"/>
            <a:ext cx="5143500" cy="368300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2765072"/>
            <a:ext cx="9779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78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t>11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715597" cy="739707"/>
          </a:xfrm>
        </p:spPr>
        <p:txBody>
          <a:bodyPr>
            <a:normAutofit/>
          </a:bodyPr>
          <a:lstStyle/>
          <a:p>
            <a:r>
              <a:rPr lang="en-US" dirty="0" smtClean="0"/>
              <a:t>Spectroscopy and QCD</a:t>
            </a:r>
            <a:endParaRPr lang="en-US" dirty="0"/>
          </a:p>
        </p:txBody>
      </p:sp>
      <p:sp>
        <p:nvSpPr>
          <p:cNvPr id="8" name="Rectangle 62"/>
          <p:cNvSpPr>
            <a:spLocks noChangeArrowheads="1"/>
          </p:cNvSpPr>
          <p:nvPr/>
        </p:nvSpPr>
        <p:spPr bwMode="auto">
          <a:xfrm>
            <a:off x="6286500" y="608808"/>
            <a:ext cx="2616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solidFill>
                  <a:srgbClr val="3366CC"/>
                </a:solidFill>
              </a:rPr>
              <a:t>Quarkonium</a:t>
            </a:r>
          </a:p>
        </p:txBody>
      </p: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6604000" y="1144219"/>
            <a:ext cx="1993900" cy="822325"/>
            <a:chOff x="4160" y="520"/>
            <a:chExt cx="1256" cy="518"/>
          </a:xfrm>
        </p:grpSpPr>
        <p:sp>
          <p:nvSpPr>
            <p:cNvPr id="10" name="Oval 4"/>
            <p:cNvSpPr>
              <a:spLocks noChangeArrowheads="1"/>
            </p:cNvSpPr>
            <p:nvPr/>
          </p:nvSpPr>
          <p:spPr bwMode="auto">
            <a:xfrm>
              <a:off x="4224" y="64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4160" y="520"/>
              <a:ext cx="272" cy="518"/>
              <a:chOff x="760" y="1400"/>
              <a:chExt cx="272" cy="518"/>
            </a:xfrm>
          </p:grpSpPr>
          <p:sp>
            <p:nvSpPr>
              <p:cNvPr id="18" name="Line 6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7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q</a:t>
                </a:r>
              </a:p>
            </p:txBody>
          </p:sp>
        </p:grpSp>
        <p:grpSp>
          <p:nvGrpSpPr>
            <p:cNvPr id="12" name="Group 8"/>
            <p:cNvGrpSpPr>
              <a:grpSpLocks/>
            </p:cNvGrpSpPr>
            <p:nvPr/>
          </p:nvGrpSpPr>
          <p:grpSpPr bwMode="auto">
            <a:xfrm>
              <a:off x="5144" y="520"/>
              <a:ext cx="272" cy="518"/>
              <a:chOff x="1360" y="1416"/>
              <a:chExt cx="272" cy="518"/>
            </a:xfrm>
          </p:grpSpPr>
          <p:sp>
            <p:nvSpPr>
              <p:cNvPr id="16" name="Line 9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Oval 10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q</a:t>
                </a:r>
                <a:endParaRPr lang="en-US" baseline="3000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4704" y="98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4752" y="64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4248" y="744"/>
              <a:ext cx="88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0" name="Picture 29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6" y="2071370"/>
            <a:ext cx="8854440" cy="428498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08651" y="1129286"/>
            <a:ext cx="3164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Lattice QCD Predictions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996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t>12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715597" cy="739707"/>
          </a:xfrm>
        </p:spPr>
        <p:txBody>
          <a:bodyPr>
            <a:normAutofit/>
          </a:bodyPr>
          <a:lstStyle/>
          <a:p>
            <a:r>
              <a:rPr lang="en-US" dirty="0" smtClean="0"/>
              <a:t>Spectroscopy and QCD</a:t>
            </a:r>
            <a:endParaRPr lang="en-US" dirty="0"/>
          </a:p>
        </p:txBody>
      </p:sp>
      <p:sp>
        <p:nvSpPr>
          <p:cNvPr id="8" name="Rectangle 62"/>
          <p:cNvSpPr>
            <a:spLocks noChangeArrowheads="1"/>
          </p:cNvSpPr>
          <p:nvPr/>
        </p:nvSpPr>
        <p:spPr bwMode="auto">
          <a:xfrm>
            <a:off x="6286500" y="608808"/>
            <a:ext cx="2616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solidFill>
                  <a:srgbClr val="3366CC"/>
                </a:solidFill>
              </a:rPr>
              <a:t>Quarkonium</a:t>
            </a:r>
          </a:p>
        </p:txBody>
      </p: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6604000" y="1144219"/>
            <a:ext cx="1993900" cy="822325"/>
            <a:chOff x="4160" y="520"/>
            <a:chExt cx="1256" cy="518"/>
          </a:xfrm>
        </p:grpSpPr>
        <p:sp>
          <p:nvSpPr>
            <p:cNvPr id="10" name="Oval 4"/>
            <p:cNvSpPr>
              <a:spLocks noChangeArrowheads="1"/>
            </p:cNvSpPr>
            <p:nvPr/>
          </p:nvSpPr>
          <p:spPr bwMode="auto">
            <a:xfrm>
              <a:off x="4224" y="64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4160" y="520"/>
              <a:ext cx="272" cy="518"/>
              <a:chOff x="760" y="1400"/>
              <a:chExt cx="272" cy="518"/>
            </a:xfrm>
          </p:grpSpPr>
          <p:sp>
            <p:nvSpPr>
              <p:cNvPr id="18" name="Line 6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7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q</a:t>
                </a:r>
              </a:p>
            </p:txBody>
          </p:sp>
        </p:grpSp>
        <p:grpSp>
          <p:nvGrpSpPr>
            <p:cNvPr id="12" name="Group 8"/>
            <p:cNvGrpSpPr>
              <a:grpSpLocks/>
            </p:cNvGrpSpPr>
            <p:nvPr/>
          </p:nvGrpSpPr>
          <p:grpSpPr bwMode="auto">
            <a:xfrm>
              <a:off x="5144" y="520"/>
              <a:ext cx="272" cy="518"/>
              <a:chOff x="1360" y="1416"/>
              <a:chExt cx="272" cy="518"/>
            </a:xfrm>
          </p:grpSpPr>
          <p:sp>
            <p:nvSpPr>
              <p:cNvPr id="16" name="Line 9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Oval 10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q</a:t>
                </a:r>
                <a:endParaRPr lang="en-US" baseline="3000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4704" y="98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4752" y="64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4248" y="744"/>
              <a:ext cx="88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0" name="Picture 29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6" y="2071370"/>
            <a:ext cx="8854440" cy="428498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08651" y="1129286"/>
            <a:ext cx="3164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Lattice QCD Predictions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2554111"/>
            <a:ext cx="8544506" cy="1220612"/>
          </a:xfrm>
          <a:prstGeom prst="rect">
            <a:avLst/>
          </a:prstGeom>
          <a:noFill/>
          <a:ln w="25400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76111" y="3132667"/>
            <a:ext cx="338667" cy="508000"/>
          </a:xfrm>
          <a:prstGeom prst="roundRect">
            <a:avLst/>
          </a:prstGeom>
          <a:solidFill>
            <a:schemeClr val="accent6">
              <a:lumMod val="75000"/>
              <a:alpha val="25000"/>
            </a:schemeClr>
          </a:solidFill>
          <a:ln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422400" y="2878667"/>
            <a:ext cx="338667" cy="508000"/>
          </a:xfrm>
          <a:prstGeom prst="roundRect">
            <a:avLst/>
          </a:prstGeom>
          <a:solidFill>
            <a:schemeClr val="accent6">
              <a:lumMod val="75000"/>
              <a:alpha val="25000"/>
            </a:schemeClr>
          </a:solidFill>
          <a:ln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3496734" y="2757931"/>
            <a:ext cx="338667" cy="508000"/>
          </a:xfrm>
          <a:prstGeom prst="roundRect">
            <a:avLst/>
          </a:prstGeom>
          <a:solidFill>
            <a:schemeClr val="accent6">
              <a:lumMod val="75000"/>
              <a:alpha val="25000"/>
            </a:schemeClr>
          </a:solidFill>
          <a:ln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309925" y="5008223"/>
            <a:ext cx="4872632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States with non-trivial glue in their wave function.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526866" y="2071370"/>
            <a:ext cx="1474840" cy="1703353"/>
          </a:xfrm>
          <a:prstGeom prst="roundRect">
            <a:avLst/>
          </a:prstGeom>
          <a:solidFill>
            <a:schemeClr val="accent6">
              <a:lumMod val="75000"/>
              <a:alpha val="25000"/>
            </a:schemeClr>
          </a:solidFill>
          <a:ln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57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629" y="3272041"/>
            <a:ext cx="1714500" cy="29591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196495" y="5323488"/>
            <a:ext cx="1509634" cy="358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13</a:t>
            </a:fld>
            <a:endParaRPr lang="en-US"/>
          </a:p>
        </p:txBody>
      </p:sp>
      <p:pic>
        <p:nvPicPr>
          <p:cNvPr id="14" name="Picture 13" descr="spectrum_realsiz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56" y="4315154"/>
            <a:ext cx="3794760" cy="18364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" y="3477285"/>
            <a:ext cx="3481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Lattice QCD calculation of the light-quark meson spectrum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65160" y="5987018"/>
            <a:ext cx="1240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 QN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539418" y="5182384"/>
            <a:ext cx="110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Exotic QN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3211836" y="3969684"/>
            <a:ext cx="1347065" cy="125711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641214" y="4315154"/>
            <a:ext cx="1234552" cy="22584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329" y="4902984"/>
            <a:ext cx="355600" cy="2794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462" y="4187898"/>
            <a:ext cx="279400" cy="2032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029" y="4534819"/>
            <a:ext cx="342900" cy="2032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227628" y="4718318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2.0GeV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875766" y="6376292"/>
            <a:ext cx="2521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Several </a:t>
            </a:r>
            <a:r>
              <a:rPr lang="en-US" dirty="0" err="1" smtClean="0"/>
              <a:t>nonets</a:t>
            </a:r>
            <a:r>
              <a:rPr lang="en-US" dirty="0" smtClean="0"/>
              <a:t> predicted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96000" y="5323488"/>
            <a:ext cx="505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r>
              <a:rPr lang="en-US" sz="2400" baseline="30000" dirty="0" smtClean="0"/>
              <a:t>+-</a:t>
            </a:r>
            <a:endParaRPr lang="en-US" sz="2400" baseline="30000" dirty="0"/>
          </a:p>
        </p:txBody>
      </p:sp>
      <p:sp>
        <p:nvSpPr>
          <p:cNvPr id="31" name="Rectangle 30"/>
          <p:cNvSpPr/>
          <p:nvPr/>
        </p:nvSpPr>
        <p:spPr>
          <a:xfrm>
            <a:off x="7069493" y="5323488"/>
            <a:ext cx="505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</a:t>
            </a:r>
            <a:r>
              <a:rPr lang="en-US" sz="2400" baseline="30000" dirty="0" smtClean="0"/>
              <a:t>+</a:t>
            </a:r>
            <a:r>
              <a:rPr lang="en-US" sz="2400" baseline="30000" dirty="0"/>
              <a:t>-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632513" y="5323488"/>
            <a:ext cx="505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</a:t>
            </a:r>
            <a:r>
              <a:rPr lang="en-US" sz="2400" baseline="30000" dirty="0" smtClean="0"/>
              <a:t>-+</a:t>
            </a:r>
            <a:endParaRPr lang="en-US" sz="2400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5227628" y="3844221"/>
            <a:ext cx="8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2.5Gev</a:t>
            </a:r>
            <a:endParaRPr lang="en-US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0" y="0"/>
            <a:ext cx="4715597" cy="739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80008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Spectroscopy and QCD</a:t>
            </a:r>
            <a:endParaRPr lang="en-US" dirty="0"/>
          </a:p>
        </p:txBody>
      </p:sp>
      <p:grpSp>
        <p:nvGrpSpPr>
          <p:cNvPr id="36" name="Group 14"/>
          <p:cNvGrpSpPr>
            <a:grpSpLocks/>
          </p:cNvGrpSpPr>
          <p:nvPr/>
        </p:nvGrpSpPr>
        <p:grpSpPr bwMode="auto">
          <a:xfrm>
            <a:off x="6604000" y="1144219"/>
            <a:ext cx="1993900" cy="822325"/>
            <a:chOff x="4160" y="520"/>
            <a:chExt cx="1256" cy="518"/>
          </a:xfrm>
        </p:grpSpPr>
        <p:sp>
          <p:nvSpPr>
            <p:cNvPr id="37" name="Oval 4"/>
            <p:cNvSpPr>
              <a:spLocks noChangeArrowheads="1"/>
            </p:cNvSpPr>
            <p:nvPr/>
          </p:nvSpPr>
          <p:spPr bwMode="auto">
            <a:xfrm>
              <a:off x="4224" y="64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Group 5"/>
            <p:cNvGrpSpPr>
              <a:grpSpLocks/>
            </p:cNvGrpSpPr>
            <p:nvPr/>
          </p:nvGrpSpPr>
          <p:grpSpPr bwMode="auto">
            <a:xfrm>
              <a:off x="4160" y="520"/>
              <a:ext cx="272" cy="518"/>
              <a:chOff x="760" y="1400"/>
              <a:chExt cx="272" cy="518"/>
            </a:xfrm>
          </p:grpSpPr>
          <p:sp>
            <p:nvSpPr>
              <p:cNvPr id="45" name="Line 6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Oval 7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q</a:t>
                </a:r>
              </a:p>
            </p:txBody>
          </p:sp>
        </p:grpSp>
        <p:grpSp>
          <p:nvGrpSpPr>
            <p:cNvPr id="39" name="Group 8"/>
            <p:cNvGrpSpPr>
              <a:grpSpLocks/>
            </p:cNvGrpSpPr>
            <p:nvPr/>
          </p:nvGrpSpPr>
          <p:grpSpPr bwMode="auto">
            <a:xfrm>
              <a:off x="5144" y="520"/>
              <a:ext cx="272" cy="518"/>
              <a:chOff x="1360" y="1416"/>
              <a:chExt cx="272" cy="518"/>
            </a:xfrm>
          </p:grpSpPr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Oval 10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q</a:t>
                </a:r>
                <a:endParaRPr lang="en-US" baseline="3000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40" name="Line 11"/>
            <p:cNvSpPr>
              <a:spLocks noChangeShapeType="1"/>
            </p:cNvSpPr>
            <p:nvPr/>
          </p:nvSpPr>
          <p:spPr bwMode="auto">
            <a:xfrm>
              <a:off x="4704" y="98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12"/>
            <p:cNvSpPr>
              <a:spLocks noChangeShapeType="1"/>
            </p:cNvSpPr>
            <p:nvPr/>
          </p:nvSpPr>
          <p:spPr bwMode="auto">
            <a:xfrm>
              <a:off x="4752" y="64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13"/>
            <p:cNvSpPr>
              <a:spLocks noChangeShapeType="1"/>
            </p:cNvSpPr>
            <p:nvPr/>
          </p:nvSpPr>
          <p:spPr bwMode="auto">
            <a:xfrm>
              <a:off x="4248" y="744"/>
              <a:ext cx="88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" name="Rectangle 62"/>
          <p:cNvSpPr>
            <a:spLocks noChangeArrowheads="1"/>
          </p:cNvSpPr>
          <p:nvPr/>
        </p:nvSpPr>
        <p:spPr bwMode="auto">
          <a:xfrm>
            <a:off x="6286500" y="608808"/>
            <a:ext cx="2616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solidFill>
                  <a:srgbClr val="3366CC"/>
                </a:solidFill>
              </a:rPr>
              <a:t>Quarkonium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08651" y="1129286"/>
            <a:ext cx="3164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Lattice QCD Predictions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180" y="1633284"/>
            <a:ext cx="61753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Beyond the normal meson spectrum, there are predictions for states with exotic quantum numbers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7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629" y="3272041"/>
            <a:ext cx="1714500" cy="29591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196495" y="5323488"/>
            <a:ext cx="1509634" cy="358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14</a:t>
            </a:fld>
            <a:endParaRPr lang="en-US"/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329" y="4902984"/>
            <a:ext cx="355600" cy="2794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462" y="4187898"/>
            <a:ext cx="279400" cy="2032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029" y="4534819"/>
            <a:ext cx="342900" cy="2032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227628" y="4718318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2.0GeV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875766" y="6376292"/>
            <a:ext cx="2521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Several </a:t>
            </a:r>
            <a:r>
              <a:rPr lang="en-US" dirty="0" err="1" smtClean="0"/>
              <a:t>nonets</a:t>
            </a:r>
            <a:r>
              <a:rPr lang="en-US" dirty="0" smtClean="0"/>
              <a:t> predicted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96000" y="5323488"/>
            <a:ext cx="505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r>
              <a:rPr lang="en-US" sz="2400" baseline="30000" dirty="0" smtClean="0"/>
              <a:t>+-</a:t>
            </a:r>
            <a:endParaRPr lang="en-US" sz="2400" baseline="30000" dirty="0"/>
          </a:p>
        </p:txBody>
      </p:sp>
      <p:sp>
        <p:nvSpPr>
          <p:cNvPr id="31" name="Rectangle 30"/>
          <p:cNvSpPr/>
          <p:nvPr/>
        </p:nvSpPr>
        <p:spPr>
          <a:xfrm>
            <a:off x="7069493" y="5323488"/>
            <a:ext cx="505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</a:t>
            </a:r>
            <a:r>
              <a:rPr lang="en-US" sz="2400" baseline="30000" dirty="0" smtClean="0"/>
              <a:t>+</a:t>
            </a:r>
            <a:r>
              <a:rPr lang="en-US" sz="2400" baseline="30000" dirty="0"/>
              <a:t>-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632513" y="5323488"/>
            <a:ext cx="505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</a:t>
            </a:r>
            <a:r>
              <a:rPr lang="en-US" sz="2400" baseline="30000" dirty="0" smtClean="0"/>
              <a:t>-+</a:t>
            </a:r>
            <a:endParaRPr lang="en-US" sz="2400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5227628" y="3844221"/>
            <a:ext cx="8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2.5Gev</a:t>
            </a:r>
            <a:endParaRPr lang="en-US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0" y="0"/>
            <a:ext cx="4715597" cy="739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80008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Spectroscopy and QCD</a:t>
            </a:r>
            <a:endParaRPr lang="en-US" dirty="0"/>
          </a:p>
        </p:txBody>
      </p:sp>
      <p:grpSp>
        <p:nvGrpSpPr>
          <p:cNvPr id="36" name="Group 14"/>
          <p:cNvGrpSpPr>
            <a:grpSpLocks/>
          </p:cNvGrpSpPr>
          <p:nvPr/>
        </p:nvGrpSpPr>
        <p:grpSpPr bwMode="auto">
          <a:xfrm>
            <a:off x="6604000" y="1144219"/>
            <a:ext cx="1993900" cy="822325"/>
            <a:chOff x="4160" y="520"/>
            <a:chExt cx="1256" cy="518"/>
          </a:xfrm>
        </p:grpSpPr>
        <p:sp>
          <p:nvSpPr>
            <p:cNvPr id="37" name="Oval 4"/>
            <p:cNvSpPr>
              <a:spLocks noChangeArrowheads="1"/>
            </p:cNvSpPr>
            <p:nvPr/>
          </p:nvSpPr>
          <p:spPr bwMode="auto">
            <a:xfrm>
              <a:off x="4224" y="64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Group 5"/>
            <p:cNvGrpSpPr>
              <a:grpSpLocks/>
            </p:cNvGrpSpPr>
            <p:nvPr/>
          </p:nvGrpSpPr>
          <p:grpSpPr bwMode="auto">
            <a:xfrm>
              <a:off x="4160" y="520"/>
              <a:ext cx="272" cy="518"/>
              <a:chOff x="760" y="1400"/>
              <a:chExt cx="272" cy="518"/>
            </a:xfrm>
          </p:grpSpPr>
          <p:sp>
            <p:nvSpPr>
              <p:cNvPr id="45" name="Line 6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Oval 7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q</a:t>
                </a:r>
              </a:p>
            </p:txBody>
          </p:sp>
        </p:grpSp>
        <p:grpSp>
          <p:nvGrpSpPr>
            <p:cNvPr id="39" name="Group 8"/>
            <p:cNvGrpSpPr>
              <a:grpSpLocks/>
            </p:cNvGrpSpPr>
            <p:nvPr/>
          </p:nvGrpSpPr>
          <p:grpSpPr bwMode="auto">
            <a:xfrm>
              <a:off x="5144" y="520"/>
              <a:ext cx="272" cy="518"/>
              <a:chOff x="1360" y="1416"/>
              <a:chExt cx="272" cy="518"/>
            </a:xfrm>
          </p:grpSpPr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Oval 10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q</a:t>
                </a:r>
                <a:endParaRPr lang="en-US" baseline="3000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40" name="Line 11"/>
            <p:cNvSpPr>
              <a:spLocks noChangeShapeType="1"/>
            </p:cNvSpPr>
            <p:nvPr/>
          </p:nvSpPr>
          <p:spPr bwMode="auto">
            <a:xfrm>
              <a:off x="4704" y="98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12"/>
            <p:cNvSpPr>
              <a:spLocks noChangeShapeType="1"/>
            </p:cNvSpPr>
            <p:nvPr/>
          </p:nvSpPr>
          <p:spPr bwMode="auto">
            <a:xfrm>
              <a:off x="4752" y="64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13"/>
            <p:cNvSpPr>
              <a:spLocks noChangeShapeType="1"/>
            </p:cNvSpPr>
            <p:nvPr/>
          </p:nvSpPr>
          <p:spPr bwMode="auto">
            <a:xfrm>
              <a:off x="4248" y="744"/>
              <a:ext cx="88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" name="Rectangle 62"/>
          <p:cNvSpPr>
            <a:spLocks noChangeArrowheads="1"/>
          </p:cNvSpPr>
          <p:nvPr/>
        </p:nvSpPr>
        <p:spPr bwMode="auto">
          <a:xfrm>
            <a:off x="6286500" y="608808"/>
            <a:ext cx="2616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solidFill>
                  <a:srgbClr val="3366CC"/>
                </a:solidFill>
              </a:rPr>
              <a:t>Quarkonium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08651" y="1129286"/>
            <a:ext cx="3164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Lattice QCD Predictions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964" y="1830019"/>
            <a:ext cx="62278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``Constituent gluon’’ behaves like it has J</a:t>
            </a:r>
            <a:r>
              <a:rPr lang="en-US" sz="2400" b="1" baseline="30000" dirty="0" smtClean="0">
                <a:solidFill>
                  <a:schemeClr val="accent6">
                    <a:lumMod val="75000"/>
                  </a:schemeClr>
                </a:solidFill>
              </a:rPr>
              <a:t>PC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= 1</a:t>
            </a:r>
            <a:r>
              <a:rPr lang="en-US" sz="2400" b="1" baseline="30000" dirty="0" smtClean="0">
                <a:solidFill>
                  <a:schemeClr val="accent6">
                    <a:lumMod val="75000"/>
                  </a:schemeClr>
                </a:solidFill>
              </a:rPr>
              <a:t>+-</a:t>
            </a:r>
          </a:p>
          <a:p>
            <a:r>
              <a:rPr lang="en-US" sz="2400" b="1" baseline="30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baseline="30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 Lightest hybrid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nonets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: 1</a:t>
            </a:r>
            <a:r>
              <a:rPr lang="en-US" sz="2400" b="1" baseline="30000" dirty="0" smtClean="0">
                <a:solidFill>
                  <a:schemeClr val="accent6">
                    <a:lumMod val="75000"/>
                  </a:schemeClr>
                </a:solidFill>
              </a:rPr>
              <a:t>--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, (0</a:t>
            </a:r>
            <a:r>
              <a:rPr lang="en-US" sz="2400" b="1" baseline="30000" dirty="0" smtClean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,1</a:t>
            </a:r>
            <a:r>
              <a:rPr lang="en-US" sz="2400" b="1" baseline="30000" dirty="0" smtClean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, 2</a:t>
            </a:r>
            <a:r>
              <a:rPr lang="en-US" sz="2400" b="1" baseline="30000" dirty="0" smtClean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  <a:p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  The 0+- and two 2+- exotic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nonets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  also a second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sz="2400" b="1" baseline="300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US" sz="2400" b="1" baseline="30000" dirty="0" smtClean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nonet.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  p-wave meson plus a ``gluon’’.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97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2209800" y="152400"/>
            <a:ext cx="4114800" cy="609600"/>
          </a:xfrm>
          <a:prstGeom prst="roundRect">
            <a:avLst>
              <a:gd name="adj" fmla="val 25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299200" y="1393031"/>
            <a:ext cx="2389188" cy="1658938"/>
            <a:chOff x="3968" y="394"/>
            <a:chExt cx="1505" cy="1045"/>
          </a:xfrm>
        </p:grpSpPr>
        <p:sp>
          <p:nvSpPr>
            <p:cNvPr id="15366" name="Line 6"/>
            <p:cNvSpPr>
              <a:spLocks noChangeShapeType="1"/>
            </p:cNvSpPr>
            <p:nvPr/>
          </p:nvSpPr>
          <p:spPr bwMode="auto">
            <a:xfrm>
              <a:off x="4064" y="680"/>
              <a:ext cx="624" cy="1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7" name="Line 7"/>
            <p:cNvSpPr>
              <a:spLocks noChangeShapeType="1"/>
            </p:cNvSpPr>
            <p:nvPr/>
          </p:nvSpPr>
          <p:spPr bwMode="auto">
            <a:xfrm>
              <a:off x="4064" y="1160"/>
              <a:ext cx="624" cy="1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 flipV="1">
              <a:off x="4688" y="439"/>
              <a:ext cx="672" cy="242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9" name="Line 9"/>
            <p:cNvSpPr>
              <a:spLocks noChangeShapeType="1"/>
            </p:cNvSpPr>
            <p:nvPr/>
          </p:nvSpPr>
          <p:spPr bwMode="auto">
            <a:xfrm>
              <a:off x="4688" y="1160"/>
              <a:ext cx="672" cy="240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0" name="Line 10"/>
            <p:cNvSpPr>
              <a:spLocks noChangeShapeType="1"/>
            </p:cNvSpPr>
            <p:nvPr/>
          </p:nvSpPr>
          <p:spPr bwMode="auto">
            <a:xfrm>
              <a:off x="5024" y="776"/>
              <a:ext cx="1" cy="288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>
              <a:off x="5024" y="1064"/>
              <a:ext cx="384" cy="144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2" name="Line 12"/>
            <p:cNvSpPr>
              <a:spLocks noChangeShapeType="1"/>
            </p:cNvSpPr>
            <p:nvPr/>
          </p:nvSpPr>
          <p:spPr bwMode="auto">
            <a:xfrm>
              <a:off x="5072" y="776"/>
              <a:ext cx="1" cy="1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Line 13"/>
            <p:cNvSpPr>
              <a:spLocks noChangeShapeType="1"/>
            </p:cNvSpPr>
            <p:nvPr/>
          </p:nvSpPr>
          <p:spPr bwMode="auto">
            <a:xfrm flipV="1">
              <a:off x="5024" y="631"/>
              <a:ext cx="384" cy="146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4" name="Oval 14"/>
            <p:cNvSpPr>
              <a:spLocks noChangeArrowheads="1"/>
            </p:cNvSpPr>
            <p:nvPr/>
          </p:nvSpPr>
          <p:spPr bwMode="auto">
            <a:xfrm>
              <a:off x="3968" y="632"/>
              <a:ext cx="96" cy="624"/>
            </a:xfrm>
            <a:prstGeom prst="ellipse">
              <a:avLst/>
            </a:prstGeom>
            <a:solidFill>
              <a:srgbClr val="0088E4"/>
            </a:solidFill>
            <a:ln w="25560">
              <a:solidFill>
                <a:srgbClr val="008AE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5" name="Oval 15"/>
            <p:cNvSpPr>
              <a:spLocks noChangeArrowheads="1"/>
            </p:cNvSpPr>
            <p:nvPr/>
          </p:nvSpPr>
          <p:spPr bwMode="auto">
            <a:xfrm rot="1200000">
              <a:off x="5361" y="1159"/>
              <a:ext cx="96" cy="288"/>
            </a:xfrm>
            <a:prstGeom prst="ellipse">
              <a:avLst/>
            </a:prstGeom>
            <a:solidFill>
              <a:srgbClr val="0088E4"/>
            </a:solidFill>
            <a:ln w="25560">
              <a:solidFill>
                <a:srgbClr val="008AE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6" name="Oval 16"/>
            <p:cNvSpPr>
              <a:spLocks noChangeArrowheads="1"/>
            </p:cNvSpPr>
            <p:nvPr/>
          </p:nvSpPr>
          <p:spPr bwMode="auto">
            <a:xfrm rot="20940000">
              <a:off x="5359" y="393"/>
              <a:ext cx="96" cy="288"/>
            </a:xfrm>
            <a:prstGeom prst="ellipse">
              <a:avLst/>
            </a:prstGeom>
            <a:solidFill>
              <a:srgbClr val="0088E4"/>
            </a:solidFill>
            <a:ln w="25560">
              <a:solidFill>
                <a:srgbClr val="008AE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77" name="AutoShape 17"/>
          <p:cNvSpPr>
            <a:spLocks noChangeArrowheads="1"/>
          </p:cNvSpPr>
          <p:nvPr/>
        </p:nvSpPr>
        <p:spPr bwMode="auto">
          <a:xfrm>
            <a:off x="304800" y="914400"/>
            <a:ext cx="5138738" cy="1150938"/>
          </a:xfrm>
          <a:prstGeom prst="roundRect">
            <a:avLst>
              <a:gd name="adj" fmla="val 13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 hangingPunct="0">
              <a:lnSpc>
                <a:spcPct val="90000"/>
              </a:lnSpc>
              <a:buClr>
                <a:srgbClr val="FF66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>
                <a:solidFill>
                  <a:srgbClr val="000066"/>
                </a:solidFill>
                <a:latin typeface="Comic Sans MS" pitchFamily="64" charset="0"/>
              </a:rPr>
              <a:t>The angular momentum in the flux </a:t>
            </a:r>
          </a:p>
          <a:p>
            <a:pPr eaLnBrk="0" hangingPunct="0">
              <a:buClr>
                <a:srgbClr val="FF66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>
                <a:solidFill>
                  <a:srgbClr val="000066"/>
                </a:solidFill>
                <a:latin typeface="Comic Sans MS" pitchFamily="64" charset="0"/>
              </a:rPr>
              <a:t>tube stays in one of the daughter </a:t>
            </a:r>
          </a:p>
          <a:p>
            <a:pPr eaLnBrk="0" hangingPunct="0">
              <a:buClr>
                <a:srgbClr val="FF66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>
                <a:solidFill>
                  <a:srgbClr val="000066"/>
                </a:solidFill>
                <a:latin typeface="Comic Sans MS" pitchFamily="64" charset="0"/>
              </a:rPr>
              <a:t>mesons (an  (L=1) and (L=0) meson).</a:t>
            </a:r>
          </a:p>
        </p:txBody>
      </p:sp>
      <p:sp>
        <p:nvSpPr>
          <p:cNvPr id="15378" name="AutoShape 18"/>
          <p:cNvSpPr>
            <a:spLocks noChangeArrowheads="1"/>
          </p:cNvSpPr>
          <p:nvPr/>
        </p:nvSpPr>
        <p:spPr bwMode="auto">
          <a:xfrm>
            <a:off x="228600" y="2667000"/>
            <a:ext cx="3390268" cy="3049169"/>
          </a:xfrm>
          <a:prstGeom prst="roundRect">
            <a:avLst>
              <a:gd name="adj" fmla="val 51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1 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366FF"/>
                </a:solidFill>
                <a:latin typeface="Symbol" pitchFamily="16" charset="2"/>
              </a:rPr>
              <a:t></a:t>
            </a:r>
            <a:r>
              <a:rPr lang="en-GB" sz="2400" dirty="0">
                <a:solidFill>
                  <a:srgbClr val="3366FF"/>
                </a:solidFill>
                <a:latin typeface="Comic Sans MS" pitchFamily="64" charset="0"/>
              </a:rPr>
              <a:t>f</a:t>
            </a:r>
            <a:r>
              <a:rPr lang="en-GB" sz="2400" baseline="-25000" dirty="0">
                <a:solidFill>
                  <a:srgbClr val="3366FF"/>
                </a:solidFill>
                <a:latin typeface="Comic Sans MS" pitchFamily="64" charset="0"/>
              </a:rPr>
              <a:t>1 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 err="1">
                <a:solidFill>
                  <a:srgbClr val="FF0000"/>
                </a:solidFill>
                <a:latin typeface="Symbol" pitchFamily="16" charset="2"/>
              </a:rPr>
              <a:t></a:t>
            </a:r>
            <a:r>
              <a:rPr lang="en-GB" sz="2400" dirty="0">
                <a:latin typeface="Comic Sans MS" pitchFamily="64" charset="0"/>
              </a:rPr>
              <a:t> , </a:t>
            </a: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 </a:t>
            </a:r>
            <a:endParaRPr lang="en-GB" sz="2400" dirty="0">
              <a:latin typeface="Comic Sans MS" pitchFamily="64" charset="0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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     </a:t>
            </a: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 err="1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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</a:t>
            </a:r>
            <a:r>
              <a:rPr lang="en-GB" sz="2400" dirty="0">
                <a:solidFill>
                  <a:srgbClr val="3366FF"/>
                </a:solidFill>
                <a:latin typeface="Symbol" pitchFamily="16" charset="2"/>
              </a:rPr>
              <a:t></a:t>
            </a:r>
            <a:r>
              <a:rPr lang="en-GB" sz="2400" dirty="0">
                <a:solidFill>
                  <a:srgbClr val="3366FF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3366FF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3366FF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Symbol" pitchFamily="16" charset="2"/>
              </a:rPr>
              <a:t>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 err="1">
                <a:latin typeface="Symbol" pitchFamily="16" charset="2"/>
              </a:rPr>
              <a:t></a:t>
            </a:r>
            <a:r>
              <a:rPr lang="en-GB" sz="2400" dirty="0" smtClean="0">
                <a:latin typeface="Comic Sans MS" pitchFamily="64" charset="0"/>
              </a:rPr>
              <a:t>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4" charset="0"/>
              </a:rPr>
              <a:t>b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 pitchFamily="64" charset="0"/>
              </a:rPr>
              <a:t>1</a:t>
            </a:r>
            <a:r>
              <a:rPr lang="en-GB" sz="2400" dirty="0" smtClean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 ,</a:t>
            </a:r>
            <a:r>
              <a:rPr lang="en-GB" sz="2400" dirty="0" smtClean="0">
                <a:solidFill>
                  <a:srgbClr val="FF6600"/>
                </a:solidFill>
                <a:latin typeface="Comic Sans MS" pitchFamily="6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Symbol" pitchFamily="16" charset="2"/>
              </a:rPr>
              <a:t></a:t>
            </a:r>
            <a:r>
              <a:rPr lang="en-GB" sz="2400" dirty="0" err="1">
                <a:latin typeface="Symbol" pitchFamily="16" charset="2"/>
              </a:rPr>
              <a:t></a:t>
            </a: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 err="1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 err="1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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604000" y="1912938"/>
            <a:ext cx="736600" cy="641350"/>
            <a:chOff x="4150" y="728"/>
            <a:chExt cx="464" cy="404"/>
          </a:xfrm>
        </p:grpSpPr>
        <p:sp>
          <p:nvSpPr>
            <p:cNvPr id="15380" name="AutoShape 20"/>
            <p:cNvSpPr>
              <a:spLocks noChangeArrowheads="1"/>
            </p:cNvSpPr>
            <p:nvPr/>
          </p:nvSpPr>
          <p:spPr bwMode="auto">
            <a:xfrm>
              <a:off x="4150" y="845"/>
              <a:ext cx="465" cy="288"/>
            </a:xfrm>
            <a:prstGeom prst="roundRect">
              <a:avLst>
                <a:gd name="adj" fmla="val 34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lnSpc>
                  <a:spcPct val="90000"/>
                </a:lnSpc>
                <a:buClr>
                  <a:srgbClr val="FFFFFF"/>
                </a:buClr>
                <a:buSzPct val="100000"/>
                <a:buFont typeface="Comic Sans MS" pitchFamily="6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>
                  <a:latin typeface="Comic Sans MS" pitchFamily="64" charset="0"/>
                </a:rPr>
                <a:t>L</a:t>
              </a:r>
              <a:r>
                <a:rPr lang="en-GB" sz="2400" baseline="-25000">
                  <a:solidFill>
                    <a:srgbClr val="660033"/>
                  </a:solidFill>
                  <a:latin typeface="Comic Sans MS" pitchFamily="64" charset="0"/>
                </a:rPr>
                <a:t>flux</a:t>
              </a:r>
            </a:p>
          </p:txBody>
        </p:sp>
        <p:sp>
          <p:nvSpPr>
            <p:cNvPr id="15381" name="Line 21"/>
            <p:cNvSpPr>
              <a:spLocks noChangeShapeType="1"/>
            </p:cNvSpPr>
            <p:nvPr/>
          </p:nvSpPr>
          <p:spPr bwMode="auto">
            <a:xfrm flipV="1">
              <a:off x="4160" y="727"/>
              <a:ext cx="1" cy="394"/>
            </a:xfrm>
            <a:prstGeom prst="line">
              <a:avLst/>
            </a:prstGeom>
            <a:noFill/>
            <a:ln w="50760">
              <a:solidFill>
                <a:srgbClr val="66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7876938" y="1649412"/>
            <a:ext cx="909637" cy="700087"/>
            <a:chOff x="4763" y="331"/>
            <a:chExt cx="573" cy="441"/>
          </a:xfrm>
        </p:grpSpPr>
        <p:sp>
          <p:nvSpPr>
            <p:cNvPr id="15383" name="AutoShape 23"/>
            <p:cNvSpPr>
              <a:spLocks noChangeArrowheads="1"/>
            </p:cNvSpPr>
            <p:nvPr/>
          </p:nvSpPr>
          <p:spPr bwMode="auto">
            <a:xfrm rot="20280000">
              <a:off x="4834" y="409"/>
              <a:ext cx="465" cy="287"/>
            </a:xfrm>
            <a:prstGeom prst="roundRect">
              <a:avLst>
                <a:gd name="adj" fmla="val 34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lnSpc>
                  <a:spcPct val="90000"/>
                </a:lnSpc>
                <a:buClr>
                  <a:srgbClr val="FFFFFF"/>
                </a:buClr>
                <a:buSzPct val="100000"/>
                <a:buFont typeface="Comic Sans MS" pitchFamily="6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dirty="0" err="1">
                  <a:latin typeface="Comic Sans MS" pitchFamily="64" charset="0"/>
                </a:rPr>
                <a:t>L</a:t>
              </a:r>
              <a:r>
                <a:rPr lang="en-GB" sz="2400" baseline="-25000" dirty="0" err="1">
                  <a:solidFill>
                    <a:srgbClr val="660033"/>
                  </a:solidFill>
                  <a:latin typeface="Comic Sans MS" pitchFamily="64" charset="0"/>
                </a:rPr>
                <a:t>flux</a:t>
              </a:r>
              <a:endParaRPr lang="en-GB" sz="2400" baseline="-25000" dirty="0">
                <a:solidFill>
                  <a:srgbClr val="660033"/>
                </a:solidFill>
                <a:latin typeface="Comic Sans MS" pitchFamily="64" charset="0"/>
              </a:endParaRPr>
            </a:p>
          </p:txBody>
        </p:sp>
        <p:sp>
          <p:nvSpPr>
            <p:cNvPr id="15384" name="Line 24"/>
            <p:cNvSpPr>
              <a:spLocks noChangeShapeType="1"/>
            </p:cNvSpPr>
            <p:nvPr/>
          </p:nvSpPr>
          <p:spPr bwMode="auto">
            <a:xfrm flipH="1" flipV="1">
              <a:off x="4762" y="394"/>
              <a:ext cx="150" cy="364"/>
            </a:xfrm>
            <a:prstGeom prst="line">
              <a:avLst/>
            </a:prstGeom>
            <a:noFill/>
            <a:ln w="50760">
              <a:solidFill>
                <a:srgbClr val="66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85" name="AutoShape 25"/>
          <p:cNvSpPr>
            <a:spLocks noChangeArrowheads="1"/>
          </p:cNvSpPr>
          <p:nvPr/>
        </p:nvSpPr>
        <p:spPr bwMode="auto">
          <a:xfrm>
            <a:off x="304800" y="2133600"/>
            <a:ext cx="4911725" cy="420688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 hangingPunct="0">
              <a:lnSpc>
                <a:spcPct val="90000"/>
              </a:lnSpc>
              <a:buClr>
                <a:srgbClr val="FF00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>
                <a:solidFill>
                  <a:srgbClr val="6600CC"/>
                </a:solidFill>
                <a:latin typeface="Comic Sans MS" pitchFamily="64" charset="0"/>
              </a:rPr>
              <a:t>Exotic Quantum Number Hybrids</a:t>
            </a:r>
          </a:p>
        </p:txBody>
      </p:sp>
      <p:sp>
        <p:nvSpPr>
          <p:cNvPr id="15386" name="Freeform 26"/>
          <p:cNvSpPr>
            <a:spLocks noChangeArrowheads="1"/>
          </p:cNvSpPr>
          <p:nvPr/>
        </p:nvSpPr>
        <p:spPr bwMode="auto">
          <a:xfrm>
            <a:off x="3962400" y="2667000"/>
            <a:ext cx="88900" cy="3098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3" y="717"/>
              </a:cxn>
              <a:cxn ang="0">
                <a:pos x="123" y="3586"/>
              </a:cxn>
              <a:cxn ang="0">
                <a:pos x="247" y="4303"/>
              </a:cxn>
              <a:cxn ang="0">
                <a:pos x="123" y="5021"/>
              </a:cxn>
              <a:cxn ang="0">
                <a:pos x="123" y="7890"/>
              </a:cxn>
              <a:cxn ang="0">
                <a:pos x="0" y="8607"/>
              </a:cxn>
            </a:cxnLst>
            <a:rect l="0" t="0" r="r" b="b"/>
            <a:pathLst>
              <a:path w="248" h="8608">
                <a:moveTo>
                  <a:pt x="0" y="0"/>
                </a:moveTo>
                <a:cubicBezTo>
                  <a:pt x="61" y="0"/>
                  <a:pt x="123" y="358"/>
                  <a:pt x="123" y="717"/>
                </a:cubicBezTo>
                <a:lnTo>
                  <a:pt x="123" y="3586"/>
                </a:lnTo>
                <a:cubicBezTo>
                  <a:pt x="123" y="3945"/>
                  <a:pt x="185" y="4303"/>
                  <a:pt x="247" y="4303"/>
                </a:cubicBezTo>
                <a:cubicBezTo>
                  <a:pt x="185" y="4303"/>
                  <a:pt x="123" y="4662"/>
                  <a:pt x="123" y="5021"/>
                </a:cubicBezTo>
                <a:lnTo>
                  <a:pt x="123" y="7890"/>
                </a:lnTo>
                <a:cubicBezTo>
                  <a:pt x="123" y="8249"/>
                  <a:pt x="61" y="8607"/>
                  <a:pt x="0" y="8607"/>
                </a:cubicBezTo>
              </a:path>
            </a:pathLst>
          </a:custGeom>
          <a:noFill/>
          <a:ln w="2556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7" name="AutoShape 27"/>
          <p:cNvSpPr>
            <a:spLocks noChangeArrowheads="1"/>
          </p:cNvSpPr>
          <p:nvPr/>
        </p:nvSpPr>
        <p:spPr bwMode="auto">
          <a:xfrm>
            <a:off x="4191000" y="2667000"/>
            <a:ext cx="2405063" cy="1150938"/>
          </a:xfrm>
          <a:prstGeom prst="roundRect">
            <a:avLst>
              <a:gd name="adj" fmla="val 13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 hangingPunct="0">
              <a:lnSpc>
                <a:spcPct val="90000"/>
              </a:lnSpc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>
                <a:latin typeface="Comic Sans MS" pitchFamily="64" charset="0"/>
              </a:rPr>
              <a:t>Mass and model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>
                <a:latin typeface="Comic Sans MS" pitchFamily="64" charset="0"/>
              </a:rPr>
              <a:t>dependent 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>
                <a:latin typeface="Comic Sans MS" pitchFamily="64" charset="0"/>
              </a:rPr>
              <a:t>predictions</a:t>
            </a:r>
          </a:p>
        </p:txBody>
      </p:sp>
      <p:sp>
        <p:nvSpPr>
          <p:cNvPr id="15389" name="Text Box 29"/>
          <p:cNvSpPr txBox="1">
            <a:spLocks noChangeArrowheads="1"/>
          </p:cNvSpPr>
          <p:nvPr/>
        </p:nvSpPr>
        <p:spPr bwMode="auto">
          <a:xfrm>
            <a:off x="4191000" y="3810000"/>
            <a:ext cx="33323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A50021"/>
                </a:solidFill>
              </a:rPr>
              <a:t>Populate final states with </a:t>
            </a:r>
            <a:endParaRPr lang="en-US" sz="2400" dirty="0" smtClean="0">
              <a:solidFill>
                <a:srgbClr val="A50021"/>
              </a:solidFill>
            </a:endParaRPr>
          </a:p>
          <a:p>
            <a:r>
              <a:rPr lang="en-US" sz="2400" dirty="0">
                <a:solidFill>
                  <a:srgbClr val="A50021"/>
                </a:solidFill>
                <a:latin typeface="cmmi10" pitchFamily="34" charset="0"/>
              </a:rPr>
              <a:t>π</a:t>
            </a:r>
            <a:r>
              <a:rPr lang="en-US" sz="2400" baseline="30000" dirty="0" smtClean="0">
                <a:solidFill>
                  <a:srgbClr val="A50021"/>
                </a:solidFill>
                <a:latin typeface="cmsy10" pitchFamily="32" charset="0"/>
              </a:rPr>
              <a:t>±</a:t>
            </a:r>
            <a:r>
              <a:rPr lang="en-US" sz="2400" dirty="0" smtClean="0">
                <a:solidFill>
                  <a:srgbClr val="A50021"/>
                </a:solidFill>
              </a:rPr>
              <a:t>,</a:t>
            </a:r>
            <a:r>
              <a:rPr lang="en-US" sz="2400" dirty="0">
                <a:solidFill>
                  <a:srgbClr val="A50021"/>
                </a:solidFill>
                <a:latin typeface="cmmi10" pitchFamily="34" charset="0"/>
              </a:rPr>
              <a:t>π</a:t>
            </a:r>
            <a:r>
              <a:rPr lang="en-US" sz="2400" baseline="30000" dirty="0" smtClean="0">
                <a:solidFill>
                  <a:srgbClr val="A50021"/>
                </a:solidFill>
                <a:latin typeface="cmmi10" pitchFamily="34" charset="0"/>
              </a:rPr>
              <a:t>0</a:t>
            </a:r>
            <a:r>
              <a:rPr lang="en-US" sz="2400" dirty="0">
                <a:solidFill>
                  <a:srgbClr val="A50021"/>
                </a:solidFill>
              </a:rPr>
              <a:t>,</a:t>
            </a:r>
            <a:r>
              <a:rPr lang="en-US" sz="2400" dirty="0" smtClean="0">
                <a:solidFill>
                  <a:srgbClr val="A50021"/>
                </a:solidFill>
              </a:rPr>
              <a:t>K</a:t>
            </a:r>
            <a:r>
              <a:rPr lang="en-US" sz="2400" baseline="30000" dirty="0">
                <a:solidFill>
                  <a:srgbClr val="A50021"/>
                </a:solidFill>
                <a:latin typeface="cmsy10" pitchFamily="32" charset="0"/>
              </a:rPr>
              <a:t>±</a:t>
            </a:r>
            <a:r>
              <a:rPr lang="en-US" sz="2400" dirty="0" smtClean="0">
                <a:solidFill>
                  <a:srgbClr val="A50021"/>
                </a:solidFill>
              </a:rPr>
              <a:t>,K</a:t>
            </a:r>
            <a:r>
              <a:rPr lang="en-US" sz="2400" baseline="30000" dirty="0" smtClean="0">
                <a:solidFill>
                  <a:srgbClr val="A50021"/>
                </a:solidFill>
              </a:rPr>
              <a:t>0</a:t>
            </a:r>
            <a:r>
              <a:rPr lang="en-US" sz="2400" dirty="0" smtClean="0">
                <a:solidFill>
                  <a:srgbClr val="A50021"/>
                </a:solidFill>
              </a:rPr>
              <a:t>,η,</a:t>
            </a:r>
            <a:r>
              <a:rPr lang="en-US" sz="2400" dirty="0" smtClean="0">
                <a:solidFill>
                  <a:srgbClr val="A50021"/>
                </a:solidFill>
                <a:latin typeface="cmmi10" pitchFamily="34" charset="0"/>
              </a:rPr>
              <a:t> </a:t>
            </a:r>
            <a:r>
              <a:rPr lang="en-US" sz="2400" dirty="0" smtClean="0">
                <a:solidFill>
                  <a:srgbClr val="A50021"/>
                </a:solidFill>
              </a:rPr>
              <a:t>(</a:t>
            </a:r>
            <a:r>
              <a:rPr lang="en-US" sz="2400" dirty="0" smtClean="0">
                <a:solidFill>
                  <a:srgbClr val="A50021"/>
                </a:solidFill>
                <a:latin typeface="cmmi10" pitchFamily="34" charset="0"/>
              </a:rPr>
              <a:t>photons</a:t>
            </a:r>
            <a:r>
              <a:rPr lang="en-US" sz="2400" dirty="0" smtClean="0">
                <a:solidFill>
                  <a:srgbClr val="A50021"/>
                </a:solidFill>
              </a:rPr>
              <a:t>)</a:t>
            </a:r>
            <a:endParaRPr lang="en-US" sz="2400" dirty="0">
              <a:solidFill>
                <a:srgbClr val="A50021"/>
              </a:solidFill>
            </a:endParaRPr>
          </a:p>
        </p:txBody>
      </p: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BBF6-0EFC-4FDF-87B3-15F795D0686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129606" y="4979427"/>
            <a:ext cx="4847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The channels we are looking at for PWA.</a:t>
            </a:r>
          </a:p>
          <a:p>
            <a:endParaRPr lang="en-US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en-US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Other interesting channels for PWA.</a:t>
            </a:r>
            <a:endParaRPr lang="en-US" b="1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0" y="0"/>
            <a:ext cx="4715597" cy="739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80008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Spectroscopy and QCD</a:t>
            </a:r>
            <a:endParaRPr lang="en-US" dirty="0"/>
          </a:p>
        </p:txBody>
      </p:sp>
      <p:sp>
        <p:nvSpPr>
          <p:cNvPr id="33" name="Rectangle 62"/>
          <p:cNvSpPr>
            <a:spLocks noChangeArrowheads="1"/>
          </p:cNvSpPr>
          <p:nvPr/>
        </p:nvSpPr>
        <p:spPr bwMode="auto">
          <a:xfrm>
            <a:off x="6286500" y="608808"/>
            <a:ext cx="2616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solidFill>
                  <a:srgbClr val="3366CC"/>
                </a:solidFill>
              </a:rPr>
              <a:t>Quarkonium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72066" y="2992084"/>
            <a:ext cx="505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</a:t>
            </a:r>
            <a:r>
              <a:rPr lang="en-US" sz="2400" b="1" baseline="30000" dirty="0" smtClean="0"/>
              <a:t>-+</a:t>
            </a:r>
            <a:endParaRPr lang="en-US" sz="2400" b="1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3518822" y="4007556"/>
            <a:ext cx="505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</a:t>
            </a:r>
            <a:r>
              <a:rPr lang="en-US" sz="2400" b="1" baseline="30000" dirty="0" smtClean="0"/>
              <a:t>+-</a:t>
            </a:r>
            <a:endParaRPr lang="en-US" sz="2400" b="1" baseline="30000" dirty="0"/>
          </a:p>
        </p:txBody>
      </p:sp>
      <p:sp>
        <p:nvSpPr>
          <p:cNvPr id="38" name="TextBox 37"/>
          <p:cNvSpPr txBox="1"/>
          <p:nvPr/>
        </p:nvSpPr>
        <p:spPr>
          <a:xfrm>
            <a:off x="3233288" y="5133623"/>
            <a:ext cx="505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0</a:t>
            </a:r>
            <a:r>
              <a:rPr lang="en-US" sz="2400" b="1" baseline="30000" dirty="0" smtClean="0"/>
              <a:t>+-</a:t>
            </a:r>
            <a:endParaRPr lang="en-US" sz="2400" b="1" baseline="30000" dirty="0"/>
          </a:p>
        </p:txBody>
      </p:sp>
    </p:spTree>
    <p:extLst>
      <p:ext uri="{BB962C8B-B14F-4D97-AF65-F5344CB8AC3E}">
        <p14:creationId xmlns:p14="http://schemas.microsoft.com/office/powerpoint/2010/main" val="2878110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98" y="3964"/>
            <a:ext cx="5169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CCEC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Experimental Evidence</a:t>
            </a:r>
            <a:endParaRPr lang="en-GB" sz="36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618" y="816600"/>
            <a:ext cx="85231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The most extensive data sets to date are from the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BNL E852 experiment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. There  is also data from the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VES experiment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at Protvino and some results from the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Crystal  Barrel experiment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at LEAR. Results from the </a:t>
            </a:r>
            <a:r>
              <a:rPr lang="en-US" sz="2000" b="1" dirty="0" smtClean="0"/>
              <a:t>COMPASS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experiment at CERN are available . There are also results from the CLEO-c experiment. Finally,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here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are null results from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CLAS.</a:t>
            </a:r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848883" y="2331258"/>
            <a:ext cx="5129062" cy="2209800"/>
            <a:chOff x="0" y="2592"/>
            <a:chExt cx="4691" cy="1392"/>
          </a:xfrm>
        </p:grpSpPr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0" y="2640"/>
              <a:ext cx="16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  <a:latin typeface="Symbol" charset="2"/>
                </a:rPr>
                <a:t>p</a:t>
              </a:r>
              <a:r>
                <a:rPr lang="en-US" b="1" baseline="-25000">
                  <a:solidFill>
                    <a:srgbClr val="008000"/>
                  </a:solidFill>
                </a:rPr>
                <a:t>1</a:t>
              </a:r>
              <a:r>
                <a:rPr lang="en-US">
                  <a:solidFill>
                    <a:srgbClr val="008000"/>
                  </a:solidFill>
                </a:rPr>
                <a:t>  I</a:t>
              </a:r>
              <a:r>
                <a:rPr lang="en-US" b="1" baseline="30000">
                  <a:solidFill>
                    <a:srgbClr val="008000"/>
                  </a:solidFill>
                </a:rPr>
                <a:t>G</a:t>
              </a:r>
              <a:r>
                <a:rPr lang="en-US">
                  <a:solidFill>
                    <a:srgbClr val="008000"/>
                  </a:solidFill>
                </a:rPr>
                <a:t>(J</a:t>
              </a:r>
              <a:r>
                <a:rPr lang="en-US" b="1" baseline="30000">
                  <a:solidFill>
                    <a:srgbClr val="008000"/>
                  </a:solidFill>
                </a:rPr>
                <a:t>PC</a:t>
              </a:r>
              <a:r>
                <a:rPr lang="en-US">
                  <a:solidFill>
                    <a:srgbClr val="008000"/>
                  </a:solidFill>
                </a:rPr>
                <a:t>)=1</a:t>
              </a:r>
              <a:r>
                <a:rPr lang="en-US" b="1" baseline="30000">
                  <a:solidFill>
                    <a:srgbClr val="008000"/>
                  </a:solidFill>
                </a:rPr>
                <a:t>-</a:t>
              </a:r>
              <a:r>
                <a:rPr lang="en-US">
                  <a:solidFill>
                    <a:srgbClr val="008000"/>
                  </a:solidFill>
                </a:rPr>
                <a:t>(1</a:t>
              </a:r>
              <a:r>
                <a:rPr lang="en-US" b="1" baseline="30000">
                  <a:solidFill>
                    <a:srgbClr val="008000"/>
                  </a:solidFill>
                </a:rPr>
                <a:t>-+</a:t>
              </a:r>
              <a:r>
                <a:rPr lang="en-US">
                  <a:solidFill>
                    <a:srgbClr val="008000"/>
                  </a:solidFill>
                </a:rPr>
                <a:t>)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2880" y="3504"/>
              <a:ext cx="17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  <a:latin typeface="Symbol" charset="2"/>
                </a:rPr>
                <a:t>h</a:t>
              </a:r>
              <a:r>
                <a:rPr lang="en-US" b="1" baseline="30000">
                  <a:solidFill>
                    <a:srgbClr val="800000"/>
                  </a:solidFill>
                </a:rPr>
                <a:t>’</a:t>
              </a:r>
              <a:r>
                <a:rPr lang="en-US" b="1" baseline="-25000">
                  <a:solidFill>
                    <a:srgbClr val="800000"/>
                  </a:solidFill>
                </a:rPr>
                <a:t>1</a:t>
              </a:r>
              <a:r>
                <a:rPr lang="en-US">
                  <a:solidFill>
                    <a:srgbClr val="800000"/>
                  </a:solidFill>
                </a:rPr>
                <a:t>  I</a:t>
              </a:r>
              <a:r>
                <a:rPr lang="en-US" b="1" baseline="30000">
                  <a:solidFill>
                    <a:srgbClr val="800000"/>
                  </a:solidFill>
                </a:rPr>
                <a:t>G</a:t>
              </a:r>
              <a:r>
                <a:rPr lang="en-US">
                  <a:solidFill>
                    <a:srgbClr val="800000"/>
                  </a:solidFill>
                </a:rPr>
                <a:t>(J</a:t>
              </a:r>
              <a:r>
                <a:rPr lang="en-US" b="1" baseline="30000">
                  <a:solidFill>
                    <a:srgbClr val="800000"/>
                  </a:solidFill>
                </a:rPr>
                <a:t>PC</a:t>
              </a:r>
              <a:r>
                <a:rPr lang="en-US">
                  <a:solidFill>
                    <a:srgbClr val="800000"/>
                  </a:solidFill>
                </a:rPr>
                <a:t>)=0</a:t>
              </a:r>
              <a:r>
                <a:rPr lang="en-US" b="1" baseline="30000">
                  <a:solidFill>
                    <a:srgbClr val="800000"/>
                  </a:solidFill>
                </a:rPr>
                <a:t>+</a:t>
              </a:r>
              <a:r>
                <a:rPr lang="en-US">
                  <a:solidFill>
                    <a:srgbClr val="800000"/>
                  </a:solidFill>
                </a:rPr>
                <a:t>(1</a:t>
              </a:r>
              <a:r>
                <a:rPr lang="en-US" b="1" baseline="30000">
                  <a:solidFill>
                    <a:srgbClr val="800000"/>
                  </a:solidFill>
                </a:rPr>
                <a:t>-+</a:t>
              </a:r>
              <a:r>
                <a:rPr lang="en-US">
                  <a:solidFill>
                    <a:srgbClr val="800000"/>
                  </a:solidFill>
                </a:rPr>
                <a:t>) </a:t>
              </a:r>
            </a:p>
          </p:txBody>
        </p: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1440" y="2592"/>
              <a:ext cx="1248" cy="1056"/>
              <a:chOff x="2976" y="720"/>
              <a:chExt cx="1248" cy="1056"/>
            </a:xfrm>
          </p:grpSpPr>
          <p:sp>
            <p:nvSpPr>
              <p:cNvPr id="18" name="AutoShape 10"/>
              <p:cNvSpPr>
                <a:spLocks noChangeArrowheads="1"/>
              </p:cNvSpPr>
              <p:nvPr/>
            </p:nvSpPr>
            <p:spPr bwMode="auto">
              <a:xfrm>
                <a:off x="3024" y="768"/>
                <a:ext cx="1152" cy="960"/>
              </a:xfrm>
              <a:prstGeom prst="hexagon">
                <a:avLst>
                  <a:gd name="adj" fmla="val 30000"/>
                  <a:gd name="vf" fmla="val 115470"/>
                </a:avLst>
              </a:prstGeom>
              <a:noFill/>
              <a:ln w="25400">
                <a:solidFill>
                  <a:srgbClr val="99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11"/>
              <p:cNvSpPr>
                <a:spLocks noChangeArrowheads="1"/>
              </p:cNvSpPr>
              <p:nvPr/>
            </p:nvSpPr>
            <p:spPr bwMode="auto">
              <a:xfrm>
                <a:off x="3792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12"/>
              <p:cNvSpPr>
                <a:spLocks noChangeArrowheads="1"/>
              </p:cNvSpPr>
              <p:nvPr/>
            </p:nvSpPr>
            <p:spPr bwMode="auto">
              <a:xfrm>
                <a:off x="2976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13"/>
              <p:cNvSpPr>
                <a:spLocks noChangeArrowheads="1"/>
              </p:cNvSpPr>
              <p:nvPr/>
            </p:nvSpPr>
            <p:spPr bwMode="auto">
              <a:xfrm>
                <a:off x="3504" y="1104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14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15"/>
              <p:cNvSpPr>
                <a:spLocks noChangeArrowheads="1"/>
              </p:cNvSpPr>
              <p:nvPr/>
            </p:nvSpPr>
            <p:spPr bwMode="auto">
              <a:xfrm>
                <a:off x="3600" y="1200"/>
                <a:ext cx="144" cy="144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16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144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Oval 17"/>
              <p:cNvSpPr>
                <a:spLocks noChangeArrowheads="1"/>
              </p:cNvSpPr>
              <p:nvPr/>
            </p:nvSpPr>
            <p:spPr bwMode="auto">
              <a:xfrm>
                <a:off x="3264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18"/>
              <p:cNvSpPr>
                <a:spLocks noChangeArrowheads="1"/>
              </p:cNvSpPr>
              <p:nvPr/>
            </p:nvSpPr>
            <p:spPr bwMode="auto">
              <a:xfrm>
                <a:off x="3792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Oval 19"/>
              <p:cNvSpPr>
                <a:spLocks noChangeArrowheads="1"/>
              </p:cNvSpPr>
              <p:nvPr/>
            </p:nvSpPr>
            <p:spPr bwMode="auto">
              <a:xfrm>
                <a:off x="3216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768" y="3696"/>
              <a:ext cx="17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FF6600"/>
                  </a:solidFill>
                  <a:latin typeface="Symbol" charset="2"/>
                </a:rPr>
                <a:t>h</a:t>
              </a:r>
              <a:r>
                <a:rPr lang="en-US" b="1" baseline="-25000" dirty="0">
                  <a:solidFill>
                    <a:srgbClr val="FF6600"/>
                  </a:solidFill>
                </a:rPr>
                <a:t>1</a:t>
              </a:r>
              <a:r>
                <a:rPr lang="en-US" dirty="0">
                  <a:solidFill>
                    <a:srgbClr val="FF6600"/>
                  </a:solidFill>
                </a:rPr>
                <a:t>  I</a:t>
              </a:r>
              <a:r>
                <a:rPr lang="en-US" b="1" baseline="30000" dirty="0">
                  <a:solidFill>
                    <a:srgbClr val="FF6600"/>
                  </a:solidFill>
                </a:rPr>
                <a:t>G</a:t>
              </a:r>
              <a:r>
                <a:rPr lang="en-US" dirty="0">
                  <a:solidFill>
                    <a:srgbClr val="FF6600"/>
                  </a:solidFill>
                </a:rPr>
                <a:t>(J</a:t>
              </a:r>
              <a:r>
                <a:rPr lang="en-US" b="1" baseline="30000" dirty="0">
                  <a:solidFill>
                    <a:srgbClr val="FF6600"/>
                  </a:solidFill>
                </a:rPr>
                <a:t>PC</a:t>
              </a:r>
              <a:r>
                <a:rPr lang="en-US" dirty="0">
                  <a:solidFill>
                    <a:srgbClr val="FF6600"/>
                  </a:solidFill>
                </a:rPr>
                <a:t>)=0</a:t>
              </a:r>
              <a:r>
                <a:rPr lang="en-US" b="1" baseline="30000" dirty="0">
                  <a:solidFill>
                    <a:srgbClr val="FF6600"/>
                  </a:solidFill>
                </a:rPr>
                <a:t>+</a:t>
              </a:r>
              <a:r>
                <a:rPr lang="en-US" dirty="0">
                  <a:solidFill>
                    <a:srgbClr val="FF6600"/>
                  </a:solidFill>
                </a:rPr>
                <a:t>(1</a:t>
              </a:r>
              <a:r>
                <a:rPr lang="en-US" b="1" baseline="30000" dirty="0">
                  <a:solidFill>
                    <a:srgbClr val="FF6600"/>
                  </a:solidFill>
                </a:rPr>
                <a:t>-+</a:t>
              </a:r>
              <a:r>
                <a:rPr lang="en-US" dirty="0">
                  <a:solidFill>
                    <a:srgbClr val="FF6600"/>
                  </a:solidFill>
                </a:rPr>
                <a:t>) </a:t>
              </a:r>
            </a:p>
          </p:txBody>
        </p:sp>
        <p:sp>
          <p:nvSpPr>
            <p:cNvPr id="12" name="Rectangle 21"/>
            <p:cNvSpPr>
              <a:spLocks noChangeArrowheads="1"/>
            </p:cNvSpPr>
            <p:nvPr/>
          </p:nvSpPr>
          <p:spPr bwMode="auto">
            <a:xfrm>
              <a:off x="2976" y="3024"/>
              <a:ext cx="17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CC0099"/>
                  </a:solidFill>
                </a:rPr>
                <a:t>K</a:t>
              </a:r>
              <a:r>
                <a:rPr lang="en-US" b="1" baseline="-25000" dirty="0">
                  <a:solidFill>
                    <a:srgbClr val="CC0099"/>
                  </a:solidFill>
                </a:rPr>
                <a:t>1</a:t>
              </a:r>
              <a:r>
                <a:rPr lang="en-US" dirty="0">
                  <a:solidFill>
                    <a:srgbClr val="CC0099"/>
                  </a:solidFill>
                </a:rPr>
                <a:t>  I</a:t>
              </a:r>
              <a:r>
                <a:rPr lang="en-US" b="1" baseline="30000" dirty="0">
                  <a:solidFill>
                    <a:srgbClr val="CC0099"/>
                  </a:solidFill>
                </a:rPr>
                <a:t>G</a:t>
              </a:r>
              <a:r>
                <a:rPr lang="en-US" dirty="0">
                  <a:solidFill>
                    <a:srgbClr val="CC0099"/>
                  </a:solidFill>
                </a:rPr>
                <a:t>(J</a:t>
              </a:r>
              <a:r>
                <a:rPr lang="en-US" b="1" baseline="30000" dirty="0">
                  <a:solidFill>
                    <a:srgbClr val="CC0099"/>
                  </a:solidFill>
                </a:rPr>
                <a:t>PC</a:t>
              </a:r>
              <a:r>
                <a:rPr lang="en-US" dirty="0">
                  <a:solidFill>
                    <a:srgbClr val="CC0099"/>
                  </a:solidFill>
                </a:rPr>
                <a:t>)= </a:t>
              </a:r>
              <a:r>
                <a:rPr lang="en-US" sz="3200" dirty="0">
                  <a:solidFill>
                    <a:srgbClr val="CC0099"/>
                  </a:solidFill>
                  <a:ea typeface="Tahoma" charset="0"/>
                  <a:cs typeface="Tahoma" charset="0"/>
                </a:rPr>
                <a:t>½</a:t>
              </a:r>
              <a:r>
                <a:rPr lang="en-US" dirty="0">
                  <a:solidFill>
                    <a:srgbClr val="CC0099"/>
                  </a:solidFill>
                </a:rPr>
                <a:t> (1</a:t>
              </a:r>
              <a:r>
                <a:rPr lang="en-US" b="1" baseline="30000" dirty="0">
                  <a:solidFill>
                    <a:srgbClr val="CC0099"/>
                  </a:solidFill>
                </a:rPr>
                <a:t>-</a:t>
              </a:r>
              <a:r>
                <a:rPr lang="en-US" dirty="0">
                  <a:solidFill>
                    <a:srgbClr val="CC0099"/>
                  </a:solidFill>
                </a:rPr>
                <a:t>)</a:t>
              </a:r>
            </a:p>
          </p:txBody>
        </p:sp>
        <p:sp>
          <p:nvSpPr>
            <p:cNvPr id="13" name="Line 22"/>
            <p:cNvSpPr>
              <a:spLocks noChangeShapeType="1"/>
            </p:cNvSpPr>
            <p:nvPr/>
          </p:nvSpPr>
          <p:spPr bwMode="auto">
            <a:xfrm flipH="1" flipV="1">
              <a:off x="2208" y="3216"/>
              <a:ext cx="672" cy="384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23"/>
            <p:cNvSpPr>
              <a:spLocks noChangeShapeType="1"/>
            </p:cNvSpPr>
            <p:nvPr/>
          </p:nvSpPr>
          <p:spPr bwMode="auto">
            <a:xfrm flipV="1">
              <a:off x="1104" y="3216"/>
              <a:ext cx="816" cy="48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4"/>
            <p:cNvSpPr>
              <a:spLocks noChangeShapeType="1"/>
            </p:cNvSpPr>
            <p:nvPr/>
          </p:nvSpPr>
          <p:spPr bwMode="auto">
            <a:xfrm flipV="1">
              <a:off x="2496" y="3264"/>
              <a:ext cx="480" cy="240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25"/>
            <p:cNvSpPr>
              <a:spLocks noChangeShapeType="1"/>
            </p:cNvSpPr>
            <p:nvPr/>
          </p:nvSpPr>
          <p:spPr bwMode="auto">
            <a:xfrm flipH="1" flipV="1">
              <a:off x="1968" y="2736"/>
              <a:ext cx="960" cy="432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26"/>
            <p:cNvSpPr>
              <a:spLocks noChangeShapeType="1"/>
            </p:cNvSpPr>
            <p:nvPr/>
          </p:nvSpPr>
          <p:spPr bwMode="auto">
            <a:xfrm>
              <a:off x="288" y="3024"/>
              <a:ext cx="1056" cy="9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163619" y="2889250"/>
            <a:ext cx="4524984" cy="9233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sym typeface="Symbol" charset="2"/>
              </a:rPr>
              <a:t></a:t>
            </a:r>
            <a:r>
              <a:rPr lang="en-US" b="1" baseline="-25000" dirty="0">
                <a:solidFill>
                  <a:srgbClr val="008000"/>
                </a:solidFill>
                <a:sym typeface="Symbol" charset="2"/>
              </a:rPr>
              <a:t>1</a:t>
            </a:r>
            <a:r>
              <a:rPr lang="en-US" b="1" dirty="0">
                <a:solidFill>
                  <a:srgbClr val="008000"/>
                </a:solidFill>
                <a:sym typeface="Symbol" charset="2"/>
              </a:rPr>
              <a:t>(1400)</a:t>
            </a:r>
            <a:r>
              <a:rPr lang="en-US" dirty="0">
                <a:solidFill>
                  <a:srgbClr val="008000"/>
                </a:solidFill>
                <a:sym typeface="Symbol" charset="2"/>
              </a:rPr>
              <a:t>   </a:t>
            </a:r>
            <a:r>
              <a:rPr lang="en-US" dirty="0">
                <a:solidFill>
                  <a:srgbClr val="333399"/>
                </a:solidFill>
                <a:sym typeface="Symbol" charset="2"/>
              </a:rPr>
              <a:t>Width ~ 0.3 </a:t>
            </a:r>
            <a:r>
              <a:rPr lang="en-US" dirty="0" err="1">
                <a:solidFill>
                  <a:srgbClr val="333399"/>
                </a:solidFill>
                <a:sym typeface="Symbol" charset="2"/>
              </a:rPr>
              <a:t>GeV</a:t>
            </a:r>
            <a:r>
              <a:rPr lang="en-US" dirty="0">
                <a:solidFill>
                  <a:srgbClr val="333399"/>
                </a:solidFill>
                <a:sym typeface="Symbol" charset="2"/>
              </a:rPr>
              <a:t>, Decays: only </a:t>
            </a:r>
          </a:p>
          <a:p>
            <a:r>
              <a:rPr lang="en-US" dirty="0">
                <a:solidFill>
                  <a:srgbClr val="333399"/>
                </a:solidFill>
                <a:sym typeface="Symbol" charset="2"/>
              </a:rPr>
              <a:t>      weak signal in p production (scattering??)</a:t>
            </a:r>
          </a:p>
          <a:p>
            <a:r>
              <a:rPr lang="en-US" dirty="0">
                <a:solidFill>
                  <a:srgbClr val="333399"/>
                </a:solidFill>
                <a:sym typeface="Symbol" charset="2"/>
              </a:rPr>
              <a:t>      strong signal in antiproton-deuterium.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3618" y="3825760"/>
            <a:ext cx="48923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sym typeface="Symbol" charset="2"/>
              </a:rPr>
              <a:t></a:t>
            </a:r>
            <a:r>
              <a:rPr lang="en-US" b="1" baseline="-25000" dirty="0">
                <a:solidFill>
                  <a:srgbClr val="008000"/>
                </a:solidFill>
                <a:sym typeface="Symbol" charset="2"/>
              </a:rPr>
              <a:t>1</a:t>
            </a:r>
            <a:r>
              <a:rPr lang="en-US" b="1" dirty="0">
                <a:solidFill>
                  <a:srgbClr val="008000"/>
                </a:solidFill>
                <a:sym typeface="Symbol" charset="2"/>
              </a:rPr>
              <a:t>(1600)</a:t>
            </a:r>
            <a:r>
              <a:rPr lang="en-US" dirty="0">
                <a:solidFill>
                  <a:srgbClr val="008000"/>
                </a:solidFill>
                <a:sym typeface="Symbol" charset="2"/>
              </a:rPr>
              <a:t>   </a:t>
            </a:r>
            <a:r>
              <a:rPr lang="en-US" dirty="0">
                <a:solidFill>
                  <a:srgbClr val="800000"/>
                </a:solidFill>
                <a:sym typeface="Symbol" charset="2"/>
              </a:rPr>
              <a:t>Width ~ 0.30 </a:t>
            </a:r>
            <a:r>
              <a:rPr lang="en-US" dirty="0" err="1">
                <a:solidFill>
                  <a:srgbClr val="800000"/>
                </a:solidFill>
                <a:sym typeface="Symbol" charset="2"/>
              </a:rPr>
              <a:t>GeV</a:t>
            </a:r>
            <a:r>
              <a:rPr lang="en-US" dirty="0">
                <a:solidFill>
                  <a:srgbClr val="800000"/>
                </a:solidFill>
                <a:sym typeface="Symbol" charset="2"/>
              </a:rPr>
              <a:t>, Decays ,’,(b</a:t>
            </a:r>
            <a:r>
              <a:rPr lang="en-US" baseline="-25000" dirty="0">
                <a:solidFill>
                  <a:srgbClr val="800000"/>
                </a:solidFill>
                <a:sym typeface="Symbol" charset="2"/>
              </a:rPr>
              <a:t>1</a:t>
            </a:r>
            <a:r>
              <a:rPr lang="en-US" dirty="0">
                <a:solidFill>
                  <a:srgbClr val="800000"/>
                </a:solidFill>
                <a:sym typeface="Symbol" charset="2"/>
              </a:rPr>
              <a:t>)</a:t>
            </a:r>
          </a:p>
          <a:p>
            <a:r>
              <a:rPr lang="en-US" dirty="0">
                <a:solidFill>
                  <a:srgbClr val="800000"/>
                </a:solidFill>
                <a:sym typeface="Symbol" charset="2"/>
              </a:rPr>
              <a:t>     S</a:t>
            </a:r>
            <a:r>
              <a:rPr lang="en-US" dirty="0" smtClean="0">
                <a:solidFill>
                  <a:srgbClr val="800000"/>
                </a:solidFill>
                <a:sym typeface="Symbol" charset="2"/>
              </a:rPr>
              <a:t>een </a:t>
            </a:r>
            <a:r>
              <a:rPr lang="en-US" dirty="0">
                <a:solidFill>
                  <a:srgbClr val="800000"/>
                </a:solidFill>
                <a:sym typeface="Symbol" charset="2"/>
              </a:rPr>
              <a:t>in p production, (</a:t>
            </a:r>
            <a:r>
              <a:rPr lang="en-US" dirty="0" smtClean="0">
                <a:solidFill>
                  <a:srgbClr val="800000"/>
                </a:solidFill>
                <a:sym typeface="Symbol" charset="2"/>
              </a:rPr>
              <a:t>E852,VES,COMPASS) </a:t>
            </a:r>
            <a:endParaRPr lang="en-US" dirty="0">
              <a:solidFill>
                <a:srgbClr val="800000"/>
              </a:solidFill>
              <a:sym typeface="Symbol" charset="2"/>
            </a:endParaRPr>
          </a:p>
          <a:p>
            <a:r>
              <a:rPr lang="en-US" dirty="0" smtClean="0">
                <a:solidFill>
                  <a:srgbClr val="800000"/>
                </a:solidFill>
                <a:sym typeface="Symbol" charset="2"/>
              </a:rPr>
              <a:t>     Seen in </a:t>
            </a:r>
            <a:r>
              <a:rPr lang="en-US" dirty="0" smtClean="0">
                <a:solidFill>
                  <a:srgbClr val="800000"/>
                </a:solidFill>
                <a:latin typeface="Symbol"/>
                <a:sym typeface="Symbol" charset="2"/>
              </a:rPr>
              <a:t>c</a:t>
            </a:r>
            <a:r>
              <a:rPr lang="en-US" baseline="-25000" dirty="0" smtClean="0">
                <a:solidFill>
                  <a:srgbClr val="800000"/>
                </a:solidFill>
                <a:sym typeface="Symbol" charset="2"/>
              </a:rPr>
              <a:t>c </a:t>
            </a:r>
            <a:r>
              <a:rPr lang="en-US" dirty="0" smtClean="0">
                <a:solidFill>
                  <a:srgbClr val="800000"/>
                </a:solidFill>
                <a:sym typeface="Symbol" charset="2"/>
              </a:rPr>
              <a:t> decays. There is some controversy </a:t>
            </a:r>
          </a:p>
          <a:p>
            <a:r>
              <a:rPr lang="en-US" dirty="0">
                <a:solidFill>
                  <a:srgbClr val="800000"/>
                </a:solidFill>
                <a:sym typeface="Symbol" charset="2"/>
              </a:rPr>
              <a:t> </a:t>
            </a:r>
            <a:r>
              <a:rPr lang="en-US" dirty="0" smtClean="0">
                <a:solidFill>
                  <a:srgbClr val="800000"/>
                </a:solidFill>
                <a:sym typeface="Symbol" charset="2"/>
              </a:rPr>
              <a:t>    around the </a:t>
            </a:r>
            <a:r>
              <a:rPr lang="en-US" dirty="0" smtClean="0">
                <a:solidFill>
                  <a:srgbClr val="800000"/>
                </a:solidFill>
                <a:latin typeface="Symbol"/>
                <a:sym typeface="Symbol" charset="2"/>
              </a:rPr>
              <a:t>rp</a:t>
            </a:r>
            <a:r>
              <a:rPr lang="en-US" dirty="0" smtClean="0">
                <a:solidFill>
                  <a:srgbClr val="800000"/>
                </a:solidFill>
                <a:sym typeface="Symbol" charset="2"/>
              </a:rPr>
              <a:t> decay mode. Not observed in </a:t>
            </a:r>
          </a:p>
          <a:p>
            <a:r>
              <a:rPr lang="en-US" dirty="0">
                <a:solidFill>
                  <a:srgbClr val="800000"/>
                </a:solidFill>
                <a:sym typeface="Symbol" charset="2"/>
              </a:rPr>
              <a:t> </a:t>
            </a:r>
            <a:r>
              <a:rPr lang="en-US" dirty="0" smtClean="0">
                <a:solidFill>
                  <a:srgbClr val="800000"/>
                </a:solidFill>
                <a:sym typeface="Symbol" charset="2"/>
              </a:rPr>
              <a:t>    CLAS.</a:t>
            </a:r>
            <a:endParaRPr lang="en-US" dirty="0">
              <a:solidFill>
                <a:srgbClr val="800000"/>
              </a:solidFill>
              <a:sym typeface="Symbol" charset="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3619" y="542482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Symbol" charset="2"/>
                <a:sym typeface="Symbol" charset="2"/>
              </a:rPr>
              <a:t></a:t>
            </a:r>
            <a:r>
              <a:rPr lang="en-US" b="1" baseline="-25000" dirty="0">
                <a:solidFill>
                  <a:srgbClr val="008000"/>
                </a:solidFill>
                <a:sym typeface="Symbol" charset="2"/>
              </a:rPr>
              <a:t>1</a:t>
            </a:r>
            <a:r>
              <a:rPr lang="en-US" b="1" dirty="0">
                <a:solidFill>
                  <a:srgbClr val="008000"/>
                </a:solidFill>
              </a:rPr>
              <a:t>(2000)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Weak evidence in preferred hybrid</a:t>
            </a:r>
          </a:p>
          <a:p>
            <a:r>
              <a:rPr lang="en-US" dirty="0">
                <a:solidFill>
                  <a:schemeClr val="accent2"/>
                </a:solidFill>
              </a:rPr>
              <a:t>     modes  f</a:t>
            </a:r>
            <a:r>
              <a:rPr lang="en-US" baseline="-25000" dirty="0">
                <a:solidFill>
                  <a:schemeClr val="accent2"/>
                </a:solidFill>
              </a:rPr>
              <a:t>1</a:t>
            </a:r>
            <a:r>
              <a:rPr lang="en-US" dirty="0">
                <a:solidFill>
                  <a:schemeClr val="accent2"/>
                </a:solidFill>
                <a:latin typeface="Symbol" charset="2"/>
                <a:sym typeface="Symbol" charset="2"/>
              </a:rPr>
              <a:t></a:t>
            </a:r>
            <a:r>
              <a:rPr lang="en-US" dirty="0">
                <a:solidFill>
                  <a:schemeClr val="accent2"/>
                </a:solidFill>
              </a:rPr>
              <a:t> and b</a:t>
            </a:r>
            <a:r>
              <a:rPr lang="en-US" baseline="-25000" dirty="0">
                <a:solidFill>
                  <a:schemeClr val="accent2"/>
                </a:solidFill>
              </a:rPr>
              <a:t>1</a:t>
            </a:r>
            <a:r>
              <a:rPr lang="en-US" dirty="0">
                <a:solidFill>
                  <a:schemeClr val="accent2"/>
                </a:solidFill>
                <a:latin typeface="Symbol" charset="2"/>
                <a:sym typeface="Symbol" charset="2"/>
              </a:rPr>
              <a:t>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accent2"/>
                </a:solidFill>
              </a:rPr>
              <a:t>only seen in E852. 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23355" y="4941679"/>
            <a:ext cx="3263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No signal for  </a:t>
            </a:r>
            <a:r>
              <a:rPr lang="en-US" sz="2400" b="1" dirty="0" smtClean="0">
                <a:solidFill>
                  <a:srgbClr val="800000"/>
                </a:solidFill>
                <a:latin typeface="Symbol"/>
              </a:rPr>
              <a:t>h</a:t>
            </a:r>
            <a:r>
              <a:rPr lang="en-US" sz="2400" b="1" baseline="-25000" dirty="0" smtClean="0">
                <a:solidFill>
                  <a:srgbClr val="800000"/>
                </a:solidFill>
              </a:rPr>
              <a:t>1</a:t>
            </a:r>
            <a:r>
              <a:rPr lang="en-US" sz="2400" b="1" dirty="0" smtClean="0">
                <a:solidFill>
                  <a:srgbClr val="800000"/>
                </a:solidFill>
              </a:rPr>
              <a:t> or </a:t>
            </a:r>
            <a:r>
              <a:rPr lang="en-US" sz="2400" b="1" dirty="0" smtClean="0">
                <a:solidFill>
                  <a:srgbClr val="800000"/>
                </a:solidFill>
                <a:latin typeface="Symbol"/>
              </a:rPr>
              <a:t>h</a:t>
            </a:r>
            <a:r>
              <a:rPr lang="en-US" sz="2400" b="1" baseline="-25000" dirty="0" smtClean="0">
                <a:solidFill>
                  <a:srgbClr val="800000"/>
                </a:solidFill>
              </a:rPr>
              <a:t>1</a:t>
            </a:r>
            <a:r>
              <a:rPr lang="en-US" sz="2400" b="1" dirty="0" smtClean="0">
                <a:solidFill>
                  <a:srgbClr val="800000"/>
                </a:solidFill>
              </a:rPr>
              <a:t>’.</a:t>
            </a:r>
          </a:p>
          <a:p>
            <a:r>
              <a:rPr lang="en-US" sz="2400" b="1" dirty="0" smtClean="0">
                <a:solidFill>
                  <a:srgbClr val="800000"/>
                </a:solidFill>
              </a:rPr>
              <a:t>No signal for 2</a:t>
            </a:r>
            <a:r>
              <a:rPr lang="en-US" sz="2400" b="1" baseline="30000" dirty="0" smtClean="0">
                <a:solidFill>
                  <a:srgbClr val="800000"/>
                </a:solidFill>
              </a:rPr>
              <a:t>+-</a:t>
            </a:r>
            <a:r>
              <a:rPr lang="en-US" sz="2400" b="1" dirty="0" smtClean="0">
                <a:solidFill>
                  <a:srgbClr val="800000"/>
                </a:solidFill>
              </a:rPr>
              <a:t> or 0</a:t>
            </a:r>
            <a:r>
              <a:rPr lang="en-US" sz="2400" b="1" baseline="30000" dirty="0" smtClean="0">
                <a:solidFill>
                  <a:srgbClr val="800000"/>
                </a:solidFill>
              </a:rPr>
              <a:t>+-</a:t>
            </a:r>
            <a:endParaRPr lang="en-US" sz="2400" b="1" baseline="30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10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2944240"/>
            <a:ext cx="6045200" cy="2844800"/>
          </a:xfrm>
          <a:prstGeom prst="rect">
            <a:avLst/>
          </a:prstGeom>
        </p:spPr>
      </p:pic>
      <p:pic>
        <p:nvPicPr>
          <p:cNvPr id="7" name="Picture 1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680814"/>
            <a:ext cx="29718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4790" y="46037"/>
            <a:ext cx="4011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E852 Experiment</a:t>
            </a:r>
          </a:p>
        </p:txBody>
      </p:sp>
      <p:pic>
        <p:nvPicPr>
          <p:cNvPr id="11" name="Picture 10" descr="fig12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26" y="692368"/>
            <a:ext cx="3033395" cy="24612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37332" y="1244377"/>
            <a:ext cx="3846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Natural-parity exchange:       0</a:t>
            </a:r>
            <a:r>
              <a:rPr lang="en-US" baseline="30000" dirty="0" smtClean="0"/>
              <a:t>+</a:t>
            </a:r>
            <a:r>
              <a:rPr lang="en-US" dirty="0" smtClean="0"/>
              <a:t>,1</a:t>
            </a:r>
            <a:r>
              <a:rPr lang="en-US" baseline="30000" dirty="0" smtClean="0"/>
              <a:t>-</a:t>
            </a:r>
            <a:r>
              <a:rPr lang="en-US" dirty="0" smtClean="0"/>
              <a:t>,2</a:t>
            </a:r>
            <a:r>
              <a:rPr lang="en-US" baseline="30000" dirty="0" smtClean="0"/>
              <a:t>+</a:t>
            </a:r>
            <a:r>
              <a:rPr lang="en-US" dirty="0" smtClean="0"/>
              <a:t>,…</a:t>
            </a:r>
          </a:p>
          <a:p>
            <a:r>
              <a:rPr lang="en-US" dirty="0" smtClean="0"/>
              <a:t>Unnatural-parity exchange:   0</a:t>
            </a:r>
            <a:r>
              <a:rPr lang="en-US" baseline="30000" dirty="0" smtClean="0"/>
              <a:t>-</a:t>
            </a:r>
            <a:r>
              <a:rPr lang="en-US" dirty="0" smtClean="0"/>
              <a:t>,1</a:t>
            </a:r>
            <a:r>
              <a:rPr lang="en-US" baseline="30000" dirty="0" smtClean="0"/>
              <a:t>+</a:t>
            </a:r>
            <a:r>
              <a:rPr lang="en-US" dirty="0" smtClean="0"/>
              <a:t>,2</a:t>
            </a:r>
            <a:r>
              <a:rPr lang="en-US" baseline="30000" dirty="0" smtClean="0"/>
              <a:t>-</a:t>
            </a:r>
            <a:r>
              <a:rPr lang="en-US" dirty="0" smtClean="0"/>
              <a:t>,…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50921" y="2574908"/>
            <a:ext cx="2052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Unnatural exchange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79882" y="2595719"/>
            <a:ext cx="181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Natural exchange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7170" y="5369188"/>
            <a:ext cx="201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Leakage from other</a:t>
            </a:r>
          </a:p>
          <a:p>
            <a:r>
              <a:rPr lang="en-US" dirty="0" smtClean="0"/>
              <a:t>partial waves.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641600" y="4925745"/>
            <a:ext cx="1555069" cy="7666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590800" y="4925745"/>
            <a:ext cx="4516331" cy="7666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554985" y="2226388"/>
            <a:ext cx="998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π</a:t>
            </a:r>
            <a:r>
              <a:rPr lang="en-US" baseline="-25000" dirty="0" smtClean="0"/>
              <a:t>1</a:t>
            </a:r>
            <a:r>
              <a:rPr lang="en-US" dirty="0" smtClean="0"/>
              <a:t>(1600)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rot="16200000" flipH="1">
            <a:off x="5939231" y="2880244"/>
            <a:ext cx="1930494" cy="13614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4486259" y="2788718"/>
            <a:ext cx="1930494" cy="15444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058400" y="6015519"/>
            <a:ext cx="5502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Only quote results from the 1</a:t>
            </a:r>
            <a:r>
              <a:rPr lang="en-US" baseline="30000" dirty="0" smtClean="0"/>
              <a:t>+</a:t>
            </a:r>
            <a:r>
              <a:rPr lang="en-US" dirty="0" smtClean="0"/>
              <a:t> (natural parity) exchange.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36521" y="3524111"/>
            <a:ext cx="998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π</a:t>
            </a:r>
            <a:r>
              <a:rPr lang="en-US" baseline="-25000" dirty="0" smtClean="0"/>
              <a:t>1</a:t>
            </a:r>
            <a:r>
              <a:rPr lang="en-US" dirty="0" smtClean="0"/>
              <a:t>(1600)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4790" y="4722857"/>
            <a:ext cx="2946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 1598 ±8+29-47    MeV/c</a:t>
            </a:r>
            <a:r>
              <a:rPr lang="en-US" baseline="30000" dirty="0" smtClean="0"/>
              <a:t>2</a:t>
            </a:r>
          </a:p>
          <a:p>
            <a:r>
              <a:rPr lang="en-US" dirty="0" err="1" smtClean="0"/>
              <a:t>Γ</a:t>
            </a:r>
            <a:r>
              <a:rPr lang="en-US" dirty="0" smtClean="0"/>
              <a:t>   =   168±20+150-12 MeV/c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423021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8D3B478-7282-904F-8ED9-4BBB33FCC29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46037"/>
            <a:ext cx="51633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COMPASS Experiment</a:t>
            </a:r>
          </a:p>
        </p:txBody>
      </p:sp>
      <p:pic>
        <p:nvPicPr>
          <p:cNvPr id="8" name="Picture 7" descr="mass_0p1_1p0_compass_pr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" y="1122682"/>
            <a:ext cx="2880360" cy="2159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8963" y="705598"/>
            <a:ext cx="1678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(180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pions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1" name="Picture 10" descr="t_0p1_1p0_zemach_42waves_tdep_30a_6w_nobgr2mp_1_compass_pr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26809"/>
            <a:ext cx="2880360" cy="2159000"/>
          </a:xfrm>
          <a:prstGeom prst="rect">
            <a:avLst/>
          </a:prstGeom>
        </p:spPr>
      </p:pic>
      <p:pic>
        <p:nvPicPr>
          <p:cNvPr id="12" name="Picture 11" descr="t_0p1_1p0_zemach_42waves_tdep_30a_6w_nobgr2mp_2_compass_prl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240" y="3526809"/>
            <a:ext cx="2880360" cy="2159000"/>
          </a:xfrm>
          <a:prstGeom prst="rect">
            <a:avLst/>
          </a:prstGeom>
        </p:spPr>
      </p:pic>
      <p:pic>
        <p:nvPicPr>
          <p:cNvPr id="13" name="Picture 12" descr="t_0p1_1p0_zemach_42waves_tdep_30a_6w_nobgr2mp_5_compass_prl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0890" y="3526809"/>
            <a:ext cx="2880360" cy="2159000"/>
          </a:xfrm>
          <a:prstGeom prst="rect">
            <a:avLst/>
          </a:prstGeom>
        </p:spPr>
      </p:pic>
      <p:pic>
        <p:nvPicPr>
          <p:cNvPr id="14" name="Picture 13" descr="t_0p1_1p0_zemach_42waves_tdep_30a_6w_nobgr2mp_6_compass_prl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7560" y="1122682"/>
            <a:ext cx="2880360" cy="21590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rot="16200000" flipH="1">
            <a:off x="515905" y="2863408"/>
            <a:ext cx="1882477" cy="1020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508173" y="1519590"/>
            <a:ext cx="3016342" cy="23360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22569" y="2211344"/>
            <a:ext cx="5340969" cy="17804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664901" y="947178"/>
            <a:ext cx="171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</a:t>
            </a:r>
            <a:r>
              <a:rPr lang="en-US" baseline="30000" dirty="0" smtClean="0"/>
              <a:t>-+</a:t>
            </a:r>
            <a:r>
              <a:rPr lang="en-US" dirty="0" smtClean="0"/>
              <a:t> Exotic Wave</a:t>
            </a:r>
            <a:endParaRPr lang="en-US" dirty="0"/>
          </a:p>
        </p:txBody>
      </p:sp>
      <p:pic>
        <p:nvPicPr>
          <p:cNvPr id="22" name="Picture 21" descr="t_0p1_1p0_zemach_42waves_tdep_30a_6w_nobgr2mp_2_6_compass_prl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1250" y="1131844"/>
            <a:ext cx="2880360" cy="2159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1670" y="5987018"/>
            <a:ext cx="17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arXiv:0910.5842</a:t>
            </a:r>
            <a:endParaRPr lang="en-US" dirty="0"/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8872" y="692368"/>
            <a:ext cx="3945128" cy="4582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1670" y="692368"/>
            <a:ext cx="1747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(420,000 Events)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590800" y="5984415"/>
            <a:ext cx="5955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42 Partial waves included, exotic is dominantly 1</a:t>
            </a:r>
            <a:r>
              <a:rPr lang="en-US" baseline="30000" dirty="0" smtClean="0"/>
              <a:t>+</a:t>
            </a:r>
            <a:r>
              <a:rPr lang="en-US" dirty="0" smtClean="0"/>
              <a:t> production.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56487" y="5685809"/>
            <a:ext cx="5227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π</a:t>
            </a:r>
            <a:r>
              <a:rPr lang="en-US" baseline="-25000" dirty="0" smtClean="0"/>
              <a:t>1</a:t>
            </a:r>
            <a:r>
              <a:rPr lang="en-US" dirty="0" smtClean="0"/>
              <a:t>(1600)  </a:t>
            </a:r>
            <a:r>
              <a:rPr lang="en-US" dirty="0" err="1" smtClean="0"/>
              <a:t>m</a:t>
            </a:r>
            <a:r>
              <a:rPr lang="en-US" dirty="0" smtClean="0"/>
              <a:t>=1660  </a:t>
            </a:r>
            <a:r>
              <a:rPr lang="en-US" dirty="0" err="1" smtClean="0"/>
              <a:t>Γ</a:t>
            </a:r>
            <a:r>
              <a:rPr lang="en-US" dirty="0" smtClean="0"/>
              <a:t>=269  π</a:t>
            </a:r>
            <a:r>
              <a:rPr lang="en-US" baseline="-25000" dirty="0" smtClean="0"/>
              <a:t>2</a:t>
            </a:r>
            <a:r>
              <a:rPr lang="en-US" dirty="0" smtClean="0"/>
              <a:t>(1670)  </a:t>
            </a:r>
            <a:r>
              <a:rPr lang="en-US" dirty="0" err="1" smtClean="0"/>
              <a:t>m</a:t>
            </a:r>
            <a:r>
              <a:rPr lang="en-US" dirty="0" smtClean="0"/>
              <a:t>=1658  </a:t>
            </a:r>
            <a:r>
              <a:rPr lang="en-US" dirty="0" err="1" smtClean="0"/>
              <a:t>Γ</a:t>
            </a:r>
            <a:r>
              <a:rPr lang="en-US" dirty="0" smtClean="0"/>
              <a:t>=271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101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790" y="46037"/>
            <a:ext cx="4011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E852 Experiment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6957184" y="810221"/>
            <a:ext cx="218681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  <a:latin typeface="Symbol" charset="2"/>
              </a:rPr>
              <a:t>p</a:t>
            </a:r>
            <a:r>
              <a:rPr lang="en-US" sz="3200" b="1" baseline="30000" dirty="0" smtClean="0">
                <a:solidFill>
                  <a:srgbClr val="000099"/>
                </a:solidFill>
              </a:rPr>
              <a:t>-</a:t>
            </a:r>
            <a:r>
              <a:rPr lang="en-US" sz="3200" b="1" dirty="0" smtClean="0">
                <a:solidFill>
                  <a:srgbClr val="000099"/>
                </a:solidFill>
              </a:rPr>
              <a:t>p </a:t>
            </a:r>
            <a:r>
              <a:rPr lang="en-US" sz="3200" b="1" dirty="0" err="1" smtClean="0">
                <a:solidFill>
                  <a:srgbClr val="000099"/>
                </a:solidFill>
                <a:sym typeface="Symbol" charset="2"/>
              </a:rPr>
              <a:t></a:t>
            </a:r>
            <a:r>
              <a:rPr lang="en-US" sz="3200" b="1" dirty="0" smtClean="0">
                <a:solidFill>
                  <a:srgbClr val="000099"/>
                </a:solidFill>
                <a:sym typeface="Symbol" charset="2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sym typeface="Symbol" charset="2"/>
              </a:rPr>
              <a:t>’</a:t>
            </a:r>
            <a:r>
              <a:rPr lang="en-US" sz="3200" b="1" baseline="30000" dirty="0" err="1" smtClean="0">
                <a:solidFill>
                  <a:srgbClr val="000099"/>
                </a:solidFill>
                <a:sym typeface="Symbol" charset="2"/>
              </a:rPr>
              <a:t>-</a:t>
            </a:r>
            <a:r>
              <a:rPr lang="en-US" sz="3200" b="1" dirty="0" err="1" smtClean="0">
                <a:solidFill>
                  <a:srgbClr val="000099"/>
                </a:solidFill>
                <a:sym typeface="Symbol" charset="2"/>
              </a:rPr>
              <a:t>p</a:t>
            </a:r>
            <a:r>
              <a:rPr lang="en-US" sz="3200" b="1" dirty="0" smtClean="0">
                <a:solidFill>
                  <a:srgbClr val="000099"/>
                </a:solidFill>
                <a:sym typeface="Symbol" charset="2"/>
              </a:rPr>
              <a:t> </a:t>
            </a:r>
            <a:endParaRPr lang="en-US" sz="3200" dirty="0"/>
          </a:p>
        </p:txBody>
      </p:sp>
      <p:pic>
        <p:nvPicPr>
          <p:cNvPr id="9" name="Picture 7" descr="fig2_t_pw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8950" y="1968500"/>
            <a:ext cx="4387850" cy="43878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28386" y="820628"/>
            <a:ext cx="6770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Data are dominated by  1</a:t>
            </a:r>
            <a:r>
              <a:rPr lang="en-US" sz="2400" baseline="30000" dirty="0" smtClean="0"/>
              <a:t>-+</a:t>
            </a:r>
            <a:r>
              <a:rPr lang="en-US" sz="2400" dirty="0" smtClean="0"/>
              <a:t>, 2</a:t>
            </a:r>
            <a:r>
              <a:rPr lang="en-US" sz="2400" baseline="30000" dirty="0" smtClean="0"/>
              <a:t>++</a:t>
            </a:r>
            <a:r>
              <a:rPr lang="en-US" sz="2400" dirty="0" smtClean="0"/>
              <a:t> and 4</a:t>
            </a:r>
            <a:r>
              <a:rPr lang="en-US" sz="2400" baseline="30000" dirty="0" smtClean="0"/>
              <a:t>++</a:t>
            </a:r>
            <a:r>
              <a:rPr lang="en-US" sz="2400" dirty="0" smtClean="0"/>
              <a:t> partial waves.</a:t>
            </a:r>
          </a:p>
          <a:p>
            <a:r>
              <a:rPr lang="en-US" sz="2400" dirty="0" smtClean="0"/>
              <a:t>Data are dominated by natural parity exchange.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28386" y="2185406"/>
            <a:ext cx="376256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4566"/>
                </a:solidFill>
              </a:rPr>
              <a:t>                π</a:t>
            </a:r>
            <a:r>
              <a:rPr lang="en-US" sz="2400" baseline="-25000" dirty="0" smtClean="0">
                <a:solidFill>
                  <a:srgbClr val="FF4566"/>
                </a:solidFill>
              </a:rPr>
              <a:t>1</a:t>
            </a:r>
            <a:r>
              <a:rPr lang="en-US" sz="2400" dirty="0" smtClean="0">
                <a:solidFill>
                  <a:srgbClr val="FF4566"/>
                </a:solidFill>
              </a:rPr>
              <a:t>(1600)</a:t>
            </a:r>
          </a:p>
          <a:p>
            <a:r>
              <a:rPr lang="en-US" sz="2400" dirty="0" smtClean="0">
                <a:solidFill>
                  <a:srgbClr val="FF4566"/>
                </a:solidFill>
              </a:rPr>
              <a:t>M = 1597±10+45-10  MeV/c</a:t>
            </a:r>
            <a:r>
              <a:rPr lang="en-US" sz="2400" baseline="30000" dirty="0" smtClean="0">
                <a:solidFill>
                  <a:srgbClr val="FF4566"/>
                </a:solidFill>
              </a:rPr>
              <a:t>2</a:t>
            </a:r>
          </a:p>
          <a:p>
            <a:r>
              <a:rPr lang="en-US" sz="2400" dirty="0" err="1" smtClean="0">
                <a:solidFill>
                  <a:srgbClr val="FF4566"/>
                </a:solidFill>
              </a:rPr>
              <a:t>Γ</a:t>
            </a:r>
            <a:r>
              <a:rPr lang="en-US" sz="2400" dirty="0" smtClean="0">
                <a:solidFill>
                  <a:srgbClr val="FF4566"/>
                </a:solidFill>
              </a:rPr>
              <a:t>   = 340±40±50 MeV/c</a:t>
            </a:r>
            <a:r>
              <a:rPr lang="en-US" sz="2400" baseline="30000" dirty="0" smtClean="0">
                <a:solidFill>
                  <a:srgbClr val="FF4566"/>
                </a:solidFill>
              </a:rPr>
              <a:t>2</a:t>
            </a:r>
            <a:endParaRPr lang="en-US" sz="2400" baseline="30000" dirty="0">
              <a:solidFill>
                <a:srgbClr val="FF4566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500862" y="3385734"/>
            <a:ext cx="2127975" cy="15114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7200" y="4611093"/>
            <a:ext cx="3198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exotic wave is the dominant</a:t>
            </a:r>
          </a:p>
          <a:p>
            <a:r>
              <a:rPr lang="en-US" dirty="0" smtClean="0"/>
              <a:t>wave in this channel.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30539" y="1280661"/>
            <a:ext cx="1724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(~6000 Events)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5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GlueX Experiment in Hall D</a:t>
            </a:r>
          </a:p>
          <a:p>
            <a:r>
              <a:rPr lang="en-US" dirty="0" smtClean="0"/>
              <a:t>Meson Spectroscopy and QCD</a:t>
            </a:r>
          </a:p>
          <a:p>
            <a:r>
              <a:rPr lang="en-US" dirty="0" smtClean="0"/>
              <a:t>Lattice QCD and Gluonic Excitations</a:t>
            </a:r>
          </a:p>
          <a:p>
            <a:r>
              <a:rPr lang="en-US" dirty="0" smtClean="0"/>
              <a:t>Experimental Evidence </a:t>
            </a:r>
          </a:p>
          <a:p>
            <a:r>
              <a:rPr lang="en-US" dirty="0" smtClean="0"/>
              <a:t>GlueX Running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6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2915356" cy="783695"/>
          </a:xfrm>
        </p:spPr>
        <p:txBody>
          <a:bodyPr/>
          <a:lstStyle/>
          <a:p>
            <a:r>
              <a:rPr lang="en-US" dirty="0" smtClean="0"/>
              <a:t>COMPASS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 descr="hIntensity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95" y="4425951"/>
            <a:ext cx="3240405" cy="2188845"/>
          </a:xfrm>
          <a:prstGeom prst="rect">
            <a:avLst/>
          </a:prstGeom>
        </p:spPr>
      </p:pic>
      <p:pic>
        <p:nvPicPr>
          <p:cNvPr id="9" name="Picture 8" descr="hPhaseD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95" y="2237106"/>
            <a:ext cx="3240405" cy="2188845"/>
          </a:xfrm>
          <a:prstGeom prst="rect">
            <a:avLst/>
          </a:prstGeom>
        </p:spPr>
      </p:pic>
      <p:pic>
        <p:nvPicPr>
          <p:cNvPr id="10" name="Picture 9" descr="hIntensity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95" y="26866"/>
            <a:ext cx="3240405" cy="2188845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88" y="783695"/>
            <a:ext cx="2451100" cy="381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63204" y="5037667"/>
            <a:ext cx="559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sz="2800" b="1" baseline="30000" dirty="0" smtClean="0">
                <a:solidFill>
                  <a:schemeClr val="accent6">
                    <a:lumMod val="75000"/>
                  </a:schemeClr>
                </a:solidFill>
              </a:rPr>
              <a:t>-+</a:t>
            </a:r>
            <a:endParaRPr lang="en-US" sz="2800" b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63204" y="903085"/>
            <a:ext cx="605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800" b="1" baseline="30000" dirty="0" smtClean="0">
                <a:solidFill>
                  <a:schemeClr val="accent6">
                    <a:lumMod val="75000"/>
                  </a:schemeClr>
                </a:solidFill>
              </a:rPr>
              <a:t>++</a:t>
            </a:r>
            <a:endParaRPr lang="en-US" sz="2800" b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63204" y="2655613"/>
            <a:ext cx="12909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Symbol"/>
              </a:rPr>
              <a:t>D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phase </a:t>
            </a:r>
          </a:p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800" b="1" baseline="30000" dirty="0" smtClean="0">
                <a:solidFill>
                  <a:schemeClr val="accent6">
                    <a:lumMod val="75000"/>
                  </a:schemeClr>
                </a:solidFill>
              </a:rPr>
              <a:t>++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- 1</a:t>
            </a:r>
            <a:r>
              <a:rPr lang="en-US" sz="2800" b="1" baseline="30000" dirty="0" smtClean="0">
                <a:solidFill>
                  <a:schemeClr val="accent6">
                    <a:lumMod val="75000"/>
                  </a:schemeClr>
                </a:solidFill>
              </a:rPr>
              <a:t>-+</a:t>
            </a:r>
            <a:endParaRPr lang="en-US" sz="2800" b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3" y="4092928"/>
            <a:ext cx="2590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5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300" y="1131054"/>
            <a:ext cx="4749800" cy="2717800"/>
          </a:xfrm>
          <a:prstGeom prst="rect">
            <a:avLst/>
          </a:prstGeom>
        </p:spPr>
      </p:pic>
      <p:pic>
        <p:nvPicPr>
          <p:cNvPr id="3" name="Picture 2" descr="fig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992" y="5086350"/>
            <a:ext cx="4572000" cy="127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53184" y="2118949"/>
            <a:ext cx="75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-+</a:t>
            </a:r>
            <a:r>
              <a:rPr lang="en-US" dirty="0" smtClean="0"/>
              <a:t>b</a:t>
            </a:r>
            <a:r>
              <a:rPr lang="en-US" baseline="-25000" dirty="0" smtClean="0"/>
              <a:t>1</a:t>
            </a:r>
            <a:r>
              <a:rPr lang="en-US" dirty="0" smtClean="0"/>
              <a:t>π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36450" y="589898"/>
            <a:ext cx="24727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π</a:t>
            </a:r>
            <a:r>
              <a:rPr lang="en-US" sz="3200" baseline="30000" dirty="0" smtClean="0"/>
              <a:t>-</a:t>
            </a:r>
            <a:r>
              <a:rPr lang="en-US" sz="3200" dirty="0" smtClean="0"/>
              <a:t> p→ωπ</a:t>
            </a:r>
            <a:r>
              <a:rPr lang="en-US" sz="3200" baseline="30000" dirty="0" smtClean="0"/>
              <a:t>0</a:t>
            </a:r>
            <a:r>
              <a:rPr lang="en-US" sz="3200" dirty="0" smtClean="0"/>
              <a:t>π</a:t>
            </a:r>
            <a:r>
              <a:rPr lang="en-US" sz="3200" baseline="30000" dirty="0" smtClean="0"/>
              <a:t>-</a:t>
            </a:r>
            <a:r>
              <a:rPr lang="en-US" sz="3200" dirty="0" smtClean="0"/>
              <a:t>p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5487948" y="1751290"/>
            <a:ext cx="75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-+</a:t>
            </a:r>
            <a:r>
              <a:rPr lang="en-US" dirty="0" smtClean="0"/>
              <a:t>b</a:t>
            </a:r>
            <a:r>
              <a:rPr lang="en-US" baseline="-25000" dirty="0" smtClean="0"/>
              <a:t>1</a:t>
            </a:r>
            <a:r>
              <a:rPr lang="en-US" dirty="0" smtClean="0"/>
              <a:t>π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05982" y="2744334"/>
            <a:ext cx="73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++</a:t>
            </a:r>
            <a:r>
              <a:rPr lang="en-US" dirty="0" smtClean="0"/>
              <a:t>ωρ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70694" y="2674620"/>
            <a:ext cx="73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r>
              <a:rPr lang="en-US" baseline="30000" dirty="0" smtClean="0"/>
              <a:t>++</a:t>
            </a:r>
            <a:r>
              <a:rPr lang="en-US" dirty="0" smtClean="0"/>
              <a:t>ωρ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56540" y="175129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baseline="30000" dirty="0" err="1" smtClean="0"/>
              <a:t>ε</a:t>
            </a:r>
            <a:r>
              <a:rPr lang="en-US" dirty="0" smtClean="0"/>
              <a:t>=1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0" name="Rectangle 9"/>
          <p:cNvSpPr/>
          <p:nvPr/>
        </p:nvSpPr>
        <p:spPr>
          <a:xfrm>
            <a:off x="5521987" y="1381958"/>
            <a:ext cx="718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</a:t>
            </a:r>
            <a:r>
              <a:rPr lang="en-US" baseline="30000" dirty="0" err="1" smtClean="0"/>
              <a:t>ε</a:t>
            </a:r>
            <a:r>
              <a:rPr lang="en-US" dirty="0" smtClean="0"/>
              <a:t>=0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4581213" y="4717018"/>
            <a:ext cx="1292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Δφ(1</a:t>
            </a:r>
            <a:r>
              <a:rPr lang="en-US" baseline="30000" dirty="0" smtClean="0"/>
              <a:t>-+</a:t>
            </a:r>
            <a:r>
              <a:rPr lang="en-US" dirty="0" smtClean="0"/>
              <a:t> - 2</a:t>
            </a:r>
            <a:r>
              <a:rPr lang="en-US" baseline="30000" dirty="0" smtClean="0"/>
              <a:t>++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19800" y="4717018"/>
            <a:ext cx="1292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Δφ(1</a:t>
            </a:r>
            <a:r>
              <a:rPr lang="en-US" baseline="30000" dirty="0" smtClean="0"/>
              <a:t>-+</a:t>
            </a:r>
            <a:r>
              <a:rPr lang="en-US" dirty="0" smtClean="0"/>
              <a:t> - 4</a:t>
            </a:r>
            <a:r>
              <a:rPr lang="en-US" baseline="30000" dirty="0" smtClean="0"/>
              <a:t>++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04939" y="4703948"/>
            <a:ext cx="132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Δφ(2</a:t>
            </a:r>
            <a:r>
              <a:rPr lang="en-US" baseline="30000" dirty="0" smtClean="0"/>
              <a:t>++</a:t>
            </a:r>
            <a:r>
              <a:rPr lang="en-US" dirty="0" smtClean="0"/>
              <a:t> - 4</a:t>
            </a:r>
            <a:r>
              <a:rPr lang="en-US" baseline="30000" dirty="0" smtClean="0"/>
              <a:t>++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790" y="46037"/>
            <a:ext cx="4011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E852 Experiment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2377" y="1174674"/>
            <a:ext cx="26830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π</a:t>
            </a:r>
            <a:r>
              <a:rPr lang="en-US" baseline="-25000" dirty="0" smtClean="0"/>
              <a:t>1</a:t>
            </a:r>
            <a:r>
              <a:rPr lang="en-US" dirty="0" smtClean="0"/>
              <a:t>(1600)→b</a:t>
            </a:r>
            <a:r>
              <a:rPr lang="en-US" baseline="-25000" dirty="0" smtClean="0"/>
              <a:t>1</a:t>
            </a:r>
            <a:r>
              <a:rPr lang="en-US" dirty="0" smtClean="0"/>
              <a:t>π</a:t>
            </a:r>
          </a:p>
          <a:p>
            <a:r>
              <a:rPr lang="en-US" dirty="0" smtClean="0"/>
              <a:t>M = 1664±8±10 MeV/c</a:t>
            </a:r>
            <a:r>
              <a:rPr lang="en-US" baseline="30000" dirty="0" smtClean="0"/>
              <a:t>2</a:t>
            </a:r>
          </a:p>
          <a:p>
            <a:r>
              <a:rPr lang="en-US" dirty="0" err="1" smtClean="0"/>
              <a:t>Γ</a:t>
            </a:r>
            <a:r>
              <a:rPr lang="en-US" dirty="0" smtClean="0"/>
              <a:t>   =   185±25±38 MeV/c</a:t>
            </a:r>
            <a:r>
              <a:rPr lang="en-US" baseline="30000" dirty="0" smtClean="0"/>
              <a:t>2</a:t>
            </a:r>
          </a:p>
          <a:p>
            <a:endParaRPr lang="en-US" baseline="30000" dirty="0" smtClean="0"/>
          </a:p>
          <a:p>
            <a:r>
              <a:rPr lang="en-US" dirty="0" smtClean="0"/>
              <a:t>Seen in both natural and </a:t>
            </a:r>
          </a:p>
          <a:p>
            <a:r>
              <a:rPr lang="en-US" dirty="0" smtClean="0"/>
              <a:t>unnatural parity exchange. </a:t>
            </a:r>
          </a:p>
          <a:p>
            <a:r>
              <a:rPr lang="en-US" dirty="0" smtClean="0">
                <a:solidFill>
                  <a:srgbClr val="FF4566"/>
                </a:solidFill>
              </a:rPr>
              <a:t>The unnatural dominates</a:t>
            </a:r>
            <a:endParaRPr lang="en-US" dirty="0">
              <a:solidFill>
                <a:srgbClr val="FF45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4777" y="3848854"/>
            <a:ext cx="25112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π</a:t>
            </a:r>
            <a:r>
              <a:rPr lang="en-US" baseline="-25000" dirty="0" smtClean="0"/>
              <a:t>1</a:t>
            </a:r>
            <a:r>
              <a:rPr lang="en-US" dirty="0" smtClean="0"/>
              <a:t>(2000)→b</a:t>
            </a:r>
            <a:r>
              <a:rPr lang="en-US" baseline="-25000" dirty="0" smtClean="0"/>
              <a:t>1</a:t>
            </a:r>
            <a:r>
              <a:rPr lang="en-US" dirty="0" smtClean="0"/>
              <a:t>π</a:t>
            </a:r>
          </a:p>
          <a:p>
            <a:r>
              <a:rPr lang="en-US" dirty="0" smtClean="0"/>
              <a:t>M = 2014±20±16 MeV/c</a:t>
            </a:r>
            <a:r>
              <a:rPr lang="en-US" baseline="30000" dirty="0" smtClean="0"/>
              <a:t>2</a:t>
            </a:r>
          </a:p>
          <a:p>
            <a:r>
              <a:rPr lang="en-US" dirty="0" err="1" smtClean="0"/>
              <a:t>Γ</a:t>
            </a:r>
            <a:r>
              <a:rPr lang="en-US" dirty="0" smtClean="0"/>
              <a:t>   =   230±32±73 MeV/c</a:t>
            </a:r>
            <a:r>
              <a:rPr lang="en-US" baseline="30000" dirty="0" smtClean="0"/>
              <a:t>2</a:t>
            </a:r>
          </a:p>
          <a:p>
            <a:endParaRPr lang="en-US" baseline="30000" dirty="0" smtClean="0"/>
          </a:p>
          <a:p>
            <a:r>
              <a:rPr lang="en-US" dirty="0" smtClean="0"/>
              <a:t>Seen primarily in natural </a:t>
            </a:r>
          </a:p>
          <a:p>
            <a:r>
              <a:rPr lang="en-US" dirty="0" smtClean="0"/>
              <a:t>parity exchange. </a:t>
            </a:r>
          </a:p>
          <a:p>
            <a:r>
              <a:rPr lang="en-US" dirty="0" smtClean="0">
                <a:solidFill>
                  <a:srgbClr val="FF4566"/>
                </a:solidFill>
              </a:rPr>
              <a:t>The natural dominates</a:t>
            </a:r>
            <a:endParaRPr lang="en-US" dirty="0">
              <a:solidFill>
                <a:srgbClr val="FF456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48267" y="692368"/>
            <a:ext cx="2048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(~145,000 Events)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5316" y="5849543"/>
            <a:ext cx="4116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Solid curves are a two-pole 1</a:t>
            </a:r>
            <a:r>
              <a:rPr lang="en-US" baseline="30000" dirty="0" smtClean="0"/>
              <a:t>-+</a:t>
            </a:r>
            <a:r>
              <a:rPr lang="en-US" dirty="0" smtClean="0"/>
              <a:t> solution.</a:t>
            </a:r>
          </a:p>
          <a:p>
            <a:r>
              <a:rPr lang="en-US" dirty="0" smtClean="0"/>
              <a:t>Dashed curves are a one-pole 1</a:t>
            </a:r>
            <a:r>
              <a:rPr lang="en-US" baseline="30000" dirty="0" smtClean="0"/>
              <a:t>-+</a:t>
            </a:r>
            <a:r>
              <a:rPr lang="en-US" dirty="0" smtClean="0"/>
              <a:t> solution.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466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ssDepFit_Label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0" y="892175"/>
            <a:ext cx="7040880" cy="5440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56507" y="599787"/>
            <a:ext cx="26874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π</a:t>
            </a:r>
            <a:r>
              <a:rPr lang="en-US" sz="3200" baseline="30000" dirty="0" smtClean="0"/>
              <a:t>-</a:t>
            </a:r>
            <a:r>
              <a:rPr lang="en-US" sz="3200" dirty="0" smtClean="0"/>
              <a:t> p→ηπ</a:t>
            </a:r>
            <a:r>
              <a:rPr lang="en-US" sz="3200" baseline="30000" dirty="0" smtClean="0"/>
              <a:t>+</a:t>
            </a:r>
            <a:r>
              <a:rPr lang="en-US" sz="3200" dirty="0" smtClean="0"/>
              <a:t>π</a:t>
            </a:r>
            <a:r>
              <a:rPr lang="en-US" sz="3200" baseline="30000" dirty="0"/>
              <a:t>-</a:t>
            </a:r>
            <a:r>
              <a:rPr lang="en-US" sz="3200" dirty="0" smtClean="0"/>
              <a:t>π</a:t>
            </a:r>
            <a:r>
              <a:rPr lang="en-US" sz="3200" baseline="30000" dirty="0" smtClean="0"/>
              <a:t>-</a:t>
            </a:r>
            <a:r>
              <a:rPr lang="en-US" sz="3200" dirty="0" smtClean="0"/>
              <a:t>p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788026" y="1034726"/>
            <a:ext cx="802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++</a:t>
            </a:r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r>
              <a:rPr lang="en-US" dirty="0" smtClean="0"/>
              <a:t>π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902511" y="2313406"/>
            <a:ext cx="74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/>
              <a:t>-</a:t>
            </a:r>
            <a:r>
              <a:rPr lang="en-US" baseline="30000" dirty="0" smtClean="0"/>
              <a:t>+</a:t>
            </a:r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r>
              <a:rPr lang="en-US" dirty="0" smtClean="0"/>
              <a:t>π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1842240" y="3640212"/>
            <a:ext cx="74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/>
              <a:t>-</a:t>
            </a:r>
            <a:r>
              <a:rPr lang="en-US" baseline="30000" dirty="0" smtClean="0"/>
              <a:t>+</a:t>
            </a:r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r>
              <a:rPr lang="en-US" dirty="0" smtClean="0"/>
              <a:t>π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3124200" y="1681430"/>
            <a:ext cx="128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ΔΦ(1</a:t>
            </a:r>
            <a:r>
              <a:rPr lang="en-US" baseline="30000" dirty="0" smtClean="0"/>
              <a:t>-+</a:t>
            </a:r>
            <a:r>
              <a:rPr lang="en-US" dirty="0" smtClean="0"/>
              <a:t> - 2</a:t>
            </a:r>
            <a:r>
              <a:rPr lang="en-US" baseline="30000" dirty="0" smtClean="0"/>
              <a:t>-+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24200" y="4009544"/>
            <a:ext cx="131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ΔΦ(1</a:t>
            </a:r>
            <a:r>
              <a:rPr lang="en-US" baseline="30000" dirty="0"/>
              <a:t>+</a:t>
            </a:r>
            <a:r>
              <a:rPr lang="en-US" baseline="30000" dirty="0" smtClean="0"/>
              <a:t>+</a:t>
            </a:r>
            <a:r>
              <a:rPr lang="en-US" dirty="0" smtClean="0"/>
              <a:t> - 2</a:t>
            </a:r>
            <a:r>
              <a:rPr lang="en-US" baseline="30000" dirty="0" smtClean="0"/>
              <a:t>-+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24200" y="2869013"/>
            <a:ext cx="131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ΔΦ(1</a:t>
            </a:r>
            <a:r>
              <a:rPr lang="en-US" baseline="30000" dirty="0" smtClean="0"/>
              <a:t>-+</a:t>
            </a:r>
            <a:r>
              <a:rPr lang="en-US" dirty="0" smtClean="0"/>
              <a:t> - 1</a:t>
            </a:r>
            <a:r>
              <a:rPr lang="en-US" baseline="30000" dirty="0"/>
              <a:t>+</a:t>
            </a:r>
            <a:r>
              <a:rPr lang="en-US" baseline="30000" dirty="0" smtClean="0"/>
              <a:t>+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790" y="46037"/>
            <a:ext cx="4011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E852 Experiment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0987" y="1034726"/>
            <a:ext cx="27097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 π</a:t>
            </a:r>
            <a:r>
              <a:rPr lang="en-US" baseline="-25000" dirty="0" smtClean="0"/>
              <a:t>1</a:t>
            </a:r>
            <a:r>
              <a:rPr lang="en-US" dirty="0" smtClean="0"/>
              <a:t>(1600)→f</a:t>
            </a:r>
            <a:r>
              <a:rPr lang="en-US" baseline="-25000" dirty="0" smtClean="0"/>
              <a:t>1</a:t>
            </a:r>
            <a:r>
              <a:rPr lang="en-US" dirty="0" smtClean="0"/>
              <a:t>π</a:t>
            </a:r>
          </a:p>
          <a:p>
            <a:r>
              <a:rPr lang="en-US" dirty="0" smtClean="0"/>
              <a:t>M  = 1709±24±41 MeV/c</a:t>
            </a:r>
            <a:r>
              <a:rPr lang="en-US" baseline="30000" dirty="0" smtClean="0"/>
              <a:t>2</a:t>
            </a:r>
          </a:p>
          <a:p>
            <a:r>
              <a:rPr lang="en-US" dirty="0" err="1" smtClean="0"/>
              <a:t>Γ</a:t>
            </a:r>
            <a:r>
              <a:rPr lang="en-US" dirty="0" smtClean="0"/>
              <a:t>    =   403±80±115 MeV/c</a:t>
            </a:r>
            <a:r>
              <a:rPr lang="en-US" baseline="30000" dirty="0" smtClean="0"/>
              <a:t>2</a:t>
            </a:r>
          </a:p>
          <a:p>
            <a:endParaRPr lang="en-US" dirty="0" smtClean="0"/>
          </a:p>
          <a:p>
            <a:r>
              <a:rPr lang="en-US" dirty="0" smtClean="0"/>
              <a:t>Natural parity exchange 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270987" y="3238345"/>
            <a:ext cx="25634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 π</a:t>
            </a:r>
            <a:r>
              <a:rPr lang="en-US" baseline="-25000" dirty="0" smtClean="0"/>
              <a:t>1</a:t>
            </a:r>
            <a:r>
              <a:rPr lang="en-US" dirty="0" smtClean="0"/>
              <a:t>(2000)→f</a:t>
            </a:r>
            <a:r>
              <a:rPr lang="en-US" baseline="-25000" dirty="0" smtClean="0"/>
              <a:t>1</a:t>
            </a:r>
            <a:r>
              <a:rPr lang="en-US" dirty="0" smtClean="0"/>
              <a:t>π</a:t>
            </a:r>
          </a:p>
          <a:p>
            <a:r>
              <a:rPr lang="en-US" dirty="0" smtClean="0"/>
              <a:t>M  = 2001±30±92 MeV/c</a:t>
            </a:r>
            <a:r>
              <a:rPr lang="en-US" baseline="30000" dirty="0" smtClean="0"/>
              <a:t>2</a:t>
            </a:r>
          </a:p>
          <a:p>
            <a:r>
              <a:rPr lang="en-US" dirty="0" err="1" smtClean="0"/>
              <a:t>Γ</a:t>
            </a:r>
            <a:r>
              <a:rPr lang="en-US" dirty="0" smtClean="0"/>
              <a:t>    =   333±52±49 MeV/c</a:t>
            </a:r>
            <a:r>
              <a:rPr lang="en-US" baseline="30000" dirty="0" smtClean="0"/>
              <a:t>2</a:t>
            </a:r>
          </a:p>
          <a:p>
            <a:endParaRPr lang="en-US" dirty="0" smtClean="0"/>
          </a:p>
          <a:p>
            <a:r>
              <a:rPr lang="en-US" dirty="0" smtClean="0"/>
              <a:t>Natural parity exchange 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91070" y="5526378"/>
            <a:ext cx="3973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 curves are a two-pole 1</a:t>
            </a:r>
            <a:r>
              <a:rPr lang="en-US" baseline="30000" dirty="0" smtClean="0"/>
              <a:t>-+</a:t>
            </a:r>
            <a:r>
              <a:rPr lang="en-US" dirty="0" smtClean="0"/>
              <a:t> solution.</a:t>
            </a:r>
          </a:p>
          <a:p>
            <a:r>
              <a:rPr lang="en-US" dirty="0" smtClean="0"/>
              <a:t>Red curves are a one-pole 1</a:t>
            </a:r>
            <a:r>
              <a:rPr lang="en-US" baseline="30000" dirty="0" smtClean="0"/>
              <a:t>-+</a:t>
            </a:r>
            <a:r>
              <a:rPr lang="en-US" dirty="0" smtClean="0"/>
              <a:t> solution.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377655" y="226516"/>
            <a:ext cx="1854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(~69000 Events) 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25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23</a:t>
            </a:fld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0" y="0"/>
            <a:ext cx="4715597" cy="739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80008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Spectroscopy and QCD</a:t>
            </a:r>
            <a:endParaRPr lang="en-US" dirty="0"/>
          </a:p>
        </p:txBody>
      </p:sp>
      <p:grpSp>
        <p:nvGrpSpPr>
          <p:cNvPr id="36" name="Group 14"/>
          <p:cNvGrpSpPr>
            <a:grpSpLocks/>
          </p:cNvGrpSpPr>
          <p:nvPr/>
        </p:nvGrpSpPr>
        <p:grpSpPr bwMode="auto">
          <a:xfrm>
            <a:off x="6604000" y="1144219"/>
            <a:ext cx="1993900" cy="822325"/>
            <a:chOff x="4160" y="520"/>
            <a:chExt cx="1256" cy="518"/>
          </a:xfrm>
        </p:grpSpPr>
        <p:sp>
          <p:nvSpPr>
            <p:cNvPr id="37" name="Oval 4"/>
            <p:cNvSpPr>
              <a:spLocks noChangeArrowheads="1"/>
            </p:cNvSpPr>
            <p:nvPr/>
          </p:nvSpPr>
          <p:spPr bwMode="auto">
            <a:xfrm>
              <a:off x="4224" y="64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Group 5"/>
            <p:cNvGrpSpPr>
              <a:grpSpLocks/>
            </p:cNvGrpSpPr>
            <p:nvPr/>
          </p:nvGrpSpPr>
          <p:grpSpPr bwMode="auto">
            <a:xfrm>
              <a:off x="4160" y="520"/>
              <a:ext cx="272" cy="518"/>
              <a:chOff x="760" y="1400"/>
              <a:chExt cx="272" cy="518"/>
            </a:xfrm>
          </p:grpSpPr>
          <p:sp>
            <p:nvSpPr>
              <p:cNvPr id="45" name="Line 6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Oval 7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q</a:t>
                </a:r>
              </a:p>
            </p:txBody>
          </p:sp>
        </p:grpSp>
        <p:grpSp>
          <p:nvGrpSpPr>
            <p:cNvPr id="39" name="Group 8"/>
            <p:cNvGrpSpPr>
              <a:grpSpLocks/>
            </p:cNvGrpSpPr>
            <p:nvPr/>
          </p:nvGrpSpPr>
          <p:grpSpPr bwMode="auto">
            <a:xfrm>
              <a:off x="5144" y="520"/>
              <a:ext cx="272" cy="518"/>
              <a:chOff x="1360" y="1416"/>
              <a:chExt cx="272" cy="518"/>
            </a:xfrm>
          </p:grpSpPr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Oval 10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q</a:t>
                </a:r>
                <a:endParaRPr lang="en-US" baseline="3000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40" name="Line 11"/>
            <p:cNvSpPr>
              <a:spLocks noChangeShapeType="1"/>
            </p:cNvSpPr>
            <p:nvPr/>
          </p:nvSpPr>
          <p:spPr bwMode="auto">
            <a:xfrm>
              <a:off x="4704" y="98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12"/>
            <p:cNvSpPr>
              <a:spLocks noChangeShapeType="1"/>
            </p:cNvSpPr>
            <p:nvPr/>
          </p:nvSpPr>
          <p:spPr bwMode="auto">
            <a:xfrm>
              <a:off x="4752" y="64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13"/>
            <p:cNvSpPr>
              <a:spLocks noChangeShapeType="1"/>
            </p:cNvSpPr>
            <p:nvPr/>
          </p:nvSpPr>
          <p:spPr bwMode="auto">
            <a:xfrm>
              <a:off x="4248" y="744"/>
              <a:ext cx="88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" name="Rectangle 62"/>
          <p:cNvSpPr>
            <a:spLocks noChangeArrowheads="1"/>
          </p:cNvSpPr>
          <p:nvPr/>
        </p:nvSpPr>
        <p:spPr bwMode="auto">
          <a:xfrm>
            <a:off x="6286500" y="608808"/>
            <a:ext cx="2616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solidFill>
                  <a:srgbClr val="3366CC"/>
                </a:solidFill>
              </a:rPr>
              <a:t>Quarkonium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79517" y="739707"/>
            <a:ext cx="1907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Decay Modes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9" name="AutoShape 18"/>
          <p:cNvSpPr>
            <a:spLocks noChangeArrowheads="1"/>
          </p:cNvSpPr>
          <p:nvPr/>
        </p:nvSpPr>
        <p:spPr bwMode="auto">
          <a:xfrm>
            <a:off x="179517" y="1242567"/>
            <a:ext cx="2944683" cy="2618282"/>
          </a:xfrm>
          <a:prstGeom prst="roundRect">
            <a:avLst>
              <a:gd name="adj" fmla="val 51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latin typeface="Symbol" pitchFamily="16" charset="2"/>
              </a:rPr>
              <a:t></a:t>
            </a:r>
            <a:r>
              <a:rPr lang="en-GB" sz="2000" baseline="-25000" dirty="0">
                <a:latin typeface="Comic Sans MS" pitchFamily="64" charset="0"/>
              </a:rPr>
              <a:t>1</a:t>
            </a:r>
            <a:r>
              <a:rPr lang="en-GB" sz="2000" dirty="0">
                <a:latin typeface="Symbol" pitchFamily="16" charset="2"/>
              </a:rPr>
              <a:t></a:t>
            </a:r>
            <a:r>
              <a:rPr lang="en-GB" sz="2000" dirty="0" smtClean="0">
                <a:latin typeface="Comic Sans MS" pitchFamily="64" charset="0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Comic Sans MS" pitchFamily="64" charset="0"/>
              </a:rPr>
              <a:t>b</a:t>
            </a:r>
            <a:r>
              <a:rPr lang="en-GB" sz="2000" baseline="-25000" dirty="0" smtClean="0">
                <a:solidFill>
                  <a:srgbClr val="FF0000"/>
                </a:solidFill>
                <a:latin typeface="Comic Sans MS" pitchFamily="64" charset="0"/>
              </a:rPr>
              <a:t>1</a:t>
            </a:r>
            <a:r>
              <a:rPr lang="en-GB" sz="2000" dirty="0" smtClean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000" baseline="-25000" dirty="0" smtClean="0">
                <a:solidFill>
                  <a:srgbClr val="FF0000"/>
                </a:solidFill>
                <a:latin typeface="Comic Sans MS" pitchFamily="64" charset="0"/>
              </a:rPr>
              <a:t> </a:t>
            </a:r>
            <a:r>
              <a:rPr lang="en-GB" sz="2000" dirty="0">
                <a:latin typeface="Comic Sans MS" pitchFamily="64" charset="0"/>
              </a:rPr>
              <a:t>,</a:t>
            </a:r>
            <a:r>
              <a:rPr lang="en-GB" sz="2000" dirty="0" smtClean="0">
                <a:latin typeface="Comic Sans MS" pitchFamily="64" charset="0"/>
              </a:rPr>
              <a:t> </a:t>
            </a:r>
            <a:r>
              <a:rPr lang="en-GB" sz="2000" dirty="0" smtClean="0">
                <a:solidFill>
                  <a:srgbClr val="3366FF"/>
                </a:solidFill>
                <a:latin typeface="Comic Sans MS" pitchFamily="64" charset="0"/>
              </a:rPr>
              <a:t>f</a:t>
            </a:r>
            <a:r>
              <a:rPr lang="en-GB" sz="2000" baseline="-25000" dirty="0" smtClean="0">
                <a:solidFill>
                  <a:srgbClr val="3366FF"/>
                </a:solidFill>
                <a:latin typeface="Comic Sans MS" pitchFamily="64" charset="0"/>
              </a:rPr>
              <a:t>1</a:t>
            </a:r>
            <a:r>
              <a:rPr lang="en-GB" sz="2000" dirty="0" smtClean="0">
                <a:solidFill>
                  <a:srgbClr val="3366FF"/>
                </a:solidFill>
                <a:latin typeface="Symbol" pitchFamily="16" charset="2"/>
              </a:rPr>
              <a:t></a:t>
            </a:r>
            <a:r>
              <a:rPr lang="en-GB" sz="2000" baseline="-25000" dirty="0" smtClean="0">
                <a:solidFill>
                  <a:srgbClr val="3366FF"/>
                </a:solidFill>
                <a:latin typeface="Comic Sans MS" pitchFamily="64" charset="0"/>
              </a:rPr>
              <a:t> </a:t>
            </a:r>
            <a:r>
              <a:rPr lang="en-GB" sz="2000" dirty="0">
                <a:latin typeface="Comic Sans MS" pitchFamily="64" charset="0"/>
              </a:rPr>
              <a:t>,</a:t>
            </a:r>
            <a:r>
              <a:rPr lang="en-GB" sz="2000" dirty="0" smtClean="0">
                <a:latin typeface="Comic Sans MS" pitchFamily="64" charset="0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Symbol" pitchFamily="16" charset="2"/>
              </a:rPr>
              <a:t></a:t>
            </a:r>
            <a:r>
              <a:rPr lang="en-GB" sz="2000" dirty="0" smtClean="0">
                <a:latin typeface="Comic Sans MS" pitchFamily="64" charset="0"/>
              </a:rPr>
              <a:t> </a:t>
            </a:r>
            <a:r>
              <a:rPr lang="en-GB" sz="2000" dirty="0">
                <a:latin typeface="Comic Sans MS" pitchFamily="64" charset="0"/>
              </a:rPr>
              <a:t>,</a:t>
            </a:r>
            <a:r>
              <a:rPr lang="en-GB" sz="2000" dirty="0" smtClean="0">
                <a:latin typeface="Comic Sans MS" pitchFamily="64" charset="0"/>
              </a:rPr>
              <a:t> a</a:t>
            </a:r>
            <a:r>
              <a:rPr lang="en-GB" sz="2000" baseline="-25000" dirty="0" smtClean="0">
                <a:latin typeface="Comic Sans MS" pitchFamily="64" charset="0"/>
              </a:rPr>
              <a:t>1</a:t>
            </a:r>
            <a:r>
              <a:rPr lang="en-GB" sz="2000" dirty="0" smtClean="0">
                <a:latin typeface="Symbol" pitchFamily="16" charset="2"/>
              </a:rPr>
              <a:t></a:t>
            </a:r>
            <a:r>
              <a:rPr lang="en-GB" sz="2000" baseline="-25000" dirty="0" smtClean="0">
                <a:latin typeface="Comic Sans MS" pitchFamily="64" charset="0"/>
              </a:rPr>
              <a:t> </a:t>
            </a:r>
            <a:endParaRPr lang="en-GB" sz="2000" dirty="0">
              <a:latin typeface="Comic Sans MS" pitchFamily="64" charset="0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latin typeface="Symbol" pitchFamily="16" charset="2"/>
              </a:rPr>
              <a:t></a:t>
            </a:r>
            <a:r>
              <a:rPr lang="en-GB" sz="2000" baseline="-25000" dirty="0">
                <a:latin typeface="Comic Sans MS" pitchFamily="64" charset="0"/>
              </a:rPr>
              <a:t>1</a:t>
            </a:r>
            <a:r>
              <a:rPr lang="en-GB" sz="2000" dirty="0">
                <a:latin typeface="Symbol" pitchFamily="16" charset="2"/>
              </a:rPr>
              <a:t></a:t>
            </a:r>
            <a:r>
              <a:rPr lang="en-GB" sz="2000" dirty="0">
                <a:latin typeface="Comic Sans MS" pitchFamily="64" charset="0"/>
              </a:rPr>
              <a:t>(1300)</a:t>
            </a:r>
            <a:r>
              <a:rPr lang="en-GB" sz="2000" dirty="0">
                <a:latin typeface="Symbol" pitchFamily="16" charset="2"/>
              </a:rPr>
              <a:t></a:t>
            </a:r>
            <a:r>
              <a:rPr lang="en-GB" sz="2000" dirty="0">
                <a:latin typeface="Comic Sans MS" pitchFamily="64" charset="0"/>
              </a:rPr>
              <a:t> , a</a:t>
            </a:r>
            <a:r>
              <a:rPr lang="en-GB" sz="2000" baseline="-25000" dirty="0">
                <a:latin typeface="Comic Sans MS" pitchFamily="64" charset="0"/>
              </a:rPr>
              <a:t>1</a:t>
            </a:r>
            <a:r>
              <a:rPr lang="en-GB" sz="2000" dirty="0" smtClean="0">
                <a:latin typeface="Symbol" pitchFamily="16" charset="2"/>
              </a:rPr>
              <a:t></a:t>
            </a:r>
            <a:r>
              <a:rPr lang="en-GB" sz="2000" dirty="0" smtClean="0">
                <a:latin typeface="Comic Sans MS" pitchFamily="64" charset="0"/>
              </a:rPr>
              <a:t>, f</a:t>
            </a:r>
            <a:r>
              <a:rPr lang="en-GB" sz="2000" baseline="-25000" dirty="0" smtClean="0">
                <a:latin typeface="Comic Sans MS" pitchFamily="64" charset="0"/>
              </a:rPr>
              <a:t>1</a:t>
            </a:r>
            <a:r>
              <a:rPr lang="en-GB" sz="2000" dirty="0" smtClean="0">
                <a:latin typeface="Symbol" charset="2"/>
                <a:cs typeface="Symbol" charset="2"/>
              </a:rPr>
              <a:t>h</a:t>
            </a:r>
            <a:r>
              <a:rPr lang="en-GB" sz="2000" dirty="0" smtClean="0">
                <a:latin typeface="Comic Sans MS" pitchFamily="64" charset="0"/>
              </a:rPr>
              <a:t>     </a:t>
            </a:r>
            <a:endParaRPr lang="en-GB" sz="20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0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latin typeface="Comic Sans MS" pitchFamily="64" charset="0"/>
              </a:rPr>
              <a:t>b</a:t>
            </a:r>
            <a:r>
              <a:rPr lang="en-GB" sz="2000" baseline="-25000" dirty="0">
                <a:latin typeface="Comic Sans MS" pitchFamily="64" charset="0"/>
              </a:rPr>
              <a:t>2 </a:t>
            </a:r>
            <a:r>
              <a:rPr lang="en-GB" sz="2000" dirty="0">
                <a:latin typeface="Symbol" pitchFamily="16" charset="2"/>
              </a:rPr>
              <a:t></a:t>
            </a:r>
            <a:r>
              <a:rPr lang="en-GB" sz="2000" dirty="0">
                <a:latin typeface="Comic Sans MS" pitchFamily="64" charset="0"/>
              </a:rPr>
              <a:t> a</a:t>
            </a:r>
            <a:r>
              <a:rPr lang="en-GB" sz="2000" baseline="-25000" dirty="0">
                <a:latin typeface="Comic Sans MS" pitchFamily="64" charset="0"/>
              </a:rPr>
              <a:t>1</a:t>
            </a:r>
            <a:r>
              <a:rPr lang="en-GB" sz="2000" dirty="0">
                <a:latin typeface="Symbol" pitchFamily="16" charset="2"/>
              </a:rPr>
              <a:t></a:t>
            </a:r>
            <a:r>
              <a:rPr lang="en-GB" sz="2000" dirty="0">
                <a:latin typeface="Comic Sans MS" pitchFamily="64" charset="0"/>
              </a:rPr>
              <a:t> , h</a:t>
            </a:r>
            <a:r>
              <a:rPr lang="en-GB" sz="2000" baseline="-25000" dirty="0">
                <a:latin typeface="Comic Sans MS" pitchFamily="64" charset="0"/>
              </a:rPr>
              <a:t>1</a:t>
            </a:r>
            <a:r>
              <a:rPr lang="en-GB" sz="2000" dirty="0">
                <a:latin typeface="Symbol" pitchFamily="16" charset="2"/>
              </a:rPr>
              <a:t></a:t>
            </a:r>
            <a:r>
              <a:rPr lang="en-GB" sz="2000" dirty="0">
                <a:latin typeface="Comic Sans MS" pitchFamily="64" charset="0"/>
              </a:rPr>
              <a:t>, </a:t>
            </a:r>
            <a:r>
              <a:rPr lang="en-GB" sz="2000" dirty="0">
                <a:latin typeface="Symbol" pitchFamily="16" charset="2"/>
              </a:rPr>
              <a:t></a:t>
            </a:r>
            <a:r>
              <a:rPr lang="en-GB" sz="2000" dirty="0">
                <a:solidFill>
                  <a:srgbClr val="3366FF"/>
                </a:solidFill>
                <a:latin typeface="Symbol" pitchFamily="16" charset="2"/>
              </a:rPr>
              <a:t></a:t>
            </a:r>
            <a:r>
              <a:rPr lang="en-GB" sz="2000" dirty="0">
                <a:solidFill>
                  <a:srgbClr val="3366FF"/>
                </a:solidFill>
                <a:latin typeface="Comic Sans MS" pitchFamily="64" charset="0"/>
              </a:rPr>
              <a:t>a</a:t>
            </a:r>
            <a:r>
              <a:rPr lang="en-GB" sz="2000" baseline="-25000" dirty="0">
                <a:solidFill>
                  <a:srgbClr val="3366FF"/>
                </a:solidFill>
                <a:latin typeface="Comic Sans MS" pitchFamily="64" charset="0"/>
              </a:rPr>
              <a:t>2</a:t>
            </a:r>
            <a:r>
              <a:rPr lang="en-GB" sz="2000" dirty="0">
                <a:solidFill>
                  <a:srgbClr val="3366FF"/>
                </a:solidFill>
                <a:latin typeface="Symbol" pitchFamily="16" charset="2"/>
              </a:rPr>
              <a:t></a:t>
            </a:r>
            <a:r>
              <a:rPr lang="en-GB" sz="2000" dirty="0">
                <a:latin typeface="Symbol" pitchFamily="16" charset="2"/>
              </a:rPr>
              <a:t>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latin typeface="Comic Sans MS" pitchFamily="64" charset="0"/>
              </a:rPr>
              <a:t>h</a:t>
            </a:r>
            <a:r>
              <a:rPr lang="en-GB" sz="2000" baseline="-25000" dirty="0">
                <a:latin typeface="Comic Sans MS" pitchFamily="64" charset="0"/>
              </a:rPr>
              <a:t>2 </a:t>
            </a:r>
            <a:r>
              <a:rPr lang="en-GB" sz="2000" dirty="0">
                <a:latin typeface="Symbol" pitchFamily="16" charset="2"/>
              </a:rPr>
              <a:t></a:t>
            </a:r>
            <a:r>
              <a:rPr lang="en-GB" sz="2000" dirty="0" smtClean="0">
                <a:latin typeface="Comic Sans MS" pitchFamily="64" charset="0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Comic Sans MS" pitchFamily="64" charset="0"/>
              </a:rPr>
              <a:t>b</a:t>
            </a:r>
            <a:r>
              <a:rPr lang="en-GB" sz="2000" baseline="-25000" dirty="0" smtClean="0">
                <a:solidFill>
                  <a:srgbClr val="FF0000"/>
                </a:solidFill>
                <a:latin typeface="Comic Sans MS" pitchFamily="64" charset="0"/>
              </a:rPr>
              <a:t>1</a:t>
            </a:r>
            <a:r>
              <a:rPr lang="en-GB" sz="2000" dirty="0" smtClean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000" dirty="0" smtClean="0">
                <a:latin typeface="Comic Sans MS" pitchFamily="64" charset="0"/>
              </a:rPr>
              <a:t> ,</a:t>
            </a:r>
            <a:r>
              <a:rPr lang="en-GB" sz="2000" dirty="0" smtClean="0">
                <a:solidFill>
                  <a:srgbClr val="FF6600"/>
                </a:solidFill>
                <a:latin typeface="Comic Sans MS" pitchFamily="64" charset="0"/>
              </a:rPr>
              <a:t> </a:t>
            </a:r>
            <a:r>
              <a:rPr lang="en-GB" sz="2000" dirty="0">
                <a:solidFill>
                  <a:srgbClr val="FF0000"/>
                </a:solidFill>
                <a:latin typeface="Symbol" pitchFamily="16" charset="2"/>
              </a:rPr>
              <a:t></a:t>
            </a:r>
            <a:r>
              <a:rPr lang="en-GB" sz="2000" dirty="0">
                <a:latin typeface="Symbol" pitchFamily="16" charset="2"/>
              </a:rPr>
              <a:t></a:t>
            </a: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0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latin typeface="Comic Sans MS" pitchFamily="64" charset="0"/>
              </a:rPr>
              <a:t>b</a:t>
            </a:r>
            <a:r>
              <a:rPr lang="en-GB" sz="2000" baseline="-25000" dirty="0">
                <a:latin typeface="Comic Sans MS" pitchFamily="64" charset="0"/>
              </a:rPr>
              <a:t>0 </a:t>
            </a:r>
            <a:r>
              <a:rPr lang="en-GB" sz="2000" dirty="0">
                <a:latin typeface="Symbol" pitchFamily="16" charset="2"/>
              </a:rPr>
              <a:t></a:t>
            </a:r>
            <a:r>
              <a:rPr lang="en-GB" sz="2000" dirty="0">
                <a:latin typeface="Comic Sans MS" pitchFamily="64" charset="0"/>
              </a:rPr>
              <a:t> </a:t>
            </a:r>
            <a:r>
              <a:rPr lang="en-GB" sz="2000" dirty="0">
                <a:latin typeface="Symbol" pitchFamily="16" charset="2"/>
              </a:rPr>
              <a:t></a:t>
            </a:r>
            <a:r>
              <a:rPr lang="en-GB" sz="2000" dirty="0">
                <a:latin typeface="Comic Sans MS" pitchFamily="64" charset="0"/>
              </a:rPr>
              <a:t>(1300)</a:t>
            </a:r>
            <a:r>
              <a:rPr lang="en-GB" sz="2000" dirty="0">
                <a:latin typeface="Symbol" pitchFamily="16" charset="2"/>
              </a:rPr>
              <a:t></a:t>
            </a:r>
            <a:r>
              <a:rPr lang="en-GB" sz="2000" dirty="0">
                <a:latin typeface="Comic Sans MS" pitchFamily="64" charset="0"/>
              </a:rPr>
              <a:t> , h</a:t>
            </a:r>
            <a:r>
              <a:rPr lang="en-GB" sz="2000" baseline="-25000" dirty="0">
                <a:latin typeface="Comic Sans MS" pitchFamily="64" charset="0"/>
              </a:rPr>
              <a:t>1</a:t>
            </a:r>
            <a:r>
              <a:rPr lang="en-GB" sz="2000" dirty="0">
                <a:latin typeface="Symbol" pitchFamily="16" charset="2"/>
              </a:rPr>
              <a:t>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latin typeface="Comic Sans MS" pitchFamily="64" charset="0"/>
              </a:rPr>
              <a:t>h</a:t>
            </a:r>
            <a:r>
              <a:rPr lang="en-GB" sz="2000" baseline="-25000" dirty="0">
                <a:latin typeface="Comic Sans MS" pitchFamily="64" charset="0"/>
              </a:rPr>
              <a:t>0 </a:t>
            </a:r>
            <a:r>
              <a:rPr lang="en-GB" sz="2000" dirty="0">
                <a:latin typeface="Symbol" pitchFamily="16" charset="2"/>
              </a:rPr>
              <a:t></a:t>
            </a:r>
            <a:r>
              <a:rPr lang="en-GB" sz="2000" dirty="0">
                <a:latin typeface="Comic Sans MS" pitchFamily="64" charset="0"/>
              </a:rPr>
              <a:t> </a:t>
            </a:r>
            <a:r>
              <a:rPr lang="en-GB" sz="2000" dirty="0">
                <a:solidFill>
                  <a:srgbClr val="FF0000"/>
                </a:solidFill>
                <a:latin typeface="Comic Sans MS" pitchFamily="64" charset="0"/>
              </a:rPr>
              <a:t>b</a:t>
            </a:r>
            <a:r>
              <a:rPr lang="en-GB" sz="2000" baseline="-25000" dirty="0">
                <a:solidFill>
                  <a:srgbClr val="FF0000"/>
                </a:solidFill>
                <a:latin typeface="Comic Sans MS" pitchFamily="64" charset="0"/>
              </a:rPr>
              <a:t>1</a:t>
            </a:r>
            <a:r>
              <a:rPr lang="en-GB" sz="20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000" dirty="0">
                <a:latin typeface="Comic Sans MS" pitchFamily="64" charset="0"/>
              </a:rPr>
              <a:t> , h</a:t>
            </a:r>
            <a:r>
              <a:rPr lang="en-GB" sz="2000" baseline="-25000" dirty="0">
                <a:latin typeface="Comic Sans MS" pitchFamily="64" charset="0"/>
              </a:rPr>
              <a:t>1</a:t>
            </a:r>
            <a:r>
              <a:rPr lang="en-GB" sz="2000" dirty="0">
                <a:latin typeface="Symbol" pitchFamily="16" charset="2"/>
              </a:rPr>
              <a:t></a:t>
            </a:r>
            <a:r>
              <a:rPr lang="en-GB" sz="2400" dirty="0">
                <a:latin typeface="Symbol" pitchFamily="16" charset="2"/>
              </a:rPr>
              <a:t>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463443" y="1533764"/>
            <a:ext cx="29396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ymbol" charset="2"/>
                <a:cs typeface="Symbol" charset="2"/>
              </a:rPr>
              <a:t>rp   ppp    </a:t>
            </a:r>
            <a:r>
              <a:rPr lang="en-US" sz="2000" dirty="0" smtClean="0">
                <a:latin typeface="Calibri"/>
                <a:cs typeface="Calibri"/>
              </a:rPr>
              <a:t>5-10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>
                <a:latin typeface="Calibri"/>
                <a:cs typeface="Calibri"/>
              </a:rPr>
              <a:t>b</a:t>
            </a:r>
          </a:p>
          <a:p>
            <a:r>
              <a:rPr lang="en-US" sz="2000" dirty="0" smtClean="0"/>
              <a:t>b</a:t>
            </a:r>
            <a:r>
              <a:rPr lang="en-US" sz="2000" baseline="-25000" dirty="0" smtClean="0"/>
              <a:t>1</a:t>
            </a:r>
            <a:r>
              <a:rPr lang="en-US" sz="2000" dirty="0" smtClean="0">
                <a:latin typeface="Symbol" charset="2"/>
                <a:cs typeface="Symbol" charset="2"/>
              </a:rPr>
              <a:t>p  wpp      0.2m</a:t>
            </a:r>
            <a:r>
              <a:rPr lang="en-US" sz="2000" dirty="0" smtClean="0">
                <a:latin typeface="Calibri"/>
                <a:cs typeface="Calibri"/>
              </a:rPr>
              <a:t>b</a:t>
            </a:r>
            <a:r>
              <a:rPr lang="en-US" sz="2000" dirty="0" smtClean="0">
                <a:latin typeface="Symbol" charset="2"/>
                <a:cs typeface="Symbol" charset="2"/>
              </a:rPr>
              <a:t> </a:t>
            </a:r>
          </a:p>
          <a:p>
            <a:r>
              <a:rPr lang="en-US" sz="2000" dirty="0" smtClean="0"/>
              <a:t>a</a:t>
            </a:r>
            <a:r>
              <a:rPr lang="en-US" sz="2000" baseline="-25000" dirty="0" smtClean="0"/>
              <a:t>2</a:t>
            </a:r>
            <a:r>
              <a:rPr lang="en-US" sz="2000" dirty="0" smtClean="0">
                <a:latin typeface="Symbol" charset="2"/>
                <a:cs typeface="Symbol" charset="2"/>
              </a:rPr>
              <a:t>p   hpp     </a:t>
            </a:r>
            <a:r>
              <a:rPr lang="en-US" sz="2000" dirty="0" smtClean="0">
                <a:latin typeface="Calibri"/>
                <a:cs typeface="Calibri"/>
              </a:rPr>
              <a:t>0.2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>
                <a:latin typeface="Calibri"/>
                <a:cs typeface="Calibri"/>
              </a:rPr>
              <a:t>b</a:t>
            </a:r>
          </a:p>
          <a:p>
            <a:r>
              <a:rPr lang="en-US" sz="2000" dirty="0" smtClean="0"/>
              <a:t>f</a:t>
            </a:r>
            <a:r>
              <a:rPr lang="en-US" sz="2000" baseline="-25000" dirty="0" smtClean="0"/>
              <a:t>1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Symbol" charset="2"/>
                <a:cs typeface="Symbol" charset="2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h’p </a:t>
            </a:r>
            <a:r>
              <a:rPr lang="en-US" sz="2000" dirty="0" smtClean="0">
                <a:latin typeface="Symbol" charset="2"/>
                <a:cs typeface="Symbol" charset="2"/>
              </a:rPr>
              <a:t>     </a:t>
            </a:r>
            <a:r>
              <a:rPr lang="en-US" sz="2000" dirty="0" smtClean="0">
                <a:latin typeface="Calibri"/>
                <a:cs typeface="Calibri"/>
              </a:rPr>
              <a:t>0.1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>
                <a:latin typeface="Calibri"/>
                <a:cs typeface="Calibri"/>
              </a:rPr>
              <a:t>b</a:t>
            </a:r>
          </a:p>
          <a:p>
            <a:r>
              <a:rPr lang="en-US" sz="2000" dirty="0" smtClean="0">
                <a:latin typeface="Symbol" charset="2"/>
                <a:cs typeface="Symbol" charset="2"/>
              </a:rPr>
              <a:t>wp                  </a:t>
            </a:r>
            <a:r>
              <a:rPr lang="en-US" sz="2000" dirty="0" smtClean="0">
                <a:latin typeface="Calibri"/>
                <a:cs typeface="Calibri"/>
              </a:rPr>
              <a:t>1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>
                <a:latin typeface="Calibri"/>
                <a:cs typeface="Calibri"/>
              </a:rPr>
              <a:t>b</a:t>
            </a:r>
            <a:r>
              <a:rPr lang="en-US" sz="2000" dirty="0" smtClean="0">
                <a:latin typeface="Symbol" charset="2"/>
                <a:cs typeface="Symbol" charset="2"/>
              </a:rPr>
              <a:t>  </a:t>
            </a:r>
            <a:endParaRPr lang="en-US" sz="2000" dirty="0">
              <a:latin typeface="Symbol" charset="2"/>
              <a:cs typeface="Symbol" charset="2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3124200" y="1360119"/>
            <a:ext cx="339243" cy="250073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hybrids_rate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744" y="2870577"/>
            <a:ext cx="3456432" cy="3456432"/>
          </a:xfrm>
          <a:prstGeom prst="rect">
            <a:avLst/>
          </a:prstGeom>
        </p:spPr>
      </p:pic>
      <p:pic>
        <p:nvPicPr>
          <p:cNvPr id="52" name="Picture 51" descr="bw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474" y="3279422"/>
            <a:ext cx="2160270" cy="216027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</p:spPr>
      </p:pic>
      <p:sp>
        <p:nvSpPr>
          <p:cNvPr id="53" name="TextBox 52"/>
          <p:cNvSpPr txBox="1"/>
          <p:nvPr/>
        </p:nvSpPr>
        <p:spPr>
          <a:xfrm>
            <a:off x="4110303" y="352407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~1000 </a:t>
            </a:r>
            <a:r>
              <a:rPr lang="en-US" dirty="0" err="1" smtClean="0"/>
              <a:t>evts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228768" y="4076890"/>
            <a:ext cx="3234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If we produce an exotic with a </a:t>
            </a:r>
            <a:r>
              <a:rPr lang="en-US" sz="1600" dirty="0">
                <a:solidFill>
                  <a:srgbClr val="FF0000"/>
                </a:solidFill>
              </a:rPr>
              <a:t>2</a:t>
            </a:r>
            <a:r>
              <a:rPr lang="en-US" sz="1600" dirty="0" smtClean="0">
                <a:solidFill>
                  <a:srgbClr val="FF0000"/>
                </a:solidFill>
              </a:rPr>
              <a:t> nb 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cross section over 400 MeV in mass (peak) (20 20MeV-wide bins), we expect about 30000 events per year, or about </a:t>
            </a:r>
            <a:r>
              <a:rPr lang="en-US" sz="1600" dirty="0" smtClean="0">
                <a:solidFill>
                  <a:srgbClr val="FF0000"/>
                </a:solidFill>
              </a:rPr>
              <a:t>1000 events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 per bin. This is a solid signal for the expected rates.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83421" y="3846057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Symbol"/>
                <a:ea typeface="华文细黑"/>
              </a:rPr>
              <a:t>10</a:t>
            </a:r>
            <a:r>
              <a:rPr lang="en-US" sz="2400" b="1" baseline="30000" dirty="0" smtClean="0">
                <a:latin typeface="Symbol"/>
                <a:ea typeface="华文细黑"/>
              </a:rPr>
              <a:t>7 </a:t>
            </a:r>
            <a:r>
              <a:rPr lang="en-US" sz="2400" b="1" dirty="0" smtClean="0">
                <a:latin typeface="Symbol"/>
                <a:ea typeface="华文细黑"/>
              </a:rPr>
              <a:t>g/</a:t>
            </a:r>
            <a:r>
              <a:rPr lang="en-US" sz="2400" b="1" dirty="0" smtClean="0">
                <a:ea typeface="华文细黑"/>
              </a:rPr>
              <a:t>s</a:t>
            </a:r>
            <a:endParaRPr lang="en-US" sz="2400" b="1" dirty="0">
              <a:ea typeface="华文细黑"/>
            </a:endParaRPr>
          </a:p>
        </p:txBody>
      </p:sp>
    </p:spTree>
    <p:extLst>
      <p:ext uri="{BB962C8B-B14F-4D97-AF65-F5344CB8AC3E}">
        <p14:creationId xmlns:p14="http://schemas.microsoft.com/office/powerpoint/2010/main" val="3225813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9239-8734-5040-AFD0-8B09282AED94}" type="slidenum">
              <a:rPr lang="en-US"/>
              <a:pPr/>
              <a:t>24</a:t>
            </a:fld>
            <a:endParaRPr lang="en-US"/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30213" y="690563"/>
            <a:ext cx="6600861" cy="9233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In order to establish the existence of </a:t>
            </a:r>
            <a:r>
              <a:rPr lang="en-US" dirty="0" err="1"/>
              <a:t>gluonic</a:t>
            </a:r>
            <a:r>
              <a:rPr lang="en-US" dirty="0"/>
              <a:t> excitations,</a:t>
            </a:r>
          </a:p>
          <a:p>
            <a:r>
              <a:rPr lang="en-US" dirty="0"/>
              <a:t>We need to establish the existence and nonet nature of</a:t>
            </a:r>
            <a:r>
              <a:rPr lang="en-US" dirty="0" smtClean="0"/>
              <a:t> the </a:t>
            </a:r>
            <a:r>
              <a:rPr lang="en-US" dirty="0"/>
              <a:t>1</a:t>
            </a:r>
            <a:r>
              <a:rPr lang="en-US" baseline="30000" dirty="0"/>
              <a:t>-+</a:t>
            </a:r>
            <a:r>
              <a:rPr lang="en-US" dirty="0"/>
              <a:t> state.</a:t>
            </a:r>
          </a:p>
          <a:p>
            <a:r>
              <a:rPr lang="en-US" dirty="0"/>
              <a:t>We need to establish at other exotic QN nonets – the</a:t>
            </a:r>
            <a:r>
              <a:rPr lang="en-US" dirty="0" smtClean="0"/>
              <a:t> 0</a:t>
            </a:r>
            <a:r>
              <a:rPr lang="en-US" baseline="30000" dirty="0"/>
              <a:t>+-</a:t>
            </a:r>
            <a:r>
              <a:rPr lang="en-US" dirty="0"/>
              <a:t> and 2</a:t>
            </a:r>
            <a:r>
              <a:rPr lang="en-US" baseline="30000" dirty="0"/>
              <a:t>+-</a:t>
            </a:r>
            <a:r>
              <a:rPr lang="en-US" baseline="30000" dirty="0" smtClean="0"/>
              <a:t>.</a:t>
            </a:r>
          </a:p>
        </p:txBody>
      </p:sp>
      <p:pic>
        <p:nvPicPr>
          <p:cNvPr id="40964" name="Picture 4" descr="plotDel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5762" y="1939290"/>
            <a:ext cx="3648075" cy="3648075"/>
          </a:xfrm>
          <a:prstGeom prst="rect">
            <a:avLst/>
          </a:prstGeom>
          <a:noFill/>
        </p:spPr>
      </p:pic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365125" y="2286000"/>
            <a:ext cx="3125074" cy="175432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990033"/>
                </a:solidFill>
              </a:rPr>
              <a:t>Decay Patterns are Crucial</a:t>
            </a:r>
          </a:p>
          <a:p>
            <a:endParaRPr lang="en-US" dirty="0" smtClean="0">
              <a:solidFill>
                <a:srgbClr val="990033"/>
              </a:solidFill>
            </a:endParaRPr>
          </a:p>
          <a:p>
            <a:r>
              <a:rPr lang="en-US" dirty="0" smtClean="0">
                <a:solidFill>
                  <a:srgbClr val="990033"/>
                </a:solidFill>
              </a:rPr>
              <a:t>Coupled Channel PWA Needed.</a:t>
            </a:r>
          </a:p>
          <a:p>
            <a:endParaRPr lang="en-US" dirty="0" smtClean="0">
              <a:solidFill>
                <a:srgbClr val="990033"/>
              </a:solidFill>
            </a:endParaRPr>
          </a:p>
          <a:p>
            <a:r>
              <a:rPr lang="en-US" dirty="0" smtClean="0">
                <a:solidFill>
                  <a:srgbClr val="990033"/>
                </a:solidFill>
              </a:rPr>
              <a:t>Very Large Data Sets Expected</a:t>
            </a:r>
          </a:p>
          <a:p>
            <a:r>
              <a:rPr lang="en-US" dirty="0" smtClean="0">
                <a:solidFill>
                  <a:srgbClr val="990033"/>
                </a:solidFill>
              </a:rPr>
              <a:t>From GlueX</a:t>
            </a:r>
            <a:endParaRPr lang="en-US" dirty="0">
              <a:solidFill>
                <a:srgbClr val="99003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39902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Exotics and QCD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4932997"/>
            <a:ext cx="40090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challenge is carrying out a PWA</a:t>
            </a:r>
          </a:p>
          <a:p>
            <a:r>
              <a:rPr lang="en-US" dirty="0" smtClean="0"/>
              <a:t>with huge statistics and good theoretical</a:t>
            </a:r>
          </a:p>
          <a:p>
            <a:r>
              <a:rPr lang="en-US" dirty="0" smtClean="0"/>
              <a:t>underpinnings to the method.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18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27"/>
            <a:ext cx="4811889" cy="868362"/>
          </a:xfrm>
        </p:spPr>
        <p:txBody>
          <a:bodyPr/>
          <a:lstStyle/>
          <a:p>
            <a:r>
              <a:rPr lang="en-US" dirty="0" smtClean="0"/>
              <a:t>Other Physics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902002"/>
            <a:ext cx="8269111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PrimEx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measurement on the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Symbol"/>
                <a:ea typeface="小塚明朝 Pr6N L"/>
              </a:rPr>
              <a:t>h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approved in Hall-D.</a:t>
            </a:r>
          </a:p>
          <a:p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Rare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ymbol"/>
                <a:ea typeface="小塚明朝 Pr6N L"/>
              </a:rPr>
              <a:t>h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decay measurement submitted to PAC 39.</a:t>
            </a:r>
          </a:p>
          <a:p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LOI for pion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polarizability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submitted to PAC 39.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Spectroscopy run focusing on the strange-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onium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part of the hybrid sector submitted to PAC 39.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We would love to have other ideas as well! We are happy to work with people to develop new ideas.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64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E205-FA10-D142-B331-3464F8DFE13E}" type="slidenum">
              <a:rPr lang="en-US"/>
              <a:pPr/>
              <a:t>26</a:t>
            </a:fld>
            <a:endParaRPr lang="en-US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5099" y="177800"/>
            <a:ext cx="2844801" cy="457200"/>
          </a:xfrm>
        </p:spPr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235418" y="556123"/>
            <a:ext cx="387561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The quest to understand confinement </a:t>
            </a:r>
          </a:p>
          <a:p>
            <a:r>
              <a:rPr lang="en-US" dirty="0">
                <a:solidFill>
                  <a:srgbClr val="0000FF"/>
                </a:solidFill>
              </a:rPr>
              <a:t>and the strong force is </a:t>
            </a:r>
            <a:r>
              <a:rPr lang="en-US" dirty="0" smtClean="0">
                <a:solidFill>
                  <a:srgbClr val="0000FF"/>
                </a:solidFill>
              </a:rPr>
              <a:t>starting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to make </a:t>
            </a:r>
          </a:p>
          <a:p>
            <a:r>
              <a:rPr lang="en-US" dirty="0">
                <a:solidFill>
                  <a:srgbClr val="0000FF"/>
                </a:solidFill>
              </a:rPr>
              <a:t>great leaps forward.</a:t>
            </a:r>
          </a:p>
        </p:txBody>
      </p:sp>
      <p:pic>
        <p:nvPicPr>
          <p:cNvPr id="45062" name="Picture 6" descr="hdlogo4"/>
          <p:cNvPicPr>
            <a:picLocks noChangeAspect="1" noChangeArrowheads="1"/>
          </p:cNvPicPr>
          <p:nvPr/>
        </p:nvPicPr>
        <p:blipFill>
          <a:blip r:embed="rId2"/>
          <a:srcRect r="46265" b="59412"/>
          <a:stretch>
            <a:fillRect/>
          </a:stretch>
        </p:blipFill>
        <p:spPr bwMode="auto">
          <a:xfrm>
            <a:off x="5329238" y="2960688"/>
            <a:ext cx="2879725" cy="2038350"/>
          </a:xfrm>
          <a:prstGeom prst="rect">
            <a:avLst/>
          </a:prstGeom>
          <a:noFill/>
        </p:spPr>
      </p:pic>
      <p:pic>
        <p:nvPicPr>
          <p:cNvPr id="45063" name="Picture 7" descr="alice-ss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458" y="806451"/>
            <a:ext cx="1919288" cy="1938337"/>
          </a:xfrm>
          <a:prstGeom prst="rect">
            <a:avLst/>
          </a:prstGeom>
          <a:noFill/>
        </p:spPr>
      </p:pic>
      <p:sp>
        <p:nvSpPr>
          <p:cNvPr id="45085" name="Text Box 29"/>
          <p:cNvSpPr txBox="1">
            <a:spLocks noChangeArrowheads="1"/>
          </p:cNvSpPr>
          <p:nvPr/>
        </p:nvSpPr>
        <p:spPr bwMode="auto">
          <a:xfrm>
            <a:off x="2447691" y="1743573"/>
            <a:ext cx="404536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C0066"/>
                </a:solidFill>
              </a:rPr>
              <a:t>Advances in theory and computing </a:t>
            </a:r>
            <a:r>
              <a:rPr lang="en-US" dirty="0" smtClean="0">
                <a:solidFill>
                  <a:srgbClr val="CC0066"/>
                </a:solidFill>
              </a:rPr>
              <a:t>have</a:t>
            </a:r>
            <a:r>
              <a:rPr lang="en-US" dirty="0" smtClean="0">
                <a:solidFill>
                  <a:srgbClr val="CC0066"/>
                </a:solidFill>
              </a:rPr>
              <a:t> 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 smtClean="0">
                <a:solidFill>
                  <a:srgbClr val="CC0066"/>
                </a:solidFill>
              </a:rPr>
              <a:t>allowed </a:t>
            </a:r>
            <a:r>
              <a:rPr lang="en-US" dirty="0">
                <a:solidFill>
                  <a:srgbClr val="CC0066"/>
                </a:solidFill>
              </a:rPr>
              <a:t>us to </a:t>
            </a:r>
            <a:r>
              <a:rPr lang="en-US" dirty="0" smtClean="0">
                <a:solidFill>
                  <a:srgbClr val="CC0066"/>
                </a:solidFill>
              </a:rPr>
              <a:t>start to understand </a:t>
            </a:r>
            <a:r>
              <a:rPr lang="en-US" dirty="0">
                <a:solidFill>
                  <a:srgbClr val="CC0066"/>
                </a:solidFill>
              </a:rPr>
              <a:t>the </a:t>
            </a:r>
          </a:p>
          <a:p>
            <a:r>
              <a:rPr lang="en-US" dirty="0" smtClean="0">
                <a:solidFill>
                  <a:srgbClr val="CC0066"/>
                </a:solidFill>
              </a:rPr>
              <a:t>meson</a:t>
            </a:r>
            <a:r>
              <a:rPr lang="en-US" dirty="0" smtClean="0">
                <a:solidFill>
                  <a:srgbClr val="CC0066"/>
                </a:solidFill>
              </a:rPr>
              <a:t> </a:t>
            </a:r>
            <a:r>
              <a:rPr lang="en-US" dirty="0">
                <a:solidFill>
                  <a:srgbClr val="CC0066"/>
                </a:solidFill>
              </a:rPr>
              <a:t>spectrum and the role of glue.</a:t>
            </a:r>
          </a:p>
        </p:txBody>
      </p:sp>
      <p:sp>
        <p:nvSpPr>
          <p:cNvPr id="45086" name="Text Box 30"/>
          <p:cNvSpPr txBox="1">
            <a:spLocks noChangeArrowheads="1"/>
          </p:cNvSpPr>
          <p:nvPr/>
        </p:nvSpPr>
        <p:spPr bwMode="auto">
          <a:xfrm>
            <a:off x="263526" y="3439849"/>
            <a:ext cx="48305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9966FF"/>
                </a:solidFill>
              </a:rPr>
              <a:t>D</a:t>
            </a:r>
            <a:r>
              <a:rPr lang="en-US" b="1" dirty="0" smtClean="0">
                <a:solidFill>
                  <a:srgbClr val="9966FF"/>
                </a:solidFill>
              </a:rPr>
              <a:t>efinitive </a:t>
            </a:r>
            <a:r>
              <a:rPr lang="en-US" b="1" dirty="0">
                <a:solidFill>
                  <a:srgbClr val="9966FF"/>
                </a:solidFill>
              </a:rPr>
              <a:t>experiments </a:t>
            </a:r>
            <a:r>
              <a:rPr lang="en-US" b="1" dirty="0" smtClean="0">
                <a:solidFill>
                  <a:srgbClr val="9966FF"/>
                </a:solidFill>
              </a:rPr>
              <a:t>to confirm </a:t>
            </a:r>
            <a:r>
              <a:rPr lang="en-US" b="1" dirty="0">
                <a:solidFill>
                  <a:srgbClr val="9966FF"/>
                </a:solidFill>
              </a:rPr>
              <a:t>or refute our </a:t>
            </a:r>
            <a:r>
              <a:rPr lang="en-US" b="1" dirty="0">
                <a:solidFill>
                  <a:srgbClr val="9966FF"/>
                </a:solidFill>
              </a:rPr>
              <a:t> </a:t>
            </a:r>
            <a:r>
              <a:rPr lang="en-US" b="1" dirty="0" smtClean="0">
                <a:solidFill>
                  <a:srgbClr val="9966FF"/>
                </a:solidFill>
              </a:rPr>
              <a:t>e</a:t>
            </a:r>
            <a:r>
              <a:rPr lang="en-US" b="1" dirty="0" smtClean="0">
                <a:solidFill>
                  <a:srgbClr val="9966FF"/>
                </a:solidFill>
              </a:rPr>
              <a:t>xpectations</a:t>
            </a:r>
            <a:r>
              <a:rPr lang="en-US" b="1" dirty="0" smtClean="0">
                <a:solidFill>
                  <a:srgbClr val="9966FF"/>
                </a:solidFill>
              </a:rPr>
              <a:t> </a:t>
            </a:r>
            <a:r>
              <a:rPr lang="en-US" b="1" dirty="0" smtClean="0">
                <a:solidFill>
                  <a:srgbClr val="9966FF"/>
                </a:solidFill>
              </a:rPr>
              <a:t>on </a:t>
            </a:r>
            <a:r>
              <a:rPr lang="en-US" b="1" dirty="0">
                <a:solidFill>
                  <a:srgbClr val="9966FF"/>
                </a:solidFill>
              </a:rPr>
              <a:t>the role of glue are </a:t>
            </a:r>
            <a:r>
              <a:rPr lang="en-US" b="1" dirty="0" smtClean="0">
                <a:solidFill>
                  <a:srgbClr val="9966FF"/>
                </a:solidFill>
              </a:rPr>
              <a:t>under construction with data expected in 2015.</a:t>
            </a:r>
            <a:endParaRPr lang="en-US" b="1" dirty="0">
              <a:solidFill>
                <a:srgbClr val="9966FF"/>
              </a:solidFill>
            </a:endParaRPr>
          </a:p>
        </p:txBody>
      </p:sp>
      <p:sp>
        <p:nvSpPr>
          <p:cNvPr id="45087" name="Text Box 31"/>
          <p:cNvSpPr txBox="1">
            <a:spLocks noChangeArrowheads="1"/>
          </p:cNvSpPr>
          <p:nvPr/>
        </p:nvSpPr>
        <p:spPr bwMode="auto">
          <a:xfrm>
            <a:off x="264458" y="4657945"/>
            <a:ext cx="533765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The synchronized advances in </a:t>
            </a:r>
            <a:r>
              <a:rPr lang="en-US" b="1" dirty="0" smtClean="0">
                <a:solidFill>
                  <a:schemeClr val="accent2"/>
                </a:solidFill>
              </a:rPr>
              <a:t>LQCD and experiment </a:t>
            </a:r>
            <a:r>
              <a:rPr lang="en-US" b="1" dirty="0" smtClean="0">
                <a:solidFill>
                  <a:schemeClr val="accent2"/>
                </a:solidFill>
              </a:rPr>
              <a:t>will allow us </a:t>
            </a:r>
            <a:r>
              <a:rPr lang="en-US" b="1" dirty="0">
                <a:solidFill>
                  <a:schemeClr val="accent2"/>
                </a:solidFill>
              </a:rPr>
              <a:t>to </a:t>
            </a:r>
            <a:r>
              <a:rPr lang="en-US" b="1" dirty="0" smtClean="0">
                <a:solidFill>
                  <a:schemeClr val="accent2"/>
                </a:solidFill>
              </a:rPr>
              <a:t>understand the role of glue </a:t>
            </a:r>
            <a:r>
              <a:rPr lang="en-US" b="1" dirty="0" smtClean="0">
                <a:solidFill>
                  <a:schemeClr val="accent2"/>
                </a:solidFill>
              </a:rPr>
              <a:t>in </a:t>
            </a:r>
            <a:r>
              <a:rPr lang="en-US" b="1" dirty="0" smtClean="0">
                <a:solidFill>
                  <a:schemeClr val="accent2"/>
                </a:solidFill>
              </a:rPr>
              <a:t>QCD </a:t>
            </a:r>
            <a:r>
              <a:rPr lang="en-US" b="1" dirty="0">
                <a:solidFill>
                  <a:schemeClr val="accent2"/>
                </a:solidFill>
              </a:rPr>
              <a:t>and confinement.</a:t>
            </a:r>
          </a:p>
        </p:txBody>
      </p:sp>
    </p:spTree>
    <p:extLst>
      <p:ext uri="{BB962C8B-B14F-4D97-AF65-F5344CB8AC3E}">
        <p14:creationId xmlns:p14="http://schemas.microsoft.com/office/powerpoint/2010/main" val="91000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GlueX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detector_labels_noplu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9" y="1078074"/>
            <a:ext cx="8731250" cy="544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42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254" y="9460"/>
            <a:ext cx="7378346" cy="786075"/>
          </a:xfrm>
        </p:spPr>
        <p:txBody>
          <a:bodyPr>
            <a:normAutofit/>
          </a:bodyPr>
          <a:lstStyle/>
          <a:p>
            <a:r>
              <a:rPr lang="en-US" dirty="0" smtClean="0"/>
              <a:t>Hall-D Open House</a:t>
            </a:r>
            <a:endParaRPr lang="en-US" dirty="0"/>
          </a:p>
        </p:txBody>
      </p:sp>
      <p:pic>
        <p:nvPicPr>
          <p:cNvPr id="7" name="Picture 6" descr="openhouse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99408"/>
            <a:ext cx="3474720" cy="2606040"/>
          </a:xfrm>
          <a:prstGeom prst="rect">
            <a:avLst/>
          </a:prstGeom>
        </p:spPr>
      </p:pic>
      <p:pic>
        <p:nvPicPr>
          <p:cNvPr id="8" name="Picture 7" descr="openhouse_bcal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419" y="3716446"/>
            <a:ext cx="3474720" cy="2606040"/>
          </a:xfrm>
          <a:prstGeom prst="rect">
            <a:avLst/>
          </a:prstGeom>
        </p:spPr>
      </p:pic>
      <p:pic>
        <p:nvPicPr>
          <p:cNvPr id="9" name="Picture 8" descr="openhouse_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419" y="799408"/>
            <a:ext cx="3474720" cy="26060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7504" y="3852064"/>
            <a:ext cx="4566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800040"/>
                </a:solidFill>
              </a:rPr>
              <a:t>We received beneficial occupancy of Hall D in January 2012 and  of the tagger hall in February 2012. On January 11, 2012, the lab held an </a:t>
            </a:r>
            <a:r>
              <a:rPr lang="en-US" sz="2000" i="1" dirty="0" smtClean="0">
                <a:solidFill>
                  <a:srgbClr val="800040"/>
                </a:solidFill>
              </a:rPr>
              <a:t>open house </a:t>
            </a:r>
            <a:r>
              <a:rPr lang="en-US" sz="2000" dirty="0" smtClean="0">
                <a:solidFill>
                  <a:srgbClr val="800040"/>
                </a:solidFill>
              </a:rPr>
              <a:t>in Hall-D. Nearly 400 people visited Hall-D during the event.</a:t>
            </a:r>
            <a:endParaRPr lang="en-US" sz="2000" dirty="0">
              <a:solidFill>
                <a:srgbClr val="80004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16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lum bright="20000" contrast="20000"/>
          </a:blip>
          <a:srcRect l="6123" t="19358" r="10864" b="20199"/>
          <a:stretch>
            <a:fillRect/>
          </a:stretch>
        </p:blipFill>
        <p:spPr bwMode="auto">
          <a:xfrm>
            <a:off x="2374588" y="2590800"/>
            <a:ext cx="4588162" cy="258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082040"/>
            <a:ext cx="1165860" cy="150876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276600" y="533400"/>
            <a:ext cx="1954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BCAL @ Regina</a:t>
            </a:r>
          </a:p>
          <a:p>
            <a:r>
              <a:rPr lang="en-US" dirty="0" smtClean="0"/>
              <a:t>all modules at JLab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05872" y="348734"/>
            <a:ext cx="135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CDC @ CMU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87" y="2061754"/>
            <a:ext cx="1524000" cy="1143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2731" y="1683621"/>
            <a:ext cx="115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FCAL @ IU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239000" y="995065"/>
            <a:ext cx="126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FDC @ JLab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86407" y="5226633"/>
            <a:ext cx="1433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P.S. @ UNCW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56795" y="3364468"/>
            <a:ext cx="1217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TOF @ FSU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410094" y="2635745"/>
            <a:ext cx="1375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@ FIU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89844" y="5214467"/>
            <a:ext cx="2200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TRIGGER @ </a:t>
            </a:r>
            <a:r>
              <a:rPr lang="en-US" dirty="0" err="1" smtClean="0"/>
              <a:t>Jlab</a:t>
            </a:r>
            <a:r>
              <a:rPr lang="en-US" dirty="0" smtClean="0"/>
              <a:t>, CNU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09255" y="5460376"/>
            <a:ext cx="3764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Electronics  @ JLab, ICO, UMASS, USM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24134" y="635000"/>
            <a:ext cx="226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BCAL Readout @ USM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09255" y="1082040"/>
            <a:ext cx="2164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Calibration @ Athens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146624" y="4686493"/>
            <a:ext cx="1768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Solenoid @ </a:t>
            </a:r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92731" y="5758934"/>
            <a:ext cx="1322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 @ JLab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99164" y="11668"/>
            <a:ext cx="39196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Construction Progress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5" name="Picture 24" descr="gary_and_the_beast_sma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148" y="819666"/>
            <a:ext cx="1219200" cy="1625600"/>
          </a:xfrm>
          <a:prstGeom prst="rect">
            <a:avLst/>
          </a:prstGeom>
        </p:spPr>
      </p:pic>
      <p:pic>
        <p:nvPicPr>
          <p:cNvPr id="26" name="Picture 11" descr="DSC072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3271" y="1454741"/>
            <a:ext cx="1401526" cy="105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 cstate="print"/>
          <a:srcRect l="14706" t="9736" r="14706" b="17241"/>
          <a:stretch>
            <a:fillRect/>
          </a:stretch>
        </p:blipFill>
        <p:spPr bwMode="auto">
          <a:xfrm>
            <a:off x="7410094" y="3185155"/>
            <a:ext cx="1463035" cy="109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764" y="3722887"/>
            <a:ext cx="828040" cy="1422400"/>
          </a:xfrm>
          <a:prstGeom prst="rect">
            <a:avLst/>
          </a:prstGeom>
        </p:spPr>
      </p:pic>
      <p:pic>
        <p:nvPicPr>
          <p:cNvPr id="3" name="Picture 2" descr="events_0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13" y="5181066"/>
            <a:ext cx="2084832" cy="1563624"/>
          </a:xfrm>
          <a:prstGeom prst="rect">
            <a:avLst/>
          </a:prstGeom>
        </p:spPr>
      </p:pic>
      <p:pic>
        <p:nvPicPr>
          <p:cNvPr id="28" name="Picture 27" descr="DSC0427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54667" y="5595965"/>
            <a:ext cx="1897796" cy="106735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780023" y="1692422"/>
            <a:ext cx="2020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Forward PID @ MIT</a:t>
            </a:r>
            <a:endParaRPr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4387" y="6128266"/>
            <a:ext cx="3831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Beamline</a:t>
            </a:r>
            <a:r>
              <a:rPr lang="en-US" dirty="0" smtClean="0"/>
              <a:t>/Tagger @ UCONN, ASU, CUA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883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" y="34749"/>
            <a:ext cx="3903133" cy="783695"/>
          </a:xfrm>
        </p:spPr>
        <p:txBody>
          <a:bodyPr/>
          <a:lstStyle/>
          <a:p>
            <a:r>
              <a:rPr lang="en-US" dirty="0" smtClean="0"/>
              <a:t>Gluonic Excitations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10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978" y="1417638"/>
            <a:ext cx="27178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Group 9"/>
          <p:cNvGrpSpPr>
            <a:grpSpLocks/>
          </p:cNvGrpSpPr>
          <p:nvPr/>
        </p:nvGrpSpPr>
        <p:grpSpPr bwMode="auto">
          <a:xfrm>
            <a:off x="333728" y="838200"/>
            <a:ext cx="3022600" cy="2011363"/>
            <a:chOff x="288" y="893"/>
            <a:chExt cx="1904" cy="1267"/>
          </a:xfrm>
        </p:grpSpPr>
        <p:sp>
          <p:nvSpPr>
            <p:cNvPr id="17" name="Oval 10"/>
            <p:cNvSpPr>
              <a:spLocks noChangeArrowheads="1"/>
            </p:cNvSpPr>
            <p:nvPr/>
          </p:nvSpPr>
          <p:spPr bwMode="auto">
            <a:xfrm rot="2225759">
              <a:off x="336" y="1488"/>
              <a:ext cx="1248" cy="120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1"/>
            <p:cNvSpPr>
              <a:spLocks noChangeArrowheads="1"/>
            </p:cNvSpPr>
            <p:nvPr/>
          </p:nvSpPr>
          <p:spPr bwMode="auto">
            <a:xfrm>
              <a:off x="288" y="1008"/>
              <a:ext cx="336" cy="33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2"/>
            <p:cNvSpPr>
              <a:spLocks noChangeArrowheads="1"/>
            </p:cNvSpPr>
            <p:nvPr/>
          </p:nvSpPr>
          <p:spPr bwMode="auto">
            <a:xfrm>
              <a:off x="1392" y="1824"/>
              <a:ext cx="336" cy="336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854" y="893"/>
              <a:ext cx="133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800000"/>
                  </a:solidFill>
                  <a:latin typeface="Comic Sans MS" pitchFamily="64" charset="0"/>
                </a:rPr>
                <a:t>ground-state </a:t>
              </a:r>
            </a:p>
            <a:p>
              <a:r>
                <a:rPr lang="en-US" sz="2400" dirty="0">
                  <a:solidFill>
                    <a:srgbClr val="800000"/>
                  </a:solidFill>
                  <a:latin typeface="Comic Sans MS" pitchFamily="64" charset="0"/>
                </a:rPr>
                <a:t>   flux-tube</a:t>
              </a:r>
            </a:p>
            <a:p>
              <a:r>
                <a:rPr lang="en-US" sz="2400" dirty="0">
                  <a:solidFill>
                    <a:srgbClr val="800000"/>
                  </a:solidFill>
                  <a:latin typeface="Comic Sans MS" pitchFamily="64" charset="0"/>
                </a:rPr>
                <a:t>       </a:t>
              </a:r>
              <a:r>
                <a:rPr lang="en-US" sz="2400" dirty="0" err="1">
                  <a:solidFill>
                    <a:srgbClr val="800000"/>
                  </a:solidFill>
                  <a:latin typeface="Comic Sans MS" pitchFamily="64" charset="0"/>
                </a:rPr>
                <a:t>m</a:t>
              </a:r>
              <a:r>
                <a:rPr lang="en-US" sz="2400" dirty="0">
                  <a:solidFill>
                    <a:srgbClr val="800000"/>
                  </a:solidFill>
                  <a:latin typeface="Comic Sans MS" pitchFamily="64" charset="0"/>
                </a:rPr>
                <a:t>=0</a:t>
              </a:r>
            </a:p>
          </p:txBody>
        </p:sp>
      </p:grpSp>
      <p:grpSp>
        <p:nvGrpSpPr>
          <p:cNvPr id="21" name="Group 15"/>
          <p:cNvGrpSpPr>
            <a:grpSpLocks/>
          </p:cNvGrpSpPr>
          <p:nvPr/>
        </p:nvGrpSpPr>
        <p:grpSpPr bwMode="auto">
          <a:xfrm>
            <a:off x="352175" y="2849563"/>
            <a:ext cx="4000500" cy="2163763"/>
            <a:chOff x="288" y="797"/>
            <a:chExt cx="2520" cy="1363"/>
          </a:xfrm>
        </p:grpSpPr>
        <p:sp>
          <p:nvSpPr>
            <p:cNvPr id="22" name="Arc 16"/>
            <p:cNvSpPr>
              <a:spLocks/>
            </p:cNvSpPr>
            <p:nvPr/>
          </p:nvSpPr>
          <p:spPr bwMode="auto">
            <a:xfrm flipV="1">
              <a:off x="768" y="1344"/>
              <a:ext cx="768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17"/>
            <p:cNvSpPr>
              <a:spLocks noChangeArrowheads="1"/>
            </p:cNvSpPr>
            <p:nvPr/>
          </p:nvSpPr>
          <p:spPr bwMode="auto">
            <a:xfrm rot="2225759">
              <a:off x="384" y="1344"/>
              <a:ext cx="1248" cy="504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18"/>
            <p:cNvSpPr>
              <a:spLocks noChangeArrowheads="1"/>
            </p:cNvSpPr>
            <p:nvPr/>
          </p:nvSpPr>
          <p:spPr bwMode="auto">
            <a:xfrm>
              <a:off x="288" y="1008"/>
              <a:ext cx="336" cy="33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19"/>
            <p:cNvSpPr>
              <a:spLocks noChangeArrowheads="1"/>
            </p:cNvSpPr>
            <p:nvPr/>
          </p:nvSpPr>
          <p:spPr bwMode="auto">
            <a:xfrm>
              <a:off x="1392" y="1824"/>
              <a:ext cx="336" cy="336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Arc 20"/>
            <p:cNvSpPr>
              <a:spLocks/>
            </p:cNvSpPr>
            <p:nvPr/>
          </p:nvSpPr>
          <p:spPr bwMode="auto">
            <a:xfrm flipH="1">
              <a:off x="576" y="1200"/>
              <a:ext cx="816" cy="76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1046" y="797"/>
              <a:ext cx="176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800000"/>
                  </a:solidFill>
                  <a:latin typeface="Comic Sans MS" pitchFamily="64" charset="0"/>
                </a:rPr>
                <a:t>excited flux-tube </a:t>
              </a:r>
            </a:p>
            <a:p>
              <a:r>
                <a:rPr lang="en-US" sz="2400" dirty="0">
                  <a:solidFill>
                    <a:srgbClr val="800000"/>
                  </a:solidFill>
                  <a:latin typeface="Comic Sans MS" pitchFamily="64" charset="0"/>
                </a:rPr>
                <a:t>           m=1</a:t>
              </a:r>
            </a:p>
          </p:txBody>
        </p:sp>
      </p:grp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1465262" y="5226050"/>
            <a:ext cx="45100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  <a:latin typeface="Comic Sans MS" pitchFamily="64" charset="0"/>
              </a:rPr>
              <a:t>Gluonic Excitations provide an</a:t>
            </a:r>
          </a:p>
          <a:p>
            <a:r>
              <a:rPr lang="en-US" sz="2400" dirty="0">
                <a:solidFill>
                  <a:srgbClr val="660066"/>
                </a:solidFill>
                <a:latin typeface="Comic Sans MS" pitchFamily="64" charset="0"/>
              </a:rPr>
              <a:t>experimental measurement of </a:t>
            </a:r>
          </a:p>
          <a:p>
            <a:r>
              <a:rPr lang="en-US" sz="2400" dirty="0">
                <a:solidFill>
                  <a:srgbClr val="660066"/>
                </a:solidFill>
                <a:latin typeface="Comic Sans MS" pitchFamily="64" charset="0"/>
              </a:rPr>
              <a:t>the excited QCD potential.</a:t>
            </a:r>
            <a:r>
              <a:rPr lang="en-US" sz="2400" dirty="0">
                <a:latin typeface="Comic Sans MS" pitchFamily="6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86960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276225" y="1061745"/>
            <a:ext cx="42033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Spin: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 </a:t>
            </a:r>
            <a:r>
              <a:rPr lang="en-US" sz="2400" dirty="0">
                <a:solidFill>
                  <a:srgbClr val="CC0066"/>
                </a:solidFill>
              </a:rPr>
              <a:t>S=</a:t>
            </a:r>
            <a:r>
              <a:rPr lang="en-US" sz="2400" dirty="0" smtClean="0">
                <a:solidFill>
                  <a:srgbClr val="CC0066"/>
                </a:solidFill>
              </a:rPr>
              <a:t>S</a:t>
            </a:r>
            <a:r>
              <a:rPr lang="en-US" sz="2400" baseline="-25000" dirty="0" smtClean="0">
                <a:solidFill>
                  <a:srgbClr val="CC0066"/>
                </a:solidFill>
              </a:rPr>
              <a:t>q1</a:t>
            </a:r>
            <a:r>
              <a:rPr lang="en-US" sz="2400" dirty="0" smtClean="0">
                <a:solidFill>
                  <a:srgbClr val="CC0066"/>
                </a:solidFill>
              </a:rPr>
              <a:t>+S</a:t>
            </a:r>
            <a:r>
              <a:rPr lang="en-US" sz="2400" baseline="-25000" dirty="0" smtClean="0">
                <a:solidFill>
                  <a:srgbClr val="CC0066"/>
                </a:solidFill>
              </a:rPr>
              <a:t>q2       </a:t>
            </a:r>
            <a:r>
              <a:rPr lang="en-US" sz="2400" dirty="0" smtClean="0">
                <a:solidFill>
                  <a:srgbClr val="CC0066"/>
                </a:solidFill>
              </a:rPr>
              <a:t> ½ + ½  =(</a:t>
            </a:r>
            <a:r>
              <a:rPr lang="en-US" sz="2400" dirty="0">
                <a:solidFill>
                  <a:srgbClr val="CC0066"/>
                </a:solidFill>
              </a:rPr>
              <a:t>0,1)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276225" y="1523410"/>
            <a:ext cx="50023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Orbital Angular Momentum: </a:t>
            </a:r>
            <a:r>
              <a:rPr lang="en-US" sz="2400" dirty="0">
                <a:solidFill>
                  <a:srgbClr val="CC0066"/>
                </a:solidFill>
              </a:rPr>
              <a:t>L=0,1,2,…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276225" y="2071628"/>
            <a:ext cx="29181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Reflection in a mirror:   </a:t>
            </a:r>
          </a:p>
          <a:p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Parity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: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CC0066"/>
                </a:solidFill>
              </a:rPr>
              <a:t>P=-(-1)</a:t>
            </a:r>
            <a:r>
              <a:rPr lang="en-US" sz="2400" baseline="30000" dirty="0">
                <a:solidFill>
                  <a:srgbClr val="CC0066"/>
                </a:solidFill>
              </a:rPr>
              <a:t>(L)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276225" y="3120246"/>
            <a:ext cx="78898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Total Spin: </a:t>
            </a:r>
            <a:r>
              <a:rPr lang="en-US" sz="2400" dirty="0">
                <a:solidFill>
                  <a:srgbClr val="CC0066"/>
                </a:solidFill>
              </a:rPr>
              <a:t>J=L+S   </a:t>
            </a:r>
          </a:p>
          <a:p>
            <a:r>
              <a:rPr lang="en-US" sz="2400" dirty="0">
                <a:solidFill>
                  <a:srgbClr val="CC0066"/>
                </a:solidFill>
              </a:rPr>
              <a:t>L=0, </a:t>
            </a:r>
            <a:r>
              <a:rPr lang="en-US" sz="2400" dirty="0" smtClean="0">
                <a:solidFill>
                  <a:srgbClr val="CC0066"/>
                </a:solidFill>
              </a:rPr>
              <a:t> S</a:t>
            </a:r>
            <a:r>
              <a:rPr lang="en-US" sz="2400" dirty="0">
                <a:solidFill>
                  <a:srgbClr val="CC0066"/>
                </a:solidFill>
              </a:rPr>
              <a:t>=0 : J=0     </a:t>
            </a:r>
            <a:r>
              <a:rPr lang="en-US" sz="2400" dirty="0" smtClean="0">
                <a:solidFill>
                  <a:srgbClr val="CC0066"/>
                </a:solidFill>
              </a:rPr>
              <a:t>J</a:t>
            </a:r>
            <a:r>
              <a:rPr lang="en-US" sz="2400" baseline="30000" dirty="0" smtClean="0">
                <a:solidFill>
                  <a:srgbClr val="CC0066"/>
                </a:solidFill>
              </a:rPr>
              <a:t>PC</a:t>
            </a:r>
            <a:r>
              <a:rPr lang="en-US" sz="2400" dirty="0" smtClean="0">
                <a:solidFill>
                  <a:srgbClr val="CC0066"/>
                </a:solidFill>
              </a:rPr>
              <a:t> = 0</a:t>
            </a:r>
            <a:r>
              <a:rPr lang="en-US" sz="2400" baseline="30000" dirty="0" smtClean="0">
                <a:solidFill>
                  <a:srgbClr val="CC0066"/>
                </a:solidFill>
              </a:rPr>
              <a:t>-+</a:t>
            </a:r>
            <a:r>
              <a:rPr lang="en-US" sz="2400" dirty="0" smtClean="0">
                <a:solidFill>
                  <a:srgbClr val="CC0066"/>
                </a:solidFill>
              </a:rPr>
              <a:t> </a:t>
            </a:r>
            <a:r>
              <a:rPr lang="en-US" sz="2400" dirty="0" smtClean="0">
                <a:solidFill>
                  <a:srgbClr val="006699"/>
                </a:solidFill>
              </a:rPr>
              <a:t>L</a:t>
            </a:r>
            <a:r>
              <a:rPr lang="en-US" sz="2400" dirty="0">
                <a:solidFill>
                  <a:srgbClr val="006699"/>
                </a:solidFill>
              </a:rPr>
              <a:t>=0, S=1 : J=</a:t>
            </a:r>
            <a:r>
              <a:rPr lang="en-US" sz="2400" dirty="0" smtClean="0">
                <a:solidFill>
                  <a:srgbClr val="006699"/>
                </a:solidFill>
              </a:rPr>
              <a:t>1         J</a:t>
            </a:r>
            <a:r>
              <a:rPr lang="en-US" sz="2400" baseline="30000" dirty="0" smtClean="0">
                <a:solidFill>
                  <a:srgbClr val="006699"/>
                </a:solidFill>
              </a:rPr>
              <a:t>PC</a:t>
            </a:r>
            <a:r>
              <a:rPr lang="en-US" sz="2400" dirty="0" smtClean="0">
                <a:solidFill>
                  <a:srgbClr val="006699"/>
                </a:solidFill>
              </a:rPr>
              <a:t> = 1</a:t>
            </a:r>
            <a:r>
              <a:rPr lang="en-US" sz="2400" baseline="30000" dirty="0" smtClean="0">
                <a:solidFill>
                  <a:srgbClr val="006699"/>
                </a:solidFill>
              </a:rPr>
              <a:t>--</a:t>
            </a:r>
            <a:endParaRPr lang="en-US" sz="2400" baseline="30000" dirty="0">
              <a:solidFill>
                <a:srgbClr val="006699"/>
              </a:solidFill>
            </a:endParaRPr>
          </a:p>
          <a:p>
            <a:r>
              <a:rPr lang="en-US" sz="2400" dirty="0">
                <a:solidFill>
                  <a:srgbClr val="CC0066"/>
                </a:solidFill>
              </a:rPr>
              <a:t>L=1 , S=0 : J=1   </a:t>
            </a:r>
            <a:r>
              <a:rPr lang="en-US" sz="2400" dirty="0" smtClean="0">
                <a:solidFill>
                  <a:srgbClr val="CC0066"/>
                </a:solidFill>
              </a:rPr>
              <a:t>  J</a:t>
            </a:r>
            <a:r>
              <a:rPr lang="en-US" sz="2400" baseline="30000" dirty="0" smtClean="0">
                <a:solidFill>
                  <a:srgbClr val="CC0066"/>
                </a:solidFill>
              </a:rPr>
              <a:t>PC</a:t>
            </a:r>
            <a:r>
              <a:rPr lang="en-US" sz="2400" dirty="0" smtClean="0">
                <a:solidFill>
                  <a:srgbClr val="CC0066"/>
                </a:solidFill>
              </a:rPr>
              <a:t> = 1</a:t>
            </a:r>
            <a:r>
              <a:rPr lang="en-US" sz="2400" baseline="30000" dirty="0" smtClean="0">
                <a:solidFill>
                  <a:srgbClr val="CC0066"/>
                </a:solidFill>
              </a:rPr>
              <a:t>+-</a:t>
            </a:r>
            <a:r>
              <a:rPr lang="en-US" sz="2400" dirty="0" smtClean="0">
                <a:solidFill>
                  <a:srgbClr val="CC0066"/>
                </a:solidFill>
              </a:rPr>
              <a:t> </a:t>
            </a:r>
            <a:r>
              <a:rPr lang="en-US" sz="2400" dirty="0" smtClean="0">
                <a:solidFill>
                  <a:srgbClr val="006699"/>
                </a:solidFill>
              </a:rPr>
              <a:t>L</a:t>
            </a:r>
            <a:r>
              <a:rPr lang="en-US" sz="2400" dirty="0">
                <a:solidFill>
                  <a:srgbClr val="006699"/>
                </a:solidFill>
              </a:rPr>
              <a:t>=1, </a:t>
            </a:r>
            <a:r>
              <a:rPr lang="en-US" sz="2400" dirty="0" smtClean="0">
                <a:solidFill>
                  <a:srgbClr val="006699"/>
                </a:solidFill>
              </a:rPr>
              <a:t>S</a:t>
            </a:r>
            <a:r>
              <a:rPr lang="en-US" sz="2400" dirty="0">
                <a:solidFill>
                  <a:srgbClr val="006699"/>
                </a:solidFill>
              </a:rPr>
              <a:t>=1 : J=</a:t>
            </a:r>
            <a:r>
              <a:rPr lang="en-US" sz="2400" dirty="0" smtClean="0">
                <a:solidFill>
                  <a:srgbClr val="006699"/>
                </a:solidFill>
              </a:rPr>
              <a:t>0,1,2  J</a:t>
            </a:r>
            <a:r>
              <a:rPr lang="en-US" sz="2400" baseline="30000" dirty="0" smtClean="0">
                <a:solidFill>
                  <a:srgbClr val="006699"/>
                </a:solidFill>
              </a:rPr>
              <a:t>PC</a:t>
            </a:r>
            <a:r>
              <a:rPr lang="en-US" sz="2400" dirty="0" smtClean="0">
                <a:solidFill>
                  <a:srgbClr val="006699"/>
                </a:solidFill>
              </a:rPr>
              <a:t> =  0</a:t>
            </a:r>
            <a:r>
              <a:rPr lang="en-US" sz="2400" baseline="30000" dirty="0" smtClean="0">
                <a:solidFill>
                  <a:srgbClr val="006699"/>
                </a:solidFill>
              </a:rPr>
              <a:t>++</a:t>
            </a:r>
            <a:r>
              <a:rPr lang="en-US" sz="2400" dirty="0" smtClean="0">
                <a:solidFill>
                  <a:srgbClr val="006699"/>
                </a:solidFill>
              </a:rPr>
              <a:t> 1</a:t>
            </a:r>
            <a:r>
              <a:rPr lang="en-US" sz="2400" baseline="30000" dirty="0" smtClean="0">
                <a:solidFill>
                  <a:srgbClr val="006699"/>
                </a:solidFill>
              </a:rPr>
              <a:t>++</a:t>
            </a:r>
            <a:r>
              <a:rPr lang="en-US" sz="2400" dirty="0" smtClean="0">
                <a:solidFill>
                  <a:srgbClr val="006699"/>
                </a:solidFill>
              </a:rPr>
              <a:t> 2</a:t>
            </a:r>
            <a:r>
              <a:rPr lang="en-US" sz="2400" baseline="30000" dirty="0" smtClean="0">
                <a:solidFill>
                  <a:srgbClr val="006699"/>
                </a:solidFill>
              </a:rPr>
              <a:t>++</a:t>
            </a:r>
          </a:p>
          <a:p>
            <a:r>
              <a:rPr lang="en-US" sz="2400" dirty="0" smtClean="0">
                <a:solidFill>
                  <a:srgbClr val="CC0066"/>
                </a:solidFill>
              </a:rPr>
              <a:t>L=2 , S=0 : J=1     J</a:t>
            </a:r>
            <a:r>
              <a:rPr lang="en-US" sz="2400" baseline="30000" dirty="0" smtClean="0">
                <a:solidFill>
                  <a:srgbClr val="CC0066"/>
                </a:solidFill>
              </a:rPr>
              <a:t>PC</a:t>
            </a:r>
            <a:r>
              <a:rPr lang="en-US" sz="2400" dirty="0" smtClean="0">
                <a:solidFill>
                  <a:srgbClr val="CC0066"/>
                </a:solidFill>
              </a:rPr>
              <a:t> = 2</a:t>
            </a:r>
            <a:r>
              <a:rPr lang="en-US" sz="2400" baseline="30000" dirty="0" smtClean="0">
                <a:solidFill>
                  <a:srgbClr val="CC0066"/>
                </a:solidFill>
              </a:rPr>
              <a:t>-+</a:t>
            </a:r>
            <a:r>
              <a:rPr lang="en-US" sz="2400" dirty="0" smtClean="0">
                <a:solidFill>
                  <a:srgbClr val="CC0066"/>
                </a:solidFill>
              </a:rPr>
              <a:t> </a:t>
            </a:r>
            <a:r>
              <a:rPr lang="en-US" sz="2400" dirty="0" smtClean="0">
                <a:solidFill>
                  <a:srgbClr val="006699"/>
                </a:solidFill>
              </a:rPr>
              <a:t>L=2, S=1 : J=1,2,3  J</a:t>
            </a:r>
            <a:r>
              <a:rPr lang="en-US" sz="2400" baseline="30000" dirty="0" smtClean="0">
                <a:solidFill>
                  <a:srgbClr val="006699"/>
                </a:solidFill>
              </a:rPr>
              <a:t>PC</a:t>
            </a:r>
            <a:r>
              <a:rPr lang="en-US" sz="2400" dirty="0" smtClean="0">
                <a:solidFill>
                  <a:srgbClr val="006699"/>
                </a:solidFill>
              </a:rPr>
              <a:t> = 1</a:t>
            </a:r>
            <a:r>
              <a:rPr lang="en-US" sz="2400" baseline="30000" dirty="0" smtClean="0">
                <a:solidFill>
                  <a:srgbClr val="006699"/>
                </a:solidFill>
              </a:rPr>
              <a:t>--     </a:t>
            </a:r>
            <a:r>
              <a:rPr lang="en-US" sz="2400" dirty="0" smtClean="0">
                <a:solidFill>
                  <a:srgbClr val="006699"/>
                </a:solidFill>
              </a:rPr>
              <a:t>2</a:t>
            </a:r>
            <a:r>
              <a:rPr lang="en-US" sz="2400" baseline="30000" dirty="0" smtClean="0">
                <a:solidFill>
                  <a:srgbClr val="006699"/>
                </a:solidFill>
              </a:rPr>
              <a:t>--</a:t>
            </a:r>
            <a:r>
              <a:rPr lang="en-US" sz="2400" dirty="0" smtClean="0">
                <a:solidFill>
                  <a:srgbClr val="006699"/>
                </a:solidFill>
              </a:rPr>
              <a:t>  3</a:t>
            </a:r>
            <a:r>
              <a:rPr lang="en-US" sz="2400" baseline="30000" dirty="0" smtClean="0">
                <a:solidFill>
                  <a:srgbClr val="006699"/>
                </a:solidFill>
              </a:rPr>
              <a:t>-- </a:t>
            </a:r>
            <a:endParaRPr lang="en-US" sz="2400" baseline="30000" dirty="0">
              <a:solidFill>
                <a:srgbClr val="006699"/>
              </a:solidFill>
            </a:endParaRPr>
          </a:p>
          <a:p>
            <a:r>
              <a:rPr lang="en-US" sz="2400" dirty="0">
                <a:solidFill>
                  <a:srgbClr val="CC0066"/>
                </a:solidFill>
              </a:rPr>
              <a:t>    …                          </a:t>
            </a:r>
            <a:r>
              <a:rPr lang="en-US" sz="2400" dirty="0">
                <a:solidFill>
                  <a:srgbClr val="006699"/>
                </a:solidFill>
              </a:rPr>
              <a:t>…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3124200" y="2071628"/>
            <a:ext cx="39573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Particle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&lt;-&gt;Antiparticle: </a:t>
            </a:r>
          </a:p>
          <a:p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Charge Conjugation: </a:t>
            </a:r>
            <a:r>
              <a:rPr lang="en-US" sz="2400" dirty="0">
                <a:solidFill>
                  <a:srgbClr val="CC0066"/>
                </a:solidFill>
              </a:rPr>
              <a:t>C=(-1)</a:t>
            </a:r>
            <a:r>
              <a:rPr lang="en-US" sz="2400" baseline="30000" dirty="0">
                <a:solidFill>
                  <a:srgbClr val="CC0066"/>
                </a:solidFill>
              </a:rPr>
              <a:t>(L+S)</a:t>
            </a:r>
          </a:p>
        </p:txBody>
      </p:sp>
      <p:sp>
        <p:nvSpPr>
          <p:cNvPr id="23" name="Rectangle 62"/>
          <p:cNvSpPr>
            <a:spLocks noChangeArrowheads="1"/>
          </p:cNvSpPr>
          <p:nvPr/>
        </p:nvSpPr>
        <p:spPr bwMode="auto">
          <a:xfrm>
            <a:off x="6286500" y="608808"/>
            <a:ext cx="2616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solidFill>
                  <a:srgbClr val="3366CC"/>
                </a:solidFill>
              </a:rPr>
              <a:t>Quarkonium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715597" cy="739707"/>
          </a:xfrm>
        </p:spPr>
        <p:txBody>
          <a:bodyPr>
            <a:normAutofit/>
          </a:bodyPr>
          <a:lstStyle/>
          <a:p>
            <a:r>
              <a:rPr lang="en-US" dirty="0" smtClean="0"/>
              <a:t>Spectroscopy and QCD</a:t>
            </a:r>
            <a:endParaRPr lang="en-US" dirty="0"/>
          </a:p>
        </p:txBody>
      </p:sp>
      <p:grpSp>
        <p:nvGrpSpPr>
          <p:cNvPr id="25" name="Group 14"/>
          <p:cNvGrpSpPr>
            <a:grpSpLocks/>
          </p:cNvGrpSpPr>
          <p:nvPr/>
        </p:nvGrpSpPr>
        <p:grpSpPr bwMode="auto">
          <a:xfrm>
            <a:off x="6604000" y="1144219"/>
            <a:ext cx="1993900" cy="822325"/>
            <a:chOff x="4160" y="520"/>
            <a:chExt cx="1256" cy="518"/>
          </a:xfrm>
        </p:grpSpPr>
        <p:sp>
          <p:nvSpPr>
            <p:cNvPr id="26" name="Oval 4"/>
            <p:cNvSpPr>
              <a:spLocks noChangeArrowheads="1"/>
            </p:cNvSpPr>
            <p:nvPr/>
          </p:nvSpPr>
          <p:spPr bwMode="auto">
            <a:xfrm>
              <a:off x="4224" y="64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7" name="Group 5"/>
            <p:cNvGrpSpPr>
              <a:grpSpLocks/>
            </p:cNvGrpSpPr>
            <p:nvPr/>
          </p:nvGrpSpPr>
          <p:grpSpPr bwMode="auto">
            <a:xfrm>
              <a:off x="4160" y="520"/>
              <a:ext cx="272" cy="518"/>
              <a:chOff x="760" y="1400"/>
              <a:chExt cx="272" cy="518"/>
            </a:xfrm>
          </p:grpSpPr>
          <p:sp>
            <p:nvSpPr>
              <p:cNvPr id="34" name="Line 6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Oval 7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q</a:t>
                </a:r>
              </a:p>
            </p:txBody>
          </p:sp>
        </p:grpSp>
        <p:grpSp>
          <p:nvGrpSpPr>
            <p:cNvPr id="28" name="Group 8"/>
            <p:cNvGrpSpPr>
              <a:grpSpLocks/>
            </p:cNvGrpSpPr>
            <p:nvPr/>
          </p:nvGrpSpPr>
          <p:grpSpPr bwMode="auto">
            <a:xfrm>
              <a:off x="5144" y="520"/>
              <a:ext cx="272" cy="518"/>
              <a:chOff x="1360" y="1416"/>
              <a:chExt cx="272" cy="518"/>
            </a:xfrm>
          </p:grpSpPr>
          <p:sp>
            <p:nvSpPr>
              <p:cNvPr id="32" name="Line 9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Oval 10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q</a:t>
                </a:r>
                <a:endParaRPr lang="en-US" baseline="3000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29" name="Line 11"/>
            <p:cNvSpPr>
              <a:spLocks noChangeShapeType="1"/>
            </p:cNvSpPr>
            <p:nvPr/>
          </p:nvSpPr>
          <p:spPr bwMode="auto">
            <a:xfrm>
              <a:off x="4704" y="98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12"/>
            <p:cNvSpPr>
              <a:spLocks noChangeShapeType="1"/>
            </p:cNvSpPr>
            <p:nvPr/>
          </p:nvSpPr>
          <p:spPr bwMode="auto">
            <a:xfrm>
              <a:off x="4752" y="64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13"/>
            <p:cNvSpPr>
              <a:spLocks noChangeShapeType="1"/>
            </p:cNvSpPr>
            <p:nvPr/>
          </p:nvSpPr>
          <p:spPr bwMode="auto">
            <a:xfrm>
              <a:off x="4248" y="744"/>
              <a:ext cx="88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437950" y="2059064"/>
            <a:ext cx="965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</a:t>
            </a:r>
            <a:r>
              <a:rPr lang="en-US" sz="2000" baseline="-25000" dirty="0" smtClean="0"/>
              <a:t>q1</a:t>
            </a:r>
            <a:r>
              <a:rPr lang="en-US" sz="2000" dirty="0" smtClean="0"/>
              <a:t>=1/2</a:t>
            </a:r>
            <a:endParaRPr lang="en-US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7987350" y="2071628"/>
            <a:ext cx="965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</a:t>
            </a:r>
            <a:r>
              <a:rPr lang="en-US" sz="2000" baseline="-25000" dirty="0" smtClean="0"/>
              <a:t>q2</a:t>
            </a:r>
            <a:r>
              <a:rPr lang="en-US" sz="2000" dirty="0" smtClean="0"/>
              <a:t>=1/2</a:t>
            </a:r>
            <a:endParaRPr lang="en-US" sz="2000" dirty="0"/>
          </a:p>
        </p:txBody>
      </p:sp>
      <p:sp>
        <p:nvSpPr>
          <p:cNvPr id="7" name="Oval 6"/>
          <p:cNvSpPr/>
          <p:nvPr/>
        </p:nvSpPr>
        <p:spPr>
          <a:xfrm>
            <a:off x="2246752" y="3419405"/>
            <a:ext cx="1339678" cy="1381718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11036" y="3293794"/>
            <a:ext cx="2284328" cy="1521286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62222" y="5245556"/>
            <a:ext cx="6741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0</a:t>
            </a:r>
            <a:r>
              <a:rPr lang="en-US" sz="2400" baseline="30000" dirty="0" smtClean="0">
                <a:solidFill>
                  <a:schemeClr val="accent4">
                    <a:lumMod val="75000"/>
                  </a:schemeClr>
                </a:solidFill>
              </a:rPr>
              <a:t>++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0</a:t>
            </a:r>
            <a:r>
              <a:rPr lang="en-US" sz="2400" baseline="30000" dirty="0" smtClean="0">
                <a:solidFill>
                  <a:srgbClr val="FF0000"/>
                </a:solidFill>
              </a:rPr>
              <a:t>+-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0</a:t>
            </a:r>
            <a:r>
              <a:rPr lang="en-US" sz="2400" baseline="30000" dirty="0" smtClean="0">
                <a:solidFill>
                  <a:schemeClr val="accent4">
                    <a:lumMod val="75000"/>
                  </a:schemeClr>
                </a:solidFill>
              </a:rPr>
              <a:t>-+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0</a:t>
            </a:r>
            <a:r>
              <a:rPr lang="en-US" sz="2400" baseline="30000" dirty="0" smtClean="0">
                <a:solidFill>
                  <a:srgbClr val="FF0000"/>
                </a:solidFill>
              </a:rPr>
              <a:t>--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1</a:t>
            </a:r>
            <a:r>
              <a:rPr lang="en-US" sz="2400" baseline="30000" dirty="0" smtClean="0">
                <a:solidFill>
                  <a:schemeClr val="accent4">
                    <a:lumMod val="75000"/>
                  </a:schemeClr>
                </a:solidFill>
              </a:rPr>
              <a:t>++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1</a:t>
            </a:r>
            <a:r>
              <a:rPr lang="en-US" sz="2400" baseline="30000" dirty="0" smtClean="0">
                <a:solidFill>
                  <a:schemeClr val="accent4">
                    <a:lumMod val="75000"/>
                  </a:schemeClr>
                </a:solidFill>
              </a:rPr>
              <a:t>+-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</a:rPr>
              <a:t>-+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1</a:t>
            </a:r>
            <a:r>
              <a:rPr lang="en-US" sz="2400" baseline="30000" dirty="0" smtClean="0">
                <a:solidFill>
                  <a:schemeClr val="accent4">
                    <a:lumMod val="75000"/>
                  </a:schemeClr>
                </a:solidFill>
              </a:rPr>
              <a:t>--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2</a:t>
            </a:r>
            <a:r>
              <a:rPr lang="en-US" sz="2400" baseline="30000" dirty="0" smtClean="0">
                <a:solidFill>
                  <a:schemeClr val="accent4">
                    <a:lumMod val="75000"/>
                  </a:schemeClr>
                </a:solidFill>
              </a:rPr>
              <a:t>++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en-US" sz="2400" baseline="30000" dirty="0" smtClean="0">
                <a:solidFill>
                  <a:srgbClr val="FF0000"/>
                </a:solidFill>
              </a:rPr>
              <a:t>+-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2</a:t>
            </a:r>
            <a:r>
              <a:rPr lang="en-US" sz="2400" baseline="30000" dirty="0" smtClean="0">
                <a:solidFill>
                  <a:schemeClr val="accent4">
                    <a:lumMod val="75000"/>
                  </a:schemeClr>
                </a:solidFill>
              </a:rPr>
              <a:t>-+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2</a:t>
            </a:r>
            <a:r>
              <a:rPr lang="en-US" sz="2400" baseline="30000" dirty="0" smtClean="0">
                <a:solidFill>
                  <a:schemeClr val="accent4">
                    <a:lumMod val="75000"/>
                  </a:schemeClr>
                </a:solidFill>
              </a:rPr>
              <a:t>--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3</a:t>
            </a:r>
            <a:r>
              <a:rPr lang="en-US" sz="2400" baseline="30000" dirty="0" smtClean="0">
                <a:solidFill>
                  <a:schemeClr val="accent4">
                    <a:lumMod val="75000"/>
                  </a:schemeClr>
                </a:solidFill>
              </a:rPr>
              <a:t>++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3</a:t>
            </a:r>
            <a:r>
              <a:rPr lang="en-US" sz="2400" baseline="30000" dirty="0" smtClean="0">
                <a:solidFill>
                  <a:schemeClr val="accent4">
                    <a:lumMod val="75000"/>
                  </a:schemeClr>
                </a:solidFill>
              </a:rPr>
              <a:t>+-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3</a:t>
            </a:r>
            <a:r>
              <a:rPr lang="en-US" sz="2400" baseline="30000" dirty="0" smtClean="0">
                <a:solidFill>
                  <a:srgbClr val="FF0000"/>
                </a:solidFill>
              </a:rPr>
              <a:t>-+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3</a:t>
            </a:r>
            <a:r>
              <a:rPr lang="en-US" sz="2400" baseline="30000" dirty="0" smtClean="0">
                <a:solidFill>
                  <a:schemeClr val="accent4">
                    <a:lumMod val="75000"/>
                  </a:schemeClr>
                </a:solidFill>
              </a:rPr>
              <a:t>-- 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…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62222" y="5245556"/>
            <a:ext cx="6741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0</a:t>
            </a:r>
            <a:r>
              <a:rPr lang="en-US" sz="2400" baseline="30000" dirty="0" smtClean="0">
                <a:solidFill>
                  <a:schemeClr val="accent4">
                    <a:lumMod val="75000"/>
                  </a:schemeClr>
                </a:solidFill>
              </a:rPr>
              <a:t>++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0</a:t>
            </a:r>
            <a:r>
              <a:rPr lang="en-US" sz="2400" baseline="30000" dirty="0" smtClean="0">
                <a:solidFill>
                  <a:schemeClr val="bg1"/>
                </a:solidFill>
              </a:rPr>
              <a:t>+-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0</a:t>
            </a:r>
            <a:r>
              <a:rPr lang="en-US" sz="2400" baseline="30000" dirty="0" smtClean="0">
                <a:solidFill>
                  <a:schemeClr val="accent4">
                    <a:lumMod val="75000"/>
                  </a:schemeClr>
                </a:solidFill>
              </a:rPr>
              <a:t>-+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0</a:t>
            </a:r>
            <a:r>
              <a:rPr lang="en-US" sz="2400" baseline="30000" dirty="0" smtClean="0">
                <a:solidFill>
                  <a:schemeClr val="bg1"/>
                </a:solidFill>
              </a:rPr>
              <a:t>--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1</a:t>
            </a:r>
            <a:r>
              <a:rPr lang="en-US" sz="2400" baseline="30000" dirty="0" smtClean="0">
                <a:solidFill>
                  <a:schemeClr val="accent4">
                    <a:lumMod val="75000"/>
                  </a:schemeClr>
                </a:solidFill>
              </a:rPr>
              <a:t>++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1</a:t>
            </a:r>
            <a:r>
              <a:rPr lang="en-US" sz="2400" baseline="30000" dirty="0" smtClean="0">
                <a:solidFill>
                  <a:schemeClr val="accent4">
                    <a:lumMod val="75000"/>
                  </a:schemeClr>
                </a:solidFill>
              </a:rPr>
              <a:t>+-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1</a:t>
            </a:r>
            <a:r>
              <a:rPr lang="en-US" sz="2400" baseline="30000" dirty="0" smtClean="0">
                <a:solidFill>
                  <a:schemeClr val="bg1"/>
                </a:solidFill>
              </a:rPr>
              <a:t>-+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1</a:t>
            </a:r>
            <a:r>
              <a:rPr lang="en-US" sz="2400" baseline="30000" dirty="0" smtClean="0">
                <a:solidFill>
                  <a:schemeClr val="accent4">
                    <a:lumMod val="75000"/>
                  </a:schemeClr>
                </a:solidFill>
              </a:rPr>
              <a:t>--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2</a:t>
            </a:r>
            <a:r>
              <a:rPr lang="en-US" sz="2400" baseline="30000" dirty="0" smtClean="0">
                <a:solidFill>
                  <a:schemeClr val="accent4">
                    <a:lumMod val="75000"/>
                  </a:schemeClr>
                </a:solidFill>
              </a:rPr>
              <a:t>++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2</a:t>
            </a:r>
            <a:r>
              <a:rPr lang="en-US" sz="2400" baseline="30000" dirty="0" smtClean="0">
                <a:solidFill>
                  <a:schemeClr val="bg1"/>
                </a:solidFill>
              </a:rPr>
              <a:t>+-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2</a:t>
            </a:r>
            <a:r>
              <a:rPr lang="en-US" sz="2400" baseline="30000" dirty="0" smtClean="0">
                <a:solidFill>
                  <a:schemeClr val="accent4">
                    <a:lumMod val="75000"/>
                  </a:schemeClr>
                </a:solidFill>
              </a:rPr>
              <a:t>-+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2</a:t>
            </a:r>
            <a:r>
              <a:rPr lang="en-US" sz="2400" baseline="30000" dirty="0" smtClean="0">
                <a:solidFill>
                  <a:schemeClr val="accent4">
                    <a:lumMod val="75000"/>
                  </a:schemeClr>
                </a:solidFill>
              </a:rPr>
              <a:t>--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3</a:t>
            </a:r>
            <a:r>
              <a:rPr lang="en-US" sz="2400" baseline="30000" dirty="0" smtClean="0">
                <a:solidFill>
                  <a:schemeClr val="accent4">
                    <a:lumMod val="75000"/>
                  </a:schemeClr>
                </a:solidFill>
              </a:rPr>
              <a:t>++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3</a:t>
            </a:r>
            <a:r>
              <a:rPr lang="en-US" sz="2400" baseline="30000" dirty="0" smtClean="0">
                <a:solidFill>
                  <a:schemeClr val="accent4">
                    <a:lumMod val="75000"/>
                  </a:schemeClr>
                </a:solidFill>
              </a:rPr>
              <a:t>+-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3</a:t>
            </a:r>
            <a:r>
              <a:rPr lang="en-US" sz="2400" baseline="30000" dirty="0" smtClean="0">
                <a:solidFill>
                  <a:schemeClr val="bg1"/>
                </a:solidFill>
              </a:rPr>
              <a:t>-+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en-US" sz="2400" baseline="30000" dirty="0" smtClean="0">
                <a:solidFill>
                  <a:schemeClr val="accent4">
                    <a:lumMod val="75000"/>
                  </a:schemeClr>
                </a:solidFill>
              </a:rPr>
              <a:t>-- 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…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73345" y="5729770"/>
            <a:ext cx="3408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Exotic Quantum Numbers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149" y="5729770"/>
            <a:ext cx="4312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Quark-model Quantum Numbers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62222" y="5245556"/>
            <a:ext cx="6741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0</a:t>
            </a:r>
            <a:r>
              <a:rPr lang="en-US" sz="2400" baseline="30000" dirty="0" smtClean="0">
                <a:solidFill>
                  <a:schemeClr val="bg1"/>
                </a:solidFill>
              </a:rPr>
              <a:t>++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0</a:t>
            </a:r>
            <a:r>
              <a:rPr lang="en-US" sz="2400" baseline="30000" dirty="0" smtClean="0">
                <a:solidFill>
                  <a:srgbClr val="FF0000"/>
                </a:solidFill>
              </a:rPr>
              <a:t>+-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0</a:t>
            </a:r>
            <a:r>
              <a:rPr lang="en-US" sz="2400" baseline="30000" dirty="0" smtClean="0">
                <a:solidFill>
                  <a:schemeClr val="bg1"/>
                </a:solidFill>
              </a:rPr>
              <a:t>-+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0</a:t>
            </a:r>
            <a:r>
              <a:rPr lang="en-US" sz="2400" baseline="30000" dirty="0" smtClean="0">
                <a:solidFill>
                  <a:srgbClr val="FF0000"/>
                </a:solidFill>
              </a:rPr>
              <a:t>--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1</a:t>
            </a:r>
            <a:r>
              <a:rPr lang="en-US" sz="2400" baseline="30000" dirty="0" smtClean="0">
                <a:solidFill>
                  <a:schemeClr val="bg1"/>
                </a:solidFill>
              </a:rPr>
              <a:t>++</a:t>
            </a:r>
            <a:r>
              <a:rPr lang="en-US" sz="2400" dirty="0" smtClean="0">
                <a:solidFill>
                  <a:schemeClr val="bg1"/>
                </a:solidFill>
              </a:rPr>
              <a:t> 1</a:t>
            </a:r>
            <a:r>
              <a:rPr lang="en-US" sz="2400" baseline="30000" dirty="0" smtClean="0">
                <a:solidFill>
                  <a:schemeClr val="bg1"/>
                </a:solidFill>
              </a:rPr>
              <a:t>+-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</a:rPr>
              <a:t>-+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1</a:t>
            </a:r>
            <a:r>
              <a:rPr lang="en-US" sz="2400" baseline="30000" dirty="0" smtClean="0">
                <a:solidFill>
                  <a:schemeClr val="bg1"/>
                </a:solidFill>
              </a:rPr>
              <a:t>--</a:t>
            </a:r>
            <a:r>
              <a:rPr lang="en-US" sz="2400" dirty="0" smtClean="0">
                <a:solidFill>
                  <a:schemeClr val="bg1"/>
                </a:solidFill>
              </a:rPr>
              <a:t> 2</a:t>
            </a:r>
            <a:r>
              <a:rPr lang="en-US" sz="2400" baseline="30000" dirty="0" smtClean="0">
                <a:solidFill>
                  <a:schemeClr val="bg1"/>
                </a:solidFill>
              </a:rPr>
              <a:t>++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en-US" sz="2400" baseline="30000" dirty="0" smtClean="0">
                <a:solidFill>
                  <a:srgbClr val="FF0000"/>
                </a:solidFill>
              </a:rPr>
              <a:t>+-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2</a:t>
            </a:r>
            <a:r>
              <a:rPr lang="en-US" sz="2400" baseline="30000" dirty="0" smtClean="0">
                <a:solidFill>
                  <a:schemeClr val="bg1"/>
                </a:solidFill>
              </a:rPr>
              <a:t>-+</a:t>
            </a:r>
            <a:r>
              <a:rPr lang="en-US" sz="2400" dirty="0" smtClean="0">
                <a:solidFill>
                  <a:schemeClr val="bg1"/>
                </a:solidFill>
              </a:rPr>
              <a:t> 2</a:t>
            </a:r>
            <a:r>
              <a:rPr lang="en-US" sz="2400" baseline="30000" dirty="0" smtClean="0">
                <a:solidFill>
                  <a:schemeClr val="bg1"/>
                </a:solidFill>
              </a:rPr>
              <a:t>--</a:t>
            </a:r>
            <a:r>
              <a:rPr lang="en-US" sz="2400" dirty="0" smtClean="0">
                <a:solidFill>
                  <a:schemeClr val="bg1"/>
                </a:solidFill>
              </a:rPr>
              <a:t> 3</a:t>
            </a:r>
            <a:r>
              <a:rPr lang="en-US" sz="2400" baseline="30000" dirty="0" smtClean="0">
                <a:solidFill>
                  <a:schemeClr val="bg1"/>
                </a:solidFill>
              </a:rPr>
              <a:t>++</a:t>
            </a:r>
            <a:r>
              <a:rPr lang="en-US" sz="2400" dirty="0" smtClean="0">
                <a:solidFill>
                  <a:schemeClr val="bg1"/>
                </a:solidFill>
              </a:rPr>
              <a:t> 3</a:t>
            </a:r>
            <a:r>
              <a:rPr lang="en-US" sz="2400" baseline="30000" dirty="0" smtClean="0">
                <a:solidFill>
                  <a:schemeClr val="bg1"/>
                </a:solidFill>
              </a:rPr>
              <a:t>+-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3</a:t>
            </a:r>
            <a:r>
              <a:rPr lang="en-US" sz="2400" baseline="30000" dirty="0" smtClean="0">
                <a:solidFill>
                  <a:srgbClr val="FF0000"/>
                </a:solidFill>
              </a:rPr>
              <a:t>-+</a:t>
            </a:r>
            <a:r>
              <a:rPr lang="en-US" sz="2400" dirty="0" smtClean="0">
                <a:solidFill>
                  <a:schemeClr val="bg1"/>
                </a:solidFill>
              </a:rPr>
              <a:t> 3</a:t>
            </a:r>
            <a:r>
              <a:rPr lang="en-US" sz="2400" baseline="30000" dirty="0" smtClean="0">
                <a:solidFill>
                  <a:schemeClr val="bg1"/>
                </a:solidFill>
              </a:rPr>
              <a:t>-- </a:t>
            </a:r>
            <a:r>
              <a:rPr lang="en-US" sz="2400" dirty="0" smtClean="0">
                <a:solidFill>
                  <a:srgbClr val="FF0000"/>
                </a:solidFill>
              </a:rPr>
              <a:t>…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212" y="649351"/>
            <a:ext cx="5021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80"/>
                </a:solidFill>
              </a:rPr>
              <a:t>Quark-model Classification of Mesons</a:t>
            </a:r>
            <a:endParaRPr lang="en-US" sz="2400" b="1" dirty="0">
              <a:solidFill>
                <a:srgbClr val="800080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4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44" grpId="0"/>
      <p:bldP spid="10" grpId="0"/>
      <p:bldP spid="11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t>8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715597" cy="739707"/>
          </a:xfrm>
        </p:spPr>
        <p:txBody>
          <a:bodyPr>
            <a:normAutofit/>
          </a:bodyPr>
          <a:lstStyle/>
          <a:p>
            <a:r>
              <a:rPr lang="en-US" dirty="0" smtClean="0"/>
              <a:t>Spectroscopy and QCD</a:t>
            </a:r>
            <a:endParaRPr lang="en-US" dirty="0"/>
          </a:p>
        </p:txBody>
      </p:sp>
      <p:sp>
        <p:nvSpPr>
          <p:cNvPr id="8" name="Rectangle 62"/>
          <p:cNvSpPr>
            <a:spLocks noChangeArrowheads="1"/>
          </p:cNvSpPr>
          <p:nvPr/>
        </p:nvSpPr>
        <p:spPr bwMode="auto">
          <a:xfrm>
            <a:off x="6286500" y="608808"/>
            <a:ext cx="2616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solidFill>
                  <a:srgbClr val="3366CC"/>
                </a:solidFill>
              </a:rPr>
              <a:t>Quarkonium</a:t>
            </a:r>
          </a:p>
        </p:txBody>
      </p: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6604000" y="1144219"/>
            <a:ext cx="1993900" cy="822325"/>
            <a:chOff x="4160" y="520"/>
            <a:chExt cx="1256" cy="518"/>
          </a:xfrm>
        </p:grpSpPr>
        <p:sp>
          <p:nvSpPr>
            <p:cNvPr id="10" name="Oval 4"/>
            <p:cNvSpPr>
              <a:spLocks noChangeArrowheads="1"/>
            </p:cNvSpPr>
            <p:nvPr/>
          </p:nvSpPr>
          <p:spPr bwMode="auto">
            <a:xfrm>
              <a:off x="4224" y="64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4160" y="520"/>
              <a:ext cx="272" cy="518"/>
              <a:chOff x="760" y="1400"/>
              <a:chExt cx="272" cy="518"/>
            </a:xfrm>
          </p:grpSpPr>
          <p:sp>
            <p:nvSpPr>
              <p:cNvPr id="18" name="Line 6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7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q</a:t>
                </a:r>
              </a:p>
            </p:txBody>
          </p:sp>
        </p:grpSp>
        <p:grpSp>
          <p:nvGrpSpPr>
            <p:cNvPr id="12" name="Group 8"/>
            <p:cNvGrpSpPr>
              <a:grpSpLocks/>
            </p:cNvGrpSpPr>
            <p:nvPr/>
          </p:nvGrpSpPr>
          <p:grpSpPr bwMode="auto">
            <a:xfrm>
              <a:off x="5144" y="520"/>
              <a:ext cx="272" cy="518"/>
              <a:chOff x="1360" y="1416"/>
              <a:chExt cx="272" cy="518"/>
            </a:xfrm>
          </p:grpSpPr>
          <p:sp>
            <p:nvSpPr>
              <p:cNvPr id="16" name="Line 9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Oval 10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q</a:t>
                </a:r>
                <a:endParaRPr lang="en-US" baseline="3000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4704" y="98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4752" y="64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4248" y="744"/>
              <a:ext cx="88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387230" y="1958362"/>
            <a:ext cx="1636047" cy="1283628"/>
            <a:chOff x="457200" y="891167"/>
            <a:chExt cx="1636047" cy="1283628"/>
          </a:xfrm>
        </p:grpSpPr>
        <p:sp>
          <p:nvSpPr>
            <p:cNvPr id="23" name="Oval 22"/>
            <p:cNvSpPr/>
            <p:nvPr/>
          </p:nvSpPr>
          <p:spPr>
            <a:xfrm>
              <a:off x="1549003" y="1609373"/>
              <a:ext cx="544244" cy="546068"/>
            </a:xfrm>
            <a:prstGeom prst="ellipse">
              <a:avLst/>
            </a:prstGeom>
            <a:noFill/>
            <a:ln w="317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004759" y="1010917"/>
              <a:ext cx="544244" cy="546068"/>
            </a:xfrm>
            <a:prstGeom prst="ellipse">
              <a:avLst/>
            </a:prstGeom>
            <a:noFill/>
            <a:ln w="317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457200" y="1607785"/>
              <a:ext cx="544244" cy="546068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96653" y="1570665"/>
              <a:ext cx="40487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u</a:t>
              </a:r>
              <a:endParaRPr lang="en-US" sz="32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1754" y="1590019"/>
              <a:ext cx="40487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d</a:t>
              </a:r>
              <a:endParaRPr lang="en-US" sz="32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48790" y="891167"/>
              <a:ext cx="34837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s</a:t>
              </a:r>
              <a:endParaRPr lang="en-US" sz="3200" b="1" dirty="0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349734" y="2140335"/>
            <a:ext cx="1632732" cy="1130844"/>
            <a:chOff x="2733990" y="1607785"/>
            <a:chExt cx="1632732" cy="1130844"/>
          </a:xfrm>
        </p:grpSpPr>
        <p:sp>
          <p:nvSpPr>
            <p:cNvPr id="20" name="Oval 19"/>
            <p:cNvSpPr/>
            <p:nvPr/>
          </p:nvSpPr>
          <p:spPr>
            <a:xfrm>
              <a:off x="2733990" y="1628727"/>
              <a:ext cx="544244" cy="546068"/>
            </a:xfrm>
            <a:prstGeom prst="ellipse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278234" y="2174795"/>
              <a:ext cx="544244" cy="546068"/>
            </a:xfrm>
            <a:prstGeom prst="ellipse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822478" y="1607785"/>
              <a:ext cx="544244" cy="546068"/>
            </a:xfrm>
            <a:prstGeom prst="ellipse">
              <a:avLst/>
            </a:prstGeom>
            <a:noFill/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733990" y="1607785"/>
              <a:ext cx="40487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u</a:t>
              </a:r>
              <a:endParaRPr lang="en-US" sz="32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461136" y="2153853"/>
              <a:ext cx="34837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s</a:t>
              </a:r>
              <a:endParaRPr lang="en-US" sz="32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77296" y="1609373"/>
              <a:ext cx="40487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d</a:t>
              </a:r>
              <a:endParaRPr lang="en-US" sz="3200" b="1" dirty="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3501197" y="2344735"/>
              <a:ext cx="2244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793801" y="1756493"/>
              <a:ext cx="2244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945475" y="1756493"/>
              <a:ext cx="2244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171"/>
          <p:cNvGrpSpPr>
            <a:grpSpLocks/>
          </p:cNvGrpSpPr>
          <p:nvPr/>
        </p:nvGrpSpPr>
        <p:grpSpPr bwMode="auto">
          <a:xfrm>
            <a:off x="351680" y="2524788"/>
            <a:ext cx="5035550" cy="2298859"/>
            <a:chOff x="2372" y="2320"/>
            <a:chExt cx="3172" cy="1609"/>
          </a:xfrm>
        </p:grpSpPr>
        <p:graphicFrame>
          <p:nvGraphicFramePr>
            <p:cNvPr id="41" name="Object 162"/>
            <p:cNvGraphicFramePr>
              <a:graphicFrameLocks noChangeAspect="1"/>
            </p:cNvGraphicFramePr>
            <p:nvPr/>
          </p:nvGraphicFramePr>
          <p:xfrm>
            <a:off x="3428" y="2560"/>
            <a:ext cx="1088" cy="4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48" name="Equation" r:id="rId3" imgW="1434960" imgH="622080" progId="Equation.3">
                    <p:embed/>
                  </p:oleObj>
                </mc:Choice>
                <mc:Fallback>
                  <p:oleObj name="Equation" r:id="rId3" imgW="1434960" imgH="6220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8" y="2560"/>
                          <a:ext cx="1088" cy="4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ct 163"/>
            <p:cNvGraphicFramePr>
              <a:graphicFrameLocks noChangeAspect="1"/>
            </p:cNvGraphicFramePr>
            <p:nvPr/>
          </p:nvGraphicFramePr>
          <p:xfrm>
            <a:off x="2372" y="3455"/>
            <a:ext cx="1480" cy="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49" name="Equation" r:id="rId5" imgW="1942920" imgH="622080" progId="Equation.3">
                    <p:embed/>
                  </p:oleObj>
                </mc:Choice>
                <mc:Fallback>
                  <p:oleObj name="Equation" r:id="rId5" imgW="1942920" imgH="6220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72" y="3455"/>
                          <a:ext cx="1480" cy="47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ct 164"/>
            <p:cNvGraphicFramePr>
              <a:graphicFrameLocks noChangeAspect="1"/>
            </p:cNvGraphicFramePr>
            <p:nvPr/>
          </p:nvGraphicFramePr>
          <p:xfrm>
            <a:off x="3960" y="3455"/>
            <a:ext cx="1584" cy="4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50" name="Equation" r:id="rId7" imgW="2082600" imgH="622080" progId="Equation.3">
                    <p:embed/>
                  </p:oleObj>
                </mc:Choice>
                <mc:Fallback>
                  <p:oleObj name="Equation" r:id="rId7" imgW="2082600" imgH="6220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0" y="3455"/>
                          <a:ext cx="1584" cy="4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ct 165"/>
            <p:cNvGraphicFramePr>
              <a:graphicFrameLocks noChangeAspect="1"/>
            </p:cNvGraphicFramePr>
            <p:nvPr/>
          </p:nvGraphicFramePr>
          <p:xfrm>
            <a:off x="4752" y="2655"/>
            <a:ext cx="248" cy="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51" name="Equation" r:id="rId9" imgW="330120" imgH="279360" progId="Equation.3">
                    <p:embed/>
                  </p:oleObj>
                </mc:Choice>
                <mc:Fallback>
                  <p:oleObj name="Equation" r:id="rId9" imgW="330120" imgH="2793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2" y="2655"/>
                          <a:ext cx="248" cy="21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166"/>
            <p:cNvGraphicFramePr>
              <a:graphicFrameLocks noChangeAspect="1"/>
            </p:cNvGraphicFramePr>
            <p:nvPr/>
          </p:nvGraphicFramePr>
          <p:xfrm>
            <a:off x="2904" y="2671"/>
            <a:ext cx="253" cy="1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52" name="Equation" r:id="rId11" imgW="330120" imgH="253800" progId="Equation.3">
                    <p:embed/>
                  </p:oleObj>
                </mc:Choice>
                <mc:Fallback>
                  <p:oleObj name="Equation" r:id="rId11" imgW="33012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4" y="2671"/>
                          <a:ext cx="253" cy="19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" name="Object 167"/>
            <p:cNvGraphicFramePr>
              <a:graphicFrameLocks noChangeAspect="1"/>
            </p:cNvGraphicFramePr>
            <p:nvPr/>
          </p:nvGraphicFramePr>
          <p:xfrm>
            <a:off x="4512" y="2320"/>
            <a:ext cx="213" cy="1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53" name="Equation" r:id="rId13" imgW="279360" imgH="215640" progId="Equation.3">
                    <p:embed/>
                  </p:oleObj>
                </mc:Choice>
                <mc:Fallback>
                  <p:oleObj name="Equation" r:id="rId13" imgW="27936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2320"/>
                          <a:ext cx="213" cy="16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" name="Object 168"/>
            <p:cNvGraphicFramePr>
              <a:graphicFrameLocks noChangeAspect="1"/>
            </p:cNvGraphicFramePr>
            <p:nvPr/>
          </p:nvGraphicFramePr>
          <p:xfrm>
            <a:off x="3244" y="2320"/>
            <a:ext cx="253" cy="1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54" name="Equation" r:id="rId15" imgW="291960" imgH="253800" progId="Equation.3">
                    <p:embed/>
                  </p:oleObj>
                </mc:Choice>
                <mc:Fallback>
                  <p:oleObj name="Equation" r:id="rId15" imgW="29196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4" y="2320"/>
                          <a:ext cx="253" cy="19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8" name="Object 169"/>
            <p:cNvGraphicFramePr>
              <a:graphicFrameLocks noChangeAspect="1"/>
            </p:cNvGraphicFramePr>
            <p:nvPr/>
          </p:nvGraphicFramePr>
          <p:xfrm>
            <a:off x="4512" y="3144"/>
            <a:ext cx="230" cy="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55" name="Equation" r:id="rId17" imgW="304560" imgH="215640" progId="Equation.3">
                    <p:embed/>
                  </p:oleObj>
                </mc:Choice>
                <mc:Fallback>
                  <p:oleObj name="Equation" r:id="rId17" imgW="30456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3144"/>
                          <a:ext cx="230" cy="1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170"/>
            <p:cNvGraphicFramePr>
              <a:graphicFrameLocks noChangeAspect="1"/>
            </p:cNvGraphicFramePr>
            <p:nvPr/>
          </p:nvGraphicFramePr>
          <p:xfrm>
            <a:off x="3244" y="3113"/>
            <a:ext cx="242" cy="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56" name="Equation" r:id="rId19" imgW="317160" imgH="279360" progId="Equation.3">
                    <p:embed/>
                  </p:oleObj>
                </mc:Choice>
                <mc:Fallback>
                  <p:oleObj name="Equation" r:id="rId19" imgW="317160" imgH="2793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4" y="3113"/>
                          <a:ext cx="242" cy="2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0" name="Group 172"/>
          <p:cNvGrpSpPr>
            <a:grpSpLocks/>
          </p:cNvGrpSpPr>
          <p:nvPr/>
        </p:nvGrpSpPr>
        <p:grpSpPr bwMode="auto">
          <a:xfrm>
            <a:off x="237331" y="820107"/>
            <a:ext cx="3875087" cy="1271587"/>
            <a:chOff x="2659" y="1177"/>
            <a:chExt cx="2441" cy="801"/>
          </a:xfrm>
        </p:grpSpPr>
        <p:sp>
          <p:nvSpPr>
            <p:cNvPr id="51" name="Text Box 157"/>
            <p:cNvSpPr txBox="1">
              <a:spLocks noChangeArrowheads="1"/>
            </p:cNvSpPr>
            <p:nvPr/>
          </p:nvSpPr>
          <p:spPr bwMode="auto">
            <a:xfrm>
              <a:off x="2659" y="1177"/>
              <a:ext cx="244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D60093"/>
                  </a:solidFill>
                </a:rPr>
                <a:t>Consider the three lightest quarks</a:t>
              </a:r>
            </a:p>
          </p:txBody>
        </p:sp>
        <p:graphicFrame>
          <p:nvGraphicFramePr>
            <p:cNvPr id="52" name="Object 158"/>
            <p:cNvGraphicFramePr>
              <a:graphicFrameLocks noChangeAspect="1"/>
            </p:cNvGraphicFramePr>
            <p:nvPr/>
          </p:nvGraphicFramePr>
          <p:xfrm>
            <a:off x="2672" y="1454"/>
            <a:ext cx="581" cy="2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57" name="Equation" r:id="rId21" imgW="660240" imgH="291960" progId="Equation.3">
                    <p:embed/>
                  </p:oleObj>
                </mc:Choice>
                <mc:Fallback>
                  <p:oleObj name="Equation" r:id="rId21" imgW="660240" imgH="2919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72" y="1454"/>
                          <a:ext cx="581" cy="25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Object 159"/>
            <p:cNvGraphicFramePr>
              <a:graphicFrameLocks noChangeAspect="1"/>
            </p:cNvGraphicFramePr>
            <p:nvPr/>
          </p:nvGraphicFramePr>
          <p:xfrm>
            <a:off x="2659" y="1711"/>
            <a:ext cx="597" cy="2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58" name="Equation" r:id="rId23" imgW="711000" imgH="317160" progId="Equation.3">
                    <p:embed/>
                  </p:oleObj>
                </mc:Choice>
                <mc:Fallback>
                  <p:oleObj name="Equation" r:id="rId23" imgW="711000" imgH="3171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59" y="1711"/>
                          <a:ext cx="597" cy="26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4" name="AutoShape 160"/>
            <p:cNvSpPr>
              <a:spLocks/>
            </p:cNvSpPr>
            <p:nvPr/>
          </p:nvSpPr>
          <p:spPr bwMode="auto">
            <a:xfrm>
              <a:off x="3256" y="1487"/>
              <a:ext cx="208" cy="469"/>
            </a:xfrm>
            <a:prstGeom prst="rightBrace">
              <a:avLst>
                <a:gd name="adj1" fmla="val 18790"/>
                <a:gd name="adj2" fmla="val 50000"/>
              </a:avLst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Text Box 161"/>
            <p:cNvSpPr txBox="1">
              <a:spLocks noChangeArrowheads="1"/>
            </p:cNvSpPr>
            <p:nvPr/>
          </p:nvSpPr>
          <p:spPr bwMode="auto">
            <a:xfrm>
              <a:off x="3517" y="1583"/>
              <a:ext cx="14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9 Combinations</a:t>
              </a:r>
            </a:p>
          </p:txBody>
        </p:sp>
      </p:grpSp>
      <p:sp>
        <p:nvSpPr>
          <p:cNvPr id="58" name="Right Brace 57"/>
          <p:cNvSpPr/>
          <p:nvPr/>
        </p:nvSpPr>
        <p:spPr>
          <a:xfrm>
            <a:off x="257968" y="4843331"/>
            <a:ext cx="1770112" cy="631780"/>
          </a:xfrm>
          <a:prstGeom prst="rightBrace">
            <a:avLst/>
          </a:prstGeom>
          <a:scene3d>
            <a:camera prst="orthographicFront">
              <a:rot lat="0" lon="540000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Brace 59"/>
          <p:cNvSpPr/>
          <p:nvPr/>
        </p:nvSpPr>
        <p:spPr>
          <a:xfrm>
            <a:off x="2701180" y="2752992"/>
            <a:ext cx="373562" cy="4688519"/>
          </a:xfrm>
          <a:prstGeom prst="rightBrace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309947" y="5192581"/>
            <a:ext cx="340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These two states can mix: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321412" y="1958362"/>
            <a:ext cx="1102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Nonets</a:t>
            </a:r>
            <a:endParaRPr lang="en-US" sz="2400" b="1" u="sn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4" name="Picture 63" descr="latex-image-1.pdf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494081"/>
            <a:ext cx="1765300" cy="6985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205" y="5229270"/>
            <a:ext cx="279400" cy="2032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6064956" y="3915586"/>
            <a:ext cx="3039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Ideal Mixing: 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Symbol"/>
              </a:rPr>
              <a:t>q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=35.26</a:t>
            </a:r>
            <a:r>
              <a:rPr lang="en-US" sz="2400" baseline="30000" dirty="0" smtClean="0">
                <a:solidFill>
                  <a:schemeClr val="accent4">
                    <a:lumMod val="75000"/>
                  </a:schemeClr>
                </a:solidFill>
              </a:rPr>
              <a:t>o</a:t>
            </a:r>
            <a:endParaRPr lang="en-US" sz="2400" baseline="30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217" y="4627739"/>
            <a:ext cx="596900" cy="368300"/>
          </a:xfrm>
          <a:prstGeom prst="rect">
            <a:avLst/>
          </a:prstGeom>
        </p:spPr>
      </p:pic>
      <p:pic>
        <p:nvPicPr>
          <p:cNvPr id="69" name="Picture 68" descr="latex-image-1.pdf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217" y="4641850"/>
            <a:ext cx="596900" cy="368300"/>
          </a:xfrm>
          <a:prstGeom prst="rect">
            <a:avLst/>
          </a:prstGeom>
        </p:spPr>
      </p:pic>
      <p:pic>
        <p:nvPicPr>
          <p:cNvPr id="70" name="Picture 69" descr="latex-image-1.pdf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28" y="5636683"/>
            <a:ext cx="49403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16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6,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Jlab User's Group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t>9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715597" cy="739707"/>
          </a:xfrm>
        </p:spPr>
        <p:txBody>
          <a:bodyPr>
            <a:normAutofit/>
          </a:bodyPr>
          <a:lstStyle/>
          <a:p>
            <a:r>
              <a:rPr lang="en-US" dirty="0" smtClean="0"/>
              <a:t>Spectroscopy and QCD</a:t>
            </a:r>
            <a:endParaRPr lang="en-US" dirty="0"/>
          </a:p>
        </p:txBody>
      </p:sp>
      <p:sp>
        <p:nvSpPr>
          <p:cNvPr id="8" name="Rectangle 62"/>
          <p:cNvSpPr>
            <a:spLocks noChangeArrowheads="1"/>
          </p:cNvSpPr>
          <p:nvPr/>
        </p:nvSpPr>
        <p:spPr bwMode="auto">
          <a:xfrm>
            <a:off x="6286500" y="608808"/>
            <a:ext cx="2616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solidFill>
                  <a:srgbClr val="3366CC"/>
                </a:solidFill>
              </a:rPr>
              <a:t>Quarkonium</a:t>
            </a:r>
          </a:p>
        </p:txBody>
      </p: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6604000" y="1144219"/>
            <a:ext cx="1993900" cy="822325"/>
            <a:chOff x="4160" y="520"/>
            <a:chExt cx="1256" cy="518"/>
          </a:xfrm>
        </p:grpSpPr>
        <p:sp>
          <p:nvSpPr>
            <p:cNvPr id="10" name="Oval 4"/>
            <p:cNvSpPr>
              <a:spLocks noChangeArrowheads="1"/>
            </p:cNvSpPr>
            <p:nvPr/>
          </p:nvSpPr>
          <p:spPr bwMode="auto">
            <a:xfrm>
              <a:off x="4224" y="64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4160" y="520"/>
              <a:ext cx="272" cy="518"/>
              <a:chOff x="760" y="1400"/>
              <a:chExt cx="272" cy="518"/>
            </a:xfrm>
          </p:grpSpPr>
          <p:sp>
            <p:nvSpPr>
              <p:cNvPr id="18" name="Line 6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7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q</a:t>
                </a:r>
              </a:p>
            </p:txBody>
          </p:sp>
        </p:grpSp>
        <p:grpSp>
          <p:nvGrpSpPr>
            <p:cNvPr id="12" name="Group 8"/>
            <p:cNvGrpSpPr>
              <a:grpSpLocks/>
            </p:cNvGrpSpPr>
            <p:nvPr/>
          </p:nvGrpSpPr>
          <p:grpSpPr bwMode="auto">
            <a:xfrm>
              <a:off x="5144" y="520"/>
              <a:ext cx="272" cy="518"/>
              <a:chOff x="1360" y="1416"/>
              <a:chExt cx="272" cy="518"/>
            </a:xfrm>
          </p:grpSpPr>
          <p:sp>
            <p:nvSpPr>
              <p:cNvPr id="16" name="Line 9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Oval 10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q</a:t>
                </a:r>
                <a:endParaRPr lang="en-US" baseline="3000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4704" y="98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4752" y="64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4248" y="744"/>
              <a:ext cx="88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52080" y="723284"/>
            <a:ext cx="3116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Experimental Spectrum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2945" y="2472362"/>
            <a:ext cx="571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FF00"/>
                </a:solidFill>
              </a:rPr>
              <a:t>I=1</a:t>
            </a:r>
            <a:endParaRPr lang="en-US" sz="2400" dirty="0">
              <a:solidFill>
                <a:srgbClr val="00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1454" y="2472362"/>
            <a:ext cx="571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FF"/>
                </a:solidFill>
              </a:rPr>
              <a:t>I=0</a:t>
            </a:r>
            <a:endParaRPr lang="en-US" sz="2400" dirty="0">
              <a:solidFill>
                <a:srgbClr val="FF66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67856" y="2564695"/>
            <a:ext cx="163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40"/>
                </a:solidFill>
              </a:rPr>
              <a:t>Two I=0 per I=1</a:t>
            </a:r>
            <a:endParaRPr lang="en-US" dirty="0">
              <a:solidFill>
                <a:srgbClr val="80004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516945" y="4690518"/>
            <a:ext cx="832555" cy="1411111"/>
          </a:xfrm>
          <a:prstGeom prst="ellipse">
            <a:avLst/>
          </a:prstGeom>
          <a:noFill/>
          <a:ln w="25400">
            <a:solidFill>
              <a:srgbClr val="FF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59" y="4847327"/>
            <a:ext cx="241300" cy="1181100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H="1">
            <a:off x="984815" y="5437877"/>
            <a:ext cx="465666" cy="0"/>
          </a:xfrm>
          <a:prstGeom prst="straightConnector1">
            <a:avLst/>
          </a:prstGeom>
          <a:ln>
            <a:solidFill>
              <a:srgbClr val="FF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2178756" y="4663835"/>
            <a:ext cx="594415" cy="774042"/>
          </a:xfrm>
          <a:prstGeom prst="ellipse">
            <a:avLst/>
          </a:prstGeom>
          <a:noFill/>
          <a:ln w="25400">
            <a:solidFill>
              <a:srgbClr val="FF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1076993" y="4153558"/>
            <a:ext cx="1120422" cy="536960"/>
          </a:xfrm>
          <a:prstGeom prst="straightConnector1">
            <a:avLst/>
          </a:prstGeom>
          <a:ln>
            <a:solidFill>
              <a:srgbClr val="FF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03" y="3484018"/>
            <a:ext cx="203200" cy="1206500"/>
          </a:xfrm>
          <a:prstGeom prst="rect">
            <a:avLst/>
          </a:prstGeom>
        </p:spPr>
      </p:pic>
      <p:pic>
        <p:nvPicPr>
          <p:cNvPr id="33" name="Picture 32" descr="Spect_neg_parit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89" y="2703195"/>
            <a:ext cx="3904615" cy="3653155"/>
          </a:xfrm>
          <a:prstGeom prst="rect">
            <a:avLst/>
          </a:prstGeom>
        </p:spPr>
      </p:pic>
      <p:pic>
        <p:nvPicPr>
          <p:cNvPr id="34" name="Picture 33" descr="Spect_pos_parity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370" y="2703195"/>
            <a:ext cx="3904615" cy="365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78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7105</TotalTime>
  <Words>2687</Words>
  <Application>Microsoft Macintosh PowerPoint</Application>
  <PresentationFormat>On-screen Show (4:3)</PresentationFormat>
  <Paragraphs>396</Paragraphs>
  <Slides>26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Equation</vt:lpstr>
      <vt:lpstr>Physics in Hall-D</vt:lpstr>
      <vt:lpstr>Outline</vt:lpstr>
      <vt:lpstr>The GlueX Experiment</vt:lpstr>
      <vt:lpstr>Hall-D Open House</vt:lpstr>
      <vt:lpstr>PowerPoint Presentation</vt:lpstr>
      <vt:lpstr>Gluonic Excitations</vt:lpstr>
      <vt:lpstr>Spectroscopy and QCD</vt:lpstr>
      <vt:lpstr>Spectroscopy and QCD</vt:lpstr>
      <vt:lpstr>Spectroscopy and QCD</vt:lpstr>
      <vt:lpstr>Spectroscopy and QCD</vt:lpstr>
      <vt:lpstr>Spectroscopy and QCD</vt:lpstr>
      <vt:lpstr>Spectroscopy and QCD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COMPASS</vt:lpstr>
      <vt:lpstr>PowerPoint Presentation</vt:lpstr>
      <vt:lpstr>PowerPoint Presentation</vt:lpstr>
      <vt:lpstr>PowerPoint Presentation</vt:lpstr>
      <vt:lpstr>PowerPoint Presentation</vt:lpstr>
      <vt:lpstr>Other Physics</vt:lpstr>
      <vt:lpstr>Conclusions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in Hall-D</dc:title>
  <dc:creator>Curtis Meyer</dc:creator>
  <cp:lastModifiedBy>Curtis Meyer</cp:lastModifiedBy>
  <cp:revision>58</cp:revision>
  <dcterms:created xsi:type="dcterms:W3CDTF">2012-05-30T11:54:45Z</dcterms:created>
  <dcterms:modified xsi:type="dcterms:W3CDTF">2012-06-06T13:43:26Z</dcterms:modified>
</cp:coreProperties>
</file>