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258" r:id="rId3"/>
    <p:sldId id="288" r:id="rId4"/>
    <p:sldId id="283" r:id="rId5"/>
    <p:sldId id="272" r:id="rId6"/>
    <p:sldId id="284" r:id="rId7"/>
    <p:sldId id="285" r:id="rId8"/>
    <p:sldId id="287" r:id="rId9"/>
    <p:sldId id="273" r:id="rId10"/>
    <p:sldId id="274" r:id="rId11"/>
    <p:sldId id="259" r:id="rId12"/>
    <p:sldId id="291" r:id="rId13"/>
    <p:sldId id="260" r:id="rId14"/>
    <p:sldId id="281" r:id="rId15"/>
    <p:sldId id="269" r:id="rId16"/>
    <p:sldId id="265" r:id="rId17"/>
    <p:sldId id="261" r:id="rId18"/>
    <p:sldId id="264" r:id="rId19"/>
    <p:sldId id="268" r:id="rId20"/>
    <p:sldId id="262" r:id="rId21"/>
    <p:sldId id="263" r:id="rId22"/>
    <p:sldId id="266" r:id="rId23"/>
    <p:sldId id="282" r:id="rId24"/>
    <p:sldId id="271" r:id="rId25"/>
    <p:sldId id="267" r:id="rId26"/>
    <p:sldId id="279" r:id="rId27"/>
    <p:sldId id="290" r:id="rId28"/>
    <p:sldId id="280" r:id="rId29"/>
    <p:sldId id="278" r:id="rId30"/>
    <p:sldId id="277" r:id="rId31"/>
    <p:sldId id="276" r:id="rId32"/>
    <p:sldId id="275" r:id="rId33"/>
    <p:sldId id="292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7" d="100"/>
          <a:sy n="47" d="100"/>
        </p:scale>
        <p:origin x="-14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5F4DA-8D97-D641-97D3-1B330B01859E}" type="datetimeFigureOut">
              <a:rPr lang="en-US" smtClean="0"/>
              <a:t>9/14/14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B4BEB-3A07-3048-B3AF-E75A09BCA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9E0C8-D7EC-2747-A3A0-60EADEC71CEC}" type="datetimeFigureOut">
              <a:rPr lang="en-US" smtClean="0"/>
              <a:t>9/14/14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C2350-3766-D540-9CD3-08620818C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0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gluonic</a:t>
            </a:r>
            <a:r>
              <a:rPr lang="en-US" dirty="0" smtClean="0"/>
              <a:t> excitations and why are we looking for them? Lattice QCD predictions for</a:t>
            </a:r>
            <a:r>
              <a:rPr lang="en-US" baseline="0" dirty="0" smtClean="0"/>
              <a:t> the mesons and in particular, a class of mesons with non-quark-antiquark quantum numbers. Also not that mixing angles are predicted. GlueX</a:t>
            </a:r>
            <a:r>
              <a:rPr lang="en-US" dirty="0" smtClean="0"/>
              <a:t> needs to measure p</a:t>
            </a:r>
            <a:r>
              <a:rPr lang="en-US" baseline="0" dirty="0" smtClean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4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gluonic</a:t>
            </a:r>
            <a:r>
              <a:rPr lang="en-US" dirty="0" smtClean="0"/>
              <a:t> excitations and why are we looking for them? Lattice QCD predictions for</a:t>
            </a:r>
            <a:r>
              <a:rPr lang="en-US" baseline="0" dirty="0" smtClean="0"/>
              <a:t> the mesons and in particular, a class of mesons with non-quark-antiquark quantum numbers. Also not that mixing angles are predicted. GlueX</a:t>
            </a:r>
            <a:r>
              <a:rPr lang="en-US" dirty="0" smtClean="0"/>
              <a:t> needs to measure p</a:t>
            </a:r>
            <a:r>
              <a:rPr lang="en-US" baseline="0" dirty="0" smtClean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4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Coherent bremsstrahlung beam with linearly</a:t>
            </a:r>
            <a:r>
              <a:rPr lang="en-US" baseline="0" dirty="0" smtClean="0"/>
              <a:t> polarized (40%) photons and the GlueX detector to search for exotics. The detector is a nearly hermetic detector for charged particles and photons in a 2.2T magnetic field. The expected reaction is the photo production of some meson X which then decays. Typical decay chains for a some exotic states are shown, and the final states that they yield. GlueX needs to reconstruct complete final states to carry out amplitude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2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 amplitude analysis uses a physics amplitude to describe a process that connects the initial and final states. Several such processes may be possible, and the resulting amplitude is a coherent sum of all of these. The resulting amplitude can be used to evaluate the probability that a given event comes from the particular amplitude. A likelihood is formed as a product of these probabilities, which is turned into a sum by taking the logarithm. This log likelihood I then minimized with respect to the complex a’s.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4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flow-diagram for GlueX software. Will see a variant of this repeated</a:t>
            </a:r>
            <a:r>
              <a:rPr lang="en-US" baseline="0" dirty="0" smtClean="0"/>
              <a:t> throughout the talk. Describe the three phases of</a:t>
            </a:r>
          </a:p>
          <a:p>
            <a:r>
              <a:rPr lang="en-US" baseline="0" dirty="0" smtClean="0"/>
              <a:t>Running in our approved beam time. Phase I and II are essentially engineering runs  with the first dedicated physics run in phase III. We of course hope to get physics out of phase II running.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6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6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1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4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0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6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4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3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8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7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61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3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6/2/14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E6B9B8"/>
                </a:solidFill>
              </a:defRPr>
            </a:lvl1pPr>
          </a:lstStyle>
          <a:p>
            <a:r>
              <a:rPr lang="en-US" dirty="0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E6B9B8"/>
                </a:solidFill>
              </a:defRPr>
            </a:lvl1pPr>
          </a:lstStyle>
          <a:p>
            <a:fld id="{5DD32149-90B7-9345-AA80-8B7DC87E83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hameleon_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0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0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0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178"/>
            <a:ext cx="7772400" cy="772580"/>
          </a:xfrm>
        </p:spPr>
        <p:txBody>
          <a:bodyPr/>
          <a:lstStyle/>
          <a:p>
            <a:r>
              <a:rPr lang="en-US" dirty="0" smtClean="0"/>
              <a:t>Physics in Hall-D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39024"/>
            <a:ext cx="6400800" cy="69161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800040"/>
                </a:solidFill>
              </a:rPr>
              <a:t>Curtis A. Meyer, GlueX Spokesperson</a:t>
            </a:r>
            <a:endParaRPr lang="en-US" sz="2800" dirty="0">
              <a:solidFill>
                <a:srgbClr val="800040"/>
              </a:solidFill>
            </a:endParaRPr>
          </a:p>
        </p:txBody>
      </p:sp>
      <p:pic>
        <p:nvPicPr>
          <p:cNvPr id="8" name="Picture 7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7" y="1536315"/>
            <a:ext cx="3492500" cy="2178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6301" y="2128701"/>
            <a:ext cx="466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Athens University, Arizona State University,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Carnegie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Mellon University,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Catholic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University, Christopher Newport University, University of Connecticut, Florida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University, Florida State University, University of Glasgow, Indiana University,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ITEP Moscow, Jefferson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Lab, University of Massachusetts Amherst, Massachusetts Institute of Technology,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MEPHI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Norfolk State University, University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of North Carolina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A&amp;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T, University of North Carolina Wilmington,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Northwestern,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University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T`ecnica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Federico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Santa Mari’a, University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Regina and Yerevan Physics Institute.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halldcam3-20140519-0715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7" y="4015709"/>
            <a:ext cx="357632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6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4084331" cy="725921"/>
          </a:xfrm>
        </p:spPr>
        <p:txBody>
          <a:bodyPr>
            <a:normAutofit/>
          </a:bodyPr>
          <a:lstStyle/>
          <a:p>
            <a:r>
              <a:rPr lang="en-US" dirty="0" smtClean="0"/>
              <a:t>Amplitude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3" y="1397359"/>
            <a:ext cx="2628900" cy="36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1" y="1023853"/>
            <a:ext cx="788176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Describe the process of producing a particular final state as a set of possible amplitudes :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E.g.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Build a total amplitude by coherently summing all the individual amplitudes. This total amplitude yields a probability that the given sum describes a particular event ``k’’.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is a normalization factor and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are complex coefficients. 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Form the likelihood and then minimize the natural log of it with respect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to the       .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This is a CPU-intensive problem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that we have found scales very well on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graphical processor units (</a:t>
            </a:r>
            <a:r>
              <a:rPr lang="en-US" sz="2000" b="1" dirty="0" smtClean="0">
                <a:solidFill>
                  <a:srgbClr val="FF0000"/>
                </a:solidFill>
              </a:rPr>
              <a:t>GPUs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). To do this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requires the four-vectors of all events plus a comparable Monte Carlo data sample to do the normalization.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4" y="3522540"/>
            <a:ext cx="317500" cy="266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4" y="4922800"/>
            <a:ext cx="2451100" cy="673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53" y="3344741"/>
            <a:ext cx="3530600" cy="8128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928940"/>
            <a:ext cx="254000" cy="2286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53" y="4808500"/>
            <a:ext cx="254000" cy="228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25" y="2002906"/>
            <a:ext cx="4991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3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Long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620" y="1212516"/>
            <a:ext cx="7247467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Jul. 1997 – Workshop at Indiana University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Dec. 1999 – External Project Review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Apr. 2004 – Critical Decision 0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Oct. 2004 – External Detector Review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Oct. 2008 – Critical Decision 3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Apr. 2009 – Hall-D Complex  Ground Breaking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Jan. 2012 – Beneficial Occupancy of Hall D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May 2014 – 10.5 GeV electron beam to tagger dump.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Oct. 2014 – Photon beam to GlueX.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Apr. 2015 – Engineering/Physics Running with GlueX.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Sep. 2015 – Physics Running with GlueX!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11</a:t>
            </a:fld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7187753" y="1417638"/>
            <a:ext cx="338667" cy="4277607"/>
          </a:xfrm>
          <a:prstGeom prst="righ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1741" y="3350604"/>
            <a:ext cx="99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18 Years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6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Long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620" y="1212516"/>
            <a:ext cx="7247467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Jul. 1997 – Workshop at Indiana University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Dec. 1999 – External Project Review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Apr. 2004 – Critical Decision 0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Oct. 2004 – External Detector Review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Oct. 2008 – Critical Decision 3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Apr. 2009 – Hall-D Complex  Ground Breaking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Jan. 2012 – Beneficial Occupancy of Hall D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May 2014 – 10.5 GeV electron beam to tagger dump.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Oct. 2014 – Photon beam to GlueX.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Apr. 2015 – Engineering/Physics Running with GlueX.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Sep. 2015 – Physics Running with GlueX!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12</a:t>
            </a:fld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7187753" y="1417638"/>
            <a:ext cx="338667" cy="4277607"/>
          </a:xfrm>
          <a:prstGeom prst="righ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1741" y="3350604"/>
            <a:ext cx="99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18 Years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380" y="2159935"/>
            <a:ext cx="2672080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6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96" y="274638"/>
            <a:ext cx="5166657" cy="660465"/>
          </a:xfrm>
        </p:spPr>
        <p:txBody>
          <a:bodyPr/>
          <a:lstStyle/>
          <a:p>
            <a:r>
              <a:rPr lang="en-US" dirty="0" smtClean="0"/>
              <a:t>The Experimental Hall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0" y="1670932"/>
            <a:ext cx="3448050" cy="23050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48732" y="1686434"/>
            <a:ext cx="4790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Construction of Hall-D broke ground 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April 2009.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1994" b="1994"/>
          <a:stretch>
            <a:fillRect/>
          </a:stretch>
        </p:blipFill>
        <p:spPr>
          <a:xfrm>
            <a:off x="361949" y="3590372"/>
            <a:ext cx="4876800" cy="2633801"/>
          </a:xfrm>
        </p:spPr>
      </p:pic>
      <p:sp>
        <p:nvSpPr>
          <p:cNvPr id="12" name="TextBox 11"/>
          <p:cNvSpPr txBox="1"/>
          <p:nvPr/>
        </p:nvSpPr>
        <p:spPr>
          <a:xfrm>
            <a:off x="5303661" y="4237336"/>
            <a:ext cx="3383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632523"/>
                </a:solidFill>
              </a:rPr>
              <a:t>Experimental Hall D </a:t>
            </a:r>
          </a:p>
          <a:p>
            <a:pPr algn="ctr"/>
            <a:r>
              <a:rPr lang="en-US" sz="2400" dirty="0" smtClean="0">
                <a:solidFill>
                  <a:srgbClr val="632523"/>
                </a:solidFill>
              </a:rPr>
              <a:t>May 19, 2014.</a:t>
            </a:r>
            <a:endParaRPr lang="en-US" sz="2400" dirty="0">
              <a:solidFill>
                <a:srgbClr val="632523"/>
              </a:solidFill>
            </a:endParaRPr>
          </a:p>
        </p:txBody>
      </p:sp>
      <p:pic>
        <p:nvPicPr>
          <p:cNvPr id="13" name="Picture 12" descr="halldcam3-20140519-0715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3480973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54424"/>
          </a:xfrm>
        </p:spPr>
        <p:txBody>
          <a:bodyPr/>
          <a:lstStyle/>
          <a:p>
            <a:r>
              <a:rPr lang="en-US" dirty="0" smtClean="0"/>
              <a:t>The GlueX Experiment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066800"/>
            <a:ext cx="6985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50" y="159195"/>
            <a:ext cx="5562600" cy="692192"/>
          </a:xfrm>
        </p:spPr>
        <p:txBody>
          <a:bodyPr/>
          <a:lstStyle/>
          <a:p>
            <a:r>
              <a:rPr lang="en-US" dirty="0" smtClean="0"/>
              <a:t>Hall-D Solenoid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8" y="1168853"/>
            <a:ext cx="5803392" cy="4352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8904" y="1197714"/>
            <a:ext cx="30250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Magnetic field was mapped in 2013. Refrigerator is being refurbished. 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Ready to run at 1350A in fall 2014 (2 T magnetic field).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1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Forward Calorimeter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2784" b="12784"/>
          <a:stretch>
            <a:fillRect/>
          </a:stretch>
        </p:blipFill>
        <p:spPr>
          <a:xfrm>
            <a:off x="457200" y="1417638"/>
            <a:ext cx="4038600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76743" y="1417638"/>
            <a:ext cx="41994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375E"/>
                </a:solidFill>
              </a:rPr>
              <a:t>Nearly 2800 lead-glass blocks with phototube readout. </a:t>
            </a:r>
          </a:p>
          <a:p>
            <a:endParaRPr lang="en-US" sz="2400" dirty="0" smtClean="0">
              <a:solidFill>
                <a:srgbClr val="17375E"/>
              </a:solidFill>
            </a:endParaRPr>
          </a:p>
          <a:p>
            <a:r>
              <a:rPr lang="en-US" sz="2400" dirty="0" smtClean="0">
                <a:solidFill>
                  <a:srgbClr val="17375E"/>
                </a:solidFill>
              </a:rPr>
              <a:t>The first GlueX detector to be fully installed and read out. </a:t>
            </a:r>
            <a:endParaRPr lang="en-US" sz="2400" dirty="0">
              <a:solidFill>
                <a:srgbClr val="17375E"/>
              </a:solidFill>
            </a:endParaRPr>
          </a:p>
          <a:p>
            <a:endParaRPr lang="en-US" sz="2400" dirty="0" smtClean="0">
              <a:solidFill>
                <a:srgbClr val="17375E"/>
              </a:solidFill>
            </a:endParaRPr>
          </a:p>
          <a:p>
            <a:r>
              <a:rPr lang="en-US" sz="2400" b="1" dirty="0" smtClean="0">
                <a:solidFill>
                  <a:srgbClr val="17375E"/>
                </a:solidFill>
              </a:rPr>
              <a:t>Ready for beam in fall 2014.</a:t>
            </a:r>
            <a:endParaRPr lang="en-US" sz="2400" b="1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1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Cosmic Events in the FCAL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Trigger generated from OR of 2 scintillators (120 cm x 20 cm each) on top AND OR of 2 scintillators below detector</a:t>
            </a:r>
          </a:p>
          <a:p>
            <a:r>
              <a:rPr lang="en-US" b="1" dirty="0" smtClean="0"/>
              <a:t>Trigger rate 1 Hz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17</a:t>
            </a:fld>
            <a:endParaRPr lang="en-US"/>
          </a:p>
        </p:txBody>
      </p:sp>
      <p:pic>
        <p:nvPicPr>
          <p:cNvPr id="9" name="Content Placeholder 8" descr="BCalCosmic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r="70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24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44" y="159196"/>
            <a:ext cx="5401887" cy="749913"/>
          </a:xfrm>
        </p:spPr>
        <p:txBody>
          <a:bodyPr/>
          <a:lstStyle/>
          <a:p>
            <a:r>
              <a:rPr lang="en-US" dirty="0" smtClean="0"/>
              <a:t>The Barrel Calorimeter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538" r="16538"/>
          <a:stretch>
            <a:fillRect/>
          </a:stretch>
        </p:blipFill>
        <p:spPr>
          <a:xfrm>
            <a:off x="304395" y="1830387"/>
            <a:ext cx="4038600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360" y="1934718"/>
            <a:ext cx="3316224" cy="4421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395" y="952400"/>
            <a:ext cx="8724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375E"/>
                </a:solidFill>
              </a:rPr>
              <a:t>Fully installed and connected, collecting cosmic data. </a:t>
            </a:r>
            <a:r>
              <a:rPr lang="en-US" sz="2400" b="1" dirty="0" smtClean="0">
                <a:solidFill>
                  <a:srgbClr val="17375E"/>
                </a:solidFill>
              </a:rPr>
              <a:t>Ready for beam in fall 2014.</a:t>
            </a:r>
            <a:endParaRPr lang="en-US" sz="2400" b="1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7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_cosm_30_evt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304800"/>
            <a:ext cx="2770867" cy="3124200"/>
          </a:xfrm>
          <a:prstGeom prst="rect">
            <a:avLst/>
          </a:prstGeom>
        </p:spPr>
      </p:pic>
      <p:pic>
        <p:nvPicPr>
          <p:cNvPr id="9" name="Picture 8" descr="c2_cosm_30_evt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3646348"/>
            <a:ext cx="2645683" cy="298305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6200" y="1447800"/>
            <a:ext cx="5334000" cy="5150069"/>
            <a:chOff x="0" y="998483"/>
            <a:chExt cx="5334000" cy="5150069"/>
          </a:xfrm>
        </p:grpSpPr>
        <p:pic>
          <p:nvPicPr>
            <p:cNvPr id="7" name="Picture 6" descr="c3_cosm_evt8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98483"/>
              <a:ext cx="5334000" cy="515006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962400" y="1688068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South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5883" y="1688068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North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28800" y="1066800"/>
              <a:ext cx="1690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BCAL upstream </a:t>
              </a:r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0814" y="3352800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54094" y="1371600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6294" y="3335179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24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58894" y="5544979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36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91000" y="5181600"/>
            <a:ext cx="1557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Trigger: module 30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" y="1066800"/>
            <a:ext cx="1414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Run 405, event 8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096000" y="0"/>
            <a:ext cx="236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upstream (module 30)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81869" y="3352800"/>
            <a:ext cx="26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downstream (module 30)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451067" y="439579"/>
            <a:ext cx="540533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Layer 4</a:t>
            </a:r>
            <a:endParaRPr lang="en-US" sz="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58200" y="1216968"/>
            <a:ext cx="540533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Layer 3</a:t>
            </a:r>
            <a:endParaRPr lang="en-US" sz="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58200" y="2055168"/>
            <a:ext cx="540533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Layer 2</a:t>
            </a:r>
            <a:endParaRPr lang="en-US" sz="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58200" y="2817168"/>
            <a:ext cx="540533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Layer 1</a:t>
            </a:r>
            <a:endParaRPr lang="en-US" sz="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51067" y="3810000"/>
            <a:ext cx="540533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Layer 4</a:t>
            </a:r>
            <a:endParaRPr lang="en-US" sz="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58200" y="4569768"/>
            <a:ext cx="540533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Layer 3</a:t>
            </a:r>
            <a:endParaRPr lang="en-US" sz="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58200" y="5257800"/>
            <a:ext cx="540533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Layer 2</a:t>
            </a:r>
            <a:endParaRPr lang="en-US" sz="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58200" y="6019800"/>
            <a:ext cx="540533" cy="2308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Layer 1</a:t>
            </a:r>
            <a:endParaRPr lang="en-US" sz="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10400" y="6550223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ADC samples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5128885" y="738516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ADC amplitude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248" y="120134"/>
            <a:ext cx="5527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Cosmic Events in the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BCAL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3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455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QCD and Gluonic Excitations</a:t>
            </a:r>
          </a:p>
          <a:p>
            <a:r>
              <a:rPr lang="en-US" sz="2800" dirty="0" smtClean="0">
                <a:solidFill>
                  <a:srgbClr val="376092"/>
                </a:solidFill>
              </a:rPr>
              <a:t>Hybrid Mesons in GlueX/Hall D.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The Long Road to Physics in Hall D.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The Status of the GlueX Detector and Tagger.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Preparations for </a:t>
            </a:r>
            <a:r>
              <a:rPr lang="en-US" sz="2800" b="1" dirty="0" smtClean="0">
                <a:solidFill>
                  <a:srgbClr val="000090"/>
                </a:solidFill>
              </a:rPr>
              <a:t>Running</a:t>
            </a:r>
            <a:r>
              <a:rPr lang="en-US" sz="2800" dirty="0" smtClean="0">
                <a:solidFill>
                  <a:srgbClr val="000090"/>
                </a:solidFill>
              </a:rPr>
              <a:t> in Hall D.</a:t>
            </a:r>
          </a:p>
          <a:p>
            <a:r>
              <a:rPr lang="en-US" sz="2800" dirty="0" smtClean="0">
                <a:solidFill>
                  <a:srgbClr val="376092"/>
                </a:solidFill>
              </a:rPr>
              <a:t>Preparations for </a:t>
            </a:r>
            <a:r>
              <a:rPr lang="en-US" sz="2800" b="1" dirty="0" smtClean="0">
                <a:solidFill>
                  <a:srgbClr val="376092"/>
                </a:solidFill>
              </a:rPr>
              <a:t>Processing GlueX Data</a:t>
            </a:r>
            <a:r>
              <a:rPr lang="en-US" sz="2800" dirty="0" smtClean="0">
                <a:solidFill>
                  <a:srgbClr val="376092"/>
                </a:solidFill>
              </a:rPr>
              <a:t>.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Preparing for </a:t>
            </a:r>
            <a:r>
              <a:rPr lang="en-US" sz="2800" b="1" dirty="0" smtClean="0">
                <a:solidFill>
                  <a:srgbClr val="000090"/>
                </a:solidFill>
              </a:rPr>
              <a:t>Physics Analysis</a:t>
            </a:r>
            <a:r>
              <a:rPr lang="en-US" sz="2800" dirty="0" smtClean="0">
                <a:solidFill>
                  <a:srgbClr val="000090"/>
                </a:solidFill>
              </a:rPr>
              <a:t>.</a:t>
            </a:r>
          </a:p>
          <a:p>
            <a:r>
              <a:rPr lang="en-US" sz="2800" dirty="0" smtClean="0">
                <a:solidFill>
                  <a:srgbClr val="376092"/>
                </a:solidFill>
              </a:rPr>
              <a:t>Summary.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8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Forward Drift Chamber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78212"/>
            <a:ext cx="4481392" cy="33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48200" y="1406676"/>
            <a:ext cx="43568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375E"/>
                </a:solidFill>
              </a:rPr>
              <a:t>Fully installed and cabled, starting to collect cosmic data.  </a:t>
            </a:r>
            <a:r>
              <a:rPr lang="en-US" sz="2400" b="1" dirty="0" smtClean="0">
                <a:solidFill>
                  <a:srgbClr val="17375E"/>
                </a:solidFill>
              </a:rPr>
              <a:t>Ready for beam in fall 2014.</a:t>
            </a:r>
            <a:endParaRPr lang="en-US" sz="2400" b="1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7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Central Drift Chamber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56333" y="1744594"/>
            <a:ext cx="4148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375E"/>
                </a:solidFill>
              </a:rPr>
              <a:t>Fully installed and connected . Collecting cosmic data for alignment studies this summer.</a:t>
            </a:r>
          </a:p>
          <a:p>
            <a:endParaRPr lang="en-US" sz="2400" dirty="0">
              <a:solidFill>
                <a:srgbClr val="17375E"/>
              </a:solidFill>
            </a:endParaRPr>
          </a:p>
          <a:p>
            <a:r>
              <a:rPr lang="en-US" sz="2400" b="1" dirty="0" smtClean="0">
                <a:solidFill>
                  <a:srgbClr val="17375E"/>
                </a:solidFill>
              </a:rPr>
              <a:t>Ready for beam in fall 2014.</a:t>
            </a:r>
            <a:endParaRPr lang="en-US" sz="2400" b="1" dirty="0">
              <a:solidFill>
                <a:srgbClr val="17375E"/>
              </a:solidFill>
            </a:endParaRPr>
          </a:p>
        </p:txBody>
      </p:sp>
      <p:pic>
        <p:nvPicPr>
          <p:cNvPr id="4" name="Content Placeholder 3" descr="P1010392_q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368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Time-of-flight Wall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74918" y="1786465"/>
            <a:ext cx="4298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375E"/>
                </a:solidFill>
              </a:rPr>
              <a:t>Fully installed and connected. Collecting cosmic data during the summer of 2014.</a:t>
            </a:r>
          </a:p>
          <a:p>
            <a:endParaRPr lang="en-US" sz="2400" dirty="0">
              <a:solidFill>
                <a:srgbClr val="17375E"/>
              </a:solidFill>
            </a:endParaRPr>
          </a:p>
          <a:p>
            <a:r>
              <a:rPr lang="en-US" sz="2400" b="1" dirty="0" smtClean="0">
                <a:solidFill>
                  <a:srgbClr val="17375E"/>
                </a:solidFill>
              </a:rPr>
              <a:t>Ready for beam in fall 2014.</a:t>
            </a:r>
            <a:endParaRPr lang="en-US" sz="2400" b="1" dirty="0">
              <a:solidFill>
                <a:srgbClr val="17375E"/>
              </a:solidFill>
            </a:endParaRPr>
          </a:p>
        </p:txBody>
      </p:sp>
      <p:pic>
        <p:nvPicPr>
          <p:cNvPr id="10" name="Picture 9" descr="P1010394_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417638"/>
            <a:ext cx="5080000" cy="3810000"/>
          </a:xfrm>
          <a:prstGeom prst="rect">
            <a:avLst/>
          </a:prstGeom>
          <a:scene3d>
            <a:camera prst="orthographicFront">
              <a:rot lat="5400000" lon="0" rev="0"/>
            </a:camera>
            <a:lightRig rig="threePt" dir="t"/>
          </a:scene3d>
        </p:spPr>
      </p:pic>
      <p:pic>
        <p:nvPicPr>
          <p:cNvPr id="11" name="Picture 10" descr="P1010393_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457"/>
            <a:ext cx="5080000" cy="38100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1180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32A6-F434-AC4E-A3C0-83EB200FC527}" type="slidenum">
              <a:rPr lang="en-US"/>
              <a:pPr/>
              <a:t>23</a:t>
            </a:fld>
            <a:endParaRPr lang="en-US"/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304800" y="1524000"/>
            <a:ext cx="2590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660A25"/>
                </a:solidFill>
                <a:latin typeface="Helvetica" charset="0"/>
              </a:rPr>
              <a:t>This technique provides requisite energy, flux and polarization</a:t>
            </a:r>
            <a:endParaRPr lang="en-US">
              <a:solidFill>
                <a:srgbClr val="660A25"/>
              </a:solidFill>
              <a:latin typeface="Helvetica" charset="0"/>
            </a:endParaRPr>
          </a:p>
        </p:txBody>
      </p:sp>
      <p:pic>
        <p:nvPicPr>
          <p:cNvPr id="107546" name="Picture 26"/>
          <p:cNvPicPr>
            <a:picLocks noChangeAspect="1" noChangeArrowheads="1"/>
          </p:cNvPicPr>
          <p:nvPr/>
        </p:nvPicPr>
        <p:blipFill>
          <a:blip r:embed="rId2"/>
          <a:srcRect l="10701" t="57410" r="52740" b="8984"/>
          <a:stretch>
            <a:fillRect/>
          </a:stretch>
        </p:blipFill>
        <p:spPr bwMode="auto">
          <a:xfrm>
            <a:off x="381000" y="3352800"/>
            <a:ext cx="2514600" cy="1471613"/>
          </a:xfrm>
          <a:prstGeom prst="rect">
            <a:avLst/>
          </a:prstGeom>
          <a:noFill/>
        </p:spPr>
      </p:pic>
      <p:sp>
        <p:nvSpPr>
          <p:cNvPr id="107547" name="Rectangle 27"/>
          <p:cNvSpPr>
            <a:spLocks noChangeArrowheads="1"/>
          </p:cNvSpPr>
          <p:nvPr/>
        </p:nvSpPr>
        <p:spPr bwMode="auto">
          <a:xfrm>
            <a:off x="158750" y="3613150"/>
            <a:ext cx="117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E30917"/>
                </a:solidFill>
                <a:latin typeface="Helvetica" charset="0"/>
              </a:rPr>
              <a:t>electrons in</a:t>
            </a:r>
          </a:p>
        </p:txBody>
      </p:sp>
      <p:sp>
        <p:nvSpPr>
          <p:cNvPr id="107548" name="Rectangle 28"/>
          <p:cNvSpPr>
            <a:spLocks noChangeArrowheads="1"/>
          </p:cNvSpPr>
          <p:nvPr/>
        </p:nvSpPr>
        <p:spPr bwMode="auto">
          <a:xfrm>
            <a:off x="1655763" y="2819400"/>
            <a:ext cx="16906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latin typeface="Helvetica" charset="0"/>
              </a:rPr>
              <a:t>Linearly polarized</a:t>
            </a:r>
          </a:p>
          <a:p>
            <a:pPr algn="ctr" eaLnBrk="0" hangingPunct="0"/>
            <a:r>
              <a:rPr lang="en-US" sz="1400" b="1">
                <a:latin typeface="Helvetica" charset="0"/>
              </a:rPr>
              <a:t>photons out</a:t>
            </a:r>
          </a:p>
        </p:txBody>
      </p:sp>
      <p:sp>
        <p:nvSpPr>
          <p:cNvPr id="107549" name="Rectangle 29"/>
          <p:cNvSpPr>
            <a:spLocks noChangeArrowheads="1"/>
          </p:cNvSpPr>
          <p:nvPr/>
        </p:nvSpPr>
        <p:spPr bwMode="auto">
          <a:xfrm>
            <a:off x="1619250" y="4527550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Helvetica" charset="0"/>
              </a:rPr>
              <a:t>spectrometer</a:t>
            </a:r>
          </a:p>
        </p:txBody>
      </p:sp>
      <p:sp>
        <p:nvSpPr>
          <p:cNvPr id="107550" name="Rectangle 30"/>
          <p:cNvSpPr>
            <a:spLocks noChangeArrowheads="1"/>
          </p:cNvSpPr>
          <p:nvPr/>
        </p:nvSpPr>
        <p:spPr bwMode="auto">
          <a:xfrm>
            <a:off x="378174" y="5137150"/>
            <a:ext cx="1581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latin typeface="Helvetica" charset="0"/>
              </a:rPr>
              <a:t>20 </a:t>
            </a:r>
            <a:r>
              <a:rPr lang="en-US" sz="1400" b="1" dirty="0" smtClean="0">
                <a:latin typeface="Symbol"/>
              </a:rPr>
              <a:t>m</a:t>
            </a:r>
            <a:r>
              <a:rPr lang="en-US" sz="1400" b="1" dirty="0" smtClean="0">
                <a:latin typeface="Helvetica" charset="0"/>
              </a:rPr>
              <a:t>m thick </a:t>
            </a:r>
          </a:p>
          <a:p>
            <a:pPr algn="ctr" eaLnBrk="0" hangingPunct="0"/>
            <a:r>
              <a:rPr lang="en-US" sz="1400" b="1" dirty="0" smtClean="0">
                <a:latin typeface="Helvetica" charset="0"/>
              </a:rPr>
              <a:t>Diamond crystal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107551" name="Line 31"/>
          <p:cNvSpPr>
            <a:spLocks noChangeShapeType="1"/>
          </p:cNvSpPr>
          <p:nvPr/>
        </p:nvSpPr>
        <p:spPr bwMode="auto">
          <a:xfrm flipV="1">
            <a:off x="533400" y="4724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895600" y="757455"/>
            <a:ext cx="6184900" cy="5995989"/>
            <a:chOff x="2959100" y="152400"/>
            <a:chExt cx="6184900" cy="5995989"/>
          </a:xfrm>
        </p:grpSpPr>
        <p:grpSp>
          <p:nvGrpSpPr>
            <p:cNvPr id="107525" name="Group 5"/>
            <p:cNvGrpSpPr>
              <a:grpSpLocks/>
            </p:cNvGrpSpPr>
            <p:nvPr/>
          </p:nvGrpSpPr>
          <p:grpSpPr bwMode="auto">
            <a:xfrm>
              <a:off x="3429000" y="152400"/>
              <a:ext cx="5083175" cy="5181600"/>
              <a:chOff x="2208" y="864"/>
              <a:chExt cx="2590" cy="2640"/>
            </a:xfrm>
          </p:grpSpPr>
          <p:pic>
            <p:nvPicPr>
              <p:cNvPr id="10752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2208" y="864"/>
                <a:ext cx="2590" cy="2640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</p:spPr>
          </p:pic>
          <p:sp>
            <p:nvSpPr>
              <p:cNvPr id="107527" name="Rectangle 7"/>
              <p:cNvSpPr>
                <a:spLocks noChangeArrowheads="1"/>
              </p:cNvSpPr>
              <p:nvPr/>
            </p:nvSpPr>
            <p:spPr bwMode="auto">
              <a:xfrm>
                <a:off x="2976" y="912"/>
                <a:ext cx="1392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28" name="Rectangle 8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1152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7529" name="Rectangle 9"/>
            <p:cNvSpPr>
              <a:spLocks noChangeArrowheads="1"/>
            </p:cNvSpPr>
            <p:nvPr/>
          </p:nvSpPr>
          <p:spPr bwMode="auto">
            <a:xfrm rot="-5400000">
              <a:off x="2847182" y="1332706"/>
              <a:ext cx="590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latin typeface="Helvetica" charset="0"/>
                </a:rPr>
                <a:t>flux</a:t>
              </a:r>
            </a:p>
          </p:txBody>
        </p:sp>
        <p:sp>
          <p:nvSpPr>
            <p:cNvPr id="107530" name="Rectangle 10"/>
            <p:cNvSpPr>
              <a:spLocks noChangeArrowheads="1"/>
            </p:cNvSpPr>
            <p:nvPr/>
          </p:nvSpPr>
          <p:spPr bwMode="auto">
            <a:xfrm>
              <a:off x="6699250" y="5257800"/>
              <a:ext cx="2444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latin typeface="Helvetica" charset="0"/>
                </a:rPr>
                <a:t>photon energy (GeV)</a:t>
              </a:r>
            </a:p>
          </p:txBody>
        </p:sp>
        <p:sp>
          <p:nvSpPr>
            <p:cNvPr id="107531" name="Rectangle 11"/>
            <p:cNvSpPr>
              <a:spLocks noChangeArrowheads="1"/>
            </p:cNvSpPr>
            <p:nvPr/>
          </p:nvSpPr>
          <p:spPr bwMode="auto">
            <a:xfrm>
              <a:off x="5242085" y="400378"/>
              <a:ext cx="20383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EF1F1D"/>
                  </a:solidFill>
                  <a:latin typeface="Helvetica" charset="0"/>
                </a:rPr>
                <a:t>12 GeV electrons</a:t>
              </a:r>
            </a:p>
          </p:txBody>
        </p:sp>
        <p:sp>
          <p:nvSpPr>
            <p:cNvPr id="107534" name="Rectangle 14"/>
            <p:cNvSpPr>
              <a:spLocks noChangeArrowheads="1"/>
            </p:cNvSpPr>
            <p:nvPr/>
          </p:nvSpPr>
          <p:spPr bwMode="auto">
            <a:xfrm>
              <a:off x="4191000" y="3317875"/>
              <a:ext cx="1323975" cy="376238"/>
            </a:xfrm>
            <a:prstGeom prst="rect">
              <a:avLst/>
            </a:prstGeom>
            <a:noFill/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D181E"/>
                  </a:solidFill>
                  <a:latin typeface="Helvetica" charset="0"/>
                </a:rPr>
                <a:t>collimated</a:t>
              </a:r>
            </a:p>
          </p:txBody>
        </p:sp>
        <p:sp>
          <p:nvSpPr>
            <p:cNvPr id="107535" name="Line 15"/>
            <p:cNvSpPr>
              <a:spLocks noChangeShapeType="1"/>
            </p:cNvSpPr>
            <p:nvPr/>
          </p:nvSpPr>
          <p:spPr bwMode="auto">
            <a:xfrm flipH="1">
              <a:off x="4114800" y="3733800"/>
              <a:ext cx="762000" cy="990600"/>
            </a:xfrm>
            <a:prstGeom prst="line">
              <a:avLst/>
            </a:prstGeom>
            <a:noFill/>
            <a:ln w="28575">
              <a:solidFill>
                <a:srgbClr val="EF1F1D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37" name="Rectangle 17"/>
            <p:cNvSpPr>
              <a:spLocks noChangeArrowheads="1"/>
            </p:cNvSpPr>
            <p:nvPr/>
          </p:nvSpPr>
          <p:spPr bwMode="auto">
            <a:xfrm>
              <a:off x="4191000" y="803275"/>
              <a:ext cx="22415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>
                  <a:latin typeface="Helvetica" charset="0"/>
                </a:rPr>
                <a:t>Incoherent &amp;</a:t>
              </a:r>
            </a:p>
            <a:p>
              <a:pPr algn="ctr" eaLnBrk="0" hangingPunct="0"/>
              <a:r>
                <a:rPr lang="en-US" sz="1800" b="1">
                  <a:latin typeface="Helvetica" charset="0"/>
                </a:rPr>
                <a:t>coherent spectrum</a:t>
              </a:r>
            </a:p>
          </p:txBody>
        </p:sp>
        <p:sp>
          <p:nvSpPr>
            <p:cNvPr id="107538" name="Line 18"/>
            <p:cNvSpPr>
              <a:spLocks noChangeShapeType="1"/>
            </p:cNvSpPr>
            <p:nvPr/>
          </p:nvSpPr>
          <p:spPr bwMode="auto">
            <a:xfrm flipH="1">
              <a:off x="5181600" y="1524000"/>
              <a:ext cx="3048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0" name="Freeform 20"/>
            <p:cNvSpPr>
              <a:spLocks/>
            </p:cNvSpPr>
            <p:nvPr/>
          </p:nvSpPr>
          <p:spPr bwMode="auto">
            <a:xfrm>
              <a:off x="6230938" y="3348038"/>
              <a:ext cx="304800" cy="1727200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384"/>
                </a:cxn>
                <a:cxn ang="0">
                  <a:pos x="0" y="576"/>
                </a:cxn>
                <a:cxn ang="0">
                  <a:pos x="0" y="1104"/>
                </a:cxn>
                <a:cxn ang="0">
                  <a:pos x="192" y="1104"/>
                </a:cxn>
                <a:cxn ang="0">
                  <a:pos x="192" y="240"/>
                </a:cxn>
                <a:cxn ang="0">
                  <a:pos x="144" y="0"/>
                </a:cxn>
              </a:cxnLst>
              <a:rect l="0" t="0" r="r" b="b"/>
              <a:pathLst>
                <a:path w="192" h="1104">
                  <a:moveTo>
                    <a:pt x="144" y="0"/>
                  </a:moveTo>
                  <a:lnTo>
                    <a:pt x="48" y="384"/>
                  </a:lnTo>
                  <a:lnTo>
                    <a:pt x="0" y="576"/>
                  </a:lnTo>
                  <a:lnTo>
                    <a:pt x="0" y="1104"/>
                  </a:lnTo>
                  <a:lnTo>
                    <a:pt x="192" y="1104"/>
                  </a:lnTo>
                  <a:lnTo>
                    <a:pt x="192" y="24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1" name="AutoShape 21"/>
            <p:cNvSpPr>
              <a:spLocks noChangeAspect="1" noChangeArrowheads="1"/>
            </p:cNvSpPr>
            <p:nvPr/>
          </p:nvSpPr>
          <p:spPr bwMode="auto">
            <a:xfrm>
              <a:off x="5900738" y="5138738"/>
              <a:ext cx="639763" cy="550863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2" name="Rectangle 22"/>
            <p:cNvSpPr>
              <a:spLocks noChangeArrowheads="1"/>
            </p:cNvSpPr>
            <p:nvPr/>
          </p:nvSpPr>
          <p:spPr bwMode="auto">
            <a:xfrm>
              <a:off x="4935538" y="5446713"/>
              <a:ext cx="933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ED181E"/>
                  </a:solidFill>
                  <a:latin typeface="Helvetica" charset="0"/>
                </a:rPr>
                <a:t>tagged</a:t>
              </a:r>
            </a:p>
          </p:txBody>
        </p:sp>
        <p:sp>
          <p:nvSpPr>
            <p:cNvPr id="107543" name="Rectangle 23"/>
            <p:cNvSpPr>
              <a:spLocks noChangeArrowheads="1"/>
            </p:cNvSpPr>
            <p:nvPr/>
          </p:nvSpPr>
          <p:spPr bwMode="auto">
            <a:xfrm>
              <a:off x="4021138" y="5781676"/>
              <a:ext cx="2457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F1F1D"/>
                  </a:solidFill>
                  <a:latin typeface="Helvetica" charset="0"/>
                </a:rPr>
                <a:t>with 0.1% resolution </a:t>
              </a:r>
            </a:p>
          </p:txBody>
        </p:sp>
        <p:sp>
          <p:nvSpPr>
            <p:cNvPr id="107544" name="Rectangle 24"/>
            <p:cNvSpPr>
              <a:spLocks noChangeArrowheads="1"/>
            </p:cNvSpPr>
            <p:nvPr/>
          </p:nvSpPr>
          <p:spPr bwMode="auto">
            <a:xfrm>
              <a:off x="6761163" y="1855788"/>
              <a:ext cx="1177925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>
                  <a:latin typeface="Helvetica" charset="0"/>
                </a:rPr>
                <a:t>40%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polarization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in peak</a:t>
              </a:r>
            </a:p>
          </p:txBody>
        </p:sp>
        <p:sp>
          <p:nvSpPr>
            <p:cNvPr id="107545" name="Line 25"/>
            <p:cNvSpPr>
              <a:spLocks noChangeShapeType="1"/>
            </p:cNvSpPr>
            <p:nvPr/>
          </p:nvSpPr>
          <p:spPr bwMode="auto">
            <a:xfrm flipH="1">
              <a:off x="6459538" y="2662238"/>
              <a:ext cx="762000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3" name="Line 33"/>
            <p:cNvSpPr>
              <a:spLocks noChangeShapeType="1"/>
            </p:cNvSpPr>
            <p:nvPr/>
          </p:nvSpPr>
          <p:spPr bwMode="auto">
            <a:xfrm>
              <a:off x="8229600" y="228600"/>
              <a:ext cx="0" cy="480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4" name="Line 34"/>
            <p:cNvSpPr>
              <a:spLocks noChangeShapeType="1"/>
            </p:cNvSpPr>
            <p:nvPr/>
          </p:nvSpPr>
          <p:spPr bwMode="auto">
            <a:xfrm>
              <a:off x="6286500" y="4025900"/>
              <a:ext cx="0" cy="10509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5" name="Line 35"/>
            <p:cNvSpPr>
              <a:spLocks noChangeShapeType="1"/>
            </p:cNvSpPr>
            <p:nvPr/>
          </p:nvSpPr>
          <p:spPr bwMode="auto">
            <a:xfrm>
              <a:off x="6343650" y="3733800"/>
              <a:ext cx="0" cy="1371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6" name="Line 36"/>
            <p:cNvSpPr>
              <a:spLocks noChangeShapeType="1"/>
            </p:cNvSpPr>
            <p:nvPr/>
          </p:nvSpPr>
          <p:spPr bwMode="auto">
            <a:xfrm>
              <a:off x="6410325" y="3328988"/>
              <a:ext cx="0" cy="17367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7" name="Line 37"/>
            <p:cNvSpPr>
              <a:spLocks noChangeShapeType="1"/>
            </p:cNvSpPr>
            <p:nvPr/>
          </p:nvSpPr>
          <p:spPr bwMode="auto">
            <a:xfrm>
              <a:off x="6477000" y="3879850"/>
              <a:ext cx="0" cy="118903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8" name="Line 38"/>
            <p:cNvSpPr>
              <a:spLocks noChangeShapeType="1"/>
            </p:cNvSpPr>
            <p:nvPr/>
          </p:nvSpPr>
          <p:spPr bwMode="auto">
            <a:xfrm>
              <a:off x="6477000" y="2587625"/>
              <a:ext cx="0" cy="5476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9" name="Line 39"/>
            <p:cNvSpPr>
              <a:spLocks noChangeShapeType="1"/>
            </p:cNvSpPr>
            <p:nvPr/>
          </p:nvSpPr>
          <p:spPr bwMode="auto">
            <a:xfrm>
              <a:off x="6477000" y="3295650"/>
              <a:ext cx="0" cy="4841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158750" y="131829"/>
            <a:ext cx="50962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Coherent Bremsstrahlung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82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41" y="66843"/>
            <a:ext cx="6205621" cy="8021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Tagger Hall and Photon Beam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42" y="4013869"/>
            <a:ext cx="4038600" cy="16977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The tagger microscope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is a fine-grain tagger array that covers the coherent peak with excellent energy resolution.</a:t>
            </a:r>
          </a:p>
          <a:p>
            <a:pPr marL="0" indent="0">
              <a:buNone/>
            </a:pP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4007185"/>
            <a:ext cx="4038600" cy="1604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604A7B"/>
                </a:solidFill>
              </a:rPr>
              <a:t>Tagger </a:t>
            </a:r>
            <a:r>
              <a:rPr lang="en-US" sz="2400" b="1" dirty="0" err="1">
                <a:solidFill>
                  <a:srgbClr val="604A7B"/>
                </a:solidFill>
              </a:rPr>
              <a:t>h</a:t>
            </a:r>
            <a:r>
              <a:rPr lang="en-US" sz="2400" b="1" dirty="0" err="1" smtClean="0">
                <a:solidFill>
                  <a:srgbClr val="604A7B"/>
                </a:solidFill>
              </a:rPr>
              <a:t>odoscope</a:t>
            </a:r>
            <a:r>
              <a:rPr lang="en-US" sz="2400" b="1" dirty="0" smtClean="0">
                <a:solidFill>
                  <a:srgbClr val="604A7B"/>
                </a:solidFill>
              </a:rPr>
              <a:t> </a:t>
            </a:r>
            <a:r>
              <a:rPr lang="en-US" sz="2400" dirty="0" smtClean="0">
                <a:solidFill>
                  <a:srgbClr val="604A7B"/>
                </a:solidFill>
              </a:rPr>
              <a:t>array provides coarser energy coverage over full photon energy range.</a:t>
            </a:r>
          </a:p>
          <a:p>
            <a:pPr marL="0" indent="0">
              <a:buNone/>
            </a:pPr>
            <a:endParaRPr lang="en-US" sz="2400" dirty="0" smtClean="0">
              <a:solidFill>
                <a:srgbClr val="17375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0042" y="1002632"/>
            <a:ext cx="3700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The tagger magnet </a:t>
            </a:r>
            <a:r>
              <a:rPr lang="en-US" sz="2400" dirty="0" smtClean="0">
                <a:solidFill>
                  <a:srgbClr val="000090"/>
                </a:solidFill>
              </a:rPr>
              <a:t>has been installed and mapped.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b="1" dirty="0" smtClean="0">
                <a:solidFill>
                  <a:srgbClr val="000090"/>
                </a:solidFill>
              </a:rPr>
              <a:t>The pair spectrometer magnet </a:t>
            </a:r>
            <a:r>
              <a:rPr lang="en-US" sz="2400" dirty="0" smtClean="0">
                <a:solidFill>
                  <a:srgbClr val="000090"/>
                </a:solidFill>
              </a:rPr>
              <a:t>has been installed and mapped.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67796" y="5557071"/>
            <a:ext cx="54026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7375E"/>
                </a:solidFill>
              </a:rPr>
              <a:t>Ready for beam in fall of 2014.</a:t>
            </a:r>
          </a:p>
        </p:txBody>
      </p:sp>
      <p:pic>
        <p:nvPicPr>
          <p:cNvPr id="13" name="Picture 12" descr="P1010395_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748633"/>
            <a:ext cx="431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4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Radiator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526" r="22526"/>
          <a:stretch>
            <a:fillRect/>
          </a:stretch>
        </p:blipFill>
        <p:spPr>
          <a:xfrm>
            <a:off x="304394" y="1417638"/>
            <a:ext cx="4038600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73687" y="1446498"/>
            <a:ext cx="46703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Linearly polarized photons are produced via coherent bremsstrahlung by a 12 GeV electron beam going through a 20-micron thick diamond.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The UCONN group can laser-ablate 200-300 micron thick diamonds to 25 microns thick in a picture-frame pattern.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Diamonds available for physics running in 2015.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4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6997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+mj-lt"/>
              </a:rPr>
              <a:t>GlueX Running</a:t>
            </a:r>
            <a:endParaRPr lang="en-US" sz="32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87" y="620143"/>
            <a:ext cx="84196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Phased Running:                  Event Rates              Data Volume          Yearly Data Storage</a:t>
            </a:r>
          </a:p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hase </a:t>
            </a:r>
            <a:r>
              <a:rPr lang="en-US" dirty="0">
                <a:solidFill>
                  <a:srgbClr val="0000FF"/>
                </a:solidFill>
              </a:rPr>
              <a:t>R</a:t>
            </a:r>
            <a:r>
              <a:rPr lang="en-US" dirty="0" smtClean="0">
                <a:solidFill>
                  <a:srgbClr val="0000FF"/>
                </a:solidFill>
              </a:rPr>
              <a:t>ate       Year     E</a:t>
            </a:r>
            <a:r>
              <a:rPr lang="en-US" baseline="-25000" dirty="0" smtClean="0">
                <a:solidFill>
                  <a:srgbClr val="0000FF"/>
                </a:solidFill>
              </a:rPr>
              <a:t>e               </a:t>
            </a:r>
            <a:r>
              <a:rPr lang="en-US" dirty="0" smtClean="0">
                <a:solidFill>
                  <a:srgbClr val="0000FF"/>
                </a:solidFill>
              </a:rPr>
              <a:t>Raw        DST           Raw               DST            Raw          DST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u="sng" dirty="0" smtClean="0">
                <a:solidFill>
                  <a:srgbClr val="0000FF"/>
                </a:solidFill>
              </a:rPr>
              <a:t>            </a:t>
            </a:r>
            <a:r>
              <a:rPr lang="en-US" u="sng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u="sng" dirty="0" smtClean="0">
                <a:solidFill>
                  <a:srgbClr val="0000FF"/>
                </a:solidFill>
              </a:rPr>
              <a:t>/s                     </a:t>
            </a:r>
            <a:r>
              <a:rPr lang="en-US" u="sng" dirty="0" err="1" smtClean="0">
                <a:solidFill>
                  <a:srgbClr val="0000FF"/>
                </a:solidFill>
              </a:rPr>
              <a:t>GeV</a:t>
            </a:r>
            <a:r>
              <a:rPr lang="en-US" u="sng" dirty="0" smtClean="0">
                <a:solidFill>
                  <a:srgbClr val="0000FF"/>
                </a:solidFill>
              </a:rPr>
              <a:t>         kHz       kHz           MB/s             MB/s          PB             PB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          10</a:t>
            </a:r>
            <a:r>
              <a:rPr lang="en-US" baseline="30000" dirty="0" smtClean="0">
                <a:solidFill>
                  <a:srgbClr val="0000FF"/>
                </a:solidFill>
              </a:rPr>
              <a:t>6</a:t>
            </a:r>
            <a:r>
              <a:rPr lang="en-US" dirty="0" smtClean="0">
                <a:solidFill>
                  <a:srgbClr val="0000FF"/>
                </a:solidFill>
              </a:rPr>
              <a:t>       2014       10             2         0.1              30                 1.5             0.1            0.1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II         10</a:t>
            </a:r>
            <a:r>
              <a:rPr lang="en-US" baseline="30000" dirty="0" smtClean="0">
                <a:solidFill>
                  <a:srgbClr val="0000FF"/>
                </a:solidFill>
              </a:rPr>
              <a:t>7</a:t>
            </a:r>
            <a:r>
              <a:rPr lang="en-US" dirty="0" smtClean="0">
                <a:solidFill>
                  <a:srgbClr val="0000FF"/>
                </a:solidFill>
              </a:rPr>
              <a:t>       2015       11           20         1               300                 15              0.8            0.2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III        10</a:t>
            </a:r>
            <a:r>
              <a:rPr lang="en-US" baseline="30000" dirty="0" smtClean="0">
                <a:solidFill>
                  <a:srgbClr val="0000FF"/>
                </a:solidFill>
              </a:rPr>
              <a:t>7</a:t>
            </a:r>
            <a:r>
              <a:rPr lang="en-US" dirty="0" smtClean="0">
                <a:solidFill>
                  <a:srgbClr val="0000FF"/>
                </a:solidFill>
              </a:rPr>
              <a:t>       2015       12           20         2               300                 30              1.6            0.2</a:t>
            </a:r>
          </a:p>
          <a:p>
            <a:r>
              <a:rPr lang="en-US" u="sng" dirty="0" smtClean="0">
                <a:solidFill>
                  <a:srgbClr val="0000FF"/>
                </a:solidFill>
              </a:rPr>
              <a:t>IV     5 10</a:t>
            </a:r>
            <a:r>
              <a:rPr lang="en-US" u="sng" baseline="30000" dirty="0" smtClean="0">
                <a:solidFill>
                  <a:srgbClr val="0000FF"/>
                </a:solidFill>
              </a:rPr>
              <a:t>7</a:t>
            </a:r>
            <a:r>
              <a:rPr lang="en-US" u="sng" dirty="0" smtClean="0">
                <a:solidFill>
                  <a:srgbClr val="0000FF"/>
                </a:solidFill>
              </a:rPr>
              <a:t>       2016      12           20         10             300               150              1.6            1.0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87" y="2694294"/>
            <a:ext cx="8680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Data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formats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are defined and implemented with the design goal of minimizing the data foot print of reconstructed (REST) data.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EVIO  </a:t>
            </a:r>
            <a:r>
              <a:rPr lang="en-US" sz="2400" dirty="0">
                <a:solidFill>
                  <a:srgbClr val="000090"/>
                </a:solidFill>
              </a:rPr>
              <a:t>Raw Data   15kbyte/</a:t>
            </a:r>
            <a:r>
              <a:rPr lang="en-US" sz="2400" dirty="0" err="1" smtClean="0">
                <a:solidFill>
                  <a:srgbClr val="000090"/>
                </a:solidFill>
              </a:rPr>
              <a:t>evt</a:t>
            </a:r>
            <a:r>
              <a:rPr lang="en-US" sz="2400" dirty="0" smtClean="0">
                <a:solidFill>
                  <a:srgbClr val="00009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REST  </a:t>
            </a:r>
            <a:r>
              <a:rPr lang="en-US" sz="2400" dirty="0">
                <a:solidFill>
                  <a:srgbClr val="000090"/>
                </a:solidFill>
              </a:rPr>
              <a:t>DST Data    ~2kbyte/</a:t>
            </a:r>
            <a:r>
              <a:rPr lang="en-US" sz="2400" dirty="0" err="1" smtClean="0">
                <a:solidFill>
                  <a:srgbClr val="000090"/>
                </a:solidFill>
              </a:rPr>
              <a:t>evt</a:t>
            </a:r>
            <a:r>
              <a:rPr lang="en-US" sz="2400" dirty="0" smtClean="0">
                <a:solidFill>
                  <a:srgbClr val="000090"/>
                </a:solidFill>
              </a:rPr>
              <a:t>.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r>
              <a:rPr lang="en-US" sz="2000" dirty="0">
                <a:solidFill>
                  <a:srgbClr val="660066"/>
                </a:solidFill>
              </a:rPr>
              <a:t>(Fine tuning  with </a:t>
            </a:r>
            <a:r>
              <a:rPr lang="en-US" sz="2000" dirty="0" smtClean="0">
                <a:solidFill>
                  <a:srgbClr val="660066"/>
                </a:solidFill>
              </a:rPr>
              <a:t>feedback </a:t>
            </a:r>
            <a:r>
              <a:rPr lang="en-US" sz="2000" dirty="0">
                <a:solidFill>
                  <a:srgbClr val="660066"/>
                </a:solidFill>
              </a:rPr>
              <a:t>from analysis.</a:t>
            </a:r>
            <a:r>
              <a:rPr lang="en-US" sz="2000" dirty="0" smtClean="0">
                <a:solidFill>
                  <a:srgbClr val="660066"/>
                </a:solidFill>
              </a:rPr>
              <a:t>)</a:t>
            </a:r>
            <a:endParaRPr lang="en-US" sz="2400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PART </a:t>
            </a:r>
            <a:r>
              <a:rPr lang="en-US" sz="2400" dirty="0">
                <a:solidFill>
                  <a:srgbClr val="000090"/>
                </a:solidFill>
              </a:rPr>
              <a:t>Physics Analysis (root tree)</a:t>
            </a:r>
            <a:r>
              <a:rPr lang="en-US" sz="2400" dirty="0" smtClean="0">
                <a:solidFill>
                  <a:srgbClr val="000090"/>
                </a:solidFill>
              </a:rPr>
              <a:t>.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87" y="4728851"/>
            <a:ext cx="841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Calibration and alignment efforts are ongoing with cosmic events, and preparations are being made for the beam in Fall 2014. 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5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ced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0008" y="1227076"/>
            <a:ext cx="5098415" cy="50095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33500" y="1250374"/>
            <a:ext cx="2209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j-ea"/>
                <a:cs typeface="+mj-cs"/>
              </a:rPr>
              <a:t>Global Trigger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j-ea"/>
                <a:cs typeface="+mj-cs"/>
              </a:rPr>
              <a:t>Distribution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3500" y="2081085"/>
            <a:ext cx="228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Triggers distributed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from TS to</a:t>
            </a:r>
          </a:p>
          <a:p>
            <a:pPr marL="342900" indent="-34290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12 FCAL and</a:t>
            </a:r>
          </a:p>
          <a:p>
            <a:pPr marL="342900" indent="-34290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12 BCAL  crates.</a:t>
            </a:r>
          </a:p>
          <a:p>
            <a:pPr marL="342900" indent="-342900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crates in the setup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0593" y="3838608"/>
            <a:ext cx="1935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Check trigger/sync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alignment </a:t>
            </a:r>
          </a:p>
        </p:txBody>
      </p:sp>
      <p:sp>
        <p:nvSpPr>
          <p:cNvPr id="2" name="Rectangle 1"/>
          <p:cNvSpPr/>
          <p:nvPr/>
        </p:nvSpPr>
        <p:spPr>
          <a:xfrm>
            <a:off x="369160" y="383200"/>
            <a:ext cx="434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The Hardware Trigger 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701" y="4693038"/>
            <a:ext cx="341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Ready to take data in fall 2014.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7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deAssign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60" y="3087200"/>
            <a:ext cx="4114800" cy="308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26" y="265568"/>
            <a:ext cx="4127338" cy="6170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Online Data Challenges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28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13336" b="13336"/>
          <a:stretch>
            <a:fillRect/>
          </a:stretch>
        </p:blipFill>
        <p:spPr>
          <a:xfrm>
            <a:off x="4825510" y="690343"/>
            <a:ext cx="3901440" cy="2145636"/>
          </a:xfrm>
        </p:spPr>
      </p:pic>
      <p:sp>
        <p:nvSpPr>
          <p:cNvPr id="10" name="TextBox 9"/>
          <p:cNvSpPr txBox="1"/>
          <p:nvPr/>
        </p:nvSpPr>
        <p:spPr>
          <a:xfrm>
            <a:off x="254526" y="882588"/>
            <a:ext cx="4392482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August 2013: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Test online system.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Injection at event builder.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Write data to tape.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Test monitoring at all phases.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Test Level-3 Trigger.</a:t>
            </a:r>
          </a:p>
          <a:p>
            <a:r>
              <a:rPr lang="en-US" sz="2400" dirty="0" smtClean="0">
                <a:solidFill>
                  <a:srgbClr val="984807"/>
                </a:solidFill>
              </a:rPr>
              <a:t>Summer 2014: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Injection </a:t>
            </a:r>
            <a:r>
              <a:rPr lang="en-US" sz="2400" dirty="0" smtClean="0">
                <a:solidFill>
                  <a:srgbClr val="0000FF"/>
                </a:solidFill>
              </a:rPr>
              <a:t>into ROC on crates. </a:t>
            </a: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Build events.</a:t>
            </a: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Write data to tape.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Test monitoring at all phases.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Test Level-3 Trigger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984807"/>
                </a:solidFill>
              </a:rPr>
              <a:t>On going: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Read out cosmic events. 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8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83" y="0"/>
            <a:ext cx="5636944" cy="7022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Large-scale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431" y="3264778"/>
            <a:ext cx="4162614" cy="3091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000090"/>
                </a:solidFill>
              </a:rPr>
              <a:t>JLab</a:t>
            </a:r>
            <a:r>
              <a:rPr lang="en-US" sz="2400" dirty="0" smtClean="0">
                <a:solidFill>
                  <a:srgbClr val="000090"/>
                </a:solidFill>
              </a:rPr>
              <a:t>:  4500 concurrent jobs.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OSG: 11000 concurrent jobs. 	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Also at MIT, CMU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and FSU  </a:t>
            </a:r>
            <a:endParaRPr lang="en-US" sz="12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15TB of data via </a:t>
            </a:r>
            <a:r>
              <a:rPr lang="en-US" sz="2400" dirty="0" err="1" smtClean="0">
                <a:solidFill>
                  <a:srgbClr val="0000FF"/>
                </a:solidFill>
              </a:rPr>
              <a:t>srm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copy.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Job success rate &gt; 99%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2238"/>
            <a:ext cx="4167632" cy="2311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6044" y="716195"/>
            <a:ext cx="4702827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December 2012: </a:t>
            </a:r>
            <a:r>
              <a:rPr lang="en-US" sz="2800" u="sng" dirty="0" smtClean="0">
                <a:solidFill>
                  <a:srgbClr val="0000FF"/>
                </a:solidFill>
              </a:rPr>
              <a:t>5 x10</a:t>
            </a:r>
            <a:r>
              <a:rPr lang="en-US" sz="2800" u="sng" baseline="30000" dirty="0" smtClean="0">
                <a:solidFill>
                  <a:srgbClr val="0000FF"/>
                </a:solidFill>
              </a:rPr>
              <a:t>9</a:t>
            </a:r>
            <a:r>
              <a:rPr lang="en-US" sz="2800" u="sng" dirty="0" smtClean="0">
                <a:solidFill>
                  <a:srgbClr val="0000FF"/>
                </a:solidFill>
              </a:rPr>
              <a:t> Events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2400" baseline="-25000" dirty="0" smtClean="0">
                <a:solidFill>
                  <a:schemeClr val="accent6">
                    <a:lumMod val="50000"/>
                  </a:schemeClr>
                </a:solidFill>
                <a:latin typeface="Symbol"/>
              </a:rPr>
              <a:t>g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-- Only in the coherent peak.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No EM backgrounds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Approximately 3 months of physics from Phase-III running (1.4 kHz).</a:t>
            </a:r>
          </a:p>
          <a:p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April 2014: </a:t>
            </a:r>
            <a:r>
              <a:rPr lang="en-US" sz="2800" u="sng" dirty="0" smtClean="0">
                <a:solidFill>
                  <a:srgbClr val="0000FF"/>
                </a:solidFill>
              </a:rPr>
              <a:t>9 x 10</a:t>
            </a:r>
            <a:r>
              <a:rPr lang="en-US" sz="2800" u="sng" baseline="30000" dirty="0" smtClean="0">
                <a:solidFill>
                  <a:srgbClr val="0000FF"/>
                </a:solidFill>
              </a:rPr>
              <a:t>9</a:t>
            </a:r>
            <a:r>
              <a:rPr lang="en-US" sz="2800" u="sng" dirty="0" smtClean="0">
                <a:solidFill>
                  <a:srgbClr val="0000FF"/>
                </a:solidFill>
              </a:rPr>
              <a:t> Events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Symbol"/>
              </a:rPr>
              <a:t>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– 7GeV to the end point.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Full EM background for both phase-III and Phase-IV running.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Approximately 3 months of physics from Phase-III running (1.4 kHz)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9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30" y="3272041"/>
            <a:ext cx="1714500" cy="29591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96495" y="5323489"/>
            <a:ext cx="1509635" cy="358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45"/>
            <a:ext cx="6096000" cy="758887"/>
          </a:xfrm>
        </p:spPr>
        <p:txBody>
          <a:bodyPr>
            <a:normAutofit/>
          </a:bodyPr>
          <a:lstStyle/>
          <a:p>
            <a:r>
              <a:rPr lang="en-US" dirty="0" smtClean="0"/>
              <a:t>Quantum Chromo Dynamics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56" y="791410"/>
            <a:ext cx="2631701" cy="2092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717497"/>
            <a:ext cx="57792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QCD describes the interactions of quarks and gluons and should predict the spectrum of bound-state baryons (       ) and mesons (     ).</a:t>
            </a:r>
          </a:p>
          <a:p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There should also be mesons in which the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gluonic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field contributes directly to the J</a:t>
            </a:r>
            <a:r>
              <a:rPr lang="en-US" sz="20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quantum numbers of the states --- hybrid mesons. Some are expected to have ``exotic’’ quantum numbers.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34" y="1508338"/>
            <a:ext cx="241300" cy="2159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02" y="1546438"/>
            <a:ext cx="368300" cy="177800"/>
          </a:xfrm>
          <a:prstGeom prst="rect">
            <a:avLst/>
          </a:prstGeom>
        </p:spPr>
      </p:pic>
      <p:pic>
        <p:nvPicPr>
          <p:cNvPr id="14" name="Picture 13" descr="spectrum_realsiz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6" y="4315154"/>
            <a:ext cx="3794760" cy="18364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2" y="3477285"/>
            <a:ext cx="348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Lattice QCD calculation of the light-quark meson spectrum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5162" y="5987018"/>
            <a:ext cx="124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QN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39419" y="5182384"/>
            <a:ext cx="110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Exotic QN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211837" y="3969685"/>
            <a:ext cx="1347065" cy="12571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641215" y="4315154"/>
            <a:ext cx="1234552" cy="22584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29" y="4902984"/>
            <a:ext cx="355600" cy="279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3" y="4187898"/>
            <a:ext cx="279400" cy="2032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30" y="4534820"/>
            <a:ext cx="342900" cy="203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27628" y="4718318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2.0GeV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75767" y="6376292"/>
            <a:ext cx="2521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Several </a:t>
            </a:r>
            <a:r>
              <a:rPr lang="en-US" dirty="0" err="1" smtClean="0"/>
              <a:t>nonets</a:t>
            </a:r>
            <a:r>
              <a:rPr lang="en-US" dirty="0" smtClean="0"/>
              <a:t> predicted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2" y="5323489"/>
            <a:ext cx="50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r>
              <a:rPr lang="en-US" sz="2400" baseline="30000" dirty="0" smtClean="0"/>
              <a:t>+-</a:t>
            </a:r>
            <a:endParaRPr lang="en-US" sz="2400" baseline="30000" dirty="0"/>
          </a:p>
        </p:txBody>
      </p:sp>
      <p:sp>
        <p:nvSpPr>
          <p:cNvPr id="31" name="Rectangle 30"/>
          <p:cNvSpPr/>
          <p:nvPr/>
        </p:nvSpPr>
        <p:spPr>
          <a:xfrm>
            <a:off x="7069494" y="5323489"/>
            <a:ext cx="50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+</a:t>
            </a:r>
            <a:r>
              <a:rPr lang="en-US" sz="2400" baseline="30000" dirty="0"/>
              <a:t>-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32514" y="5323489"/>
            <a:ext cx="50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-+</a:t>
            </a:r>
            <a:endParaRPr lang="en-US" sz="24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5227630" y="3844221"/>
            <a:ext cx="8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8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ingle Corner Rectangle 13"/>
          <p:cNvSpPr/>
          <p:nvPr/>
        </p:nvSpPr>
        <p:spPr>
          <a:xfrm>
            <a:off x="5246617" y="3779198"/>
            <a:ext cx="3695323" cy="2103739"/>
          </a:xfrm>
          <a:prstGeom prst="snip1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  <a:alpha val="40000"/>
              </a:schemeClr>
            </a:solidFill>
          </a:ln>
          <a:effectLst>
            <a:glow rad="101600">
              <a:schemeClr val="tx2">
                <a:lumMod val="60000"/>
                <a:lumOff val="4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>
            <a:off x="241014" y="3774227"/>
            <a:ext cx="3958487" cy="2108709"/>
          </a:xfrm>
          <a:prstGeom prst="snip1Rect">
            <a:avLst/>
          </a:prstGeom>
          <a:solidFill>
            <a:schemeClr val="accent6">
              <a:lumMod val="20000"/>
              <a:lumOff val="80000"/>
              <a:alpha val="39000"/>
            </a:schemeClr>
          </a:solidFill>
          <a:ln>
            <a:solidFill>
              <a:srgbClr val="FF6600"/>
            </a:solidFill>
          </a:ln>
          <a:effectLst>
            <a:glow rad="101600">
              <a:schemeClr val="accent3">
                <a:lumMod val="20000"/>
                <a:lumOff val="8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16" y="180069"/>
            <a:ext cx="5460897" cy="657550"/>
          </a:xfrm>
        </p:spPr>
        <p:txBody>
          <a:bodyPr/>
          <a:lstStyle/>
          <a:p>
            <a:r>
              <a:rPr lang="en-US" dirty="0" smtClean="0"/>
              <a:t>Workflow 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263" y="737043"/>
            <a:ext cx="2946400" cy="233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015" y="990403"/>
            <a:ext cx="5778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We are working with the Jefferson Lab IT division to implement workflow tools.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Such an effort requires close coordination with the experimental efforts.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015" y="3189015"/>
            <a:ext cx="8482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Timeline of Production Data Challenges to Stress Workflow at JLab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015" y="4148529"/>
            <a:ext cx="381459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~100   jobs @ JLab December 2012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~500 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 jobs @ JLab October 2013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~5000 jobs @ </a:t>
            </a:r>
            <a:r>
              <a:rPr lang="en-US" sz="2000" dirty="0" err="1" smtClean="0">
                <a:solidFill>
                  <a:srgbClr val="008000"/>
                </a:solidFill>
              </a:rPr>
              <a:t>Jlab</a:t>
            </a:r>
            <a:r>
              <a:rPr lang="en-US" sz="2000" dirty="0" smtClean="0">
                <a:solidFill>
                  <a:srgbClr val="008000"/>
                </a:solidFill>
              </a:rPr>
              <a:t> Spring 2014</a:t>
            </a:r>
          </a:p>
          <a:p>
            <a:endParaRPr lang="en-US" sz="2000" dirty="0">
              <a:solidFill>
                <a:srgbClr val="008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                          DONE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015" y="3779198"/>
            <a:ext cx="37006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u="sng" dirty="0">
                <a:solidFill>
                  <a:schemeClr val="bg2">
                    <a:lumMod val="50000"/>
                  </a:schemeClr>
                </a:solidFill>
              </a:rPr>
              <a:t>Simulation and Reconstruction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3721" y="3717643"/>
            <a:ext cx="26948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Production from Tape</a:t>
            </a:r>
            <a:endParaRPr lang="en-US" sz="22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6941" y="4148530"/>
            <a:ext cx="36984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Preload EVIO data to tape.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~500   cores @ </a:t>
            </a:r>
            <a:r>
              <a:rPr lang="en-US" sz="2000" dirty="0" err="1" smtClean="0">
                <a:solidFill>
                  <a:srgbClr val="0000FF"/>
                </a:solidFill>
              </a:rPr>
              <a:t>Jlab</a:t>
            </a:r>
            <a:r>
              <a:rPr lang="en-US" sz="2000" dirty="0" smtClean="0">
                <a:solidFill>
                  <a:srgbClr val="0000FF"/>
                </a:solidFill>
              </a:rPr>
              <a:t> Summer 2014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~5000 cores @ JLab by Fall 2014  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7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17" y="140167"/>
            <a:ext cx="6430683" cy="5620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July 2013 Software Workshop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31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rcRect t="1221" b="1221"/>
          <a:stretch>
            <a:fillRect/>
          </a:stretch>
        </p:blipFill>
        <p:spPr>
          <a:xfrm>
            <a:off x="4849907" y="884810"/>
            <a:ext cx="4145280" cy="2279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884810"/>
            <a:ext cx="439270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2-day long workshop held at JLab with a video broadcast. Over 30 participants.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1" y="2837094"/>
            <a:ext cx="38138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Event generation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Background simulation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Simulation with HDGEANT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Reconstruction (JANA)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Event Selection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Multivariate Analysis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Amplitude Analysis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7" y="2341794"/>
            <a:ext cx="3162300" cy="495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5956" y="5855604"/>
            <a:ext cx="7430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https://halldweb1.jlab.org/wiki/</a:t>
            </a:r>
            <a:r>
              <a:rPr lang="en-US" dirty="0" err="1">
                <a:solidFill>
                  <a:srgbClr val="660066"/>
                </a:solidFill>
              </a:rPr>
              <a:t>index.php</a:t>
            </a:r>
            <a:r>
              <a:rPr lang="en-US" dirty="0">
                <a:solidFill>
                  <a:srgbClr val="660066"/>
                </a:solidFill>
              </a:rPr>
              <a:t>/GlueX_Analysis_Workshop_2013</a:t>
            </a:r>
          </a:p>
        </p:txBody>
      </p:sp>
      <p:pic>
        <p:nvPicPr>
          <p:cNvPr id="13" name="Picture 12" descr="amp_analysis_fi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03" y="3038015"/>
            <a:ext cx="2573655" cy="281368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98" y="3490862"/>
            <a:ext cx="1384300" cy="622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03297" y="4553935"/>
            <a:ext cx="164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95% purity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~22% efficiency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8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83424" y="2796565"/>
            <a:ext cx="188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Initial exotic hybrid searches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06" y="3452741"/>
            <a:ext cx="1536700" cy="1943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410" y="2680950"/>
            <a:ext cx="1738132" cy="3362323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0162" y="2796565"/>
            <a:ext cx="1870623" cy="2744266"/>
          </a:xfrm>
          <a:prstGeom prst="rect">
            <a:avLst/>
          </a:prstGeom>
          <a:solidFill>
            <a:schemeClr val="accent2">
              <a:lumMod val="20000"/>
              <a:lumOff val="80000"/>
              <a:alpha val="1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09" y="126030"/>
            <a:ext cx="3636827" cy="671060"/>
          </a:xfrm>
        </p:spPr>
        <p:txBody>
          <a:bodyPr/>
          <a:lstStyle/>
          <a:p>
            <a:r>
              <a:rPr lang="en-US" dirty="0" smtClean="0"/>
              <a:t>Physics Analysis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9410" y="810600"/>
            <a:ext cx="88793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To be ready to do physics on day one, analyses need to be worked out in advance using the full suite of GlueX/Hall-D software and data from our large-scale data challenges.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409" y="2170543"/>
            <a:ext cx="286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Physics reactions of interest: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234" y="2680951"/>
            <a:ext cx="1587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Prove we understand the detector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73" y="3289113"/>
            <a:ext cx="1295400" cy="1041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64977" y="280551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Strange Baryons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64977" y="2680952"/>
            <a:ext cx="1839609" cy="1804360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19801" y="2680952"/>
            <a:ext cx="3013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Activity in the physics working group is beginning to shift to full-scale analyses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27728" y="5489275"/>
            <a:ext cx="69710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The analysis software is deployed and the large-scale data challenges provide the input to fully develop physics analyses in GlueX/Hall-D.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4" y="3688617"/>
            <a:ext cx="10668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3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83424" y="2796565"/>
            <a:ext cx="188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Initial exotic hybrid searches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06" y="3452741"/>
            <a:ext cx="1536700" cy="1943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410" y="2680950"/>
            <a:ext cx="1738132" cy="3362323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0162" y="2796565"/>
            <a:ext cx="1870623" cy="2744266"/>
          </a:xfrm>
          <a:prstGeom prst="rect">
            <a:avLst/>
          </a:prstGeom>
          <a:solidFill>
            <a:schemeClr val="accent2">
              <a:lumMod val="20000"/>
              <a:lumOff val="80000"/>
              <a:alpha val="1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09" y="126030"/>
            <a:ext cx="3636827" cy="671060"/>
          </a:xfrm>
        </p:spPr>
        <p:txBody>
          <a:bodyPr/>
          <a:lstStyle/>
          <a:p>
            <a:r>
              <a:rPr lang="en-US" dirty="0" smtClean="0"/>
              <a:t>Physics Analysis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9410" y="810600"/>
            <a:ext cx="88793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To be ready to do physics on day one, analyses need to be worked out in advance using the full suite of GlueX/Hall-D software and data from our large-scale data challenges.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409" y="2170543"/>
            <a:ext cx="286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Physics reactions of interest: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234" y="2680951"/>
            <a:ext cx="1587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Prove we understand the detector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73" y="3289113"/>
            <a:ext cx="1295400" cy="1041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64977" y="280551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Strange Baryons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64977" y="2680952"/>
            <a:ext cx="1839609" cy="1804360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19801" y="2680952"/>
            <a:ext cx="3013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Activity in the physics working group is beginning to shift to full-scale analyses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27728" y="5489275"/>
            <a:ext cx="69710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The analysis software is deployed and the large-scale data challenges provide the input to fully develop physics analyses in GlueX/Hall-D.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4" y="3688617"/>
            <a:ext cx="1066800" cy="21971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94673" y="4611409"/>
            <a:ext cx="4387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Good statistics with 30 days of beam.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0234" y="3689153"/>
            <a:ext cx="1562957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203994" y="3393191"/>
            <a:ext cx="1562957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190106" y="4093064"/>
            <a:ext cx="1562957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70234" y="4058485"/>
            <a:ext cx="1562957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70234" y="4469642"/>
            <a:ext cx="1562957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0234" y="4832263"/>
            <a:ext cx="1562957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3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580"/>
            <a:ext cx="8229600" cy="775368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79" y="893984"/>
            <a:ext cx="8707907" cy="525549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After 17 years, we are on the verge of physics in Hall D using the GlueX detector.</a:t>
            </a: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Starting now to commission and calibrate with cosmic events.</a:t>
            </a:r>
          </a:p>
          <a:p>
            <a:r>
              <a:rPr lang="en-US" sz="2800" dirty="0">
                <a:solidFill>
                  <a:srgbClr val="0000FF"/>
                </a:solidFill>
              </a:rPr>
              <a:t>The data acquisition and triggers will be ready </a:t>
            </a:r>
            <a:r>
              <a:rPr lang="en-US" sz="2800" dirty="0" smtClean="0">
                <a:solidFill>
                  <a:srgbClr val="0000FF"/>
                </a:solidFill>
              </a:rPr>
              <a:t>for </a:t>
            </a:r>
            <a:r>
              <a:rPr lang="en-US" sz="2800" dirty="0">
                <a:solidFill>
                  <a:srgbClr val="0000FF"/>
                </a:solidFill>
              </a:rPr>
              <a:t>t</a:t>
            </a:r>
            <a:r>
              <a:rPr lang="en-US" sz="2800" dirty="0" smtClean="0">
                <a:solidFill>
                  <a:srgbClr val="0000FF"/>
                </a:solidFill>
              </a:rPr>
              <a:t>he detector to take commissioning beam in fall of 2014.</a:t>
            </a:r>
          </a:p>
          <a:p>
            <a:r>
              <a:rPr lang="en-US" sz="2800" dirty="0" smtClean="0">
                <a:solidFill>
                  <a:srgbClr val="984807"/>
                </a:solidFill>
              </a:rPr>
              <a:t>Offline software is tested and deployed for physics analysis.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Physics analysis will be ready to start in 2015.</a:t>
            </a: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The GlueX graduate students can now see their thesis data around the corner.</a:t>
            </a:r>
          </a:p>
          <a:p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2149-90B7-9345-AA80-8B7DC87E832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6818954" cy="730795"/>
          </a:xfrm>
        </p:spPr>
        <p:txBody>
          <a:bodyPr/>
          <a:lstStyle/>
          <a:p>
            <a:r>
              <a:rPr lang="en-US" dirty="0" smtClean="0"/>
              <a:t>Lattice QCD Meson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979956"/>
            <a:ext cx="8854440" cy="42849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9300" y="1866900"/>
            <a:ext cx="381000" cy="622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727200"/>
            <a:ext cx="381000" cy="4699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3600" y="1638300"/>
            <a:ext cx="381000" cy="5207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64500" y="1866900"/>
            <a:ext cx="381000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97449" y="4622800"/>
            <a:ext cx="282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States with non-trivial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gluonic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fields.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299" y="4747567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endParaRPr lang="en-US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5334000"/>
            <a:ext cx="1219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30" y="3272041"/>
            <a:ext cx="1714500" cy="29591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96495" y="5323489"/>
            <a:ext cx="1509635" cy="358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45"/>
            <a:ext cx="6096000" cy="758887"/>
          </a:xfrm>
        </p:spPr>
        <p:txBody>
          <a:bodyPr>
            <a:normAutofit/>
          </a:bodyPr>
          <a:lstStyle/>
          <a:p>
            <a:r>
              <a:rPr lang="en-US" dirty="0" smtClean="0"/>
              <a:t>Quantum Chromo Dynamics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56" y="791410"/>
            <a:ext cx="2631701" cy="2092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717497"/>
            <a:ext cx="57792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QCD describes the interactions of quarks and gluons and should predict the spectrum of bound-state baryons (       ) and mesons (     ).</a:t>
            </a:r>
          </a:p>
          <a:p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There should also be mesons in which the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gluonic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field contributes directly to the J</a:t>
            </a:r>
            <a:r>
              <a:rPr lang="en-US" sz="20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quantum numbers of the states --- hybrid mesons. Some are expected to have ``exotic’’ quantum numbers.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34" y="1508338"/>
            <a:ext cx="241300" cy="2159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02" y="1546438"/>
            <a:ext cx="368300" cy="177800"/>
          </a:xfrm>
          <a:prstGeom prst="rect">
            <a:avLst/>
          </a:prstGeom>
        </p:spPr>
      </p:pic>
      <p:pic>
        <p:nvPicPr>
          <p:cNvPr id="14" name="Picture 13" descr="spectrum_realsiz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6" y="4315154"/>
            <a:ext cx="3794760" cy="18364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2" y="3477285"/>
            <a:ext cx="348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Lattice QCD calculation of the light-quark meson spectrum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5162" y="5987018"/>
            <a:ext cx="124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QN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39419" y="5182384"/>
            <a:ext cx="110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Exotic QN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211837" y="3969685"/>
            <a:ext cx="1347065" cy="12571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641215" y="4315154"/>
            <a:ext cx="1234552" cy="22584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29" y="4902984"/>
            <a:ext cx="355600" cy="279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3" y="4187898"/>
            <a:ext cx="279400" cy="2032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30" y="4534820"/>
            <a:ext cx="342900" cy="203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27628" y="4718318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2.0GeV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75767" y="6376292"/>
            <a:ext cx="2521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Several </a:t>
            </a:r>
            <a:r>
              <a:rPr lang="en-US" dirty="0" err="1" smtClean="0"/>
              <a:t>nonets</a:t>
            </a:r>
            <a:r>
              <a:rPr lang="en-US" dirty="0" smtClean="0"/>
              <a:t> predicted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2" y="5323489"/>
            <a:ext cx="50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r>
              <a:rPr lang="en-US" sz="2400" baseline="30000" dirty="0" smtClean="0"/>
              <a:t>+-</a:t>
            </a:r>
            <a:endParaRPr lang="en-US" sz="2400" baseline="30000" dirty="0"/>
          </a:p>
        </p:txBody>
      </p:sp>
      <p:sp>
        <p:nvSpPr>
          <p:cNvPr id="31" name="Rectangle 30"/>
          <p:cNvSpPr/>
          <p:nvPr/>
        </p:nvSpPr>
        <p:spPr>
          <a:xfrm>
            <a:off x="7069494" y="5323489"/>
            <a:ext cx="50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+</a:t>
            </a:r>
            <a:r>
              <a:rPr lang="en-US" sz="2400" baseline="30000" dirty="0"/>
              <a:t>-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32514" y="5323489"/>
            <a:ext cx="50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-+</a:t>
            </a:r>
            <a:endParaRPr lang="en-US" sz="24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5227630" y="3844221"/>
            <a:ext cx="8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29" y="4342529"/>
            <a:ext cx="3031337" cy="160482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84579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734152" cy="1701546"/>
            <a:chOff x="0" y="2592"/>
            <a:chExt cx="4691" cy="1392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21931" y="895229"/>
            <a:ext cx="42644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We expect 5 nonets of exotic-quantum-number mesons: </a:t>
            </a:r>
            <a:endParaRPr lang="en-US" sz="2400" b="1" dirty="0">
              <a:solidFill>
                <a:srgbClr val="0000FF"/>
              </a:solidFill>
            </a:endParaRP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1 </a:t>
            </a:r>
            <a:r>
              <a:rPr lang="en-US" sz="2400" b="1" dirty="0" err="1" smtClean="0">
                <a:solidFill>
                  <a:srgbClr val="0000FF"/>
                </a:solidFill>
              </a:rPr>
              <a:t>nonet</a:t>
            </a:r>
            <a:r>
              <a:rPr lang="en-US" sz="2400" b="1" dirty="0" smtClean="0">
                <a:solidFill>
                  <a:srgbClr val="0000FF"/>
                </a:solidFill>
              </a:rPr>
              <a:t> of   </a:t>
            </a:r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+-</a:t>
            </a:r>
            <a:r>
              <a:rPr lang="en-US" sz="2400" b="1" dirty="0" smtClean="0">
                <a:solidFill>
                  <a:srgbClr val="FF0000"/>
                </a:solidFill>
              </a:rPr>
              <a:t>  exotic </a:t>
            </a:r>
            <a:r>
              <a:rPr lang="en-US" sz="2400" b="1" dirty="0" smtClean="0">
                <a:solidFill>
                  <a:srgbClr val="0000FF"/>
                </a:solidFill>
              </a:rPr>
              <a:t>mesons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2 nonets of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   </a:t>
            </a:r>
            <a:r>
              <a:rPr lang="en-US" sz="2400" b="1" dirty="0" smtClean="0">
                <a:solidFill>
                  <a:srgbClr val="FF0000"/>
                </a:solidFill>
              </a:rPr>
              <a:t>exotic </a:t>
            </a:r>
            <a:r>
              <a:rPr lang="en-US" sz="2400" b="1" dirty="0" smtClean="0">
                <a:solidFill>
                  <a:srgbClr val="0000FF"/>
                </a:solidFill>
              </a:rPr>
              <a:t>mesons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2 nonets of </a:t>
            </a:r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+-  </a:t>
            </a:r>
            <a:r>
              <a:rPr lang="en-US" sz="2400" b="1" dirty="0" smtClean="0">
                <a:solidFill>
                  <a:srgbClr val="FF0000"/>
                </a:solidFill>
              </a:rPr>
              <a:t>exotic  </a:t>
            </a:r>
            <a:r>
              <a:rPr lang="en-US" sz="2400" b="1" dirty="0" smtClean="0">
                <a:solidFill>
                  <a:srgbClr val="0000FF"/>
                </a:solidFill>
              </a:rPr>
              <a:t>mesons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29607" y="1114829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91696" y="2737124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65743" y="2229292"/>
            <a:ext cx="1759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pple Casual"/>
              </a:rPr>
              <a:t>Lattice shows two nonets here.</a:t>
            </a:r>
            <a:endParaRPr lang="en-US" sz="2000" dirty="0">
              <a:solidFill>
                <a:srgbClr val="008000"/>
              </a:solidFill>
              <a:latin typeface="Apple Casu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56" name="Oval 55"/>
          <p:cNvSpPr>
            <a:spLocks noChangeAspect="1"/>
          </p:cNvSpPr>
          <p:nvPr/>
        </p:nvSpPr>
        <p:spPr>
          <a:xfrm>
            <a:off x="5290113" y="1997456"/>
            <a:ext cx="237744" cy="237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290113" y="2375334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8605812" y="1465088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043836" y="1011428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047485" y="1486705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8243408" y="146508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6681989" y="101142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6716521" y="1512332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557344" y="54114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089900" y="68190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672997" y="506266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5287774" y="1999973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8207917" y="634660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910741" y="1905000"/>
            <a:ext cx="0" cy="324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970606" y="2419350"/>
            <a:ext cx="352043" cy="184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2025" y="3285684"/>
            <a:ext cx="5475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Experimental evidence exists for </a:t>
            </a:r>
            <a:r>
              <a:rPr lang="en-US" sz="2400" dirty="0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US" sz="2400" baseline="-25000" dirty="0" smtClean="0">
                <a:solidFill>
                  <a:srgbClr val="008000"/>
                </a:solidFill>
              </a:rPr>
              <a:t>1</a:t>
            </a:r>
            <a:r>
              <a:rPr lang="en-US" sz="2400" dirty="0" smtClean="0">
                <a:solidFill>
                  <a:srgbClr val="008000"/>
                </a:solidFill>
              </a:rPr>
              <a:t> states.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624"/>
          </a:xfrm>
        </p:spPr>
        <p:txBody>
          <a:bodyPr/>
          <a:lstStyle/>
          <a:p>
            <a:r>
              <a:rPr lang="en-US" dirty="0" smtClean="0"/>
              <a:t>Finding the States?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458" y="946150"/>
            <a:ext cx="4282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Lattice QCD suggest where to look for exotic states: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2976" y="2609850"/>
            <a:ext cx="399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Models suggest how the states should fall apart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AutoShape 18"/>
          <p:cNvSpPr>
            <a:spLocks noChangeArrowheads="1"/>
          </p:cNvSpPr>
          <p:nvPr/>
        </p:nvSpPr>
        <p:spPr bwMode="auto">
          <a:xfrm>
            <a:off x="3762624" y="3307181"/>
            <a:ext cx="5095128" cy="3049169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 smtClean="0">
                <a:latin typeface="Symbol" pitchFamily="16" charset="2"/>
              </a:rPr>
              <a:t>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 smtClean="0">
                <a:latin typeface="Comic Sans MS" pitchFamily="64" charset="0"/>
              </a:rPr>
              <a:t>a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latin typeface="Symbol" pitchFamily="16" charset="2"/>
              </a:rPr>
              <a:t>ph’</a:t>
            </a:r>
            <a:endParaRPr lang="en-GB" sz="2400" dirty="0"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latin typeface="Symbol" pitchFamily="16" charset="2"/>
              </a:rPr>
              <a:t>h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latin typeface="Symbol" pitchFamily="16" charset="2"/>
              </a:rPr>
              <a:t> h’</a:t>
            </a:r>
            <a:r>
              <a:rPr lang="en-GB" sz="2400" dirty="0" smtClean="0">
                <a:latin typeface="Comic Sans MS" pitchFamily="64" charset="0"/>
              </a:rPr>
              <a:t>   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r, </a:t>
            </a:r>
            <a:r>
              <a:rPr lang="en-GB" sz="2400" dirty="0" smtClean="0">
                <a:latin typeface="Comic Sans MS" pitchFamily="64" charset="0"/>
              </a:rPr>
              <a:t>a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b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h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latin typeface="Symbol" pitchFamily="16" charset="2"/>
              </a:rPr>
              <a:t></a:t>
            </a:r>
            <a:r>
              <a:rPr lang="en-GB" sz="2400" dirty="0">
                <a:latin typeface="Symbol" pitchFamily="16" charset="2"/>
              </a:rPr>
              <a:t>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2</a:t>
            </a:r>
            <a:r>
              <a:rPr lang="en-GB" sz="2400" dirty="0">
                <a:latin typeface="Symbol" pitchFamily="16" charset="2"/>
              </a:rPr>
              <a:t>, </a:t>
            </a:r>
            <a:r>
              <a:rPr lang="en-GB" sz="2400" dirty="0" smtClean="0">
                <a:latin typeface="Symbol" pitchFamily="16" charset="2"/>
              </a:rPr>
              <a:t>rh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</a:t>
            </a:r>
            <a:r>
              <a:rPr lang="en-GB" sz="2400" dirty="0" smtClean="0">
                <a:latin typeface="Symbol" pitchFamily="16" charset="2"/>
              </a:rPr>
              <a:t></a:t>
            </a:r>
            <a:r>
              <a:rPr lang="en-GB" sz="2400" dirty="0">
                <a:latin typeface="Symbol" pitchFamily="16" charset="2"/>
              </a:rPr>
              <a:t></a:t>
            </a:r>
            <a:r>
              <a:rPr lang="en-GB" sz="2400" dirty="0" smtClean="0">
                <a:latin typeface="Symbol" pitchFamily="16" charset="2"/>
              </a:rPr>
              <a:t>,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w</a:t>
            </a:r>
            <a:r>
              <a:rPr lang="en-GB" sz="2400" dirty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</a:t>
            </a:r>
          </a:p>
        </p:txBody>
      </p: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990600" y="3453547"/>
            <a:ext cx="2389188" cy="1658938"/>
            <a:chOff x="3968" y="394"/>
            <a:chExt cx="1505" cy="1045"/>
          </a:xfrm>
        </p:grpSpPr>
        <p:sp>
          <p:nvSpPr>
            <p:cNvPr id="28" name="Line 6"/>
            <p:cNvSpPr>
              <a:spLocks noChangeShapeType="1"/>
            </p:cNvSpPr>
            <p:nvPr/>
          </p:nvSpPr>
          <p:spPr bwMode="auto">
            <a:xfrm>
              <a:off x="4064" y="68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4064" y="116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 flipV="1">
              <a:off x="4688" y="439"/>
              <a:ext cx="672" cy="242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4688" y="1160"/>
              <a:ext cx="672" cy="240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5024" y="776"/>
              <a:ext cx="1" cy="288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>
              <a:off x="5024" y="1064"/>
              <a:ext cx="384" cy="144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5072" y="776"/>
              <a:ext cx="1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 flipV="1">
              <a:off x="5024" y="631"/>
              <a:ext cx="384" cy="146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auto">
            <a:xfrm>
              <a:off x="3968" y="632"/>
              <a:ext cx="96" cy="624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 rot="1200000">
              <a:off x="5361" y="1159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6"/>
            <p:cNvSpPr>
              <a:spLocks noChangeArrowheads="1"/>
            </p:cNvSpPr>
            <p:nvPr/>
          </p:nvSpPr>
          <p:spPr bwMode="auto">
            <a:xfrm rot="20940000">
              <a:off x="5359" y="393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19"/>
          <p:cNvGrpSpPr>
            <a:grpSpLocks/>
          </p:cNvGrpSpPr>
          <p:nvPr/>
        </p:nvGrpSpPr>
        <p:grpSpPr bwMode="auto">
          <a:xfrm>
            <a:off x="1295400" y="3919499"/>
            <a:ext cx="736600" cy="641350"/>
            <a:chOff x="4150" y="728"/>
            <a:chExt cx="464" cy="404"/>
          </a:xfrm>
        </p:grpSpPr>
        <p:sp>
          <p:nvSpPr>
            <p:cNvPr id="40" name="AutoShape 20"/>
            <p:cNvSpPr>
              <a:spLocks noChangeArrowheads="1"/>
            </p:cNvSpPr>
            <p:nvPr/>
          </p:nvSpPr>
          <p:spPr bwMode="auto">
            <a:xfrm>
              <a:off x="4150" y="845"/>
              <a:ext cx="465" cy="288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latin typeface="Comic Sans MS" pitchFamily="64" charset="0"/>
                </a:rPr>
                <a:t>L</a:t>
              </a:r>
              <a:r>
                <a:rPr lang="en-GB" sz="2400" baseline="-25000" dirty="0" err="1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  <a:endParaRPr lang="en-GB" sz="2400" baseline="-25000" dirty="0">
                <a:solidFill>
                  <a:srgbClr val="660033"/>
                </a:solidFill>
                <a:latin typeface="Comic Sans MS" pitchFamily="64" charset="0"/>
              </a:endParaRPr>
            </a:p>
          </p:txBody>
        </p:sp>
        <p:sp>
          <p:nvSpPr>
            <p:cNvPr id="41" name="Line 21"/>
            <p:cNvSpPr>
              <a:spLocks noChangeShapeType="1"/>
            </p:cNvSpPr>
            <p:nvPr/>
          </p:nvSpPr>
          <p:spPr bwMode="auto">
            <a:xfrm flipV="1">
              <a:off x="4160" y="727"/>
              <a:ext cx="1" cy="39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22"/>
          <p:cNvGrpSpPr>
            <a:grpSpLocks/>
          </p:cNvGrpSpPr>
          <p:nvPr/>
        </p:nvGrpSpPr>
        <p:grpSpPr bwMode="auto">
          <a:xfrm>
            <a:off x="2275910" y="3450291"/>
            <a:ext cx="852487" cy="577850"/>
            <a:chOff x="4762" y="394"/>
            <a:chExt cx="537" cy="364"/>
          </a:xfrm>
        </p:grpSpPr>
        <p:sp>
          <p:nvSpPr>
            <p:cNvPr id="43" name="AutoShape 23"/>
            <p:cNvSpPr>
              <a:spLocks noChangeArrowheads="1"/>
            </p:cNvSpPr>
            <p:nvPr/>
          </p:nvSpPr>
          <p:spPr bwMode="auto">
            <a:xfrm rot="20280000">
              <a:off x="4834" y="409"/>
              <a:ext cx="465" cy="287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latin typeface="Comic Sans MS" pitchFamily="64" charset="0"/>
                </a:rPr>
                <a:t>L</a:t>
              </a:r>
              <a:r>
                <a:rPr lang="en-GB" sz="2400" baseline="-25000" dirty="0" err="1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  <a:endParaRPr lang="en-GB" sz="2400" baseline="-25000" dirty="0">
                <a:solidFill>
                  <a:srgbClr val="660033"/>
                </a:solidFill>
                <a:latin typeface="Comic Sans MS" pitchFamily="64" charset="0"/>
              </a:endParaRPr>
            </a:p>
          </p:txBody>
        </p:sp>
        <p:sp>
          <p:nvSpPr>
            <p:cNvPr id="44" name="Line 24"/>
            <p:cNvSpPr>
              <a:spLocks noChangeShapeType="1"/>
            </p:cNvSpPr>
            <p:nvPr/>
          </p:nvSpPr>
          <p:spPr bwMode="auto">
            <a:xfrm flipH="1" flipV="1">
              <a:off x="4762" y="394"/>
              <a:ext cx="150" cy="36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392664" y="5137461"/>
            <a:ext cx="38608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Populate final states with </a:t>
            </a:r>
            <a:endParaRPr lang="en-US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0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,K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,η,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photons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133852" y="8445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647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624"/>
          </a:xfrm>
        </p:spPr>
        <p:txBody>
          <a:bodyPr/>
          <a:lstStyle/>
          <a:p>
            <a:r>
              <a:rPr lang="en-US" dirty="0" smtClean="0"/>
              <a:t>Finding the States?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458" y="946150"/>
            <a:ext cx="4282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Lattice QCD suggest where to look for exotic states: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2976" y="2609850"/>
            <a:ext cx="399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Models suggest how the states should fall apart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AutoShape 18"/>
          <p:cNvSpPr>
            <a:spLocks noChangeArrowheads="1"/>
          </p:cNvSpPr>
          <p:nvPr/>
        </p:nvSpPr>
        <p:spPr bwMode="auto">
          <a:xfrm>
            <a:off x="3762624" y="3307181"/>
            <a:ext cx="5095128" cy="3049169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rgbClr val="558ED5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6" charset="2"/>
              </a:rPr>
              <a:t>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 smtClean="0">
                <a:latin typeface="Comic Sans MS" pitchFamily="64" charset="0"/>
              </a:rPr>
              <a:t>a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ph’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558ED5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latin typeface="Symbol" pitchFamily="16" charset="2"/>
              </a:rPr>
              <a:t> </a:t>
            </a:r>
            <a:r>
              <a:rPr lang="en-GB" sz="2400" b="1" dirty="0" smtClean="0">
                <a:solidFill>
                  <a:srgbClr val="558ED5"/>
                </a:solidFill>
                <a:latin typeface="Symbol" pitchFamily="16" charset="2"/>
              </a:rPr>
              <a:t>h’</a:t>
            </a:r>
            <a:r>
              <a:rPr lang="en-GB" sz="2400" dirty="0" smtClean="0">
                <a:latin typeface="Comic Sans MS" pitchFamily="64" charset="0"/>
              </a:rPr>
              <a:t>   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r, </a:t>
            </a:r>
            <a:r>
              <a:rPr lang="en-GB" sz="2400" dirty="0" smtClean="0">
                <a:latin typeface="Comic Sans MS" pitchFamily="64" charset="0"/>
              </a:rPr>
              <a:t>a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b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h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 smtClean="0">
                <a:latin typeface="Symbol" pitchFamily="16" charset="2"/>
              </a:rPr>
              <a:t></a:t>
            </a:r>
            <a:r>
              <a:rPr lang="en-GB" sz="2400" dirty="0">
                <a:latin typeface="Symbol" pitchFamily="16" charset="2"/>
              </a:rPr>
              <a:t></a:t>
            </a:r>
            <a:r>
              <a:rPr lang="en-GB" sz="2400" dirty="0">
                <a:solidFill>
                  <a:srgbClr val="558ED5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558ED5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dirty="0" smtClean="0">
                <a:latin typeface="Symbol" pitchFamily="16" charset="2"/>
              </a:rPr>
              <a:t>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558ED5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Symbol" pitchFamily="16" charset="2"/>
              </a:rPr>
              <a:t></a:t>
            </a:r>
            <a:r>
              <a:rPr lang="en-GB" sz="2400" dirty="0">
                <a:latin typeface="Symbol" pitchFamily="16" charset="2"/>
              </a:rPr>
              <a:t>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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</a:t>
            </a:r>
            <a:r>
              <a:rPr lang="en-GB" sz="2400" dirty="0" smtClean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w</a:t>
            </a:r>
            <a:r>
              <a:rPr lang="en-GB" sz="2400" dirty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558ED5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</a:t>
            </a:r>
          </a:p>
        </p:txBody>
      </p: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990600" y="3453547"/>
            <a:ext cx="2389188" cy="1658938"/>
            <a:chOff x="3968" y="394"/>
            <a:chExt cx="1505" cy="1045"/>
          </a:xfrm>
        </p:grpSpPr>
        <p:sp>
          <p:nvSpPr>
            <p:cNvPr id="28" name="Line 6"/>
            <p:cNvSpPr>
              <a:spLocks noChangeShapeType="1"/>
            </p:cNvSpPr>
            <p:nvPr/>
          </p:nvSpPr>
          <p:spPr bwMode="auto">
            <a:xfrm>
              <a:off x="4064" y="68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4064" y="116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 flipV="1">
              <a:off x="4688" y="439"/>
              <a:ext cx="672" cy="242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4688" y="1160"/>
              <a:ext cx="672" cy="240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5024" y="776"/>
              <a:ext cx="1" cy="288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>
              <a:off x="5024" y="1064"/>
              <a:ext cx="384" cy="144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5072" y="776"/>
              <a:ext cx="1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 flipV="1">
              <a:off x="5024" y="631"/>
              <a:ext cx="384" cy="146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auto">
            <a:xfrm>
              <a:off x="3968" y="632"/>
              <a:ext cx="96" cy="624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 rot="1200000">
              <a:off x="5361" y="1159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6"/>
            <p:cNvSpPr>
              <a:spLocks noChangeArrowheads="1"/>
            </p:cNvSpPr>
            <p:nvPr/>
          </p:nvSpPr>
          <p:spPr bwMode="auto">
            <a:xfrm rot="20940000">
              <a:off x="5359" y="393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19"/>
          <p:cNvGrpSpPr>
            <a:grpSpLocks/>
          </p:cNvGrpSpPr>
          <p:nvPr/>
        </p:nvGrpSpPr>
        <p:grpSpPr bwMode="auto">
          <a:xfrm>
            <a:off x="1295400" y="3919499"/>
            <a:ext cx="736600" cy="641350"/>
            <a:chOff x="4150" y="728"/>
            <a:chExt cx="464" cy="404"/>
          </a:xfrm>
        </p:grpSpPr>
        <p:sp>
          <p:nvSpPr>
            <p:cNvPr id="40" name="AutoShape 20"/>
            <p:cNvSpPr>
              <a:spLocks noChangeArrowheads="1"/>
            </p:cNvSpPr>
            <p:nvPr/>
          </p:nvSpPr>
          <p:spPr bwMode="auto">
            <a:xfrm>
              <a:off x="4150" y="845"/>
              <a:ext cx="465" cy="288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latin typeface="Comic Sans MS" pitchFamily="64" charset="0"/>
                </a:rPr>
                <a:t>L</a:t>
              </a:r>
              <a:r>
                <a:rPr lang="en-GB" sz="2400" baseline="-25000" dirty="0" err="1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  <a:endParaRPr lang="en-GB" sz="2400" baseline="-25000" dirty="0">
                <a:solidFill>
                  <a:srgbClr val="660033"/>
                </a:solidFill>
                <a:latin typeface="Comic Sans MS" pitchFamily="64" charset="0"/>
              </a:endParaRPr>
            </a:p>
          </p:txBody>
        </p:sp>
        <p:sp>
          <p:nvSpPr>
            <p:cNvPr id="41" name="Line 21"/>
            <p:cNvSpPr>
              <a:spLocks noChangeShapeType="1"/>
            </p:cNvSpPr>
            <p:nvPr/>
          </p:nvSpPr>
          <p:spPr bwMode="auto">
            <a:xfrm flipV="1">
              <a:off x="4160" y="727"/>
              <a:ext cx="1" cy="39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22"/>
          <p:cNvGrpSpPr>
            <a:grpSpLocks/>
          </p:cNvGrpSpPr>
          <p:nvPr/>
        </p:nvGrpSpPr>
        <p:grpSpPr bwMode="auto">
          <a:xfrm>
            <a:off x="2275910" y="3450291"/>
            <a:ext cx="852487" cy="577850"/>
            <a:chOff x="4762" y="394"/>
            <a:chExt cx="537" cy="364"/>
          </a:xfrm>
        </p:grpSpPr>
        <p:sp>
          <p:nvSpPr>
            <p:cNvPr id="43" name="AutoShape 23"/>
            <p:cNvSpPr>
              <a:spLocks noChangeArrowheads="1"/>
            </p:cNvSpPr>
            <p:nvPr/>
          </p:nvSpPr>
          <p:spPr bwMode="auto">
            <a:xfrm rot="20280000">
              <a:off x="4834" y="409"/>
              <a:ext cx="465" cy="287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latin typeface="Comic Sans MS" pitchFamily="64" charset="0"/>
                </a:rPr>
                <a:t>L</a:t>
              </a:r>
              <a:r>
                <a:rPr lang="en-GB" sz="2400" baseline="-25000" dirty="0" err="1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  <a:endParaRPr lang="en-GB" sz="2400" baseline="-25000" dirty="0">
                <a:solidFill>
                  <a:srgbClr val="660033"/>
                </a:solidFill>
                <a:latin typeface="Comic Sans MS" pitchFamily="64" charset="0"/>
              </a:endParaRPr>
            </a:p>
          </p:txBody>
        </p:sp>
        <p:sp>
          <p:nvSpPr>
            <p:cNvPr id="44" name="Line 24"/>
            <p:cNvSpPr>
              <a:spLocks noChangeShapeType="1"/>
            </p:cNvSpPr>
            <p:nvPr/>
          </p:nvSpPr>
          <p:spPr bwMode="auto">
            <a:xfrm flipH="1" flipV="1">
              <a:off x="4762" y="394"/>
              <a:ext cx="150" cy="36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392664" y="5137461"/>
            <a:ext cx="38608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Populate final states with </a:t>
            </a:r>
            <a:endParaRPr lang="en-US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0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,K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,η,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photons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133852" y="8445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647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741"/>
            <a:ext cx="2732616" cy="879853"/>
          </a:xfrm>
        </p:spPr>
        <p:txBody>
          <a:bodyPr/>
          <a:lstStyle/>
          <a:p>
            <a:r>
              <a:rPr lang="en-US" dirty="0" smtClean="0"/>
              <a:t>Physics 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Jefferson Lab User's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 descr="detector_labels_noplu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60" y="178894"/>
            <a:ext cx="4540251" cy="28314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441" y="923594"/>
            <a:ext cx="2732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8.4-9.0 GeV linearly polarized photons from 12 GeV electrons in a thin diamond wafer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0304" y="2701563"/>
            <a:ext cx="3271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Charged particle tracking + timing and photon detection in a 2T magnetic field. 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6" y="2945806"/>
            <a:ext cx="2578100" cy="368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1" y="5286177"/>
            <a:ext cx="2019300" cy="3302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1" y="4464265"/>
            <a:ext cx="1257300" cy="3302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1" y="4841676"/>
            <a:ext cx="1333500" cy="279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1" y="5794176"/>
            <a:ext cx="1270000" cy="342900"/>
          </a:xfrm>
          <a:prstGeom prst="rect">
            <a:avLst/>
          </a:prstGeom>
        </p:spPr>
      </p:pic>
      <p:sp>
        <p:nvSpPr>
          <p:cNvPr id="17" name="Right Brace 16"/>
          <p:cNvSpPr/>
          <p:nvPr/>
        </p:nvSpPr>
        <p:spPr>
          <a:xfrm>
            <a:off x="2334367" y="4687988"/>
            <a:ext cx="512868" cy="1449089"/>
          </a:xfrm>
          <a:prstGeom prst="rightBrace">
            <a:avLst>
              <a:gd name="adj1" fmla="val 8333"/>
              <a:gd name="adj2" fmla="val 49115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01543" y="4841677"/>
            <a:ext cx="1870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Fully reconstruct final states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9498" y="4399896"/>
            <a:ext cx="434909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All of these channels have been studied in Monte Carlo to understand the acceptance.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These studies have been used to ``stress’’ our offline reconstruction software.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1" y="3322710"/>
            <a:ext cx="2679700" cy="317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3722383"/>
            <a:ext cx="3225800" cy="7112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482177" y="4083776"/>
            <a:ext cx="642025" cy="49063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8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19692</TotalTime>
  <Words>3139</Words>
  <Application>Microsoft Macintosh PowerPoint</Application>
  <PresentationFormat>On-screen Show (4:3)</PresentationFormat>
  <Paragraphs>432</Paragraphs>
  <Slides>34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Physics in Hall-D</vt:lpstr>
      <vt:lpstr>Outline</vt:lpstr>
      <vt:lpstr>Quantum Chromo Dynamics</vt:lpstr>
      <vt:lpstr>Lattice QCD Meson Spectrum</vt:lpstr>
      <vt:lpstr>Quantum Chromo Dynamics</vt:lpstr>
      <vt:lpstr>PowerPoint Presentation</vt:lpstr>
      <vt:lpstr>Finding the States?</vt:lpstr>
      <vt:lpstr>Finding the States?</vt:lpstr>
      <vt:lpstr>Physics in</vt:lpstr>
      <vt:lpstr>Amplitude Analysis</vt:lpstr>
      <vt:lpstr>The Long Road</vt:lpstr>
      <vt:lpstr>The Long Road</vt:lpstr>
      <vt:lpstr>The Experimental Hall</vt:lpstr>
      <vt:lpstr>The GlueX Experiment</vt:lpstr>
      <vt:lpstr>Hall-D Solenoid</vt:lpstr>
      <vt:lpstr>The Forward Calorimeter</vt:lpstr>
      <vt:lpstr>Cosmic Events in the FCAL</vt:lpstr>
      <vt:lpstr>The Barrel Calorimeter</vt:lpstr>
      <vt:lpstr>PowerPoint Presentation</vt:lpstr>
      <vt:lpstr>The Forward Drift Chamber</vt:lpstr>
      <vt:lpstr>The Central Drift Chamber</vt:lpstr>
      <vt:lpstr>The Time-of-flight Wall</vt:lpstr>
      <vt:lpstr>PowerPoint Presentation</vt:lpstr>
      <vt:lpstr>The Tagger Hall and Photon Beam </vt:lpstr>
      <vt:lpstr>Diamond Radiator</vt:lpstr>
      <vt:lpstr>PowerPoint Presentation</vt:lpstr>
      <vt:lpstr>PowerPoint Presentation</vt:lpstr>
      <vt:lpstr>Online Data Challenges</vt:lpstr>
      <vt:lpstr>Large-scale Data Challenges</vt:lpstr>
      <vt:lpstr>Workflow Tools</vt:lpstr>
      <vt:lpstr>July 2013 Software Workshop</vt:lpstr>
      <vt:lpstr>Physics Analysis </vt:lpstr>
      <vt:lpstr>Physics Analysis </vt:lpstr>
      <vt:lpstr>Summary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Meyer</dc:creator>
  <cp:lastModifiedBy>Curtis Meyer</cp:lastModifiedBy>
  <cp:revision>66</cp:revision>
  <dcterms:created xsi:type="dcterms:W3CDTF">2014-05-16T20:14:36Z</dcterms:created>
  <dcterms:modified xsi:type="dcterms:W3CDTF">2014-09-14T11:39:20Z</dcterms:modified>
</cp:coreProperties>
</file>