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77" r:id="rId3"/>
    <p:sldId id="261" r:id="rId4"/>
    <p:sldId id="257" r:id="rId5"/>
    <p:sldId id="286" r:id="rId6"/>
    <p:sldId id="258" r:id="rId7"/>
    <p:sldId id="266" r:id="rId8"/>
    <p:sldId id="262" r:id="rId9"/>
    <p:sldId id="263" r:id="rId10"/>
    <p:sldId id="264" r:id="rId11"/>
    <p:sldId id="260" r:id="rId12"/>
    <p:sldId id="281" r:id="rId13"/>
    <p:sldId id="282" r:id="rId14"/>
    <p:sldId id="284" r:id="rId15"/>
    <p:sldId id="285" r:id="rId16"/>
    <p:sldId id="280" r:id="rId17"/>
    <p:sldId id="265" r:id="rId18"/>
    <p:sldId id="259" r:id="rId19"/>
    <p:sldId id="267" r:id="rId20"/>
    <p:sldId id="268" r:id="rId21"/>
    <p:sldId id="271" r:id="rId22"/>
    <p:sldId id="270" r:id="rId23"/>
    <p:sldId id="273" r:id="rId24"/>
    <p:sldId id="269" r:id="rId25"/>
    <p:sldId id="274" r:id="rId26"/>
    <p:sldId id="275" r:id="rId27"/>
    <p:sldId id="278" r:id="rId28"/>
    <p:sldId id="272" r:id="rId29"/>
    <p:sldId id="276" r:id="rId30"/>
    <p:sldId id="279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20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1B540-7E87-1B4D-86A4-D8A2E37F0B38}" type="datetimeFigureOut">
              <a:rPr lang="en-US" smtClean="0"/>
              <a:t>11/18/14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F982C-702B-1D48-ABE4-048BEA821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167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749EB-3804-894B-97B0-43D016DC652A}" type="datetimeFigureOut">
              <a:rPr lang="en-US" smtClean="0"/>
              <a:t>11/18/14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1BE0C-1CF6-A844-9C91-C30558DC7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60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25</a:t>
            </a:r>
            <a:r>
              <a:rPr lang="en-US" baseline="0" dirty="0" smtClean="0"/>
              <a:t> + 5 Presentation 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1BE0C-1CF6-A844-9C91-C30558DC7A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9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</a:t>
            </a:r>
            <a:r>
              <a:rPr lang="en-US" dirty="0" err="1" smtClean="0"/>
              <a:t>gluonic</a:t>
            </a:r>
            <a:r>
              <a:rPr lang="en-US" dirty="0" smtClean="0"/>
              <a:t> excitations and why are we looking for them? Lattice QCD predictions for</a:t>
            </a:r>
            <a:r>
              <a:rPr lang="en-US" baseline="0" dirty="0" smtClean="0"/>
              <a:t> the mesons and in particular, a class of mesons with non-quark-antiquark quantum numbers. Also not that mixing angles are predicted. GlueX</a:t>
            </a:r>
            <a:r>
              <a:rPr lang="en-US" dirty="0" smtClean="0"/>
              <a:t> needs to measure p</a:t>
            </a:r>
            <a:r>
              <a:rPr lang="en-US" baseline="0" dirty="0" smtClean="0"/>
              <a:t>article J(PC), masses, widths and decay modes to be able to map these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14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66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An amplitude analysis uses a physics amplitude to describe a process that connects the initial and final states. Several such processes may be possible, and the resulting amplitude is a coherent sum of all of these. The resulting amplitude can be used to evaluate the probability that a given event comes from the particular amplitude. A likelihood is formed as a product of these probabilities, which is turned into a sum by taking the logarithm. This log likelihood I then minimized with respect to the complex a’s.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47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23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00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44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12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2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77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3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95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22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28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3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11/18/14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984807"/>
                </a:solidFill>
              </a:defRPr>
            </a:lvl1pPr>
          </a:lstStyle>
          <a:p>
            <a:r>
              <a:rPr lang="en-US" dirty="0" smtClean="0"/>
              <a:t>Future Directions in Spectroscopy Analysis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984807"/>
                </a:solidFill>
              </a:defRPr>
            </a:lvl1pPr>
          </a:lstStyle>
          <a:p>
            <a:fld id="{BF6AAC10-70A4-5149-A626-BE9E39F252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chameleon_logo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2286000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5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rgbClr val="0000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9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366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7" Type="http://schemas.openxmlformats.org/officeDocument/2006/relationships/image" Target="../media/image44.emf"/><Relationship Id="rId8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5" Type="http://schemas.openxmlformats.org/officeDocument/2006/relationships/image" Target="../media/image52.emf"/><Relationship Id="rId6" Type="http://schemas.openxmlformats.org/officeDocument/2006/relationships/image" Target="../media/image53.emf"/><Relationship Id="rId7" Type="http://schemas.openxmlformats.org/officeDocument/2006/relationships/image" Target="../media/image54.emf"/><Relationship Id="rId8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5" Type="http://schemas.openxmlformats.org/officeDocument/2006/relationships/image" Target="../media/image61.emf"/><Relationship Id="rId6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jpg"/><Relationship Id="rId1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Analysis Plans for the GlueX Experiment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Curtis A. Meyer</a:t>
            </a:r>
          </a:p>
          <a:p>
            <a:r>
              <a:rPr lang="en-US" dirty="0" smtClean="0"/>
              <a:t>Carnegie Mellon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556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6290040" y="4162062"/>
            <a:ext cx="2521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Several nonets predicted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146021" y="1202962"/>
            <a:ext cx="2656301" cy="2959100"/>
            <a:chOff x="5227628" y="3272041"/>
            <a:chExt cx="2656301" cy="29591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1629" y="3272041"/>
              <a:ext cx="1714500" cy="295910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6196495" y="5323488"/>
              <a:ext cx="1509634" cy="358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8329" y="4902984"/>
              <a:ext cx="355600" cy="279400"/>
            </a:xfrm>
            <a:prstGeom prst="rect">
              <a:avLst/>
            </a:prstGeom>
          </p:spPr>
        </p:pic>
        <p:pic>
          <p:nvPicPr>
            <p:cNvPr id="25" name="Picture 24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462" y="4187898"/>
              <a:ext cx="279400" cy="203200"/>
            </a:xfrm>
            <a:prstGeom prst="rect">
              <a:avLst/>
            </a:prstGeom>
          </p:spPr>
        </p:pic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1029" y="4534819"/>
              <a:ext cx="342900" cy="2032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227628" y="4718318"/>
              <a:ext cx="868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2.0GeV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096000" y="5323488"/>
              <a:ext cx="5056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0</a:t>
              </a:r>
              <a:r>
                <a:rPr lang="en-US" sz="2400" baseline="30000" dirty="0" smtClean="0"/>
                <a:t>+-</a:t>
              </a:r>
              <a:endParaRPr lang="en-US" sz="2400" baseline="300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069493" y="5323488"/>
              <a:ext cx="5056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2</a:t>
              </a:r>
              <a:r>
                <a:rPr lang="en-US" sz="2400" baseline="30000" dirty="0" smtClean="0"/>
                <a:t>+</a:t>
              </a:r>
              <a:r>
                <a:rPr lang="en-US" sz="2400" baseline="30000" dirty="0"/>
                <a:t>-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632513" y="5323488"/>
              <a:ext cx="5056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1</a:t>
              </a:r>
              <a:r>
                <a:rPr lang="en-US" sz="2400" baseline="30000" dirty="0" smtClean="0"/>
                <a:t>-+</a:t>
              </a:r>
              <a:endParaRPr lang="en-US" sz="2400" baseline="300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227628" y="3844221"/>
              <a:ext cx="841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2.5Gev</a:t>
              </a:r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6654" y="1673008"/>
            <a:ext cx="63592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``Constituent gluon’’ behaves like it has J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</a:rPr>
              <a:t>PC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= 1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</a:rPr>
              <a:t>+-</a:t>
            </a: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  Mass ~ 1-1.5 GeV</a:t>
            </a:r>
          </a:p>
          <a:p>
            <a:r>
              <a:rPr lang="en-US" sz="2000" b="1" baseline="30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 Lightest hybrid nonets: 1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</a:rPr>
              <a:t>--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, (0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</a:rPr>
              <a:t>-+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,1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</a:rPr>
              <a:t>-+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, 2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</a:rPr>
              <a:t>-+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  <a:p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  The 0+- and two 2+- exotic nonets and</a:t>
            </a: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  also a second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sz="2000" b="1" baseline="30000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US" sz="2000" b="1" baseline="30000" dirty="0" smtClean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nonet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p-wave meson plus a    </a:t>
            </a: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  ``gluon’’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29083" y="738485"/>
            <a:ext cx="2975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Phys</a:t>
            </a:r>
            <a:r>
              <a:rPr lang="en-US" dirty="0" smtClean="0"/>
              <a:t>. Rev</a:t>
            </a:r>
            <a:r>
              <a:rPr lang="en-US" dirty="0"/>
              <a:t>. D84 (2011) 074023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0946-918C-F74C-A62E-D1267DAF5D15}" type="slidenum">
              <a:rPr lang="en-US" smtClean="0"/>
              <a:t>10</a:t>
            </a:fld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384491" cy="73970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Spectroscopy and QCD</a:t>
            </a:r>
            <a:endParaRPr lang="en-US" sz="3600" b="1" dirty="0">
              <a:solidFill>
                <a:srgbClr val="000090"/>
              </a:solidFill>
            </a:endParaRPr>
          </a:p>
        </p:txBody>
      </p:sp>
      <p:grpSp>
        <p:nvGrpSpPr>
          <p:cNvPr id="20" name="Group 6"/>
          <p:cNvGrpSpPr>
            <a:grpSpLocks noChangeAspect="1"/>
          </p:cNvGrpSpPr>
          <p:nvPr/>
        </p:nvGrpSpPr>
        <p:grpSpPr bwMode="auto">
          <a:xfrm>
            <a:off x="439976" y="4411517"/>
            <a:ext cx="5734152" cy="1701546"/>
            <a:chOff x="0" y="2592"/>
            <a:chExt cx="4691" cy="1392"/>
          </a:xfrm>
        </p:grpSpPr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0" y="2640"/>
              <a:ext cx="16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  <a:latin typeface="Symbol" charset="2"/>
                </a:rPr>
                <a:t>p</a:t>
              </a:r>
              <a:r>
                <a:rPr lang="en-US" b="1" baseline="-25000">
                  <a:solidFill>
                    <a:srgbClr val="008000"/>
                  </a:solidFill>
                </a:rPr>
                <a:t>1</a:t>
              </a:r>
              <a:r>
                <a:rPr lang="en-US">
                  <a:solidFill>
                    <a:srgbClr val="008000"/>
                  </a:solidFill>
                </a:rPr>
                <a:t>  I</a:t>
              </a:r>
              <a:r>
                <a:rPr lang="en-US" b="1" baseline="30000">
                  <a:solidFill>
                    <a:srgbClr val="008000"/>
                  </a:solidFill>
                </a:rPr>
                <a:t>G</a:t>
              </a:r>
              <a:r>
                <a:rPr lang="en-US">
                  <a:solidFill>
                    <a:srgbClr val="008000"/>
                  </a:solidFill>
                </a:rPr>
                <a:t>(J</a:t>
              </a:r>
              <a:r>
                <a:rPr lang="en-US" b="1" baseline="30000">
                  <a:solidFill>
                    <a:srgbClr val="008000"/>
                  </a:solidFill>
                </a:rPr>
                <a:t>PC</a:t>
              </a:r>
              <a:r>
                <a:rPr lang="en-US">
                  <a:solidFill>
                    <a:srgbClr val="008000"/>
                  </a:solidFill>
                </a:rPr>
                <a:t>)=1</a:t>
              </a:r>
              <a:r>
                <a:rPr lang="en-US" b="1" baseline="30000">
                  <a:solidFill>
                    <a:srgbClr val="008000"/>
                  </a:solidFill>
                </a:rPr>
                <a:t>-</a:t>
              </a:r>
              <a:r>
                <a:rPr lang="en-US">
                  <a:solidFill>
                    <a:srgbClr val="008000"/>
                  </a:solidFill>
                </a:rPr>
                <a:t>(1</a:t>
              </a:r>
              <a:r>
                <a:rPr lang="en-US" b="1" baseline="30000">
                  <a:solidFill>
                    <a:srgbClr val="008000"/>
                  </a:solidFill>
                </a:rPr>
                <a:t>-+</a:t>
              </a:r>
              <a:r>
                <a:rPr lang="en-US">
                  <a:solidFill>
                    <a:srgbClr val="008000"/>
                  </a:solidFill>
                </a:rPr>
                <a:t>)</a:t>
              </a:r>
            </a:p>
          </p:txBody>
        </p:sp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>
              <a:off x="2880" y="3504"/>
              <a:ext cx="17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  <a:latin typeface="Symbol" charset="2"/>
                </a:rPr>
                <a:t>h</a:t>
              </a:r>
              <a:r>
                <a:rPr lang="en-US" b="1" baseline="30000">
                  <a:solidFill>
                    <a:srgbClr val="800000"/>
                  </a:solidFill>
                </a:rPr>
                <a:t>’</a:t>
              </a:r>
              <a:r>
                <a:rPr lang="en-US" b="1" baseline="-25000">
                  <a:solidFill>
                    <a:srgbClr val="800000"/>
                  </a:solidFill>
                </a:rPr>
                <a:t>1</a:t>
              </a:r>
              <a:r>
                <a:rPr lang="en-US">
                  <a:solidFill>
                    <a:srgbClr val="800000"/>
                  </a:solidFill>
                </a:rPr>
                <a:t>  I</a:t>
              </a:r>
              <a:r>
                <a:rPr lang="en-US" b="1" baseline="30000">
                  <a:solidFill>
                    <a:srgbClr val="800000"/>
                  </a:solidFill>
                </a:rPr>
                <a:t>G</a:t>
              </a:r>
              <a:r>
                <a:rPr lang="en-US">
                  <a:solidFill>
                    <a:srgbClr val="800000"/>
                  </a:solidFill>
                </a:rPr>
                <a:t>(J</a:t>
              </a:r>
              <a:r>
                <a:rPr lang="en-US" b="1" baseline="30000">
                  <a:solidFill>
                    <a:srgbClr val="800000"/>
                  </a:solidFill>
                </a:rPr>
                <a:t>PC</a:t>
              </a:r>
              <a:r>
                <a:rPr lang="en-US">
                  <a:solidFill>
                    <a:srgbClr val="800000"/>
                  </a:solidFill>
                </a:rPr>
                <a:t>)=0</a:t>
              </a:r>
              <a:r>
                <a:rPr lang="en-US" b="1" baseline="30000">
                  <a:solidFill>
                    <a:srgbClr val="800000"/>
                  </a:solidFill>
                </a:rPr>
                <a:t>+</a:t>
              </a:r>
              <a:r>
                <a:rPr lang="en-US">
                  <a:solidFill>
                    <a:srgbClr val="800000"/>
                  </a:solidFill>
                </a:rPr>
                <a:t>(1</a:t>
              </a:r>
              <a:r>
                <a:rPr lang="en-US" b="1" baseline="30000">
                  <a:solidFill>
                    <a:srgbClr val="800000"/>
                  </a:solidFill>
                </a:rPr>
                <a:t>-+</a:t>
              </a:r>
              <a:r>
                <a:rPr lang="en-US">
                  <a:solidFill>
                    <a:srgbClr val="800000"/>
                  </a:solidFill>
                </a:rPr>
                <a:t>) </a:t>
              </a:r>
            </a:p>
          </p:txBody>
        </p:sp>
        <p:grpSp>
          <p:nvGrpSpPr>
            <p:cNvPr id="32" name="Group 9"/>
            <p:cNvGrpSpPr>
              <a:grpSpLocks/>
            </p:cNvGrpSpPr>
            <p:nvPr/>
          </p:nvGrpSpPr>
          <p:grpSpPr bwMode="auto">
            <a:xfrm>
              <a:off x="1440" y="2592"/>
              <a:ext cx="1248" cy="1056"/>
              <a:chOff x="2976" y="720"/>
              <a:chExt cx="1248" cy="1056"/>
            </a:xfrm>
          </p:grpSpPr>
          <p:sp>
            <p:nvSpPr>
              <p:cNvPr id="42" name="AutoShape 10"/>
              <p:cNvSpPr>
                <a:spLocks noChangeArrowheads="1"/>
              </p:cNvSpPr>
              <p:nvPr/>
            </p:nvSpPr>
            <p:spPr bwMode="auto">
              <a:xfrm>
                <a:off x="3024" y="768"/>
                <a:ext cx="1152" cy="960"/>
              </a:xfrm>
              <a:prstGeom prst="hexagon">
                <a:avLst>
                  <a:gd name="adj" fmla="val 30000"/>
                  <a:gd name="vf" fmla="val 115470"/>
                </a:avLst>
              </a:prstGeom>
              <a:noFill/>
              <a:ln w="25400">
                <a:solidFill>
                  <a:srgbClr val="99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Oval 11"/>
              <p:cNvSpPr>
                <a:spLocks noChangeArrowheads="1"/>
              </p:cNvSpPr>
              <p:nvPr/>
            </p:nvSpPr>
            <p:spPr bwMode="auto">
              <a:xfrm>
                <a:off x="3792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Oval 12"/>
              <p:cNvSpPr>
                <a:spLocks noChangeArrowheads="1"/>
              </p:cNvSpPr>
              <p:nvPr/>
            </p:nvSpPr>
            <p:spPr bwMode="auto">
              <a:xfrm>
                <a:off x="2976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Oval 13"/>
              <p:cNvSpPr>
                <a:spLocks noChangeArrowheads="1"/>
              </p:cNvSpPr>
              <p:nvPr/>
            </p:nvSpPr>
            <p:spPr bwMode="auto">
              <a:xfrm>
                <a:off x="3504" y="1104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Oval 14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Oval 15"/>
              <p:cNvSpPr>
                <a:spLocks noChangeArrowheads="1"/>
              </p:cNvSpPr>
              <p:nvPr/>
            </p:nvSpPr>
            <p:spPr bwMode="auto">
              <a:xfrm>
                <a:off x="3600" y="1200"/>
                <a:ext cx="144" cy="144"/>
              </a:xfrm>
              <a:prstGeom prst="ellipse">
                <a:avLst/>
              </a:prstGeom>
              <a:solidFill>
                <a:srgbClr val="99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Oval 16"/>
              <p:cNvSpPr>
                <a:spLocks noChangeArrowheads="1"/>
              </p:cNvSpPr>
              <p:nvPr/>
            </p:nvSpPr>
            <p:spPr bwMode="auto">
              <a:xfrm>
                <a:off x="3456" y="1200"/>
                <a:ext cx="144" cy="14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Oval 17"/>
              <p:cNvSpPr>
                <a:spLocks noChangeArrowheads="1"/>
              </p:cNvSpPr>
              <p:nvPr/>
            </p:nvSpPr>
            <p:spPr bwMode="auto">
              <a:xfrm>
                <a:off x="3264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Oval 18"/>
              <p:cNvSpPr>
                <a:spLocks noChangeArrowheads="1"/>
              </p:cNvSpPr>
              <p:nvPr/>
            </p:nvSpPr>
            <p:spPr bwMode="auto">
              <a:xfrm>
                <a:off x="3792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Oval 19"/>
              <p:cNvSpPr>
                <a:spLocks noChangeArrowheads="1"/>
              </p:cNvSpPr>
              <p:nvPr/>
            </p:nvSpPr>
            <p:spPr bwMode="auto">
              <a:xfrm>
                <a:off x="3216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5" name="Rectangle 20"/>
            <p:cNvSpPr>
              <a:spLocks noChangeArrowheads="1"/>
            </p:cNvSpPr>
            <p:nvPr/>
          </p:nvSpPr>
          <p:spPr bwMode="auto">
            <a:xfrm>
              <a:off x="768" y="3696"/>
              <a:ext cx="17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6600"/>
                  </a:solidFill>
                  <a:latin typeface="Symbol" charset="2"/>
                </a:rPr>
                <a:t>h</a:t>
              </a:r>
              <a:r>
                <a:rPr lang="en-US" b="1" baseline="-25000">
                  <a:solidFill>
                    <a:srgbClr val="FF6600"/>
                  </a:solidFill>
                </a:rPr>
                <a:t>1</a:t>
              </a:r>
              <a:r>
                <a:rPr lang="en-US">
                  <a:solidFill>
                    <a:srgbClr val="FF6600"/>
                  </a:solidFill>
                </a:rPr>
                <a:t>  I</a:t>
              </a:r>
              <a:r>
                <a:rPr lang="en-US" b="1" baseline="30000">
                  <a:solidFill>
                    <a:srgbClr val="FF6600"/>
                  </a:solidFill>
                </a:rPr>
                <a:t>G</a:t>
              </a:r>
              <a:r>
                <a:rPr lang="en-US">
                  <a:solidFill>
                    <a:srgbClr val="FF6600"/>
                  </a:solidFill>
                </a:rPr>
                <a:t>(J</a:t>
              </a:r>
              <a:r>
                <a:rPr lang="en-US" b="1" baseline="30000">
                  <a:solidFill>
                    <a:srgbClr val="FF6600"/>
                  </a:solidFill>
                </a:rPr>
                <a:t>PC</a:t>
              </a:r>
              <a:r>
                <a:rPr lang="en-US">
                  <a:solidFill>
                    <a:srgbClr val="FF6600"/>
                  </a:solidFill>
                </a:rPr>
                <a:t>)=0</a:t>
              </a:r>
              <a:r>
                <a:rPr lang="en-US" b="1" baseline="30000">
                  <a:solidFill>
                    <a:srgbClr val="FF6600"/>
                  </a:solidFill>
                </a:rPr>
                <a:t>+</a:t>
              </a:r>
              <a:r>
                <a:rPr lang="en-US">
                  <a:solidFill>
                    <a:srgbClr val="FF6600"/>
                  </a:solidFill>
                </a:rPr>
                <a:t>(1</a:t>
              </a:r>
              <a:r>
                <a:rPr lang="en-US" b="1" baseline="30000">
                  <a:solidFill>
                    <a:srgbClr val="FF6600"/>
                  </a:solidFill>
                </a:rPr>
                <a:t>-+</a:t>
              </a:r>
              <a:r>
                <a:rPr lang="en-US">
                  <a:solidFill>
                    <a:srgbClr val="FF6600"/>
                  </a:solidFill>
                </a:rPr>
                <a:t>) </a:t>
              </a:r>
            </a:p>
          </p:txBody>
        </p:sp>
        <p:sp>
          <p:nvSpPr>
            <p:cNvPr id="36" name="Rectangle 21"/>
            <p:cNvSpPr>
              <a:spLocks noChangeArrowheads="1"/>
            </p:cNvSpPr>
            <p:nvPr/>
          </p:nvSpPr>
          <p:spPr bwMode="auto">
            <a:xfrm>
              <a:off x="2976" y="3024"/>
              <a:ext cx="17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CC0099"/>
                  </a:solidFill>
                </a:rPr>
                <a:t>K</a:t>
              </a:r>
              <a:r>
                <a:rPr lang="en-US" b="1" baseline="-25000" dirty="0">
                  <a:solidFill>
                    <a:srgbClr val="CC0099"/>
                  </a:solidFill>
                </a:rPr>
                <a:t>1</a:t>
              </a:r>
              <a:r>
                <a:rPr lang="en-US" dirty="0">
                  <a:solidFill>
                    <a:srgbClr val="CC0099"/>
                  </a:solidFill>
                </a:rPr>
                <a:t>  I</a:t>
              </a:r>
              <a:r>
                <a:rPr lang="en-US" b="1" baseline="30000" dirty="0">
                  <a:solidFill>
                    <a:srgbClr val="CC0099"/>
                  </a:solidFill>
                </a:rPr>
                <a:t>G</a:t>
              </a:r>
              <a:r>
                <a:rPr lang="en-US" dirty="0">
                  <a:solidFill>
                    <a:srgbClr val="CC0099"/>
                  </a:solidFill>
                </a:rPr>
                <a:t>(J</a:t>
              </a:r>
              <a:r>
                <a:rPr lang="en-US" b="1" baseline="30000" dirty="0">
                  <a:solidFill>
                    <a:srgbClr val="CC0099"/>
                  </a:solidFill>
                </a:rPr>
                <a:t>PC</a:t>
              </a:r>
              <a:r>
                <a:rPr lang="en-US" dirty="0">
                  <a:solidFill>
                    <a:srgbClr val="CC0099"/>
                  </a:solidFill>
                </a:rPr>
                <a:t>)= </a:t>
              </a:r>
              <a:r>
                <a:rPr lang="en-US" sz="3200" dirty="0">
                  <a:solidFill>
                    <a:srgbClr val="CC0099"/>
                  </a:solidFill>
                  <a:ea typeface="Tahoma" charset="0"/>
                  <a:cs typeface="Tahoma" charset="0"/>
                </a:rPr>
                <a:t>½</a:t>
              </a:r>
              <a:r>
                <a:rPr lang="en-US" dirty="0">
                  <a:solidFill>
                    <a:srgbClr val="CC0099"/>
                  </a:solidFill>
                </a:rPr>
                <a:t> (1</a:t>
              </a:r>
              <a:r>
                <a:rPr lang="en-US" b="1" baseline="30000" dirty="0">
                  <a:solidFill>
                    <a:srgbClr val="CC0099"/>
                  </a:solidFill>
                </a:rPr>
                <a:t>-</a:t>
              </a:r>
              <a:r>
                <a:rPr lang="en-US" dirty="0">
                  <a:solidFill>
                    <a:srgbClr val="CC0099"/>
                  </a:solidFill>
                </a:rPr>
                <a:t>)</a:t>
              </a:r>
            </a:p>
          </p:txBody>
        </p:sp>
        <p:sp>
          <p:nvSpPr>
            <p:cNvPr id="37" name="Line 22"/>
            <p:cNvSpPr>
              <a:spLocks noChangeShapeType="1"/>
            </p:cNvSpPr>
            <p:nvPr/>
          </p:nvSpPr>
          <p:spPr bwMode="auto">
            <a:xfrm flipH="1" flipV="1">
              <a:off x="2208" y="3216"/>
              <a:ext cx="672" cy="384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23"/>
            <p:cNvSpPr>
              <a:spLocks noChangeShapeType="1"/>
            </p:cNvSpPr>
            <p:nvPr/>
          </p:nvSpPr>
          <p:spPr bwMode="auto">
            <a:xfrm flipV="1">
              <a:off x="1104" y="3216"/>
              <a:ext cx="816" cy="48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24"/>
            <p:cNvSpPr>
              <a:spLocks noChangeShapeType="1"/>
            </p:cNvSpPr>
            <p:nvPr/>
          </p:nvSpPr>
          <p:spPr bwMode="auto">
            <a:xfrm flipV="1">
              <a:off x="2496" y="3264"/>
              <a:ext cx="480" cy="240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25"/>
            <p:cNvSpPr>
              <a:spLocks noChangeShapeType="1"/>
            </p:cNvSpPr>
            <p:nvPr/>
          </p:nvSpPr>
          <p:spPr bwMode="auto">
            <a:xfrm flipH="1" flipV="1">
              <a:off x="1968" y="2736"/>
              <a:ext cx="960" cy="432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26"/>
            <p:cNvSpPr>
              <a:spLocks noChangeShapeType="1"/>
            </p:cNvSpPr>
            <p:nvPr/>
          </p:nvSpPr>
          <p:spPr bwMode="auto">
            <a:xfrm>
              <a:off x="288" y="3024"/>
              <a:ext cx="1056" cy="9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 flipV="1">
            <a:off x="3725715" y="3726329"/>
            <a:ext cx="3922182" cy="87146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7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4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 dirty="0"/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C403D-D162-9D4E-B6EB-8230D12EF814}" type="slidenum">
              <a:rPr lang="en-US"/>
              <a:pPr/>
              <a:t>11</a:t>
            </a:fld>
            <a:endParaRPr lang="en-US"/>
          </a:p>
        </p:txBody>
      </p:sp>
      <p:sp>
        <p:nvSpPr>
          <p:cNvPr id="99369" name="Text Box 41"/>
          <p:cNvSpPr txBox="1">
            <a:spLocks noChangeArrowheads="1"/>
          </p:cNvSpPr>
          <p:nvPr/>
        </p:nvSpPr>
        <p:spPr bwMode="auto">
          <a:xfrm>
            <a:off x="455561" y="5705521"/>
            <a:ext cx="4500563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400" dirty="0" err="1">
                <a:solidFill>
                  <a:srgbClr val="333399"/>
                </a:solidFill>
                <a:latin typeface="Comic Sans MS" charset="0"/>
              </a:rPr>
              <a:t>Kaons</a:t>
            </a:r>
            <a:r>
              <a:rPr lang="en-US" sz="2400" dirty="0">
                <a:solidFill>
                  <a:srgbClr val="333399"/>
                </a:solidFill>
                <a:latin typeface="Comic Sans MS" charset="0"/>
              </a:rPr>
              <a:t> do not have exotic </a:t>
            </a:r>
            <a:r>
              <a:rPr lang="en-US" sz="2400" dirty="0" err="1">
                <a:solidFill>
                  <a:srgbClr val="333399"/>
                </a:solidFill>
                <a:latin typeface="Comic Sans MS" charset="0"/>
              </a:rPr>
              <a:t>QN’s</a:t>
            </a:r>
            <a:endParaRPr lang="en-US" sz="2400" dirty="0">
              <a:solidFill>
                <a:srgbClr val="333399"/>
              </a:solidFill>
              <a:latin typeface="Comic Sans MS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64458" y="42333"/>
            <a:ext cx="46234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Expected Decay Modes </a:t>
            </a: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1227" y="706679"/>
            <a:ext cx="2520950" cy="1758950"/>
          </a:xfrm>
          <a:prstGeom prst="rect">
            <a:avLst/>
          </a:prstGeom>
          <a:noFill/>
        </p:spPr>
      </p:pic>
      <p:sp>
        <p:nvSpPr>
          <p:cNvPr id="46" name="AutoShape 18"/>
          <p:cNvSpPr>
            <a:spLocks noChangeArrowheads="1"/>
          </p:cNvSpPr>
          <p:nvPr/>
        </p:nvSpPr>
        <p:spPr bwMode="auto">
          <a:xfrm>
            <a:off x="255214" y="646331"/>
            <a:ext cx="6758008" cy="4157164"/>
          </a:xfrm>
          <a:prstGeom prst="roundRect">
            <a:avLst>
              <a:gd name="adj" fmla="val 5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baseline="-25000" dirty="0" smtClean="0">
                <a:latin typeface="Comic Sans MS" pitchFamily="64" charset="0"/>
              </a:rPr>
              <a:t>1   </a:t>
            </a:r>
            <a:r>
              <a:rPr lang="en-GB" sz="2400" dirty="0" smtClean="0">
                <a:latin typeface="Symbol" pitchFamily="16" charset="2"/>
              </a:rPr>
              <a:t></a:t>
            </a:r>
            <a:r>
              <a:rPr lang="en-GB" sz="2400" dirty="0" smtClean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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16" charset="2"/>
              </a:rPr>
              <a:t>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4" charset="0"/>
              </a:rPr>
              <a:t>1 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558ED5"/>
                </a:solidFill>
                <a:latin typeface="Symbol" pitchFamily="16" charset="2"/>
              </a:rPr>
              <a:t></a:t>
            </a:r>
            <a:r>
              <a:rPr lang="en-GB" sz="2400" dirty="0" smtClean="0">
                <a:solidFill>
                  <a:srgbClr val="558ED5"/>
                </a:solidFill>
                <a:latin typeface="Comic Sans MS" pitchFamily="64" charset="0"/>
              </a:rPr>
              <a:t>f</a:t>
            </a:r>
            <a:r>
              <a:rPr lang="en-GB" sz="2400" baseline="-25000" dirty="0" smtClean="0">
                <a:solidFill>
                  <a:srgbClr val="558ED5"/>
                </a:solidFill>
                <a:latin typeface="Comic Sans MS" pitchFamily="64" charset="0"/>
              </a:rPr>
              <a:t>1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558ED5"/>
                </a:solidFill>
                <a:latin typeface="Symbol" pitchFamily="16" charset="2"/>
              </a:rPr>
              <a:t>ph’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endParaRPr lang="en-GB" sz="2400" dirty="0">
              <a:solidFill>
                <a:srgbClr val="558ED5"/>
              </a:solidFill>
              <a:latin typeface="Comic Sans MS" pitchFamily="64" charset="0"/>
            </a:endParaRPr>
          </a:p>
          <a:p>
            <a:pPr eaLnBrk="0" hangingPunct="0">
              <a:buClr>
                <a:srgbClr val="FFFF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baseline="-25000" dirty="0" smtClean="0">
                <a:latin typeface="Comic Sans MS" pitchFamily="64" charset="0"/>
              </a:rPr>
              <a:t>1   </a:t>
            </a:r>
            <a:r>
              <a:rPr lang="en-GB" sz="2400" dirty="0" smtClean="0">
                <a:latin typeface="Symbol" pitchFamily="16" charset="2"/>
              </a:rPr>
              <a:t> </a:t>
            </a:r>
            <a:r>
              <a:rPr lang="en-GB" sz="2400" dirty="0" smtClean="0">
                <a:solidFill>
                  <a:srgbClr val="FF0000"/>
                </a:solidFill>
                <a:latin typeface="Symbol" pitchFamily="16" charset="2"/>
              </a:rPr>
              <a:t>h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4" charset="0"/>
              </a:rPr>
              <a:t>f</a:t>
            </a:r>
            <a:r>
              <a:rPr lang="en-GB" sz="2400" baseline="-25000" dirty="0" smtClean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 smtClean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 smtClean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558ED5"/>
                </a:solidFill>
                <a:latin typeface="Symbol" pitchFamily="16" charset="2"/>
              </a:rPr>
              <a:t>h</a:t>
            </a:r>
            <a:r>
              <a:rPr lang="en-GB" sz="2400" dirty="0" smtClean="0">
                <a:solidFill>
                  <a:srgbClr val="558ED5"/>
                </a:solidFill>
                <a:latin typeface="Comic Sans MS" pitchFamily="64" charset="0"/>
              </a:rPr>
              <a:t>f</a:t>
            </a:r>
            <a:r>
              <a:rPr lang="en-GB" sz="2400" baseline="-25000" dirty="0" smtClean="0">
                <a:solidFill>
                  <a:srgbClr val="558ED5"/>
                </a:solidFill>
                <a:latin typeface="Comic Sans MS" pitchFamily="64" charset="0"/>
              </a:rPr>
              <a:t>1</a:t>
            </a:r>
            <a:r>
              <a:rPr lang="en-GB" sz="2400" dirty="0">
                <a:latin typeface="Comic Sans MS" pitchFamily="64" charset="0"/>
              </a:rPr>
              <a:t>,</a:t>
            </a:r>
            <a:r>
              <a:rPr lang="en-GB" sz="2400" dirty="0">
                <a:latin typeface="Symbol" pitchFamily="16" charset="2"/>
              </a:rPr>
              <a:t> </a:t>
            </a:r>
            <a:r>
              <a:rPr lang="en-GB" sz="2400" b="1" dirty="0">
                <a:solidFill>
                  <a:srgbClr val="558ED5"/>
                </a:solidFill>
                <a:latin typeface="Symbol" pitchFamily="16" charset="2"/>
              </a:rPr>
              <a:t>h’</a:t>
            </a:r>
            <a:r>
              <a:rPr lang="en-GB" sz="2400" dirty="0">
                <a:latin typeface="Comic Sans MS" pitchFamily="64" charset="0"/>
              </a:rPr>
              <a:t>,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558ED5"/>
                </a:solidFill>
                <a:latin typeface="Symbol" pitchFamily="16" charset="2"/>
              </a:rPr>
              <a:t> </a:t>
            </a: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 smtClean="0">
                <a:latin typeface="Symbol" pitchFamily="16" charset="2"/>
              </a:rPr>
              <a:t></a:t>
            </a:r>
            <a:r>
              <a:rPr lang="en-GB" sz="2400" baseline="-25000" dirty="0" smtClean="0">
                <a:latin typeface="Symbol" pitchFamily="16" charset="2"/>
              </a:rPr>
              <a:t>1</a:t>
            </a:r>
            <a:r>
              <a:rPr lang="en-GB" sz="2400" dirty="0" smtClean="0">
                <a:latin typeface="Symbol" pitchFamily="16" charset="2"/>
              </a:rPr>
              <a:t>’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4" charset="0"/>
              </a:rPr>
              <a:t>K</a:t>
            </a:r>
            <a:r>
              <a:rPr lang="en-GB" sz="2400" baseline="30000" dirty="0">
                <a:solidFill>
                  <a:srgbClr val="FF0000"/>
                </a:solidFill>
                <a:latin typeface="Comic Sans MS" pitchFamily="64" charset="0"/>
              </a:rPr>
              <a:t>*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K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Symbol" pitchFamily="16" charset="2"/>
              </a:rPr>
              <a:t>K</a:t>
            </a:r>
            <a:r>
              <a:rPr lang="en-GB" sz="2400" baseline="-250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Symbol" pitchFamily="16" charset="2"/>
              </a:rPr>
              <a:t>(1270)K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F8DE2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F8DE2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F8DE2"/>
                </a:solidFill>
                <a:latin typeface="Symbol" pitchFamily="16" charset="2"/>
              </a:rPr>
              <a:t>(1270)K</a:t>
            </a:r>
            <a:r>
              <a:rPr lang="en-GB" sz="2400" dirty="0">
                <a:solidFill>
                  <a:srgbClr val="3F8DE2"/>
                </a:solidFill>
                <a:latin typeface="Comic Sans MS" pitchFamily="64" charset="0"/>
              </a:rPr>
              <a:t> 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b="1" dirty="0" smtClean="0">
                <a:solidFill>
                  <a:srgbClr val="558ED5"/>
                </a:solidFill>
                <a:latin typeface="Symbol" pitchFamily="16" charset="2"/>
              </a:rPr>
              <a:t> </a:t>
            </a:r>
            <a:r>
              <a:rPr lang="en-GB" sz="2400" b="1" dirty="0">
                <a:solidFill>
                  <a:srgbClr val="558ED5"/>
                </a:solidFill>
                <a:latin typeface="Symbol" pitchFamily="16" charset="2"/>
              </a:rPr>
              <a:t>h’</a:t>
            </a:r>
            <a:endParaRPr lang="en-GB" sz="2400" dirty="0" smtClean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</a:t>
            </a:r>
            <a:r>
              <a:rPr lang="en-GB" sz="2400" dirty="0">
                <a:latin typeface="Symbol" pitchFamily="16" charset="2"/>
              </a:rPr>
              <a:t>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b="1" dirty="0" err="1" smtClean="0">
                <a:solidFill>
                  <a:srgbClr val="FF0000"/>
                </a:solidFill>
                <a:latin typeface="Symbol" pitchFamily="16" charset="2"/>
              </a:rPr>
              <a:t>rh</a:t>
            </a:r>
            <a:r>
              <a:rPr lang="en-GB" sz="2400" b="1" dirty="0" smtClean="0">
                <a:latin typeface="Symbol" pitchFamily="16" charset="2"/>
              </a:rPr>
              <a:t>,</a:t>
            </a:r>
            <a:r>
              <a:rPr lang="en-GB" sz="2400" b="1" dirty="0" smtClean="0">
                <a:solidFill>
                  <a:srgbClr val="FF0000"/>
                </a:solidFill>
                <a:latin typeface="Symbol" pitchFamily="16" charset="2"/>
              </a:rPr>
              <a:t>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r, </a:t>
            </a:r>
            <a:r>
              <a:rPr lang="en-GB" sz="2400" dirty="0" smtClean="0">
                <a:latin typeface="Comic Sans MS" pitchFamily="64" charset="0"/>
              </a:rPr>
              <a:t>a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 smtClean="0">
                <a:latin typeface="Comic Sans MS" pitchFamily="64" charset="0"/>
              </a:rPr>
              <a:t>b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h</a:t>
            </a: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</a:t>
            </a:r>
            <a:r>
              <a:rPr lang="en-GB" sz="2400" dirty="0">
                <a:latin typeface="Symbol" pitchFamily="16" charset="2"/>
              </a:rPr>
              <a:t></a:t>
            </a:r>
            <a:r>
              <a:rPr lang="en-GB" sz="2400" dirty="0" smtClean="0">
                <a:solidFill>
                  <a:srgbClr val="558ED5"/>
                </a:solidFill>
                <a:latin typeface="Comic Sans MS" pitchFamily="64" charset="0"/>
              </a:rPr>
              <a:t>b</a:t>
            </a:r>
            <a:r>
              <a:rPr lang="en-GB" sz="2400" baseline="-25000" dirty="0" smtClean="0">
                <a:solidFill>
                  <a:srgbClr val="558ED5"/>
                </a:solidFill>
                <a:latin typeface="Comic Sans MS" pitchFamily="64" charset="0"/>
              </a:rPr>
              <a:t>1</a:t>
            </a:r>
            <a:r>
              <a:rPr lang="en-GB" sz="2400" dirty="0" smtClean="0">
                <a:solidFill>
                  <a:srgbClr val="558ED5"/>
                </a:solidFill>
                <a:latin typeface="Symbol" pitchFamily="16" charset="2"/>
              </a:rPr>
              <a:t></a:t>
            </a:r>
            <a:r>
              <a:rPr lang="en-GB" sz="2400" dirty="0" smtClean="0">
                <a:latin typeface="Comic Sans MS" pitchFamily="64" charset="0"/>
              </a:rPr>
              <a:t>,</a:t>
            </a:r>
            <a:r>
              <a:rPr lang="en-GB" sz="2400" dirty="0" smtClean="0">
                <a:solidFill>
                  <a:srgbClr val="558ED5"/>
                </a:solidFill>
                <a:latin typeface="Symbol" pitchFamily="16" charset="2"/>
              </a:rPr>
              <a:t></a:t>
            </a:r>
            <a:r>
              <a:rPr lang="en-GB" sz="2400" dirty="0" smtClean="0">
                <a:latin typeface="Symbol" pitchFamily="16" charset="2"/>
              </a:rPr>
              <a:t>,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w</a:t>
            </a:r>
            <a:r>
              <a:rPr lang="en-GB" sz="2400" dirty="0">
                <a:latin typeface="Symbol" pitchFamily="16" charset="2"/>
              </a:rPr>
              <a:t></a:t>
            </a:r>
          </a:p>
          <a:p>
            <a:pPr eaLnBrk="0" hangingPunct="0">
              <a:buClr>
                <a:srgbClr val="FFFF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h’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F8DE2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F8DE2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F8DE2"/>
                </a:solidFill>
                <a:latin typeface="Symbol" pitchFamily="16" charset="2"/>
              </a:rPr>
              <a:t>(1270)K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F8DE2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F8DE2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F8DE2"/>
                </a:solidFill>
                <a:latin typeface="Symbol" pitchFamily="16" charset="2"/>
              </a:rPr>
              <a:t>(1270)K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F8DE2"/>
                </a:solidFill>
                <a:latin typeface="Comic Sans MS" pitchFamily="64" charset="0"/>
              </a:rPr>
              <a:t>K</a:t>
            </a:r>
            <a:r>
              <a:rPr lang="en-GB" sz="2400" baseline="-25000" dirty="0">
                <a:solidFill>
                  <a:srgbClr val="3F8DE2"/>
                </a:solidFill>
                <a:latin typeface="Comic Sans MS" pitchFamily="64" charset="0"/>
              </a:rPr>
              <a:t>2</a:t>
            </a:r>
            <a:r>
              <a:rPr lang="en-GB" sz="2400" baseline="30000" dirty="0">
                <a:solidFill>
                  <a:srgbClr val="3F8DE2"/>
                </a:solidFill>
                <a:latin typeface="Comic Sans MS" pitchFamily="64" charset="0"/>
              </a:rPr>
              <a:t>*</a:t>
            </a:r>
            <a:r>
              <a:rPr lang="en-GB" sz="2400" dirty="0" smtClean="0">
                <a:solidFill>
                  <a:srgbClr val="3F8DE2"/>
                </a:solidFill>
                <a:latin typeface="Symbol" pitchFamily="16" charset="2"/>
              </a:rPr>
              <a:t>K</a:t>
            </a:r>
            <a:r>
              <a:rPr lang="en-GB" sz="2400" dirty="0" smtClean="0">
                <a:latin typeface="Symbol" pitchFamily="16" charset="2"/>
              </a:rPr>
              <a:t></a:t>
            </a:r>
            <a:r>
              <a:rPr lang="en-GB" sz="2400" dirty="0" smtClean="0">
                <a:solidFill>
                  <a:srgbClr val="558ED5"/>
                </a:solidFill>
                <a:latin typeface="Symbol" pitchFamily="16" charset="2"/>
              </a:rPr>
              <a:t>f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f</a:t>
            </a:r>
            <a:r>
              <a:rPr lang="en-GB" sz="2400" dirty="0" smtClean="0">
                <a:latin typeface="Comic Sans MS" pitchFamily="64" charset="0"/>
              </a:rPr>
              <a:t> </a:t>
            </a:r>
            <a:endParaRPr lang="en-GB" sz="2400" dirty="0" smtClean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, </a:t>
            </a:r>
            <a:r>
              <a:rPr lang="en-GB" sz="2400" dirty="0" smtClean="0">
                <a:latin typeface="Comic Sans MS" pitchFamily="64" charset="0"/>
              </a:rPr>
              <a:t>f</a:t>
            </a:r>
            <a:r>
              <a:rPr lang="en-GB" sz="2400" baseline="-25000" dirty="0" smtClean="0">
                <a:latin typeface="Comic Sans MS" pitchFamily="64" charset="0"/>
              </a:rPr>
              <a:t>1</a:t>
            </a:r>
            <a:r>
              <a:rPr lang="en-GB" sz="2400" dirty="0" smtClean="0">
                <a:latin typeface="Symbol" pitchFamily="16" charset="2"/>
              </a:rPr>
              <a:t>r</a:t>
            </a:r>
            <a:r>
              <a:rPr lang="en-GB" sz="2400" dirty="0">
                <a:latin typeface="Comic Sans MS" pitchFamily="64" charset="0"/>
              </a:rPr>
              <a:t>, b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h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558ED5"/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rgbClr val="558ED5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558ED5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</a:t>
            </a:r>
            <a:r>
              <a:rPr lang="en-GB" sz="2400" dirty="0" smtClean="0">
                <a:latin typeface="Symbol" pitchFamily="16" charset="2"/>
              </a:rPr>
              <a:t>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 smtClean="0">
                <a:latin typeface="Comic Sans MS" pitchFamily="64" charset="0"/>
              </a:rPr>
              <a:t>h</a:t>
            </a:r>
            <a:r>
              <a:rPr lang="en-GB" sz="2400" dirty="0">
                <a:latin typeface="Comic Sans MS" pitchFamily="64" charset="0"/>
              </a:rPr>
              <a:t>’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F8DE2"/>
                </a:solidFill>
                <a:latin typeface="Comic Sans MS" pitchFamily="64" charset="0"/>
              </a:rPr>
              <a:t>K</a:t>
            </a:r>
            <a:r>
              <a:rPr lang="en-GB" sz="2400" baseline="-25000" dirty="0">
                <a:solidFill>
                  <a:srgbClr val="3F8DE2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F8DE2"/>
                </a:solidFill>
                <a:latin typeface="Comic Sans MS" pitchFamily="64" charset="0"/>
              </a:rPr>
              <a:t>(1270)</a:t>
            </a:r>
            <a:r>
              <a:rPr lang="en-GB" sz="2400" dirty="0" smtClean="0">
                <a:solidFill>
                  <a:srgbClr val="3F8DE2"/>
                </a:solidFill>
                <a:latin typeface="Symbol" pitchFamily="16" charset="2"/>
              </a:rPr>
              <a:t>K, </a:t>
            </a:r>
            <a:r>
              <a:rPr lang="en-GB" sz="2400" dirty="0" smtClean="0">
                <a:latin typeface="Symbol" pitchFamily="16" charset="2"/>
              </a:rPr>
              <a:t>K</a:t>
            </a:r>
            <a:r>
              <a:rPr lang="en-GB" sz="2400" dirty="0">
                <a:latin typeface="Symbol" pitchFamily="16" charset="2"/>
              </a:rPr>
              <a:t>(1460)</a:t>
            </a:r>
            <a:r>
              <a:rPr lang="en-GB" sz="2400" dirty="0" smtClean="0">
                <a:latin typeface="Symbol" pitchFamily="16" charset="2"/>
              </a:rPr>
              <a:t>K</a:t>
            </a:r>
            <a:r>
              <a:rPr lang="en-GB" sz="2400" dirty="0" smtClean="0">
                <a:latin typeface="Comic Sans MS" pitchFamily="64" charset="0"/>
              </a:rPr>
              <a:t>, </a:t>
            </a: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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122" y="3419521"/>
            <a:ext cx="1308100" cy="27432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706" y="1758950"/>
            <a:ext cx="1320800" cy="19177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006" y="3902121"/>
            <a:ext cx="1587500" cy="226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561" y="5216185"/>
            <a:ext cx="408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Early Reach </a:t>
            </a:r>
            <a:r>
              <a:rPr lang="en-US" dirty="0" smtClean="0"/>
              <a:t>   </a:t>
            </a:r>
            <a:r>
              <a:rPr lang="en-US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With Statistics  </a:t>
            </a:r>
            <a:r>
              <a:rPr lang="en-US" b="1" dirty="0" smtClean="0"/>
              <a:t>Hard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7152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 descr="gluefin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1033463"/>
            <a:ext cx="7761287" cy="519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3493" y="150387"/>
            <a:ext cx="6399707" cy="74698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Forward Kaon Identification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887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13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3493" y="150387"/>
            <a:ext cx="6399707" cy="74698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Forward </a:t>
            </a:r>
            <a:r>
              <a:rPr lang="en-US" dirty="0" err="1" smtClean="0"/>
              <a:t>Kaon</a:t>
            </a:r>
            <a:r>
              <a:rPr lang="en-US" dirty="0" smtClean="0"/>
              <a:t> Identification</a:t>
            </a:r>
            <a:endParaRPr lang="en-US" dirty="0"/>
          </a:p>
        </p:txBody>
      </p:sp>
      <p:pic>
        <p:nvPicPr>
          <p:cNvPr id="8" name="Picture 7" descr="detector_labels_noplu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221423"/>
            <a:ext cx="8032750" cy="50095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22737" y="698203"/>
            <a:ext cx="2929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De-scoped in 2008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028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1300" y="0"/>
            <a:ext cx="5966977" cy="71319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Baseline Kaon Identification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655A-F719-614C-93EB-A164F3F7136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7328" y="1069099"/>
            <a:ext cx="71377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rgbClr val="0000FF"/>
                </a:solidFill>
              </a:rPr>
              <a:t>Focus on reactions where the recoil </a:t>
            </a:r>
            <a:r>
              <a:rPr lang="en-US" sz="2400" b="1" u="sng" dirty="0" smtClean="0">
                <a:solidFill>
                  <a:srgbClr val="0000FF"/>
                </a:solidFill>
              </a:rPr>
              <a:t>proton is detected.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At least 4-constraint kinematic fitting possible.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7328" y="1900096"/>
            <a:ext cx="8461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Train a BDT to isolate final states with kaons.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61659" y="2361761"/>
            <a:ext cx="416549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 smtClean="0">
                <a:solidFill>
                  <a:srgbClr val="008000"/>
                </a:solidFill>
                <a:latin typeface="Symbol" pitchFamily="16" charset="2"/>
              </a:rPr>
              <a:t>g</a:t>
            </a:r>
            <a:r>
              <a:rPr lang="en-GB" sz="2800" dirty="0" err="1" smtClean="0">
                <a:solidFill>
                  <a:srgbClr val="008000"/>
                </a:solidFill>
              </a:rPr>
              <a:t>p</a:t>
            </a:r>
            <a:r>
              <a:rPr lang="en-GB" sz="2800" dirty="0" smtClean="0">
                <a:solidFill>
                  <a:srgbClr val="008000"/>
                </a:solidFill>
                <a:latin typeface="Symbol" pitchFamily="16" charset="2"/>
              </a:rPr>
              <a:t></a:t>
            </a:r>
            <a:r>
              <a:rPr lang="en-GB" sz="2800" dirty="0" smtClean="0">
                <a:solidFill>
                  <a:srgbClr val="008000"/>
                </a:solidFill>
                <a:latin typeface="Comic Sans MS" pitchFamily="64" charset="0"/>
              </a:rPr>
              <a:t> </a:t>
            </a:r>
            <a:r>
              <a:rPr lang="en-GB" sz="2800" dirty="0" err="1" smtClean="0">
                <a:solidFill>
                  <a:srgbClr val="008000"/>
                </a:solidFill>
              </a:rPr>
              <a:t>pK</a:t>
            </a:r>
            <a:r>
              <a:rPr lang="en-GB" sz="2800" baseline="30000" dirty="0" err="1" smtClean="0">
                <a:solidFill>
                  <a:srgbClr val="008000"/>
                </a:solidFill>
              </a:rPr>
              <a:t>+</a:t>
            </a:r>
            <a:r>
              <a:rPr lang="en-GB" sz="2800" dirty="0" err="1" smtClean="0">
                <a:solidFill>
                  <a:srgbClr val="008000"/>
                </a:solidFill>
              </a:rPr>
              <a:t>K</a:t>
            </a:r>
            <a:r>
              <a:rPr lang="en-GB" sz="2800" baseline="30000" dirty="0" smtClean="0">
                <a:solidFill>
                  <a:srgbClr val="008000"/>
                </a:solidFill>
              </a:rPr>
              <a:t>-</a:t>
            </a:r>
            <a:r>
              <a:rPr lang="en-GB" sz="2800" dirty="0" smtClean="0">
                <a:solidFill>
                  <a:srgbClr val="008000"/>
                </a:solidFill>
              </a:rPr>
              <a:t> </a:t>
            </a:r>
          </a:p>
          <a:p>
            <a:r>
              <a:rPr lang="en-GB" sz="2800" dirty="0" err="1" smtClean="0">
                <a:solidFill>
                  <a:srgbClr val="008000"/>
                </a:solidFill>
                <a:latin typeface="Symbol" pitchFamily="16" charset="2"/>
              </a:rPr>
              <a:t>g</a:t>
            </a:r>
            <a:r>
              <a:rPr lang="en-GB" sz="2800" dirty="0" err="1" smtClean="0">
                <a:solidFill>
                  <a:srgbClr val="008000"/>
                </a:solidFill>
              </a:rPr>
              <a:t>p</a:t>
            </a:r>
            <a:r>
              <a:rPr lang="en-GB" sz="2800" dirty="0" smtClean="0">
                <a:solidFill>
                  <a:srgbClr val="008000"/>
                </a:solidFill>
                <a:latin typeface="Symbol" pitchFamily="16" charset="2"/>
              </a:rPr>
              <a:t></a:t>
            </a:r>
            <a:r>
              <a:rPr lang="en-GB" sz="2800" dirty="0" smtClean="0">
                <a:solidFill>
                  <a:srgbClr val="008000"/>
                </a:solidFill>
                <a:latin typeface="Comic Sans MS" pitchFamily="64" charset="0"/>
              </a:rPr>
              <a:t> </a:t>
            </a:r>
            <a:r>
              <a:rPr lang="en-GB" sz="2800" dirty="0" smtClean="0">
                <a:solidFill>
                  <a:srgbClr val="008000"/>
                </a:solidFill>
              </a:rPr>
              <a:t>pK</a:t>
            </a:r>
            <a:r>
              <a:rPr lang="en-GB" sz="2800" baseline="30000" dirty="0" smtClean="0">
                <a:solidFill>
                  <a:srgbClr val="008000"/>
                </a:solidFill>
              </a:rPr>
              <a:t>+</a:t>
            </a:r>
            <a:r>
              <a:rPr lang="en-GB" sz="2800" dirty="0" smtClean="0">
                <a:solidFill>
                  <a:srgbClr val="008000"/>
                </a:solidFill>
              </a:rPr>
              <a:t>K</a:t>
            </a:r>
            <a:r>
              <a:rPr lang="en-GB" sz="2800" baseline="30000" dirty="0" smtClean="0">
                <a:solidFill>
                  <a:srgbClr val="008000"/>
                </a:solidFill>
              </a:rPr>
              <a:t>-</a:t>
            </a:r>
            <a:r>
              <a:rPr lang="en-GB" sz="2800" dirty="0" smtClean="0">
                <a:solidFill>
                  <a:srgbClr val="008000"/>
                </a:solidFill>
                <a:latin typeface="Symbol"/>
              </a:rPr>
              <a:t>p</a:t>
            </a:r>
            <a:r>
              <a:rPr lang="en-GB" sz="2800" baseline="30000" dirty="0" smtClean="0">
                <a:solidFill>
                  <a:srgbClr val="008000"/>
                </a:solidFill>
                <a:latin typeface="Comic Sans MS" pitchFamily="64" charset="0"/>
              </a:rPr>
              <a:t>+</a:t>
            </a:r>
            <a:r>
              <a:rPr lang="en-GB" sz="2800" dirty="0" smtClean="0">
                <a:solidFill>
                  <a:srgbClr val="008000"/>
                </a:solidFill>
                <a:latin typeface="Symbol"/>
              </a:rPr>
              <a:t>p</a:t>
            </a:r>
            <a:r>
              <a:rPr lang="en-GB" sz="2800" baseline="30000" dirty="0" smtClean="0">
                <a:solidFill>
                  <a:srgbClr val="008000"/>
                </a:solidFill>
                <a:latin typeface="Comic Sans MS" pitchFamily="64" charset="0"/>
              </a:rPr>
              <a:t>-</a:t>
            </a:r>
            <a:r>
              <a:rPr lang="en-GB" sz="2800" dirty="0" smtClean="0">
                <a:solidFill>
                  <a:srgbClr val="008000"/>
                </a:solidFill>
                <a:latin typeface="Comic Sans MS" pitchFamily="64" charset="0"/>
              </a:rPr>
              <a:t> </a:t>
            </a:r>
          </a:p>
          <a:p>
            <a:r>
              <a:rPr lang="en-GB" sz="2800" dirty="0" err="1" smtClean="0">
                <a:solidFill>
                  <a:srgbClr val="008000"/>
                </a:solidFill>
                <a:latin typeface="Symbol" pitchFamily="16" charset="2"/>
              </a:rPr>
              <a:t>g</a:t>
            </a:r>
            <a:r>
              <a:rPr lang="en-GB" sz="2800" dirty="0" err="1" smtClean="0">
                <a:solidFill>
                  <a:srgbClr val="008000"/>
                </a:solidFill>
              </a:rPr>
              <a:t>p</a:t>
            </a:r>
            <a:r>
              <a:rPr lang="en-GB" sz="2800" dirty="0" smtClean="0">
                <a:solidFill>
                  <a:srgbClr val="008000"/>
                </a:solidFill>
                <a:latin typeface="Symbol" pitchFamily="16" charset="2"/>
              </a:rPr>
              <a:t></a:t>
            </a:r>
            <a:r>
              <a:rPr lang="en-GB" sz="2800" dirty="0" smtClean="0">
                <a:solidFill>
                  <a:srgbClr val="008000"/>
                </a:solidFill>
                <a:latin typeface="Comic Sans MS" pitchFamily="64" charset="0"/>
              </a:rPr>
              <a:t> </a:t>
            </a:r>
            <a:r>
              <a:rPr lang="en-GB" sz="2800" dirty="0" smtClean="0">
                <a:solidFill>
                  <a:srgbClr val="008000"/>
                </a:solidFill>
              </a:rPr>
              <a:t>pK</a:t>
            </a:r>
            <a:r>
              <a:rPr lang="en-GB" sz="2800" baseline="30000" dirty="0" smtClean="0">
                <a:solidFill>
                  <a:srgbClr val="008000"/>
                </a:solidFill>
              </a:rPr>
              <a:t>+</a:t>
            </a:r>
            <a:r>
              <a:rPr lang="en-GB" sz="2800" dirty="0" smtClean="0">
                <a:solidFill>
                  <a:srgbClr val="008000"/>
                </a:solidFill>
              </a:rPr>
              <a:t>K</a:t>
            </a:r>
            <a:r>
              <a:rPr lang="en-GB" sz="2800" baseline="-25000" dirty="0">
                <a:solidFill>
                  <a:srgbClr val="008000"/>
                </a:solidFill>
              </a:rPr>
              <a:t>S</a:t>
            </a:r>
            <a:r>
              <a:rPr lang="en-GB" sz="2800" dirty="0" smtClean="0">
                <a:solidFill>
                  <a:srgbClr val="008000"/>
                </a:solidFill>
                <a:latin typeface="Symbol"/>
              </a:rPr>
              <a:t>p</a:t>
            </a:r>
            <a:r>
              <a:rPr lang="en-GB" sz="2800" baseline="30000" dirty="0" smtClean="0">
                <a:solidFill>
                  <a:srgbClr val="008000"/>
                </a:solidFill>
                <a:latin typeface="Comic Sans MS" pitchFamily="64" charset="0"/>
              </a:rPr>
              <a:t>-</a:t>
            </a:r>
            <a:r>
              <a:rPr lang="en-GB" sz="2800" dirty="0" smtClean="0">
                <a:solidFill>
                  <a:srgbClr val="008000"/>
                </a:solidFill>
                <a:latin typeface="Comic Sans MS" pitchFamily="64" charset="0"/>
              </a:rPr>
              <a:t> </a:t>
            </a:r>
            <a:r>
              <a:rPr lang="en-GB" sz="2800" dirty="0" smtClean="0">
                <a:solidFill>
                  <a:srgbClr val="008000"/>
                </a:solidFill>
                <a:latin typeface="Symbol" pitchFamily="16" charset="2"/>
              </a:rPr>
              <a:t></a:t>
            </a:r>
            <a:r>
              <a:rPr lang="en-GB" sz="2800" dirty="0" smtClean="0">
                <a:solidFill>
                  <a:srgbClr val="008000"/>
                </a:solidFill>
                <a:latin typeface="Comic Sans MS" pitchFamily="64" charset="0"/>
              </a:rPr>
              <a:t> </a:t>
            </a:r>
            <a:r>
              <a:rPr lang="en-GB" sz="2800" dirty="0" err="1" smtClean="0">
                <a:solidFill>
                  <a:srgbClr val="008000"/>
                </a:solidFill>
              </a:rPr>
              <a:t>pK</a:t>
            </a:r>
            <a:r>
              <a:rPr lang="en-GB" sz="2800" baseline="30000" dirty="0" err="1" smtClean="0">
                <a:solidFill>
                  <a:srgbClr val="008000"/>
                </a:solidFill>
              </a:rPr>
              <a:t>+</a:t>
            </a:r>
            <a:r>
              <a:rPr lang="en-GB" sz="2800" dirty="0" err="1" smtClean="0">
                <a:solidFill>
                  <a:srgbClr val="008000"/>
                </a:solidFill>
                <a:latin typeface="Symbol"/>
              </a:rPr>
              <a:t>p</a:t>
            </a:r>
            <a:r>
              <a:rPr lang="en-GB" sz="2800" baseline="30000" dirty="0" err="1" smtClean="0">
                <a:solidFill>
                  <a:srgbClr val="008000"/>
                </a:solidFill>
                <a:latin typeface="Comic Sans MS" pitchFamily="64" charset="0"/>
              </a:rPr>
              <a:t>+</a:t>
            </a:r>
            <a:r>
              <a:rPr lang="en-GB" sz="2800" dirty="0" err="1" smtClean="0">
                <a:solidFill>
                  <a:srgbClr val="008000"/>
                </a:solidFill>
                <a:latin typeface="Symbol"/>
              </a:rPr>
              <a:t>p</a:t>
            </a:r>
            <a:r>
              <a:rPr lang="en-GB" sz="2800" baseline="30000" dirty="0" err="1" smtClean="0">
                <a:solidFill>
                  <a:srgbClr val="008000"/>
                </a:solidFill>
              </a:rPr>
              <a:t>-</a:t>
            </a:r>
            <a:r>
              <a:rPr lang="en-GB" sz="2800" dirty="0" err="1" smtClean="0">
                <a:solidFill>
                  <a:srgbClr val="008000"/>
                </a:solidFill>
                <a:latin typeface="Symbol"/>
              </a:rPr>
              <a:t>p</a:t>
            </a:r>
            <a:r>
              <a:rPr lang="en-GB" sz="2800" baseline="30000" dirty="0" smtClean="0">
                <a:solidFill>
                  <a:srgbClr val="008000"/>
                </a:solidFill>
                <a:latin typeface="Comic Sans MS" pitchFamily="64" charset="0"/>
              </a:rPr>
              <a:t>-</a:t>
            </a:r>
            <a:r>
              <a:rPr lang="en-GB" sz="2800" dirty="0" smtClean="0">
                <a:solidFill>
                  <a:srgbClr val="008000"/>
                </a:solidFill>
                <a:latin typeface="Comic Sans MS" pitchFamily="64" charset="0"/>
              </a:rPr>
              <a:t> </a:t>
            </a:r>
            <a:endParaRPr lang="en-US" sz="2800" dirty="0" smtClean="0">
              <a:solidFill>
                <a:srgbClr val="008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1659" y="4417358"/>
            <a:ext cx="5364068" cy="193899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GB" sz="2400" dirty="0" err="1" smtClean="0">
                <a:solidFill>
                  <a:srgbClr val="008000"/>
                </a:solidFill>
                <a:latin typeface="Symbol" pitchFamily="16" charset="2"/>
              </a:rPr>
              <a:t>g</a:t>
            </a:r>
            <a:r>
              <a:rPr lang="en-GB" sz="2400" dirty="0" err="1" smtClean="0">
                <a:solidFill>
                  <a:srgbClr val="008000"/>
                </a:solidFill>
              </a:rPr>
              <a:t>p</a:t>
            </a:r>
            <a:r>
              <a:rPr lang="en-GB" sz="2400" dirty="0" smtClean="0">
                <a:solidFill>
                  <a:srgbClr val="008000"/>
                </a:solidFill>
              </a:rPr>
              <a:t> </a:t>
            </a:r>
            <a:r>
              <a:rPr lang="en-GB" sz="2400" dirty="0" smtClean="0">
                <a:solidFill>
                  <a:srgbClr val="008000"/>
                </a:solidFill>
                <a:latin typeface="Symbol" pitchFamily="16" charset="2"/>
              </a:rPr>
              <a:t></a:t>
            </a:r>
            <a:r>
              <a:rPr lang="en-GB" sz="2400" dirty="0" smtClean="0">
                <a:solidFill>
                  <a:srgbClr val="008000"/>
                </a:solidFill>
                <a:latin typeface="Comic Sans MS" pitchFamily="64" charset="0"/>
              </a:rPr>
              <a:t> </a:t>
            </a:r>
            <a:r>
              <a:rPr lang="en-GB" sz="2400" dirty="0" smtClean="0">
                <a:solidFill>
                  <a:srgbClr val="008000"/>
                </a:solidFill>
              </a:rPr>
              <a:t>ph’</a:t>
            </a:r>
            <a:r>
              <a:rPr lang="en-GB" sz="2400" baseline="-25000" dirty="0" smtClean="0">
                <a:solidFill>
                  <a:srgbClr val="008000"/>
                </a:solidFill>
              </a:rPr>
              <a:t>2</a:t>
            </a:r>
            <a:r>
              <a:rPr lang="en-GB" sz="2400" dirty="0" smtClean="0">
                <a:solidFill>
                  <a:srgbClr val="008000"/>
                </a:solidFill>
              </a:rPr>
              <a:t>(2600)  </a:t>
            </a:r>
            <a:r>
              <a:rPr lang="en-GB" sz="2400" dirty="0" smtClean="0">
                <a:solidFill>
                  <a:srgbClr val="008000"/>
                </a:solidFill>
                <a:latin typeface="Symbol" pitchFamily="16" charset="2"/>
              </a:rPr>
              <a:t> </a:t>
            </a:r>
            <a:r>
              <a:rPr lang="en-GB" sz="2400" dirty="0" smtClean="0">
                <a:solidFill>
                  <a:srgbClr val="008000"/>
                </a:solidFill>
              </a:rPr>
              <a:t>pK</a:t>
            </a:r>
            <a:r>
              <a:rPr lang="en-GB" sz="2400" baseline="-25000" dirty="0" smtClean="0">
                <a:solidFill>
                  <a:srgbClr val="008000"/>
                </a:solidFill>
              </a:rPr>
              <a:t>1</a:t>
            </a:r>
            <a:r>
              <a:rPr lang="en-GB" sz="2400" baseline="30000" dirty="0" smtClean="0">
                <a:solidFill>
                  <a:srgbClr val="008000"/>
                </a:solidFill>
              </a:rPr>
              <a:t>+</a:t>
            </a:r>
            <a:r>
              <a:rPr lang="en-GB" sz="2400" dirty="0" smtClean="0">
                <a:solidFill>
                  <a:srgbClr val="008000"/>
                </a:solidFill>
              </a:rPr>
              <a:t>K</a:t>
            </a:r>
            <a:r>
              <a:rPr lang="en-GB" sz="2400" baseline="30000" dirty="0" smtClean="0">
                <a:solidFill>
                  <a:srgbClr val="008000"/>
                </a:solidFill>
              </a:rPr>
              <a:t>-  </a:t>
            </a:r>
            <a:r>
              <a:rPr lang="en-GB" sz="2400" dirty="0" smtClean="0">
                <a:solidFill>
                  <a:srgbClr val="008000"/>
                </a:solidFill>
                <a:latin typeface="Symbol" pitchFamily="16" charset="2"/>
              </a:rPr>
              <a:t> </a:t>
            </a:r>
            <a:r>
              <a:rPr lang="en-GB" sz="2400" dirty="0" smtClean="0">
                <a:solidFill>
                  <a:srgbClr val="008000"/>
                </a:solidFill>
              </a:rPr>
              <a:t>pK</a:t>
            </a:r>
            <a:r>
              <a:rPr lang="en-GB" sz="2400" baseline="30000" dirty="0" smtClean="0">
                <a:solidFill>
                  <a:srgbClr val="008000"/>
                </a:solidFill>
              </a:rPr>
              <a:t>+</a:t>
            </a:r>
            <a:r>
              <a:rPr lang="en-GB" sz="2400" dirty="0" smtClean="0">
                <a:solidFill>
                  <a:srgbClr val="008000"/>
                </a:solidFill>
              </a:rPr>
              <a:t>K</a:t>
            </a:r>
            <a:r>
              <a:rPr lang="en-GB" sz="2400" baseline="30000" dirty="0" smtClean="0">
                <a:solidFill>
                  <a:srgbClr val="008000"/>
                </a:solidFill>
              </a:rPr>
              <a:t>-</a:t>
            </a:r>
            <a:r>
              <a:rPr lang="en-GB" sz="2400" dirty="0" smtClean="0">
                <a:solidFill>
                  <a:srgbClr val="008000"/>
                </a:solidFill>
                <a:latin typeface="Symbol"/>
              </a:rPr>
              <a:t>p</a:t>
            </a:r>
            <a:r>
              <a:rPr lang="en-GB" sz="2400" baseline="30000" dirty="0" smtClean="0">
                <a:solidFill>
                  <a:srgbClr val="008000"/>
                </a:solidFill>
                <a:latin typeface="Comic Sans MS" pitchFamily="64" charset="0"/>
              </a:rPr>
              <a:t>+</a:t>
            </a:r>
            <a:r>
              <a:rPr lang="en-GB" sz="2400" dirty="0" smtClean="0">
                <a:solidFill>
                  <a:srgbClr val="008000"/>
                </a:solidFill>
                <a:latin typeface="Symbol"/>
              </a:rPr>
              <a:t>p</a:t>
            </a:r>
            <a:r>
              <a:rPr lang="en-GB" sz="2400" baseline="30000" dirty="0" smtClean="0">
                <a:solidFill>
                  <a:srgbClr val="008000"/>
                </a:solidFill>
                <a:latin typeface="Comic Sans MS" pitchFamily="64" charset="0"/>
              </a:rPr>
              <a:t>-</a:t>
            </a:r>
          </a:p>
          <a:p>
            <a:r>
              <a:rPr lang="en-GB" sz="2400" dirty="0" err="1" smtClean="0">
                <a:solidFill>
                  <a:srgbClr val="008000"/>
                </a:solidFill>
                <a:latin typeface="Symbol" pitchFamily="16" charset="2"/>
              </a:rPr>
              <a:t>g</a:t>
            </a:r>
            <a:r>
              <a:rPr lang="en-GB" sz="2400" dirty="0" err="1" smtClean="0">
                <a:solidFill>
                  <a:srgbClr val="008000"/>
                </a:solidFill>
              </a:rPr>
              <a:t>p</a:t>
            </a:r>
            <a:r>
              <a:rPr lang="en-GB" sz="2400" dirty="0" smtClean="0">
                <a:solidFill>
                  <a:srgbClr val="008000"/>
                </a:solidFill>
              </a:rPr>
              <a:t> </a:t>
            </a:r>
            <a:r>
              <a:rPr lang="en-GB" sz="2400" dirty="0" smtClean="0">
                <a:solidFill>
                  <a:srgbClr val="008000"/>
                </a:solidFill>
                <a:latin typeface="Symbol" pitchFamily="16" charset="2"/>
              </a:rPr>
              <a:t></a:t>
            </a:r>
            <a:r>
              <a:rPr lang="en-GB" sz="2400" dirty="0" smtClean="0">
                <a:solidFill>
                  <a:srgbClr val="008000"/>
                </a:solidFill>
                <a:latin typeface="Comic Sans MS" pitchFamily="64" charset="0"/>
              </a:rPr>
              <a:t> </a:t>
            </a:r>
            <a:r>
              <a:rPr lang="en-GB" sz="2400" dirty="0" smtClean="0">
                <a:solidFill>
                  <a:srgbClr val="008000"/>
                </a:solidFill>
              </a:rPr>
              <a:t>p</a:t>
            </a:r>
            <a:r>
              <a:rPr lang="en-GB" sz="2400" dirty="0" smtClean="0">
                <a:solidFill>
                  <a:srgbClr val="008000"/>
                </a:solidFill>
                <a:latin typeface="Symbol"/>
              </a:rPr>
              <a:t>h’</a:t>
            </a:r>
            <a:r>
              <a:rPr lang="en-GB" sz="2400" baseline="-25000" dirty="0" smtClean="0">
                <a:solidFill>
                  <a:srgbClr val="008000"/>
                </a:solidFill>
              </a:rPr>
              <a:t>1</a:t>
            </a:r>
            <a:r>
              <a:rPr lang="en-GB" sz="2400" dirty="0" smtClean="0">
                <a:solidFill>
                  <a:srgbClr val="008000"/>
                </a:solidFill>
              </a:rPr>
              <a:t>(2300) </a:t>
            </a:r>
            <a:r>
              <a:rPr lang="en-GB" sz="2400" dirty="0" smtClean="0">
                <a:solidFill>
                  <a:srgbClr val="008000"/>
                </a:solidFill>
                <a:latin typeface="Symbol" pitchFamily="16" charset="2"/>
              </a:rPr>
              <a:t> </a:t>
            </a:r>
            <a:r>
              <a:rPr lang="en-GB" sz="2400" dirty="0" err="1" smtClean="0">
                <a:solidFill>
                  <a:srgbClr val="008000"/>
                </a:solidFill>
              </a:rPr>
              <a:t>pK</a:t>
            </a:r>
            <a:r>
              <a:rPr lang="en-GB" sz="2400" baseline="30000" dirty="0" smtClean="0">
                <a:solidFill>
                  <a:srgbClr val="008000"/>
                </a:solidFill>
              </a:rPr>
              <a:t>*0</a:t>
            </a:r>
            <a:r>
              <a:rPr lang="en-GB" sz="2400" dirty="0" smtClean="0">
                <a:solidFill>
                  <a:srgbClr val="008000"/>
                </a:solidFill>
              </a:rPr>
              <a:t>K</a:t>
            </a:r>
            <a:r>
              <a:rPr lang="en-GB" sz="2400" baseline="-25000" dirty="0" smtClean="0">
                <a:solidFill>
                  <a:srgbClr val="008000"/>
                </a:solidFill>
              </a:rPr>
              <a:t>S</a:t>
            </a:r>
            <a:r>
              <a:rPr lang="en-GB" sz="2400" dirty="0" smtClean="0">
                <a:solidFill>
                  <a:srgbClr val="008000"/>
                </a:solidFill>
              </a:rPr>
              <a:t> </a:t>
            </a:r>
            <a:r>
              <a:rPr lang="en-GB" sz="2400" dirty="0" smtClean="0">
                <a:solidFill>
                  <a:srgbClr val="008000"/>
                </a:solidFill>
                <a:latin typeface="Symbol" pitchFamily="16" charset="2"/>
              </a:rPr>
              <a:t> </a:t>
            </a:r>
            <a:r>
              <a:rPr lang="en-GB" sz="2400" dirty="0" err="1" smtClean="0">
                <a:solidFill>
                  <a:srgbClr val="008000"/>
                </a:solidFill>
              </a:rPr>
              <a:t>pK</a:t>
            </a:r>
            <a:r>
              <a:rPr lang="en-GB" sz="2400" baseline="30000" dirty="0" err="1" smtClean="0">
                <a:solidFill>
                  <a:srgbClr val="008000"/>
                </a:solidFill>
              </a:rPr>
              <a:t>+</a:t>
            </a:r>
            <a:r>
              <a:rPr lang="en-GB" sz="2400" dirty="0" err="1" smtClean="0">
                <a:solidFill>
                  <a:srgbClr val="008000"/>
                </a:solidFill>
                <a:latin typeface="Symbol"/>
              </a:rPr>
              <a:t>p</a:t>
            </a:r>
            <a:r>
              <a:rPr lang="en-GB" sz="2400" baseline="30000" dirty="0" err="1" smtClean="0">
                <a:solidFill>
                  <a:srgbClr val="008000"/>
                </a:solidFill>
                <a:latin typeface="Comic Sans MS" pitchFamily="64" charset="0"/>
              </a:rPr>
              <a:t>+</a:t>
            </a:r>
            <a:r>
              <a:rPr lang="en-GB" sz="2400" dirty="0" err="1" smtClean="0">
                <a:solidFill>
                  <a:srgbClr val="008000"/>
                </a:solidFill>
                <a:latin typeface="Symbol"/>
              </a:rPr>
              <a:t>p</a:t>
            </a:r>
            <a:r>
              <a:rPr lang="en-GB" sz="2400" baseline="30000" dirty="0" err="1" smtClean="0">
                <a:solidFill>
                  <a:srgbClr val="008000"/>
                </a:solidFill>
              </a:rPr>
              <a:t>-</a:t>
            </a:r>
            <a:r>
              <a:rPr lang="en-GB" sz="2400" dirty="0" err="1" smtClean="0">
                <a:solidFill>
                  <a:srgbClr val="008000"/>
                </a:solidFill>
                <a:latin typeface="Symbol"/>
              </a:rPr>
              <a:t>p</a:t>
            </a:r>
            <a:r>
              <a:rPr lang="en-GB" sz="2400" baseline="30000" dirty="0" smtClean="0">
                <a:solidFill>
                  <a:srgbClr val="008000"/>
                </a:solidFill>
                <a:latin typeface="Comic Sans MS" pitchFamily="64" charset="0"/>
              </a:rPr>
              <a:t>-</a:t>
            </a:r>
            <a:endParaRPr lang="en-GB" sz="2400" dirty="0" smtClean="0">
              <a:solidFill>
                <a:srgbClr val="008000"/>
              </a:solidFill>
              <a:latin typeface="Comic Sans MS" pitchFamily="64" charset="0"/>
            </a:endParaRPr>
          </a:p>
          <a:p>
            <a:r>
              <a:rPr lang="en-GB" sz="2400" dirty="0" err="1" smtClean="0">
                <a:solidFill>
                  <a:srgbClr val="008000"/>
                </a:solidFill>
                <a:latin typeface="Symbol" pitchFamily="16" charset="2"/>
              </a:rPr>
              <a:t>g</a:t>
            </a:r>
            <a:r>
              <a:rPr lang="en-GB" sz="2400" dirty="0" err="1" smtClean="0">
                <a:solidFill>
                  <a:srgbClr val="008000"/>
                </a:solidFill>
              </a:rPr>
              <a:t>p</a:t>
            </a:r>
            <a:r>
              <a:rPr lang="en-GB" sz="2400" dirty="0" smtClean="0">
                <a:solidFill>
                  <a:srgbClr val="008000"/>
                </a:solidFill>
              </a:rPr>
              <a:t> </a:t>
            </a:r>
            <a:r>
              <a:rPr lang="en-GB" sz="2400" dirty="0" smtClean="0">
                <a:solidFill>
                  <a:srgbClr val="008000"/>
                </a:solidFill>
                <a:latin typeface="Symbol" pitchFamily="16" charset="2"/>
              </a:rPr>
              <a:t></a:t>
            </a:r>
            <a:r>
              <a:rPr lang="en-GB" sz="2400" dirty="0" smtClean="0">
                <a:solidFill>
                  <a:srgbClr val="008000"/>
                </a:solidFill>
                <a:latin typeface="Comic Sans MS" pitchFamily="64" charset="0"/>
              </a:rPr>
              <a:t> </a:t>
            </a:r>
            <a:r>
              <a:rPr lang="en-GB" sz="2400" dirty="0" smtClean="0">
                <a:solidFill>
                  <a:srgbClr val="008000"/>
                </a:solidFill>
              </a:rPr>
              <a:t>pY(2175)     </a:t>
            </a:r>
            <a:r>
              <a:rPr lang="en-GB" sz="2400" dirty="0" smtClean="0">
                <a:solidFill>
                  <a:srgbClr val="008000"/>
                </a:solidFill>
                <a:latin typeface="Symbol" pitchFamily="16" charset="2"/>
              </a:rPr>
              <a:t> </a:t>
            </a:r>
            <a:r>
              <a:rPr lang="en-GB" sz="2400" dirty="0" smtClean="0">
                <a:solidFill>
                  <a:srgbClr val="008000"/>
                </a:solidFill>
              </a:rPr>
              <a:t>p</a:t>
            </a:r>
            <a:r>
              <a:rPr lang="en-GB" sz="2400" dirty="0" smtClean="0">
                <a:solidFill>
                  <a:srgbClr val="008000"/>
                </a:solidFill>
                <a:latin typeface="Symbol"/>
              </a:rPr>
              <a:t>f</a:t>
            </a:r>
            <a:r>
              <a:rPr lang="en-GB" sz="2400" dirty="0" smtClean="0">
                <a:solidFill>
                  <a:srgbClr val="008000"/>
                </a:solidFill>
              </a:rPr>
              <a:t>f</a:t>
            </a:r>
            <a:r>
              <a:rPr lang="en-GB" sz="2400" baseline="-25000" dirty="0" smtClean="0">
                <a:solidFill>
                  <a:srgbClr val="008000"/>
                </a:solidFill>
              </a:rPr>
              <a:t>0       </a:t>
            </a:r>
            <a:r>
              <a:rPr lang="en-GB" sz="2400" dirty="0" smtClean="0">
                <a:solidFill>
                  <a:srgbClr val="008000"/>
                </a:solidFill>
                <a:latin typeface="Symbol" pitchFamily="16" charset="2"/>
              </a:rPr>
              <a:t></a:t>
            </a:r>
            <a:r>
              <a:rPr lang="en-GB" sz="2400" dirty="0" smtClean="0">
                <a:solidFill>
                  <a:srgbClr val="008000"/>
                </a:solidFill>
                <a:latin typeface="Comic Sans MS" pitchFamily="64" charset="0"/>
              </a:rPr>
              <a:t> </a:t>
            </a:r>
            <a:r>
              <a:rPr lang="en-GB" sz="2400" dirty="0" smtClean="0">
                <a:solidFill>
                  <a:srgbClr val="008000"/>
                </a:solidFill>
              </a:rPr>
              <a:t>pK</a:t>
            </a:r>
            <a:r>
              <a:rPr lang="en-GB" sz="2400" baseline="30000" dirty="0" smtClean="0">
                <a:solidFill>
                  <a:srgbClr val="008000"/>
                </a:solidFill>
              </a:rPr>
              <a:t>+</a:t>
            </a:r>
            <a:r>
              <a:rPr lang="en-GB" sz="2400" dirty="0" smtClean="0">
                <a:solidFill>
                  <a:srgbClr val="008000"/>
                </a:solidFill>
              </a:rPr>
              <a:t>K</a:t>
            </a:r>
            <a:r>
              <a:rPr lang="en-GB" sz="2400" baseline="30000" dirty="0" smtClean="0">
                <a:solidFill>
                  <a:srgbClr val="008000"/>
                </a:solidFill>
              </a:rPr>
              <a:t>-</a:t>
            </a:r>
            <a:r>
              <a:rPr lang="en-GB" sz="2400" dirty="0" smtClean="0">
                <a:solidFill>
                  <a:srgbClr val="008000"/>
                </a:solidFill>
                <a:latin typeface="Symbol"/>
              </a:rPr>
              <a:t>p</a:t>
            </a:r>
            <a:r>
              <a:rPr lang="en-GB" sz="2400" baseline="30000" dirty="0" smtClean="0">
                <a:solidFill>
                  <a:srgbClr val="008000"/>
                </a:solidFill>
                <a:latin typeface="Comic Sans MS" pitchFamily="64" charset="0"/>
              </a:rPr>
              <a:t>+</a:t>
            </a:r>
            <a:r>
              <a:rPr lang="en-GB" sz="2400" dirty="0" smtClean="0">
                <a:solidFill>
                  <a:srgbClr val="008000"/>
                </a:solidFill>
                <a:latin typeface="Symbol"/>
              </a:rPr>
              <a:t>p</a:t>
            </a:r>
            <a:r>
              <a:rPr lang="en-GB" sz="2400" baseline="30000" dirty="0" smtClean="0">
                <a:solidFill>
                  <a:srgbClr val="008000"/>
                </a:solidFill>
                <a:latin typeface="Comic Sans MS" pitchFamily="64" charset="0"/>
              </a:rPr>
              <a:t>-</a:t>
            </a:r>
            <a:r>
              <a:rPr lang="en-GB" sz="2400" dirty="0" smtClean="0">
                <a:solidFill>
                  <a:srgbClr val="008000"/>
                </a:solidFill>
                <a:latin typeface="Comic Sans MS" pitchFamily="64" charset="0"/>
              </a:rPr>
              <a:t> </a:t>
            </a:r>
            <a:endParaRPr lang="en-GB" sz="2400" baseline="30000" dirty="0" smtClean="0">
              <a:solidFill>
                <a:srgbClr val="008000"/>
              </a:solidFill>
              <a:latin typeface="Comic Sans MS" pitchFamily="64" charset="0"/>
            </a:endParaRPr>
          </a:p>
          <a:p>
            <a:r>
              <a:rPr lang="en-GB" sz="2400" dirty="0" err="1" smtClean="0">
                <a:solidFill>
                  <a:srgbClr val="008000"/>
                </a:solidFill>
                <a:latin typeface="Symbol" pitchFamily="16" charset="2"/>
              </a:rPr>
              <a:t>g</a:t>
            </a:r>
            <a:r>
              <a:rPr lang="en-GB" sz="2400" dirty="0" err="1" smtClean="0">
                <a:solidFill>
                  <a:srgbClr val="008000"/>
                </a:solidFill>
              </a:rPr>
              <a:t>p</a:t>
            </a:r>
            <a:r>
              <a:rPr lang="en-GB" sz="2400" dirty="0" smtClean="0">
                <a:solidFill>
                  <a:srgbClr val="008000"/>
                </a:solidFill>
              </a:rPr>
              <a:t> </a:t>
            </a:r>
            <a:r>
              <a:rPr lang="en-GB" sz="2400" dirty="0" smtClean="0">
                <a:solidFill>
                  <a:srgbClr val="008000"/>
                </a:solidFill>
                <a:latin typeface="Symbol" pitchFamily="16" charset="2"/>
              </a:rPr>
              <a:t> </a:t>
            </a:r>
            <a:r>
              <a:rPr lang="en-GB" sz="2400" dirty="0" smtClean="0">
                <a:solidFill>
                  <a:srgbClr val="008000"/>
                </a:solidFill>
              </a:rPr>
              <a:t>p</a:t>
            </a:r>
            <a:r>
              <a:rPr lang="en-GB" sz="2400" dirty="0" smtClean="0">
                <a:solidFill>
                  <a:srgbClr val="008000"/>
                </a:solidFill>
                <a:latin typeface="Symbol"/>
              </a:rPr>
              <a:t>f</a:t>
            </a:r>
            <a:r>
              <a:rPr lang="en-GB" sz="2400" baseline="-25000" dirty="0" smtClean="0">
                <a:solidFill>
                  <a:srgbClr val="008000"/>
                </a:solidFill>
              </a:rPr>
              <a:t>3</a:t>
            </a:r>
            <a:r>
              <a:rPr lang="en-GB" sz="2400" dirty="0" smtClean="0">
                <a:solidFill>
                  <a:srgbClr val="008000"/>
                </a:solidFill>
              </a:rPr>
              <a:t>(1850)    </a:t>
            </a:r>
            <a:r>
              <a:rPr lang="en-GB" sz="2400" dirty="0" smtClean="0">
                <a:solidFill>
                  <a:srgbClr val="008000"/>
                </a:solidFill>
                <a:latin typeface="Symbol" pitchFamily="16" charset="2"/>
              </a:rPr>
              <a:t></a:t>
            </a:r>
            <a:r>
              <a:rPr lang="en-GB" sz="2400" dirty="0" smtClean="0">
                <a:solidFill>
                  <a:srgbClr val="008000"/>
                </a:solidFill>
                <a:latin typeface="Comic Sans MS" pitchFamily="64" charset="0"/>
              </a:rPr>
              <a:t> </a:t>
            </a:r>
            <a:r>
              <a:rPr lang="en-GB" sz="2400" dirty="0" err="1" smtClean="0">
                <a:solidFill>
                  <a:srgbClr val="008000"/>
                </a:solidFill>
              </a:rPr>
              <a:t>pK</a:t>
            </a:r>
            <a:r>
              <a:rPr lang="en-GB" sz="2400" baseline="30000" dirty="0" err="1" smtClean="0">
                <a:solidFill>
                  <a:srgbClr val="008000"/>
                </a:solidFill>
              </a:rPr>
              <a:t>+</a:t>
            </a:r>
            <a:r>
              <a:rPr lang="en-GB" sz="2400" dirty="0" err="1" smtClean="0">
                <a:solidFill>
                  <a:srgbClr val="008000"/>
                </a:solidFill>
              </a:rPr>
              <a:t>K</a:t>
            </a:r>
            <a:r>
              <a:rPr lang="en-GB" sz="2400" dirty="0" smtClean="0">
                <a:solidFill>
                  <a:srgbClr val="008000"/>
                </a:solidFill>
              </a:rPr>
              <a:t> </a:t>
            </a:r>
            <a:endParaRPr lang="en-GB" sz="2400" baseline="30000" dirty="0" smtClean="0">
              <a:solidFill>
                <a:srgbClr val="008000"/>
              </a:solidFill>
            </a:endParaRPr>
          </a:p>
          <a:p>
            <a:endParaRPr lang="en-GB" sz="2400" dirty="0" smtClean="0">
              <a:solidFill>
                <a:srgbClr val="008000"/>
              </a:solidFill>
              <a:latin typeface="Comic Sans MS" pitchFamily="6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4575" y="3955693"/>
            <a:ext cx="8461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Focus on charged final states with kaons.</a:t>
            </a:r>
            <a:endParaRPr lang="en-US" dirty="0"/>
          </a:p>
        </p:txBody>
      </p:sp>
      <p:sp>
        <p:nvSpPr>
          <p:cNvPr id="13" name="Right Brace 12"/>
          <p:cNvSpPr/>
          <p:nvPr/>
        </p:nvSpPr>
        <p:spPr>
          <a:xfrm>
            <a:off x="5654475" y="4417358"/>
            <a:ext cx="242916" cy="1775281"/>
          </a:xfrm>
          <a:prstGeom prst="rightBrac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103436" y="4777621"/>
            <a:ext cx="2992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A sampling of related final states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22849" y="2403874"/>
            <a:ext cx="349960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 smtClean="0">
                <a:solidFill>
                  <a:srgbClr val="008000"/>
                </a:solidFill>
                <a:latin typeface="Symbol" pitchFamily="16" charset="2"/>
              </a:rPr>
              <a:t>g</a:t>
            </a:r>
            <a:r>
              <a:rPr lang="en-GB" sz="2800" dirty="0" err="1" smtClean="0">
                <a:solidFill>
                  <a:srgbClr val="008000"/>
                </a:solidFill>
              </a:rPr>
              <a:t>p</a:t>
            </a:r>
            <a:r>
              <a:rPr lang="en-GB" sz="2800" dirty="0" smtClean="0">
                <a:solidFill>
                  <a:srgbClr val="008000"/>
                </a:solidFill>
              </a:rPr>
              <a:t> </a:t>
            </a:r>
            <a:r>
              <a:rPr lang="en-GB" sz="2800" dirty="0" smtClean="0">
                <a:solidFill>
                  <a:srgbClr val="008000"/>
                </a:solidFill>
                <a:latin typeface="Symbol" pitchFamily="16" charset="2"/>
              </a:rPr>
              <a:t></a:t>
            </a:r>
            <a:r>
              <a:rPr lang="en-GB" sz="2800" dirty="0" smtClean="0">
                <a:solidFill>
                  <a:srgbClr val="008000"/>
                </a:solidFill>
                <a:latin typeface="Comic Sans MS" pitchFamily="64" charset="0"/>
              </a:rPr>
              <a:t> </a:t>
            </a:r>
            <a:r>
              <a:rPr lang="en-GB" sz="2800" dirty="0" smtClean="0">
                <a:solidFill>
                  <a:srgbClr val="008000"/>
                </a:solidFill>
              </a:rPr>
              <a:t>K</a:t>
            </a:r>
            <a:r>
              <a:rPr lang="en-GB" sz="2800" baseline="30000" dirty="0" smtClean="0">
                <a:solidFill>
                  <a:srgbClr val="008000"/>
                </a:solidFill>
              </a:rPr>
              <a:t>+</a:t>
            </a:r>
            <a:r>
              <a:rPr lang="en-GB" sz="2800" dirty="0" smtClean="0">
                <a:solidFill>
                  <a:srgbClr val="008000"/>
                </a:solidFill>
              </a:rPr>
              <a:t>Y</a:t>
            </a:r>
            <a:r>
              <a:rPr lang="en-GB" sz="2800" baseline="30000" dirty="0" smtClean="0">
                <a:solidFill>
                  <a:srgbClr val="008000"/>
                </a:solidFill>
              </a:rPr>
              <a:t>*</a:t>
            </a:r>
            <a:r>
              <a:rPr lang="en-GB" sz="2800" dirty="0" smtClean="0">
                <a:solidFill>
                  <a:srgbClr val="008000"/>
                </a:solidFill>
              </a:rPr>
              <a:t>  </a:t>
            </a:r>
            <a:r>
              <a:rPr lang="en-GB" sz="2800" dirty="0" smtClean="0">
                <a:solidFill>
                  <a:srgbClr val="008000"/>
                </a:solidFill>
                <a:latin typeface="Symbol" pitchFamily="16" charset="2"/>
              </a:rPr>
              <a:t></a:t>
            </a:r>
            <a:r>
              <a:rPr lang="en-GB" sz="2800" dirty="0" smtClean="0">
                <a:solidFill>
                  <a:srgbClr val="008000"/>
                </a:solidFill>
              </a:rPr>
              <a:t> K+</a:t>
            </a:r>
            <a:r>
              <a:rPr lang="en-GB" sz="2800" dirty="0" smtClean="0">
                <a:solidFill>
                  <a:srgbClr val="008000"/>
                </a:solidFill>
                <a:latin typeface="Symbol"/>
              </a:rPr>
              <a:t>X</a:t>
            </a:r>
            <a:r>
              <a:rPr lang="en-GB" sz="2800" dirty="0" smtClean="0">
                <a:solidFill>
                  <a:srgbClr val="008000"/>
                </a:solidFill>
              </a:rPr>
              <a:t>*K</a:t>
            </a:r>
          </a:p>
          <a:p>
            <a:r>
              <a:rPr lang="en-GB" sz="2800" dirty="0" smtClean="0">
                <a:solidFill>
                  <a:srgbClr val="008000"/>
                </a:solidFill>
                <a:latin typeface="Symbol"/>
              </a:rPr>
              <a:t>              X</a:t>
            </a:r>
            <a:r>
              <a:rPr lang="en-GB" sz="2800" dirty="0" smtClean="0">
                <a:solidFill>
                  <a:srgbClr val="008000"/>
                </a:solidFill>
              </a:rPr>
              <a:t>*</a:t>
            </a:r>
            <a:r>
              <a:rPr lang="en-GB" sz="2800" dirty="0" smtClean="0">
                <a:solidFill>
                  <a:srgbClr val="008000"/>
                </a:solidFill>
                <a:latin typeface="Symbol" pitchFamily="16" charset="2"/>
              </a:rPr>
              <a:t> </a:t>
            </a:r>
            <a:r>
              <a:rPr lang="en-GB" sz="2800" dirty="0" err="1" smtClean="0">
                <a:solidFill>
                  <a:srgbClr val="008000"/>
                </a:solidFill>
                <a:latin typeface="Symbol"/>
              </a:rPr>
              <a:t>Xp</a:t>
            </a:r>
            <a:r>
              <a:rPr lang="en-GB" sz="2800" dirty="0" smtClean="0">
                <a:solidFill>
                  <a:srgbClr val="008000"/>
                </a:solidFill>
                <a:latin typeface="Symbol"/>
              </a:rPr>
              <a:t> , KL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13117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54" y="0"/>
            <a:ext cx="6784609" cy="90454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Global Particle Identification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655A-F719-614C-93EB-A164F3F7136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 descr="BDT_tun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775234"/>
            <a:ext cx="2908300" cy="3797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8443" y="5074658"/>
            <a:ext cx="5235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Request 90% purity in the event sample.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21103" y="3048830"/>
            <a:ext cx="1193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26% Eff.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1012416"/>
            <a:ext cx="1193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53% Eff.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3254" y="3048830"/>
            <a:ext cx="1193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32% Eff.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60275" y="1012416"/>
            <a:ext cx="1193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7</a:t>
            </a:r>
            <a:r>
              <a:rPr lang="en-US" sz="2400" dirty="0" smtClean="0">
                <a:solidFill>
                  <a:srgbClr val="0000FF"/>
                </a:solidFill>
              </a:rPr>
              <a:t>3% Eff.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443" y="5536323"/>
            <a:ext cx="5235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Request 95% purity in the event sample.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8728" y="3510495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15%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93411" y="3510495"/>
            <a:ext cx="56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9%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54815" y="1487320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67%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90397" y="1498321"/>
            <a:ext cx="71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31%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83770" y="4939881"/>
            <a:ext cx="3660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The baseline GlueX detector can provide pure kaonic event samples with good efficiency. 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kaon_kinematics_noto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" y="1016097"/>
            <a:ext cx="6249670" cy="38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23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93" y="150387"/>
            <a:ext cx="6399707" cy="746987"/>
          </a:xfrm>
        </p:spPr>
        <p:txBody>
          <a:bodyPr/>
          <a:lstStyle/>
          <a:p>
            <a:r>
              <a:rPr lang="en-US" dirty="0" smtClean="0"/>
              <a:t>Forward Kaon Identification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93" y="1287165"/>
            <a:ext cx="7254240" cy="43484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47259" y="1864622"/>
            <a:ext cx="2801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GlueX Forward Calorimeter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290" y="2049288"/>
            <a:ext cx="2539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1 of 4 DIRC Boxes shown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78349" y="2418620"/>
            <a:ext cx="1587116" cy="12399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8606" y="4714602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Focusing Oil Box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874481" y="3133903"/>
            <a:ext cx="1716319" cy="1118264"/>
          </a:xfrm>
          <a:prstGeom prst="straightConnector1">
            <a:avLst/>
          </a:prstGeom>
          <a:ln>
            <a:solidFill>
              <a:srgbClr val="CCFF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40290" y="3473854"/>
            <a:ext cx="117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FFCC"/>
                </a:solidFill>
              </a:rPr>
              <a:t>Beam Axis</a:t>
            </a:r>
            <a:endParaRPr lang="en-US" b="1" dirty="0">
              <a:solidFill>
                <a:srgbClr val="CCFF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0290" y="825500"/>
            <a:ext cx="8543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In June 2014, GlueX was given four of the twelve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</a:rPr>
              <a:t>BaBar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 DIRC boxes.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225" y="4419600"/>
            <a:ext cx="4295775" cy="243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150" y="5635645"/>
            <a:ext cx="57593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Extends the range of reactions and improves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the purity.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1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26997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  <a:latin typeface="+mj-lt"/>
              </a:rPr>
              <a:t>GlueX Running</a:t>
            </a:r>
            <a:endParaRPr lang="en-US" sz="3200" b="1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6339" y="4370428"/>
            <a:ext cx="841968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Phased Running:                  Event Rates              Data Volume          Yearly Data Storage</a:t>
            </a:r>
          </a:p>
          <a:p>
            <a:r>
              <a:rPr lang="en-US" dirty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hase </a:t>
            </a:r>
            <a:r>
              <a:rPr lang="en-US" dirty="0">
                <a:solidFill>
                  <a:srgbClr val="0000FF"/>
                </a:solidFill>
              </a:rPr>
              <a:t>R</a:t>
            </a:r>
            <a:r>
              <a:rPr lang="en-US" dirty="0" smtClean="0">
                <a:solidFill>
                  <a:srgbClr val="0000FF"/>
                </a:solidFill>
              </a:rPr>
              <a:t>ate       Year     E</a:t>
            </a:r>
            <a:r>
              <a:rPr lang="en-US" baseline="-25000" dirty="0" smtClean="0">
                <a:solidFill>
                  <a:srgbClr val="0000FF"/>
                </a:solidFill>
              </a:rPr>
              <a:t>e               </a:t>
            </a:r>
            <a:r>
              <a:rPr lang="en-US" dirty="0" smtClean="0">
                <a:solidFill>
                  <a:srgbClr val="0000FF"/>
                </a:solidFill>
              </a:rPr>
              <a:t>Raw        DST           Raw               DST            Raw          DST</a:t>
            </a:r>
          </a:p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u="sng" dirty="0" smtClean="0">
                <a:solidFill>
                  <a:srgbClr val="0000FF"/>
                </a:solidFill>
              </a:rPr>
              <a:t>            </a:t>
            </a:r>
            <a:r>
              <a:rPr lang="en-US" u="sng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u="sng" dirty="0" smtClean="0">
                <a:solidFill>
                  <a:srgbClr val="0000FF"/>
                </a:solidFill>
              </a:rPr>
              <a:t>/s                     GeV         kHz       kHz           MB/s             MB/s          PB             PB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          10</a:t>
            </a:r>
            <a:r>
              <a:rPr lang="en-US" baseline="30000" dirty="0" smtClean="0">
                <a:solidFill>
                  <a:srgbClr val="0000FF"/>
                </a:solidFill>
              </a:rPr>
              <a:t>6</a:t>
            </a:r>
            <a:r>
              <a:rPr lang="en-US" dirty="0" smtClean="0">
                <a:solidFill>
                  <a:srgbClr val="0000FF"/>
                </a:solidFill>
              </a:rPr>
              <a:t>       2014       10             2         0.1              30                 1.5             0.1            0.1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II         10</a:t>
            </a:r>
            <a:r>
              <a:rPr lang="en-US" baseline="30000" dirty="0" smtClean="0">
                <a:solidFill>
                  <a:srgbClr val="0000FF"/>
                </a:solidFill>
              </a:rPr>
              <a:t>7</a:t>
            </a:r>
            <a:r>
              <a:rPr lang="en-US" dirty="0" smtClean="0">
                <a:solidFill>
                  <a:srgbClr val="0000FF"/>
                </a:solidFill>
              </a:rPr>
              <a:t>       2015       11           20         1               300                 15              0.8            0.2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III        10</a:t>
            </a:r>
            <a:r>
              <a:rPr lang="en-US" baseline="30000" dirty="0" smtClean="0">
                <a:solidFill>
                  <a:srgbClr val="0000FF"/>
                </a:solidFill>
              </a:rPr>
              <a:t>7</a:t>
            </a:r>
            <a:r>
              <a:rPr lang="en-US" dirty="0" smtClean="0">
                <a:solidFill>
                  <a:srgbClr val="0000FF"/>
                </a:solidFill>
              </a:rPr>
              <a:t>       2015       12           20         2               300                 30              1.6            0.2</a:t>
            </a:r>
          </a:p>
          <a:p>
            <a:r>
              <a:rPr lang="en-US" u="sng" dirty="0" smtClean="0">
                <a:solidFill>
                  <a:srgbClr val="0000FF"/>
                </a:solidFill>
              </a:rPr>
              <a:t>IV     5 10</a:t>
            </a:r>
            <a:r>
              <a:rPr lang="en-US" u="sng" baseline="30000" dirty="0" smtClean="0">
                <a:solidFill>
                  <a:srgbClr val="0000FF"/>
                </a:solidFill>
              </a:rPr>
              <a:t>7</a:t>
            </a:r>
            <a:r>
              <a:rPr lang="en-US" u="sng" dirty="0" smtClean="0">
                <a:solidFill>
                  <a:srgbClr val="0000FF"/>
                </a:solidFill>
              </a:rPr>
              <a:t>       2016      12           20         10             300               150              1.6            1.0</a:t>
            </a:r>
            <a:endParaRPr lang="en-US" u="sng" dirty="0">
              <a:solidFill>
                <a:srgbClr val="0000FF"/>
              </a:solidFill>
            </a:endParaRPr>
          </a:p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0947" y="584776"/>
            <a:ext cx="843051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GlueX is taking commissioning data now (Phase I).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There is an engineering/physics run in Spring of 2015 (Phase II).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Beam energy is below 12-GeV.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Some linear polarization.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Hydrogen target.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Low-intensity physics running in late 2015.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12-GeV electron beam.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Linearly polarized photons.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Software trigger tests.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High-intensity physics running starting in 2016.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Forward kaon identification in 2017.</a:t>
            </a:r>
          </a:p>
        </p:txBody>
      </p:sp>
    </p:spTree>
    <p:extLst>
      <p:ext uri="{BB962C8B-B14F-4D97-AF65-F5344CB8AC3E}">
        <p14:creationId xmlns:p14="http://schemas.microsoft.com/office/powerpoint/2010/main" val="2532242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857542" y="2796565"/>
            <a:ext cx="2207434" cy="2744266"/>
          </a:xfrm>
          <a:prstGeom prst="rect">
            <a:avLst/>
          </a:prstGeom>
          <a:solidFill>
            <a:schemeClr val="accent2">
              <a:lumMod val="20000"/>
              <a:lumOff val="80000"/>
              <a:alpha val="1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027728" y="2796565"/>
            <a:ext cx="2037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Initial exotic hybrid searches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106" y="3452741"/>
            <a:ext cx="1536700" cy="19431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9410" y="2680950"/>
            <a:ext cx="1738132" cy="3362323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09" y="126030"/>
            <a:ext cx="4985990" cy="671060"/>
          </a:xfrm>
        </p:spPr>
        <p:txBody>
          <a:bodyPr/>
          <a:lstStyle/>
          <a:p>
            <a:r>
              <a:rPr lang="en-US" dirty="0" smtClean="0"/>
              <a:t>GlueX Physics Analysis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18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9409" y="2170543"/>
            <a:ext cx="2866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90"/>
                </a:solidFill>
              </a:rPr>
              <a:t>Physics reactions of interest:</a:t>
            </a:r>
            <a:endParaRPr lang="en-US" u="sng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234" y="2680951"/>
            <a:ext cx="1587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Understand the detector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73" y="3289113"/>
            <a:ext cx="1295400" cy="1041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64977" y="2805511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Strange Baryons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64977" y="2680952"/>
            <a:ext cx="1954824" cy="1804360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84" y="3688617"/>
            <a:ext cx="1066800" cy="21971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19410" y="810600"/>
            <a:ext cx="887934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GlueX is ready to do physics and several analyses are already being worked out using the full suite of GlueX/Hall-D software and data from large-scale data challenges.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06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62600" cy="768099"/>
          </a:xfrm>
        </p:spPr>
        <p:txBody>
          <a:bodyPr/>
          <a:lstStyle/>
          <a:p>
            <a:r>
              <a:rPr lang="en-US" dirty="0" smtClean="0"/>
              <a:t>Key First Measurements	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19</a:t>
            </a:fld>
            <a:endParaRPr lang="en-US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258" y="2203488"/>
            <a:ext cx="2413000" cy="393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8237" y="1195548"/>
            <a:ext cx="8088563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Demonstrate that we understand the detector and the reconstruction software.</a:t>
            </a:r>
          </a:p>
          <a:p>
            <a:endParaRPr lang="en-US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Measure cross sections and polarization observables.</a:t>
            </a:r>
          </a:p>
          <a:p>
            <a:endParaRPr lang="en-US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Meson ``two body” final states. </a:t>
            </a:r>
          </a:p>
          <a:p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The            and           reactions are of high interest.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54" y="3400666"/>
            <a:ext cx="444500" cy="7366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48" y="3655772"/>
            <a:ext cx="228600" cy="2540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608" y="3604151"/>
            <a:ext cx="762000" cy="4953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47" y="4800827"/>
            <a:ext cx="2997200" cy="3937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344" y="5650148"/>
            <a:ext cx="393700" cy="2413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75" y="5552687"/>
            <a:ext cx="4953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57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luex-HallD_Poster_LgFormat.jpg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421" y="1068923"/>
            <a:ext cx="4130162" cy="52874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3218" y="274638"/>
            <a:ext cx="3547852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29221" cy="4525963"/>
          </a:xfrm>
        </p:spPr>
        <p:txBody>
          <a:bodyPr/>
          <a:lstStyle/>
          <a:p>
            <a:r>
              <a:rPr lang="en-US" dirty="0" smtClean="0"/>
              <a:t>The GlueX Experiment.</a:t>
            </a:r>
          </a:p>
          <a:p>
            <a:r>
              <a:rPr lang="en-US" dirty="0" smtClean="0"/>
              <a:t>Exotic Hybrid Mesons.</a:t>
            </a:r>
          </a:p>
          <a:p>
            <a:r>
              <a:rPr lang="en-US" dirty="0" smtClean="0"/>
              <a:t>Reactions of Interest.</a:t>
            </a:r>
          </a:p>
          <a:p>
            <a:r>
              <a:rPr lang="en-US" dirty="0" smtClean="0"/>
              <a:t>GlueX Timelines.</a:t>
            </a:r>
          </a:p>
          <a:p>
            <a:r>
              <a:rPr lang="en-US" dirty="0" smtClean="0"/>
              <a:t>Approaches to Analysis.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 descr="DSC_0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8" y="124311"/>
            <a:ext cx="1952671" cy="129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29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Interesting for Exotic Searches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58" y="3017900"/>
            <a:ext cx="1727200" cy="2667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58" y="1417638"/>
            <a:ext cx="1752600" cy="266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9158" y="1961588"/>
            <a:ext cx="7762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84807"/>
                </a:solidFill>
              </a:rPr>
              <a:t>Lots of challenges in this reaction. No signal in CLAS at 5GeV.</a:t>
            </a:r>
            <a:endParaRPr lang="en-US" sz="2400" dirty="0">
              <a:solidFill>
                <a:srgbClr val="984807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1559" y="3531041"/>
            <a:ext cx="82492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84807"/>
                </a:solidFill>
              </a:rPr>
              <a:t>Couples to a number of exotic hybrids through several decay paths.  In principle, these can couple to </a:t>
            </a:r>
            <a:r>
              <a:rPr lang="en-US" sz="2400" b="1" dirty="0">
                <a:solidFill>
                  <a:srgbClr val="0000FF"/>
                </a:solidFill>
                <a:latin typeface="Symbol"/>
              </a:rPr>
              <a:t>p</a:t>
            </a:r>
            <a:r>
              <a:rPr lang="en-US" sz="2400" b="1" baseline="-25000" dirty="0">
                <a:solidFill>
                  <a:srgbClr val="0000FF"/>
                </a:solidFill>
              </a:rPr>
              <a:t>1 </a:t>
            </a:r>
            <a:r>
              <a:rPr lang="en-US" sz="2400" b="1" dirty="0" smtClean="0">
                <a:solidFill>
                  <a:srgbClr val="0000FF"/>
                </a:solidFill>
              </a:rPr>
              <a:t>,</a:t>
            </a:r>
            <a:r>
              <a:rPr lang="en-US" sz="2400" b="1" dirty="0" smtClean="0">
                <a:solidFill>
                  <a:srgbClr val="0000FF"/>
                </a:solidFill>
                <a:latin typeface="Symbol"/>
              </a:rPr>
              <a:t>h</a:t>
            </a:r>
            <a:r>
              <a:rPr lang="en-US" sz="2400" b="1" baseline="-25000" dirty="0" smtClean="0">
                <a:solidFill>
                  <a:srgbClr val="0000FF"/>
                </a:solidFill>
              </a:rPr>
              <a:t>1 </a:t>
            </a:r>
            <a:r>
              <a:rPr lang="en-US" sz="2400" b="1" dirty="0" smtClean="0">
                <a:solidFill>
                  <a:srgbClr val="0000FF"/>
                </a:solidFill>
              </a:rPr>
              <a:t>, b</a:t>
            </a:r>
            <a:r>
              <a:rPr lang="en-US" sz="2400" b="1" baseline="-25000" dirty="0" smtClean="0">
                <a:solidFill>
                  <a:srgbClr val="0000FF"/>
                </a:solidFill>
              </a:rPr>
              <a:t>2</a:t>
            </a:r>
            <a:r>
              <a:rPr lang="en-US" sz="2400" b="1" dirty="0" smtClean="0">
                <a:solidFill>
                  <a:srgbClr val="0000FF"/>
                </a:solidFill>
              </a:rPr>
              <a:t>, h</a:t>
            </a:r>
            <a:r>
              <a:rPr lang="en-US" sz="2400" b="1" baseline="-25000" dirty="0" smtClean="0">
                <a:solidFill>
                  <a:srgbClr val="0000FF"/>
                </a:solidFill>
              </a:rPr>
              <a:t>2</a:t>
            </a:r>
          </a:p>
          <a:p>
            <a:endParaRPr lang="en-US" sz="2400" dirty="0">
              <a:solidFill>
                <a:srgbClr val="984807"/>
              </a:solidFill>
            </a:endParaRPr>
          </a:p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These channels should provide a framework to test new amplitudes developed for these.  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670" y="1416210"/>
            <a:ext cx="3098800" cy="3429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527" y="2962452"/>
            <a:ext cx="3746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02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4084331" cy="725921"/>
          </a:xfrm>
        </p:spPr>
        <p:txBody>
          <a:bodyPr>
            <a:normAutofit/>
          </a:bodyPr>
          <a:lstStyle/>
          <a:p>
            <a:r>
              <a:rPr lang="en-US" dirty="0" smtClean="0"/>
              <a:t>Amplitude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73783-309C-4A4B-B0B9-E5F80CEE8FBB}" type="slidenum">
              <a:rPr lang="en-US" smtClean="0"/>
              <a:t>21</a:t>
            </a:fld>
            <a:endParaRPr lang="en-US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283" y="1397359"/>
            <a:ext cx="2628900" cy="368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023853"/>
            <a:ext cx="914399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Describe the process of producing a particular final state as a set of possible amplitudes :</a:t>
            </a:r>
          </a:p>
          <a:p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E.g.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Build a total amplitude by coherently summing all the individual amplitudes. This total amplitude yields a probability that the given sum describes a particular event ``k’’.</a:t>
            </a:r>
          </a:p>
          <a:p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                is a normalization factor and</a:t>
            </a: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               are complex coefficients. 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Form the likelihood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and then minimize the natural log of it  </a:t>
            </a:r>
          </a:p>
          <a:p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with respect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to the 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      . This is a CPU-intensive problem that appears to scale well on graphical processor units (</a:t>
            </a:r>
            <a:r>
              <a:rPr lang="en-US" sz="2000" b="1" dirty="0" smtClean="0">
                <a:solidFill>
                  <a:srgbClr val="FF0000"/>
                </a:solidFill>
              </a:rPr>
              <a:t>GPUs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). To do this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requires the four-vectors of all events plus a comparable Monte Carlo data sample to do the normalization.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64" y="3522540"/>
            <a:ext cx="317500" cy="2667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513" y="4387623"/>
            <a:ext cx="2451100" cy="6731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32" y="3382840"/>
            <a:ext cx="3530600" cy="8128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64" y="3928940"/>
            <a:ext cx="254000" cy="2286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513" y="5060723"/>
            <a:ext cx="254000" cy="2286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25" y="2002906"/>
            <a:ext cx="49911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77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We generally try to find the smallest set of        to describe the data.  </a:t>
            </a:r>
          </a:p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This is done summing over all of the experimental and simulated data.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We look at the amplitudes described by each of the partial waves and look for intensity and phase motion between them.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22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4084331" cy="725921"/>
          </a:xfrm>
        </p:spPr>
        <p:txBody>
          <a:bodyPr>
            <a:normAutofit/>
          </a:bodyPr>
          <a:lstStyle/>
          <a:p>
            <a:r>
              <a:rPr lang="en-US" dirty="0" smtClean="0"/>
              <a:t>Amplitude Analysis</a:t>
            </a:r>
            <a:endParaRPr lang="en-US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1789051"/>
            <a:ext cx="254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54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99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What if we take a very large number of       , but do not attribute meaning to the individual ones. Instead, we try to extract the complex amplitude.</a:t>
            </a:r>
          </a:p>
          <a:p>
            <a:endParaRPr lang="en-US" dirty="0" smtClean="0"/>
          </a:p>
          <a:p>
            <a:r>
              <a:rPr lang="en-US" dirty="0" smtClean="0"/>
              <a:t>It is easier to compare a model to an observable than to the original data.</a:t>
            </a:r>
          </a:p>
          <a:p>
            <a:r>
              <a:rPr lang="en-US" dirty="0" smtClean="0"/>
              <a:t>With a good model, one can then fit the data directly.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865237"/>
            <a:ext cx="24130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07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Amplitudes Lead to Observables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are the observables that can be measured in a reaction? 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</a:t>
            </a:r>
            <a:r>
              <a:rPr lang="en-US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tot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has indices associated with initial and final spin states. </a:t>
            </a:r>
          </a:p>
          <a:p>
            <a:pPr lvl="1"/>
            <a:r>
              <a:rPr lang="en-US" dirty="0" smtClean="0"/>
              <a:t>Cross sections.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Spin Observables. Sum over A’s with flipped spin indices.</a:t>
            </a:r>
          </a:p>
          <a:p>
            <a:pPr lvl="1"/>
            <a:r>
              <a:rPr lang="en-US" dirty="0" smtClean="0"/>
              <a:t>Moments ….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561" y="3110746"/>
            <a:ext cx="22098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16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38790" y="1186805"/>
            <a:ext cx="87046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We use a ``complete set’’ of s-channel amplitudes:                              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Build a total amplitude as:</a:t>
            </a:r>
          </a:p>
          <a:p>
            <a:endParaRPr lang="en-US" sz="2400" dirty="0">
              <a:solidFill>
                <a:srgbClr val="000090"/>
              </a:solidFill>
            </a:endParaRP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Essentially fit the intensity of each event,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x</a:t>
            </a:r>
            <a:r>
              <a:rPr lang="en-US" sz="2400" dirty="0" smtClean="0">
                <a:solidFill>
                  <a:srgbClr val="000090"/>
                </a:solidFill>
              </a:rPr>
              <a:t>, with complex coefficients </a:t>
            </a:r>
            <a:r>
              <a:rPr lang="en-US" sz="2400" dirty="0" smtClean="0">
                <a:solidFill>
                  <a:srgbClr val="984807"/>
                </a:solidFill>
                <a:latin typeface="Symbol" charset="2"/>
                <a:cs typeface="Symbol" charset="2"/>
              </a:rPr>
              <a:t>a</a:t>
            </a:r>
            <a:endParaRPr lang="en-US" sz="2400" dirty="0">
              <a:solidFill>
                <a:srgbClr val="984807"/>
              </a:solidFill>
              <a:latin typeface="Symbol" charset="2"/>
              <a:cs typeface="Symbol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0792"/>
          </a:xfrm>
        </p:spPr>
        <p:txBody>
          <a:bodyPr/>
          <a:lstStyle/>
          <a:p>
            <a:r>
              <a:rPr lang="en-US" dirty="0" smtClean="0"/>
              <a:t>Example of </a:t>
            </a:r>
            <a:r>
              <a:rPr lang="en-US" dirty="0" smtClean="0">
                <a:latin typeface="Symbol"/>
              </a:rPr>
              <a:t>w</a:t>
            </a:r>
            <a:r>
              <a:rPr lang="en-US" dirty="0" smtClean="0"/>
              <a:t> Photo </a:t>
            </a:r>
            <a:r>
              <a:rPr lang="en-US" dirty="0"/>
              <a:t>P</a:t>
            </a:r>
            <a:r>
              <a:rPr lang="en-US" dirty="0" smtClean="0"/>
              <a:t>roduction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76" y="1711369"/>
            <a:ext cx="5702300" cy="9017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3069679"/>
            <a:ext cx="4483100" cy="8509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4110077"/>
            <a:ext cx="3695700" cy="8509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5245100"/>
            <a:ext cx="5270500" cy="6858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278393"/>
            <a:ext cx="1524000" cy="3937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01654" y="4341167"/>
            <a:ext cx="37718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Proportional to cross section</a:t>
            </a:r>
          </a:p>
          <a:p>
            <a:endParaRPr lang="en-US" sz="2400" dirty="0">
              <a:solidFill>
                <a:srgbClr val="000090"/>
              </a:solidFill>
            </a:endParaRP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                       SDMEs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24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26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0792"/>
          </a:xfrm>
        </p:spPr>
        <p:txBody>
          <a:bodyPr/>
          <a:lstStyle/>
          <a:p>
            <a:r>
              <a:rPr lang="en-US" dirty="0" smtClean="0"/>
              <a:t>Example of </a:t>
            </a:r>
            <a:r>
              <a:rPr lang="en-US" dirty="0" smtClean="0">
                <a:latin typeface="Symbol"/>
              </a:rPr>
              <a:t>w</a:t>
            </a:r>
            <a:r>
              <a:rPr lang="en-US" dirty="0" smtClean="0"/>
              <a:t> Photo </a:t>
            </a:r>
            <a:r>
              <a:rPr lang="en-US" dirty="0"/>
              <a:t>P</a:t>
            </a:r>
            <a:r>
              <a:rPr lang="en-US" dirty="0" smtClean="0"/>
              <a:t>roduction</a:t>
            </a:r>
            <a:endParaRPr lang="en-US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76" y="1906532"/>
            <a:ext cx="5702300" cy="901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1075535"/>
            <a:ext cx="841943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Total amplitude is an excellent description of all the data in all of its dimensions:</a:t>
            </a:r>
          </a:p>
          <a:p>
            <a:endParaRPr lang="en-US" sz="2400" dirty="0">
              <a:solidFill>
                <a:srgbClr val="000090"/>
              </a:solidFill>
            </a:endParaRP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However, the fit coefficients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Symbol" charset="2"/>
                <a:cs typeface="Symbol" charset="2"/>
              </a:rPr>
              <a:t>a</a:t>
            </a:r>
            <a:r>
              <a:rPr lang="en-US" sz="2400" baseline="-25000" dirty="0" smtClean="0">
                <a:solidFill>
                  <a:schemeClr val="accent6">
                    <a:lumMod val="50000"/>
                  </a:schemeClr>
                </a:solidFill>
              </a:rPr>
              <a:t>i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rgbClr val="000090"/>
                </a:solidFill>
              </a:rPr>
              <a:t>may have no physics meaning, they are just fitting parameters. </a:t>
            </a:r>
          </a:p>
          <a:p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Because the amplitude does describe the data, it can be used to project observables. </a:t>
            </a:r>
          </a:p>
          <a:p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The method handles both circularly and linearly polarized photons on an event-by-event basis.</a:t>
            </a:r>
          </a:p>
        </p:txBody>
      </p:sp>
    </p:spTree>
    <p:extLst>
      <p:ext uri="{BB962C8B-B14F-4D97-AF65-F5344CB8AC3E}">
        <p14:creationId xmlns:p14="http://schemas.microsoft.com/office/powerpoint/2010/main" val="1478454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method also does detector acceptance automatically. Use the fit parameters to determine the intensity of a given event.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The acceptance for a set of events near some event,     is 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27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0792"/>
          </a:xfrm>
        </p:spPr>
        <p:txBody>
          <a:bodyPr/>
          <a:lstStyle/>
          <a:p>
            <a:r>
              <a:rPr lang="en-US" dirty="0" smtClean="0"/>
              <a:t>Example of </a:t>
            </a:r>
            <a:r>
              <a:rPr lang="en-US" dirty="0" smtClean="0">
                <a:latin typeface="Symbol"/>
              </a:rPr>
              <a:t>w</a:t>
            </a:r>
            <a:r>
              <a:rPr lang="en-US" dirty="0" smtClean="0"/>
              <a:t> Photo </a:t>
            </a:r>
            <a:r>
              <a:rPr lang="en-US" dirty="0"/>
              <a:t>P</a:t>
            </a:r>
            <a:r>
              <a:rPr lang="en-US" dirty="0" smtClean="0"/>
              <a:t>roduction</a:t>
            </a:r>
            <a:endParaRPr lang="en-US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35" y="2934150"/>
            <a:ext cx="4483100" cy="8509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900" y="4105011"/>
            <a:ext cx="215900" cy="2667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564" y="4547111"/>
            <a:ext cx="2895600" cy="1066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59655" y="4647342"/>
            <a:ext cx="31341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Sum over accepted MC events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Sum over generated MC events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3" y="59283"/>
            <a:ext cx="6859380" cy="769061"/>
          </a:xfrm>
        </p:spPr>
        <p:txBody>
          <a:bodyPr/>
          <a:lstStyle/>
          <a:p>
            <a:r>
              <a:rPr lang="en-US" dirty="0" smtClean="0"/>
              <a:t>Extensive Program in CLAS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28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1413120"/>
            <a:ext cx="796377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aseline="30000" dirty="0">
                <a:solidFill>
                  <a:srgbClr val="000090"/>
                </a:solidFill>
              </a:rPr>
              <a:t>PHYSICAL REVIEW C </a:t>
            </a:r>
            <a:r>
              <a:rPr lang="pl-PL" sz="2400" b="1" baseline="30000" dirty="0">
                <a:solidFill>
                  <a:srgbClr val="000090"/>
                </a:solidFill>
              </a:rPr>
              <a:t>80</a:t>
            </a:r>
            <a:r>
              <a:rPr lang="pl-PL" sz="2400" baseline="30000" dirty="0">
                <a:solidFill>
                  <a:srgbClr val="000090"/>
                </a:solidFill>
              </a:rPr>
              <a:t>, 065208 (2009)</a:t>
            </a:r>
          </a:p>
          <a:p>
            <a:r>
              <a:rPr lang="pl-PL" sz="2400" b="1" baseline="30000" dirty="0">
                <a:solidFill>
                  <a:srgbClr val="000090"/>
                </a:solidFill>
              </a:rPr>
              <a:t>Differential cross sections and spin density matrix elements for the reaction </a:t>
            </a:r>
            <a:r>
              <a:rPr lang="pl-PL" sz="2400" baseline="30000" dirty="0">
                <a:solidFill>
                  <a:srgbClr val="000090"/>
                </a:solidFill>
              </a:rPr>
              <a:t>γ </a:t>
            </a:r>
            <a:r>
              <a:rPr lang="pl-PL" sz="2400" b="1" i="1" baseline="30000" dirty="0">
                <a:solidFill>
                  <a:srgbClr val="000090"/>
                </a:solidFill>
              </a:rPr>
              <a:t>p </a:t>
            </a:r>
            <a:r>
              <a:rPr lang="pl-PL" sz="2400" baseline="30000" dirty="0">
                <a:solidFill>
                  <a:srgbClr val="000090"/>
                </a:solidFill>
              </a:rPr>
              <a:t>→ </a:t>
            </a:r>
            <a:r>
              <a:rPr lang="pl-PL" sz="2400" b="1" i="1" baseline="30000" dirty="0" smtClean="0">
                <a:solidFill>
                  <a:srgbClr val="000090"/>
                </a:solidFill>
              </a:rPr>
              <a:t>p</a:t>
            </a:r>
            <a:r>
              <a:rPr lang="pl-PL" sz="2400" baseline="30000" dirty="0" smtClean="0">
                <a:solidFill>
                  <a:srgbClr val="000090"/>
                </a:solidFill>
              </a:rPr>
              <a:t>ω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2014226"/>
            <a:ext cx="7963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aseline="30000" dirty="0"/>
              <a:t>PHYSICAL REVIEW C </a:t>
            </a:r>
            <a:r>
              <a:rPr lang="pl-PL" sz="2400" b="1" baseline="30000" dirty="0"/>
              <a:t>81</a:t>
            </a:r>
            <a:r>
              <a:rPr lang="pl-PL" sz="2400" baseline="30000" dirty="0"/>
              <a:t>, 025201 (2010)</a:t>
            </a:r>
          </a:p>
          <a:p>
            <a:r>
              <a:rPr lang="pl-PL" sz="2400" b="1" baseline="30000" dirty="0"/>
              <a:t>Differential cross section and recoil polarization measurements for the </a:t>
            </a:r>
            <a:r>
              <a:rPr lang="pl-PL" sz="2400" baseline="30000" dirty="0"/>
              <a:t>γ </a:t>
            </a:r>
            <a:r>
              <a:rPr lang="pl-PL" sz="2400" b="1" i="1" baseline="30000" dirty="0"/>
              <a:t>p </a:t>
            </a:r>
            <a:r>
              <a:rPr lang="pl-PL" sz="2400" baseline="30000" dirty="0"/>
              <a:t>→ </a:t>
            </a:r>
            <a:r>
              <a:rPr lang="pl-PL" sz="2400" b="1" i="1" baseline="30000" dirty="0"/>
              <a:t>K</a:t>
            </a:r>
            <a:r>
              <a:rPr lang="pl-PL" sz="2400" baseline="30000" dirty="0" smtClean="0"/>
              <a:t>+</a:t>
            </a:r>
            <a:r>
              <a:rPr lang="pl-PL" sz="2400" baseline="30000" dirty="0" smtClean="0">
                <a:latin typeface="Symbol"/>
              </a:rPr>
              <a:t>L</a:t>
            </a:r>
            <a:r>
              <a:rPr lang="pl-PL" sz="2400" baseline="30000" dirty="0" smtClean="0"/>
              <a:t> </a:t>
            </a:r>
            <a:r>
              <a:rPr lang="pl-PL" sz="2400" b="1" baseline="30000" dirty="0"/>
              <a:t>reaction</a:t>
            </a:r>
          </a:p>
          <a:p>
            <a:r>
              <a:rPr lang="pl-PL" sz="2400" b="1" baseline="30000" dirty="0"/>
              <a:t>using CLAS at Jefferson Lab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457200" y="828344"/>
            <a:ext cx="796377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aseline="30000" dirty="0"/>
              <a:t>PHYSICAL REVIEW C </a:t>
            </a:r>
            <a:r>
              <a:rPr lang="pl-PL" sz="2400" b="1" baseline="30000" dirty="0"/>
              <a:t>80</a:t>
            </a:r>
            <a:r>
              <a:rPr lang="pl-PL" sz="2400" baseline="30000" dirty="0"/>
              <a:t>, 045213 (2009)</a:t>
            </a:r>
          </a:p>
          <a:p>
            <a:r>
              <a:rPr lang="pl-PL" sz="2400" b="1" baseline="30000" dirty="0"/>
              <a:t>Differential cross sections for the reactions </a:t>
            </a:r>
            <a:r>
              <a:rPr lang="pl-PL" sz="2400" baseline="30000" dirty="0"/>
              <a:t>γ </a:t>
            </a:r>
            <a:r>
              <a:rPr lang="pl-PL" sz="2400" b="1" i="1" baseline="30000" dirty="0"/>
              <a:t>p </a:t>
            </a:r>
            <a:r>
              <a:rPr lang="pl-PL" sz="2400" baseline="30000" dirty="0"/>
              <a:t>→ </a:t>
            </a:r>
            <a:r>
              <a:rPr lang="pl-PL" sz="2400" b="1" i="1" baseline="30000" dirty="0"/>
              <a:t>p</a:t>
            </a:r>
            <a:r>
              <a:rPr lang="pl-PL" sz="2400" baseline="30000" dirty="0"/>
              <a:t>η </a:t>
            </a:r>
            <a:r>
              <a:rPr lang="pl-PL" sz="2400" b="1" baseline="30000" dirty="0"/>
              <a:t>and </a:t>
            </a:r>
            <a:r>
              <a:rPr lang="pl-PL" sz="2400" baseline="30000" dirty="0"/>
              <a:t>γ </a:t>
            </a:r>
            <a:r>
              <a:rPr lang="pl-PL" sz="2400" b="1" i="1" baseline="30000" dirty="0"/>
              <a:t>p </a:t>
            </a:r>
            <a:r>
              <a:rPr lang="pl-PL" sz="2400" baseline="30000" dirty="0"/>
              <a:t>→ </a:t>
            </a:r>
            <a:r>
              <a:rPr lang="pl-PL" sz="2400" b="1" i="1" baseline="30000" dirty="0"/>
              <a:t>p</a:t>
            </a:r>
            <a:r>
              <a:rPr lang="pl-PL" sz="2400" baseline="30000" dirty="0"/>
              <a:t>η′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2845223"/>
            <a:ext cx="806040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aseline="30000" dirty="0">
                <a:solidFill>
                  <a:srgbClr val="000090"/>
                </a:solidFill>
              </a:rPr>
              <a:t>PHYSICAL REVIEW C </a:t>
            </a:r>
            <a:r>
              <a:rPr lang="pl-PL" sz="2400" b="1" baseline="30000" dirty="0">
                <a:solidFill>
                  <a:srgbClr val="000090"/>
                </a:solidFill>
              </a:rPr>
              <a:t>82</a:t>
            </a:r>
            <a:r>
              <a:rPr lang="pl-PL" sz="2400" baseline="30000" dirty="0">
                <a:solidFill>
                  <a:srgbClr val="000090"/>
                </a:solidFill>
              </a:rPr>
              <a:t>, 025202 (2010)</a:t>
            </a:r>
          </a:p>
          <a:p>
            <a:r>
              <a:rPr lang="pl-PL" sz="2400" b="1" baseline="30000" dirty="0">
                <a:solidFill>
                  <a:srgbClr val="000090"/>
                </a:solidFill>
              </a:rPr>
              <a:t>Differential cross sections and recoil polarizations for the reaction </a:t>
            </a:r>
            <a:r>
              <a:rPr lang="pl-PL" sz="2400" baseline="30000" dirty="0">
                <a:solidFill>
                  <a:srgbClr val="000090"/>
                </a:solidFill>
              </a:rPr>
              <a:t>γ </a:t>
            </a:r>
            <a:r>
              <a:rPr lang="pl-PL" sz="2400" b="1" i="1" baseline="30000" dirty="0">
                <a:solidFill>
                  <a:srgbClr val="000090"/>
                </a:solidFill>
              </a:rPr>
              <a:t>p </a:t>
            </a:r>
            <a:r>
              <a:rPr lang="pl-PL" sz="2400" baseline="30000" dirty="0">
                <a:solidFill>
                  <a:srgbClr val="000090"/>
                </a:solidFill>
              </a:rPr>
              <a:t>→ </a:t>
            </a:r>
            <a:r>
              <a:rPr lang="pl-PL" sz="2400" b="1" i="1" baseline="30000" dirty="0">
                <a:solidFill>
                  <a:srgbClr val="000090"/>
                </a:solidFill>
              </a:rPr>
              <a:t>K</a:t>
            </a:r>
            <a:r>
              <a:rPr lang="pl-PL" sz="2400" baseline="30000" dirty="0" smtClean="0">
                <a:solidFill>
                  <a:srgbClr val="000090"/>
                </a:solidFill>
              </a:rPr>
              <a:t>+</a:t>
            </a:r>
            <a:r>
              <a:rPr lang="pl-PL" sz="2400" baseline="30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pl-PL" sz="2400" b="1" baseline="30000" dirty="0" smtClean="0">
                <a:solidFill>
                  <a:srgbClr val="000090"/>
                </a:solidFill>
              </a:rPr>
              <a:t>0</a:t>
            </a:r>
            <a:endParaRPr lang="pl-PL" sz="2400" b="1" baseline="30000" dirty="0">
              <a:solidFill>
                <a:srgbClr val="00009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4397613"/>
            <a:ext cx="7963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aseline="30000" dirty="0">
                <a:solidFill>
                  <a:srgbClr val="000090"/>
                </a:solidFill>
              </a:rPr>
              <a:t>PHYSICAL REVIEW C </a:t>
            </a:r>
            <a:r>
              <a:rPr lang="pl-PL" sz="2400" b="1" baseline="30000" dirty="0">
                <a:solidFill>
                  <a:srgbClr val="000090"/>
                </a:solidFill>
              </a:rPr>
              <a:t>83</a:t>
            </a:r>
            <a:r>
              <a:rPr lang="pl-PL" sz="2400" baseline="30000" dirty="0">
                <a:solidFill>
                  <a:srgbClr val="000090"/>
                </a:solidFill>
              </a:rPr>
              <a:t>, 055208 (2011)</a:t>
            </a:r>
          </a:p>
          <a:p>
            <a:r>
              <a:rPr lang="pl-PL" sz="2400" b="1" baseline="30000" dirty="0">
                <a:solidFill>
                  <a:srgbClr val="000090"/>
                </a:solidFill>
              </a:rPr>
              <a:t>Polarization observables in the longitudinal basis for pseudo-scalar meson photoproduction</a:t>
            </a:r>
          </a:p>
          <a:p>
            <a:r>
              <a:rPr lang="pl-PL" sz="2400" b="1" baseline="30000" dirty="0">
                <a:solidFill>
                  <a:srgbClr val="000090"/>
                </a:solidFill>
              </a:rPr>
              <a:t>using a density matrix approach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3443506"/>
            <a:ext cx="79637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aseline="30000" dirty="0"/>
              <a:t>PHYSICAL REVIEW C </a:t>
            </a:r>
            <a:r>
              <a:rPr lang="pl-PL" sz="2400" b="1" baseline="30000" dirty="0"/>
              <a:t>89</a:t>
            </a:r>
            <a:r>
              <a:rPr lang="pl-PL" sz="2400" baseline="30000" dirty="0"/>
              <a:t>, 055208 (2014</a:t>
            </a:r>
            <a:r>
              <a:rPr lang="pl-PL" sz="2400" baseline="30000" dirty="0" smtClean="0"/>
              <a:t>)</a:t>
            </a:r>
          </a:p>
          <a:p>
            <a:r>
              <a:rPr lang="pl-PL" sz="2400" b="1" baseline="30000" dirty="0" smtClean="0"/>
              <a:t>Data </a:t>
            </a:r>
            <a:r>
              <a:rPr lang="pl-PL" sz="2400" b="1" baseline="30000" dirty="0"/>
              <a:t>analysis techniques, differential cross sections, and spin density matrix </a:t>
            </a:r>
            <a:r>
              <a:rPr lang="pl-PL" sz="2400" b="1" baseline="30000" dirty="0" smtClean="0"/>
              <a:t>elements</a:t>
            </a:r>
            <a:r>
              <a:rPr lang="pl-PL" sz="2400" b="1" baseline="30000" dirty="0"/>
              <a:t> </a:t>
            </a:r>
            <a:r>
              <a:rPr lang="pl-PL" sz="2400" b="1" baseline="30000" dirty="0" smtClean="0"/>
              <a:t>for</a:t>
            </a:r>
            <a:r>
              <a:rPr lang="pl-PL" sz="2400" b="1" dirty="0" smtClean="0"/>
              <a:t> </a:t>
            </a:r>
            <a:r>
              <a:rPr lang="pl-PL" sz="2400" b="1" baseline="30000" dirty="0" smtClean="0"/>
              <a:t>the </a:t>
            </a:r>
            <a:r>
              <a:rPr lang="pl-PL" sz="2400" b="1" baseline="30000" dirty="0"/>
              <a:t>reaction </a:t>
            </a:r>
            <a:r>
              <a:rPr lang="pl-PL" sz="2400" baseline="30000" dirty="0"/>
              <a:t>γ </a:t>
            </a:r>
            <a:r>
              <a:rPr lang="pl-PL" sz="2400" b="1" i="1" baseline="30000" dirty="0"/>
              <a:t>p </a:t>
            </a:r>
            <a:r>
              <a:rPr lang="pl-PL" sz="2400" baseline="30000" dirty="0"/>
              <a:t>→ </a:t>
            </a:r>
            <a:r>
              <a:rPr lang="pl-PL" sz="2400" baseline="30000" dirty="0" err="1"/>
              <a:t>φ</a:t>
            </a:r>
            <a:r>
              <a:rPr lang="pl-PL" sz="2400" b="1" i="1" baseline="30000" dirty="0" err="1"/>
              <a:t>p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5228610"/>
            <a:ext cx="6058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baseline="30000" dirty="0" smtClean="0"/>
              <a:t>Measurement of SDMEs for</a:t>
            </a:r>
            <a:r>
              <a:rPr lang="pl-PL" sz="2400" b="1" dirty="0" smtClean="0"/>
              <a:t> </a:t>
            </a:r>
            <a:r>
              <a:rPr lang="pl-PL" sz="2400" b="1" baseline="30000" dirty="0" smtClean="0"/>
              <a:t>γ </a:t>
            </a:r>
            <a:r>
              <a:rPr lang="pl-PL" sz="2400" b="1" i="1" baseline="30000" dirty="0"/>
              <a:t>p </a:t>
            </a:r>
            <a:r>
              <a:rPr lang="pl-PL" sz="2400" b="1" baseline="30000" dirty="0"/>
              <a:t>→ </a:t>
            </a:r>
            <a:r>
              <a:rPr lang="pl-PL" sz="2400" b="1" i="1" baseline="30000" dirty="0" smtClean="0"/>
              <a:t>p</a:t>
            </a:r>
            <a:r>
              <a:rPr lang="pl-PL" sz="2400" b="1" baseline="30000" dirty="0" smtClean="0"/>
              <a:t>ω using linearly polrized photons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7200" y="5705393"/>
            <a:ext cx="79637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baseline="30000" dirty="0">
                <a:solidFill>
                  <a:srgbClr val="000090"/>
                </a:solidFill>
              </a:rPr>
              <a:t>Differential cross section and </a:t>
            </a:r>
            <a:r>
              <a:rPr lang="pl-PL" sz="2400" b="1" baseline="30000" dirty="0" smtClean="0">
                <a:solidFill>
                  <a:srgbClr val="000090"/>
                </a:solidFill>
              </a:rPr>
              <a:t>SDME </a:t>
            </a:r>
            <a:r>
              <a:rPr lang="pl-PL" sz="2400" b="1" baseline="30000" dirty="0">
                <a:solidFill>
                  <a:srgbClr val="000090"/>
                </a:solidFill>
              </a:rPr>
              <a:t>measurements for the </a:t>
            </a:r>
            <a:r>
              <a:rPr lang="pl-PL" sz="2400" baseline="30000" dirty="0">
                <a:solidFill>
                  <a:srgbClr val="000090"/>
                </a:solidFill>
              </a:rPr>
              <a:t>γ </a:t>
            </a:r>
            <a:r>
              <a:rPr lang="pl-PL" sz="2400" b="1" i="1" baseline="30000" dirty="0">
                <a:solidFill>
                  <a:srgbClr val="000090"/>
                </a:solidFill>
              </a:rPr>
              <a:t>p </a:t>
            </a:r>
            <a:r>
              <a:rPr lang="pl-PL" sz="2400" baseline="30000" dirty="0">
                <a:solidFill>
                  <a:srgbClr val="000090"/>
                </a:solidFill>
              </a:rPr>
              <a:t>→ </a:t>
            </a:r>
            <a:r>
              <a:rPr lang="pl-PL" sz="2400" b="1" i="1" baseline="30000" dirty="0">
                <a:solidFill>
                  <a:srgbClr val="000090"/>
                </a:solidFill>
              </a:rPr>
              <a:t>K</a:t>
            </a:r>
            <a:r>
              <a:rPr lang="pl-PL" sz="2400" baseline="30000" dirty="0">
                <a:solidFill>
                  <a:srgbClr val="000090"/>
                </a:solidFill>
              </a:rPr>
              <a:t>+</a:t>
            </a:r>
            <a:r>
              <a:rPr lang="pl-PL" sz="2400" baseline="30000" dirty="0" smtClean="0">
                <a:solidFill>
                  <a:srgbClr val="000090"/>
                </a:solidFill>
                <a:latin typeface="Symbol"/>
              </a:rPr>
              <a:t>L(1520)</a:t>
            </a:r>
            <a:r>
              <a:rPr lang="pl-PL" sz="2400" baseline="30000" dirty="0" smtClean="0">
                <a:solidFill>
                  <a:srgbClr val="000090"/>
                </a:solidFill>
              </a:rPr>
              <a:t> 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08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Observables?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Can we define observables that can be extracted independent of a partial-wave interpretation of a particular reaction?</a:t>
            </a:r>
          </a:p>
          <a:p>
            <a:endParaRPr lang="en-US" sz="2400" dirty="0"/>
          </a:p>
          <a:p>
            <a:r>
              <a:rPr lang="en-US" sz="2400" dirty="0" smtClean="0"/>
              <a:t>With such observables, many (complicated) models of the data can be tested. </a:t>
            </a:r>
          </a:p>
          <a:p>
            <a:endParaRPr lang="en-US" sz="2400" dirty="0"/>
          </a:p>
          <a:p>
            <a:r>
              <a:rPr lang="en-US" sz="2400" dirty="0" smtClean="0"/>
              <a:t>A smaller subsets of vetted models can then be used to directly confront the data.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71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80" y="211123"/>
            <a:ext cx="6753501" cy="751250"/>
          </a:xfrm>
        </p:spPr>
        <p:txBody>
          <a:bodyPr/>
          <a:lstStyle/>
          <a:p>
            <a:r>
              <a:rPr lang="en-US" dirty="0" smtClean="0"/>
              <a:t>12-GeV CEBAF – Photoproduction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6081" y="648632"/>
            <a:ext cx="2016760" cy="1407160"/>
          </a:xfrm>
          <a:prstGeom prst="rect">
            <a:avLst/>
          </a:prstGeom>
          <a:noFill/>
        </p:spPr>
      </p:pic>
      <p:grpSp>
        <p:nvGrpSpPr>
          <p:cNvPr id="8" name="Group 7"/>
          <p:cNvGrpSpPr>
            <a:grpSpLocks noChangeAspect="1"/>
          </p:cNvGrpSpPr>
          <p:nvPr/>
        </p:nvGrpSpPr>
        <p:grpSpPr bwMode="auto">
          <a:xfrm>
            <a:off x="354138" y="1111597"/>
            <a:ext cx="3359333" cy="3230361"/>
            <a:chOff x="783" y="81"/>
            <a:chExt cx="3839" cy="3692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783" y="819"/>
              <a:ext cx="3839" cy="2954"/>
              <a:chOff x="783" y="819"/>
              <a:chExt cx="3839" cy="2954"/>
            </a:xfrm>
          </p:grpSpPr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83" y="819"/>
                <a:ext cx="3840" cy="2955"/>
              </a:xfrm>
              <a:prstGeom prst="rect">
                <a:avLst/>
              </a:prstGeom>
              <a:noFill/>
            </p:spPr>
          </p:pic>
          <p:sp>
            <p:nvSpPr>
              <p:cNvPr id="27" name="Freeform 4"/>
              <p:cNvSpPr>
                <a:spLocks noChangeArrowheads="1"/>
              </p:cNvSpPr>
              <p:nvPr/>
            </p:nvSpPr>
            <p:spPr bwMode="auto">
              <a:xfrm>
                <a:off x="2877" y="1697"/>
                <a:ext cx="219" cy="336"/>
              </a:xfrm>
              <a:custGeom>
                <a:avLst/>
                <a:gdLst/>
                <a:ahLst/>
                <a:cxnLst>
                  <a:cxn ang="0">
                    <a:pos x="963" y="507"/>
                  </a:cxn>
                  <a:cxn ang="0">
                    <a:pos x="963" y="1481"/>
                  </a:cxn>
                  <a:cxn ang="0">
                    <a:pos x="0" y="974"/>
                  </a:cxn>
                  <a:cxn ang="0">
                    <a:pos x="0" y="0"/>
                  </a:cxn>
                  <a:cxn ang="0">
                    <a:pos x="963" y="507"/>
                  </a:cxn>
                </a:cxnLst>
                <a:rect l="0" t="0" r="r" b="b"/>
                <a:pathLst>
                  <a:path w="964" h="1482">
                    <a:moveTo>
                      <a:pt x="963" y="507"/>
                    </a:moveTo>
                    <a:lnTo>
                      <a:pt x="963" y="1481"/>
                    </a:lnTo>
                    <a:lnTo>
                      <a:pt x="0" y="974"/>
                    </a:lnTo>
                    <a:lnTo>
                      <a:pt x="0" y="0"/>
                    </a:lnTo>
                    <a:lnTo>
                      <a:pt x="963" y="507"/>
                    </a:lnTo>
                  </a:path>
                </a:pathLst>
              </a:custGeom>
              <a:solidFill>
                <a:srgbClr val="0068AE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6" y="1776"/>
              <a:ext cx="1940" cy="1182"/>
            </a:xfrm>
            <a:prstGeom prst="rect">
              <a:avLst/>
            </a:prstGeom>
            <a:noFill/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13" y="544"/>
              <a:ext cx="554" cy="843"/>
            </a:xfrm>
            <a:prstGeom prst="rect">
              <a:avLst/>
            </a:prstGeom>
            <a:noFill/>
          </p:spPr>
        </p:pic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38" y="816"/>
              <a:ext cx="786" cy="774"/>
            </a:xfrm>
            <a:prstGeom prst="rect">
              <a:avLst/>
            </a:prstGeom>
            <a:noFill/>
          </p:spPr>
        </p:pic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737" y="2079"/>
              <a:ext cx="1068" cy="859"/>
            </a:xfrm>
            <a:prstGeom prst="rect">
              <a:avLst/>
            </a:prstGeom>
            <a:noFill/>
          </p:spPr>
        </p:pic>
        <p:grpSp>
          <p:nvGrpSpPr>
            <p:cNvPr id="14" name="Group 9"/>
            <p:cNvGrpSpPr>
              <a:grpSpLocks/>
            </p:cNvGrpSpPr>
            <p:nvPr/>
          </p:nvGrpSpPr>
          <p:grpSpPr bwMode="auto">
            <a:xfrm>
              <a:off x="2864" y="1437"/>
              <a:ext cx="1106" cy="533"/>
              <a:chOff x="2864" y="1437"/>
              <a:chExt cx="1106" cy="533"/>
            </a:xfrm>
          </p:grpSpPr>
          <p:sp>
            <p:nvSpPr>
              <p:cNvPr id="22" name="Text Box 10"/>
              <p:cNvSpPr txBox="1">
                <a:spLocks noChangeArrowheads="1"/>
              </p:cNvSpPr>
              <p:nvPr/>
            </p:nvSpPr>
            <p:spPr bwMode="auto">
              <a:xfrm>
                <a:off x="3058" y="1437"/>
                <a:ext cx="912" cy="2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ct val="84000"/>
                  </a:lnSpc>
                  <a:spcBef>
                    <a:spcPts val="1102"/>
                  </a:spcBef>
                  <a:buClr>
                    <a:srgbClr val="FFFFFF"/>
                  </a:buClr>
                  <a:buSzPct val="100000"/>
                  <a:tabLst>
                    <a:tab pos="0" algn="l"/>
                    <a:tab pos="1007943" algn="l"/>
                    <a:tab pos="2015886" algn="l"/>
                    <a:tab pos="3023829" algn="l"/>
                    <a:tab pos="4031772" algn="l"/>
                    <a:tab pos="5039716" algn="l"/>
                    <a:tab pos="6047659" algn="l"/>
                    <a:tab pos="7055602" algn="l"/>
                    <a:tab pos="8063545" algn="l"/>
                    <a:tab pos="9071488" algn="l"/>
                    <a:tab pos="10079431" algn="l"/>
                    <a:tab pos="11087374" algn="l"/>
                  </a:tabLst>
                </a:pPr>
                <a:r>
                  <a:rPr lang="en-GB" b="1" i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CHL-2</a:t>
                </a:r>
              </a:p>
            </p:txBody>
          </p:sp>
          <p:grpSp>
            <p:nvGrpSpPr>
              <p:cNvPr id="23" name="Group 11"/>
              <p:cNvGrpSpPr>
                <a:grpSpLocks/>
              </p:cNvGrpSpPr>
              <p:nvPr/>
            </p:nvGrpSpPr>
            <p:grpSpPr bwMode="auto">
              <a:xfrm>
                <a:off x="2864" y="1533"/>
                <a:ext cx="368" cy="437"/>
                <a:chOff x="2864" y="1533"/>
                <a:chExt cx="368" cy="437"/>
              </a:xfrm>
            </p:grpSpPr>
            <p:pic>
              <p:nvPicPr>
                <p:cNvPr id="24" name="Picture 12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2864" y="1704"/>
                  <a:ext cx="167" cy="267"/>
                </a:xfrm>
                <a:prstGeom prst="rect">
                  <a:avLst/>
                </a:prstGeom>
                <a:noFill/>
              </p:spPr>
            </p:pic>
            <p:pic>
              <p:nvPicPr>
                <p:cNvPr id="25" name="Picture 13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3030" y="1533"/>
                  <a:ext cx="203" cy="288"/>
                </a:xfrm>
                <a:prstGeom prst="rect">
                  <a:avLst/>
                </a:prstGeom>
                <a:noFill/>
              </p:spPr>
            </p:pic>
          </p:grpSp>
        </p:grpSp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3449" y="81"/>
              <a:ext cx="858" cy="605"/>
              <a:chOff x="3449" y="81"/>
              <a:chExt cx="858" cy="605"/>
            </a:xfrm>
          </p:grpSpPr>
          <p:pic>
            <p:nvPicPr>
              <p:cNvPr id="20" name="Picture 15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3449" y="81"/>
                <a:ext cx="859" cy="606"/>
              </a:xfrm>
              <a:prstGeom prst="rect">
                <a:avLst/>
              </a:prstGeom>
              <a:noFill/>
            </p:spPr>
          </p:pic>
          <p:sp>
            <p:nvSpPr>
              <p:cNvPr id="21" name="Freeform 16"/>
              <p:cNvSpPr>
                <a:spLocks noChangeArrowheads="1"/>
              </p:cNvSpPr>
              <p:nvPr/>
            </p:nvSpPr>
            <p:spPr bwMode="auto">
              <a:xfrm>
                <a:off x="3693" y="356"/>
                <a:ext cx="219" cy="192"/>
              </a:xfrm>
              <a:custGeom>
                <a:avLst/>
                <a:gdLst/>
                <a:ahLst/>
                <a:cxnLst>
                  <a:cxn ang="0">
                    <a:pos x="0" y="498"/>
                  </a:cxn>
                  <a:cxn ang="0">
                    <a:pos x="0" y="846"/>
                  </a:cxn>
                  <a:cxn ang="0">
                    <a:pos x="963" y="346"/>
                  </a:cxn>
                  <a:cxn ang="0">
                    <a:pos x="963" y="0"/>
                  </a:cxn>
                  <a:cxn ang="0">
                    <a:pos x="0" y="498"/>
                  </a:cxn>
                </a:cxnLst>
                <a:rect l="0" t="0" r="r" b="b"/>
                <a:pathLst>
                  <a:path w="964" h="847">
                    <a:moveTo>
                      <a:pt x="0" y="498"/>
                    </a:moveTo>
                    <a:lnTo>
                      <a:pt x="0" y="846"/>
                    </a:lnTo>
                    <a:lnTo>
                      <a:pt x="963" y="346"/>
                    </a:lnTo>
                    <a:lnTo>
                      <a:pt x="963" y="0"/>
                    </a:lnTo>
                    <a:lnTo>
                      <a:pt x="0" y="498"/>
                    </a:lnTo>
                  </a:path>
                </a:pathLst>
              </a:custGeom>
              <a:solidFill>
                <a:srgbClr val="0068AE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" name="Freeform 17"/>
            <p:cNvSpPr>
              <a:spLocks noChangeArrowheads="1"/>
            </p:cNvSpPr>
            <p:nvPr/>
          </p:nvSpPr>
          <p:spPr bwMode="auto">
            <a:xfrm>
              <a:off x="3694" y="361"/>
              <a:ext cx="276" cy="130"/>
            </a:xfrm>
            <a:custGeom>
              <a:avLst/>
              <a:gdLst/>
              <a:ahLst/>
              <a:cxnLst>
                <a:cxn ang="0">
                  <a:pos x="0" y="574"/>
                </a:cxn>
                <a:cxn ang="0">
                  <a:pos x="56" y="476"/>
                </a:cxn>
                <a:cxn ang="0">
                  <a:pos x="112" y="538"/>
                </a:cxn>
                <a:cxn ang="0">
                  <a:pos x="176" y="565"/>
                </a:cxn>
                <a:cxn ang="0">
                  <a:pos x="212" y="472"/>
                </a:cxn>
                <a:cxn ang="0">
                  <a:pos x="288" y="437"/>
                </a:cxn>
                <a:cxn ang="0">
                  <a:pos x="352" y="468"/>
                </a:cxn>
                <a:cxn ang="0">
                  <a:pos x="376" y="388"/>
                </a:cxn>
                <a:cxn ang="0">
                  <a:pos x="384" y="362"/>
                </a:cxn>
                <a:cxn ang="0">
                  <a:pos x="448" y="370"/>
                </a:cxn>
                <a:cxn ang="0">
                  <a:pos x="512" y="388"/>
                </a:cxn>
                <a:cxn ang="0">
                  <a:pos x="584" y="264"/>
                </a:cxn>
                <a:cxn ang="0">
                  <a:pos x="609" y="273"/>
                </a:cxn>
                <a:cxn ang="0">
                  <a:pos x="633" y="291"/>
                </a:cxn>
                <a:cxn ang="0">
                  <a:pos x="681" y="309"/>
                </a:cxn>
                <a:cxn ang="0">
                  <a:pos x="769" y="167"/>
                </a:cxn>
                <a:cxn ang="0">
                  <a:pos x="857" y="238"/>
                </a:cxn>
                <a:cxn ang="0">
                  <a:pos x="945" y="105"/>
                </a:cxn>
                <a:cxn ang="0">
                  <a:pos x="1017" y="150"/>
                </a:cxn>
                <a:cxn ang="0">
                  <a:pos x="1065" y="167"/>
                </a:cxn>
                <a:cxn ang="0">
                  <a:pos x="1145" y="44"/>
                </a:cxn>
                <a:cxn ang="0">
                  <a:pos x="1218" y="0"/>
                </a:cxn>
              </a:cxnLst>
              <a:rect l="0" t="0" r="r" b="b"/>
              <a:pathLst>
                <a:path w="1219" h="575">
                  <a:moveTo>
                    <a:pt x="0" y="574"/>
                  </a:moveTo>
                  <a:cubicBezTo>
                    <a:pt x="64" y="525"/>
                    <a:pt x="44" y="560"/>
                    <a:pt x="56" y="476"/>
                  </a:cubicBezTo>
                  <a:cubicBezTo>
                    <a:pt x="100" y="494"/>
                    <a:pt x="76" y="476"/>
                    <a:pt x="112" y="538"/>
                  </a:cubicBezTo>
                  <a:cubicBezTo>
                    <a:pt x="116" y="547"/>
                    <a:pt x="176" y="565"/>
                    <a:pt x="176" y="565"/>
                  </a:cubicBezTo>
                  <a:cubicBezTo>
                    <a:pt x="212" y="525"/>
                    <a:pt x="160" y="490"/>
                    <a:pt x="212" y="472"/>
                  </a:cubicBezTo>
                  <a:cubicBezTo>
                    <a:pt x="256" y="406"/>
                    <a:pt x="244" y="388"/>
                    <a:pt x="288" y="437"/>
                  </a:cubicBezTo>
                  <a:cubicBezTo>
                    <a:pt x="292" y="454"/>
                    <a:pt x="328" y="512"/>
                    <a:pt x="352" y="468"/>
                  </a:cubicBezTo>
                  <a:cubicBezTo>
                    <a:pt x="352" y="468"/>
                    <a:pt x="372" y="401"/>
                    <a:pt x="376" y="388"/>
                  </a:cubicBezTo>
                  <a:cubicBezTo>
                    <a:pt x="380" y="379"/>
                    <a:pt x="384" y="362"/>
                    <a:pt x="384" y="362"/>
                  </a:cubicBezTo>
                  <a:cubicBezTo>
                    <a:pt x="404" y="366"/>
                    <a:pt x="428" y="366"/>
                    <a:pt x="448" y="370"/>
                  </a:cubicBezTo>
                  <a:cubicBezTo>
                    <a:pt x="468" y="375"/>
                    <a:pt x="512" y="388"/>
                    <a:pt x="512" y="388"/>
                  </a:cubicBezTo>
                  <a:cubicBezTo>
                    <a:pt x="564" y="375"/>
                    <a:pt x="556" y="313"/>
                    <a:pt x="584" y="264"/>
                  </a:cubicBezTo>
                  <a:cubicBezTo>
                    <a:pt x="592" y="269"/>
                    <a:pt x="600" y="269"/>
                    <a:pt x="609" y="273"/>
                  </a:cubicBezTo>
                  <a:cubicBezTo>
                    <a:pt x="617" y="278"/>
                    <a:pt x="625" y="287"/>
                    <a:pt x="633" y="291"/>
                  </a:cubicBezTo>
                  <a:cubicBezTo>
                    <a:pt x="649" y="300"/>
                    <a:pt x="681" y="309"/>
                    <a:pt x="681" y="309"/>
                  </a:cubicBezTo>
                  <a:cubicBezTo>
                    <a:pt x="709" y="264"/>
                    <a:pt x="721" y="185"/>
                    <a:pt x="769" y="167"/>
                  </a:cubicBezTo>
                  <a:cubicBezTo>
                    <a:pt x="805" y="194"/>
                    <a:pt x="817" y="225"/>
                    <a:pt x="857" y="238"/>
                  </a:cubicBezTo>
                  <a:cubicBezTo>
                    <a:pt x="909" y="220"/>
                    <a:pt x="929" y="158"/>
                    <a:pt x="945" y="105"/>
                  </a:cubicBezTo>
                  <a:cubicBezTo>
                    <a:pt x="969" y="114"/>
                    <a:pt x="997" y="141"/>
                    <a:pt x="1017" y="150"/>
                  </a:cubicBezTo>
                  <a:cubicBezTo>
                    <a:pt x="1033" y="154"/>
                    <a:pt x="1065" y="167"/>
                    <a:pt x="1065" y="167"/>
                  </a:cubicBezTo>
                  <a:cubicBezTo>
                    <a:pt x="1105" y="88"/>
                    <a:pt x="1121" y="83"/>
                    <a:pt x="1145" y="44"/>
                  </a:cubicBezTo>
                  <a:cubicBezTo>
                    <a:pt x="1145" y="35"/>
                    <a:pt x="1201" y="8"/>
                    <a:pt x="1218" y="0"/>
                  </a:cubicBezTo>
                </a:path>
              </a:pathLst>
            </a:custGeom>
            <a:noFill/>
            <a:ln w="19080">
              <a:solidFill>
                <a:srgbClr val="FFB62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9" name="Picture 2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145" y="847"/>
              <a:ext cx="279" cy="376"/>
            </a:xfrm>
            <a:prstGeom prst="rect">
              <a:avLst/>
            </a:prstGeom>
            <a:noFill/>
          </p:spPr>
        </p:pic>
      </p:grpSp>
      <p:pic>
        <p:nvPicPr>
          <p:cNvPr id="28" name="Picture 27" descr="Cebaf_2013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14" y="2110804"/>
            <a:ext cx="3853286" cy="4739657"/>
          </a:xfrm>
          <a:prstGeom prst="rect">
            <a:avLst/>
          </a:prstGeom>
        </p:spPr>
      </p:pic>
      <p:pic>
        <p:nvPicPr>
          <p:cNvPr id="29" name="Picture 26"/>
          <p:cNvPicPr>
            <a:picLocks noChangeAspect="1" noChangeArrowheads="1"/>
          </p:cNvPicPr>
          <p:nvPr/>
        </p:nvPicPr>
        <p:blipFill>
          <a:blip r:embed="rId12"/>
          <a:srcRect l="10701" t="57410" r="52740" b="8984"/>
          <a:stretch>
            <a:fillRect/>
          </a:stretch>
        </p:blipFill>
        <p:spPr bwMode="auto">
          <a:xfrm>
            <a:off x="2038770" y="4342833"/>
            <a:ext cx="2514600" cy="1471613"/>
          </a:xfrm>
          <a:prstGeom prst="rect">
            <a:avLst/>
          </a:prstGeom>
          <a:noFill/>
        </p:spPr>
      </p:pic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2954540" y="3636144"/>
            <a:ext cx="23653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b="1" dirty="0">
                <a:latin typeface="Helvetica" charset="0"/>
              </a:rPr>
              <a:t>Linearly polarized</a:t>
            </a:r>
          </a:p>
          <a:p>
            <a:pPr algn="ctr" eaLnBrk="0" hangingPunct="0"/>
            <a:r>
              <a:rPr lang="en-US" sz="2000" b="1" dirty="0">
                <a:latin typeface="Helvetica" charset="0"/>
              </a:rPr>
              <a:t>photons out</a:t>
            </a: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99812" y="4753706"/>
            <a:ext cx="2198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b="1" dirty="0" smtClean="0">
                <a:solidFill>
                  <a:srgbClr val="E30917"/>
                </a:solidFill>
                <a:latin typeface="Helvetica" charset="0"/>
              </a:rPr>
              <a:t>12GeV electrons </a:t>
            </a:r>
            <a:endParaRPr lang="en-US" sz="2000" b="1" dirty="0">
              <a:solidFill>
                <a:srgbClr val="E30917"/>
              </a:solidFill>
              <a:latin typeface="Helvetica" charset="0"/>
            </a:endParaRPr>
          </a:p>
        </p:txBody>
      </p:sp>
      <p:sp>
        <p:nvSpPr>
          <p:cNvPr id="32" name="Rectangle 30"/>
          <p:cNvSpPr>
            <a:spLocks noChangeArrowheads="1"/>
          </p:cNvSpPr>
          <p:nvPr/>
        </p:nvSpPr>
        <p:spPr bwMode="auto">
          <a:xfrm>
            <a:off x="998635" y="5814446"/>
            <a:ext cx="15815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 dirty="0" smtClean="0">
                <a:latin typeface="Helvetica" charset="0"/>
              </a:rPr>
              <a:t>20 </a:t>
            </a:r>
            <a:r>
              <a:rPr lang="en-US" sz="1400" b="1" dirty="0" smtClean="0">
                <a:latin typeface="Symbol"/>
              </a:rPr>
              <a:t>m</a:t>
            </a:r>
            <a:r>
              <a:rPr lang="en-US" sz="1400" b="1" dirty="0" smtClean="0">
                <a:latin typeface="Helvetica" charset="0"/>
              </a:rPr>
              <a:t>m thick </a:t>
            </a:r>
          </a:p>
          <a:p>
            <a:pPr algn="ctr" eaLnBrk="0" hangingPunct="0"/>
            <a:r>
              <a:rPr lang="en-US" sz="1400" b="1" dirty="0" smtClean="0">
                <a:latin typeface="Helvetica" charset="0"/>
              </a:rPr>
              <a:t>Diamond crystal</a:t>
            </a:r>
            <a:endParaRPr lang="en-US" sz="1400" b="1" dirty="0">
              <a:latin typeface="Helvetica" charset="0"/>
            </a:endParaRPr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3293880" y="5427838"/>
            <a:ext cx="1308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chemeClr val="accent2"/>
                </a:solidFill>
                <a:latin typeface="Helvetica" charset="0"/>
              </a:rPr>
              <a:t>spectrometer</a:t>
            </a:r>
          </a:p>
        </p:txBody>
      </p:sp>
    </p:spTree>
    <p:extLst>
      <p:ext uri="{BB962C8B-B14F-4D97-AF65-F5344CB8AC3E}">
        <p14:creationId xmlns:p14="http://schemas.microsoft.com/office/powerpoint/2010/main" val="230371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7445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GlueX is very close to having its first physics data.</a:t>
            </a:r>
          </a:p>
          <a:p>
            <a:endParaRPr lang="en-US" sz="2800" dirty="0" smtClean="0"/>
          </a:p>
          <a:p>
            <a:r>
              <a:rPr lang="en-US" sz="2800" dirty="0" smtClean="0"/>
              <a:t>Amplitude analysis issues will quickly move into the forefront of our experimental efforts.</a:t>
            </a:r>
          </a:p>
          <a:p>
            <a:endParaRPr lang="en-US" sz="2800" dirty="0"/>
          </a:p>
          <a:p>
            <a:r>
              <a:rPr lang="en-US" sz="2800" dirty="0" smtClean="0"/>
              <a:t>The work being done now will be crucial to our ultimate success.</a:t>
            </a:r>
          </a:p>
          <a:p>
            <a:endParaRPr lang="en-US" sz="2800" dirty="0"/>
          </a:p>
          <a:p>
            <a:r>
              <a:rPr lang="en-US" sz="2800" dirty="0" smtClean="0"/>
              <a:t>Can we define observables that make sense?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1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531" y="107576"/>
            <a:ext cx="8039390" cy="721266"/>
          </a:xfrm>
        </p:spPr>
        <p:txBody>
          <a:bodyPr/>
          <a:lstStyle/>
          <a:p>
            <a:r>
              <a:rPr lang="en-US" b="1" dirty="0" smtClean="0"/>
              <a:t>The GlueX Experiment at Jefferson Lab</a:t>
            </a:r>
            <a:endParaRPr lang="en-US" b="1" dirty="0"/>
          </a:p>
        </p:txBody>
      </p:sp>
      <p:pic>
        <p:nvPicPr>
          <p:cNvPr id="8" name="Picture 7" descr="detector_labels_noplu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56" y="837577"/>
            <a:ext cx="8032750" cy="50095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226" y="1946126"/>
            <a:ext cx="328782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Photo Production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Light-quark Mesons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Strangeonium States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40946-918C-F74C-A62E-D1267DAF5D15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12827" y="6014058"/>
            <a:ext cx="2975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Physics in 2015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9933" y="793049"/>
            <a:ext cx="1895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accent6">
                    <a:lumMod val="75000"/>
                  </a:schemeClr>
                </a:solidFill>
              </a:rPr>
              <a:t>BaBar</a:t>
            </a: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 DIRC Bars</a:t>
            </a:r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999069" y="1131603"/>
            <a:ext cx="483170" cy="3456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109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4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4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932A6-F434-AC4E-A3C0-83EB200FC527}" type="slidenum">
              <a:rPr lang="en-US"/>
              <a:pPr/>
              <a:t>5</a:t>
            </a:fld>
            <a:endParaRPr lang="en-US"/>
          </a:p>
        </p:txBody>
      </p:sp>
      <p:sp>
        <p:nvSpPr>
          <p:cNvPr id="107532" name="Text Box 12"/>
          <p:cNvSpPr txBox="1">
            <a:spLocks noChangeArrowheads="1"/>
          </p:cNvSpPr>
          <p:nvPr/>
        </p:nvSpPr>
        <p:spPr bwMode="auto">
          <a:xfrm>
            <a:off x="304800" y="1524000"/>
            <a:ext cx="2590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800" b="1">
                <a:solidFill>
                  <a:srgbClr val="660A25"/>
                </a:solidFill>
                <a:latin typeface="Helvetica" charset="0"/>
              </a:rPr>
              <a:t>This technique provides requisite energy, flux and polarization</a:t>
            </a:r>
            <a:endParaRPr lang="en-US">
              <a:solidFill>
                <a:srgbClr val="660A25"/>
              </a:solidFill>
              <a:latin typeface="Helvetica" charset="0"/>
            </a:endParaRPr>
          </a:p>
        </p:txBody>
      </p:sp>
      <p:pic>
        <p:nvPicPr>
          <p:cNvPr id="107546" name="Picture 26"/>
          <p:cNvPicPr>
            <a:picLocks noChangeAspect="1" noChangeArrowheads="1"/>
          </p:cNvPicPr>
          <p:nvPr/>
        </p:nvPicPr>
        <p:blipFill>
          <a:blip r:embed="rId2"/>
          <a:srcRect l="10701" t="57410" r="52740" b="8984"/>
          <a:stretch>
            <a:fillRect/>
          </a:stretch>
        </p:blipFill>
        <p:spPr bwMode="auto">
          <a:xfrm>
            <a:off x="381000" y="3352800"/>
            <a:ext cx="2514600" cy="1471613"/>
          </a:xfrm>
          <a:prstGeom prst="rect">
            <a:avLst/>
          </a:prstGeom>
          <a:noFill/>
        </p:spPr>
      </p:pic>
      <p:sp>
        <p:nvSpPr>
          <p:cNvPr id="107547" name="Rectangle 27"/>
          <p:cNvSpPr>
            <a:spLocks noChangeArrowheads="1"/>
          </p:cNvSpPr>
          <p:nvPr/>
        </p:nvSpPr>
        <p:spPr bwMode="auto">
          <a:xfrm>
            <a:off x="158750" y="3613150"/>
            <a:ext cx="1177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E30917"/>
                </a:solidFill>
                <a:latin typeface="Helvetica" charset="0"/>
              </a:rPr>
              <a:t>electrons in</a:t>
            </a:r>
          </a:p>
        </p:txBody>
      </p:sp>
      <p:sp>
        <p:nvSpPr>
          <p:cNvPr id="107548" name="Rectangle 28"/>
          <p:cNvSpPr>
            <a:spLocks noChangeArrowheads="1"/>
          </p:cNvSpPr>
          <p:nvPr/>
        </p:nvSpPr>
        <p:spPr bwMode="auto">
          <a:xfrm>
            <a:off x="1655763" y="2819400"/>
            <a:ext cx="16906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latin typeface="Helvetica" charset="0"/>
              </a:rPr>
              <a:t>Linearly polarized</a:t>
            </a:r>
          </a:p>
          <a:p>
            <a:pPr algn="ctr" eaLnBrk="0" hangingPunct="0"/>
            <a:r>
              <a:rPr lang="en-US" sz="1400" b="1">
                <a:latin typeface="Helvetica" charset="0"/>
              </a:rPr>
              <a:t>photons out</a:t>
            </a:r>
          </a:p>
        </p:txBody>
      </p:sp>
      <p:sp>
        <p:nvSpPr>
          <p:cNvPr id="107549" name="Rectangle 29"/>
          <p:cNvSpPr>
            <a:spLocks noChangeArrowheads="1"/>
          </p:cNvSpPr>
          <p:nvPr/>
        </p:nvSpPr>
        <p:spPr bwMode="auto">
          <a:xfrm>
            <a:off x="1619250" y="4527550"/>
            <a:ext cx="1308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accent2"/>
                </a:solidFill>
                <a:latin typeface="Helvetica" charset="0"/>
              </a:rPr>
              <a:t>spectrometer</a:t>
            </a:r>
          </a:p>
        </p:txBody>
      </p:sp>
      <p:sp>
        <p:nvSpPr>
          <p:cNvPr id="107550" name="Rectangle 30"/>
          <p:cNvSpPr>
            <a:spLocks noChangeArrowheads="1"/>
          </p:cNvSpPr>
          <p:nvPr/>
        </p:nvSpPr>
        <p:spPr bwMode="auto">
          <a:xfrm>
            <a:off x="378174" y="5137150"/>
            <a:ext cx="15815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400" b="1" dirty="0" smtClean="0">
                <a:latin typeface="Helvetica" charset="0"/>
              </a:rPr>
              <a:t>20 </a:t>
            </a:r>
            <a:r>
              <a:rPr lang="en-US" sz="1400" b="1" dirty="0" smtClean="0">
                <a:latin typeface="Symbol"/>
              </a:rPr>
              <a:t>m</a:t>
            </a:r>
            <a:r>
              <a:rPr lang="en-US" sz="1400" b="1" dirty="0" smtClean="0">
                <a:latin typeface="Helvetica" charset="0"/>
              </a:rPr>
              <a:t>m thick </a:t>
            </a:r>
          </a:p>
          <a:p>
            <a:pPr algn="ctr" eaLnBrk="0" hangingPunct="0"/>
            <a:r>
              <a:rPr lang="en-US" sz="1400" b="1" dirty="0" smtClean="0">
                <a:latin typeface="Helvetica" charset="0"/>
              </a:rPr>
              <a:t>Diamond crystal</a:t>
            </a:r>
            <a:endParaRPr lang="en-US" sz="1400" b="1" dirty="0">
              <a:latin typeface="Helvetica" charset="0"/>
            </a:endParaRPr>
          </a:p>
        </p:txBody>
      </p:sp>
      <p:sp>
        <p:nvSpPr>
          <p:cNvPr id="107551" name="Line 31"/>
          <p:cNvSpPr>
            <a:spLocks noChangeShapeType="1"/>
          </p:cNvSpPr>
          <p:nvPr/>
        </p:nvSpPr>
        <p:spPr bwMode="auto">
          <a:xfrm flipV="1">
            <a:off x="533400" y="47244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657475" y="757455"/>
            <a:ext cx="6423025" cy="5655469"/>
            <a:chOff x="2720975" y="152400"/>
            <a:chExt cx="6423025" cy="5655469"/>
          </a:xfrm>
        </p:grpSpPr>
        <p:grpSp>
          <p:nvGrpSpPr>
            <p:cNvPr id="107525" name="Group 5"/>
            <p:cNvGrpSpPr>
              <a:grpSpLocks/>
            </p:cNvGrpSpPr>
            <p:nvPr/>
          </p:nvGrpSpPr>
          <p:grpSpPr bwMode="auto">
            <a:xfrm>
              <a:off x="3429000" y="152400"/>
              <a:ext cx="5083175" cy="5181600"/>
              <a:chOff x="2208" y="864"/>
              <a:chExt cx="2590" cy="2640"/>
            </a:xfrm>
          </p:grpSpPr>
          <p:pic>
            <p:nvPicPr>
              <p:cNvPr id="107526" name="Picture 6"/>
              <p:cNvPicPr>
                <a:picLocks noChangeAspect="1" noChangeArrowheads="1"/>
              </p:cNvPicPr>
              <p:nvPr/>
            </p:nvPicPr>
            <p:blipFill>
              <a:blip r:embed="rId3">
                <a:alphaModFix amt="50000"/>
              </a:blip>
              <a:srcRect/>
              <a:stretch>
                <a:fillRect/>
              </a:stretch>
            </p:blipFill>
            <p:spPr bwMode="auto">
              <a:xfrm>
                <a:off x="2208" y="864"/>
                <a:ext cx="2590" cy="2640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</p:spPr>
          </p:pic>
          <p:sp>
            <p:nvSpPr>
              <p:cNvPr id="107527" name="Rectangle 7"/>
              <p:cNvSpPr>
                <a:spLocks noChangeArrowheads="1"/>
              </p:cNvSpPr>
              <p:nvPr/>
            </p:nvSpPr>
            <p:spPr bwMode="auto">
              <a:xfrm>
                <a:off x="2976" y="912"/>
                <a:ext cx="1392" cy="3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528" name="Rectangle 8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1152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7529" name="Rectangle 9"/>
            <p:cNvSpPr>
              <a:spLocks noChangeArrowheads="1"/>
            </p:cNvSpPr>
            <p:nvPr/>
          </p:nvSpPr>
          <p:spPr bwMode="auto">
            <a:xfrm rot="-5400000">
              <a:off x="2847182" y="1332706"/>
              <a:ext cx="5905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>
                  <a:latin typeface="Helvetica" charset="0"/>
                </a:rPr>
                <a:t>flux</a:t>
              </a:r>
            </a:p>
          </p:txBody>
        </p:sp>
        <p:sp>
          <p:nvSpPr>
            <p:cNvPr id="107530" name="Rectangle 10"/>
            <p:cNvSpPr>
              <a:spLocks noChangeArrowheads="1"/>
            </p:cNvSpPr>
            <p:nvPr/>
          </p:nvSpPr>
          <p:spPr bwMode="auto">
            <a:xfrm>
              <a:off x="6699250" y="5257800"/>
              <a:ext cx="24447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 dirty="0">
                  <a:latin typeface="Helvetica" charset="0"/>
                </a:rPr>
                <a:t>photon energy (GeV)</a:t>
              </a:r>
            </a:p>
          </p:txBody>
        </p:sp>
        <p:sp>
          <p:nvSpPr>
            <p:cNvPr id="107531" name="Rectangle 11"/>
            <p:cNvSpPr>
              <a:spLocks noChangeArrowheads="1"/>
            </p:cNvSpPr>
            <p:nvPr/>
          </p:nvSpPr>
          <p:spPr bwMode="auto">
            <a:xfrm>
              <a:off x="5242085" y="400378"/>
              <a:ext cx="20383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EF1F1D"/>
                  </a:solidFill>
                  <a:latin typeface="Helvetica" charset="0"/>
                </a:rPr>
                <a:t>12 GeV electrons</a:t>
              </a:r>
            </a:p>
          </p:txBody>
        </p:sp>
        <p:sp>
          <p:nvSpPr>
            <p:cNvPr id="107534" name="Rectangle 14"/>
            <p:cNvSpPr>
              <a:spLocks noChangeArrowheads="1"/>
            </p:cNvSpPr>
            <p:nvPr/>
          </p:nvSpPr>
          <p:spPr bwMode="auto">
            <a:xfrm>
              <a:off x="4191000" y="3317875"/>
              <a:ext cx="1323975" cy="376238"/>
            </a:xfrm>
            <a:prstGeom prst="rect">
              <a:avLst/>
            </a:prstGeom>
            <a:noFill/>
            <a:ln w="9525">
              <a:solidFill>
                <a:srgbClr val="ED181E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ED181E"/>
                  </a:solidFill>
                  <a:latin typeface="Helvetica" charset="0"/>
                </a:rPr>
                <a:t>collimated</a:t>
              </a:r>
            </a:p>
          </p:txBody>
        </p:sp>
        <p:sp>
          <p:nvSpPr>
            <p:cNvPr id="107535" name="Line 15"/>
            <p:cNvSpPr>
              <a:spLocks noChangeShapeType="1"/>
            </p:cNvSpPr>
            <p:nvPr/>
          </p:nvSpPr>
          <p:spPr bwMode="auto">
            <a:xfrm flipH="1">
              <a:off x="4114800" y="3733800"/>
              <a:ext cx="762000" cy="990600"/>
            </a:xfrm>
            <a:prstGeom prst="line">
              <a:avLst/>
            </a:prstGeom>
            <a:noFill/>
            <a:ln w="28575">
              <a:solidFill>
                <a:srgbClr val="EF1F1D"/>
              </a:solidFill>
              <a:round/>
              <a:headEnd/>
              <a:tailEnd type="arrow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37" name="Rectangle 17"/>
            <p:cNvSpPr>
              <a:spLocks noChangeArrowheads="1"/>
            </p:cNvSpPr>
            <p:nvPr/>
          </p:nvSpPr>
          <p:spPr bwMode="auto">
            <a:xfrm>
              <a:off x="4191000" y="803275"/>
              <a:ext cx="22415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1">
                  <a:latin typeface="Helvetica" charset="0"/>
                </a:rPr>
                <a:t>Incoherent &amp;</a:t>
              </a:r>
            </a:p>
            <a:p>
              <a:pPr algn="ctr" eaLnBrk="0" hangingPunct="0"/>
              <a:r>
                <a:rPr lang="en-US" sz="1800" b="1">
                  <a:latin typeface="Helvetica" charset="0"/>
                </a:rPr>
                <a:t>coherent spectrum</a:t>
              </a:r>
            </a:p>
          </p:txBody>
        </p:sp>
        <p:sp>
          <p:nvSpPr>
            <p:cNvPr id="107538" name="Line 18"/>
            <p:cNvSpPr>
              <a:spLocks noChangeShapeType="1"/>
            </p:cNvSpPr>
            <p:nvPr/>
          </p:nvSpPr>
          <p:spPr bwMode="auto">
            <a:xfrm flipH="1">
              <a:off x="5181600" y="1524000"/>
              <a:ext cx="304800" cy="533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40" name="Freeform 20"/>
            <p:cNvSpPr>
              <a:spLocks/>
            </p:cNvSpPr>
            <p:nvPr/>
          </p:nvSpPr>
          <p:spPr bwMode="auto">
            <a:xfrm>
              <a:off x="6230938" y="3348038"/>
              <a:ext cx="304800" cy="1727200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48" y="384"/>
                </a:cxn>
                <a:cxn ang="0">
                  <a:pos x="0" y="576"/>
                </a:cxn>
                <a:cxn ang="0">
                  <a:pos x="0" y="1104"/>
                </a:cxn>
                <a:cxn ang="0">
                  <a:pos x="192" y="1104"/>
                </a:cxn>
                <a:cxn ang="0">
                  <a:pos x="192" y="240"/>
                </a:cxn>
                <a:cxn ang="0">
                  <a:pos x="144" y="0"/>
                </a:cxn>
              </a:cxnLst>
              <a:rect l="0" t="0" r="r" b="b"/>
              <a:pathLst>
                <a:path w="192" h="1104">
                  <a:moveTo>
                    <a:pt x="144" y="0"/>
                  </a:moveTo>
                  <a:lnTo>
                    <a:pt x="48" y="384"/>
                  </a:lnTo>
                  <a:lnTo>
                    <a:pt x="0" y="576"/>
                  </a:lnTo>
                  <a:lnTo>
                    <a:pt x="0" y="1104"/>
                  </a:lnTo>
                  <a:lnTo>
                    <a:pt x="192" y="1104"/>
                  </a:lnTo>
                  <a:lnTo>
                    <a:pt x="192" y="240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EF1F1D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41" name="AutoShape 21"/>
            <p:cNvSpPr>
              <a:spLocks noChangeAspect="1" noChangeArrowheads="1"/>
            </p:cNvSpPr>
            <p:nvPr/>
          </p:nvSpPr>
          <p:spPr bwMode="auto">
            <a:xfrm>
              <a:off x="5900738" y="5138738"/>
              <a:ext cx="639763" cy="550863"/>
            </a:xfrm>
            <a:custGeom>
              <a:avLst/>
              <a:gdLst>
                <a:gd name="G0" fmla="+- 9257 0 0"/>
                <a:gd name="G1" fmla="+- 18514 0 0"/>
                <a:gd name="G2" fmla="+- 7200 0 0"/>
                <a:gd name="G3" fmla="*/ 9257 1 2"/>
                <a:gd name="G4" fmla="+- G3 10800 0"/>
                <a:gd name="G5" fmla="+- 21600 9257 18514"/>
                <a:gd name="G6" fmla="+- 18514 7200 0"/>
                <a:gd name="G7" fmla="*/ G6 1 2"/>
                <a:gd name="G8" fmla="*/ 18514 2 1"/>
                <a:gd name="G9" fmla="+- G8 0 21600"/>
                <a:gd name="G10" fmla="*/ 21600 G0 G1"/>
                <a:gd name="G11" fmla="*/ 21600 G4 G1"/>
                <a:gd name="G12" fmla="*/ 21600 G5 G1"/>
                <a:gd name="G13" fmla="*/ 21600 G7 G1"/>
                <a:gd name="G14" fmla="*/ 18514 1 2"/>
                <a:gd name="G15" fmla="+- G5 0 G4"/>
                <a:gd name="G16" fmla="+- G0 0 G4"/>
                <a:gd name="G17" fmla="*/ G2 G15 G16"/>
                <a:gd name="T0" fmla="*/ 15429 w 21600"/>
                <a:gd name="T1" fmla="*/ 0 h 21600"/>
                <a:gd name="T2" fmla="*/ 9257 w 21600"/>
                <a:gd name="T3" fmla="*/ 7200 h 21600"/>
                <a:gd name="T4" fmla="*/ 0 w 21600"/>
                <a:gd name="T5" fmla="*/ 18001 h 21600"/>
                <a:gd name="T6" fmla="*/ 9257 w 21600"/>
                <a:gd name="T7" fmla="*/ 21600 h 21600"/>
                <a:gd name="T8" fmla="*/ 18514 w 21600"/>
                <a:gd name="T9" fmla="*/ 15000 h 21600"/>
                <a:gd name="T10" fmla="*/ 21600 w 21600"/>
                <a:gd name="T11" fmla="*/ 720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G12 h 21600"/>
                <a:gd name="T20" fmla="*/ G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EF1F1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42" name="Rectangle 22"/>
            <p:cNvSpPr>
              <a:spLocks noChangeArrowheads="1"/>
            </p:cNvSpPr>
            <p:nvPr/>
          </p:nvSpPr>
          <p:spPr bwMode="auto">
            <a:xfrm>
              <a:off x="2720975" y="5441156"/>
              <a:ext cx="9334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ED181E"/>
                  </a:solidFill>
                  <a:latin typeface="Helvetica" charset="0"/>
                </a:rPr>
                <a:t>tagged</a:t>
              </a:r>
            </a:p>
          </p:txBody>
        </p:sp>
        <p:sp>
          <p:nvSpPr>
            <p:cNvPr id="107543" name="Rectangle 23"/>
            <p:cNvSpPr>
              <a:spLocks noChangeArrowheads="1"/>
            </p:cNvSpPr>
            <p:nvPr/>
          </p:nvSpPr>
          <p:spPr bwMode="auto">
            <a:xfrm>
              <a:off x="3515100" y="5441156"/>
              <a:ext cx="24574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EF1F1D"/>
                  </a:solidFill>
                  <a:latin typeface="Helvetica" charset="0"/>
                </a:rPr>
                <a:t>with 0.1% resolution </a:t>
              </a:r>
            </a:p>
          </p:txBody>
        </p:sp>
        <p:sp>
          <p:nvSpPr>
            <p:cNvPr id="107544" name="Rectangle 24"/>
            <p:cNvSpPr>
              <a:spLocks noChangeArrowheads="1"/>
            </p:cNvSpPr>
            <p:nvPr/>
          </p:nvSpPr>
          <p:spPr bwMode="auto">
            <a:xfrm>
              <a:off x="6761163" y="1855788"/>
              <a:ext cx="1177925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400" b="1">
                  <a:latin typeface="Helvetica" charset="0"/>
                </a:rPr>
                <a:t>40%</a:t>
              </a:r>
            </a:p>
            <a:p>
              <a:pPr algn="ctr" eaLnBrk="0" hangingPunct="0"/>
              <a:r>
                <a:rPr lang="en-US" sz="1400" b="1">
                  <a:latin typeface="Helvetica" charset="0"/>
                </a:rPr>
                <a:t>polarization</a:t>
              </a:r>
            </a:p>
            <a:p>
              <a:pPr algn="ctr" eaLnBrk="0" hangingPunct="0"/>
              <a:r>
                <a:rPr lang="en-US" sz="1400" b="1">
                  <a:latin typeface="Helvetica" charset="0"/>
                </a:rPr>
                <a:t>in peak</a:t>
              </a:r>
            </a:p>
          </p:txBody>
        </p:sp>
        <p:sp>
          <p:nvSpPr>
            <p:cNvPr id="107545" name="Line 25"/>
            <p:cNvSpPr>
              <a:spLocks noChangeShapeType="1"/>
            </p:cNvSpPr>
            <p:nvPr/>
          </p:nvSpPr>
          <p:spPr bwMode="auto">
            <a:xfrm flipH="1">
              <a:off x="6459538" y="2662238"/>
              <a:ext cx="762000" cy="1219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53" name="Line 33"/>
            <p:cNvSpPr>
              <a:spLocks noChangeShapeType="1"/>
            </p:cNvSpPr>
            <p:nvPr/>
          </p:nvSpPr>
          <p:spPr bwMode="auto">
            <a:xfrm>
              <a:off x="8229600" y="228600"/>
              <a:ext cx="0" cy="4800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54" name="Line 34"/>
            <p:cNvSpPr>
              <a:spLocks noChangeShapeType="1"/>
            </p:cNvSpPr>
            <p:nvPr/>
          </p:nvSpPr>
          <p:spPr bwMode="auto">
            <a:xfrm>
              <a:off x="6286500" y="4025900"/>
              <a:ext cx="0" cy="105092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55" name="Line 35"/>
            <p:cNvSpPr>
              <a:spLocks noChangeShapeType="1"/>
            </p:cNvSpPr>
            <p:nvPr/>
          </p:nvSpPr>
          <p:spPr bwMode="auto">
            <a:xfrm>
              <a:off x="6343650" y="3733800"/>
              <a:ext cx="0" cy="13716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56" name="Line 36"/>
            <p:cNvSpPr>
              <a:spLocks noChangeShapeType="1"/>
            </p:cNvSpPr>
            <p:nvPr/>
          </p:nvSpPr>
          <p:spPr bwMode="auto">
            <a:xfrm>
              <a:off x="6410325" y="3328988"/>
              <a:ext cx="0" cy="173672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57" name="Line 37"/>
            <p:cNvSpPr>
              <a:spLocks noChangeShapeType="1"/>
            </p:cNvSpPr>
            <p:nvPr/>
          </p:nvSpPr>
          <p:spPr bwMode="auto">
            <a:xfrm>
              <a:off x="6477000" y="3879850"/>
              <a:ext cx="0" cy="118903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58" name="Line 38"/>
            <p:cNvSpPr>
              <a:spLocks noChangeShapeType="1"/>
            </p:cNvSpPr>
            <p:nvPr/>
          </p:nvSpPr>
          <p:spPr bwMode="auto">
            <a:xfrm>
              <a:off x="6477000" y="2587625"/>
              <a:ext cx="0" cy="54768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59" name="Line 39"/>
            <p:cNvSpPr>
              <a:spLocks noChangeShapeType="1"/>
            </p:cNvSpPr>
            <p:nvPr/>
          </p:nvSpPr>
          <p:spPr bwMode="auto">
            <a:xfrm>
              <a:off x="6477000" y="3295650"/>
              <a:ext cx="0" cy="48418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7560" name="Rectangle 40"/>
          <p:cNvSpPr>
            <a:spLocks noChangeArrowheads="1"/>
          </p:cNvSpPr>
          <p:nvPr/>
        </p:nvSpPr>
        <p:spPr bwMode="auto">
          <a:xfrm>
            <a:off x="158750" y="131829"/>
            <a:ext cx="50962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Coherent Bremsstrahlung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614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_0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94" y="720360"/>
            <a:ext cx="8561710" cy="5670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47"/>
            <a:ext cx="8229600" cy="666614"/>
          </a:xfrm>
        </p:spPr>
        <p:txBody>
          <a:bodyPr/>
          <a:lstStyle/>
          <a:p>
            <a:r>
              <a:rPr lang="en-US" dirty="0" smtClean="0"/>
              <a:t>The GlueX Experiment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90244" y="82834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Oct. 2014</a:t>
            </a:r>
            <a:endParaRPr lang="en-US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308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58" y="140954"/>
            <a:ext cx="8229600" cy="768099"/>
          </a:xfrm>
        </p:spPr>
        <p:txBody>
          <a:bodyPr/>
          <a:lstStyle/>
          <a:p>
            <a:r>
              <a:rPr lang="en-US" dirty="0" smtClean="0"/>
              <a:t>Ongoing Commissioning Run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AC10-70A4-5149-A626-BE9E39F25262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4625"/>
            <a:ext cx="3848100" cy="3778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655" y="1341746"/>
            <a:ext cx="417195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68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14" y="107576"/>
            <a:ext cx="2605950" cy="651740"/>
          </a:xfrm>
        </p:spPr>
        <p:txBody>
          <a:bodyPr/>
          <a:lstStyle/>
          <a:p>
            <a:r>
              <a:rPr lang="en-US" dirty="0" smtClean="0"/>
              <a:t>Lattice QCD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3" y="897121"/>
            <a:ext cx="8854440" cy="4284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7697" y="297651"/>
            <a:ext cx="4171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Light-quark Mesons (</a:t>
            </a:r>
            <a:r>
              <a:rPr lang="en-US" sz="2400" b="1" dirty="0" err="1" smtClean="0">
                <a:solidFill>
                  <a:srgbClr val="0000FF"/>
                </a:solidFill>
              </a:rPr>
              <a:t>u,d,s</a:t>
            </a:r>
            <a:r>
              <a:rPr lang="en-US" sz="2400" b="1" dirty="0" smtClean="0">
                <a:solidFill>
                  <a:srgbClr val="0000FF"/>
                </a:solidFill>
              </a:rPr>
              <a:t>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8" y="5311102"/>
            <a:ext cx="1765300" cy="698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31" y="5311102"/>
            <a:ext cx="1765300" cy="698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63" y="5460185"/>
            <a:ext cx="4699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96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14" y="107576"/>
            <a:ext cx="2605950" cy="651740"/>
          </a:xfrm>
        </p:spPr>
        <p:txBody>
          <a:bodyPr/>
          <a:lstStyle/>
          <a:p>
            <a:r>
              <a:rPr lang="en-US" dirty="0" smtClean="0"/>
              <a:t>Lattice QCD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Directions in Spectroscopy Analysis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3" y="897121"/>
            <a:ext cx="8854440" cy="4284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7697" y="297651"/>
            <a:ext cx="4171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Light-quark Mesons (</a:t>
            </a:r>
            <a:r>
              <a:rPr lang="en-US" sz="2400" b="1" dirty="0" err="1" smtClean="0">
                <a:solidFill>
                  <a:srgbClr val="0000FF"/>
                </a:solidFill>
              </a:rPr>
              <a:t>u,d,s</a:t>
            </a:r>
            <a:r>
              <a:rPr lang="en-US" sz="2400" b="1" dirty="0" smtClean="0">
                <a:solidFill>
                  <a:srgbClr val="0000FF"/>
                </a:solidFill>
              </a:rPr>
              <a:t>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8" y="5311102"/>
            <a:ext cx="1765300" cy="698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31" y="5311102"/>
            <a:ext cx="1765300" cy="698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63" y="5460185"/>
            <a:ext cx="469900" cy="317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1727200"/>
            <a:ext cx="381000" cy="4699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49300" y="1866900"/>
            <a:ext cx="381000" cy="6223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403600" y="1638300"/>
            <a:ext cx="381000" cy="5207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064500" y="1866900"/>
            <a:ext cx="381000" cy="800100"/>
          </a:xfrm>
          <a:prstGeom prst="rect">
            <a:avLst/>
          </a:prstGeom>
          <a:solidFill>
            <a:schemeClr val="accent3">
              <a:lumMod val="20000"/>
              <a:lumOff val="80000"/>
              <a:alpha val="1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955831" y="3318470"/>
            <a:ext cx="2691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States with non-trivial </a:t>
            </a:r>
            <a:r>
              <a:rPr lang="en-US" b="1" dirty="0" err="1" smtClean="0">
                <a:solidFill>
                  <a:schemeClr val="accent3">
                    <a:lumMod val="75000"/>
                  </a:schemeClr>
                </a:solidFill>
              </a:rPr>
              <a:t>gluonic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 fields.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999" y="4017132"/>
            <a:ext cx="1219200" cy="381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1709" y="4562901"/>
            <a:ext cx="5269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--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692215" y="5090853"/>
            <a:ext cx="588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0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-+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3336642" y="2902599"/>
            <a:ext cx="588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-+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021220" y="2902599"/>
            <a:ext cx="588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  <a:r>
              <a:rPr lang="en-US" sz="2400" b="1" baseline="30000" dirty="0">
                <a:solidFill>
                  <a:srgbClr val="FF0000"/>
                </a:solidFill>
              </a:rPr>
              <a:t>-+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4686299" y="4720436"/>
            <a:ext cx="2509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--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, 0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-+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, </a:t>
            </a:r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-+</a:t>
            </a: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 , 2</a:t>
            </a:r>
            <a:r>
              <a:rPr lang="en-US" sz="2400" b="1" baseline="30000" dirty="0" smtClean="0">
                <a:solidFill>
                  <a:schemeClr val="accent3">
                    <a:lumMod val="75000"/>
                  </a:schemeClr>
                </a:solidFill>
              </a:rPr>
              <a:t>-+</a:t>
            </a:r>
            <a:endParaRPr lang="en-US" sz="2400" b="1" baseline="30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97552" y="4241994"/>
            <a:ext cx="2429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Supermultiplet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347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4661</TotalTime>
  <Words>2350</Words>
  <Application>Microsoft Macintosh PowerPoint</Application>
  <PresentationFormat>On-screen Show (4:3)</PresentationFormat>
  <Paragraphs>350</Paragraphs>
  <Slides>30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Analysis Plans for the GlueX Experiment</vt:lpstr>
      <vt:lpstr>Outline</vt:lpstr>
      <vt:lpstr>12-GeV CEBAF – Photoproduction </vt:lpstr>
      <vt:lpstr>The GlueX Experiment at Jefferson Lab</vt:lpstr>
      <vt:lpstr>PowerPoint Presentation</vt:lpstr>
      <vt:lpstr>The GlueX Experiment </vt:lpstr>
      <vt:lpstr>Ongoing Commissioning Run</vt:lpstr>
      <vt:lpstr>Lattice QCD</vt:lpstr>
      <vt:lpstr>Lattice QCD</vt:lpstr>
      <vt:lpstr>Spectroscopy and QCD</vt:lpstr>
      <vt:lpstr>PowerPoint Presentation</vt:lpstr>
      <vt:lpstr>PowerPoint Presentation</vt:lpstr>
      <vt:lpstr>PowerPoint Presentation</vt:lpstr>
      <vt:lpstr>Baseline Kaon Identification</vt:lpstr>
      <vt:lpstr>Global Particle Identification</vt:lpstr>
      <vt:lpstr>Forward Kaon Identification</vt:lpstr>
      <vt:lpstr>PowerPoint Presentation</vt:lpstr>
      <vt:lpstr>GlueX Physics Analysis </vt:lpstr>
      <vt:lpstr>Key First Measurements </vt:lpstr>
      <vt:lpstr>Interesting for Exotic Searches</vt:lpstr>
      <vt:lpstr>Amplitude Analysis</vt:lpstr>
      <vt:lpstr>Amplitude Analysis</vt:lpstr>
      <vt:lpstr>Observables</vt:lpstr>
      <vt:lpstr>Amplitudes Lead to Observables</vt:lpstr>
      <vt:lpstr>Example of w Photo Production</vt:lpstr>
      <vt:lpstr>Example of w Photo Production</vt:lpstr>
      <vt:lpstr>Example of w Photo Production</vt:lpstr>
      <vt:lpstr>Extensive Program in CLAS</vt:lpstr>
      <vt:lpstr>What are the Observables?</vt:lpstr>
      <vt:lpstr>Summary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Plans for the GlueX Experiment</dc:title>
  <dc:creator>Curtis Meyer</dc:creator>
  <cp:lastModifiedBy>Curtis Meyer</cp:lastModifiedBy>
  <cp:revision>43</cp:revision>
  <dcterms:created xsi:type="dcterms:W3CDTF">2014-11-10T15:46:39Z</dcterms:created>
  <dcterms:modified xsi:type="dcterms:W3CDTF">2014-11-18T11:22:45Z</dcterms:modified>
</cp:coreProperties>
</file>