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tiff" ContentType="image/tif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32"/>
  </p:notesMasterIdLst>
  <p:handoutMasterIdLst>
    <p:handoutMasterId r:id="rId33"/>
  </p:handoutMasterIdLst>
  <p:sldIdLst>
    <p:sldId id="256" r:id="rId2"/>
    <p:sldId id="277" r:id="rId3"/>
    <p:sldId id="261" r:id="rId4"/>
    <p:sldId id="286" r:id="rId5"/>
    <p:sldId id="257" r:id="rId6"/>
    <p:sldId id="280" r:id="rId7"/>
    <p:sldId id="285" r:id="rId8"/>
    <p:sldId id="296" r:id="rId9"/>
    <p:sldId id="265" r:id="rId10"/>
    <p:sldId id="287" r:id="rId11"/>
    <p:sldId id="288" r:id="rId12"/>
    <p:sldId id="289" r:id="rId13"/>
    <p:sldId id="290" r:id="rId14"/>
    <p:sldId id="291" r:id="rId15"/>
    <p:sldId id="295" r:id="rId16"/>
    <p:sldId id="262" r:id="rId17"/>
    <p:sldId id="263" r:id="rId18"/>
    <p:sldId id="294" r:id="rId19"/>
    <p:sldId id="260" r:id="rId20"/>
    <p:sldId id="267" r:id="rId21"/>
    <p:sldId id="259" r:id="rId22"/>
    <p:sldId id="268" r:id="rId23"/>
    <p:sldId id="271" r:id="rId24"/>
    <p:sldId id="270" r:id="rId25"/>
    <p:sldId id="273" r:id="rId26"/>
    <p:sldId id="275" r:id="rId27"/>
    <p:sldId id="278" r:id="rId28"/>
    <p:sldId id="269" r:id="rId29"/>
    <p:sldId id="276" r:id="rId30"/>
    <p:sldId id="279" r:id="rId3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97" d="100"/>
          <a:sy n="97" d="100"/>
        </p:scale>
        <p:origin x="-392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34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notesMaster" Target="notesMasters/notesMaster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handoutMaster" Target="handoutMasters/handoutMaster1.xml"/><Relationship Id="rId34" Type="http://schemas.openxmlformats.org/officeDocument/2006/relationships/printerSettings" Target="printerSettings/printerSettings1.bin"/><Relationship Id="rId35" Type="http://schemas.openxmlformats.org/officeDocument/2006/relationships/presProps" Target="presProps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theme" Target="theme/theme1.xml"/><Relationship Id="rId38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F1B540-7E87-1B4D-86A4-D8A2E37F0B38}" type="datetimeFigureOut">
              <a:rPr lang="en-US" smtClean="0"/>
              <a:t>4/10/15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EF982C-702B-1D48-ABE4-048BEA8215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381672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A749EB-3804-894B-97B0-43D016DC652A}" type="datetimeFigureOut">
              <a:rPr lang="en-US" smtClean="0"/>
              <a:t>4/10/15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61BE0C-1CF6-A844-9C91-C30558DC7A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4603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25</a:t>
            </a:r>
            <a:r>
              <a:rPr lang="en-US" baseline="0" dirty="0" smtClean="0"/>
              <a:t> + 5 Presentation ….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61BE0C-1CF6-A844-9C91-C30558DC7AF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93960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0AEE9C-5FD0-FE43-9C6C-571C7A40F5F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25668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What are </a:t>
            </a:r>
            <a:r>
              <a:rPr lang="en-US" dirty="0" err="1" smtClean="0"/>
              <a:t>gluonic</a:t>
            </a:r>
            <a:r>
              <a:rPr lang="en-US" dirty="0" smtClean="0"/>
              <a:t> excitations and why are we looking for them? Lattice QCD predictions for</a:t>
            </a:r>
            <a:r>
              <a:rPr lang="en-US" baseline="0" dirty="0" smtClean="0"/>
              <a:t> the mesons and in particular, a class of mesons with non-quark-antiquark quantum numbers. Also not that mixing angles are predicted. GlueX</a:t>
            </a:r>
            <a:r>
              <a:rPr lang="en-US" dirty="0" smtClean="0"/>
              <a:t> needs to measure p</a:t>
            </a:r>
            <a:r>
              <a:rPr lang="en-US" baseline="0" dirty="0" smtClean="0"/>
              <a:t>article J(PC), masses, widths and decay modes to be able to map these out.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0AEE9C-5FD0-FE43-9C6C-571C7A40F5F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27140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An amplitude analysis uses a physics amplitude to describe a process that connects the initial and final states. Several such processes may be possible, and the resulting amplitude is a coherent sum of all of these. The resulting amplitude can be used to evaluate the probability that a given event comes from the particular amplitude. A likelihood is formed as a product of these probabilities, which is turned into a sum by taking the logarithm. This log likelihood I then minimized with respect to the complex a’s.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0AEE9C-5FD0-FE43-9C6C-571C7A40F5F5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69473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04/13/15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The International Workshop on Partial Wave Analysis for Hadron Spectroscopy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AAC10-70A4-5149-A626-BE9E39F252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07235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04/13/15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The International Workshop on Partial Wave Analysis for Hadron Spectroscopy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AAC10-70A4-5149-A626-BE9E39F252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91006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04/13/15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The International Workshop on Partial Wave Analysis for Hadron Spectroscopy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AAC10-70A4-5149-A626-BE9E39F252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66442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04/13/15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The International Workshop on Partial Wave Analysis for Hadron Spectroscopy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AAC10-70A4-5149-A626-BE9E39F252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95128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04/13/15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The International Workshop on Partial Wave Analysis for Hadron Spectroscopy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AAC10-70A4-5149-A626-BE9E39F252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60524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04/13/15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The International Workshop on Partial Wave Analysis for Hadron Spectroscopy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AAC10-70A4-5149-A626-BE9E39F252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1773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04/13/15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The International Workshop on Partial Wave Analysis for Hadron Spectroscopy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AAC10-70A4-5149-A626-BE9E39F252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7038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04/13/15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The International Workshop on Partial Wave Analysis for Hadron Spectroscopy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AAC10-70A4-5149-A626-BE9E39F252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52951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04/13/15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The International Workshop on Partial Wave Analysis for Hadron Spectroscopy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AAC10-70A4-5149-A626-BE9E39F252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19221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04/13/15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The International Workshop on Partial Wave Analysis for Hadron Spectroscopy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AAC10-70A4-5149-A626-BE9E39F252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89280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04/13/15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The International Workshop on Partial Wave Analysis for Hadron Spectroscopy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AAC10-70A4-5149-A626-BE9E39F252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47355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80073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r>
              <a:rPr lang="en-US" smtClean="0"/>
              <a:t>04/13/15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785072" y="6356350"/>
            <a:ext cx="559482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984807"/>
                </a:solidFill>
              </a:defRPr>
            </a:lvl1pPr>
          </a:lstStyle>
          <a:p>
            <a:r>
              <a:rPr lang="en-US" smtClean="0"/>
              <a:t>The International Workshop on Partial Wave Analysis for Hadron Spectroscopy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990892" y="6356350"/>
            <a:ext cx="69590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984807"/>
                </a:solidFill>
              </a:defRPr>
            </a:lvl1pPr>
          </a:lstStyle>
          <a:p>
            <a:fld id="{BF6AAC10-70A4-5149-A626-BE9E39F25262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 descr="Glue-x-500-px.png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6500" y="0"/>
            <a:ext cx="1587500" cy="552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48521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3600" b="1" kern="1200">
          <a:solidFill>
            <a:srgbClr val="0000FF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rgbClr val="000090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rgbClr val="3366FF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rgbClr val="0000FF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g"/><Relationship Id="rId3" Type="http://schemas.openxmlformats.org/officeDocument/2006/relationships/image" Target="../media/image2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5" Type="http://schemas.openxmlformats.org/officeDocument/2006/relationships/image" Target="../media/image24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4" Type="http://schemas.openxmlformats.org/officeDocument/2006/relationships/image" Target="../media/image27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emf"/><Relationship Id="rId3" Type="http://schemas.openxmlformats.org/officeDocument/2006/relationships/image" Target="../media/image29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emf"/><Relationship Id="rId3" Type="http://schemas.openxmlformats.org/officeDocument/2006/relationships/image" Target="../media/image31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4" Type="http://schemas.openxmlformats.org/officeDocument/2006/relationships/image" Target="../media/image33.png"/><Relationship Id="rId5" Type="http://schemas.openxmlformats.org/officeDocument/2006/relationships/image" Target="../media/image34.emf"/><Relationship Id="rId6" Type="http://schemas.openxmlformats.org/officeDocument/2006/relationships/image" Target="../media/image35.emf"/><Relationship Id="rId7" Type="http://schemas.openxmlformats.org/officeDocument/2006/relationships/image" Target="../media/image36.emf"/><Relationship Id="rId8" Type="http://schemas.openxmlformats.org/officeDocument/2006/relationships/image" Target="../media/image37.emf"/><Relationship Id="rId9" Type="http://schemas.openxmlformats.org/officeDocument/2006/relationships/image" Target="../media/image38.emf"/><Relationship Id="rId10" Type="http://schemas.openxmlformats.org/officeDocument/2006/relationships/image" Target="../media/image39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4" Type="http://schemas.openxmlformats.org/officeDocument/2006/relationships/image" Target="../media/image41.emf"/><Relationship Id="rId5" Type="http://schemas.openxmlformats.org/officeDocument/2006/relationships/image" Target="../media/image42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4" Type="http://schemas.openxmlformats.org/officeDocument/2006/relationships/image" Target="../media/image41.emf"/><Relationship Id="rId5" Type="http://schemas.openxmlformats.org/officeDocument/2006/relationships/image" Target="../media/image42.emf"/><Relationship Id="rId6" Type="http://schemas.openxmlformats.org/officeDocument/2006/relationships/image" Target="../media/image43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4" Type="http://schemas.openxmlformats.org/officeDocument/2006/relationships/image" Target="../media/image46.emf"/><Relationship Id="rId5" Type="http://schemas.openxmlformats.org/officeDocument/2006/relationships/image" Target="../media/image47.emf"/><Relationship Id="rId6" Type="http://schemas.openxmlformats.org/officeDocument/2006/relationships/image" Target="../media/image48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4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4" Type="http://schemas.openxmlformats.org/officeDocument/2006/relationships/image" Target="../media/image51.emf"/><Relationship Id="rId5" Type="http://schemas.openxmlformats.org/officeDocument/2006/relationships/image" Target="../media/image52.emf"/><Relationship Id="rId6" Type="http://schemas.openxmlformats.org/officeDocument/2006/relationships/image" Target="../media/image53.emf"/><Relationship Id="rId7" Type="http://schemas.openxmlformats.org/officeDocument/2006/relationships/image" Target="../media/image54.emf"/><Relationship Id="rId8" Type="http://schemas.openxmlformats.org/officeDocument/2006/relationships/image" Target="../media/image55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4" Type="http://schemas.openxmlformats.org/officeDocument/2006/relationships/image" Target="../media/image58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emf"/><Relationship Id="rId4" Type="http://schemas.openxmlformats.org/officeDocument/2006/relationships/image" Target="../media/image61.emf"/><Relationship Id="rId5" Type="http://schemas.openxmlformats.org/officeDocument/2006/relationships/image" Target="../media/image62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emf"/><Relationship Id="rId4" Type="http://schemas.openxmlformats.org/officeDocument/2006/relationships/image" Target="../media/image64.emf"/><Relationship Id="rId5" Type="http://schemas.openxmlformats.org/officeDocument/2006/relationships/image" Target="../media/image65.emf"/><Relationship Id="rId6" Type="http://schemas.openxmlformats.org/officeDocument/2006/relationships/image" Target="../media/image66.emf"/><Relationship Id="rId7" Type="http://schemas.openxmlformats.org/officeDocument/2006/relationships/image" Target="../media/image67.emf"/><Relationship Id="rId8" Type="http://schemas.openxmlformats.org/officeDocument/2006/relationships/image" Target="../media/image68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7.em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9.em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0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emf"/><Relationship Id="rId4" Type="http://schemas.openxmlformats.org/officeDocument/2006/relationships/image" Target="../media/image73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1.em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4.em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2.jpg"/><Relationship Id="rId1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8" Type="http://schemas.openxmlformats.org/officeDocument/2006/relationships/image" Target="../media/image9.png"/><Relationship Id="rId9" Type="http://schemas.openxmlformats.org/officeDocument/2006/relationships/image" Target="../media/image10.png"/><Relationship Id="rId10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Relationship Id="rId3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Relationship Id="rId3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emf"/><Relationship Id="rId3" Type="http://schemas.openxmlformats.org/officeDocument/2006/relationships/image" Target="../media/image19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emf"/><Relationship Id="rId3" Type="http://schemas.openxmlformats.org/officeDocument/2006/relationships/image" Target="../media/image19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Analysis Plans for the GlueX Experiment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Curtis A. Meyer</a:t>
            </a:r>
          </a:p>
          <a:p>
            <a:r>
              <a:rPr lang="en-US" dirty="0" smtClean="0"/>
              <a:t>Carnegie Mellon </a:t>
            </a:r>
            <a:r>
              <a:rPr lang="en-US" dirty="0" smtClean="0"/>
              <a:t>University</a:t>
            </a:r>
          </a:p>
          <a:p>
            <a:r>
              <a:rPr lang="en-US" dirty="0" smtClean="0"/>
              <a:t>April 13, 2015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95569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6298918" cy="785979"/>
          </a:xfrm>
        </p:spPr>
        <p:txBody>
          <a:bodyPr/>
          <a:lstStyle/>
          <a:p>
            <a:r>
              <a:rPr lang="en-US" dirty="0" smtClean="0"/>
              <a:t>Fall 2014 GlueX Commissioning	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04/13/15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The International Workshop on Partial Wave Analysis for Hadron Spectroscopy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AAC10-70A4-5149-A626-BE9E39F25262}" type="slidenum">
              <a:rPr lang="en-US" smtClean="0"/>
              <a:t>10</a:t>
            </a:fld>
            <a:endParaRPr lang="en-US"/>
          </a:p>
        </p:txBody>
      </p:sp>
      <p:pic>
        <p:nvPicPr>
          <p:cNvPr id="7" name="Picture 6" descr="aaa_gluex_dec1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8449" y="3928546"/>
            <a:ext cx="4145280" cy="233172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73895" y="992447"/>
            <a:ext cx="441349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dirty="0" smtClean="0">
                <a:solidFill>
                  <a:srgbClr val="0000FF"/>
                </a:solidFill>
              </a:rPr>
              <a:t>Ran from late October until just before Christmas. 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>
                <a:solidFill>
                  <a:schemeClr val="accent6">
                    <a:lumMod val="50000"/>
                  </a:schemeClr>
                </a:solidFill>
              </a:rPr>
              <a:t>All systems worked and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 a</a:t>
            </a:r>
            <a:r>
              <a:rPr lang="en-US" sz="2400" dirty="0" smtClean="0">
                <a:solidFill>
                  <a:schemeClr val="accent6">
                    <a:lumMod val="50000"/>
                  </a:schemeClr>
                </a:solidFill>
              </a:rPr>
              <a:t>ll detectors recorded data simultaneously.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>
                <a:solidFill>
                  <a:srgbClr val="0000FF"/>
                </a:solidFill>
              </a:rPr>
              <a:t>Multiple triggers tested.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>
                <a:solidFill>
                  <a:srgbClr val="984807"/>
                </a:solidFill>
              </a:rPr>
              <a:t>120TB of data collected, all data have since been processed multiple times.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>
                <a:solidFill>
                  <a:srgbClr val="0000FF"/>
                </a:solidFill>
              </a:rPr>
              <a:t>Calibration and alignment is in an advanced state.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>
                <a:solidFill>
                  <a:srgbClr val="984807"/>
                </a:solidFill>
              </a:rPr>
              <a:t>Hoped to complete calibrations using </a:t>
            </a:r>
            <a:r>
              <a:rPr lang="en-US" sz="2400" dirty="0" smtClean="0">
                <a:solidFill>
                  <a:srgbClr val="984807"/>
                </a:solidFill>
              </a:rPr>
              <a:t>Spring’15 commissioning </a:t>
            </a:r>
            <a:r>
              <a:rPr lang="en-US" sz="2400" dirty="0" smtClean="0">
                <a:solidFill>
                  <a:srgbClr val="984807"/>
                </a:solidFill>
              </a:rPr>
              <a:t>data</a:t>
            </a:r>
            <a:r>
              <a:rPr lang="en-US" sz="2400" dirty="0" smtClean="0">
                <a:solidFill>
                  <a:srgbClr val="984807"/>
                </a:solidFill>
              </a:rPr>
              <a:t>.</a:t>
            </a:r>
            <a:endParaRPr lang="en-US" sz="2400" dirty="0">
              <a:solidFill>
                <a:srgbClr val="984807"/>
              </a:solidFill>
            </a:endParaRPr>
          </a:p>
        </p:txBody>
      </p:sp>
      <p:pic>
        <p:nvPicPr>
          <p:cNvPr id="9" name="Picture 8" descr="DSC_002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8609" y="705398"/>
            <a:ext cx="4506163" cy="2984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58295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04/13/15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The International Workshop on Partial Wave Analysis for Hadron Spectroscopy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73783-309C-4A4B-B0B9-E5F80CEE8FBB}" type="slidenum">
              <a:rPr lang="en-US" smtClean="0"/>
              <a:t>11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117" y="935372"/>
            <a:ext cx="3723640" cy="2540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84675" y="594759"/>
            <a:ext cx="30674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First beam, November 5, 2014</a:t>
            </a:r>
            <a:endParaRPr lang="en-US" b="1" dirty="0">
              <a:solidFill>
                <a:srgbClr val="0000FF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3180" y="935372"/>
            <a:ext cx="2350770" cy="249174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5413180" y="566040"/>
            <a:ext cx="19449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</a:rPr>
              <a:t>November 6</a:t>
            </a:r>
            <a:r>
              <a:rPr lang="en-US" b="1" dirty="0" smtClean="0">
                <a:solidFill>
                  <a:srgbClr val="0000FF"/>
                </a:solidFill>
              </a:rPr>
              <a:t>, </a:t>
            </a:r>
            <a:r>
              <a:rPr lang="en-US" b="1" dirty="0">
                <a:solidFill>
                  <a:srgbClr val="0000FF"/>
                </a:solidFill>
              </a:rPr>
              <a:t>2014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9117" y="4305301"/>
            <a:ext cx="3390900" cy="205105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259117" y="3935969"/>
            <a:ext cx="39946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Targets installed on November 11, 2014</a:t>
            </a:r>
            <a:endParaRPr lang="en-US" b="1" dirty="0">
              <a:solidFill>
                <a:srgbClr val="0000FF"/>
              </a:solidFill>
            </a:endParaRPr>
          </a:p>
        </p:txBody>
      </p:sp>
      <p:pic>
        <p:nvPicPr>
          <p:cNvPr id="18" name="Picture 17" descr="pi0.tif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3178" y="4014469"/>
            <a:ext cx="2577465" cy="2634615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5180734" y="3935969"/>
            <a:ext cx="35383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</a:rPr>
              <a:t>First </a:t>
            </a:r>
            <a:r>
              <a:rPr lang="en-US" b="1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p</a:t>
            </a:r>
            <a:r>
              <a:rPr lang="en-US" b="1" baseline="30000" dirty="0" smtClean="0">
                <a:solidFill>
                  <a:srgbClr val="0000FF"/>
                </a:solidFill>
              </a:rPr>
              <a:t>0</a:t>
            </a:r>
            <a:r>
              <a:rPr lang="en-US" b="1" dirty="0">
                <a:solidFill>
                  <a:srgbClr val="0000FF"/>
                </a:solidFill>
              </a:rPr>
              <a:t> </a:t>
            </a:r>
            <a:r>
              <a:rPr lang="en-US" b="1" dirty="0" smtClean="0">
                <a:solidFill>
                  <a:srgbClr val="0000FF"/>
                </a:solidFill>
              </a:rPr>
              <a:t>in FCAL </a:t>
            </a:r>
            <a:r>
              <a:rPr lang="en-US" b="1" dirty="0">
                <a:solidFill>
                  <a:srgbClr val="0000FF"/>
                </a:solidFill>
              </a:rPr>
              <a:t>November </a:t>
            </a:r>
            <a:r>
              <a:rPr lang="en-US" b="1" dirty="0" smtClean="0">
                <a:solidFill>
                  <a:srgbClr val="0000FF"/>
                </a:solidFill>
              </a:rPr>
              <a:t>27, </a:t>
            </a:r>
            <a:r>
              <a:rPr lang="en-US" b="1" dirty="0">
                <a:solidFill>
                  <a:srgbClr val="0000FF"/>
                </a:solidFill>
              </a:rPr>
              <a:t>2014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6298918" cy="785979"/>
          </a:xfrm>
        </p:spPr>
        <p:txBody>
          <a:bodyPr/>
          <a:lstStyle/>
          <a:p>
            <a:r>
              <a:rPr lang="en-US" dirty="0" smtClean="0"/>
              <a:t>Fall 2014 GlueX Commissioning	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03000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04/13/15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The International Workshop on Partial Wave Analysis for Hadron Spectroscopy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73783-309C-4A4B-B0B9-E5F80CEE8FBB}" type="slidenum">
              <a:rPr lang="en-US" smtClean="0"/>
              <a:t>12</a:t>
            </a:fld>
            <a:endParaRPr lang="en-US"/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6298918" cy="785979"/>
          </a:xfrm>
        </p:spPr>
        <p:txBody>
          <a:bodyPr/>
          <a:lstStyle/>
          <a:p>
            <a:r>
              <a:rPr lang="en-US" dirty="0" smtClean="0"/>
              <a:t>Fall 2014 GlueX Commissioning	</a:t>
            </a:r>
            <a:endParaRPr lang="en-US" dirty="0"/>
          </a:p>
        </p:txBody>
      </p:sp>
      <p:pic>
        <p:nvPicPr>
          <p:cNvPr id="2" name="Picture 1" descr="omega_feb15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3909" y="-501650"/>
            <a:ext cx="4281714" cy="6858000"/>
          </a:xfrm>
          <a:prstGeom prst="rect">
            <a:avLst/>
          </a:prstGeom>
          <a:scene3d>
            <a:camera prst="orthographicFront">
              <a:rot lat="0" lon="0" rev="16200000"/>
            </a:camera>
            <a:lightRig rig="threePt" dir="t"/>
          </a:scene3d>
        </p:spPr>
      </p:pic>
      <p:sp>
        <p:nvSpPr>
          <p:cNvPr id="3" name="TextBox 2"/>
          <p:cNvSpPr txBox="1"/>
          <p:nvPr/>
        </p:nvSpPr>
        <p:spPr>
          <a:xfrm>
            <a:off x="576989" y="5140444"/>
            <a:ext cx="784896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Reconstruct the                             decay and then combine with a positive and negative track. Clear signal for </a:t>
            </a:r>
            <a:endParaRPr lang="en-US" sz="2800" dirty="0"/>
          </a:p>
        </p:txBody>
      </p:sp>
      <p:pic>
        <p:nvPicPr>
          <p:cNvPr id="7" name="Picture 6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8508" y="5146749"/>
            <a:ext cx="1320800" cy="406400"/>
          </a:xfrm>
          <a:prstGeom prst="rect">
            <a:avLst/>
          </a:prstGeom>
        </p:spPr>
      </p:pic>
      <p:pic>
        <p:nvPicPr>
          <p:cNvPr id="8" name="Picture 7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2311" y="6111074"/>
            <a:ext cx="2032000" cy="3302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69149" y="1034429"/>
            <a:ext cx="1841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90"/>
                </a:solidFill>
              </a:rPr>
              <a:t>January 2015</a:t>
            </a:r>
            <a:endParaRPr lang="en-US" sz="2400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5775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04/13/15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The International Workshop on Partial Wave Analysis for Hadron Spectroscopy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73783-309C-4A4B-B0B9-E5F80CEE8FBB}" type="slidenum">
              <a:rPr lang="en-US" smtClean="0"/>
              <a:t>13</a:t>
            </a:fld>
            <a:endParaRPr lang="en-US"/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6298918" cy="785979"/>
          </a:xfrm>
        </p:spPr>
        <p:txBody>
          <a:bodyPr/>
          <a:lstStyle/>
          <a:p>
            <a:r>
              <a:rPr lang="en-US" dirty="0" smtClean="0"/>
              <a:t>Fall 2014 GlueX Commissioning	</a:t>
            </a:r>
            <a:endParaRPr lang="en-US" dirty="0"/>
          </a:p>
        </p:txBody>
      </p:sp>
      <p:pic>
        <p:nvPicPr>
          <p:cNvPr id="2" name="Picture 1" descr="Ks_Feb15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0707" y="785979"/>
            <a:ext cx="6921500" cy="3556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42715" y="4897168"/>
            <a:ext cx="7907408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Identify two charged particles from a secondary vertex. A clear signal for the  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7" name="Picture 6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6418" y="5360967"/>
            <a:ext cx="1905000" cy="3683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69149" y="1034429"/>
            <a:ext cx="19975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90"/>
                </a:solidFill>
              </a:rPr>
              <a:t>February 2015</a:t>
            </a:r>
            <a:endParaRPr lang="en-US" sz="2400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5775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04/13/15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The International Workshop on Partial Wave Analysis for Hadron Spectroscopy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73783-309C-4A4B-B0B9-E5F80CEE8FBB}" type="slidenum">
              <a:rPr lang="en-US" smtClean="0"/>
              <a:t>14</a:t>
            </a:fld>
            <a:endParaRPr lang="en-US"/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6298918" cy="785979"/>
          </a:xfrm>
        </p:spPr>
        <p:txBody>
          <a:bodyPr/>
          <a:lstStyle/>
          <a:p>
            <a:r>
              <a:rPr lang="en-US" dirty="0" smtClean="0"/>
              <a:t>Fall 2014 GlueX Commissioning	</a:t>
            </a:r>
            <a:endParaRPr lang="en-US" dirty="0"/>
          </a:p>
        </p:txBody>
      </p:sp>
      <p:pic>
        <p:nvPicPr>
          <p:cNvPr id="3" name="Picture 2" descr="Lambda_Feb15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7941" y="785979"/>
            <a:ext cx="6908800" cy="3556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48198" y="4533085"/>
            <a:ext cx="833860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Identify two charged particles from a secondary vertex. A clear signal for the  </a:t>
            </a:r>
          </a:p>
        </p:txBody>
      </p:sp>
      <p:pic>
        <p:nvPicPr>
          <p:cNvPr id="8" name="Picture 7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8623" y="5098701"/>
            <a:ext cx="1384300" cy="3302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69149" y="1034429"/>
            <a:ext cx="19975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90"/>
                </a:solidFill>
              </a:rPr>
              <a:t>February 2015</a:t>
            </a:r>
            <a:endParaRPr lang="en-US" sz="2400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74911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1630" y="3272041"/>
            <a:ext cx="1714500" cy="2959100"/>
          </a:xfrm>
          <a:prstGeom prst="rect">
            <a:avLst/>
          </a:prstGeom>
        </p:spPr>
      </p:pic>
      <p:sp>
        <p:nvSpPr>
          <p:cNvPr id="30" name="Rectangle 29"/>
          <p:cNvSpPr/>
          <p:nvPr/>
        </p:nvSpPr>
        <p:spPr>
          <a:xfrm>
            <a:off x="6196495" y="5323489"/>
            <a:ext cx="1509635" cy="35851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3145"/>
            <a:ext cx="6096000" cy="758887"/>
          </a:xfrm>
        </p:spPr>
        <p:txBody>
          <a:bodyPr>
            <a:normAutofit/>
          </a:bodyPr>
          <a:lstStyle/>
          <a:p>
            <a:r>
              <a:rPr lang="en-US" dirty="0" smtClean="0"/>
              <a:t>Quantum Chromo Dynamics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04/13/15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The International Workshop on Partial Wave Analysis for Hadron Spectroscopy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73783-309C-4A4B-B0B9-E5F80CEE8FBB}" type="slidenum">
              <a:rPr lang="en-US" smtClean="0"/>
              <a:t>15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5556" y="791410"/>
            <a:ext cx="2631701" cy="209220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124200" y="717497"/>
            <a:ext cx="577925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QCD describes the interactions of quarks and gluons and should predict the spectrum of bound-state baryons (       ) and mesons (     ).</a:t>
            </a:r>
          </a:p>
          <a:p>
            <a:endParaRPr lang="en-US" sz="20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r>
              <a:rPr lang="en-US" sz="20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There should also be mesons in which the </a:t>
            </a:r>
            <a:r>
              <a:rPr lang="en-US" sz="2000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gluonic</a:t>
            </a:r>
            <a:r>
              <a:rPr lang="en-US" sz="20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field contributes directly to the J</a:t>
            </a:r>
            <a:r>
              <a:rPr lang="en-US" sz="2000" baseline="300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PC</a:t>
            </a:r>
            <a:r>
              <a:rPr lang="en-US" sz="20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quantum numbers of the states --- hybrid mesons. Some are expected to have ``exotic’’ quantum numbers.</a:t>
            </a:r>
            <a:endParaRPr lang="en-US" sz="20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2" name="Picture 11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9134" y="1508338"/>
            <a:ext cx="241300" cy="215900"/>
          </a:xfrm>
          <a:prstGeom prst="rect">
            <a:avLst/>
          </a:prstGeom>
        </p:spPr>
      </p:pic>
      <p:pic>
        <p:nvPicPr>
          <p:cNvPr id="13" name="Picture 12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0602" y="1546438"/>
            <a:ext cx="368300" cy="177800"/>
          </a:xfrm>
          <a:prstGeom prst="rect">
            <a:avLst/>
          </a:prstGeom>
        </p:spPr>
      </p:pic>
      <p:pic>
        <p:nvPicPr>
          <p:cNvPr id="14" name="Picture 13" descr="spectrum_realsize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556" y="4315154"/>
            <a:ext cx="3794760" cy="183642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57202" y="3477285"/>
            <a:ext cx="34813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Lattice QCD calculation of the light-quark meson spectrum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565162" y="5987018"/>
            <a:ext cx="12403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Normal QN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3539419" y="5182384"/>
            <a:ext cx="11017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Exotic QN</a:t>
            </a:r>
            <a:endParaRPr lang="en-US" dirty="0"/>
          </a:p>
        </p:txBody>
      </p:sp>
      <p:sp>
        <p:nvSpPr>
          <p:cNvPr id="19" name="Oval 18"/>
          <p:cNvSpPr/>
          <p:nvPr/>
        </p:nvSpPr>
        <p:spPr>
          <a:xfrm>
            <a:off x="3211837" y="3969685"/>
            <a:ext cx="1347065" cy="1257113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Arrow Connector 20"/>
          <p:cNvCxnSpPr/>
          <p:nvPr/>
        </p:nvCxnSpPr>
        <p:spPr>
          <a:xfrm flipV="1">
            <a:off x="4641215" y="4315154"/>
            <a:ext cx="1234552" cy="225846"/>
          </a:xfrm>
          <a:prstGeom prst="straightConnector1">
            <a:avLst/>
          </a:prstGeom>
          <a:ln>
            <a:solidFill>
              <a:schemeClr val="accent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latex-image-1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8329" y="4902984"/>
            <a:ext cx="355600" cy="279400"/>
          </a:xfrm>
          <a:prstGeom prst="rect">
            <a:avLst/>
          </a:prstGeom>
        </p:spPr>
      </p:pic>
      <p:pic>
        <p:nvPicPr>
          <p:cNvPr id="25" name="Picture 24" descr="latex-image-1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2463" y="4187898"/>
            <a:ext cx="279400" cy="203200"/>
          </a:xfrm>
          <a:prstGeom prst="rect">
            <a:avLst/>
          </a:prstGeom>
        </p:spPr>
      </p:pic>
      <p:pic>
        <p:nvPicPr>
          <p:cNvPr id="26" name="Picture 25" descr="latex-image-1.pdf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1030" y="4534820"/>
            <a:ext cx="342900" cy="203200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5227628" y="4718318"/>
            <a:ext cx="8683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2.0GeV</a:t>
            </a:r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5875767" y="6376292"/>
            <a:ext cx="25217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Several nonets predicted</a:t>
            </a:r>
            <a:endParaRPr lang="en-US" dirty="0"/>
          </a:p>
        </p:txBody>
      </p:sp>
      <p:sp>
        <p:nvSpPr>
          <p:cNvPr id="29" name="TextBox 28"/>
          <p:cNvSpPr txBox="1"/>
          <p:nvPr/>
        </p:nvSpPr>
        <p:spPr>
          <a:xfrm>
            <a:off x="6096002" y="5323489"/>
            <a:ext cx="5056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0</a:t>
            </a:r>
            <a:r>
              <a:rPr lang="en-US" sz="2400" baseline="30000" dirty="0" smtClean="0"/>
              <a:t>+-</a:t>
            </a:r>
            <a:endParaRPr lang="en-US" sz="2400" baseline="30000" dirty="0"/>
          </a:p>
        </p:txBody>
      </p:sp>
      <p:sp>
        <p:nvSpPr>
          <p:cNvPr id="31" name="Rectangle 30"/>
          <p:cNvSpPr/>
          <p:nvPr/>
        </p:nvSpPr>
        <p:spPr>
          <a:xfrm>
            <a:off x="7069494" y="5323489"/>
            <a:ext cx="50566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/>
              <a:t>2</a:t>
            </a:r>
            <a:r>
              <a:rPr lang="en-US" sz="2400" baseline="30000" dirty="0" smtClean="0"/>
              <a:t>+</a:t>
            </a:r>
            <a:r>
              <a:rPr lang="en-US" sz="2400" baseline="30000" dirty="0"/>
              <a:t>-</a:t>
            </a:r>
          </a:p>
        </p:txBody>
      </p:sp>
      <p:sp>
        <p:nvSpPr>
          <p:cNvPr id="33" name="Rectangle 32"/>
          <p:cNvSpPr/>
          <p:nvPr/>
        </p:nvSpPr>
        <p:spPr>
          <a:xfrm>
            <a:off x="6632514" y="5323489"/>
            <a:ext cx="50566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/>
              <a:t>1</a:t>
            </a:r>
            <a:r>
              <a:rPr lang="en-US" sz="2400" baseline="30000" dirty="0" smtClean="0"/>
              <a:t>-+</a:t>
            </a:r>
            <a:endParaRPr lang="en-US" sz="2400" baseline="30000" dirty="0"/>
          </a:p>
        </p:txBody>
      </p:sp>
      <p:sp>
        <p:nvSpPr>
          <p:cNvPr id="34" name="TextBox 33"/>
          <p:cNvSpPr txBox="1"/>
          <p:nvPr/>
        </p:nvSpPr>
        <p:spPr>
          <a:xfrm>
            <a:off x="5227630" y="3844221"/>
            <a:ext cx="8416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2.5Gev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69084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414" y="107576"/>
            <a:ext cx="2605950" cy="651740"/>
          </a:xfrm>
        </p:spPr>
        <p:txBody>
          <a:bodyPr/>
          <a:lstStyle/>
          <a:p>
            <a:r>
              <a:rPr lang="en-US" dirty="0" smtClean="0"/>
              <a:t>Lattice QCD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04/13/15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The International Workshop on Partial Wave Analysis for Hadron Spectroscopy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16</a:t>
            </a:fld>
            <a:endParaRPr lang="en-US"/>
          </a:p>
        </p:txBody>
      </p:sp>
      <p:pic>
        <p:nvPicPr>
          <p:cNvPr id="7" name="Picture 6" descr="spectrum_realsiz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413" y="897121"/>
            <a:ext cx="8854440" cy="428498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647697" y="297651"/>
            <a:ext cx="41717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00FF"/>
                </a:solidFill>
              </a:rPr>
              <a:t>Light-quark Mesons (</a:t>
            </a:r>
            <a:r>
              <a:rPr lang="en-US" sz="2400" b="1" dirty="0" err="1" smtClean="0">
                <a:solidFill>
                  <a:srgbClr val="0000FF"/>
                </a:solidFill>
              </a:rPr>
              <a:t>u,d,s</a:t>
            </a:r>
            <a:r>
              <a:rPr lang="en-US" sz="2400" b="1" dirty="0" smtClean="0">
                <a:solidFill>
                  <a:srgbClr val="0000FF"/>
                </a:solidFill>
              </a:rPr>
              <a:t>)</a:t>
            </a:r>
            <a:endParaRPr lang="en-US" sz="2400" b="1" dirty="0">
              <a:solidFill>
                <a:srgbClr val="0000FF"/>
              </a:solidFill>
            </a:endParaRPr>
          </a:p>
        </p:txBody>
      </p:sp>
      <p:pic>
        <p:nvPicPr>
          <p:cNvPr id="9" name="Picture 8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398" y="5311102"/>
            <a:ext cx="1765300" cy="698500"/>
          </a:xfrm>
          <a:prstGeom prst="rect">
            <a:avLst/>
          </a:prstGeom>
        </p:spPr>
      </p:pic>
      <p:pic>
        <p:nvPicPr>
          <p:cNvPr id="10" name="Picture 9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8031" y="5311102"/>
            <a:ext cx="1765300" cy="698500"/>
          </a:xfrm>
          <a:prstGeom prst="rect">
            <a:avLst/>
          </a:prstGeom>
        </p:spPr>
      </p:pic>
      <p:pic>
        <p:nvPicPr>
          <p:cNvPr id="11" name="Picture 10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0363" y="5460185"/>
            <a:ext cx="469900" cy="31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1960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414" y="107576"/>
            <a:ext cx="2605950" cy="651740"/>
          </a:xfrm>
        </p:spPr>
        <p:txBody>
          <a:bodyPr/>
          <a:lstStyle/>
          <a:p>
            <a:r>
              <a:rPr lang="en-US" dirty="0" smtClean="0"/>
              <a:t>Lattice QCD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04/13/15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The International Workshop on Partial Wave Analysis for Hadron Spectroscopy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17</a:t>
            </a:fld>
            <a:endParaRPr lang="en-US"/>
          </a:p>
        </p:txBody>
      </p:sp>
      <p:pic>
        <p:nvPicPr>
          <p:cNvPr id="7" name="Picture 6" descr="spectrum_realsiz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413" y="897121"/>
            <a:ext cx="8854440" cy="428498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647697" y="297651"/>
            <a:ext cx="41717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00FF"/>
                </a:solidFill>
              </a:rPr>
              <a:t>Light-quark Mesons (</a:t>
            </a:r>
            <a:r>
              <a:rPr lang="en-US" sz="2400" b="1" dirty="0" err="1" smtClean="0">
                <a:solidFill>
                  <a:srgbClr val="0000FF"/>
                </a:solidFill>
              </a:rPr>
              <a:t>u,d,s</a:t>
            </a:r>
            <a:r>
              <a:rPr lang="en-US" sz="2400" b="1" dirty="0" smtClean="0">
                <a:solidFill>
                  <a:srgbClr val="0000FF"/>
                </a:solidFill>
              </a:rPr>
              <a:t>)</a:t>
            </a:r>
            <a:endParaRPr lang="en-US" sz="2400" b="1" dirty="0">
              <a:solidFill>
                <a:srgbClr val="0000FF"/>
              </a:solidFill>
            </a:endParaRPr>
          </a:p>
        </p:txBody>
      </p:sp>
      <p:pic>
        <p:nvPicPr>
          <p:cNvPr id="9" name="Picture 8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398" y="5311102"/>
            <a:ext cx="1765300" cy="698500"/>
          </a:xfrm>
          <a:prstGeom prst="rect">
            <a:avLst/>
          </a:prstGeom>
        </p:spPr>
      </p:pic>
      <p:pic>
        <p:nvPicPr>
          <p:cNvPr id="10" name="Picture 9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8031" y="5311102"/>
            <a:ext cx="1765300" cy="698500"/>
          </a:xfrm>
          <a:prstGeom prst="rect">
            <a:avLst/>
          </a:prstGeom>
        </p:spPr>
      </p:pic>
      <p:pic>
        <p:nvPicPr>
          <p:cNvPr id="11" name="Picture 10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0363" y="5460185"/>
            <a:ext cx="469900" cy="3175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371600" y="1727200"/>
            <a:ext cx="381000" cy="469900"/>
          </a:xfrm>
          <a:prstGeom prst="rect">
            <a:avLst/>
          </a:prstGeom>
          <a:solidFill>
            <a:schemeClr val="accent3">
              <a:lumMod val="20000"/>
              <a:lumOff val="80000"/>
              <a:alpha val="1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749300" y="1866900"/>
            <a:ext cx="381000" cy="622300"/>
          </a:xfrm>
          <a:prstGeom prst="rect">
            <a:avLst/>
          </a:prstGeom>
          <a:solidFill>
            <a:schemeClr val="accent3">
              <a:lumMod val="20000"/>
              <a:lumOff val="80000"/>
              <a:alpha val="1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3403600" y="1638300"/>
            <a:ext cx="381000" cy="520700"/>
          </a:xfrm>
          <a:prstGeom prst="rect">
            <a:avLst/>
          </a:prstGeom>
          <a:solidFill>
            <a:schemeClr val="accent3">
              <a:lumMod val="20000"/>
              <a:lumOff val="80000"/>
              <a:alpha val="1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8064500" y="1866900"/>
            <a:ext cx="381000" cy="800100"/>
          </a:xfrm>
          <a:prstGeom prst="rect">
            <a:avLst/>
          </a:prstGeom>
          <a:solidFill>
            <a:schemeClr val="accent3">
              <a:lumMod val="20000"/>
              <a:lumOff val="80000"/>
              <a:alpha val="1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1955831" y="3318470"/>
            <a:ext cx="26918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accent3">
                    <a:lumMod val="75000"/>
                  </a:schemeClr>
                </a:solidFill>
              </a:rPr>
              <a:t>States with non-trivial </a:t>
            </a:r>
            <a:r>
              <a:rPr lang="en-US" b="1" dirty="0" err="1" smtClean="0">
                <a:solidFill>
                  <a:schemeClr val="accent3">
                    <a:lumMod val="75000"/>
                  </a:schemeClr>
                </a:solidFill>
              </a:rPr>
              <a:t>gluonic</a:t>
            </a:r>
            <a:r>
              <a:rPr lang="en-US" b="1" dirty="0" smtClean="0">
                <a:solidFill>
                  <a:schemeClr val="accent3">
                    <a:lumMod val="75000"/>
                  </a:schemeClr>
                </a:solidFill>
              </a:rPr>
              <a:t> fields.</a:t>
            </a:r>
            <a:endParaRPr lang="en-US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18" name="Picture 17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6999" y="4017132"/>
            <a:ext cx="1219200" cy="381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321709" y="4562901"/>
            <a:ext cx="52690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accent3">
                    <a:lumMod val="75000"/>
                  </a:schemeClr>
                </a:solidFill>
              </a:rPr>
              <a:t>1</a:t>
            </a:r>
            <a:r>
              <a:rPr lang="en-US" sz="2400" b="1" baseline="30000" dirty="0">
                <a:solidFill>
                  <a:schemeClr val="accent3">
                    <a:lumMod val="75000"/>
                  </a:schemeClr>
                </a:solidFill>
              </a:rPr>
              <a:t>--</a:t>
            </a:r>
            <a:endParaRPr lang="en-US" sz="2400" dirty="0"/>
          </a:p>
        </p:txBody>
      </p:sp>
      <p:sp>
        <p:nvSpPr>
          <p:cNvPr id="19" name="Rectangle 18"/>
          <p:cNvSpPr/>
          <p:nvPr/>
        </p:nvSpPr>
        <p:spPr>
          <a:xfrm>
            <a:off x="692215" y="5090853"/>
            <a:ext cx="58882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accent3">
                    <a:lumMod val="75000"/>
                  </a:schemeClr>
                </a:solidFill>
              </a:rPr>
              <a:t>0</a:t>
            </a:r>
            <a:r>
              <a:rPr lang="en-US" sz="2400" b="1" baseline="30000" dirty="0">
                <a:solidFill>
                  <a:schemeClr val="accent3">
                    <a:lumMod val="75000"/>
                  </a:schemeClr>
                </a:solidFill>
              </a:rPr>
              <a:t>-+</a:t>
            </a:r>
            <a:r>
              <a:rPr lang="en-US" sz="2400" b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endParaRPr lang="en-US" sz="2400" dirty="0"/>
          </a:p>
        </p:txBody>
      </p:sp>
      <p:sp>
        <p:nvSpPr>
          <p:cNvPr id="20" name="Rectangle 19"/>
          <p:cNvSpPr/>
          <p:nvPr/>
        </p:nvSpPr>
        <p:spPr>
          <a:xfrm>
            <a:off x="3336642" y="2902599"/>
            <a:ext cx="58882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accent3">
                    <a:lumMod val="75000"/>
                  </a:schemeClr>
                </a:solidFill>
              </a:rPr>
              <a:t>2</a:t>
            </a:r>
            <a:r>
              <a:rPr lang="en-US" sz="2400" b="1" baseline="30000" dirty="0">
                <a:solidFill>
                  <a:schemeClr val="accent3">
                    <a:lumMod val="75000"/>
                  </a:schemeClr>
                </a:solidFill>
              </a:rPr>
              <a:t>-+</a:t>
            </a:r>
          </a:p>
        </p:txBody>
      </p:sp>
      <p:sp>
        <p:nvSpPr>
          <p:cNvPr id="21" name="Rectangle 20"/>
          <p:cNvSpPr/>
          <p:nvPr/>
        </p:nvSpPr>
        <p:spPr>
          <a:xfrm>
            <a:off x="8021220" y="2902599"/>
            <a:ext cx="58882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1</a:t>
            </a:r>
            <a:r>
              <a:rPr lang="en-US" sz="2400" b="1" baseline="30000" dirty="0">
                <a:solidFill>
                  <a:srgbClr val="FF0000"/>
                </a:solidFill>
              </a:rPr>
              <a:t>-+</a:t>
            </a:r>
            <a:r>
              <a:rPr lang="en-US" sz="2400" b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endParaRPr lang="en-US" sz="2400" dirty="0"/>
          </a:p>
        </p:txBody>
      </p:sp>
      <p:sp>
        <p:nvSpPr>
          <p:cNvPr id="22" name="TextBox 21"/>
          <p:cNvSpPr txBox="1"/>
          <p:nvPr/>
        </p:nvSpPr>
        <p:spPr>
          <a:xfrm>
            <a:off x="4686299" y="4720436"/>
            <a:ext cx="25092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accent3">
                    <a:lumMod val="75000"/>
                  </a:schemeClr>
                </a:solidFill>
              </a:rPr>
              <a:t>1</a:t>
            </a:r>
            <a:r>
              <a:rPr lang="en-US" sz="2400" b="1" baseline="30000" dirty="0" smtClean="0">
                <a:solidFill>
                  <a:schemeClr val="accent3">
                    <a:lumMod val="75000"/>
                  </a:schemeClr>
                </a:solidFill>
              </a:rPr>
              <a:t>--</a:t>
            </a:r>
            <a:r>
              <a:rPr lang="en-US" sz="2400" b="1" dirty="0" smtClean="0">
                <a:solidFill>
                  <a:schemeClr val="accent3">
                    <a:lumMod val="75000"/>
                  </a:schemeClr>
                </a:solidFill>
              </a:rPr>
              <a:t>, 0</a:t>
            </a:r>
            <a:r>
              <a:rPr lang="en-US" sz="2400" b="1" baseline="30000" dirty="0" smtClean="0">
                <a:solidFill>
                  <a:schemeClr val="accent3">
                    <a:lumMod val="75000"/>
                  </a:schemeClr>
                </a:solidFill>
              </a:rPr>
              <a:t>-+</a:t>
            </a:r>
            <a:r>
              <a:rPr lang="en-US" sz="2400" b="1" dirty="0" smtClean="0">
                <a:solidFill>
                  <a:schemeClr val="accent3">
                    <a:lumMod val="75000"/>
                  </a:schemeClr>
                </a:solidFill>
              </a:rPr>
              <a:t> , </a:t>
            </a:r>
            <a:r>
              <a:rPr lang="en-US" sz="2400" b="1" dirty="0" smtClean="0">
                <a:solidFill>
                  <a:srgbClr val="FF0000"/>
                </a:solidFill>
              </a:rPr>
              <a:t>1</a:t>
            </a:r>
            <a:r>
              <a:rPr lang="en-US" sz="2400" b="1" baseline="30000" dirty="0" smtClean="0">
                <a:solidFill>
                  <a:srgbClr val="FF0000"/>
                </a:solidFill>
              </a:rPr>
              <a:t>-+</a:t>
            </a:r>
            <a:r>
              <a:rPr lang="en-US" sz="2400" b="1" dirty="0" smtClean="0">
                <a:solidFill>
                  <a:schemeClr val="accent3">
                    <a:lumMod val="75000"/>
                  </a:schemeClr>
                </a:solidFill>
              </a:rPr>
              <a:t> , 2</a:t>
            </a:r>
            <a:r>
              <a:rPr lang="en-US" sz="2400" b="1" baseline="30000" dirty="0" smtClean="0">
                <a:solidFill>
                  <a:schemeClr val="accent3">
                    <a:lumMod val="75000"/>
                  </a:schemeClr>
                </a:solidFill>
              </a:rPr>
              <a:t>-+</a:t>
            </a:r>
            <a:endParaRPr lang="en-US" sz="2400" b="1" baseline="30000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697552" y="4241994"/>
            <a:ext cx="24297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 smtClean="0">
                <a:solidFill>
                  <a:srgbClr val="0000FF"/>
                </a:solidFill>
              </a:rPr>
              <a:t>Supermultiplet</a:t>
            </a:r>
            <a:endParaRPr lang="en-US" sz="24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63477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41"/>
          <p:cNvSpPr/>
          <p:nvPr/>
        </p:nvSpPr>
        <p:spPr>
          <a:xfrm>
            <a:off x="5105399" y="1130300"/>
            <a:ext cx="723900" cy="1905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5105399" y="2768600"/>
            <a:ext cx="723900" cy="1905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04/13/15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The International Workshop on Partial Wave Analysis for Hadron Spectroscopy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3B478-7282-904F-8ED9-4BBB33FCC29A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28457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400">
              <a:spcBef>
                <a:spcPct val="0"/>
              </a:spcBef>
              <a:defRPr/>
            </a:pPr>
            <a:r>
              <a:rPr lang="en-US" sz="3600" b="1" dirty="0" smtClean="0">
                <a:solidFill>
                  <a:srgbClr val="000090"/>
                </a:solidFill>
                <a:latin typeface="Calibri"/>
                <a:cs typeface="Calibri"/>
              </a:rPr>
              <a:t>QCD Exotics</a:t>
            </a:r>
          </a:p>
        </p:txBody>
      </p:sp>
      <p:grpSp>
        <p:nvGrpSpPr>
          <p:cNvPr id="6" name="Group 6"/>
          <p:cNvGrpSpPr>
            <a:grpSpLocks noChangeAspect="1"/>
          </p:cNvGrpSpPr>
          <p:nvPr/>
        </p:nvGrpSpPr>
        <p:grpSpPr bwMode="auto">
          <a:xfrm>
            <a:off x="3036910" y="4030136"/>
            <a:ext cx="5734152" cy="1701546"/>
            <a:chOff x="0" y="2592"/>
            <a:chExt cx="4691" cy="1392"/>
          </a:xfrm>
        </p:grpSpPr>
        <p:sp>
          <p:nvSpPr>
            <p:cNvPr id="7" name="Text Box 7"/>
            <p:cNvSpPr txBox="1">
              <a:spLocks noChangeArrowheads="1"/>
            </p:cNvSpPr>
            <p:nvPr/>
          </p:nvSpPr>
          <p:spPr bwMode="auto">
            <a:xfrm>
              <a:off x="0" y="2640"/>
              <a:ext cx="1664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>
                  <a:solidFill>
                    <a:srgbClr val="008000"/>
                  </a:solidFill>
                  <a:latin typeface="Symbol" charset="2"/>
                </a:rPr>
                <a:t>p</a:t>
              </a:r>
              <a:r>
                <a:rPr lang="en-US" b="1" baseline="-25000">
                  <a:solidFill>
                    <a:srgbClr val="008000"/>
                  </a:solidFill>
                </a:rPr>
                <a:t>1</a:t>
              </a:r>
              <a:r>
                <a:rPr lang="en-US">
                  <a:solidFill>
                    <a:srgbClr val="008000"/>
                  </a:solidFill>
                </a:rPr>
                <a:t>  I</a:t>
              </a:r>
              <a:r>
                <a:rPr lang="en-US" b="1" baseline="30000">
                  <a:solidFill>
                    <a:srgbClr val="008000"/>
                  </a:solidFill>
                </a:rPr>
                <a:t>G</a:t>
              </a:r>
              <a:r>
                <a:rPr lang="en-US">
                  <a:solidFill>
                    <a:srgbClr val="008000"/>
                  </a:solidFill>
                </a:rPr>
                <a:t>(J</a:t>
              </a:r>
              <a:r>
                <a:rPr lang="en-US" b="1" baseline="30000">
                  <a:solidFill>
                    <a:srgbClr val="008000"/>
                  </a:solidFill>
                </a:rPr>
                <a:t>PC</a:t>
              </a:r>
              <a:r>
                <a:rPr lang="en-US">
                  <a:solidFill>
                    <a:srgbClr val="008000"/>
                  </a:solidFill>
                </a:rPr>
                <a:t>)=1</a:t>
              </a:r>
              <a:r>
                <a:rPr lang="en-US" b="1" baseline="30000">
                  <a:solidFill>
                    <a:srgbClr val="008000"/>
                  </a:solidFill>
                </a:rPr>
                <a:t>-</a:t>
              </a:r>
              <a:r>
                <a:rPr lang="en-US">
                  <a:solidFill>
                    <a:srgbClr val="008000"/>
                  </a:solidFill>
                </a:rPr>
                <a:t>(1</a:t>
              </a:r>
              <a:r>
                <a:rPr lang="en-US" b="1" baseline="30000">
                  <a:solidFill>
                    <a:srgbClr val="008000"/>
                  </a:solidFill>
                </a:rPr>
                <a:t>-+</a:t>
              </a:r>
              <a:r>
                <a:rPr lang="en-US">
                  <a:solidFill>
                    <a:srgbClr val="008000"/>
                  </a:solidFill>
                </a:rPr>
                <a:t>)</a:t>
              </a:r>
            </a:p>
          </p:txBody>
        </p:sp>
        <p:sp>
          <p:nvSpPr>
            <p:cNvPr id="8" name="Text Box 8"/>
            <p:cNvSpPr txBox="1">
              <a:spLocks noChangeArrowheads="1"/>
            </p:cNvSpPr>
            <p:nvPr/>
          </p:nvSpPr>
          <p:spPr bwMode="auto">
            <a:xfrm>
              <a:off x="2880" y="3504"/>
              <a:ext cx="1792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>
                  <a:solidFill>
                    <a:srgbClr val="800000"/>
                  </a:solidFill>
                  <a:latin typeface="Symbol" charset="2"/>
                </a:rPr>
                <a:t>h</a:t>
              </a:r>
              <a:r>
                <a:rPr lang="en-US" b="1" baseline="30000">
                  <a:solidFill>
                    <a:srgbClr val="800000"/>
                  </a:solidFill>
                </a:rPr>
                <a:t>’</a:t>
              </a:r>
              <a:r>
                <a:rPr lang="en-US" b="1" baseline="-25000">
                  <a:solidFill>
                    <a:srgbClr val="800000"/>
                  </a:solidFill>
                </a:rPr>
                <a:t>1</a:t>
              </a:r>
              <a:r>
                <a:rPr lang="en-US">
                  <a:solidFill>
                    <a:srgbClr val="800000"/>
                  </a:solidFill>
                </a:rPr>
                <a:t>  I</a:t>
              </a:r>
              <a:r>
                <a:rPr lang="en-US" b="1" baseline="30000">
                  <a:solidFill>
                    <a:srgbClr val="800000"/>
                  </a:solidFill>
                </a:rPr>
                <a:t>G</a:t>
              </a:r>
              <a:r>
                <a:rPr lang="en-US">
                  <a:solidFill>
                    <a:srgbClr val="800000"/>
                  </a:solidFill>
                </a:rPr>
                <a:t>(J</a:t>
              </a:r>
              <a:r>
                <a:rPr lang="en-US" b="1" baseline="30000">
                  <a:solidFill>
                    <a:srgbClr val="800000"/>
                  </a:solidFill>
                </a:rPr>
                <a:t>PC</a:t>
              </a:r>
              <a:r>
                <a:rPr lang="en-US">
                  <a:solidFill>
                    <a:srgbClr val="800000"/>
                  </a:solidFill>
                </a:rPr>
                <a:t>)=0</a:t>
              </a:r>
              <a:r>
                <a:rPr lang="en-US" b="1" baseline="30000">
                  <a:solidFill>
                    <a:srgbClr val="800000"/>
                  </a:solidFill>
                </a:rPr>
                <a:t>+</a:t>
              </a:r>
              <a:r>
                <a:rPr lang="en-US">
                  <a:solidFill>
                    <a:srgbClr val="800000"/>
                  </a:solidFill>
                </a:rPr>
                <a:t>(1</a:t>
              </a:r>
              <a:r>
                <a:rPr lang="en-US" b="1" baseline="30000">
                  <a:solidFill>
                    <a:srgbClr val="800000"/>
                  </a:solidFill>
                </a:rPr>
                <a:t>-+</a:t>
              </a:r>
              <a:r>
                <a:rPr lang="en-US">
                  <a:solidFill>
                    <a:srgbClr val="800000"/>
                  </a:solidFill>
                </a:rPr>
                <a:t>) </a:t>
              </a:r>
            </a:p>
          </p:txBody>
        </p:sp>
        <p:grpSp>
          <p:nvGrpSpPr>
            <p:cNvPr id="9" name="Group 9"/>
            <p:cNvGrpSpPr>
              <a:grpSpLocks/>
            </p:cNvGrpSpPr>
            <p:nvPr/>
          </p:nvGrpSpPr>
          <p:grpSpPr bwMode="auto">
            <a:xfrm>
              <a:off x="1440" y="2592"/>
              <a:ext cx="1248" cy="1056"/>
              <a:chOff x="2976" y="720"/>
              <a:chExt cx="1248" cy="1056"/>
            </a:xfrm>
          </p:grpSpPr>
          <p:sp>
            <p:nvSpPr>
              <p:cNvPr id="17" name="AutoShape 10"/>
              <p:cNvSpPr>
                <a:spLocks noChangeArrowheads="1"/>
              </p:cNvSpPr>
              <p:nvPr/>
            </p:nvSpPr>
            <p:spPr bwMode="auto">
              <a:xfrm>
                <a:off x="3024" y="768"/>
                <a:ext cx="1152" cy="960"/>
              </a:xfrm>
              <a:prstGeom prst="hexagon">
                <a:avLst>
                  <a:gd name="adj" fmla="val 30000"/>
                  <a:gd name="vf" fmla="val 115470"/>
                </a:avLst>
              </a:prstGeom>
              <a:noFill/>
              <a:ln w="25400">
                <a:solidFill>
                  <a:srgbClr val="993300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" name="Oval 11"/>
              <p:cNvSpPr>
                <a:spLocks noChangeArrowheads="1"/>
              </p:cNvSpPr>
              <p:nvPr/>
            </p:nvSpPr>
            <p:spPr bwMode="auto">
              <a:xfrm>
                <a:off x="3792" y="1632"/>
                <a:ext cx="144" cy="144"/>
              </a:xfrm>
              <a:prstGeom prst="ellipse">
                <a:avLst/>
              </a:prstGeom>
              <a:solidFill>
                <a:srgbClr val="CC00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" name="Oval 12"/>
              <p:cNvSpPr>
                <a:spLocks noChangeArrowheads="1"/>
              </p:cNvSpPr>
              <p:nvPr/>
            </p:nvSpPr>
            <p:spPr bwMode="auto">
              <a:xfrm>
                <a:off x="2976" y="1200"/>
                <a:ext cx="144" cy="144"/>
              </a:xfrm>
              <a:prstGeom prst="ellipse">
                <a:avLst/>
              </a:prstGeom>
              <a:solidFill>
                <a:srgbClr val="008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" name="Oval 13"/>
              <p:cNvSpPr>
                <a:spLocks noChangeArrowheads="1"/>
              </p:cNvSpPr>
              <p:nvPr/>
            </p:nvSpPr>
            <p:spPr bwMode="auto">
              <a:xfrm>
                <a:off x="3504" y="1104"/>
                <a:ext cx="144" cy="144"/>
              </a:xfrm>
              <a:prstGeom prst="ellipse">
                <a:avLst/>
              </a:prstGeom>
              <a:solidFill>
                <a:srgbClr val="008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" name="Oval 14"/>
              <p:cNvSpPr>
                <a:spLocks noChangeArrowheads="1"/>
              </p:cNvSpPr>
              <p:nvPr/>
            </p:nvSpPr>
            <p:spPr bwMode="auto">
              <a:xfrm>
                <a:off x="4080" y="1200"/>
                <a:ext cx="144" cy="144"/>
              </a:xfrm>
              <a:prstGeom prst="ellipse">
                <a:avLst/>
              </a:prstGeom>
              <a:solidFill>
                <a:srgbClr val="008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" name="Oval 15"/>
              <p:cNvSpPr>
                <a:spLocks noChangeArrowheads="1"/>
              </p:cNvSpPr>
              <p:nvPr/>
            </p:nvSpPr>
            <p:spPr bwMode="auto">
              <a:xfrm>
                <a:off x="3600" y="1200"/>
                <a:ext cx="144" cy="144"/>
              </a:xfrm>
              <a:prstGeom prst="ellipse">
                <a:avLst/>
              </a:prstGeom>
              <a:solidFill>
                <a:srgbClr val="99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" name="Oval 16"/>
              <p:cNvSpPr>
                <a:spLocks noChangeArrowheads="1"/>
              </p:cNvSpPr>
              <p:nvPr/>
            </p:nvSpPr>
            <p:spPr bwMode="auto">
              <a:xfrm>
                <a:off x="3456" y="1200"/>
                <a:ext cx="144" cy="144"/>
              </a:xfrm>
              <a:prstGeom prst="ellipse">
                <a:avLst/>
              </a:prstGeom>
              <a:solidFill>
                <a:srgbClr val="FF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" name="Oval 17"/>
              <p:cNvSpPr>
                <a:spLocks noChangeArrowheads="1"/>
              </p:cNvSpPr>
              <p:nvPr/>
            </p:nvSpPr>
            <p:spPr bwMode="auto">
              <a:xfrm>
                <a:off x="3264" y="720"/>
                <a:ext cx="144" cy="144"/>
              </a:xfrm>
              <a:prstGeom prst="ellipse">
                <a:avLst/>
              </a:prstGeom>
              <a:solidFill>
                <a:srgbClr val="CC00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" name="Oval 18"/>
              <p:cNvSpPr>
                <a:spLocks noChangeArrowheads="1"/>
              </p:cNvSpPr>
              <p:nvPr/>
            </p:nvSpPr>
            <p:spPr bwMode="auto">
              <a:xfrm>
                <a:off x="3792" y="720"/>
                <a:ext cx="144" cy="144"/>
              </a:xfrm>
              <a:prstGeom prst="ellipse">
                <a:avLst/>
              </a:prstGeom>
              <a:solidFill>
                <a:srgbClr val="CC00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" name="Oval 19"/>
              <p:cNvSpPr>
                <a:spLocks noChangeArrowheads="1"/>
              </p:cNvSpPr>
              <p:nvPr/>
            </p:nvSpPr>
            <p:spPr bwMode="auto">
              <a:xfrm>
                <a:off x="3216" y="1632"/>
                <a:ext cx="144" cy="144"/>
              </a:xfrm>
              <a:prstGeom prst="ellipse">
                <a:avLst/>
              </a:prstGeom>
              <a:solidFill>
                <a:srgbClr val="CC00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10" name="Rectangle 20"/>
            <p:cNvSpPr>
              <a:spLocks noChangeArrowheads="1"/>
            </p:cNvSpPr>
            <p:nvPr/>
          </p:nvSpPr>
          <p:spPr bwMode="auto">
            <a:xfrm>
              <a:off x="768" y="3696"/>
              <a:ext cx="1763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>
                  <a:solidFill>
                    <a:srgbClr val="FF6600"/>
                  </a:solidFill>
                  <a:latin typeface="Symbol" charset="2"/>
                </a:rPr>
                <a:t>h</a:t>
              </a:r>
              <a:r>
                <a:rPr lang="en-US" b="1" baseline="-25000">
                  <a:solidFill>
                    <a:srgbClr val="FF6600"/>
                  </a:solidFill>
                </a:rPr>
                <a:t>1</a:t>
              </a:r>
              <a:r>
                <a:rPr lang="en-US">
                  <a:solidFill>
                    <a:srgbClr val="FF6600"/>
                  </a:solidFill>
                </a:rPr>
                <a:t>  I</a:t>
              </a:r>
              <a:r>
                <a:rPr lang="en-US" b="1" baseline="30000">
                  <a:solidFill>
                    <a:srgbClr val="FF6600"/>
                  </a:solidFill>
                </a:rPr>
                <a:t>G</a:t>
              </a:r>
              <a:r>
                <a:rPr lang="en-US">
                  <a:solidFill>
                    <a:srgbClr val="FF6600"/>
                  </a:solidFill>
                </a:rPr>
                <a:t>(J</a:t>
              </a:r>
              <a:r>
                <a:rPr lang="en-US" b="1" baseline="30000">
                  <a:solidFill>
                    <a:srgbClr val="FF6600"/>
                  </a:solidFill>
                </a:rPr>
                <a:t>PC</a:t>
              </a:r>
              <a:r>
                <a:rPr lang="en-US">
                  <a:solidFill>
                    <a:srgbClr val="FF6600"/>
                  </a:solidFill>
                </a:rPr>
                <a:t>)=0</a:t>
              </a:r>
              <a:r>
                <a:rPr lang="en-US" b="1" baseline="30000">
                  <a:solidFill>
                    <a:srgbClr val="FF6600"/>
                  </a:solidFill>
                </a:rPr>
                <a:t>+</a:t>
              </a:r>
              <a:r>
                <a:rPr lang="en-US">
                  <a:solidFill>
                    <a:srgbClr val="FF6600"/>
                  </a:solidFill>
                </a:rPr>
                <a:t>(1</a:t>
              </a:r>
              <a:r>
                <a:rPr lang="en-US" b="1" baseline="30000">
                  <a:solidFill>
                    <a:srgbClr val="FF6600"/>
                  </a:solidFill>
                </a:rPr>
                <a:t>-+</a:t>
              </a:r>
              <a:r>
                <a:rPr lang="en-US">
                  <a:solidFill>
                    <a:srgbClr val="FF6600"/>
                  </a:solidFill>
                </a:rPr>
                <a:t>) </a:t>
              </a:r>
            </a:p>
          </p:txBody>
        </p:sp>
        <p:sp>
          <p:nvSpPr>
            <p:cNvPr id="11" name="Rectangle 21"/>
            <p:cNvSpPr>
              <a:spLocks noChangeArrowheads="1"/>
            </p:cNvSpPr>
            <p:nvPr/>
          </p:nvSpPr>
          <p:spPr bwMode="auto">
            <a:xfrm>
              <a:off x="2976" y="3024"/>
              <a:ext cx="1715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dirty="0">
                  <a:solidFill>
                    <a:srgbClr val="CC0099"/>
                  </a:solidFill>
                </a:rPr>
                <a:t>K</a:t>
              </a:r>
              <a:r>
                <a:rPr lang="en-US" b="1" baseline="-25000" dirty="0">
                  <a:solidFill>
                    <a:srgbClr val="CC0099"/>
                  </a:solidFill>
                </a:rPr>
                <a:t>1</a:t>
              </a:r>
              <a:r>
                <a:rPr lang="en-US" dirty="0">
                  <a:solidFill>
                    <a:srgbClr val="CC0099"/>
                  </a:solidFill>
                </a:rPr>
                <a:t>  I</a:t>
              </a:r>
              <a:r>
                <a:rPr lang="en-US" b="1" baseline="30000" dirty="0">
                  <a:solidFill>
                    <a:srgbClr val="CC0099"/>
                  </a:solidFill>
                </a:rPr>
                <a:t>G</a:t>
              </a:r>
              <a:r>
                <a:rPr lang="en-US" dirty="0">
                  <a:solidFill>
                    <a:srgbClr val="CC0099"/>
                  </a:solidFill>
                </a:rPr>
                <a:t>(J</a:t>
              </a:r>
              <a:r>
                <a:rPr lang="en-US" b="1" baseline="30000" dirty="0">
                  <a:solidFill>
                    <a:srgbClr val="CC0099"/>
                  </a:solidFill>
                </a:rPr>
                <a:t>PC</a:t>
              </a:r>
              <a:r>
                <a:rPr lang="en-US" dirty="0">
                  <a:solidFill>
                    <a:srgbClr val="CC0099"/>
                  </a:solidFill>
                </a:rPr>
                <a:t>)= </a:t>
              </a:r>
              <a:r>
                <a:rPr lang="en-US" sz="3200" dirty="0">
                  <a:solidFill>
                    <a:srgbClr val="CC0099"/>
                  </a:solidFill>
                  <a:ea typeface="Tahoma" charset="0"/>
                  <a:cs typeface="Tahoma" charset="0"/>
                </a:rPr>
                <a:t>½</a:t>
              </a:r>
              <a:r>
                <a:rPr lang="en-US" dirty="0">
                  <a:solidFill>
                    <a:srgbClr val="CC0099"/>
                  </a:solidFill>
                </a:rPr>
                <a:t> (1</a:t>
              </a:r>
              <a:r>
                <a:rPr lang="en-US" b="1" baseline="30000" dirty="0">
                  <a:solidFill>
                    <a:srgbClr val="CC0099"/>
                  </a:solidFill>
                </a:rPr>
                <a:t>-</a:t>
              </a:r>
              <a:r>
                <a:rPr lang="en-US" dirty="0">
                  <a:solidFill>
                    <a:srgbClr val="CC0099"/>
                  </a:solidFill>
                </a:rPr>
                <a:t>)</a:t>
              </a:r>
            </a:p>
          </p:txBody>
        </p:sp>
        <p:sp>
          <p:nvSpPr>
            <p:cNvPr id="12" name="Line 22"/>
            <p:cNvSpPr>
              <a:spLocks noChangeShapeType="1"/>
            </p:cNvSpPr>
            <p:nvPr/>
          </p:nvSpPr>
          <p:spPr bwMode="auto">
            <a:xfrm flipH="1" flipV="1">
              <a:off x="2208" y="3216"/>
              <a:ext cx="672" cy="384"/>
            </a:xfrm>
            <a:prstGeom prst="line">
              <a:avLst/>
            </a:prstGeom>
            <a:noFill/>
            <a:ln w="2540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Line 23"/>
            <p:cNvSpPr>
              <a:spLocks noChangeShapeType="1"/>
            </p:cNvSpPr>
            <p:nvPr/>
          </p:nvSpPr>
          <p:spPr bwMode="auto">
            <a:xfrm flipV="1">
              <a:off x="1104" y="3216"/>
              <a:ext cx="816" cy="480"/>
            </a:xfrm>
            <a:prstGeom prst="line">
              <a:avLst/>
            </a:prstGeom>
            <a:noFill/>
            <a:ln w="25400">
              <a:solidFill>
                <a:srgbClr val="FF6600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Line 24"/>
            <p:cNvSpPr>
              <a:spLocks noChangeShapeType="1"/>
            </p:cNvSpPr>
            <p:nvPr/>
          </p:nvSpPr>
          <p:spPr bwMode="auto">
            <a:xfrm flipV="1">
              <a:off x="2496" y="3264"/>
              <a:ext cx="480" cy="240"/>
            </a:xfrm>
            <a:prstGeom prst="line">
              <a:avLst/>
            </a:prstGeom>
            <a:noFill/>
            <a:ln w="25400">
              <a:solidFill>
                <a:srgbClr val="CC0099"/>
              </a:solidFill>
              <a:round/>
              <a:headEnd type="triangle" w="med" len="med"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Line 25"/>
            <p:cNvSpPr>
              <a:spLocks noChangeShapeType="1"/>
            </p:cNvSpPr>
            <p:nvPr/>
          </p:nvSpPr>
          <p:spPr bwMode="auto">
            <a:xfrm flipH="1" flipV="1">
              <a:off x="1968" y="2736"/>
              <a:ext cx="960" cy="432"/>
            </a:xfrm>
            <a:prstGeom prst="line">
              <a:avLst/>
            </a:prstGeom>
            <a:noFill/>
            <a:ln w="25400">
              <a:solidFill>
                <a:srgbClr val="CC0099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Line 26"/>
            <p:cNvSpPr>
              <a:spLocks noChangeShapeType="1"/>
            </p:cNvSpPr>
            <p:nvPr/>
          </p:nvSpPr>
          <p:spPr bwMode="auto">
            <a:xfrm>
              <a:off x="288" y="3024"/>
              <a:ext cx="1056" cy="96"/>
            </a:xfrm>
            <a:prstGeom prst="line">
              <a:avLst/>
            </a:prstGeom>
            <a:noFill/>
            <a:ln w="25400">
              <a:solidFill>
                <a:srgbClr val="008000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162120" y="681904"/>
            <a:ext cx="422429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00FF"/>
                </a:solidFill>
                <a:latin typeface="Calibri"/>
                <a:cs typeface="Calibri"/>
              </a:rPr>
              <a:t>Lattice QCD suggests 5 nonets of mesons with exotic quantum</a:t>
            </a:r>
            <a:r>
              <a:rPr lang="en-US" sz="2400" dirty="0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lang="en-US" sz="2400" dirty="0" smtClean="0">
                <a:solidFill>
                  <a:srgbClr val="0000FF"/>
                </a:solidFill>
                <a:latin typeface="Calibri"/>
                <a:cs typeface="Calibri"/>
              </a:rPr>
              <a:t>number: </a:t>
            </a:r>
            <a:endParaRPr lang="en-US" sz="2400" dirty="0">
              <a:solidFill>
                <a:srgbClr val="0000FF"/>
              </a:solidFill>
              <a:latin typeface="Calibri"/>
              <a:cs typeface="Calibri"/>
            </a:endParaRPr>
          </a:p>
          <a:p>
            <a:endParaRPr lang="en-US" sz="2400" b="1" dirty="0" smtClean="0">
              <a:solidFill>
                <a:srgbClr val="0000FF"/>
              </a:solidFill>
            </a:endParaRPr>
          </a:p>
          <a:p>
            <a:r>
              <a:rPr lang="en-US" sz="2400" dirty="0" smtClean="0">
                <a:solidFill>
                  <a:srgbClr val="0000FF"/>
                </a:solidFill>
                <a:latin typeface="Calibri"/>
                <a:cs typeface="Calibri"/>
              </a:rPr>
              <a:t>1 </a:t>
            </a:r>
            <a:r>
              <a:rPr lang="en-US" sz="2400" dirty="0" err="1" smtClean="0">
                <a:solidFill>
                  <a:srgbClr val="0000FF"/>
                </a:solidFill>
                <a:latin typeface="Calibri"/>
                <a:cs typeface="Calibri"/>
              </a:rPr>
              <a:t>nonet</a:t>
            </a:r>
            <a:r>
              <a:rPr lang="en-US" sz="2400" dirty="0" smtClean="0">
                <a:solidFill>
                  <a:srgbClr val="0000FF"/>
                </a:solidFill>
                <a:latin typeface="Calibri"/>
                <a:cs typeface="Calibri"/>
              </a:rPr>
              <a:t> of   </a:t>
            </a:r>
            <a:r>
              <a:rPr lang="en-US" sz="2400" dirty="0" smtClean="0">
                <a:solidFill>
                  <a:srgbClr val="FF0000"/>
                </a:solidFill>
                <a:latin typeface="Calibri"/>
                <a:cs typeface="Calibri"/>
              </a:rPr>
              <a:t>0</a:t>
            </a:r>
            <a:r>
              <a:rPr lang="en-US" sz="2400" baseline="30000" dirty="0" smtClean="0">
                <a:solidFill>
                  <a:srgbClr val="FF0000"/>
                </a:solidFill>
                <a:latin typeface="Calibri"/>
                <a:cs typeface="Calibri"/>
              </a:rPr>
              <a:t>+-</a:t>
            </a:r>
            <a:r>
              <a:rPr lang="en-US" sz="2400" dirty="0" smtClean="0">
                <a:solidFill>
                  <a:srgbClr val="FF0000"/>
                </a:solidFill>
                <a:latin typeface="Calibri"/>
                <a:cs typeface="Calibri"/>
              </a:rPr>
              <a:t>  exotic </a:t>
            </a:r>
            <a:r>
              <a:rPr lang="en-US" sz="2400" dirty="0" smtClean="0">
                <a:solidFill>
                  <a:srgbClr val="0000FF"/>
                </a:solidFill>
                <a:latin typeface="Calibri"/>
                <a:cs typeface="Calibri"/>
              </a:rPr>
              <a:t>mesons</a:t>
            </a:r>
          </a:p>
          <a:p>
            <a:r>
              <a:rPr lang="en-US" sz="2400" dirty="0" smtClean="0">
                <a:solidFill>
                  <a:srgbClr val="0000FF"/>
                </a:solidFill>
                <a:latin typeface="Calibri"/>
                <a:cs typeface="Calibri"/>
              </a:rPr>
              <a:t>2 nonets of </a:t>
            </a:r>
            <a:r>
              <a:rPr lang="en-US" sz="2400" dirty="0" smtClean="0">
                <a:solidFill>
                  <a:srgbClr val="FF0000"/>
                </a:solidFill>
                <a:latin typeface="Calibri"/>
                <a:cs typeface="Calibri"/>
              </a:rPr>
              <a:t>1</a:t>
            </a:r>
            <a:r>
              <a:rPr lang="en-US" sz="2400" baseline="30000" dirty="0" smtClean="0">
                <a:solidFill>
                  <a:srgbClr val="FF0000"/>
                </a:solidFill>
                <a:latin typeface="Calibri"/>
                <a:cs typeface="Calibri"/>
              </a:rPr>
              <a:t>-+   </a:t>
            </a:r>
            <a:r>
              <a:rPr lang="en-US" sz="2400" dirty="0" smtClean="0">
                <a:solidFill>
                  <a:srgbClr val="FF0000"/>
                </a:solidFill>
                <a:latin typeface="Calibri"/>
                <a:cs typeface="Calibri"/>
              </a:rPr>
              <a:t>exotic </a:t>
            </a:r>
            <a:r>
              <a:rPr lang="en-US" sz="2400" dirty="0" smtClean="0">
                <a:solidFill>
                  <a:srgbClr val="0000FF"/>
                </a:solidFill>
                <a:latin typeface="Calibri"/>
                <a:cs typeface="Calibri"/>
              </a:rPr>
              <a:t>mesons</a:t>
            </a:r>
            <a:endParaRPr lang="en-US" sz="2400" dirty="0">
              <a:solidFill>
                <a:srgbClr val="FF0000"/>
              </a:solidFill>
              <a:latin typeface="Calibri"/>
              <a:cs typeface="Calibri"/>
            </a:endParaRPr>
          </a:p>
          <a:p>
            <a:r>
              <a:rPr lang="en-US" sz="2400" dirty="0" smtClean="0">
                <a:solidFill>
                  <a:srgbClr val="0000FF"/>
                </a:solidFill>
                <a:latin typeface="Calibri"/>
                <a:cs typeface="Calibri"/>
              </a:rPr>
              <a:t>2 nonets of </a:t>
            </a:r>
            <a:r>
              <a:rPr lang="en-US" sz="2400" dirty="0" smtClean="0">
                <a:solidFill>
                  <a:srgbClr val="FF0000"/>
                </a:solidFill>
                <a:latin typeface="Calibri"/>
                <a:cs typeface="Calibri"/>
              </a:rPr>
              <a:t>2</a:t>
            </a:r>
            <a:r>
              <a:rPr lang="en-US" sz="2400" baseline="30000" dirty="0" smtClean="0">
                <a:solidFill>
                  <a:srgbClr val="FF0000"/>
                </a:solidFill>
                <a:latin typeface="Calibri"/>
                <a:cs typeface="Calibri"/>
              </a:rPr>
              <a:t>+-  </a:t>
            </a:r>
            <a:r>
              <a:rPr lang="en-US" sz="2400" dirty="0" smtClean="0">
                <a:solidFill>
                  <a:srgbClr val="FF0000"/>
                </a:solidFill>
                <a:latin typeface="Calibri"/>
                <a:cs typeface="Calibri"/>
              </a:rPr>
              <a:t>exotic  </a:t>
            </a:r>
            <a:r>
              <a:rPr lang="en-US" sz="2400" dirty="0" smtClean="0">
                <a:solidFill>
                  <a:srgbClr val="0000FF"/>
                </a:solidFill>
                <a:latin typeface="Calibri"/>
                <a:cs typeface="Calibri"/>
              </a:rPr>
              <a:t>mesons</a:t>
            </a:r>
            <a:endParaRPr lang="en-US" sz="2400" dirty="0">
              <a:solidFill>
                <a:srgbClr val="0000FF"/>
              </a:solidFill>
              <a:latin typeface="Calibri"/>
              <a:cs typeface="Calibri"/>
            </a:endParaRPr>
          </a:p>
        </p:txBody>
      </p:sp>
      <p:sp>
        <p:nvSpPr>
          <p:cNvPr id="35" name="Oval 34"/>
          <p:cNvSpPr>
            <a:spLocks noChangeAspect="1"/>
          </p:cNvSpPr>
          <p:nvPr/>
        </p:nvSpPr>
        <p:spPr>
          <a:xfrm>
            <a:off x="5329607" y="1114829"/>
            <a:ext cx="237744" cy="237744"/>
          </a:xfrm>
          <a:prstGeom prst="ellipse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/>
          <p:cNvSpPr>
            <a:spLocks noChangeAspect="1"/>
          </p:cNvSpPr>
          <p:nvPr/>
        </p:nvSpPr>
        <p:spPr>
          <a:xfrm>
            <a:off x="5291696" y="2737124"/>
            <a:ext cx="237744" cy="237744"/>
          </a:xfrm>
          <a:prstGeom prst="ellipse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/>
          <p:cNvSpPr txBox="1"/>
          <p:nvPr/>
        </p:nvSpPr>
        <p:spPr>
          <a:xfrm>
            <a:off x="6365743" y="2229292"/>
            <a:ext cx="23820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8000"/>
                </a:solidFill>
                <a:latin typeface="Calibri"/>
                <a:cs typeface="Calibri"/>
              </a:rPr>
              <a:t>Lattice shows two nonets here.</a:t>
            </a:r>
            <a:endParaRPr lang="en-US" sz="2000" dirty="0">
              <a:solidFill>
                <a:srgbClr val="008000"/>
              </a:solidFill>
              <a:latin typeface="Calibri"/>
              <a:cs typeface="Calibri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5105399" y="2419350"/>
            <a:ext cx="723900" cy="1905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/>
          <p:cNvSpPr/>
          <p:nvPr/>
        </p:nvSpPr>
        <p:spPr>
          <a:xfrm>
            <a:off x="5105399" y="2044700"/>
            <a:ext cx="723900" cy="1905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/>
          <p:cNvSpPr/>
          <p:nvPr/>
        </p:nvSpPr>
        <p:spPr>
          <a:xfrm>
            <a:off x="6597649" y="1512332"/>
            <a:ext cx="723900" cy="1905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/>
          <p:cNvSpPr/>
          <p:nvPr/>
        </p:nvSpPr>
        <p:spPr>
          <a:xfrm>
            <a:off x="8125385" y="1487964"/>
            <a:ext cx="723900" cy="1905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6559550" y="1035050"/>
            <a:ext cx="723900" cy="1905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8" name="Picture 47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9800" y="2762250"/>
            <a:ext cx="279400" cy="190500"/>
          </a:xfrm>
          <a:prstGeom prst="rect">
            <a:avLst/>
          </a:prstGeom>
        </p:spPr>
      </p:pic>
      <p:pic>
        <p:nvPicPr>
          <p:cNvPr id="49" name="Picture 48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1130300"/>
            <a:ext cx="279400" cy="190500"/>
          </a:xfrm>
          <a:prstGeom prst="rect">
            <a:avLst/>
          </a:prstGeom>
        </p:spPr>
      </p:pic>
      <p:pic>
        <p:nvPicPr>
          <p:cNvPr id="50" name="Picture 49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500" y="2400300"/>
            <a:ext cx="254000" cy="203200"/>
          </a:xfrm>
          <a:prstGeom prst="rect">
            <a:avLst/>
          </a:prstGeom>
        </p:spPr>
      </p:pic>
      <p:pic>
        <p:nvPicPr>
          <p:cNvPr id="51" name="Picture 50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500" y="1905000"/>
            <a:ext cx="254000" cy="330200"/>
          </a:xfrm>
          <a:prstGeom prst="rect">
            <a:avLst/>
          </a:prstGeom>
        </p:spPr>
      </p:pic>
      <p:pic>
        <p:nvPicPr>
          <p:cNvPr id="52" name="Picture 51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4100" y="1441450"/>
            <a:ext cx="685800" cy="292100"/>
          </a:xfrm>
          <a:prstGeom prst="rect">
            <a:avLst/>
          </a:prstGeom>
        </p:spPr>
      </p:pic>
      <p:pic>
        <p:nvPicPr>
          <p:cNvPr id="53" name="Picture 52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9299" y="1442482"/>
            <a:ext cx="685800" cy="292100"/>
          </a:xfrm>
          <a:prstGeom prst="rect">
            <a:avLst/>
          </a:prstGeom>
        </p:spPr>
      </p:pic>
      <p:pic>
        <p:nvPicPr>
          <p:cNvPr id="54" name="Picture 53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9300" y="946150"/>
            <a:ext cx="685800" cy="292100"/>
          </a:xfrm>
          <a:prstGeom prst="rect">
            <a:avLst/>
          </a:prstGeom>
        </p:spPr>
      </p:pic>
      <p:sp>
        <p:nvSpPr>
          <p:cNvPr id="56" name="Oval 55"/>
          <p:cNvSpPr>
            <a:spLocks noChangeAspect="1"/>
          </p:cNvSpPr>
          <p:nvPr/>
        </p:nvSpPr>
        <p:spPr>
          <a:xfrm>
            <a:off x="5290113" y="1997456"/>
            <a:ext cx="237744" cy="237744"/>
          </a:xfrm>
          <a:prstGeom prst="ellipse">
            <a:avLst/>
          </a:prstGeom>
          <a:solidFill>
            <a:schemeClr val="accent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Oval 56"/>
          <p:cNvSpPr>
            <a:spLocks noChangeAspect="1"/>
          </p:cNvSpPr>
          <p:nvPr/>
        </p:nvSpPr>
        <p:spPr>
          <a:xfrm>
            <a:off x="5290113" y="2375334"/>
            <a:ext cx="237744" cy="237744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Oval 54"/>
          <p:cNvSpPr>
            <a:spLocks noChangeAspect="1"/>
          </p:cNvSpPr>
          <p:nvPr/>
        </p:nvSpPr>
        <p:spPr>
          <a:xfrm>
            <a:off x="8605812" y="1465088"/>
            <a:ext cx="237744" cy="237744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Oval 57"/>
          <p:cNvSpPr>
            <a:spLocks noChangeAspect="1"/>
          </p:cNvSpPr>
          <p:nvPr/>
        </p:nvSpPr>
        <p:spPr>
          <a:xfrm>
            <a:off x="7043836" y="1011428"/>
            <a:ext cx="237744" cy="237744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Oval 58"/>
          <p:cNvSpPr>
            <a:spLocks noChangeAspect="1"/>
          </p:cNvSpPr>
          <p:nvPr/>
        </p:nvSpPr>
        <p:spPr>
          <a:xfrm>
            <a:off x="7047485" y="1486705"/>
            <a:ext cx="237744" cy="237744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Oval 59"/>
          <p:cNvSpPr>
            <a:spLocks noChangeAspect="1"/>
          </p:cNvSpPr>
          <p:nvPr/>
        </p:nvSpPr>
        <p:spPr>
          <a:xfrm>
            <a:off x="8243408" y="1465088"/>
            <a:ext cx="237744" cy="237744"/>
          </a:xfrm>
          <a:prstGeom prst="ellipse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Oval 60"/>
          <p:cNvSpPr>
            <a:spLocks noChangeAspect="1"/>
          </p:cNvSpPr>
          <p:nvPr/>
        </p:nvSpPr>
        <p:spPr>
          <a:xfrm>
            <a:off x="6681989" y="1011428"/>
            <a:ext cx="237744" cy="237744"/>
          </a:xfrm>
          <a:prstGeom prst="ellipse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Oval 61"/>
          <p:cNvSpPr>
            <a:spLocks noChangeAspect="1"/>
          </p:cNvSpPr>
          <p:nvPr/>
        </p:nvSpPr>
        <p:spPr>
          <a:xfrm>
            <a:off x="6716521" y="1512332"/>
            <a:ext cx="237744" cy="237744"/>
          </a:xfrm>
          <a:prstGeom prst="ellipse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ectangle 62"/>
          <p:cNvSpPr/>
          <p:nvPr/>
        </p:nvSpPr>
        <p:spPr>
          <a:xfrm>
            <a:off x="6557344" y="541144"/>
            <a:ext cx="723900" cy="1905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Rectangle 63"/>
          <p:cNvSpPr/>
          <p:nvPr/>
        </p:nvSpPr>
        <p:spPr>
          <a:xfrm>
            <a:off x="8089900" y="681904"/>
            <a:ext cx="723900" cy="1905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Oval 64"/>
          <p:cNvSpPr>
            <a:spLocks noChangeAspect="1"/>
          </p:cNvSpPr>
          <p:nvPr/>
        </p:nvSpPr>
        <p:spPr>
          <a:xfrm>
            <a:off x="6672997" y="506266"/>
            <a:ext cx="237744" cy="237744"/>
          </a:xfrm>
          <a:prstGeom prst="ellipse">
            <a:avLst/>
          </a:prstGeom>
          <a:solidFill>
            <a:schemeClr val="accent6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Oval 65"/>
          <p:cNvSpPr>
            <a:spLocks noChangeAspect="1"/>
          </p:cNvSpPr>
          <p:nvPr/>
        </p:nvSpPr>
        <p:spPr>
          <a:xfrm>
            <a:off x="5287774" y="1999973"/>
            <a:ext cx="237744" cy="237744"/>
          </a:xfrm>
          <a:prstGeom prst="ellipse">
            <a:avLst/>
          </a:prstGeom>
          <a:solidFill>
            <a:schemeClr val="accent6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Oval 66"/>
          <p:cNvSpPr>
            <a:spLocks noChangeAspect="1"/>
          </p:cNvSpPr>
          <p:nvPr/>
        </p:nvSpPr>
        <p:spPr>
          <a:xfrm>
            <a:off x="8207917" y="634660"/>
            <a:ext cx="237744" cy="237744"/>
          </a:xfrm>
          <a:prstGeom prst="ellipse">
            <a:avLst/>
          </a:prstGeom>
          <a:solidFill>
            <a:schemeClr val="accent6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0" name="Straight Arrow Connector 29"/>
          <p:cNvCxnSpPr/>
          <p:nvPr/>
        </p:nvCxnSpPr>
        <p:spPr>
          <a:xfrm flipV="1">
            <a:off x="6910741" y="1905000"/>
            <a:ext cx="0" cy="32429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flipH="1" flipV="1">
            <a:off x="5970606" y="2419350"/>
            <a:ext cx="352043" cy="18415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612025" y="3285684"/>
            <a:ext cx="56407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8000"/>
                </a:solidFill>
                <a:latin typeface="Calibri"/>
                <a:cs typeface="Calibri"/>
              </a:rPr>
              <a:t>Experimental evidence exists for </a:t>
            </a:r>
            <a:r>
              <a:rPr lang="en-US" sz="2400" dirty="0" smtClean="0">
                <a:solidFill>
                  <a:srgbClr val="008000"/>
                </a:solidFill>
                <a:latin typeface="Symbol" charset="2"/>
                <a:cs typeface="Symbol" charset="2"/>
              </a:rPr>
              <a:t>p</a:t>
            </a:r>
            <a:r>
              <a:rPr lang="en-US" sz="2400" baseline="-25000" dirty="0" smtClean="0">
                <a:solidFill>
                  <a:srgbClr val="008000"/>
                </a:solidFill>
                <a:latin typeface="Calibri"/>
                <a:cs typeface="Calibri"/>
              </a:rPr>
              <a:t>1</a:t>
            </a:r>
            <a:r>
              <a:rPr lang="en-US" sz="2400" dirty="0" smtClean="0">
                <a:solidFill>
                  <a:srgbClr val="008000"/>
                </a:solidFill>
                <a:latin typeface="Calibri"/>
                <a:cs typeface="Calibri"/>
              </a:rPr>
              <a:t> states.</a:t>
            </a:r>
            <a:endParaRPr lang="en-US" sz="2400" dirty="0">
              <a:solidFill>
                <a:srgbClr val="008000"/>
              </a:solidFill>
              <a:latin typeface="Calibri"/>
              <a:cs typeface="Calibri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162119" y="4853549"/>
            <a:ext cx="381357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accent6">
                    <a:lumMod val="75000"/>
                  </a:schemeClr>
                </a:solidFill>
              </a:rPr>
              <a:t>``Constituent gluon’’ behaves like </a:t>
            </a:r>
            <a:r>
              <a:rPr lang="en-US" sz="2000" b="1" dirty="0" smtClean="0">
                <a:solidFill>
                  <a:srgbClr val="000090"/>
                </a:solidFill>
              </a:rPr>
              <a:t>J</a:t>
            </a:r>
            <a:r>
              <a:rPr lang="en-US" sz="2000" b="1" baseline="30000" dirty="0" smtClean="0">
                <a:solidFill>
                  <a:srgbClr val="000090"/>
                </a:solidFill>
              </a:rPr>
              <a:t>PC</a:t>
            </a:r>
            <a:r>
              <a:rPr lang="en-US" sz="2000" b="1" dirty="0" smtClean="0">
                <a:solidFill>
                  <a:srgbClr val="000090"/>
                </a:solidFill>
              </a:rPr>
              <a:t> = 1</a:t>
            </a:r>
            <a:r>
              <a:rPr lang="en-US" sz="2000" b="1" baseline="30000" dirty="0" smtClean="0">
                <a:solidFill>
                  <a:srgbClr val="000090"/>
                </a:solidFill>
              </a:rPr>
              <a:t>+- </a:t>
            </a:r>
            <a:r>
              <a:rPr lang="en-US" sz="2000" b="1" baseline="30000" dirty="0">
                <a:solidFill>
                  <a:srgbClr val="000090"/>
                </a:solidFill>
              </a:rPr>
              <a:t> </a:t>
            </a:r>
            <a:r>
              <a:rPr lang="en-US" sz="2000" b="1" dirty="0" smtClean="0">
                <a:solidFill>
                  <a:schemeClr val="accent6">
                    <a:lumMod val="75000"/>
                  </a:schemeClr>
                </a:solidFill>
              </a:rPr>
              <a:t>with a  mass of  </a:t>
            </a:r>
            <a:r>
              <a:rPr lang="en-US" sz="2000" b="1" dirty="0" smtClean="0">
                <a:solidFill>
                  <a:srgbClr val="000090"/>
                </a:solidFill>
              </a:rPr>
              <a:t>1-1.5 </a:t>
            </a:r>
            <a:r>
              <a:rPr lang="en-US" sz="2000" b="1" dirty="0" err="1" smtClean="0">
                <a:solidFill>
                  <a:srgbClr val="000090"/>
                </a:solidFill>
              </a:rPr>
              <a:t>GeV</a:t>
            </a:r>
            <a:endParaRPr lang="en-US" sz="2000" b="1" dirty="0" smtClean="0">
              <a:solidFill>
                <a:srgbClr val="000090"/>
              </a:solidFill>
            </a:endParaRPr>
          </a:p>
          <a:p>
            <a:r>
              <a:rPr lang="en-US" sz="2000" b="1" dirty="0" smtClean="0">
                <a:solidFill>
                  <a:schemeClr val="accent6">
                    <a:lumMod val="75000"/>
                  </a:schemeClr>
                </a:solidFill>
              </a:rPr>
              <a:t>The lightest hybrid nonets: </a:t>
            </a:r>
          </a:p>
          <a:p>
            <a:r>
              <a:rPr lang="en-US" sz="20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000" b="1" dirty="0" smtClean="0">
                <a:solidFill>
                  <a:schemeClr val="accent6">
                    <a:lumMod val="75000"/>
                  </a:schemeClr>
                </a:solidFill>
              </a:rPr>
              <a:t>   1</a:t>
            </a:r>
            <a:r>
              <a:rPr lang="en-US" sz="2000" b="1" baseline="30000" dirty="0" smtClean="0">
                <a:solidFill>
                  <a:schemeClr val="accent6">
                    <a:lumMod val="75000"/>
                  </a:schemeClr>
                </a:solidFill>
              </a:rPr>
              <a:t>--</a:t>
            </a:r>
            <a:r>
              <a:rPr lang="en-US" sz="2000" b="1" dirty="0" smtClean="0">
                <a:solidFill>
                  <a:schemeClr val="accent6">
                    <a:lumMod val="75000"/>
                  </a:schemeClr>
                </a:solidFill>
              </a:rPr>
              <a:t>, (0</a:t>
            </a:r>
            <a:r>
              <a:rPr lang="en-US" sz="2000" b="1" baseline="30000" dirty="0" smtClean="0">
                <a:solidFill>
                  <a:schemeClr val="accent6">
                    <a:lumMod val="75000"/>
                  </a:schemeClr>
                </a:solidFill>
              </a:rPr>
              <a:t>-+</a:t>
            </a:r>
            <a:r>
              <a:rPr lang="en-US" sz="2000" b="1" dirty="0" smtClean="0">
                <a:solidFill>
                  <a:schemeClr val="accent6">
                    <a:lumMod val="75000"/>
                  </a:schemeClr>
                </a:solidFill>
              </a:rPr>
              <a:t>,1</a:t>
            </a:r>
            <a:r>
              <a:rPr lang="en-US" sz="2000" b="1" baseline="30000" dirty="0" smtClean="0">
                <a:solidFill>
                  <a:schemeClr val="accent6">
                    <a:lumMod val="75000"/>
                  </a:schemeClr>
                </a:solidFill>
              </a:rPr>
              <a:t>-+</a:t>
            </a:r>
            <a:r>
              <a:rPr lang="en-US" sz="2000" b="1" dirty="0" smtClean="0">
                <a:solidFill>
                  <a:schemeClr val="accent6">
                    <a:lumMod val="75000"/>
                  </a:schemeClr>
                </a:solidFill>
              </a:rPr>
              <a:t>, 2</a:t>
            </a:r>
            <a:r>
              <a:rPr lang="en-US" sz="2000" b="1" baseline="30000" dirty="0" smtClean="0">
                <a:solidFill>
                  <a:schemeClr val="accent6">
                    <a:lumMod val="75000"/>
                  </a:schemeClr>
                </a:solidFill>
              </a:rPr>
              <a:t>-+</a:t>
            </a:r>
            <a:r>
              <a:rPr lang="en-US" sz="2000" b="1" dirty="0" smtClean="0">
                <a:solidFill>
                  <a:schemeClr val="accent6">
                    <a:lumMod val="75000"/>
                  </a:schemeClr>
                </a:solidFill>
              </a:rPr>
              <a:t>) </a:t>
            </a:r>
          </a:p>
        </p:txBody>
      </p:sp>
    </p:spTree>
    <p:extLst>
      <p:ext uri="{BB962C8B-B14F-4D97-AF65-F5344CB8AC3E}">
        <p14:creationId xmlns:p14="http://schemas.microsoft.com/office/powerpoint/2010/main" val="557969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04/13/15</a:t>
            </a:r>
            <a:endParaRPr lang="en-US"/>
          </a:p>
        </p:txBody>
      </p:sp>
      <p:sp>
        <p:nvSpPr>
          <p:cNvPr id="41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The International Workshop on Partial Wave Analysis for Hadron Spectroscopy</a:t>
            </a:r>
            <a:endParaRPr lang="en-US" dirty="0"/>
          </a:p>
        </p:txBody>
      </p:sp>
      <p:sp>
        <p:nvSpPr>
          <p:cNvPr id="42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C403D-D162-9D4E-B6EB-8230D12EF814}" type="slidenum">
              <a:rPr lang="en-US"/>
              <a:pPr/>
              <a:t>19</a:t>
            </a:fld>
            <a:endParaRPr lang="en-US"/>
          </a:p>
        </p:txBody>
      </p:sp>
      <p:sp>
        <p:nvSpPr>
          <p:cNvPr id="99369" name="Text Box 41"/>
          <p:cNvSpPr txBox="1">
            <a:spLocks noChangeArrowheads="1"/>
          </p:cNvSpPr>
          <p:nvPr/>
        </p:nvSpPr>
        <p:spPr bwMode="auto">
          <a:xfrm>
            <a:off x="455561" y="5705521"/>
            <a:ext cx="4090733" cy="40011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sz="2000" dirty="0" smtClean="0">
                <a:solidFill>
                  <a:srgbClr val="333399"/>
                </a:solidFill>
              </a:rPr>
              <a:t>Hybrid </a:t>
            </a:r>
            <a:r>
              <a:rPr lang="en-US" sz="2000" dirty="0" err="1">
                <a:solidFill>
                  <a:srgbClr val="333399"/>
                </a:solidFill>
              </a:rPr>
              <a:t>k</a:t>
            </a:r>
            <a:r>
              <a:rPr lang="en-US" sz="2000" dirty="0" err="1" smtClean="0">
                <a:solidFill>
                  <a:srgbClr val="333399"/>
                </a:solidFill>
              </a:rPr>
              <a:t>aons</a:t>
            </a:r>
            <a:r>
              <a:rPr lang="en-US" sz="2000" dirty="0" smtClean="0">
                <a:solidFill>
                  <a:srgbClr val="333399"/>
                </a:solidFill>
              </a:rPr>
              <a:t> </a:t>
            </a:r>
            <a:r>
              <a:rPr lang="en-US" sz="2000" dirty="0">
                <a:solidFill>
                  <a:srgbClr val="333399"/>
                </a:solidFill>
              </a:rPr>
              <a:t>do not have exotic QN’s</a:t>
            </a:r>
          </a:p>
        </p:txBody>
      </p:sp>
      <p:sp>
        <p:nvSpPr>
          <p:cNvPr id="44" name="Rectangle 43"/>
          <p:cNvSpPr/>
          <p:nvPr/>
        </p:nvSpPr>
        <p:spPr>
          <a:xfrm>
            <a:off x="355304" y="42333"/>
            <a:ext cx="444176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914400">
              <a:spcBef>
                <a:spcPct val="0"/>
              </a:spcBef>
              <a:defRPr/>
            </a:pPr>
            <a:r>
              <a:rPr lang="en-US" sz="3600" b="1" dirty="0" smtClean="0">
                <a:solidFill>
                  <a:srgbClr val="000090"/>
                </a:solidFill>
                <a:latin typeface="Calibri"/>
                <a:cs typeface="Calibri"/>
              </a:rPr>
              <a:t>Possible Decay Modes </a:t>
            </a:r>
          </a:p>
        </p:txBody>
      </p:sp>
      <p:pic>
        <p:nvPicPr>
          <p:cNvPr id="4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91227" y="706679"/>
            <a:ext cx="2520950" cy="1758950"/>
          </a:xfrm>
          <a:prstGeom prst="rect">
            <a:avLst/>
          </a:prstGeom>
          <a:noFill/>
        </p:spPr>
      </p:pic>
      <p:sp>
        <p:nvSpPr>
          <p:cNvPr id="46" name="AutoShape 18"/>
          <p:cNvSpPr>
            <a:spLocks noChangeArrowheads="1"/>
          </p:cNvSpPr>
          <p:nvPr/>
        </p:nvSpPr>
        <p:spPr bwMode="auto">
          <a:xfrm>
            <a:off x="255214" y="646331"/>
            <a:ext cx="6758008" cy="4157164"/>
          </a:xfrm>
          <a:prstGeom prst="roundRect">
            <a:avLst>
              <a:gd name="adj" fmla="val 51"/>
            </a:avLst>
          </a:prstGeom>
          <a:noFill/>
          <a:ln w="9525">
            <a:noFill/>
            <a:round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pPr eaLnBrk="0" hangingPunct="0">
              <a:buClr>
                <a:srgbClr val="FFFFFF"/>
              </a:buClr>
              <a:buSzPct val="100000"/>
              <a:buFont typeface="Symbol" pitchFamily="16" charset="2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400" dirty="0">
                <a:latin typeface="Symbol" pitchFamily="16" charset="2"/>
              </a:rPr>
              <a:t></a:t>
            </a:r>
            <a:r>
              <a:rPr lang="en-GB" sz="2400" baseline="-25000" dirty="0" smtClean="0">
                <a:latin typeface="Comic Sans MS" pitchFamily="64" charset="0"/>
              </a:rPr>
              <a:t>1   </a:t>
            </a:r>
            <a:r>
              <a:rPr lang="en-GB" sz="2400" dirty="0" smtClean="0">
                <a:latin typeface="Symbol" pitchFamily="16" charset="2"/>
              </a:rPr>
              <a:t></a:t>
            </a:r>
            <a:r>
              <a:rPr lang="en-GB" sz="2400" dirty="0" smtClean="0">
                <a:latin typeface="Comic Sans MS" pitchFamily="64" charset="0"/>
              </a:rPr>
              <a:t> </a:t>
            </a:r>
            <a:r>
              <a:rPr lang="en-GB" sz="2400" b="1" dirty="0">
                <a:solidFill>
                  <a:srgbClr val="FF0000"/>
                </a:solidFill>
                <a:latin typeface="Symbol" pitchFamily="16" charset="2"/>
              </a:rPr>
              <a:t></a:t>
            </a:r>
            <a:r>
              <a:rPr lang="en-GB" sz="2400" dirty="0">
                <a:latin typeface="Comic Sans MS" pitchFamily="64" charset="0"/>
              </a:rPr>
              <a:t>, </a:t>
            </a:r>
            <a:r>
              <a:rPr lang="en-GB" sz="24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Symbol" pitchFamily="16" charset="2"/>
              </a:rPr>
              <a:t></a:t>
            </a:r>
            <a:r>
              <a:rPr lang="en-GB" sz="2400" dirty="0">
                <a:solidFill>
                  <a:schemeClr val="tx2">
                    <a:lumMod val="60000"/>
                    <a:lumOff val="40000"/>
                  </a:schemeClr>
                </a:solidFill>
                <a:latin typeface="Comic Sans MS" pitchFamily="64" charset="0"/>
              </a:rPr>
              <a:t>b</a:t>
            </a:r>
            <a:r>
              <a:rPr lang="en-GB" sz="2400" baseline="-25000" dirty="0">
                <a:solidFill>
                  <a:schemeClr val="tx2">
                    <a:lumMod val="60000"/>
                    <a:lumOff val="40000"/>
                  </a:schemeClr>
                </a:solidFill>
                <a:latin typeface="Comic Sans MS" pitchFamily="64" charset="0"/>
              </a:rPr>
              <a:t>1 </a:t>
            </a:r>
            <a:r>
              <a:rPr lang="en-GB" sz="2400" dirty="0">
                <a:latin typeface="Comic Sans MS" pitchFamily="64" charset="0"/>
              </a:rPr>
              <a:t>, </a:t>
            </a:r>
            <a:r>
              <a:rPr lang="en-GB" sz="2400" dirty="0">
                <a:solidFill>
                  <a:srgbClr val="558ED5"/>
                </a:solidFill>
                <a:latin typeface="Symbol" pitchFamily="16" charset="2"/>
              </a:rPr>
              <a:t></a:t>
            </a:r>
            <a:r>
              <a:rPr lang="en-GB" sz="2400" dirty="0" smtClean="0">
                <a:solidFill>
                  <a:srgbClr val="558ED5"/>
                </a:solidFill>
                <a:latin typeface="Comic Sans MS" pitchFamily="64" charset="0"/>
              </a:rPr>
              <a:t>f</a:t>
            </a:r>
            <a:r>
              <a:rPr lang="en-GB" sz="2400" baseline="-25000" dirty="0" smtClean="0">
                <a:solidFill>
                  <a:srgbClr val="558ED5"/>
                </a:solidFill>
                <a:latin typeface="Comic Sans MS" pitchFamily="64" charset="0"/>
              </a:rPr>
              <a:t>1</a:t>
            </a:r>
            <a:r>
              <a:rPr lang="en-GB" sz="2400" dirty="0" smtClean="0">
                <a:latin typeface="Comic Sans MS" pitchFamily="64" charset="0"/>
              </a:rPr>
              <a:t>,</a:t>
            </a:r>
            <a:r>
              <a:rPr lang="en-GB" sz="2400" dirty="0" smtClean="0">
                <a:solidFill>
                  <a:srgbClr val="558ED5"/>
                </a:solidFill>
                <a:latin typeface="Symbol" pitchFamily="16" charset="2"/>
              </a:rPr>
              <a:t>ph’</a:t>
            </a:r>
            <a:r>
              <a:rPr lang="en-GB" sz="2400" dirty="0" smtClean="0">
                <a:latin typeface="Comic Sans MS" pitchFamily="64" charset="0"/>
              </a:rPr>
              <a:t>, </a:t>
            </a:r>
            <a:r>
              <a:rPr lang="en-GB" sz="2400" dirty="0">
                <a:latin typeface="Symbol" pitchFamily="16" charset="2"/>
              </a:rPr>
              <a:t></a:t>
            </a:r>
            <a:r>
              <a:rPr lang="en-GB" sz="2400" dirty="0">
                <a:latin typeface="Comic Sans MS" pitchFamily="64" charset="0"/>
              </a:rPr>
              <a:t>a</a:t>
            </a:r>
            <a:r>
              <a:rPr lang="en-GB" sz="2400" baseline="-25000" dirty="0">
                <a:latin typeface="Comic Sans MS" pitchFamily="64" charset="0"/>
              </a:rPr>
              <a:t>1</a:t>
            </a:r>
            <a:endParaRPr lang="en-GB" sz="2400" dirty="0">
              <a:solidFill>
                <a:srgbClr val="558ED5"/>
              </a:solidFill>
              <a:latin typeface="Comic Sans MS" pitchFamily="64" charset="0"/>
            </a:endParaRPr>
          </a:p>
          <a:p>
            <a:pPr eaLnBrk="0" hangingPunct="0">
              <a:buClr>
                <a:srgbClr val="FFFFFF"/>
              </a:buClr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400" dirty="0">
                <a:latin typeface="Symbol" pitchFamily="16" charset="2"/>
              </a:rPr>
              <a:t></a:t>
            </a:r>
            <a:r>
              <a:rPr lang="en-GB" sz="2400" baseline="-25000" dirty="0" smtClean="0">
                <a:latin typeface="Comic Sans MS" pitchFamily="64" charset="0"/>
              </a:rPr>
              <a:t>1   </a:t>
            </a:r>
            <a:r>
              <a:rPr lang="en-GB" sz="2400" dirty="0" smtClean="0">
                <a:latin typeface="Symbol" pitchFamily="16" charset="2"/>
              </a:rPr>
              <a:t> </a:t>
            </a:r>
            <a:r>
              <a:rPr lang="en-GB" sz="2400" dirty="0" smtClean="0">
                <a:solidFill>
                  <a:srgbClr val="FF0000"/>
                </a:solidFill>
                <a:latin typeface="Symbol" pitchFamily="16" charset="2"/>
              </a:rPr>
              <a:t>h</a:t>
            </a:r>
            <a:r>
              <a:rPr lang="en-GB" sz="2400" dirty="0" smtClean="0">
                <a:solidFill>
                  <a:srgbClr val="FF0000"/>
                </a:solidFill>
                <a:latin typeface="Comic Sans MS" pitchFamily="64" charset="0"/>
              </a:rPr>
              <a:t>f</a:t>
            </a:r>
            <a:r>
              <a:rPr lang="en-GB" sz="2400" baseline="-25000" dirty="0" smtClean="0">
                <a:solidFill>
                  <a:srgbClr val="FF0000"/>
                </a:solidFill>
                <a:latin typeface="Comic Sans MS" pitchFamily="64" charset="0"/>
              </a:rPr>
              <a:t>2</a:t>
            </a:r>
            <a:r>
              <a:rPr lang="en-GB" sz="2400" dirty="0" smtClean="0">
                <a:latin typeface="Comic Sans MS" pitchFamily="64" charset="0"/>
              </a:rPr>
              <a:t>,</a:t>
            </a:r>
            <a:r>
              <a:rPr lang="en-GB" sz="2400" dirty="0" smtClean="0">
                <a:solidFill>
                  <a:srgbClr val="FF0000"/>
                </a:solidFill>
                <a:latin typeface="Comic Sans MS" pitchFamily="64" charset="0"/>
              </a:rPr>
              <a:t>a</a:t>
            </a:r>
            <a:r>
              <a:rPr lang="en-GB" sz="2400" baseline="-25000" dirty="0" smtClean="0">
                <a:solidFill>
                  <a:srgbClr val="FF0000"/>
                </a:solidFill>
                <a:latin typeface="Comic Sans MS" pitchFamily="64" charset="0"/>
              </a:rPr>
              <a:t>2</a:t>
            </a:r>
            <a:r>
              <a:rPr lang="en-GB" sz="2400" dirty="0" smtClean="0">
                <a:solidFill>
                  <a:srgbClr val="FF0000"/>
                </a:solidFill>
                <a:latin typeface="Symbol" pitchFamily="16" charset="2"/>
              </a:rPr>
              <a:t></a:t>
            </a:r>
            <a:r>
              <a:rPr lang="en-GB" sz="2400" dirty="0" smtClean="0">
                <a:latin typeface="Comic Sans MS" pitchFamily="64" charset="0"/>
              </a:rPr>
              <a:t>,</a:t>
            </a:r>
            <a:r>
              <a:rPr lang="en-GB" sz="2400" dirty="0" smtClean="0">
                <a:solidFill>
                  <a:srgbClr val="558ED5"/>
                </a:solidFill>
                <a:latin typeface="Symbol" pitchFamily="16" charset="2"/>
              </a:rPr>
              <a:t>h</a:t>
            </a:r>
            <a:r>
              <a:rPr lang="en-GB" sz="2400" dirty="0" smtClean="0">
                <a:solidFill>
                  <a:srgbClr val="558ED5"/>
                </a:solidFill>
                <a:latin typeface="Comic Sans MS" pitchFamily="64" charset="0"/>
              </a:rPr>
              <a:t>f</a:t>
            </a:r>
            <a:r>
              <a:rPr lang="en-GB" sz="2400" baseline="-25000" dirty="0" smtClean="0">
                <a:solidFill>
                  <a:srgbClr val="558ED5"/>
                </a:solidFill>
                <a:latin typeface="Comic Sans MS" pitchFamily="64" charset="0"/>
              </a:rPr>
              <a:t>1</a:t>
            </a:r>
            <a:r>
              <a:rPr lang="en-GB" sz="2400" dirty="0">
                <a:latin typeface="Comic Sans MS" pitchFamily="64" charset="0"/>
              </a:rPr>
              <a:t>,</a:t>
            </a:r>
            <a:r>
              <a:rPr lang="en-GB" sz="2400" dirty="0">
                <a:latin typeface="Symbol" pitchFamily="16" charset="2"/>
              </a:rPr>
              <a:t> </a:t>
            </a:r>
            <a:r>
              <a:rPr lang="en-GB" sz="2400" b="1" dirty="0">
                <a:solidFill>
                  <a:srgbClr val="558ED5"/>
                </a:solidFill>
                <a:latin typeface="Symbol" pitchFamily="16" charset="2"/>
              </a:rPr>
              <a:t>h’</a:t>
            </a:r>
            <a:r>
              <a:rPr lang="en-GB" sz="2400" dirty="0">
                <a:latin typeface="Comic Sans MS" pitchFamily="64" charset="0"/>
              </a:rPr>
              <a:t>,</a:t>
            </a:r>
            <a:r>
              <a:rPr lang="en-GB" sz="2400" dirty="0" smtClean="0">
                <a:latin typeface="Symbol" pitchFamily="16" charset="2"/>
              </a:rPr>
              <a:t></a:t>
            </a:r>
            <a:r>
              <a:rPr lang="en-GB" sz="2400" dirty="0">
                <a:latin typeface="Comic Sans MS" pitchFamily="64" charset="0"/>
              </a:rPr>
              <a:t>(1300)</a:t>
            </a:r>
            <a:r>
              <a:rPr lang="en-GB" sz="2400" dirty="0" smtClean="0">
                <a:latin typeface="Symbol" pitchFamily="16" charset="2"/>
              </a:rPr>
              <a:t></a:t>
            </a:r>
            <a:r>
              <a:rPr lang="en-GB" sz="2400" dirty="0" smtClean="0">
                <a:latin typeface="Comic Sans MS" pitchFamily="64" charset="0"/>
              </a:rPr>
              <a:t>, </a:t>
            </a:r>
            <a:r>
              <a:rPr lang="en-GB" sz="2400" dirty="0">
                <a:latin typeface="Comic Sans MS" pitchFamily="64" charset="0"/>
              </a:rPr>
              <a:t>a</a:t>
            </a:r>
            <a:r>
              <a:rPr lang="en-GB" sz="2400" baseline="-25000" dirty="0">
                <a:latin typeface="Comic Sans MS" pitchFamily="64" charset="0"/>
              </a:rPr>
              <a:t>1</a:t>
            </a:r>
            <a:r>
              <a:rPr lang="en-GB" sz="2400" dirty="0" smtClean="0">
                <a:latin typeface="Symbol" pitchFamily="16" charset="2"/>
              </a:rPr>
              <a:t></a:t>
            </a:r>
            <a:r>
              <a:rPr lang="en-GB" sz="2400" dirty="0" smtClean="0">
                <a:latin typeface="Comic Sans MS" pitchFamily="64" charset="0"/>
              </a:rPr>
              <a:t>,</a:t>
            </a:r>
            <a:r>
              <a:rPr lang="en-GB" sz="2400" dirty="0" smtClean="0">
                <a:solidFill>
                  <a:srgbClr val="558ED5"/>
                </a:solidFill>
                <a:latin typeface="Symbol" pitchFamily="16" charset="2"/>
              </a:rPr>
              <a:t> </a:t>
            </a:r>
          </a:p>
          <a:p>
            <a:pPr eaLnBrk="0" hangingPunct="0">
              <a:buClr>
                <a:srgbClr val="FFFFFF"/>
              </a:buClr>
              <a:buSzPct val="100000"/>
              <a:buFont typeface="Symbol" pitchFamily="16" charset="2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400" dirty="0" smtClean="0">
                <a:latin typeface="Symbol" pitchFamily="16" charset="2"/>
              </a:rPr>
              <a:t></a:t>
            </a:r>
            <a:r>
              <a:rPr lang="en-GB" sz="2400" baseline="-25000" dirty="0" smtClean="0">
                <a:latin typeface="Symbol" pitchFamily="16" charset="2"/>
              </a:rPr>
              <a:t>1</a:t>
            </a:r>
            <a:r>
              <a:rPr lang="en-GB" sz="2400" dirty="0" smtClean="0">
                <a:latin typeface="Symbol" pitchFamily="16" charset="2"/>
              </a:rPr>
              <a:t>’ </a:t>
            </a:r>
            <a:r>
              <a:rPr lang="en-GB" sz="2400" dirty="0" smtClean="0">
                <a:solidFill>
                  <a:srgbClr val="FF0000"/>
                </a:solidFill>
                <a:latin typeface="Comic Sans MS" pitchFamily="64" charset="0"/>
              </a:rPr>
              <a:t>K</a:t>
            </a:r>
            <a:r>
              <a:rPr lang="en-GB" sz="2400" baseline="30000" dirty="0">
                <a:solidFill>
                  <a:srgbClr val="FF0000"/>
                </a:solidFill>
                <a:latin typeface="Comic Sans MS" pitchFamily="64" charset="0"/>
              </a:rPr>
              <a:t>*</a:t>
            </a:r>
            <a:r>
              <a:rPr lang="en-GB" sz="2400" dirty="0">
                <a:solidFill>
                  <a:srgbClr val="FF0000"/>
                </a:solidFill>
                <a:latin typeface="Symbol" pitchFamily="16" charset="2"/>
              </a:rPr>
              <a:t>K</a:t>
            </a:r>
            <a:r>
              <a:rPr lang="en-GB" sz="2400" dirty="0" smtClean="0">
                <a:latin typeface="Comic Sans MS" pitchFamily="64" charset="0"/>
              </a:rPr>
              <a:t>, </a:t>
            </a:r>
            <a:r>
              <a:rPr lang="en-GB" sz="2400" dirty="0" smtClean="0">
                <a:solidFill>
                  <a:schemeClr val="tx2">
                    <a:lumMod val="50000"/>
                    <a:lumOff val="50000"/>
                  </a:schemeClr>
                </a:solidFill>
                <a:latin typeface="Symbol" pitchFamily="16" charset="2"/>
              </a:rPr>
              <a:t>K</a:t>
            </a:r>
            <a:r>
              <a:rPr lang="en-GB" sz="2400" baseline="-25000" dirty="0" smtClean="0">
                <a:solidFill>
                  <a:schemeClr val="tx2">
                    <a:lumMod val="50000"/>
                    <a:lumOff val="50000"/>
                  </a:schemeClr>
                </a:solidFill>
                <a:latin typeface="Symbol" pitchFamily="16" charset="2"/>
              </a:rPr>
              <a:t>1</a:t>
            </a:r>
            <a:r>
              <a:rPr lang="en-GB" sz="2400" dirty="0">
                <a:solidFill>
                  <a:schemeClr val="tx2">
                    <a:lumMod val="50000"/>
                    <a:lumOff val="50000"/>
                  </a:schemeClr>
                </a:solidFill>
                <a:latin typeface="Symbol" pitchFamily="16" charset="2"/>
              </a:rPr>
              <a:t>(1270)K</a:t>
            </a:r>
            <a:r>
              <a:rPr lang="en-GB" sz="2400" dirty="0">
                <a:latin typeface="Comic Sans MS" pitchFamily="64" charset="0"/>
              </a:rPr>
              <a:t>, </a:t>
            </a:r>
            <a:r>
              <a:rPr lang="en-GB" sz="2400" dirty="0">
                <a:solidFill>
                  <a:srgbClr val="3F8DE2"/>
                </a:solidFill>
                <a:latin typeface="Symbol" pitchFamily="16" charset="2"/>
              </a:rPr>
              <a:t>K</a:t>
            </a:r>
            <a:r>
              <a:rPr lang="en-GB" sz="2400" baseline="-25000" dirty="0">
                <a:solidFill>
                  <a:srgbClr val="3F8DE2"/>
                </a:solidFill>
                <a:latin typeface="Symbol" pitchFamily="16" charset="2"/>
              </a:rPr>
              <a:t>1</a:t>
            </a:r>
            <a:r>
              <a:rPr lang="en-GB" sz="2400" dirty="0">
                <a:solidFill>
                  <a:srgbClr val="3F8DE2"/>
                </a:solidFill>
                <a:latin typeface="Symbol" pitchFamily="16" charset="2"/>
              </a:rPr>
              <a:t>(1270)K</a:t>
            </a:r>
            <a:r>
              <a:rPr lang="en-GB" sz="2400" dirty="0">
                <a:solidFill>
                  <a:srgbClr val="3F8DE2"/>
                </a:solidFill>
                <a:latin typeface="Comic Sans MS" pitchFamily="64" charset="0"/>
              </a:rPr>
              <a:t> </a:t>
            </a:r>
            <a:r>
              <a:rPr lang="en-GB" sz="2400" dirty="0" smtClean="0">
                <a:latin typeface="Comic Sans MS" pitchFamily="64" charset="0"/>
              </a:rPr>
              <a:t>,</a:t>
            </a:r>
            <a:r>
              <a:rPr lang="en-GB" sz="2400" b="1" dirty="0" smtClean="0">
                <a:solidFill>
                  <a:srgbClr val="558ED5"/>
                </a:solidFill>
                <a:latin typeface="Symbol" pitchFamily="16" charset="2"/>
              </a:rPr>
              <a:t> </a:t>
            </a:r>
            <a:r>
              <a:rPr lang="en-GB" sz="2400" b="1" dirty="0">
                <a:solidFill>
                  <a:srgbClr val="558ED5"/>
                </a:solidFill>
                <a:latin typeface="Symbol" pitchFamily="16" charset="2"/>
              </a:rPr>
              <a:t>h’</a:t>
            </a:r>
            <a:endParaRPr lang="en-GB" sz="2400" dirty="0" smtClean="0">
              <a:latin typeface="Symbol" pitchFamily="16" charset="2"/>
            </a:endParaRPr>
          </a:p>
          <a:p>
            <a:pPr eaLnBrk="0" hangingPunct="0">
              <a:buClr>
                <a:srgbClr val="FFFFFF"/>
              </a:buClr>
              <a:buSzPct val="100000"/>
              <a:buFont typeface="Symbol" pitchFamily="16" charset="2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GB" sz="2400" dirty="0">
              <a:latin typeface="Symbol" pitchFamily="16" charset="2"/>
            </a:endParaRPr>
          </a:p>
          <a:p>
            <a:pPr eaLnBrk="0" hangingPunct="0">
              <a:buClr>
                <a:srgbClr val="FFFFFF"/>
              </a:buClr>
              <a:buSzPct val="100000"/>
              <a:buFont typeface="Comic Sans MS" pitchFamily="64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400" dirty="0">
                <a:latin typeface="Comic Sans MS" pitchFamily="64" charset="0"/>
              </a:rPr>
              <a:t>b</a:t>
            </a:r>
            <a:r>
              <a:rPr lang="en-GB" sz="2400" baseline="-25000" dirty="0">
                <a:latin typeface="Comic Sans MS" pitchFamily="64" charset="0"/>
              </a:rPr>
              <a:t>2 </a:t>
            </a:r>
            <a:r>
              <a:rPr lang="en-GB" sz="2400" dirty="0">
                <a:latin typeface="Symbol" pitchFamily="16" charset="2"/>
              </a:rPr>
              <a:t></a:t>
            </a:r>
            <a:r>
              <a:rPr lang="en-GB" sz="2400" dirty="0">
                <a:latin typeface="Comic Sans MS" pitchFamily="64" charset="0"/>
              </a:rPr>
              <a:t> </a:t>
            </a:r>
            <a:r>
              <a:rPr lang="en-GB" sz="2400" b="1" dirty="0">
                <a:solidFill>
                  <a:srgbClr val="FF0000"/>
                </a:solidFill>
                <a:latin typeface="Symbol" pitchFamily="16" charset="2"/>
              </a:rPr>
              <a:t></a:t>
            </a:r>
            <a:r>
              <a:rPr lang="en-GB" sz="2400" dirty="0">
                <a:latin typeface="Symbol" pitchFamily="16" charset="2"/>
              </a:rPr>
              <a:t></a:t>
            </a:r>
            <a:r>
              <a:rPr lang="en-GB" sz="2400" dirty="0">
                <a:solidFill>
                  <a:srgbClr val="FF0000"/>
                </a:solidFill>
                <a:latin typeface="Comic Sans MS" pitchFamily="64" charset="0"/>
              </a:rPr>
              <a:t>a</a:t>
            </a:r>
            <a:r>
              <a:rPr lang="en-GB" sz="2400" baseline="-25000" dirty="0">
                <a:solidFill>
                  <a:srgbClr val="FF0000"/>
                </a:solidFill>
                <a:latin typeface="Comic Sans MS" pitchFamily="64" charset="0"/>
              </a:rPr>
              <a:t>2</a:t>
            </a:r>
            <a:r>
              <a:rPr lang="en-GB" sz="2400" dirty="0">
                <a:solidFill>
                  <a:srgbClr val="FF0000"/>
                </a:solidFill>
                <a:latin typeface="Symbol" pitchFamily="16" charset="2"/>
              </a:rPr>
              <a:t></a:t>
            </a:r>
            <a:r>
              <a:rPr lang="en-GB" sz="2400" dirty="0">
                <a:latin typeface="Symbol" pitchFamily="16" charset="2"/>
              </a:rPr>
              <a:t>, </a:t>
            </a:r>
            <a:r>
              <a:rPr lang="en-GB" sz="2400" b="1" dirty="0" err="1" smtClean="0">
                <a:solidFill>
                  <a:srgbClr val="FF0000"/>
                </a:solidFill>
                <a:latin typeface="Symbol" pitchFamily="16" charset="2"/>
              </a:rPr>
              <a:t>rh</a:t>
            </a:r>
            <a:r>
              <a:rPr lang="en-GB" sz="2400" b="1" dirty="0" smtClean="0">
                <a:latin typeface="Symbol" pitchFamily="16" charset="2"/>
              </a:rPr>
              <a:t>,</a:t>
            </a:r>
            <a:r>
              <a:rPr lang="en-GB" sz="2400" b="1" dirty="0" smtClean="0">
                <a:solidFill>
                  <a:srgbClr val="FF0000"/>
                </a:solidFill>
                <a:latin typeface="Symbol" pitchFamily="16" charset="2"/>
              </a:rPr>
              <a:t> </a:t>
            </a:r>
            <a:r>
              <a:rPr lang="en-GB" sz="2400" dirty="0" smtClean="0">
                <a:latin typeface="Comic Sans MS" pitchFamily="64" charset="0"/>
              </a:rPr>
              <a:t>f</a:t>
            </a:r>
            <a:r>
              <a:rPr lang="en-GB" sz="2400" baseline="-25000" dirty="0" smtClean="0">
                <a:latin typeface="Comic Sans MS" pitchFamily="64" charset="0"/>
              </a:rPr>
              <a:t>1</a:t>
            </a:r>
            <a:r>
              <a:rPr lang="en-GB" sz="2400" dirty="0" smtClean="0">
                <a:latin typeface="Symbol" pitchFamily="16" charset="2"/>
              </a:rPr>
              <a:t>r, </a:t>
            </a:r>
            <a:r>
              <a:rPr lang="en-GB" sz="2400" dirty="0" smtClean="0">
                <a:latin typeface="Comic Sans MS" pitchFamily="64" charset="0"/>
              </a:rPr>
              <a:t>a</a:t>
            </a:r>
            <a:r>
              <a:rPr lang="en-GB" sz="2400" baseline="-25000" dirty="0" smtClean="0">
                <a:latin typeface="Comic Sans MS" pitchFamily="64" charset="0"/>
              </a:rPr>
              <a:t>1</a:t>
            </a:r>
            <a:r>
              <a:rPr lang="en-GB" sz="2400" dirty="0" smtClean="0">
                <a:latin typeface="Symbol" pitchFamily="16" charset="2"/>
              </a:rPr>
              <a:t></a:t>
            </a:r>
            <a:r>
              <a:rPr lang="en-GB" sz="2400" dirty="0" smtClean="0">
                <a:latin typeface="Comic Sans MS" pitchFamily="64" charset="0"/>
              </a:rPr>
              <a:t>, </a:t>
            </a:r>
            <a:r>
              <a:rPr lang="en-GB" sz="2400" dirty="0">
                <a:latin typeface="Comic Sans MS" pitchFamily="64" charset="0"/>
              </a:rPr>
              <a:t>h</a:t>
            </a:r>
            <a:r>
              <a:rPr lang="en-GB" sz="2400" baseline="-25000" dirty="0">
                <a:latin typeface="Comic Sans MS" pitchFamily="64" charset="0"/>
              </a:rPr>
              <a:t>1</a:t>
            </a:r>
            <a:r>
              <a:rPr lang="en-GB" sz="2400" dirty="0" smtClean="0">
                <a:latin typeface="Symbol" pitchFamily="16" charset="2"/>
              </a:rPr>
              <a:t></a:t>
            </a:r>
            <a:r>
              <a:rPr lang="en-GB" sz="2400" dirty="0">
                <a:latin typeface="Comic Sans MS" pitchFamily="64" charset="0"/>
              </a:rPr>
              <a:t>, </a:t>
            </a:r>
            <a:r>
              <a:rPr lang="en-GB" sz="2400" dirty="0" smtClean="0">
                <a:latin typeface="Comic Sans MS" pitchFamily="64" charset="0"/>
              </a:rPr>
              <a:t>b</a:t>
            </a:r>
            <a:r>
              <a:rPr lang="en-GB" sz="2400" baseline="-25000" dirty="0" smtClean="0">
                <a:latin typeface="Comic Sans MS" pitchFamily="64" charset="0"/>
              </a:rPr>
              <a:t>1</a:t>
            </a:r>
            <a:r>
              <a:rPr lang="en-GB" sz="2400" dirty="0" smtClean="0">
                <a:latin typeface="Symbol" pitchFamily="16" charset="2"/>
              </a:rPr>
              <a:t>h</a:t>
            </a:r>
            <a:endParaRPr lang="en-GB" sz="2400" dirty="0">
              <a:latin typeface="Symbol" pitchFamily="16" charset="2"/>
            </a:endParaRPr>
          </a:p>
          <a:p>
            <a:pPr eaLnBrk="0" hangingPunct="0">
              <a:buClr>
                <a:srgbClr val="FFFFFF"/>
              </a:buClr>
              <a:buSzPct val="100000"/>
              <a:buFont typeface="Comic Sans MS" pitchFamily="64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400" dirty="0">
                <a:latin typeface="Comic Sans MS" pitchFamily="64" charset="0"/>
              </a:rPr>
              <a:t>h</a:t>
            </a:r>
            <a:r>
              <a:rPr lang="en-GB" sz="2400" baseline="-25000" dirty="0">
                <a:latin typeface="Comic Sans MS" pitchFamily="64" charset="0"/>
              </a:rPr>
              <a:t>2 </a:t>
            </a:r>
            <a:r>
              <a:rPr lang="en-GB" sz="2400" dirty="0">
                <a:latin typeface="Symbol" pitchFamily="16" charset="2"/>
              </a:rPr>
              <a:t></a:t>
            </a:r>
            <a:r>
              <a:rPr lang="en-GB" sz="2400" dirty="0">
                <a:latin typeface="Comic Sans MS" pitchFamily="64" charset="0"/>
              </a:rPr>
              <a:t> </a:t>
            </a:r>
            <a:r>
              <a:rPr lang="en-GB" sz="2400" b="1" dirty="0">
                <a:solidFill>
                  <a:srgbClr val="FF0000"/>
                </a:solidFill>
                <a:latin typeface="Symbol" pitchFamily="16" charset="2"/>
              </a:rPr>
              <a:t></a:t>
            </a:r>
            <a:r>
              <a:rPr lang="en-GB" sz="2400" dirty="0">
                <a:latin typeface="Symbol" pitchFamily="16" charset="2"/>
              </a:rPr>
              <a:t></a:t>
            </a:r>
            <a:r>
              <a:rPr lang="en-GB" sz="2400" dirty="0" smtClean="0">
                <a:solidFill>
                  <a:srgbClr val="558ED5"/>
                </a:solidFill>
                <a:latin typeface="Comic Sans MS" pitchFamily="64" charset="0"/>
              </a:rPr>
              <a:t>b</a:t>
            </a:r>
            <a:r>
              <a:rPr lang="en-GB" sz="2400" baseline="-25000" dirty="0" smtClean="0">
                <a:solidFill>
                  <a:srgbClr val="558ED5"/>
                </a:solidFill>
                <a:latin typeface="Comic Sans MS" pitchFamily="64" charset="0"/>
              </a:rPr>
              <a:t>1</a:t>
            </a:r>
            <a:r>
              <a:rPr lang="en-GB" sz="2400" dirty="0" smtClean="0">
                <a:solidFill>
                  <a:srgbClr val="558ED5"/>
                </a:solidFill>
                <a:latin typeface="Symbol" pitchFamily="16" charset="2"/>
              </a:rPr>
              <a:t></a:t>
            </a:r>
            <a:r>
              <a:rPr lang="en-GB" sz="2400" dirty="0" smtClean="0">
                <a:latin typeface="Comic Sans MS" pitchFamily="64" charset="0"/>
              </a:rPr>
              <a:t>,</a:t>
            </a:r>
            <a:r>
              <a:rPr lang="en-GB" sz="2400" dirty="0" smtClean="0">
                <a:solidFill>
                  <a:srgbClr val="558ED5"/>
                </a:solidFill>
                <a:latin typeface="Symbol" pitchFamily="16" charset="2"/>
              </a:rPr>
              <a:t></a:t>
            </a:r>
            <a:r>
              <a:rPr lang="en-GB" sz="2400" dirty="0" smtClean="0">
                <a:latin typeface="Symbol" pitchFamily="16" charset="2"/>
              </a:rPr>
              <a:t>, </a:t>
            </a:r>
            <a:r>
              <a:rPr lang="en-GB" sz="2400" dirty="0" smtClean="0">
                <a:latin typeface="Comic Sans MS" pitchFamily="64" charset="0"/>
              </a:rPr>
              <a:t>f</a:t>
            </a:r>
            <a:r>
              <a:rPr lang="en-GB" sz="2400" baseline="-25000" dirty="0" smtClean="0">
                <a:latin typeface="Comic Sans MS" pitchFamily="64" charset="0"/>
              </a:rPr>
              <a:t>1</a:t>
            </a:r>
            <a:r>
              <a:rPr lang="en-GB" sz="2400" dirty="0" smtClean="0">
                <a:latin typeface="Symbol" pitchFamily="16" charset="2"/>
              </a:rPr>
              <a:t>w</a:t>
            </a:r>
            <a:r>
              <a:rPr lang="en-GB" sz="2400" dirty="0">
                <a:latin typeface="Symbol" pitchFamily="16" charset="2"/>
              </a:rPr>
              <a:t></a:t>
            </a:r>
          </a:p>
          <a:p>
            <a:pPr eaLnBrk="0" hangingPunct="0">
              <a:buClr>
                <a:srgbClr val="FFFFFF"/>
              </a:buClr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400" dirty="0">
                <a:latin typeface="Comic Sans MS" pitchFamily="64" charset="0"/>
              </a:rPr>
              <a:t>h’</a:t>
            </a:r>
            <a:r>
              <a:rPr lang="en-GB" sz="2400" baseline="-25000" dirty="0">
                <a:latin typeface="Comic Sans MS" pitchFamily="64" charset="0"/>
              </a:rPr>
              <a:t>2 </a:t>
            </a:r>
            <a:r>
              <a:rPr lang="en-GB" sz="2400" dirty="0">
                <a:latin typeface="Symbol" pitchFamily="16" charset="2"/>
              </a:rPr>
              <a:t></a:t>
            </a:r>
            <a:r>
              <a:rPr lang="en-GB" sz="2400" dirty="0">
                <a:latin typeface="Comic Sans MS" pitchFamily="64" charset="0"/>
              </a:rPr>
              <a:t> </a:t>
            </a:r>
            <a:r>
              <a:rPr lang="en-GB" sz="2400" dirty="0">
                <a:solidFill>
                  <a:srgbClr val="3F8DE2"/>
                </a:solidFill>
                <a:latin typeface="Symbol" pitchFamily="16" charset="2"/>
              </a:rPr>
              <a:t>K</a:t>
            </a:r>
            <a:r>
              <a:rPr lang="en-GB" sz="2400" baseline="-25000" dirty="0">
                <a:solidFill>
                  <a:srgbClr val="3F8DE2"/>
                </a:solidFill>
                <a:latin typeface="Symbol" pitchFamily="16" charset="2"/>
              </a:rPr>
              <a:t>1</a:t>
            </a:r>
            <a:r>
              <a:rPr lang="en-GB" sz="2400" dirty="0">
                <a:solidFill>
                  <a:srgbClr val="3F8DE2"/>
                </a:solidFill>
                <a:latin typeface="Symbol" pitchFamily="16" charset="2"/>
              </a:rPr>
              <a:t>(1270)K</a:t>
            </a:r>
            <a:r>
              <a:rPr lang="en-GB" sz="2400" dirty="0">
                <a:latin typeface="Comic Sans MS" pitchFamily="64" charset="0"/>
              </a:rPr>
              <a:t>, </a:t>
            </a:r>
            <a:r>
              <a:rPr lang="en-GB" sz="2400" dirty="0">
                <a:solidFill>
                  <a:srgbClr val="3F8DE2"/>
                </a:solidFill>
                <a:latin typeface="Symbol" pitchFamily="16" charset="2"/>
              </a:rPr>
              <a:t>K</a:t>
            </a:r>
            <a:r>
              <a:rPr lang="en-GB" sz="2400" baseline="-25000" dirty="0">
                <a:solidFill>
                  <a:srgbClr val="3F8DE2"/>
                </a:solidFill>
                <a:latin typeface="Symbol" pitchFamily="16" charset="2"/>
              </a:rPr>
              <a:t>1</a:t>
            </a:r>
            <a:r>
              <a:rPr lang="en-GB" sz="2400" dirty="0">
                <a:solidFill>
                  <a:srgbClr val="3F8DE2"/>
                </a:solidFill>
                <a:latin typeface="Symbol" pitchFamily="16" charset="2"/>
              </a:rPr>
              <a:t>(1270)K</a:t>
            </a:r>
            <a:r>
              <a:rPr lang="en-GB" sz="2400" dirty="0">
                <a:latin typeface="Comic Sans MS" pitchFamily="64" charset="0"/>
              </a:rPr>
              <a:t>, </a:t>
            </a:r>
            <a:r>
              <a:rPr lang="en-GB" sz="2400" dirty="0">
                <a:solidFill>
                  <a:srgbClr val="3F8DE2"/>
                </a:solidFill>
                <a:latin typeface="Comic Sans MS" pitchFamily="64" charset="0"/>
              </a:rPr>
              <a:t>K</a:t>
            </a:r>
            <a:r>
              <a:rPr lang="en-GB" sz="2400" baseline="-25000" dirty="0">
                <a:solidFill>
                  <a:srgbClr val="3F8DE2"/>
                </a:solidFill>
                <a:latin typeface="Comic Sans MS" pitchFamily="64" charset="0"/>
              </a:rPr>
              <a:t>2</a:t>
            </a:r>
            <a:r>
              <a:rPr lang="en-GB" sz="2400" baseline="30000" dirty="0">
                <a:solidFill>
                  <a:srgbClr val="3F8DE2"/>
                </a:solidFill>
                <a:latin typeface="Comic Sans MS" pitchFamily="64" charset="0"/>
              </a:rPr>
              <a:t>*</a:t>
            </a:r>
            <a:r>
              <a:rPr lang="en-GB" sz="2400" dirty="0" smtClean="0">
                <a:solidFill>
                  <a:srgbClr val="3F8DE2"/>
                </a:solidFill>
                <a:latin typeface="Symbol" pitchFamily="16" charset="2"/>
              </a:rPr>
              <a:t>K</a:t>
            </a:r>
            <a:r>
              <a:rPr lang="en-GB" sz="2400" dirty="0" smtClean="0">
                <a:latin typeface="Symbol" pitchFamily="16" charset="2"/>
              </a:rPr>
              <a:t></a:t>
            </a:r>
            <a:r>
              <a:rPr lang="en-GB" sz="2400" dirty="0" smtClean="0">
                <a:solidFill>
                  <a:srgbClr val="558ED5"/>
                </a:solidFill>
                <a:latin typeface="Symbol" pitchFamily="16" charset="2"/>
              </a:rPr>
              <a:t>f</a:t>
            </a:r>
            <a:r>
              <a:rPr lang="en-GB" sz="2400" dirty="0">
                <a:latin typeface="Symbol" pitchFamily="16" charset="2"/>
              </a:rPr>
              <a:t>, </a:t>
            </a:r>
            <a:r>
              <a:rPr lang="en-GB" sz="2400" dirty="0" smtClean="0">
                <a:latin typeface="Comic Sans MS" pitchFamily="64" charset="0"/>
              </a:rPr>
              <a:t>f</a:t>
            </a:r>
            <a:r>
              <a:rPr lang="en-GB" sz="2400" baseline="-25000" dirty="0" smtClean="0">
                <a:latin typeface="Comic Sans MS" pitchFamily="64" charset="0"/>
              </a:rPr>
              <a:t>1</a:t>
            </a:r>
            <a:r>
              <a:rPr lang="en-GB" sz="2400" dirty="0" smtClean="0">
                <a:latin typeface="Symbol" pitchFamily="16" charset="2"/>
              </a:rPr>
              <a:t>f</a:t>
            </a:r>
            <a:r>
              <a:rPr lang="en-GB" sz="2400" dirty="0" smtClean="0">
                <a:latin typeface="Comic Sans MS" pitchFamily="64" charset="0"/>
              </a:rPr>
              <a:t> </a:t>
            </a:r>
            <a:endParaRPr lang="en-GB" sz="2400" dirty="0" smtClean="0">
              <a:latin typeface="Symbol" pitchFamily="16" charset="2"/>
            </a:endParaRPr>
          </a:p>
          <a:p>
            <a:pPr eaLnBrk="0" hangingPunct="0">
              <a:buClr>
                <a:srgbClr val="FFFFFF"/>
              </a:buClr>
              <a:buSzPct val="100000"/>
              <a:buFont typeface="Symbol" pitchFamily="16" charset="2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GB" sz="2400" dirty="0">
              <a:latin typeface="Symbol" pitchFamily="16" charset="2"/>
            </a:endParaRPr>
          </a:p>
          <a:p>
            <a:pPr eaLnBrk="0" hangingPunct="0">
              <a:buClr>
                <a:srgbClr val="FFFFFF"/>
              </a:buClr>
              <a:buSzPct val="100000"/>
              <a:buFont typeface="Comic Sans MS" pitchFamily="64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400" dirty="0">
                <a:latin typeface="Comic Sans MS" pitchFamily="64" charset="0"/>
              </a:rPr>
              <a:t>b</a:t>
            </a:r>
            <a:r>
              <a:rPr lang="en-GB" sz="2400" baseline="-25000" dirty="0">
                <a:latin typeface="Comic Sans MS" pitchFamily="64" charset="0"/>
              </a:rPr>
              <a:t>0 </a:t>
            </a:r>
            <a:r>
              <a:rPr lang="en-GB" sz="2400" dirty="0">
                <a:latin typeface="Symbol" pitchFamily="16" charset="2"/>
              </a:rPr>
              <a:t></a:t>
            </a:r>
            <a:r>
              <a:rPr lang="en-GB" sz="2400" dirty="0">
                <a:latin typeface="Comic Sans MS" pitchFamily="64" charset="0"/>
              </a:rPr>
              <a:t> </a:t>
            </a:r>
            <a:r>
              <a:rPr lang="en-GB" sz="2400" dirty="0">
                <a:latin typeface="Symbol" pitchFamily="16" charset="2"/>
              </a:rPr>
              <a:t></a:t>
            </a:r>
            <a:r>
              <a:rPr lang="en-GB" sz="2400" dirty="0">
                <a:latin typeface="Comic Sans MS" pitchFamily="64" charset="0"/>
              </a:rPr>
              <a:t>(1300)</a:t>
            </a:r>
            <a:r>
              <a:rPr lang="en-GB" sz="2400" dirty="0">
                <a:latin typeface="Symbol" pitchFamily="16" charset="2"/>
              </a:rPr>
              <a:t></a:t>
            </a:r>
            <a:r>
              <a:rPr lang="en-GB" sz="2400" dirty="0">
                <a:latin typeface="Comic Sans MS" pitchFamily="64" charset="0"/>
              </a:rPr>
              <a:t> , h</a:t>
            </a:r>
            <a:r>
              <a:rPr lang="en-GB" sz="2400" baseline="-25000" dirty="0">
                <a:latin typeface="Comic Sans MS" pitchFamily="64" charset="0"/>
              </a:rPr>
              <a:t>1</a:t>
            </a:r>
            <a:r>
              <a:rPr lang="en-GB" sz="2400" dirty="0" smtClean="0">
                <a:latin typeface="Symbol" pitchFamily="16" charset="2"/>
              </a:rPr>
              <a:t>, </a:t>
            </a:r>
            <a:r>
              <a:rPr lang="en-GB" sz="2400" dirty="0" smtClean="0">
                <a:latin typeface="Comic Sans MS" pitchFamily="64" charset="0"/>
              </a:rPr>
              <a:t>f</a:t>
            </a:r>
            <a:r>
              <a:rPr lang="en-GB" sz="2400" baseline="-25000" dirty="0" smtClean="0">
                <a:latin typeface="Comic Sans MS" pitchFamily="64" charset="0"/>
              </a:rPr>
              <a:t>1</a:t>
            </a:r>
            <a:r>
              <a:rPr lang="en-GB" sz="2400" dirty="0" smtClean="0">
                <a:latin typeface="Symbol" pitchFamily="16" charset="2"/>
              </a:rPr>
              <a:t>r</a:t>
            </a:r>
            <a:r>
              <a:rPr lang="en-GB" sz="2400" dirty="0">
                <a:latin typeface="Comic Sans MS" pitchFamily="64" charset="0"/>
              </a:rPr>
              <a:t>, b</a:t>
            </a:r>
            <a:r>
              <a:rPr lang="en-GB" sz="2400" baseline="-25000" dirty="0">
                <a:latin typeface="Comic Sans MS" pitchFamily="64" charset="0"/>
              </a:rPr>
              <a:t>1</a:t>
            </a:r>
            <a:r>
              <a:rPr lang="en-GB" sz="2400" dirty="0">
                <a:latin typeface="Symbol" pitchFamily="16" charset="2"/>
              </a:rPr>
              <a:t>h</a:t>
            </a:r>
          </a:p>
          <a:p>
            <a:pPr eaLnBrk="0" hangingPunct="0">
              <a:buClr>
                <a:srgbClr val="FFFFFF"/>
              </a:buClr>
              <a:buSzPct val="100000"/>
              <a:buFont typeface="Comic Sans MS" pitchFamily="64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400" dirty="0">
                <a:latin typeface="Comic Sans MS" pitchFamily="64" charset="0"/>
              </a:rPr>
              <a:t>h</a:t>
            </a:r>
            <a:r>
              <a:rPr lang="en-GB" sz="2400" baseline="-25000" dirty="0">
                <a:latin typeface="Comic Sans MS" pitchFamily="64" charset="0"/>
              </a:rPr>
              <a:t>0 </a:t>
            </a:r>
            <a:r>
              <a:rPr lang="en-GB" sz="2400" dirty="0">
                <a:latin typeface="Symbol" pitchFamily="16" charset="2"/>
              </a:rPr>
              <a:t></a:t>
            </a:r>
            <a:r>
              <a:rPr lang="en-GB" sz="2400" dirty="0">
                <a:latin typeface="Comic Sans MS" pitchFamily="64" charset="0"/>
              </a:rPr>
              <a:t> </a:t>
            </a:r>
            <a:r>
              <a:rPr lang="en-GB" sz="2400" dirty="0">
                <a:solidFill>
                  <a:srgbClr val="558ED5"/>
                </a:solidFill>
                <a:latin typeface="Comic Sans MS" pitchFamily="64" charset="0"/>
              </a:rPr>
              <a:t>b</a:t>
            </a:r>
            <a:r>
              <a:rPr lang="en-GB" sz="2400" baseline="-25000" dirty="0">
                <a:solidFill>
                  <a:srgbClr val="558ED5"/>
                </a:solidFill>
                <a:latin typeface="Comic Sans MS" pitchFamily="64" charset="0"/>
              </a:rPr>
              <a:t>1</a:t>
            </a:r>
            <a:r>
              <a:rPr lang="en-GB" sz="2400" dirty="0">
                <a:solidFill>
                  <a:srgbClr val="558ED5"/>
                </a:solidFill>
                <a:latin typeface="Symbol" pitchFamily="16" charset="2"/>
              </a:rPr>
              <a:t></a:t>
            </a:r>
            <a:r>
              <a:rPr lang="en-GB" sz="2400" dirty="0">
                <a:latin typeface="Comic Sans MS" pitchFamily="64" charset="0"/>
              </a:rPr>
              <a:t> , h</a:t>
            </a:r>
            <a:r>
              <a:rPr lang="en-GB" sz="2400" baseline="-25000" dirty="0">
                <a:latin typeface="Comic Sans MS" pitchFamily="64" charset="0"/>
              </a:rPr>
              <a:t>1</a:t>
            </a:r>
            <a:r>
              <a:rPr lang="en-GB" sz="2400" dirty="0">
                <a:latin typeface="Symbol" pitchFamily="16" charset="2"/>
              </a:rPr>
              <a:t></a:t>
            </a:r>
            <a:r>
              <a:rPr lang="en-GB" sz="2400" dirty="0" smtClean="0">
                <a:latin typeface="Symbol" pitchFamily="16" charset="2"/>
              </a:rPr>
              <a:t></a:t>
            </a:r>
          </a:p>
          <a:p>
            <a:pPr eaLnBrk="0" hangingPunct="0">
              <a:buClr>
                <a:srgbClr val="FFFFFF"/>
              </a:buClr>
              <a:buSzPct val="100000"/>
              <a:buFont typeface="Comic Sans MS" pitchFamily="64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400" dirty="0" smtClean="0">
                <a:latin typeface="Comic Sans MS" pitchFamily="64" charset="0"/>
              </a:rPr>
              <a:t>h</a:t>
            </a:r>
            <a:r>
              <a:rPr lang="en-GB" sz="2400" dirty="0">
                <a:latin typeface="Comic Sans MS" pitchFamily="64" charset="0"/>
              </a:rPr>
              <a:t>’</a:t>
            </a:r>
            <a:r>
              <a:rPr lang="en-GB" sz="2400" baseline="-25000" dirty="0">
                <a:latin typeface="Comic Sans MS" pitchFamily="64" charset="0"/>
              </a:rPr>
              <a:t>0 </a:t>
            </a:r>
            <a:r>
              <a:rPr lang="en-GB" sz="2400" dirty="0">
                <a:latin typeface="Symbol" pitchFamily="16" charset="2"/>
              </a:rPr>
              <a:t></a:t>
            </a:r>
            <a:r>
              <a:rPr lang="en-GB" sz="2400" dirty="0">
                <a:latin typeface="Comic Sans MS" pitchFamily="64" charset="0"/>
              </a:rPr>
              <a:t> </a:t>
            </a:r>
            <a:r>
              <a:rPr lang="en-GB" sz="2400" dirty="0">
                <a:solidFill>
                  <a:srgbClr val="3F8DE2"/>
                </a:solidFill>
                <a:latin typeface="Comic Sans MS" pitchFamily="64" charset="0"/>
              </a:rPr>
              <a:t>K</a:t>
            </a:r>
            <a:r>
              <a:rPr lang="en-GB" sz="2400" baseline="-25000" dirty="0">
                <a:solidFill>
                  <a:srgbClr val="3F8DE2"/>
                </a:solidFill>
                <a:latin typeface="Comic Sans MS" pitchFamily="64" charset="0"/>
              </a:rPr>
              <a:t>1</a:t>
            </a:r>
            <a:r>
              <a:rPr lang="en-GB" sz="2400" dirty="0">
                <a:solidFill>
                  <a:srgbClr val="3F8DE2"/>
                </a:solidFill>
                <a:latin typeface="Comic Sans MS" pitchFamily="64" charset="0"/>
              </a:rPr>
              <a:t>(1270)</a:t>
            </a:r>
            <a:r>
              <a:rPr lang="en-GB" sz="2400" dirty="0" smtClean="0">
                <a:solidFill>
                  <a:srgbClr val="3F8DE2"/>
                </a:solidFill>
                <a:latin typeface="Symbol" pitchFamily="16" charset="2"/>
              </a:rPr>
              <a:t>K, </a:t>
            </a:r>
            <a:r>
              <a:rPr lang="en-GB" sz="2400" dirty="0" smtClean="0">
                <a:latin typeface="Symbol" pitchFamily="16" charset="2"/>
              </a:rPr>
              <a:t>K</a:t>
            </a:r>
            <a:r>
              <a:rPr lang="en-GB" sz="2400" dirty="0">
                <a:latin typeface="Symbol" pitchFamily="16" charset="2"/>
              </a:rPr>
              <a:t>(1460)</a:t>
            </a:r>
            <a:r>
              <a:rPr lang="en-GB" sz="2400" dirty="0" smtClean="0">
                <a:latin typeface="Symbol" pitchFamily="16" charset="2"/>
              </a:rPr>
              <a:t>K</a:t>
            </a:r>
            <a:r>
              <a:rPr lang="en-GB" sz="2400" dirty="0" smtClean="0">
                <a:latin typeface="Comic Sans MS" pitchFamily="64" charset="0"/>
              </a:rPr>
              <a:t>, </a:t>
            </a:r>
            <a:r>
              <a:rPr lang="en-GB" sz="2400" dirty="0">
                <a:latin typeface="Comic Sans MS" pitchFamily="64" charset="0"/>
              </a:rPr>
              <a:t>h</a:t>
            </a:r>
            <a:r>
              <a:rPr lang="en-GB" sz="2400" baseline="-25000" dirty="0">
                <a:latin typeface="Comic Sans MS" pitchFamily="64" charset="0"/>
              </a:rPr>
              <a:t>1</a:t>
            </a:r>
            <a:r>
              <a:rPr lang="en-GB" sz="2400" dirty="0">
                <a:latin typeface="Symbol" pitchFamily="16" charset="2"/>
              </a:rPr>
              <a:t>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55561" y="5216185"/>
            <a:ext cx="40817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Early Reach </a:t>
            </a:r>
            <a:r>
              <a:rPr lang="en-US" dirty="0" smtClean="0"/>
              <a:t>   </a:t>
            </a:r>
            <a:r>
              <a:rPr lang="en-US" b="1" dirty="0" smtClean="0">
                <a:solidFill>
                  <a:schemeClr val="tx2">
                    <a:lumMod val="50000"/>
                    <a:lumOff val="50000"/>
                  </a:schemeClr>
                </a:solidFill>
              </a:rPr>
              <a:t>With Statistics  </a:t>
            </a:r>
            <a:r>
              <a:rPr lang="en-US" b="1" dirty="0" smtClean="0"/>
              <a:t>Hard</a:t>
            </a:r>
            <a:endParaRPr lang="en-US" b="1" dirty="0"/>
          </a:p>
        </p:txBody>
      </p:sp>
      <p:sp>
        <p:nvSpPr>
          <p:cNvPr id="2" name="TextBox 1"/>
          <p:cNvSpPr txBox="1"/>
          <p:nvPr/>
        </p:nvSpPr>
        <p:spPr>
          <a:xfrm>
            <a:off x="4797070" y="4791160"/>
            <a:ext cx="42016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00FF"/>
                </a:solidFill>
              </a:rPr>
              <a:t>Models suggest narrower states are in the spin-1 and spin-2 nonets, while the spin-0 nonets are broad.</a:t>
            </a:r>
            <a:endParaRPr lang="en-US" sz="20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15263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46" y="64797"/>
            <a:ext cx="4780984" cy="720845"/>
          </a:xfrm>
        </p:spPr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6775" y="785642"/>
            <a:ext cx="4017786" cy="5415436"/>
          </a:xfrm>
        </p:spPr>
        <p:txBody>
          <a:bodyPr>
            <a:normAutofit/>
          </a:bodyPr>
          <a:lstStyle/>
          <a:p>
            <a:r>
              <a:rPr lang="en-US" sz="2800" dirty="0" smtClean="0"/>
              <a:t>The GlueX Experiment.</a:t>
            </a:r>
          </a:p>
          <a:p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</a:rPr>
              <a:t>Status and Timelines</a:t>
            </a:r>
          </a:p>
          <a:p>
            <a:r>
              <a:rPr lang="en-US" sz="2800" dirty="0" smtClean="0"/>
              <a:t>Exotic Hybrid Mesons.</a:t>
            </a:r>
          </a:p>
          <a:p>
            <a:r>
              <a:rPr lang="en-US" sz="2800" dirty="0" smtClean="0">
                <a:solidFill>
                  <a:srgbClr val="984807"/>
                </a:solidFill>
              </a:rPr>
              <a:t>Reactions of Interest.</a:t>
            </a:r>
          </a:p>
          <a:p>
            <a:r>
              <a:rPr lang="en-US" sz="2800" dirty="0" smtClean="0"/>
              <a:t>Analyses.</a:t>
            </a:r>
            <a:endParaRPr lang="en-US" sz="28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04/13/15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The International Workshop on Partial Wave Analysis for Hadron Spectroscopy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AAC10-70A4-5149-A626-BE9E39F25262}" type="slidenum">
              <a:rPr lang="en-US" smtClean="0"/>
              <a:t>2</a:t>
            </a:fld>
            <a:endParaRPr lang="en-US"/>
          </a:p>
        </p:txBody>
      </p:sp>
      <p:pic>
        <p:nvPicPr>
          <p:cNvPr id="7" name="Picture 6" descr="DSC_002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810" y="785642"/>
            <a:ext cx="5257190" cy="3482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77295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5562600" cy="768099"/>
          </a:xfrm>
        </p:spPr>
        <p:txBody>
          <a:bodyPr/>
          <a:lstStyle/>
          <a:p>
            <a:r>
              <a:rPr lang="en-US" dirty="0" smtClean="0"/>
              <a:t>Key First Measurements	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04/13/15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The International Workshop on Partial Wave Analysis for Hadron Spectroscopy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AAC10-70A4-5149-A626-BE9E39F25262}" type="slidenum">
              <a:rPr lang="en-US" smtClean="0"/>
              <a:t>20</a:t>
            </a:fld>
            <a:endParaRPr lang="en-US"/>
          </a:p>
        </p:txBody>
      </p:sp>
      <p:pic>
        <p:nvPicPr>
          <p:cNvPr id="9" name="Picture 8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1258" y="2203488"/>
            <a:ext cx="2413000" cy="3937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98237" y="1195548"/>
            <a:ext cx="8088563" cy="4832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</a:rPr>
              <a:t>Demonstrate that we understand the detector and the reconstruction software.</a:t>
            </a:r>
          </a:p>
          <a:p>
            <a:endParaRPr lang="en-US" sz="2800" dirty="0" smtClean="0">
              <a:solidFill>
                <a:schemeClr val="accent6">
                  <a:lumMod val="50000"/>
                </a:schemeClr>
              </a:solidFill>
            </a:endParaRPr>
          </a:p>
          <a:p>
            <a:endParaRPr lang="en-US" sz="2800" dirty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</a:rPr>
              <a:t>Measure cross sections and polarization observables.</a:t>
            </a:r>
          </a:p>
          <a:p>
            <a:endParaRPr lang="en-US" sz="2800" dirty="0" smtClean="0">
              <a:solidFill>
                <a:schemeClr val="accent6">
                  <a:lumMod val="50000"/>
                </a:schemeClr>
              </a:solidFill>
            </a:endParaRPr>
          </a:p>
          <a:p>
            <a:endParaRPr lang="en-US" sz="2800" dirty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</a:rPr>
              <a:t>Meson ``two body” final states. </a:t>
            </a:r>
          </a:p>
          <a:p>
            <a:endParaRPr lang="en-US" sz="2800" dirty="0">
              <a:solidFill>
                <a:schemeClr val="accent6">
                  <a:lumMod val="50000"/>
                </a:schemeClr>
              </a:solidFill>
            </a:endParaRPr>
          </a:p>
          <a:p>
            <a:endParaRPr lang="en-US" sz="2800" dirty="0" smtClean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</a:rPr>
              <a:t>The            and           reactions are of high interest.</a:t>
            </a:r>
            <a:endParaRPr lang="en-US" sz="2800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14" name="Picture 13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554" y="3400666"/>
            <a:ext cx="444500" cy="736600"/>
          </a:xfrm>
          <a:prstGeom prst="rect">
            <a:avLst/>
          </a:prstGeom>
        </p:spPr>
      </p:pic>
      <p:pic>
        <p:nvPicPr>
          <p:cNvPr id="15" name="Picture 14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1748" y="3655772"/>
            <a:ext cx="228600" cy="254000"/>
          </a:xfrm>
          <a:prstGeom prst="rect">
            <a:avLst/>
          </a:prstGeom>
        </p:spPr>
      </p:pic>
      <p:pic>
        <p:nvPicPr>
          <p:cNvPr id="16" name="Picture 15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6608" y="3604151"/>
            <a:ext cx="762000" cy="495300"/>
          </a:xfrm>
          <a:prstGeom prst="rect">
            <a:avLst/>
          </a:prstGeom>
        </p:spPr>
      </p:pic>
      <p:pic>
        <p:nvPicPr>
          <p:cNvPr id="17" name="Picture 16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447" y="4800827"/>
            <a:ext cx="2997200" cy="393700"/>
          </a:xfrm>
          <a:prstGeom prst="rect">
            <a:avLst/>
          </a:prstGeom>
        </p:spPr>
      </p:pic>
      <p:pic>
        <p:nvPicPr>
          <p:cNvPr id="3" name="Picture 2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344" y="5650148"/>
            <a:ext cx="393700" cy="241300"/>
          </a:xfrm>
          <a:prstGeom prst="rect">
            <a:avLst/>
          </a:prstGeom>
        </p:spPr>
      </p:pic>
      <p:pic>
        <p:nvPicPr>
          <p:cNvPr id="7" name="Picture 6" descr="latex-image-1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1275" y="5552687"/>
            <a:ext cx="495300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80574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1857542" y="2796565"/>
            <a:ext cx="2207434" cy="2744266"/>
          </a:xfrm>
          <a:prstGeom prst="rect">
            <a:avLst/>
          </a:prstGeom>
          <a:solidFill>
            <a:schemeClr val="accent2">
              <a:lumMod val="20000"/>
              <a:lumOff val="80000"/>
              <a:alpha val="10000"/>
            </a:schemeClr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2027728" y="2796565"/>
            <a:ext cx="20372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3">
                    <a:lumMod val="50000"/>
                  </a:schemeClr>
                </a:solidFill>
              </a:rPr>
              <a:t>Initial exotic hybrid searches</a:t>
            </a:r>
            <a:endParaRPr lang="en-US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22" name="Picture 21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0106" y="3452741"/>
            <a:ext cx="1536700" cy="19431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19410" y="2680950"/>
            <a:ext cx="1738132" cy="3362323"/>
          </a:xfrm>
          <a:prstGeom prst="rect">
            <a:avLst/>
          </a:prstGeom>
          <a:solidFill>
            <a:schemeClr val="accent3">
              <a:lumMod val="20000"/>
              <a:lumOff val="80000"/>
              <a:alpha val="1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09" y="126030"/>
            <a:ext cx="4985990" cy="671060"/>
          </a:xfrm>
        </p:spPr>
        <p:txBody>
          <a:bodyPr/>
          <a:lstStyle/>
          <a:p>
            <a:r>
              <a:rPr lang="en-US" dirty="0" smtClean="0"/>
              <a:t>GlueX Physics Analysis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04/13/15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The International Workshop on Partial Wave Analysis for Hadron Spectroscopy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73783-309C-4A4B-B0B9-E5F80CEE8FBB}" type="slidenum">
              <a:rPr lang="en-US" smtClean="0"/>
              <a:t>21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19409" y="2170543"/>
            <a:ext cx="28660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 smtClean="0">
                <a:solidFill>
                  <a:srgbClr val="000090"/>
                </a:solidFill>
              </a:rPr>
              <a:t>Physics reactions of interest:</a:t>
            </a:r>
            <a:endParaRPr lang="en-US" u="sng" dirty="0">
              <a:solidFill>
                <a:srgbClr val="00009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70234" y="2680951"/>
            <a:ext cx="15873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3">
                    <a:lumMod val="50000"/>
                  </a:schemeClr>
                </a:solidFill>
              </a:rPr>
              <a:t>Understand the detector</a:t>
            </a:r>
            <a:endParaRPr lang="en-US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16" name="Picture 15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4673" y="3289113"/>
            <a:ext cx="1295400" cy="10414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4064977" y="2805511"/>
            <a:ext cx="17107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3">
                    <a:lumMod val="50000"/>
                  </a:schemeClr>
                </a:solidFill>
              </a:rPr>
              <a:t>Strange Baryons</a:t>
            </a:r>
            <a:endParaRPr lang="en-US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064977" y="2680952"/>
            <a:ext cx="1954824" cy="1804360"/>
          </a:xfrm>
          <a:prstGeom prst="rect">
            <a:avLst/>
          </a:prstGeom>
          <a:solidFill>
            <a:schemeClr val="accent1">
              <a:lumMod val="20000"/>
              <a:lumOff val="80000"/>
              <a:alpha val="10000"/>
            </a:schemeClr>
          </a:solid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584" y="3688617"/>
            <a:ext cx="1066800" cy="2197100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119410" y="810600"/>
            <a:ext cx="8879341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</a:rPr>
              <a:t>GlueX is ready to do physics and several analyses are being worked out using the full suite of GlueX/Hall-D software and data from large-scale data challenges.</a:t>
            </a:r>
            <a:endParaRPr lang="en-US" sz="2400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50626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Interesting for Exotic Searches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04/13/15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The International Workshop on Partial Wave Analysis for Hadron Spectroscopy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AAC10-70A4-5149-A626-BE9E39F25262}" type="slidenum">
              <a:rPr lang="en-US" smtClean="0"/>
              <a:t>22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640961" y="1782781"/>
            <a:ext cx="573801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984807"/>
                </a:solidFill>
              </a:rPr>
              <a:t>Lots of challenges in this reaction. </a:t>
            </a:r>
            <a:endParaRPr lang="en-US" sz="2400" dirty="0" smtClean="0">
              <a:solidFill>
                <a:srgbClr val="984807"/>
              </a:solidFill>
            </a:endParaRPr>
          </a:p>
          <a:p>
            <a:r>
              <a:rPr lang="en-US" sz="2400" dirty="0" smtClean="0">
                <a:solidFill>
                  <a:srgbClr val="984807"/>
                </a:solidFill>
              </a:rPr>
              <a:t>No </a:t>
            </a:r>
            <a:r>
              <a:rPr lang="en-US" sz="2400" dirty="0" smtClean="0">
                <a:solidFill>
                  <a:srgbClr val="984807"/>
                </a:solidFill>
              </a:rPr>
              <a:t>signal in CLAS at </a:t>
            </a:r>
            <a:r>
              <a:rPr lang="en-US" sz="2400" dirty="0" smtClean="0">
                <a:solidFill>
                  <a:srgbClr val="984807"/>
                </a:solidFill>
              </a:rPr>
              <a:t>5GeV for recoil neutron.</a:t>
            </a:r>
            <a:endParaRPr lang="en-US" sz="2400" dirty="0">
              <a:solidFill>
                <a:srgbClr val="984807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51559" y="3531041"/>
            <a:ext cx="824921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984807"/>
                </a:solidFill>
              </a:rPr>
              <a:t>Couples to a number of exotic hybrids through several decay paths.  In principle, these can couple to </a:t>
            </a:r>
            <a:r>
              <a:rPr lang="en-US" sz="2400" b="1" dirty="0">
                <a:solidFill>
                  <a:srgbClr val="0000FF"/>
                </a:solidFill>
                <a:latin typeface="Symbol"/>
              </a:rPr>
              <a:t>p</a:t>
            </a:r>
            <a:r>
              <a:rPr lang="en-US" sz="2400" b="1" baseline="-25000" dirty="0">
                <a:solidFill>
                  <a:srgbClr val="0000FF"/>
                </a:solidFill>
              </a:rPr>
              <a:t>1 </a:t>
            </a:r>
            <a:r>
              <a:rPr lang="en-US" sz="2400" b="1" dirty="0" smtClean="0">
                <a:solidFill>
                  <a:srgbClr val="0000FF"/>
                </a:solidFill>
              </a:rPr>
              <a:t>,</a:t>
            </a:r>
            <a:r>
              <a:rPr lang="en-US" sz="2400" b="1" dirty="0" smtClean="0">
                <a:solidFill>
                  <a:srgbClr val="0000FF"/>
                </a:solidFill>
                <a:latin typeface="Symbol"/>
              </a:rPr>
              <a:t>h</a:t>
            </a:r>
            <a:r>
              <a:rPr lang="en-US" sz="2400" b="1" baseline="-25000" dirty="0" smtClean="0">
                <a:solidFill>
                  <a:srgbClr val="0000FF"/>
                </a:solidFill>
              </a:rPr>
              <a:t>1 </a:t>
            </a:r>
            <a:r>
              <a:rPr lang="en-US" sz="2400" b="1" dirty="0" smtClean="0">
                <a:solidFill>
                  <a:srgbClr val="0000FF"/>
                </a:solidFill>
              </a:rPr>
              <a:t>, b</a:t>
            </a:r>
            <a:r>
              <a:rPr lang="en-US" sz="2400" b="1" baseline="-25000" dirty="0" smtClean="0">
                <a:solidFill>
                  <a:srgbClr val="0000FF"/>
                </a:solidFill>
              </a:rPr>
              <a:t>2</a:t>
            </a:r>
            <a:r>
              <a:rPr lang="en-US" sz="2400" b="1" dirty="0" smtClean="0">
                <a:solidFill>
                  <a:srgbClr val="0000FF"/>
                </a:solidFill>
              </a:rPr>
              <a:t>, h</a:t>
            </a:r>
            <a:r>
              <a:rPr lang="en-US" sz="2400" b="1" baseline="-25000" dirty="0" smtClean="0">
                <a:solidFill>
                  <a:srgbClr val="0000FF"/>
                </a:solidFill>
              </a:rPr>
              <a:t>2</a:t>
            </a:r>
          </a:p>
          <a:p>
            <a:endParaRPr lang="en-US" sz="2400" dirty="0">
              <a:solidFill>
                <a:srgbClr val="984807"/>
              </a:solidFill>
            </a:endParaRPr>
          </a:p>
          <a:p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</a:rPr>
              <a:t>These channels should provide a framework to test new amplitudes developed for these.  </a:t>
            </a:r>
            <a:endParaRPr lang="en-US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11" name="Picture 10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8006" y="1416210"/>
            <a:ext cx="3098800" cy="342900"/>
          </a:xfrm>
          <a:prstGeom prst="rect">
            <a:avLst/>
          </a:prstGeom>
        </p:spPr>
      </p:pic>
      <p:pic>
        <p:nvPicPr>
          <p:cNvPr id="12" name="Picture 11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0300" y="2846450"/>
            <a:ext cx="3746500" cy="342900"/>
          </a:xfrm>
          <a:prstGeom prst="rect">
            <a:avLst/>
          </a:prstGeom>
        </p:spPr>
      </p:pic>
      <p:pic>
        <p:nvPicPr>
          <p:cNvPr id="3" name="Picture 2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158" y="1416210"/>
            <a:ext cx="2959100" cy="292100"/>
          </a:xfrm>
          <a:prstGeom prst="rect">
            <a:avLst/>
          </a:prstGeom>
        </p:spPr>
      </p:pic>
      <p:pic>
        <p:nvPicPr>
          <p:cNvPr id="13" name="Picture 12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158" y="2897250"/>
            <a:ext cx="2908300" cy="29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81028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4639"/>
            <a:ext cx="4084331" cy="725921"/>
          </a:xfrm>
        </p:spPr>
        <p:txBody>
          <a:bodyPr>
            <a:normAutofit/>
          </a:bodyPr>
          <a:lstStyle/>
          <a:p>
            <a:r>
              <a:rPr lang="en-US" dirty="0" smtClean="0"/>
              <a:t>Amplitude Analysis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04/13/15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The International Workshop on Partial Wave Analysis for Hadron Spectroscopy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73783-309C-4A4B-B0B9-E5F80CEE8FBB}" type="slidenum">
              <a:rPr lang="en-US" smtClean="0"/>
              <a:t>23</a:t>
            </a:fld>
            <a:endParaRPr lang="en-US" dirty="0"/>
          </a:p>
        </p:txBody>
      </p:sp>
      <p:pic>
        <p:nvPicPr>
          <p:cNvPr id="7" name="Picture 6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0283" y="1397359"/>
            <a:ext cx="2628900" cy="3683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1023853"/>
            <a:ext cx="9143999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</a:rPr>
              <a:t>Describe the process of producing a particular final state as a set of possible amplitudes :</a:t>
            </a:r>
          </a:p>
          <a:p>
            <a:endParaRPr lang="en-US" sz="2000" dirty="0" smtClean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</a:rPr>
              <a:t>E.g.</a:t>
            </a:r>
          </a:p>
          <a:p>
            <a:endParaRPr lang="en-US" sz="2000" dirty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</a:rPr>
              <a:t>Build a total amplitude by coherently summing all the individual amplitudes. This total amplitude yields a probability that the given sum describes a particular event ``k’’.</a:t>
            </a:r>
          </a:p>
          <a:p>
            <a:endParaRPr lang="en-US" sz="2000" dirty="0" smtClean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</a:rPr>
              <a:t>                 is a normalization factor and</a:t>
            </a:r>
          </a:p>
          <a:p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</a:rPr>
              <a:t>                are complex coefficients. </a:t>
            </a:r>
          </a:p>
          <a:p>
            <a:endParaRPr lang="en-US" sz="2000" dirty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</a:rPr>
              <a:t>Form the likelihood </a:t>
            </a:r>
            <a:r>
              <a:rPr lang="en-US" sz="20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</a:rPr>
              <a:t>                                              and then minimize the natural log of it  </a:t>
            </a:r>
          </a:p>
          <a:p>
            <a:endParaRPr lang="en-US" sz="2000" dirty="0" smtClean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</a:rPr>
              <a:t>with respect </a:t>
            </a:r>
            <a:r>
              <a:rPr lang="en-US" sz="2000" dirty="0">
                <a:solidFill>
                  <a:schemeClr val="accent6">
                    <a:lumMod val="50000"/>
                  </a:schemeClr>
                </a:solidFill>
              </a:rPr>
              <a:t> to the  </a:t>
            </a:r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</a:rPr>
              <a:t>       . This is a CPU-intensive problem that appears to scale well on graphical processor units (</a:t>
            </a:r>
            <a:r>
              <a:rPr lang="en-US" sz="2000" b="1" dirty="0" smtClean="0">
                <a:solidFill>
                  <a:srgbClr val="FF0000"/>
                </a:solidFill>
              </a:rPr>
              <a:t>GPUs</a:t>
            </a:r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</a:rPr>
              <a:t>). To do this</a:t>
            </a:r>
            <a:r>
              <a:rPr lang="en-US" sz="20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</a:rPr>
              <a:t>requires the four-vectors of all events plus a comparable Monte Carlo data sample to do the normalization.</a:t>
            </a:r>
            <a:endParaRPr lang="en-US" sz="2000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12" name="Picture 11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764" y="3522540"/>
            <a:ext cx="317500" cy="266700"/>
          </a:xfrm>
          <a:prstGeom prst="rect">
            <a:avLst/>
          </a:prstGeom>
        </p:spPr>
      </p:pic>
      <p:pic>
        <p:nvPicPr>
          <p:cNvPr id="13" name="Picture 12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0513" y="4387623"/>
            <a:ext cx="2451100" cy="673100"/>
          </a:xfrm>
          <a:prstGeom prst="rect">
            <a:avLst/>
          </a:prstGeom>
        </p:spPr>
      </p:pic>
      <p:pic>
        <p:nvPicPr>
          <p:cNvPr id="14" name="Picture 13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1532" y="3382840"/>
            <a:ext cx="3530600" cy="812800"/>
          </a:xfrm>
          <a:prstGeom prst="rect">
            <a:avLst/>
          </a:prstGeom>
        </p:spPr>
      </p:pic>
      <p:pic>
        <p:nvPicPr>
          <p:cNvPr id="15" name="Picture 14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764" y="3928940"/>
            <a:ext cx="254000" cy="228600"/>
          </a:xfrm>
          <a:prstGeom prst="rect">
            <a:avLst/>
          </a:prstGeom>
        </p:spPr>
      </p:pic>
      <p:pic>
        <p:nvPicPr>
          <p:cNvPr id="16" name="Picture 15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0513" y="5060723"/>
            <a:ext cx="254000" cy="228600"/>
          </a:xfrm>
          <a:prstGeom prst="rect">
            <a:avLst/>
          </a:prstGeom>
        </p:spPr>
      </p:pic>
      <p:pic>
        <p:nvPicPr>
          <p:cNvPr id="3" name="Picture 2" descr="latex-image-1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6425" y="2002906"/>
            <a:ext cx="4991100" cy="35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45770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>
                <a:solidFill>
                  <a:schemeClr val="accent6">
                    <a:lumMod val="50000"/>
                  </a:schemeClr>
                </a:solidFill>
              </a:rPr>
              <a:t>We generally try to find the smallest set of        to describe the data.  </a:t>
            </a:r>
          </a:p>
          <a:p>
            <a:r>
              <a:rPr lang="en-US" sz="2400" dirty="0" smtClean="0">
                <a:solidFill>
                  <a:schemeClr val="accent6">
                    <a:lumMod val="50000"/>
                  </a:schemeClr>
                </a:solidFill>
              </a:rPr>
              <a:t>This is done summing over all of the experimental and simulated data.</a:t>
            </a:r>
          </a:p>
          <a:p>
            <a:r>
              <a:rPr lang="en-US" sz="2400" dirty="0" smtClean="0">
                <a:solidFill>
                  <a:srgbClr val="0000FF"/>
                </a:solidFill>
              </a:rPr>
              <a:t>We look at the amplitudes described by each of the partial waves and look for intensity and phase motion between them.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04/13/15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The International Workshop on Partial Wave Analysis for Hadron Spectroscopy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AAC10-70A4-5149-A626-BE9E39F25262}" type="slidenum">
              <a:rPr lang="en-US" smtClean="0"/>
              <a:t>24</a:t>
            </a:fld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1" y="274639"/>
            <a:ext cx="4084331" cy="725921"/>
          </a:xfrm>
        </p:spPr>
        <p:txBody>
          <a:bodyPr>
            <a:normAutofit/>
          </a:bodyPr>
          <a:lstStyle/>
          <a:p>
            <a:r>
              <a:rPr lang="en-US" dirty="0" smtClean="0"/>
              <a:t>Amplitude Analysis</a:t>
            </a:r>
            <a:endParaRPr lang="en-US" dirty="0"/>
          </a:p>
        </p:txBody>
      </p:sp>
      <p:pic>
        <p:nvPicPr>
          <p:cNvPr id="9" name="Picture 8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9200" y="1789051"/>
            <a:ext cx="254000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5548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Observables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65990"/>
            <a:ext cx="8229600" cy="4525963"/>
          </a:xfrm>
        </p:spPr>
        <p:txBody>
          <a:bodyPr>
            <a:normAutofit lnSpcReduction="10000"/>
          </a:bodyPr>
          <a:lstStyle/>
          <a:p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What if we take a very large number of </a:t>
            </a:r>
            <a:r>
              <a:rPr lang="en-US" dirty="0" err="1" smtClean="0">
                <a:solidFill>
                  <a:schemeClr val="accent6">
                    <a:lumMod val="50000"/>
                  </a:schemeClr>
                </a:solidFill>
              </a:rPr>
              <a:t>A</a:t>
            </a:r>
            <a:r>
              <a:rPr lang="en-US" baseline="-25000" dirty="0" err="1" smtClean="0">
                <a:solidFill>
                  <a:schemeClr val="accent6">
                    <a:lumMod val="50000"/>
                  </a:schemeClr>
                </a:solidFill>
              </a:rPr>
              <a:t>j</a:t>
            </a:r>
            <a:r>
              <a:rPr lang="en-US" dirty="0" err="1" smtClean="0">
                <a:solidFill>
                  <a:schemeClr val="accent6">
                    <a:lumMod val="50000"/>
                  </a:schemeClr>
                </a:solidFill>
              </a:rPr>
              <a:t>s</a:t>
            </a:r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, 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but do not attribute meaning to the individual ones. Instead, we try to extract the complex amplitude.</a:t>
            </a:r>
          </a:p>
          <a:p>
            <a:endParaRPr lang="en-US" dirty="0" smtClean="0"/>
          </a:p>
          <a:p>
            <a:r>
              <a:rPr lang="en-US" dirty="0" smtClean="0"/>
              <a:t>It is easier to compare a model to an observable than to the original data.</a:t>
            </a:r>
          </a:p>
          <a:p>
            <a:r>
              <a:rPr lang="en-US" dirty="0" smtClean="0"/>
              <a:t>With a good model, one can then fit the data directly. 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04/13/15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The International Workshop on Partial Wave Analysis for Hadron Spectroscopy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AAC10-70A4-5149-A626-BE9E39F25262}" type="slidenum">
              <a:rPr lang="en-US" smtClean="0"/>
              <a:t>25</a:t>
            </a:fld>
            <a:endParaRPr lang="en-US"/>
          </a:p>
        </p:txBody>
      </p:sp>
      <p:pic>
        <p:nvPicPr>
          <p:cNvPr id="7" name="Picture 6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200" y="2865237"/>
            <a:ext cx="24130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0078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04/13/15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The International Workshop on Partial Wave Analysis for Hadron Spectroscopy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AAC10-70A4-5149-A626-BE9E39F25262}" type="slidenum">
              <a:rPr lang="en-US" smtClean="0"/>
              <a:t>26</a:t>
            </a:fld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60792"/>
          </a:xfrm>
        </p:spPr>
        <p:txBody>
          <a:bodyPr/>
          <a:lstStyle/>
          <a:p>
            <a:r>
              <a:rPr lang="en-US" dirty="0" smtClean="0"/>
              <a:t>Example of </a:t>
            </a:r>
            <a:r>
              <a:rPr lang="en-US" dirty="0" smtClean="0">
                <a:latin typeface="Symbol"/>
              </a:rPr>
              <a:t>w</a:t>
            </a:r>
            <a:r>
              <a:rPr lang="en-US" dirty="0" smtClean="0"/>
              <a:t> Photo </a:t>
            </a:r>
            <a:r>
              <a:rPr lang="en-US" dirty="0"/>
              <a:t>P</a:t>
            </a:r>
            <a:r>
              <a:rPr lang="en-US" dirty="0" smtClean="0"/>
              <a:t>roduction</a:t>
            </a:r>
            <a:endParaRPr lang="en-US" dirty="0"/>
          </a:p>
        </p:txBody>
      </p:sp>
      <p:pic>
        <p:nvPicPr>
          <p:cNvPr id="10" name="Picture 9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0976" y="1906532"/>
            <a:ext cx="5702300" cy="9017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57200" y="1075535"/>
            <a:ext cx="8419432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0090"/>
                </a:solidFill>
              </a:rPr>
              <a:t>Total amplitude is an excellent description of all the data in all of its dimensions:</a:t>
            </a:r>
          </a:p>
          <a:p>
            <a:endParaRPr lang="en-US" sz="2400" dirty="0">
              <a:solidFill>
                <a:srgbClr val="000090"/>
              </a:solidFill>
            </a:endParaRPr>
          </a:p>
          <a:p>
            <a:endParaRPr lang="en-US" sz="2400" dirty="0" smtClean="0">
              <a:solidFill>
                <a:srgbClr val="000090"/>
              </a:solidFill>
            </a:endParaRPr>
          </a:p>
          <a:p>
            <a:endParaRPr lang="en-US" sz="2400" dirty="0">
              <a:solidFill>
                <a:srgbClr val="000090"/>
              </a:solidFill>
            </a:endParaRPr>
          </a:p>
          <a:p>
            <a:r>
              <a:rPr lang="en-US" sz="2400" dirty="0" smtClean="0">
                <a:solidFill>
                  <a:srgbClr val="000090"/>
                </a:solidFill>
              </a:rPr>
              <a:t>However, the fit coefficients</a:t>
            </a:r>
            <a:r>
              <a:rPr lang="en-US" sz="24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dirty="0" smtClean="0">
                <a:solidFill>
                  <a:schemeClr val="accent6">
                    <a:lumMod val="50000"/>
                  </a:schemeClr>
                </a:solidFill>
                <a:latin typeface="Symbol" charset="2"/>
                <a:cs typeface="Symbol" charset="2"/>
              </a:rPr>
              <a:t>a</a:t>
            </a:r>
            <a:r>
              <a:rPr lang="en-US" sz="2400" baseline="-25000" dirty="0" smtClean="0">
                <a:solidFill>
                  <a:schemeClr val="accent6">
                    <a:lumMod val="50000"/>
                  </a:schemeClr>
                </a:solidFill>
              </a:rPr>
              <a:t>i</a:t>
            </a:r>
            <a:r>
              <a:rPr lang="en-US" sz="24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dirty="0" smtClean="0">
                <a:solidFill>
                  <a:srgbClr val="000090"/>
                </a:solidFill>
              </a:rPr>
              <a:t>may have no physics meaning, they are just fitting parameters. </a:t>
            </a:r>
          </a:p>
          <a:p>
            <a:endParaRPr lang="en-US" sz="2400" dirty="0">
              <a:solidFill>
                <a:srgbClr val="000090"/>
              </a:solidFill>
            </a:endParaRPr>
          </a:p>
          <a:p>
            <a:r>
              <a:rPr lang="en-US" sz="2400" dirty="0" smtClean="0">
                <a:solidFill>
                  <a:srgbClr val="000090"/>
                </a:solidFill>
              </a:rPr>
              <a:t>Because the amplitude does describe the data, it can be used to project observables. </a:t>
            </a:r>
          </a:p>
          <a:p>
            <a:endParaRPr lang="en-US" sz="2400" dirty="0">
              <a:solidFill>
                <a:srgbClr val="000090"/>
              </a:solidFill>
            </a:endParaRPr>
          </a:p>
          <a:p>
            <a:r>
              <a:rPr lang="en-US" sz="2400" dirty="0" smtClean="0">
                <a:solidFill>
                  <a:srgbClr val="000090"/>
                </a:solidFill>
              </a:rPr>
              <a:t>The method handles both circularly and linearly polarized photons on an event-by-event basis.</a:t>
            </a:r>
          </a:p>
        </p:txBody>
      </p:sp>
    </p:spTree>
    <p:extLst>
      <p:ext uri="{BB962C8B-B14F-4D97-AF65-F5344CB8AC3E}">
        <p14:creationId xmlns:p14="http://schemas.microsoft.com/office/powerpoint/2010/main" val="14784542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The method also does detector acceptance automatically. Use the fit parameters to determine the intensity of a given event.</a:t>
            </a:r>
          </a:p>
          <a:p>
            <a:endParaRPr lang="en-US" sz="2800" dirty="0"/>
          </a:p>
          <a:p>
            <a:endParaRPr lang="en-US" sz="2800" dirty="0" smtClean="0"/>
          </a:p>
          <a:p>
            <a:r>
              <a:rPr lang="en-US" sz="2800" dirty="0" smtClean="0"/>
              <a:t>The acceptance for a set of events near some event,     is </a:t>
            </a:r>
            <a:endParaRPr lang="en-US" sz="28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04/13/15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The International Workshop on Partial Wave Analysis for Hadron Spectroscopy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AAC10-70A4-5149-A626-BE9E39F25262}" type="slidenum">
              <a:rPr lang="en-US" smtClean="0"/>
              <a:t>27</a:t>
            </a:fld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60792"/>
          </a:xfrm>
        </p:spPr>
        <p:txBody>
          <a:bodyPr/>
          <a:lstStyle/>
          <a:p>
            <a:r>
              <a:rPr lang="en-US" dirty="0" smtClean="0"/>
              <a:t>Example of </a:t>
            </a:r>
            <a:r>
              <a:rPr lang="en-US" dirty="0" smtClean="0">
                <a:latin typeface="Symbol"/>
              </a:rPr>
              <a:t>w</a:t>
            </a:r>
            <a:r>
              <a:rPr lang="en-US" dirty="0" smtClean="0"/>
              <a:t> Photo </a:t>
            </a:r>
            <a:r>
              <a:rPr lang="en-US" dirty="0"/>
              <a:t>P</a:t>
            </a:r>
            <a:r>
              <a:rPr lang="en-US" dirty="0" smtClean="0"/>
              <a:t>roduction</a:t>
            </a:r>
            <a:endParaRPr lang="en-US" dirty="0"/>
          </a:p>
        </p:txBody>
      </p:sp>
      <p:pic>
        <p:nvPicPr>
          <p:cNvPr id="8" name="Picture 7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9335" y="2934150"/>
            <a:ext cx="4483100" cy="850900"/>
          </a:xfrm>
          <a:prstGeom prst="rect">
            <a:avLst/>
          </a:prstGeom>
        </p:spPr>
      </p:pic>
      <p:pic>
        <p:nvPicPr>
          <p:cNvPr id="10" name="Picture 9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0900" y="4105011"/>
            <a:ext cx="215900" cy="266700"/>
          </a:xfrm>
          <a:prstGeom prst="rect">
            <a:avLst/>
          </a:prstGeom>
        </p:spPr>
      </p:pic>
      <p:pic>
        <p:nvPicPr>
          <p:cNvPr id="11" name="Picture 10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1564" y="4547111"/>
            <a:ext cx="2895600" cy="10668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259655" y="4647342"/>
            <a:ext cx="313419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Sum over accepted MC events</a:t>
            </a:r>
          </a:p>
          <a:p>
            <a:endParaRPr lang="en-US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Sum over generated MC events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340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Amplitudes Lead to Observables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What are the observables that can be measured in a reaction? </a:t>
            </a:r>
          </a:p>
          <a:p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A</a:t>
            </a:r>
            <a:r>
              <a:rPr lang="en-US" baseline="-250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tot</a:t>
            </a:r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has indices associated with initial and final spin states. </a:t>
            </a:r>
          </a:p>
          <a:p>
            <a:pPr lvl="1"/>
            <a:r>
              <a:rPr lang="en-US" dirty="0" smtClean="0"/>
              <a:t>Cross sections.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Spin Observables. Sum over A’s with flipped spin indices.</a:t>
            </a:r>
          </a:p>
          <a:p>
            <a:pPr lvl="1"/>
            <a:r>
              <a:rPr lang="en-US" dirty="0" smtClean="0"/>
              <a:t>Moments ….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04/13/15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The International Workshop on Partial Wave Analysis for Hadron Spectroscopy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AAC10-70A4-5149-A626-BE9E39F25262}" type="slidenum">
              <a:rPr lang="en-US" smtClean="0"/>
              <a:t>28</a:t>
            </a:fld>
            <a:endParaRPr lang="en-US"/>
          </a:p>
        </p:txBody>
      </p:sp>
      <p:pic>
        <p:nvPicPr>
          <p:cNvPr id="7" name="Picture 6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2561" y="3110746"/>
            <a:ext cx="2209800" cy="73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55163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are the Observables?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Can we define observables that can be extracted independent of a partial-wave interpretation of a particular reaction?</a:t>
            </a:r>
          </a:p>
          <a:p>
            <a:endParaRPr lang="en-US" sz="2400" dirty="0"/>
          </a:p>
          <a:p>
            <a:r>
              <a:rPr lang="en-US" sz="2400" dirty="0" smtClean="0"/>
              <a:t>With such observables, many (complicated) models of the data can be tested. </a:t>
            </a:r>
          </a:p>
          <a:p>
            <a:endParaRPr lang="en-US" sz="2400" dirty="0"/>
          </a:p>
          <a:p>
            <a:r>
              <a:rPr lang="en-US" sz="2400" dirty="0" smtClean="0"/>
              <a:t>A smaller subsets of vetted models can then be used to directly confront the data.</a:t>
            </a:r>
            <a:endParaRPr lang="en-US" sz="24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04/13/15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The International Workshop on Partial Wave Analysis for Hadron Spectroscopy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AAC10-70A4-5149-A626-BE9E39F25262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5716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580" y="211123"/>
            <a:ext cx="6753501" cy="751250"/>
          </a:xfrm>
        </p:spPr>
        <p:txBody>
          <a:bodyPr/>
          <a:lstStyle/>
          <a:p>
            <a:r>
              <a:rPr lang="en-US" dirty="0" smtClean="0"/>
              <a:t>12-GeV CEBAF – Photoproduction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04/13/15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The International Workshop on Partial Wave Analysis for Hadron Spectroscopy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3</a:t>
            </a:fld>
            <a:endParaRPr lang="en-US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46081" y="648632"/>
            <a:ext cx="2016760" cy="1407160"/>
          </a:xfrm>
          <a:prstGeom prst="rect">
            <a:avLst/>
          </a:prstGeom>
          <a:noFill/>
        </p:spPr>
      </p:pic>
      <p:grpSp>
        <p:nvGrpSpPr>
          <p:cNvPr id="8" name="Group 7"/>
          <p:cNvGrpSpPr>
            <a:grpSpLocks noChangeAspect="1"/>
          </p:cNvGrpSpPr>
          <p:nvPr/>
        </p:nvGrpSpPr>
        <p:grpSpPr bwMode="auto">
          <a:xfrm>
            <a:off x="354138" y="1111597"/>
            <a:ext cx="3359333" cy="3230361"/>
            <a:chOff x="783" y="81"/>
            <a:chExt cx="3839" cy="3692"/>
          </a:xfrm>
        </p:grpSpPr>
        <p:grpSp>
          <p:nvGrpSpPr>
            <p:cNvPr id="9" name="Group 8"/>
            <p:cNvGrpSpPr>
              <a:grpSpLocks/>
            </p:cNvGrpSpPr>
            <p:nvPr/>
          </p:nvGrpSpPr>
          <p:grpSpPr bwMode="auto">
            <a:xfrm>
              <a:off x="783" y="819"/>
              <a:ext cx="3839" cy="2954"/>
              <a:chOff x="783" y="819"/>
              <a:chExt cx="3839" cy="2954"/>
            </a:xfrm>
          </p:grpSpPr>
          <p:pic>
            <p:nvPicPr>
              <p:cNvPr id="26" name="Picture 3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783" y="819"/>
                <a:ext cx="3840" cy="2955"/>
              </a:xfrm>
              <a:prstGeom prst="rect">
                <a:avLst/>
              </a:prstGeom>
              <a:noFill/>
            </p:spPr>
          </p:pic>
          <p:sp>
            <p:nvSpPr>
              <p:cNvPr id="27" name="Freeform 4"/>
              <p:cNvSpPr>
                <a:spLocks noChangeArrowheads="1"/>
              </p:cNvSpPr>
              <p:nvPr/>
            </p:nvSpPr>
            <p:spPr bwMode="auto">
              <a:xfrm>
                <a:off x="2877" y="1697"/>
                <a:ext cx="219" cy="336"/>
              </a:xfrm>
              <a:custGeom>
                <a:avLst/>
                <a:gdLst/>
                <a:ahLst/>
                <a:cxnLst>
                  <a:cxn ang="0">
                    <a:pos x="963" y="507"/>
                  </a:cxn>
                  <a:cxn ang="0">
                    <a:pos x="963" y="1481"/>
                  </a:cxn>
                  <a:cxn ang="0">
                    <a:pos x="0" y="974"/>
                  </a:cxn>
                  <a:cxn ang="0">
                    <a:pos x="0" y="0"/>
                  </a:cxn>
                  <a:cxn ang="0">
                    <a:pos x="963" y="507"/>
                  </a:cxn>
                </a:cxnLst>
                <a:rect l="0" t="0" r="r" b="b"/>
                <a:pathLst>
                  <a:path w="964" h="1482">
                    <a:moveTo>
                      <a:pt x="963" y="507"/>
                    </a:moveTo>
                    <a:lnTo>
                      <a:pt x="963" y="1481"/>
                    </a:lnTo>
                    <a:lnTo>
                      <a:pt x="0" y="974"/>
                    </a:lnTo>
                    <a:lnTo>
                      <a:pt x="0" y="0"/>
                    </a:lnTo>
                    <a:lnTo>
                      <a:pt x="963" y="507"/>
                    </a:lnTo>
                  </a:path>
                </a:pathLst>
              </a:custGeom>
              <a:solidFill>
                <a:srgbClr val="0068AE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pic>
          <p:nvPicPr>
            <p:cNvPr id="10" name="Picture 5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816" y="1776"/>
              <a:ext cx="1940" cy="1182"/>
            </a:xfrm>
            <a:prstGeom prst="rect">
              <a:avLst/>
            </a:prstGeom>
            <a:noFill/>
          </p:spPr>
        </p:pic>
        <p:pic>
          <p:nvPicPr>
            <p:cNvPr id="11" name="Picture 6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2913" y="544"/>
              <a:ext cx="554" cy="843"/>
            </a:xfrm>
            <a:prstGeom prst="rect">
              <a:avLst/>
            </a:prstGeom>
            <a:noFill/>
          </p:spPr>
        </p:pic>
        <p:pic>
          <p:nvPicPr>
            <p:cNvPr id="12" name="Picture 7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2138" y="816"/>
              <a:ext cx="786" cy="774"/>
            </a:xfrm>
            <a:prstGeom prst="rect">
              <a:avLst/>
            </a:prstGeom>
            <a:noFill/>
          </p:spPr>
        </p:pic>
        <p:pic>
          <p:nvPicPr>
            <p:cNvPr id="13" name="Picture 8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2737" y="2079"/>
              <a:ext cx="1068" cy="859"/>
            </a:xfrm>
            <a:prstGeom prst="rect">
              <a:avLst/>
            </a:prstGeom>
            <a:noFill/>
          </p:spPr>
        </p:pic>
        <p:grpSp>
          <p:nvGrpSpPr>
            <p:cNvPr id="14" name="Group 9"/>
            <p:cNvGrpSpPr>
              <a:grpSpLocks/>
            </p:cNvGrpSpPr>
            <p:nvPr/>
          </p:nvGrpSpPr>
          <p:grpSpPr bwMode="auto">
            <a:xfrm>
              <a:off x="2864" y="1437"/>
              <a:ext cx="1106" cy="533"/>
              <a:chOff x="2864" y="1437"/>
              <a:chExt cx="1106" cy="533"/>
            </a:xfrm>
          </p:grpSpPr>
          <p:sp>
            <p:nvSpPr>
              <p:cNvPr id="22" name="Text Box 10"/>
              <p:cNvSpPr txBox="1">
                <a:spLocks noChangeArrowheads="1"/>
              </p:cNvSpPr>
              <p:nvPr/>
            </p:nvSpPr>
            <p:spPr bwMode="auto">
              <a:xfrm>
                <a:off x="3058" y="1437"/>
                <a:ext cx="912" cy="27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lIns="0" tIns="0" rIns="0" bIns="0">
                <a:spAutoFit/>
              </a:bodyPr>
              <a:lstStyle/>
              <a:p>
                <a:pPr>
                  <a:lnSpc>
                    <a:spcPct val="84000"/>
                  </a:lnSpc>
                  <a:spcBef>
                    <a:spcPts val="1102"/>
                  </a:spcBef>
                  <a:buClr>
                    <a:srgbClr val="FFFFFF"/>
                  </a:buClr>
                  <a:buSzPct val="100000"/>
                  <a:tabLst>
                    <a:tab pos="0" algn="l"/>
                    <a:tab pos="1007943" algn="l"/>
                    <a:tab pos="2015886" algn="l"/>
                    <a:tab pos="3023829" algn="l"/>
                    <a:tab pos="4031772" algn="l"/>
                    <a:tab pos="5039716" algn="l"/>
                    <a:tab pos="6047659" algn="l"/>
                    <a:tab pos="7055602" algn="l"/>
                    <a:tab pos="8063545" algn="l"/>
                    <a:tab pos="9071488" algn="l"/>
                    <a:tab pos="10079431" algn="l"/>
                    <a:tab pos="11087374" algn="l"/>
                  </a:tabLst>
                </a:pPr>
                <a:r>
                  <a:rPr lang="en-GB" b="1" i="1" dirty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FFFFFF"/>
                      </a:outerShdw>
                    </a:effectLst>
                  </a:rPr>
                  <a:t>CHL-2</a:t>
                </a:r>
              </a:p>
            </p:txBody>
          </p:sp>
          <p:grpSp>
            <p:nvGrpSpPr>
              <p:cNvPr id="23" name="Group 11"/>
              <p:cNvGrpSpPr>
                <a:grpSpLocks/>
              </p:cNvGrpSpPr>
              <p:nvPr/>
            </p:nvGrpSpPr>
            <p:grpSpPr bwMode="auto">
              <a:xfrm>
                <a:off x="2864" y="1533"/>
                <a:ext cx="368" cy="437"/>
                <a:chOff x="2864" y="1533"/>
                <a:chExt cx="368" cy="437"/>
              </a:xfrm>
            </p:grpSpPr>
            <p:pic>
              <p:nvPicPr>
                <p:cNvPr id="24" name="Picture 12"/>
                <p:cNvPicPr>
                  <a:picLocks noChangeAspect="1" noChangeArrowheads="1"/>
                </p:cNvPicPr>
                <p:nvPr/>
              </p:nvPicPr>
              <p:blipFill>
                <a:blip r:embed="rId8"/>
                <a:srcRect/>
                <a:stretch>
                  <a:fillRect/>
                </a:stretch>
              </p:blipFill>
              <p:spPr bwMode="auto">
                <a:xfrm>
                  <a:off x="2864" y="1704"/>
                  <a:ext cx="167" cy="267"/>
                </a:xfrm>
                <a:prstGeom prst="rect">
                  <a:avLst/>
                </a:prstGeom>
                <a:noFill/>
              </p:spPr>
            </p:pic>
            <p:pic>
              <p:nvPicPr>
                <p:cNvPr id="25" name="Picture 13"/>
                <p:cNvPicPr>
                  <a:picLocks noChangeAspect="1" noChangeArrowheads="1"/>
                </p:cNvPicPr>
                <p:nvPr/>
              </p:nvPicPr>
              <p:blipFill>
                <a:blip r:embed="rId9"/>
                <a:srcRect/>
                <a:stretch>
                  <a:fillRect/>
                </a:stretch>
              </p:blipFill>
              <p:spPr bwMode="auto">
                <a:xfrm>
                  <a:off x="3030" y="1533"/>
                  <a:ext cx="203" cy="288"/>
                </a:xfrm>
                <a:prstGeom prst="rect">
                  <a:avLst/>
                </a:prstGeom>
                <a:noFill/>
              </p:spPr>
            </p:pic>
          </p:grpSp>
        </p:grpSp>
        <p:grpSp>
          <p:nvGrpSpPr>
            <p:cNvPr id="15" name="Group 14"/>
            <p:cNvGrpSpPr>
              <a:grpSpLocks/>
            </p:cNvGrpSpPr>
            <p:nvPr/>
          </p:nvGrpSpPr>
          <p:grpSpPr bwMode="auto">
            <a:xfrm>
              <a:off x="3449" y="81"/>
              <a:ext cx="858" cy="605"/>
              <a:chOff x="3449" y="81"/>
              <a:chExt cx="858" cy="605"/>
            </a:xfrm>
          </p:grpSpPr>
          <p:pic>
            <p:nvPicPr>
              <p:cNvPr id="20" name="Picture 15"/>
              <p:cNvPicPr>
                <a:picLocks noChangeAspect="1" noChangeArrowheads="1"/>
              </p:cNvPicPr>
              <p:nvPr/>
            </p:nvPicPr>
            <p:blipFill>
              <a:blip r:embed="rId10"/>
              <a:srcRect/>
              <a:stretch>
                <a:fillRect/>
              </a:stretch>
            </p:blipFill>
            <p:spPr bwMode="auto">
              <a:xfrm>
                <a:off x="3449" y="81"/>
                <a:ext cx="859" cy="606"/>
              </a:xfrm>
              <a:prstGeom prst="rect">
                <a:avLst/>
              </a:prstGeom>
              <a:noFill/>
            </p:spPr>
          </p:pic>
          <p:sp>
            <p:nvSpPr>
              <p:cNvPr id="21" name="Freeform 16"/>
              <p:cNvSpPr>
                <a:spLocks noChangeArrowheads="1"/>
              </p:cNvSpPr>
              <p:nvPr/>
            </p:nvSpPr>
            <p:spPr bwMode="auto">
              <a:xfrm>
                <a:off x="3693" y="356"/>
                <a:ext cx="219" cy="192"/>
              </a:xfrm>
              <a:custGeom>
                <a:avLst/>
                <a:gdLst/>
                <a:ahLst/>
                <a:cxnLst>
                  <a:cxn ang="0">
                    <a:pos x="0" y="498"/>
                  </a:cxn>
                  <a:cxn ang="0">
                    <a:pos x="0" y="846"/>
                  </a:cxn>
                  <a:cxn ang="0">
                    <a:pos x="963" y="346"/>
                  </a:cxn>
                  <a:cxn ang="0">
                    <a:pos x="963" y="0"/>
                  </a:cxn>
                  <a:cxn ang="0">
                    <a:pos x="0" y="498"/>
                  </a:cxn>
                </a:cxnLst>
                <a:rect l="0" t="0" r="r" b="b"/>
                <a:pathLst>
                  <a:path w="964" h="847">
                    <a:moveTo>
                      <a:pt x="0" y="498"/>
                    </a:moveTo>
                    <a:lnTo>
                      <a:pt x="0" y="846"/>
                    </a:lnTo>
                    <a:lnTo>
                      <a:pt x="963" y="346"/>
                    </a:lnTo>
                    <a:lnTo>
                      <a:pt x="963" y="0"/>
                    </a:lnTo>
                    <a:lnTo>
                      <a:pt x="0" y="498"/>
                    </a:lnTo>
                  </a:path>
                </a:pathLst>
              </a:custGeom>
              <a:solidFill>
                <a:srgbClr val="0068AE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6" name="Freeform 17"/>
            <p:cNvSpPr>
              <a:spLocks noChangeArrowheads="1"/>
            </p:cNvSpPr>
            <p:nvPr/>
          </p:nvSpPr>
          <p:spPr bwMode="auto">
            <a:xfrm>
              <a:off x="3694" y="361"/>
              <a:ext cx="276" cy="130"/>
            </a:xfrm>
            <a:custGeom>
              <a:avLst/>
              <a:gdLst/>
              <a:ahLst/>
              <a:cxnLst>
                <a:cxn ang="0">
                  <a:pos x="0" y="574"/>
                </a:cxn>
                <a:cxn ang="0">
                  <a:pos x="56" y="476"/>
                </a:cxn>
                <a:cxn ang="0">
                  <a:pos x="112" y="538"/>
                </a:cxn>
                <a:cxn ang="0">
                  <a:pos x="176" y="565"/>
                </a:cxn>
                <a:cxn ang="0">
                  <a:pos x="212" y="472"/>
                </a:cxn>
                <a:cxn ang="0">
                  <a:pos x="288" y="437"/>
                </a:cxn>
                <a:cxn ang="0">
                  <a:pos x="352" y="468"/>
                </a:cxn>
                <a:cxn ang="0">
                  <a:pos x="376" y="388"/>
                </a:cxn>
                <a:cxn ang="0">
                  <a:pos x="384" y="362"/>
                </a:cxn>
                <a:cxn ang="0">
                  <a:pos x="448" y="370"/>
                </a:cxn>
                <a:cxn ang="0">
                  <a:pos x="512" y="388"/>
                </a:cxn>
                <a:cxn ang="0">
                  <a:pos x="584" y="264"/>
                </a:cxn>
                <a:cxn ang="0">
                  <a:pos x="609" y="273"/>
                </a:cxn>
                <a:cxn ang="0">
                  <a:pos x="633" y="291"/>
                </a:cxn>
                <a:cxn ang="0">
                  <a:pos x="681" y="309"/>
                </a:cxn>
                <a:cxn ang="0">
                  <a:pos x="769" y="167"/>
                </a:cxn>
                <a:cxn ang="0">
                  <a:pos x="857" y="238"/>
                </a:cxn>
                <a:cxn ang="0">
                  <a:pos x="945" y="105"/>
                </a:cxn>
                <a:cxn ang="0">
                  <a:pos x="1017" y="150"/>
                </a:cxn>
                <a:cxn ang="0">
                  <a:pos x="1065" y="167"/>
                </a:cxn>
                <a:cxn ang="0">
                  <a:pos x="1145" y="44"/>
                </a:cxn>
                <a:cxn ang="0">
                  <a:pos x="1218" y="0"/>
                </a:cxn>
              </a:cxnLst>
              <a:rect l="0" t="0" r="r" b="b"/>
              <a:pathLst>
                <a:path w="1219" h="575">
                  <a:moveTo>
                    <a:pt x="0" y="574"/>
                  </a:moveTo>
                  <a:cubicBezTo>
                    <a:pt x="64" y="525"/>
                    <a:pt x="44" y="560"/>
                    <a:pt x="56" y="476"/>
                  </a:cubicBezTo>
                  <a:cubicBezTo>
                    <a:pt x="100" y="494"/>
                    <a:pt x="76" y="476"/>
                    <a:pt x="112" y="538"/>
                  </a:cubicBezTo>
                  <a:cubicBezTo>
                    <a:pt x="116" y="547"/>
                    <a:pt x="176" y="565"/>
                    <a:pt x="176" y="565"/>
                  </a:cubicBezTo>
                  <a:cubicBezTo>
                    <a:pt x="212" y="525"/>
                    <a:pt x="160" y="490"/>
                    <a:pt x="212" y="472"/>
                  </a:cubicBezTo>
                  <a:cubicBezTo>
                    <a:pt x="256" y="406"/>
                    <a:pt x="244" y="388"/>
                    <a:pt x="288" y="437"/>
                  </a:cubicBezTo>
                  <a:cubicBezTo>
                    <a:pt x="292" y="454"/>
                    <a:pt x="328" y="512"/>
                    <a:pt x="352" y="468"/>
                  </a:cubicBezTo>
                  <a:cubicBezTo>
                    <a:pt x="352" y="468"/>
                    <a:pt x="372" y="401"/>
                    <a:pt x="376" y="388"/>
                  </a:cubicBezTo>
                  <a:cubicBezTo>
                    <a:pt x="380" y="379"/>
                    <a:pt x="384" y="362"/>
                    <a:pt x="384" y="362"/>
                  </a:cubicBezTo>
                  <a:cubicBezTo>
                    <a:pt x="404" y="366"/>
                    <a:pt x="428" y="366"/>
                    <a:pt x="448" y="370"/>
                  </a:cubicBezTo>
                  <a:cubicBezTo>
                    <a:pt x="468" y="375"/>
                    <a:pt x="512" y="388"/>
                    <a:pt x="512" y="388"/>
                  </a:cubicBezTo>
                  <a:cubicBezTo>
                    <a:pt x="564" y="375"/>
                    <a:pt x="556" y="313"/>
                    <a:pt x="584" y="264"/>
                  </a:cubicBezTo>
                  <a:cubicBezTo>
                    <a:pt x="592" y="269"/>
                    <a:pt x="600" y="269"/>
                    <a:pt x="609" y="273"/>
                  </a:cubicBezTo>
                  <a:cubicBezTo>
                    <a:pt x="617" y="278"/>
                    <a:pt x="625" y="287"/>
                    <a:pt x="633" y="291"/>
                  </a:cubicBezTo>
                  <a:cubicBezTo>
                    <a:pt x="649" y="300"/>
                    <a:pt x="681" y="309"/>
                    <a:pt x="681" y="309"/>
                  </a:cubicBezTo>
                  <a:cubicBezTo>
                    <a:pt x="709" y="264"/>
                    <a:pt x="721" y="185"/>
                    <a:pt x="769" y="167"/>
                  </a:cubicBezTo>
                  <a:cubicBezTo>
                    <a:pt x="805" y="194"/>
                    <a:pt x="817" y="225"/>
                    <a:pt x="857" y="238"/>
                  </a:cubicBezTo>
                  <a:cubicBezTo>
                    <a:pt x="909" y="220"/>
                    <a:pt x="929" y="158"/>
                    <a:pt x="945" y="105"/>
                  </a:cubicBezTo>
                  <a:cubicBezTo>
                    <a:pt x="969" y="114"/>
                    <a:pt x="997" y="141"/>
                    <a:pt x="1017" y="150"/>
                  </a:cubicBezTo>
                  <a:cubicBezTo>
                    <a:pt x="1033" y="154"/>
                    <a:pt x="1065" y="167"/>
                    <a:pt x="1065" y="167"/>
                  </a:cubicBezTo>
                  <a:cubicBezTo>
                    <a:pt x="1105" y="88"/>
                    <a:pt x="1121" y="83"/>
                    <a:pt x="1145" y="44"/>
                  </a:cubicBezTo>
                  <a:cubicBezTo>
                    <a:pt x="1145" y="35"/>
                    <a:pt x="1201" y="8"/>
                    <a:pt x="1218" y="0"/>
                  </a:cubicBezTo>
                </a:path>
              </a:pathLst>
            </a:custGeom>
            <a:noFill/>
            <a:ln w="19080">
              <a:solidFill>
                <a:srgbClr val="FFB623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19" name="Picture 20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4145" y="847"/>
              <a:ext cx="279" cy="376"/>
            </a:xfrm>
            <a:prstGeom prst="rect">
              <a:avLst/>
            </a:prstGeom>
            <a:noFill/>
          </p:spPr>
        </p:pic>
      </p:grpSp>
      <p:pic>
        <p:nvPicPr>
          <p:cNvPr id="28" name="Picture 27" descr="Cebaf_2013.jp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0714" y="2110804"/>
            <a:ext cx="3853286" cy="4739657"/>
          </a:xfrm>
          <a:prstGeom prst="rect">
            <a:avLst/>
          </a:prstGeom>
        </p:spPr>
      </p:pic>
      <p:pic>
        <p:nvPicPr>
          <p:cNvPr id="29" name="Picture 26"/>
          <p:cNvPicPr>
            <a:picLocks noChangeAspect="1" noChangeArrowheads="1"/>
          </p:cNvPicPr>
          <p:nvPr/>
        </p:nvPicPr>
        <p:blipFill>
          <a:blip r:embed="rId12"/>
          <a:srcRect l="10701" t="57410" r="52740" b="8984"/>
          <a:stretch>
            <a:fillRect/>
          </a:stretch>
        </p:blipFill>
        <p:spPr bwMode="auto">
          <a:xfrm>
            <a:off x="2038770" y="4342833"/>
            <a:ext cx="2514600" cy="1471613"/>
          </a:xfrm>
          <a:prstGeom prst="rect">
            <a:avLst/>
          </a:prstGeom>
          <a:noFill/>
        </p:spPr>
      </p:pic>
      <p:sp>
        <p:nvSpPr>
          <p:cNvPr id="30" name="Rectangle 28"/>
          <p:cNvSpPr>
            <a:spLocks noChangeArrowheads="1"/>
          </p:cNvSpPr>
          <p:nvPr/>
        </p:nvSpPr>
        <p:spPr bwMode="auto">
          <a:xfrm>
            <a:off x="2954540" y="3636144"/>
            <a:ext cx="2365376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sz="2000" b="1" dirty="0">
                <a:latin typeface="Helvetica" charset="0"/>
              </a:rPr>
              <a:t>Linearly polarized</a:t>
            </a:r>
          </a:p>
          <a:p>
            <a:pPr algn="ctr" eaLnBrk="0" hangingPunct="0"/>
            <a:r>
              <a:rPr lang="en-US" sz="2000" b="1" dirty="0">
                <a:latin typeface="Helvetica" charset="0"/>
              </a:rPr>
              <a:t>photons out</a:t>
            </a:r>
          </a:p>
        </p:txBody>
      </p:sp>
      <p:sp>
        <p:nvSpPr>
          <p:cNvPr id="31" name="Rectangle 27"/>
          <p:cNvSpPr>
            <a:spLocks noChangeArrowheads="1"/>
          </p:cNvSpPr>
          <p:nvPr/>
        </p:nvSpPr>
        <p:spPr bwMode="auto">
          <a:xfrm>
            <a:off x="99812" y="4753706"/>
            <a:ext cx="219803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sz="2000" b="1" dirty="0" smtClean="0">
                <a:solidFill>
                  <a:srgbClr val="E30917"/>
                </a:solidFill>
                <a:latin typeface="Helvetica" charset="0"/>
              </a:rPr>
              <a:t>12GeV electrons </a:t>
            </a:r>
            <a:endParaRPr lang="en-US" sz="2000" b="1" dirty="0">
              <a:solidFill>
                <a:srgbClr val="E30917"/>
              </a:solidFill>
              <a:latin typeface="Helvetica" charset="0"/>
            </a:endParaRPr>
          </a:p>
        </p:txBody>
      </p:sp>
      <p:sp>
        <p:nvSpPr>
          <p:cNvPr id="32" name="Rectangle 30"/>
          <p:cNvSpPr>
            <a:spLocks noChangeArrowheads="1"/>
          </p:cNvSpPr>
          <p:nvPr/>
        </p:nvSpPr>
        <p:spPr bwMode="auto">
          <a:xfrm>
            <a:off x="998635" y="5814446"/>
            <a:ext cx="158150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sz="1400" b="1" dirty="0" smtClean="0">
                <a:latin typeface="Helvetica" charset="0"/>
              </a:rPr>
              <a:t>20 </a:t>
            </a:r>
            <a:r>
              <a:rPr lang="en-US" sz="1400" b="1" dirty="0" smtClean="0">
                <a:latin typeface="Symbol"/>
              </a:rPr>
              <a:t>m</a:t>
            </a:r>
            <a:r>
              <a:rPr lang="en-US" sz="1400" b="1" dirty="0" smtClean="0">
                <a:latin typeface="Helvetica" charset="0"/>
              </a:rPr>
              <a:t>m thick </a:t>
            </a:r>
          </a:p>
          <a:p>
            <a:pPr algn="ctr" eaLnBrk="0" hangingPunct="0"/>
            <a:r>
              <a:rPr lang="en-US" sz="1400" b="1" dirty="0" smtClean="0">
                <a:latin typeface="Helvetica" charset="0"/>
              </a:rPr>
              <a:t>Diamond crystal</a:t>
            </a:r>
            <a:endParaRPr lang="en-US" sz="1400" b="1" dirty="0">
              <a:latin typeface="Helvetica" charset="0"/>
            </a:endParaRPr>
          </a:p>
        </p:txBody>
      </p:sp>
      <p:sp>
        <p:nvSpPr>
          <p:cNvPr id="33" name="Rectangle 29"/>
          <p:cNvSpPr>
            <a:spLocks noChangeArrowheads="1"/>
          </p:cNvSpPr>
          <p:nvPr/>
        </p:nvSpPr>
        <p:spPr bwMode="auto">
          <a:xfrm>
            <a:off x="3293880" y="5427838"/>
            <a:ext cx="13081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sz="1400" b="1" dirty="0">
                <a:solidFill>
                  <a:schemeClr val="accent2"/>
                </a:solidFill>
                <a:latin typeface="Helvetica" charset="0"/>
              </a:rPr>
              <a:t>spectrometer</a:t>
            </a:r>
          </a:p>
        </p:txBody>
      </p:sp>
    </p:spTree>
    <p:extLst>
      <p:ext uri="{BB962C8B-B14F-4D97-AF65-F5344CB8AC3E}">
        <p14:creationId xmlns:p14="http://schemas.microsoft.com/office/powerpoint/2010/main" val="2303712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27444"/>
            <a:ext cx="8229600" cy="4861281"/>
          </a:xfrm>
        </p:spPr>
        <p:txBody>
          <a:bodyPr>
            <a:normAutofit fontScale="92500" lnSpcReduction="10000"/>
          </a:bodyPr>
          <a:lstStyle/>
          <a:p>
            <a:r>
              <a:rPr lang="en-US" sz="2800" dirty="0" smtClean="0"/>
              <a:t>GlueX had a very successful commissioning run and  is looking forward to its first physics data soon.</a:t>
            </a:r>
          </a:p>
          <a:p>
            <a:endParaRPr lang="en-US" sz="2800" dirty="0" smtClean="0"/>
          </a:p>
          <a:p>
            <a:r>
              <a:rPr lang="en-US" sz="2800" dirty="0" smtClean="0">
                <a:solidFill>
                  <a:srgbClr val="984807"/>
                </a:solidFill>
              </a:rPr>
              <a:t>Analysis and Amplitude Analysis issues will quickly move into the forefront of our experimental efforts.</a:t>
            </a:r>
          </a:p>
          <a:p>
            <a:endParaRPr lang="en-US" sz="2800" dirty="0"/>
          </a:p>
          <a:p>
            <a:r>
              <a:rPr lang="en-US" sz="2800" dirty="0" smtClean="0"/>
              <a:t>The techniques discussed here, and being developed now will be crucial to our ultimate success.</a:t>
            </a:r>
          </a:p>
          <a:p>
            <a:endParaRPr lang="en-US" sz="2800" dirty="0"/>
          </a:p>
          <a:p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</a:rPr>
              <a:t>Are there 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</a:rPr>
              <a:t>other 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</a:rPr>
              <a:t>observables beyond amplitude analyses results? </a:t>
            </a:r>
            <a:endParaRPr lang="en-US" sz="28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04/13/15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The International Workshop on Partial Wave Analysis for Hadron Spectroscopy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AAC10-70A4-5149-A626-BE9E39F25262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3018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04/13/15</a:t>
            </a:r>
            <a:endParaRPr lang="en-US"/>
          </a:p>
        </p:txBody>
      </p:sp>
      <p:sp>
        <p:nvSpPr>
          <p:cNvPr id="40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The International Workshop on Partial Wave Analysis for Hadron Spectroscopy</a:t>
            </a:r>
            <a:endParaRPr lang="en-US"/>
          </a:p>
        </p:txBody>
      </p:sp>
      <p:sp>
        <p:nvSpPr>
          <p:cNvPr id="41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932A6-F434-AC4E-A3C0-83EB200FC527}" type="slidenum">
              <a:rPr lang="en-US"/>
              <a:pPr/>
              <a:t>4</a:t>
            </a:fld>
            <a:endParaRPr lang="en-US"/>
          </a:p>
        </p:txBody>
      </p:sp>
      <p:sp>
        <p:nvSpPr>
          <p:cNvPr id="107532" name="Text Box 12"/>
          <p:cNvSpPr txBox="1">
            <a:spLocks noChangeArrowheads="1"/>
          </p:cNvSpPr>
          <p:nvPr/>
        </p:nvSpPr>
        <p:spPr bwMode="auto">
          <a:xfrm>
            <a:off x="304800" y="1524000"/>
            <a:ext cx="259080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1800" b="1">
                <a:solidFill>
                  <a:srgbClr val="660A25"/>
                </a:solidFill>
                <a:latin typeface="Helvetica" charset="0"/>
              </a:rPr>
              <a:t>This technique provides requisite energy, flux and polarization</a:t>
            </a:r>
            <a:endParaRPr lang="en-US">
              <a:solidFill>
                <a:srgbClr val="660A25"/>
              </a:solidFill>
              <a:latin typeface="Helvetica" charset="0"/>
            </a:endParaRPr>
          </a:p>
        </p:txBody>
      </p:sp>
      <p:pic>
        <p:nvPicPr>
          <p:cNvPr id="107546" name="Picture 26"/>
          <p:cNvPicPr>
            <a:picLocks noChangeAspect="1" noChangeArrowheads="1"/>
          </p:cNvPicPr>
          <p:nvPr/>
        </p:nvPicPr>
        <p:blipFill>
          <a:blip r:embed="rId2"/>
          <a:srcRect l="10701" t="57410" r="52740" b="8984"/>
          <a:stretch>
            <a:fillRect/>
          </a:stretch>
        </p:blipFill>
        <p:spPr bwMode="auto">
          <a:xfrm>
            <a:off x="381000" y="3352800"/>
            <a:ext cx="2514600" cy="1471613"/>
          </a:xfrm>
          <a:prstGeom prst="rect">
            <a:avLst/>
          </a:prstGeom>
          <a:noFill/>
        </p:spPr>
      </p:pic>
      <p:sp>
        <p:nvSpPr>
          <p:cNvPr id="107547" name="Rectangle 27"/>
          <p:cNvSpPr>
            <a:spLocks noChangeArrowheads="1"/>
          </p:cNvSpPr>
          <p:nvPr/>
        </p:nvSpPr>
        <p:spPr bwMode="auto">
          <a:xfrm>
            <a:off x="158750" y="3613150"/>
            <a:ext cx="11779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sz="1400" b="1">
                <a:solidFill>
                  <a:srgbClr val="E30917"/>
                </a:solidFill>
                <a:latin typeface="Helvetica" charset="0"/>
              </a:rPr>
              <a:t>electrons in</a:t>
            </a:r>
          </a:p>
        </p:txBody>
      </p:sp>
      <p:sp>
        <p:nvSpPr>
          <p:cNvPr id="107548" name="Rectangle 28"/>
          <p:cNvSpPr>
            <a:spLocks noChangeArrowheads="1"/>
          </p:cNvSpPr>
          <p:nvPr/>
        </p:nvSpPr>
        <p:spPr bwMode="auto">
          <a:xfrm>
            <a:off x="1655763" y="2819400"/>
            <a:ext cx="1690687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sz="1400" b="1">
                <a:latin typeface="Helvetica" charset="0"/>
              </a:rPr>
              <a:t>Linearly polarized</a:t>
            </a:r>
          </a:p>
          <a:p>
            <a:pPr algn="ctr" eaLnBrk="0" hangingPunct="0"/>
            <a:r>
              <a:rPr lang="en-US" sz="1400" b="1">
                <a:latin typeface="Helvetica" charset="0"/>
              </a:rPr>
              <a:t>photons out</a:t>
            </a:r>
          </a:p>
        </p:txBody>
      </p:sp>
      <p:sp>
        <p:nvSpPr>
          <p:cNvPr id="107549" name="Rectangle 29"/>
          <p:cNvSpPr>
            <a:spLocks noChangeArrowheads="1"/>
          </p:cNvSpPr>
          <p:nvPr/>
        </p:nvSpPr>
        <p:spPr bwMode="auto">
          <a:xfrm>
            <a:off x="1619250" y="4527550"/>
            <a:ext cx="13081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sz="1400" b="1">
                <a:solidFill>
                  <a:schemeClr val="accent2"/>
                </a:solidFill>
                <a:latin typeface="Helvetica" charset="0"/>
              </a:rPr>
              <a:t>spectrometer</a:t>
            </a:r>
          </a:p>
        </p:txBody>
      </p:sp>
      <p:sp>
        <p:nvSpPr>
          <p:cNvPr id="107550" name="Rectangle 30"/>
          <p:cNvSpPr>
            <a:spLocks noChangeArrowheads="1"/>
          </p:cNvSpPr>
          <p:nvPr/>
        </p:nvSpPr>
        <p:spPr bwMode="auto">
          <a:xfrm>
            <a:off x="378174" y="5137150"/>
            <a:ext cx="158150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sz="1400" b="1" dirty="0" smtClean="0">
                <a:latin typeface="Helvetica" charset="0"/>
              </a:rPr>
              <a:t>20 </a:t>
            </a:r>
            <a:r>
              <a:rPr lang="en-US" sz="1400" b="1" dirty="0" smtClean="0">
                <a:latin typeface="Symbol"/>
              </a:rPr>
              <a:t>m</a:t>
            </a:r>
            <a:r>
              <a:rPr lang="en-US" sz="1400" b="1" dirty="0" smtClean="0">
                <a:latin typeface="Helvetica" charset="0"/>
              </a:rPr>
              <a:t>m thick </a:t>
            </a:r>
          </a:p>
          <a:p>
            <a:pPr algn="ctr" eaLnBrk="0" hangingPunct="0"/>
            <a:r>
              <a:rPr lang="en-US" sz="1400" b="1" dirty="0" smtClean="0">
                <a:latin typeface="Helvetica" charset="0"/>
              </a:rPr>
              <a:t>Diamond crystal</a:t>
            </a:r>
            <a:endParaRPr lang="en-US" sz="1400" b="1" dirty="0">
              <a:latin typeface="Helvetica" charset="0"/>
            </a:endParaRPr>
          </a:p>
        </p:txBody>
      </p:sp>
      <p:sp>
        <p:nvSpPr>
          <p:cNvPr id="107551" name="Line 31"/>
          <p:cNvSpPr>
            <a:spLocks noChangeShapeType="1"/>
          </p:cNvSpPr>
          <p:nvPr/>
        </p:nvSpPr>
        <p:spPr bwMode="auto">
          <a:xfrm flipV="1">
            <a:off x="533400" y="4724400"/>
            <a:ext cx="2286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3" name="Group 2"/>
          <p:cNvGrpSpPr/>
          <p:nvPr/>
        </p:nvGrpSpPr>
        <p:grpSpPr>
          <a:xfrm>
            <a:off x="2657475" y="757455"/>
            <a:ext cx="6423025" cy="5655469"/>
            <a:chOff x="2720975" y="152400"/>
            <a:chExt cx="6423025" cy="5655469"/>
          </a:xfrm>
        </p:grpSpPr>
        <p:grpSp>
          <p:nvGrpSpPr>
            <p:cNvPr id="107525" name="Group 5"/>
            <p:cNvGrpSpPr>
              <a:grpSpLocks/>
            </p:cNvGrpSpPr>
            <p:nvPr/>
          </p:nvGrpSpPr>
          <p:grpSpPr bwMode="auto">
            <a:xfrm>
              <a:off x="3429000" y="152400"/>
              <a:ext cx="5083175" cy="5181600"/>
              <a:chOff x="2208" y="864"/>
              <a:chExt cx="2590" cy="2640"/>
            </a:xfrm>
          </p:grpSpPr>
          <p:pic>
            <p:nvPicPr>
              <p:cNvPr id="107526" name="Picture 6"/>
              <p:cNvPicPr>
                <a:picLocks noChangeAspect="1" noChangeArrowheads="1"/>
              </p:cNvPicPr>
              <p:nvPr/>
            </p:nvPicPr>
            <p:blipFill>
              <a:blip r:embed="rId3">
                <a:alphaModFix amt="50000"/>
              </a:blip>
              <a:srcRect/>
              <a:stretch>
                <a:fillRect/>
              </a:stretch>
            </p:blipFill>
            <p:spPr bwMode="auto">
              <a:xfrm>
                <a:off x="2208" y="864"/>
                <a:ext cx="2590" cy="2640"/>
              </a:xfrm>
              <a:prstGeom prst="rect">
                <a:avLst/>
              </a:prstGeom>
              <a:gradFill rotWithShape="0">
                <a:gsLst>
                  <a:gs pos="0">
                    <a:schemeClr val="accent1">
                      <a:alpha val="50000"/>
                    </a:schemeClr>
                  </a:gs>
                  <a:gs pos="100000">
                    <a:schemeClr val="accent1">
                      <a:gamma/>
                      <a:shade val="46275"/>
                      <a:invGamma/>
                    </a:schemeClr>
                  </a:gs>
                </a:gsLst>
                <a:lin ang="5400000" scaled="1"/>
              </a:gradFill>
            </p:spPr>
          </p:pic>
          <p:sp>
            <p:nvSpPr>
              <p:cNvPr id="107527" name="Rectangle 7"/>
              <p:cNvSpPr>
                <a:spLocks noChangeArrowheads="1"/>
              </p:cNvSpPr>
              <p:nvPr/>
            </p:nvSpPr>
            <p:spPr bwMode="auto">
              <a:xfrm>
                <a:off x="2976" y="912"/>
                <a:ext cx="1392" cy="336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7528" name="Rectangle 8"/>
              <p:cNvSpPr>
                <a:spLocks noChangeArrowheads="1"/>
              </p:cNvSpPr>
              <p:nvPr/>
            </p:nvSpPr>
            <p:spPr bwMode="auto">
              <a:xfrm>
                <a:off x="2352" y="2880"/>
                <a:ext cx="1152" cy="144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107529" name="Rectangle 9"/>
            <p:cNvSpPr>
              <a:spLocks noChangeArrowheads="1"/>
            </p:cNvSpPr>
            <p:nvPr/>
          </p:nvSpPr>
          <p:spPr bwMode="auto">
            <a:xfrm rot="-5400000">
              <a:off x="2847182" y="1332706"/>
              <a:ext cx="590550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sz="1800" b="1">
                  <a:latin typeface="Helvetica" charset="0"/>
                </a:rPr>
                <a:t>flux</a:t>
              </a:r>
            </a:p>
          </p:txBody>
        </p:sp>
        <p:sp>
          <p:nvSpPr>
            <p:cNvPr id="107530" name="Rectangle 10"/>
            <p:cNvSpPr>
              <a:spLocks noChangeArrowheads="1"/>
            </p:cNvSpPr>
            <p:nvPr/>
          </p:nvSpPr>
          <p:spPr bwMode="auto">
            <a:xfrm>
              <a:off x="6699250" y="5257800"/>
              <a:ext cx="2444750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sz="1800" b="1" dirty="0">
                  <a:latin typeface="Helvetica" charset="0"/>
                </a:rPr>
                <a:t>photon energy (GeV)</a:t>
              </a:r>
            </a:p>
          </p:txBody>
        </p:sp>
        <p:sp>
          <p:nvSpPr>
            <p:cNvPr id="107531" name="Rectangle 11"/>
            <p:cNvSpPr>
              <a:spLocks noChangeArrowheads="1"/>
            </p:cNvSpPr>
            <p:nvPr/>
          </p:nvSpPr>
          <p:spPr bwMode="auto">
            <a:xfrm>
              <a:off x="5242085" y="400378"/>
              <a:ext cx="2038350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sz="1800" b="1" dirty="0">
                  <a:solidFill>
                    <a:srgbClr val="EF1F1D"/>
                  </a:solidFill>
                  <a:latin typeface="Helvetica" charset="0"/>
                </a:rPr>
                <a:t>12 GeV electrons</a:t>
              </a:r>
            </a:p>
          </p:txBody>
        </p:sp>
        <p:sp>
          <p:nvSpPr>
            <p:cNvPr id="107534" name="Rectangle 14"/>
            <p:cNvSpPr>
              <a:spLocks noChangeArrowheads="1"/>
            </p:cNvSpPr>
            <p:nvPr/>
          </p:nvSpPr>
          <p:spPr bwMode="auto">
            <a:xfrm>
              <a:off x="4191000" y="3317875"/>
              <a:ext cx="1323975" cy="376238"/>
            </a:xfrm>
            <a:prstGeom prst="rect">
              <a:avLst/>
            </a:prstGeom>
            <a:noFill/>
            <a:ln w="9525">
              <a:solidFill>
                <a:srgbClr val="ED181E"/>
              </a:solidFill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sz="1800" b="1">
                  <a:solidFill>
                    <a:srgbClr val="ED181E"/>
                  </a:solidFill>
                  <a:latin typeface="Helvetica" charset="0"/>
                </a:rPr>
                <a:t>collimated</a:t>
              </a:r>
            </a:p>
          </p:txBody>
        </p:sp>
        <p:sp>
          <p:nvSpPr>
            <p:cNvPr id="107535" name="Line 15"/>
            <p:cNvSpPr>
              <a:spLocks noChangeShapeType="1"/>
            </p:cNvSpPr>
            <p:nvPr/>
          </p:nvSpPr>
          <p:spPr bwMode="auto">
            <a:xfrm flipH="1">
              <a:off x="4114800" y="3733800"/>
              <a:ext cx="762000" cy="990600"/>
            </a:xfrm>
            <a:prstGeom prst="line">
              <a:avLst/>
            </a:prstGeom>
            <a:noFill/>
            <a:ln w="28575">
              <a:solidFill>
                <a:srgbClr val="EF1F1D"/>
              </a:solidFill>
              <a:round/>
              <a:headEnd/>
              <a:tailEnd type="arrow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7537" name="Rectangle 17"/>
            <p:cNvSpPr>
              <a:spLocks noChangeArrowheads="1"/>
            </p:cNvSpPr>
            <p:nvPr/>
          </p:nvSpPr>
          <p:spPr bwMode="auto">
            <a:xfrm>
              <a:off x="4191000" y="803275"/>
              <a:ext cx="2241550" cy="6413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 sz="1800" b="1">
                  <a:latin typeface="Helvetica" charset="0"/>
                </a:rPr>
                <a:t>Incoherent &amp;</a:t>
              </a:r>
            </a:p>
            <a:p>
              <a:pPr algn="ctr" eaLnBrk="0" hangingPunct="0"/>
              <a:r>
                <a:rPr lang="en-US" sz="1800" b="1">
                  <a:latin typeface="Helvetica" charset="0"/>
                </a:rPr>
                <a:t>coherent spectrum</a:t>
              </a:r>
            </a:p>
          </p:txBody>
        </p:sp>
        <p:sp>
          <p:nvSpPr>
            <p:cNvPr id="107538" name="Line 18"/>
            <p:cNvSpPr>
              <a:spLocks noChangeShapeType="1"/>
            </p:cNvSpPr>
            <p:nvPr/>
          </p:nvSpPr>
          <p:spPr bwMode="auto">
            <a:xfrm flipH="1">
              <a:off x="5181600" y="1524000"/>
              <a:ext cx="304800" cy="53340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arrow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7540" name="Freeform 20"/>
            <p:cNvSpPr>
              <a:spLocks/>
            </p:cNvSpPr>
            <p:nvPr/>
          </p:nvSpPr>
          <p:spPr bwMode="auto">
            <a:xfrm>
              <a:off x="6230938" y="3348038"/>
              <a:ext cx="304800" cy="1727200"/>
            </a:xfrm>
            <a:custGeom>
              <a:avLst/>
              <a:gdLst/>
              <a:ahLst/>
              <a:cxnLst>
                <a:cxn ang="0">
                  <a:pos x="144" y="0"/>
                </a:cxn>
                <a:cxn ang="0">
                  <a:pos x="48" y="384"/>
                </a:cxn>
                <a:cxn ang="0">
                  <a:pos x="0" y="576"/>
                </a:cxn>
                <a:cxn ang="0">
                  <a:pos x="0" y="1104"/>
                </a:cxn>
                <a:cxn ang="0">
                  <a:pos x="192" y="1104"/>
                </a:cxn>
                <a:cxn ang="0">
                  <a:pos x="192" y="240"/>
                </a:cxn>
                <a:cxn ang="0">
                  <a:pos x="144" y="0"/>
                </a:cxn>
              </a:cxnLst>
              <a:rect l="0" t="0" r="r" b="b"/>
              <a:pathLst>
                <a:path w="192" h="1104">
                  <a:moveTo>
                    <a:pt x="144" y="0"/>
                  </a:moveTo>
                  <a:lnTo>
                    <a:pt x="48" y="384"/>
                  </a:lnTo>
                  <a:lnTo>
                    <a:pt x="0" y="576"/>
                  </a:lnTo>
                  <a:lnTo>
                    <a:pt x="0" y="1104"/>
                  </a:lnTo>
                  <a:lnTo>
                    <a:pt x="192" y="1104"/>
                  </a:lnTo>
                  <a:lnTo>
                    <a:pt x="192" y="240"/>
                  </a:lnTo>
                  <a:lnTo>
                    <a:pt x="144" y="0"/>
                  </a:lnTo>
                  <a:close/>
                </a:path>
              </a:pathLst>
            </a:custGeom>
            <a:solidFill>
              <a:srgbClr val="EF1F1D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7541" name="AutoShape 21"/>
            <p:cNvSpPr>
              <a:spLocks noChangeAspect="1" noChangeArrowheads="1"/>
            </p:cNvSpPr>
            <p:nvPr/>
          </p:nvSpPr>
          <p:spPr bwMode="auto">
            <a:xfrm>
              <a:off x="5900738" y="5138738"/>
              <a:ext cx="639763" cy="550863"/>
            </a:xfrm>
            <a:custGeom>
              <a:avLst/>
              <a:gdLst>
                <a:gd name="G0" fmla="+- 9257 0 0"/>
                <a:gd name="G1" fmla="+- 18514 0 0"/>
                <a:gd name="G2" fmla="+- 7200 0 0"/>
                <a:gd name="G3" fmla="*/ 9257 1 2"/>
                <a:gd name="G4" fmla="+- G3 10800 0"/>
                <a:gd name="G5" fmla="+- 21600 9257 18514"/>
                <a:gd name="G6" fmla="+- 18514 7200 0"/>
                <a:gd name="G7" fmla="*/ G6 1 2"/>
                <a:gd name="G8" fmla="*/ 18514 2 1"/>
                <a:gd name="G9" fmla="+- G8 0 21600"/>
                <a:gd name="G10" fmla="*/ 21600 G0 G1"/>
                <a:gd name="G11" fmla="*/ 21600 G4 G1"/>
                <a:gd name="G12" fmla="*/ 21600 G5 G1"/>
                <a:gd name="G13" fmla="*/ 21600 G7 G1"/>
                <a:gd name="G14" fmla="*/ 18514 1 2"/>
                <a:gd name="G15" fmla="+- G5 0 G4"/>
                <a:gd name="G16" fmla="+- G0 0 G4"/>
                <a:gd name="G17" fmla="*/ G2 G15 G16"/>
                <a:gd name="T0" fmla="*/ 15429 w 21600"/>
                <a:gd name="T1" fmla="*/ 0 h 21600"/>
                <a:gd name="T2" fmla="*/ 9257 w 21600"/>
                <a:gd name="T3" fmla="*/ 7200 h 21600"/>
                <a:gd name="T4" fmla="*/ 0 w 21600"/>
                <a:gd name="T5" fmla="*/ 18001 h 21600"/>
                <a:gd name="T6" fmla="*/ 9257 w 21600"/>
                <a:gd name="T7" fmla="*/ 21600 h 21600"/>
                <a:gd name="T8" fmla="*/ 18514 w 21600"/>
                <a:gd name="T9" fmla="*/ 15000 h 21600"/>
                <a:gd name="T10" fmla="*/ 21600 w 21600"/>
                <a:gd name="T11" fmla="*/ 7200 h 21600"/>
                <a:gd name="T12" fmla="*/ 17694720 60000 65536"/>
                <a:gd name="T13" fmla="*/ 11796480 60000 65536"/>
                <a:gd name="T14" fmla="*/ 11796480 60000 65536"/>
                <a:gd name="T15" fmla="*/ 5898240 60000 65536"/>
                <a:gd name="T16" fmla="*/ 0 60000 65536"/>
                <a:gd name="T17" fmla="*/ 0 60000 65536"/>
                <a:gd name="T18" fmla="*/ 0 w 21600"/>
                <a:gd name="T19" fmla="*/ G12 h 21600"/>
                <a:gd name="T20" fmla="*/ G1 w 21600"/>
                <a:gd name="T21" fmla="*/ 21600 h 216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600" h="21600">
                  <a:moveTo>
                    <a:pt x="15429" y="0"/>
                  </a:moveTo>
                  <a:lnTo>
                    <a:pt x="9257" y="7200"/>
                  </a:lnTo>
                  <a:lnTo>
                    <a:pt x="12343" y="7200"/>
                  </a:lnTo>
                  <a:lnTo>
                    <a:pt x="12343" y="14400"/>
                  </a:lnTo>
                  <a:lnTo>
                    <a:pt x="0" y="14400"/>
                  </a:lnTo>
                  <a:lnTo>
                    <a:pt x="0" y="21600"/>
                  </a:lnTo>
                  <a:lnTo>
                    <a:pt x="18514" y="21600"/>
                  </a:lnTo>
                  <a:lnTo>
                    <a:pt x="18514" y="7200"/>
                  </a:lnTo>
                  <a:lnTo>
                    <a:pt x="21600" y="7200"/>
                  </a:lnTo>
                  <a:close/>
                </a:path>
              </a:pathLst>
            </a:custGeom>
            <a:solidFill>
              <a:srgbClr val="EF1F1D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7542" name="Rectangle 22"/>
            <p:cNvSpPr>
              <a:spLocks noChangeArrowheads="1"/>
            </p:cNvSpPr>
            <p:nvPr/>
          </p:nvSpPr>
          <p:spPr bwMode="auto">
            <a:xfrm>
              <a:off x="2720975" y="5441156"/>
              <a:ext cx="933450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sz="1800" b="1" dirty="0">
                  <a:solidFill>
                    <a:srgbClr val="ED181E"/>
                  </a:solidFill>
                  <a:latin typeface="Helvetica" charset="0"/>
                </a:rPr>
                <a:t>tagged</a:t>
              </a:r>
            </a:p>
          </p:txBody>
        </p:sp>
        <p:sp>
          <p:nvSpPr>
            <p:cNvPr id="107543" name="Rectangle 23"/>
            <p:cNvSpPr>
              <a:spLocks noChangeArrowheads="1"/>
            </p:cNvSpPr>
            <p:nvPr/>
          </p:nvSpPr>
          <p:spPr bwMode="auto">
            <a:xfrm>
              <a:off x="3515100" y="5441156"/>
              <a:ext cx="2457450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sz="1800" b="1" dirty="0">
                  <a:solidFill>
                    <a:srgbClr val="EF1F1D"/>
                  </a:solidFill>
                  <a:latin typeface="Helvetica" charset="0"/>
                </a:rPr>
                <a:t>with 0.1% resolution </a:t>
              </a:r>
            </a:p>
          </p:txBody>
        </p:sp>
        <p:sp>
          <p:nvSpPr>
            <p:cNvPr id="107544" name="Rectangle 24"/>
            <p:cNvSpPr>
              <a:spLocks noChangeArrowheads="1"/>
            </p:cNvSpPr>
            <p:nvPr/>
          </p:nvSpPr>
          <p:spPr bwMode="auto">
            <a:xfrm>
              <a:off x="6761163" y="1855788"/>
              <a:ext cx="1177925" cy="730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 sz="1400" b="1">
                  <a:latin typeface="Helvetica" charset="0"/>
                </a:rPr>
                <a:t>40%</a:t>
              </a:r>
            </a:p>
            <a:p>
              <a:pPr algn="ctr" eaLnBrk="0" hangingPunct="0"/>
              <a:r>
                <a:rPr lang="en-US" sz="1400" b="1">
                  <a:latin typeface="Helvetica" charset="0"/>
                </a:rPr>
                <a:t>polarization</a:t>
              </a:r>
            </a:p>
            <a:p>
              <a:pPr algn="ctr" eaLnBrk="0" hangingPunct="0"/>
              <a:r>
                <a:rPr lang="en-US" sz="1400" b="1">
                  <a:latin typeface="Helvetica" charset="0"/>
                </a:rPr>
                <a:t>in peak</a:t>
              </a:r>
            </a:p>
          </p:txBody>
        </p:sp>
        <p:sp>
          <p:nvSpPr>
            <p:cNvPr id="107545" name="Line 25"/>
            <p:cNvSpPr>
              <a:spLocks noChangeShapeType="1"/>
            </p:cNvSpPr>
            <p:nvPr/>
          </p:nvSpPr>
          <p:spPr bwMode="auto">
            <a:xfrm flipH="1">
              <a:off x="6459538" y="2662238"/>
              <a:ext cx="762000" cy="121920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stealth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7553" name="Line 33"/>
            <p:cNvSpPr>
              <a:spLocks noChangeShapeType="1"/>
            </p:cNvSpPr>
            <p:nvPr/>
          </p:nvSpPr>
          <p:spPr bwMode="auto">
            <a:xfrm>
              <a:off x="8229600" y="228600"/>
              <a:ext cx="0" cy="48006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7554" name="Line 34"/>
            <p:cNvSpPr>
              <a:spLocks noChangeShapeType="1"/>
            </p:cNvSpPr>
            <p:nvPr/>
          </p:nvSpPr>
          <p:spPr bwMode="auto">
            <a:xfrm>
              <a:off x="6286500" y="4025900"/>
              <a:ext cx="0" cy="1050925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7555" name="Line 35"/>
            <p:cNvSpPr>
              <a:spLocks noChangeShapeType="1"/>
            </p:cNvSpPr>
            <p:nvPr/>
          </p:nvSpPr>
          <p:spPr bwMode="auto">
            <a:xfrm>
              <a:off x="6343650" y="3733800"/>
              <a:ext cx="0" cy="137160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7556" name="Line 36"/>
            <p:cNvSpPr>
              <a:spLocks noChangeShapeType="1"/>
            </p:cNvSpPr>
            <p:nvPr/>
          </p:nvSpPr>
          <p:spPr bwMode="auto">
            <a:xfrm>
              <a:off x="6410325" y="3328988"/>
              <a:ext cx="0" cy="1736725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7557" name="Line 37"/>
            <p:cNvSpPr>
              <a:spLocks noChangeShapeType="1"/>
            </p:cNvSpPr>
            <p:nvPr/>
          </p:nvSpPr>
          <p:spPr bwMode="auto">
            <a:xfrm>
              <a:off x="6477000" y="3879850"/>
              <a:ext cx="0" cy="1189038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7558" name="Line 38"/>
            <p:cNvSpPr>
              <a:spLocks noChangeShapeType="1"/>
            </p:cNvSpPr>
            <p:nvPr/>
          </p:nvSpPr>
          <p:spPr bwMode="auto">
            <a:xfrm>
              <a:off x="6477000" y="2587625"/>
              <a:ext cx="0" cy="547688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7559" name="Line 39"/>
            <p:cNvSpPr>
              <a:spLocks noChangeShapeType="1"/>
            </p:cNvSpPr>
            <p:nvPr/>
          </p:nvSpPr>
          <p:spPr bwMode="auto">
            <a:xfrm>
              <a:off x="6477000" y="3295650"/>
              <a:ext cx="0" cy="484188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07560" name="Rectangle 40"/>
          <p:cNvSpPr>
            <a:spLocks noChangeArrowheads="1"/>
          </p:cNvSpPr>
          <p:nvPr/>
        </p:nvSpPr>
        <p:spPr bwMode="auto">
          <a:xfrm>
            <a:off x="158750" y="131829"/>
            <a:ext cx="509626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600" b="1" dirty="0" smtClean="0">
                <a:solidFill>
                  <a:srgbClr val="0000FF"/>
                </a:solidFill>
                <a:latin typeface="+mj-lt"/>
              </a:rPr>
              <a:t>Coherent Bremsstrahlung</a:t>
            </a:r>
            <a:endParaRPr lang="en-US" sz="3600" b="1" dirty="0">
              <a:solidFill>
                <a:srgbClr val="0000FF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356148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531" y="107576"/>
            <a:ext cx="8039390" cy="721266"/>
          </a:xfrm>
        </p:spPr>
        <p:txBody>
          <a:bodyPr/>
          <a:lstStyle/>
          <a:p>
            <a:r>
              <a:rPr lang="en-US" b="1" dirty="0" smtClean="0"/>
              <a:t>The GlueX Experiment at Jefferson Lab</a:t>
            </a:r>
            <a:endParaRPr lang="en-US" b="1" dirty="0"/>
          </a:p>
        </p:txBody>
      </p:sp>
      <p:pic>
        <p:nvPicPr>
          <p:cNvPr id="8" name="Picture 7" descr="detector_labels_noplug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756" y="837577"/>
            <a:ext cx="8032750" cy="500951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11226" y="1946126"/>
            <a:ext cx="3287829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00FF"/>
                </a:solidFill>
              </a:rPr>
              <a:t>Photo Production</a:t>
            </a:r>
          </a:p>
          <a:p>
            <a:r>
              <a:rPr lang="en-US" sz="2400" b="1" dirty="0" smtClean="0">
                <a:solidFill>
                  <a:srgbClr val="0000FF"/>
                </a:solidFill>
              </a:rPr>
              <a:t>Light-quark Mesons</a:t>
            </a:r>
          </a:p>
          <a:p>
            <a:r>
              <a:rPr lang="en-US" sz="2400" b="1" dirty="0" smtClean="0">
                <a:solidFill>
                  <a:srgbClr val="0000FF"/>
                </a:solidFill>
              </a:rPr>
              <a:t>Strangeonium States</a:t>
            </a:r>
            <a:endParaRPr lang="en-US" sz="2400" b="1" dirty="0">
              <a:solidFill>
                <a:srgbClr val="0000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The International Workshop on Partial Wave Analysis for Hadron Spectroscopy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04/13/15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40946-918C-F74C-A62E-D1267DAF5D15}" type="slidenum">
              <a:rPr lang="en-US" smtClean="0"/>
              <a:t>5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912827" y="6014058"/>
            <a:ext cx="24346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0000FF"/>
                </a:solidFill>
              </a:rPr>
              <a:t>Physics in 2016</a:t>
            </a:r>
            <a:endParaRPr lang="en-US" sz="2800" b="1" dirty="0">
              <a:solidFill>
                <a:srgbClr val="0000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339933" y="793049"/>
            <a:ext cx="189567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err="1" smtClean="0">
                <a:solidFill>
                  <a:schemeClr val="accent6">
                    <a:lumMod val="75000"/>
                  </a:schemeClr>
                </a:solidFill>
              </a:rPr>
              <a:t>BaBar</a:t>
            </a:r>
            <a:r>
              <a:rPr lang="en-US" sz="1600" b="1" dirty="0" smtClean="0">
                <a:solidFill>
                  <a:schemeClr val="accent6">
                    <a:lumMod val="75000"/>
                  </a:schemeClr>
                </a:solidFill>
              </a:rPr>
              <a:t> DIRC Bars</a:t>
            </a:r>
            <a:endParaRPr lang="en-US" sz="16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6999069" y="1131603"/>
            <a:ext cx="483170" cy="345611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451099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493" y="150387"/>
            <a:ext cx="6399707" cy="746987"/>
          </a:xfrm>
        </p:spPr>
        <p:txBody>
          <a:bodyPr/>
          <a:lstStyle/>
          <a:p>
            <a:r>
              <a:rPr lang="en-US" dirty="0" smtClean="0"/>
              <a:t>Upgraded </a:t>
            </a:r>
            <a:r>
              <a:rPr lang="en-US" dirty="0" err="1" smtClean="0"/>
              <a:t>Kaon</a:t>
            </a:r>
            <a:r>
              <a:rPr lang="en-US" dirty="0" smtClean="0"/>
              <a:t> Identification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04/13/15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The International Workshop on Partial Wave Analysis for Hadron Spectroscopy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AAC10-70A4-5149-A626-BE9E39F25262}" type="slidenum">
              <a:rPr lang="en-US" smtClean="0"/>
              <a:t>6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493" y="1287165"/>
            <a:ext cx="7254240" cy="434848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447259" y="1864622"/>
            <a:ext cx="2801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GlueX Forward Calorimeter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40290" y="2049288"/>
            <a:ext cx="25396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1 of 4 DIRC Boxes shown</a:t>
            </a:r>
            <a:endParaRPr lang="en-US" b="1" dirty="0">
              <a:solidFill>
                <a:srgbClr val="FFFF00"/>
              </a:solidFill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1078349" y="2418620"/>
            <a:ext cx="1587116" cy="1239900"/>
          </a:xfrm>
          <a:prstGeom prst="straightConnector1">
            <a:avLst/>
          </a:prstGeom>
          <a:ln>
            <a:solidFill>
              <a:srgbClr val="FF66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708606" y="4714602"/>
            <a:ext cx="17620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Focusing Oil Box</a:t>
            </a:r>
            <a:endParaRPr lang="en-US" b="1" dirty="0">
              <a:solidFill>
                <a:srgbClr val="FFFF00"/>
              </a:solidFill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 flipV="1">
            <a:off x="874481" y="3133903"/>
            <a:ext cx="1716319" cy="1118264"/>
          </a:xfrm>
          <a:prstGeom prst="straightConnector1">
            <a:avLst/>
          </a:prstGeom>
          <a:ln>
            <a:solidFill>
              <a:srgbClr val="CCFFCC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240290" y="3473854"/>
            <a:ext cx="11788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CCFFCC"/>
                </a:solidFill>
              </a:rPr>
              <a:t>Beam Axis</a:t>
            </a:r>
            <a:endParaRPr lang="en-US" b="1" dirty="0">
              <a:solidFill>
                <a:srgbClr val="CCFFCC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40290" y="825500"/>
            <a:ext cx="85433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accent6">
                    <a:lumMod val="50000"/>
                  </a:schemeClr>
                </a:solidFill>
              </a:rPr>
              <a:t>In June 2014, GlueX was given four of the twelve </a:t>
            </a:r>
            <a:r>
              <a:rPr lang="en-US" sz="2400" dirty="0" err="1" smtClean="0">
                <a:solidFill>
                  <a:schemeClr val="accent6">
                    <a:lumMod val="50000"/>
                  </a:schemeClr>
                </a:solidFill>
              </a:rPr>
              <a:t>BaBar</a:t>
            </a:r>
            <a:r>
              <a:rPr lang="en-US" sz="2400" dirty="0" smtClean="0">
                <a:solidFill>
                  <a:schemeClr val="accent6">
                    <a:lumMod val="50000"/>
                  </a:schemeClr>
                </a:solidFill>
              </a:rPr>
              <a:t> DIRC boxes.</a:t>
            </a:r>
            <a:endParaRPr lang="en-US" sz="2400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8225" y="4419600"/>
            <a:ext cx="4295775" cy="2438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0150" y="5635645"/>
            <a:ext cx="683312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FF"/>
                </a:solidFill>
              </a:rPr>
              <a:t>This will extends the range of reactions and improve </a:t>
            </a:r>
          </a:p>
          <a:p>
            <a:r>
              <a:rPr lang="en-US" sz="2400" dirty="0" smtClean="0">
                <a:solidFill>
                  <a:srgbClr val="0000FF"/>
                </a:solidFill>
              </a:rPr>
              <a:t>the purity of the resulting event samples.</a:t>
            </a:r>
            <a:endParaRPr lang="en-US" sz="24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36216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3254" y="0"/>
            <a:ext cx="6784609" cy="904543"/>
          </a:xfrm>
        </p:spPr>
        <p:txBody>
          <a:bodyPr>
            <a:normAutofit/>
          </a:bodyPr>
          <a:lstStyle/>
          <a:p>
            <a:r>
              <a:rPr lang="en-US" sz="3600" b="1" dirty="0" smtClean="0"/>
              <a:t>Global Particle Identification</a:t>
            </a:r>
            <a:endParaRPr lang="en-US" sz="3600" b="1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04/13/15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The International Workshop on Partial Wave Analysis for Hadron Spectroscopy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B6655A-F719-614C-93EB-A164F3F71363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248443" y="5074658"/>
            <a:ext cx="52353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FF"/>
                </a:solidFill>
              </a:rPr>
              <a:t>Request 90% purity in the event sample.</a:t>
            </a:r>
            <a:endParaRPr lang="en-US" sz="2400" dirty="0">
              <a:solidFill>
                <a:srgbClr val="0000FF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721103" y="3048830"/>
            <a:ext cx="11938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FF"/>
                </a:solidFill>
              </a:rPr>
              <a:t>31</a:t>
            </a:r>
            <a:r>
              <a:rPr lang="en-US" sz="2400" dirty="0" smtClean="0">
                <a:solidFill>
                  <a:srgbClr val="0000FF"/>
                </a:solidFill>
              </a:rPr>
              <a:t>% </a:t>
            </a:r>
            <a:r>
              <a:rPr lang="en-US" sz="2400" dirty="0" smtClean="0">
                <a:solidFill>
                  <a:srgbClr val="0000FF"/>
                </a:solidFill>
              </a:rPr>
              <a:t>Eff.</a:t>
            </a:r>
            <a:endParaRPr lang="en-US" sz="2400" dirty="0">
              <a:solidFill>
                <a:srgbClr val="0000FF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57200" y="1012416"/>
            <a:ext cx="11938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FF"/>
                </a:solidFill>
              </a:rPr>
              <a:t>46</a:t>
            </a:r>
            <a:r>
              <a:rPr lang="en-US" sz="2400" dirty="0" smtClean="0">
                <a:solidFill>
                  <a:srgbClr val="0000FF"/>
                </a:solidFill>
              </a:rPr>
              <a:t>% </a:t>
            </a:r>
            <a:r>
              <a:rPr lang="en-US" sz="2400" dirty="0" smtClean="0">
                <a:solidFill>
                  <a:srgbClr val="0000FF"/>
                </a:solidFill>
              </a:rPr>
              <a:t>Eff.</a:t>
            </a:r>
            <a:endParaRPr lang="en-US" sz="2400" dirty="0">
              <a:solidFill>
                <a:srgbClr val="0000FF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13254" y="3048830"/>
            <a:ext cx="11938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FF"/>
                </a:solidFill>
              </a:rPr>
              <a:t>32% </a:t>
            </a:r>
            <a:r>
              <a:rPr lang="en-US" sz="2400" dirty="0" smtClean="0">
                <a:solidFill>
                  <a:srgbClr val="0000FF"/>
                </a:solidFill>
              </a:rPr>
              <a:t>Eff.</a:t>
            </a:r>
            <a:endParaRPr lang="en-US" sz="2400" dirty="0">
              <a:solidFill>
                <a:srgbClr val="0000FF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860275" y="1012416"/>
            <a:ext cx="11938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FF"/>
                </a:solidFill>
              </a:rPr>
              <a:t>67</a:t>
            </a:r>
            <a:r>
              <a:rPr lang="en-US" sz="2400" dirty="0" smtClean="0">
                <a:solidFill>
                  <a:srgbClr val="0000FF"/>
                </a:solidFill>
              </a:rPr>
              <a:t>% </a:t>
            </a:r>
            <a:r>
              <a:rPr lang="en-US" sz="2400" dirty="0" smtClean="0">
                <a:solidFill>
                  <a:srgbClr val="0000FF"/>
                </a:solidFill>
              </a:rPr>
              <a:t>Eff.</a:t>
            </a:r>
            <a:endParaRPr lang="en-US" sz="2400" dirty="0">
              <a:solidFill>
                <a:srgbClr val="0000FF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48443" y="5536323"/>
            <a:ext cx="52353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660066"/>
                </a:solidFill>
              </a:rPr>
              <a:t>Request 95% purity in the event sample.</a:t>
            </a:r>
            <a:endParaRPr lang="en-US" sz="2400" dirty="0">
              <a:solidFill>
                <a:srgbClr val="660066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548728" y="3510495"/>
            <a:ext cx="7166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660066"/>
                </a:solidFill>
              </a:rPr>
              <a:t>15%</a:t>
            </a:r>
            <a:endParaRPr lang="en-US" sz="2400" dirty="0">
              <a:solidFill>
                <a:srgbClr val="660066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493411" y="3510495"/>
            <a:ext cx="7166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660066"/>
                </a:solidFill>
              </a:rPr>
              <a:t>16</a:t>
            </a:r>
            <a:r>
              <a:rPr lang="en-US" sz="2400" dirty="0" smtClean="0">
                <a:solidFill>
                  <a:srgbClr val="660066"/>
                </a:solidFill>
              </a:rPr>
              <a:t>%</a:t>
            </a:r>
            <a:endParaRPr lang="en-US" sz="2400" dirty="0">
              <a:solidFill>
                <a:srgbClr val="660066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354815" y="1487320"/>
            <a:ext cx="7166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660066"/>
                </a:solidFill>
              </a:rPr>
              <a:t>61%</a:t>
            </a:r>
            <a:endParaRPr lang="en-US" sz="2400" dirty="0">
              <a:solidFill>
                <a:srgbClr val="660066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190397" y="1498321"/>
            <a:ext cx="7166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660066"/>
                </a:solidFill>
              </a:rPr>
              <a:t>20</a:t>
            </a:r>
            <a:r>
              <a:rPr lang="en-US" sz="2400" dirty="0" smtClean="0">
                <a:solidFill>
                  <a:srgbClr val="660066"/>
                </a:solidFill>
              </a:rPr>
              <a:t>%</a:t>
            </a:r>
            <a:endParaRPr lang="en-US" sz="2400" dirty="0">
              <a:solidFill>
                <a:srgbClr val="660066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483770" y="4939881"/>
            <a:ext cx="366023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accent6">
                    <a:lumMod val="75000"/>
                  </a:schemeClr>
                </a:solidFill>
              </a:rPr>
              <a:t>The baseline GlueX detector can provide pure kaonic event samples with good efficiency. </a:t>
            </a:r>
            <a:endParaRPr lang="en-US" sz="2000" dirty="0" smtClean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23" name="Picture 22" descr="BDT_tuning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5700" y="775234"/>
            <a:ext cx="2908300" cy="3797300"/>
          </a:xfrm>
          <a:prstGeom prst="rect">
            <a:avLst/>
          </a:prstGeom>
        </p:spPr>
      </p:pic>
      <p:pic>
        <p:nvPicPr>
          <p:cNvPr id="24" name="Picture 23" descr="kaon_kinematics_notof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970" y="1016097"/>
            <a:ext cx="6249670" cy="3890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76231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3254" y="0"/>
            <a:ext cx="6784609" cy="904543"/>
          </a:xfrm>
        </p:spPr>
        <p:txBody>
          <a:bodyPr>
            <a:normAutofit/>
          </a:bodyPr>
          <a:lstStyle/>
          <a:p>
            <a:r>
              <a:rPr lang="en-US" sz="3600" b="1" dirty="0" smtClean="0"/>
              <a:t>Global Particle Identification</a:t>
            </a:r>
            <a:endParaRPr lang="en-US" sz="3600" b="1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04/13/15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The International Workshop on Partial Wave Analysis for Hadron Spectroscopy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B6655A-F719-614C-93EB-A164F3F71363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248443" y="5074658"/>
            <a:ext cx="52353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FF"/>
                </a:solidFill>
              </a:rPr>
              <a:t>Request 90% purity in the event sample.</a:t>
            </a:r>
            <a:endParaRPr lang="en-US" sz="2400" dirty="0">
              <a:solidFill>
                <a:srgbClr val="0000FF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721103" y="3048830"/>
            <a:ext cx="11938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FF"/>
                </a:solidFill>
              </a:rPr>
              <a:t>49</a:t>
            </a:r>
            <a:r>
              <a:rPr lang="en-US" sz="2400" dirty="0" smtClean="0">
                <a:solidFill>
                  <a:srgbClr val="0000FF"/>
                </a:solidFill>
              </a:rPr>
              <a:t>% </a:t>
            </a:r>
            <a:r>
              <a:rPr lang="en-US" sz="2400" dirty="0" smtClean="0">
                <a:solidFill>
                  <a:srgbClr val="0000FF"/>
                </a:solidFill>
              </a:rPr>
              <a:t>Eff.</a:t>
            </a:r>
            <a:endParaRPr lang="en-US" sz="2400" dirty="0">
              <a:solidFill>
                <a:srgbClr val="0000FF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57200" y="1012416"/>
            <a:ext cx="11938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FF"/>
                </a:solidFill>
              </a:rPr>
              <a:t>65% </a:t>
            </a:r>
            <a:r>
              <a:rPr lang="en-US" sz="2400" dirty="0" smtClean="0">
                <a:solidFill>
                  <a:srgbClr val="0000FF"/>
                </a:solidFill>
              </a:rPr>
              <a:t>Eff.</a:t>
            </a:r>
            <a:endParaRPr lang="en-US" sz="2400" dirty="0">
              <a:solidFill>
                <a:srgbClr val="0000FF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13254" y="3048830"/>
            <a:ext cx="11938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FF"/>
                </a:solidFill>
              </a:rPr>
              <a:t>48</a:t>
            </a:r>
            <a:r>
              <a:rPr lang="en-US" sz="2400" dirty="0" smtClean="0">
                <a:solidFill>
                  <a:srgbClr val="0000FF"/>
                </a:solidFill>
              </a:rPr>
              <a:t>% </a:t>
            </a:r>
            <a:r>
              <a:rPr lang="en-US" sz="2400" dirty="0" smtClean="0">
                <a:solidFill>
                  <a:srgbClr val="0000FF"/>
                </a:solidFill>
              </a:rPr>
              <a:t>Eff.</a:t>
            </a:r>
            <a:endParaRPr lang="en-US" sz="2400" dirty="0">
              <a:solidFill>
                <a:srgbClr val="0000FF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860275" y="1012416"/>
            <a:ext cx="11938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FF"/>
                </a:solidFill>
              </a:rPr>
              <a:t>7</a:t>
            </a:r>
            <a:r>
              <a:rPr lang="en-US" sz="2400" dirty="0">
                <a:solidFill>
                  <a:srgbClr val="0000FF"/>
                </a:solidFill>
              </a:rPr>
              <a:t>4</a:t>
            </a:r>
            <a:r>
              <a:rPr lang="en-US" sz="2400" dirty="0" smtClean="0">
                <a:solidFill>
                  <a:srgbClr val="0000FF"/>
                </a:solidFill>
              </a:rPr>
              <a:t>% </a:t>
            </a:r>
            <a:r>
              <a:rPr lang="en-US" sz="2400" dirty="0" smtClean="0">
                <a:solidFill>
                  <a:srgbClr val="0000FF"/>
                </a:solidFill>
              </a:rPr>
              <a:t>Eff.</a:t>
            </a:r>
            <a:endParaRPr lang="en-US" sz="2400" dirty="0">
              <a:solidFill>
                <a:srgbClr val="0000FF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48443" y="5536323"/>
            <a:ext cx="523532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660066"/>
                </a:solidFill>
              </a:rPr>
              <a:t>Request 95% purity in the event sample</a:t>
            </a:r>
            <a:r>
              <a:rPr lang="en-US" sz="2400" dirty="0" smtClean="0">
                <a:solidFill>
                  <a:srgbClr val="660066"/>
                </a:solidFill>
              </a:rPr>
              <a:t>.</a:t>
            </a:r>
          </a:p>
          <a:p>
            <a:r>
              <a:rPr lang="en-US" sz="2400" dirty="0" smtClean="0">
                <a:solidFill>
                  <a:srgbClr val="FF6600"/>
                </a:solidFill>
              </a:rPr>
              <a:t>Request 99% purity in the event sample.</a:t>
            </a:r>
            <a:endParaRPr lang="en-US" sz="2400" dirty="0">
              <a:solidFill>
                <a:srgbClr val="FF66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548728" y="3510495"/>
            <a:ext cx="7166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660066"/>
                </a:solidFill>
              </a:rPr>
              <a:t>33</a:t>
            </a:r>
            <a:r>
              <a:rPr lang="en-US" sz="2400" dirty="0" smtClean="0">
                <a:solidFill>
                  <a:srgbClr val="660066"/>
                </a:solidFill>
              </a:rPr>
              <a:t>%</a:t>
            </a:r>
            <a:endParaRPr lang="en-US" sz="2400" dirty="0">
              <a:solidFill>
                <a:srgbClr val="660066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493411" y="3510495"/>
            <a:ext cx="7166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660066"/>
                </a:solidFill>
              </a:rPr>
              <a:t>33</a:t>
            </a:r>
            <a:r>
              <a:rPr lang="en-US" sz="2400" dirty="0" smtClean="0">
                <a:solidFill>
                  <a:srgbClr val="660066"/>
                </a:solidFill>
              </a:rPr>
              <a:t>%</a:t>
            </a:r>
            <a:endParaRPr lang="en-US" sz="2400" dirty="0">
              <a:solidFill>
                <a:srgbClr val="660066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354815" y="1487320"/>
            <a:ext cx="7166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660066"/>
                </a:solidFill>
              </a:rPr>
              <a:t>68%</a:t>
            </a:r>
            <a:endParaRPr lang="en-US" sz="2400" dirty="0">
              <a:solidFill>
                <a:srgbClr val="660066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190397" y="1498321"/>
            <a:ext cx="7166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660066"/>
                </a:solidFill>
              </a:rPr>
              <a:t>55</a:t>
            </a:r>
            <a:r>
              <a:rPr lang="en-US" sz="2400" dirty="0" smtClean="0">
                <a:solidFill>
                  <a:srgbClr val="660066"/>
                </a:solidFill>
              </a:rPr>
              <a:t>%</a:t>
            </a:r>
            <a:endParaRPr lang="en-US" sz="2400" dirty="0">
              <a:solidFill>
                <a:srgbClr val="660066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483770" y="4939881"/>
            <a:ext cx="366023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accent6">
                    <a:lumMod val="75000"/>
                  </a:schemeClr>
                </a:solidFill>
              </a:rPr>
              <a:t>The baseline GlueX detector can provide pure kaonic event samples with good efficiency. </a:t>
            </a:r>
            <a:endParaRPr lang="en-US" sz="2000" dirty="0" smtClean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en-US" sz="2000" dirty="0" smtClean="0">
                <a:solidFill>
                  <a:schemeClr val="accent6">
                    <a:lumMod val="75000"/>
                  </a:schemeClr>
                </a:solidFill>
              </a:rPr>
              <a:t>The DIRC will significantly enhance this capability.</a:t>
            </a:r>
            <a:endParaRPr lang="en-US" sz="20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23" name="Picture 22" descr="BDT_tuning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5700" y="775234"/>
            <a:ext cx="2908300" cy="3797300"/>
          </a:xfrm>
          <a:prstGeom prst="rect">
            <a:avLst/>
          </a:prstGeom>
        </p:spPr>
      </p:pic>
      <p:pic>
        <p:nvPicPr>
          <p:cNvPr id="24" name="Picture 23" descr="kaon_kinematics_notof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970" y="1016097"/>
            <a:ext cx="6249670" cy="389077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548728" y="1948985"/>
            <a:ext cx="7166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6600"/>
                </a:solidFill>
              </a:rPr>
              <a:t>28%</a:t>
            </a:r>
            <a:endParaRPr lang="en-US" sz="2400" dirty="0">
              <a:solidFill>
                <a:srgbClr val="FF66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914909" y="1948985"/>
            <a:ext cx="7166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6600"/>
                </a:solidFill>
              </a:rPr>
              <a:t>3</a:t>
            </a:r>
            <a:r>
              <a:rPr lang="en-US" sz="2400" dirty="0" smtClean="0">
                <a:solidFill>
                  <a:srgbClr val="FF6600"/>
                </a:solidFill>
              </a:rPr>
              <a:t>8%</a:t>
            </a:r>
            <a:endParaRPr lang="en-US" sz="2400" dirty="0">
              <a:solidFill>
                <a:srgbClr val="FF66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907318" y="3972160"/>
            <a:ext cx="5606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6600"/>
                </a:solidFill>
              </a:rPr>
              <a:t>5</a:t>
            </a:r>
            <a:r>
              <a:rPr lang="en-US" sz="2400" dirty="0" smtClean="0">
                <a:solidFill>
                  <a:srgbClr val="FF6600"/>
                </a:solidFill>
              </a:rPr>
              <a:t>%</a:t>
            </a:r>
            <a:endParaRPr lang="en-US" sz="2400" dirty="0">
              <a:solidFill>
                <a:srgbClr val="FF66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071478" y="3869080"/>
            <a:ext cx="5606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6600"/>
                </a:solidFill>
              </a:rPr>
              <a:t>8%</a:t>
            </a:r>
            <a:endParaRPr lang="en-US" sz="2400" dirty="0"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49031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04/13/15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The International Workshop on Partial Wave Analysis for Hadron Spectroscopy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73783-309C-4A4B-B0B9-E5F80CEE8FBB}" type="slidenum">
              <a:rPr lang="en-US" smtClean="0"/>
              <a:t>9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0" y="0"/>
            <a:ext cx="269977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0000FF"/>
                </a:solidFill>
                <a:latin typeface="+mj-lt"/>
              </a:rPr>
              <a:t>GlueX Running</a:t>
            </a:r>
            <a:endParaRPr lang="en-US" sz="3200" b="1" dirty="0">
              <a:solidFill>
                <a:srgbClr val="0000FF"/>
              </a:solidFill>
              <a:latin typeface="+mj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60947" y="584776"/>
            <a:ext cx="7327647" cy="60016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dirty="0" smtClean="0">
                <a:solidFill>
                  <a:srgbClr val="000090"/>
                </a:solidFill>
              </a:rPr>
              <a:t>GlueX </a:t>
            </a:r>
            <a:r>
              <a:rPr lang="en-US" sz="2400" dirty="0" smtClean="0">
                <a:solidFill>
                  <a:srgbClr val="000090"/>
                </a:solidFill>
              </a:rPr>
              <a:t>took </a:t>
            </a:r>
            <a:r>
              <a:rPr lang="en-US" sz="2400" dirty="0" smtClean="0">
                <a:solidFill>
                  <a:srgbClr val="000090"/>
                </a:solidFill>
              </a:rPr>
              <a:t>commissioning data Oct. to Dec. 2014.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>
                <a:solidFill>
                  <a:srgbClr val="000090"/>
                </a:solidFill>
              </a:rPr>
              <a:t>There is an </a:t>
            </a:r>
            <a:r>
              <a:rPr lang="en-US" sz="2400" dirty="0" smtClean="0">
                <a:solidFill>
                  <a:srgbClr val="000090"/>
                </a:solidFill>
              </a:rPr>
              <a:t>on-going </a:t>
            </a:r>
            <a:r>
              <a:rPr lang="en-US" sz="2400" dirty="0" smtClean="0">
                <a:solidFill>
                  <a:srgbClr val="000090"/>
                </a:solidFill>
              </a:rPr>
              <a:t>commissioning run now.</a:t>
            </a:r>
          </a:p>
          <a:p>
            <a:pPr marL="800100" lvl="1" indent="-342900">
              <a:buFont typeface="Arial"/>
              <a:buChar char="•"/>
            </a:pPr>
            <a:r>
              <a:rPr lang="en-US" sz="2000" dirty="0" smtClean="0">
                <a:solidFill>
                  <a:srgbClr val="000090"/>
                </a:solidFill>
              </a:rPr>
              <a:t>Beam energy is below </a:t>
            </a:r>
            <a:r>
              <a:rPr lang="en-US" sz="2000" dirty="0">
                <a:solidFill>
                  <a:srgbClr val="000090"/>
                </a:solidFill>
              </a:rPr>
              <a:t>6</a:t>
            </a:r>
            <a:r>
              <a:rPr lang="en-US" sz="2000" dirty="0" smtClean="0">
                <a:solidFill>
                  <a:srgbClr val="000090"/>
                </a:solidFill>
              </a:rPr>
              <a:t>-GeV.</a:t>
            </a:r>
          </a:p>
          <a:p>
            <a:pPr marL="800100" lvl="1" indent="-342900">
              <a:buFont typeface="Arial"/>
              <a:buChar char="•"/>
            </a:pPr>
            <a:r>
              <a:rPr lang="en-US" sz="2000" dirty="0" smtClean="0">
                <a:solidFill>
                  <a:srgbClr val="000090"/>
                </a:solidFill>
              </a:rPr>
              <a:t>Some linear polarization.</a:t>
            </a:r>
          </a:p>
          <a:p>
            <a:pPr marL="800100" lvl="1" indent="-342900">
              <a:buFont typeface="Arial"/>
              <a:buChar char="•"/>
            </a:pPr>
            <a:r>
              <a:rPr lang="en-US" sz="2000" dirty="0" smtClean="0">
                <a:solidFill>
                  <a:srgbClr val="000090"/>
                </a:solidFill>
              </a:rPr>
              <a:t>Hydrogen target. 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>
                <a:solidFill>
                  <a:srgbClr val="000090"/>
                </a:solidFill>
              </a:rPr>
              <a:t>Commissioning run in </a:t>
            </a:r>
            <a:r>
              <a:rPr lang="en-US" sz="2400" dirty="0" smtClean="0">
                <a:solidFill>
                  <a:srgbClr val="000090"/>
                </a:solidFill>
              </a:rPr>
              <a:t>Fall </a:t>
            </a:r>
            <a:r>
              <a:rPr lang="en-US" sz="2400" dirty="0" smtClean="0">
                <a:solidFill>
                  <a:srgbClr val="000090"/>
                </a:solidFill>
              </a:rPr>
              <a:t>2015.</a:t>
            </a:r>
          </a:p>
          <a:p>
            <a:pPr marL="800100" lvl="1" indent="-342900">
              <a:buFont typeface="Arial"/>
              <a:buChar char="•"/>
            </a:pPr>
            <a:r>
              <a:rPr lang="en-US" sz="2000" dirty="0" smtClean="0">
                <a:solidFill>
                  <a:srgbClr val="000090"/>
                </a:solidFill>
              </a:rPr>
              <a:t>12-GeV electron beam.</a:t>
            </a:r>
          </a:p>
          <a:p>
            <a:pPr marL="800100" lvl="1" indent="-342900">
              <a:buFont typeface="Arial"/>
              <a:buChar char="•"/>
            </a:pPr>
            <a:r>
              <a:rPr lang="en-US" sz="2000" dirty="0" smtClean="0">
                <a:solidFill>
                  <a:srgbClr val="000090"/>
                </a:solidFill>
              </a:rPr>
              <a:t>Linearly polarized photons.</a:t>
            </a:r>
          </a:p>
          <a:p>
            <a:pPr marL="800100" lvl="1" indent="-342900">
              <a:buFont typeface="Arial"/>
              <a:buChar char="•"/>
            </a:pPr>
            <a:r>
              <a:rPr lang="en-US" sz="2000" dirty="0" smtClean="0">
                <a:solidFill>
                  <a:srgbClr val="000090"/>
                </a:solidFill>
              </a:rPr>
              <a:t>Software trigger tests.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>
                <a:solidFill>
                  <a:srgbClr val="000090"/>
                </a:solidFill>
              </a:rPr>
              <a:t>P</a:t>
            </a:r>
            <a:r>
              <a:rPr lang="en-US" sz="2400" dirty="0" smtClean="0">
                <a:solidFill>
                  <a:srgbClr val="000090"/>
                </a:solidFill>
              </a:rPr>
              <a:t>hysics </a:t>
            </a:r>
            <a:r>
              <a:rPr lang="en-US" sz="2400" dirty="0" smtClean="0">
                <a:solidFill>
                  <a:srgbClr val="000090"/>
                </a:solidFill>
              </a:rPr>
              <a:t>Commissioning</a:t>
            </a:r>
            <a:r>
              <a:rPr lang="en-US" sz="2400" dirty="0">
                <a:solidFill>
                  <a:srgbClr val="000090"/>
                </a:solidFill>
              </a:rPr>
              <a:t> </a:t>
            </a:r>
            <a:r>
              <a:rPr lang="en-US" sz="2400" dirty="0" smtClean="0">
                <a:solidFill>
                  <a:srgbClr val="000090"/>
                </a:solidFill>
              </a:rPr>
              <a:t>in </a:t>
            </a:r>
            <a:r>
              <a:rPr lang="en-US" sz="2400" dirty="0">
                <a:solidFill>
                  <a:srgbClr val="000090"/>
                </a:solidFill>
              </a:rPr>
              <a:t>S</a:t>
            </a:r>
            <a:r>
              <a:rPr lang="en-US" sz="2400" dirty="0" smtClean="0">
                <a:solidFill>
                  <a:srgbClr val="000090"/>
                </a:solidFill>
              </a:rPr>
              <a:t>pring </a:t>
            </a:r>
            <a:r>
              <a:rPr lang="en-US" sz="2400" dirty="0" smtClean="0">
                <a:solidFill>
                  <a:srgbClr val="000090"/>
                </a:solidFill>
              </a:rPr>
              <a:t>2016.</a:t>
            </a:r>
          </a:p>
          <a:p>
            <a:pPr marL="800100" lvl="1" indent="-342900">
              <a:buFont typeface="Arial"/>
              <a:buChar char="•"/>
            </a:pPr>
            <a:r>
              <a:rPr lang="en-US" sz="2000" dirty="0" smtClean="0">
                <a:solidFill>
                  <a:srgbClr val="000090"/>
                </a:solidFill>
              </a:rPr>
              <a:t>Low-intensity running.</a:t>
            </a:r>
          </a:p>
          <a:p>
            <a:pPr marL="800100" lvl="1" indent="-342900">
              <a:buFont typeface="Arial"/>
              <a:buChar char="•"/>
            </a:pPr>
            <a:r>
              <a:rPr lang="en-US" sz="2000" dirty="0" smtClean="0">
                <a:solidFill>
                  <a:srgbClr val="000090"/>
                </a:solidFill>
              </a:rPr>
              <a:t>Full baseline detector.</a:t>
            </a:r>
          </a:p>
          <a:p>
            <a:pPr marL="800100" lvl="1" indent="-342900">
              <a:buFont typeface="Arial"/>
              <a:buChar char="•"/>
            </a:pPr>
            <a:r>
              <a:rPr lang="en-US" sz="2000" dirty="0" smtClean="0">
                <a:solidFill>
                  <a:srgbClr val="000090"/>
                </a:solidFill>
              </a:rPr>
              <a:t>Software trigger tests.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>
                <a:solidFill>
                  <a:srgbClr val="000090"/>
                </a:solidFill>
              </a:rPr>
              <a:t>Physics running in </a:t>
            </a:r>
            <a:r>
              <a:rPr lang="en-US" sz="2400" dirty="0" smtClean="0">
                <a:solidFill>
                  <a:srgbClr val="000090"/>
                </a:solidFill>
              </a:rPr>
              <a:t>Fall 2016/ Spring 2017</a:t>
            </a:r>
            <a:r>
              <a:rPr lang="en-US" sz="2400" dirty="0" smtClean="0">
                <a:solidFill>
                  <a:srgbClr val="000090"/>
                </a:solidFill>
              </a:rPr>
              <a:t>.</a:t>
            </a:r>
          </a:p>
          <a:p>
            <a:pPr marL="800100" lvl="1" indent="-342900">
              <a:buFont typeface="Arial"/>
              <a:buChar char="•"/>
            </a:pPr>
            <a:r>
              <a:rPr lang="en-US" sz="2000" dirty="0" smtClean="0">
                <a:solidFill>
                  <a:srgbClr val="000090"/>
                </a:solidFill>
              </a:rPr>
              <a:t>Move to higher intensity.</a:t>
            </a:r>
          </a:p>
          <a:p>
            <a:pPr marL="800100" lvl="1" indent="-342900">
              <a:buFont typeface="Arial"/>
              <a:buChar char="•"/>
            </a:pPr>
            <a:r>
              <a:rPr lang="en-US" sz="2000" dirty="0" smtClean="0">
                <a:solidFill>
                  <a:srgbClr val="000090"/>
                </a:solidFill>
              </a:rPr>
              <a:t>Implement software trigger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>
                <a:solidFill>
                  <a:srgbClr val="000090"/>
                </a:solidFill>
              </a:rPr>
              <a:t>Upgraded </a:t>
            </a:r>
            <a:r>
              <a:rPr lang="en-US" sz="2400" dirty="0" err="1" smtClean="0">
                <a:solidFill>
                  <a:srgbClr val="000090"/>
                </a:solidFill>
              </a:rPr>
              <a:t>kaon</a:t>
            </a:r>
            <a:r>
              <a:rPr lang="en-US" sz="2400" dirty="0" smtClean="0">
                <a:solidFill>
                  <a:srgbClr val="000090"/>
                </a:solidFill>
              </a:rPr>
              <a:t> identification in </a:t>
            </a:r>
            <a:r>
              <a:rPr lang="en-US" sz="2400" dirty="0" smtClean="0">
                <a:solidFill>
                  <a:srgbClr val="000090"/>
                </a:solidFill>
              </a:rPr>
              <a:t>Fall 2017/Spring 2018.</a:t>
            </a:r>
            <a:endParaRPr lang="en-US" sz="2400" dirty="0" smtClean="0">
              <a:solidFill>
                <a:srgbClr val="000090"/>
              </a:solidFill>
            </a:endParaRPr>
          </a:p>
          <a:p>
            <a:pPr marL="800100" lvl="1" indent="-342900">
              <a:buFont typeface="Arial"/>
              <a:buChar char="•"/>
            </a:pPr>
            <a:r>
              <a:rPr lang="en-US" sz="2000" dirty="0" smtClean="0">
                <a:solidFill>
                  <a:srgbClr val="000090"/>
                </a:solidFill>
              </a:rPr>
              <a:t>High intensity running with full detector capabilities.</a:t>
            </a:r>
          </a:p>
        </p:txBody>
      </p:sp>
    </p:spTree>
    <p:extLst>
      <p:ext uri="{BB962C8B-B14F-4D97-AF65-F5344CB8AC3E}">
        <p14:creationId xmlns:p14="http://schemas.microsoft.com/office/powerpoint/2010/main" val="25322426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13414</TotalTime>
  <Words>2402</Words>
  <Application>Microsoft Macintosh PowerPoint</Application>
  <PresentationFormat>On-screen Show (4:3)</PresentationFormat>
  <Paragraphs>353</Paragraphs>
  <Slides>30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1" baseType="lpstr">
      <vt:lpstr>Office Theme</vt:lpstr>
      <vt:lpstr>Analysis Plans for the GlueX Experiment</vt:lpstr>
      <vt:lpstr>Outline</vt:lpstr>
      <vt:lpstr>12-GeV CEBAF – Photoproduction </vt:lpstr>
      <vt:lpstr>PowerPoint Presentation</vt:lpstr>
      <vt:lpstr>The GlueX Experiment at Jefferson Lab</vt:lpstr>
      <vt:lpstr>Upgraded Kaon Identification</vt:lpstr>
      <vt:lpstr>Global Particle Identification</vt:lpstr>
      <vt:lpstr>Global Particle Identification</vt:lpstr>
      <vt:lpstr>PowerPoint Presentation</vt:lpstr>
      <vt:lpstr>Fall 2014 GlueX Commissioning </vt:lpstr>
      <vt:lpstr>Fall 2014 GlueX Commissioning </vt:lpstr>
      <vt:lpstr>Fall 2014 GlueX Commissioning </vt:lpstr>
      <vt:lpstr>Fall 2014 GlueX Commissioning </vt:lpstr>
      <vt:lpstr>Fall 2014 GlueX Commissioning </vt:lpstr>
      <vt:lpstr>Quantum Chromo Dynamics</vt:lpstr>
      <vt:lpstr>Lattice QCD</vt:lpstr>
      <vt:lpstr>Lattice QCD</vt:lpstr>
      <vt:lpstr>PowerPoint Presentation</vt:lpstr>
      <vt:lpstr>PowerPoint Presentation</vt:lpstr>
      <vt:lpstr>Key First Measurements </vt:lpstr>
      <vt:lpstr>GlueX Physics Analysis </vt:lpstr>
      <vt:lpstr>Interesting for Exotic Searches</vt:lpstr>
      <vt:lpstr>Amplitude Analysis</vt:lpstr>
      <vt:lpstr>Amplitude Analysis</vt:lpstr>
      <vt:lpstr>Observables</vt:lpstr>
      <vt:lpstr>Example of w Photo Production</vt:lpstr>
      <vt:lpstr>Example of w Photo Production</vt:lpstr>
      <vt:lpstr>Amplitudes Lead to Observables</vt:lpstr>
      <vt:lpstr>What are the Observables?</vt:lpstr>
      <vt:lpstr>Summary</vt:lpstr>
    </vt:vector>
  </TitlesOfParts>
  <Company>Carnegie Mellon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Analysis Plans for the GlueX Experiment</dc:title>
  <dc:creator>Curtis Meyer</dc:creator>
  <cp:lastModifiedBy>Curtis Meyer</cp:lastModifiedBy>
  <cp:revision>83</cp:revision>
  <dcterms:created xsi:type="dcterms:W3CDTF">2014-11-10T15:46:39Z</dcterms:created>
  <dcterms:modified xsi:type="dcterms:W3CDTF">2015-04-16T01:16:15Z</dcterms:modified>
</cp:coreProperties>
</file>