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72" r:id="rId4"/>
    <p:sldId id="313" r:id="rId5"/>
    <p:sldId id="317" r:id="rId6"/>
    <p:sldId id="316" r:id="rId7"/>
    <p:sldId id="260" r:id="rId8"/>
    <p:sldId id="290" r:id="rId9"/>
    <p:sldId id="262" r:id="rId10"/>
    <p:sldId id="318" r:id="rId11"/>
    <p:sldId id="339" r:id="rId12"/>
    <p:sldId id="320" r:id="rId13"/>
    <p:sldId id="321" r:id="rId14"/>
    <p:sldId id="258" r:id="rId15"/>
    <p:sldId id="271" r:id="rId16"/>
    <p:sldId id="336" r:id="rId17"/>
    <p:sldId id="322" r:id="rId18"/>
    <p:sldId id="324" r:id="rId19"/>
    <p:sldId id="338" r:id="rId20"/>
    <p:sldId id="325" r:id="rId21"/>
    <p:sldId id="337" r:id="rId22"/>
    <p:sldId id="326" r:id="rId23"/>
    <p:sldId id="327" r:id="rId24"/>
    <p:sldId id="328" r:id="rId25"/>
    <p:sldId id="329" r:id="rId26"/>
    <p:sldId id="284" r:id="rId27"/>
    <p:sldId id="296" r:id="rId28"/>
    <p:sldId id="297" r:id="rId29"/>
    <p:sldId id="299" r:id="rId30"/>
    <p:sldId id="303" r:id="rId31"/>
    <p:sldId id="301" r:id="rId32"/>
    <p:sldId id="302" r:id="rId33"/>
    <p:sldId id="335" r:id="rId34"/>
    <p:sldId id="305" r:id="rId35"/>
    <p:sldId id="282" r:id="rId36"/>
    <p:sldId id="283" r:id="rId37"/>
    <p:sldId id="340" r:id="rId38"/>
    <p:sldId id="306" r:id="rId39"/>
    <p:sldId id="307" r:id="rId40"/>
    <p:sldId id="27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73FDD6"/>
    <a:srgbClr val="DBF9F1"/>
    <a:srgbClr val="FF9300"/>
    <a:srgbClr val="FF00FF"/>
    <a:srgbClr val="73FEFF"/>
    <a:srgbClr val="459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9"/>
    <p:restoredTop sz="94741"/>
  </p:normalViewPr>
  <p:slideViewPr>
    <p:cSldViewPr snapToGrid="0" snapToObjects="1">
      <p:cViewPr varScale="1">
        <p:scale>
          <a:sx n="110" d="100"/>
          <a:sy n="110" d="100"/>
        </p:scale>
        <p:origin x="11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6F61B-2A71-254C-9615-1A3AE941D9B5}" type="datetimeFigureOut">
              <a:rPr lang="en-US" smtClean="0"/>
              <a:t>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8B890-CB55-7F46-8AA6-50BA93DAC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1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DF10D-7B2D-9E4F-915D-705CF3E9A55D}" type="datetimeFigureOut">
              <a:rPr lang="en-US" smtClean="0"/>
              <a:t>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1E421-C634-BA46-8128-475A10703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E421-C634-BA46-8128-475A107034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4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2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E421-C634-BA46-8128-475A107034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80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66F1F-CDDB-5148-BA71-091D43CBB2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3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r>
              <a:rPr lang="en-US"/>
              <a:t>October 26, 2017</a:t>
            </a:r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kumimoji="0" lang="en-US" sz="1200">
                <a:solidFill>
                  <a:schemeClr val="bg2">
                    <a:shade val="50000"/>
                  </a:schemeClr>
                </a:solidFill>
                <a:effectLst/>
              </a:rPr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6234" y="18288"/>
            <a:ext cx="880142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pic>
        <p:nvPicPr>
          <p:cNvPr id="9" name="Picture 8" descr="GlueX-100-px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6" y="13335"/>
            <a:ext cx="952500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emf"/><Relationship Id="rId7" Type="http://schemas.openxmlformats.org/officeDocument/2006/relationships/image" Target="../media/image57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5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10" Type="http://schemas.openxmlformats.org/officeDocument/2006/relationships/image" Target="../media/image77.png"/><Relationship Id="rId4" Type="http://schemas.openxmlformats.org/officeDocument/2006/relationships/image" Target="../media/image72.emf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8.png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12" Type="http://schemas.openxmlformats.org/officeDocument/2006/relationships/image" Target="../media/image87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11" Type="http://schemas.openxmlformats.org/officeDocument/2006/relationships/image" Target="../media/image86.png"/><Relationship Id="rId5" Type="http://schemas.openxmlformats.org/officeDocument/2006/relationships/image" Target="../media/image81.emf"/><Relationship Id="rId10" Type="http://schemas.openxmlformats.org/officeDocument/2006/relationships/image" Target="../media/image85.jpg"/><Relationship Id="rId4" Type="http://schemas.openxmlformats.org/officeDocument/2006/relationships/image" Target="../media/image80.emf"/><Relationship Id="rId9" Type="http://schemas.openxmlformats.org/officeDocument/2006/relationships/image" Target="../media/image84.jpg"/><Relationship Id="rId1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g"/><Relationship Id="rId7" Type="http://schemas.openxmlformats.org/officeDocument/2006/relationships/image" Target="../media/image52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91.jpg"/><Relationship Id="rId7" Type="http://schemas.openxmlformats.org/officeDocument/2006/relationships/image" Target="../media/image98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10" Type="http://schemas.openxmlformats.org/officeDocument/2006/relationships/image" Target="../media/image93.jpg"/><Relationship Id="rId4" Type="http://schemas.openxmlformats.org/officeDocument/2006/relationships/image" Target="../media/image52.png"/><Relationship Id="rId9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6242"/>
            <a:ext cx="8159602" cy="113211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A Map to Hadronic physics from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" y="3371406"/>
            <a:ext cx="3957971" cy="17526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Curtis A. Meyer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Carnegie Mellon University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1314820"/>
            <a:ext cx="2247900" cy="782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08" y="3175236"/>
            <a:ext cx="5088636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2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4959590" y="3408508"/>
            <a:ext cx="3470317" cy="25621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10</a:t>
            </a:fld>
            <a:endParaRPr kumimoji="0" lang="en-US"/>
          </a:p>
        </p:txBody>
      </p:sp>
      <p:sp>
        <p:nvSpPr>
          <p:cNvPr id="5" name="Rectangle 4"/>
          <p:cNvSpPr/>
          <p:nvPr/>
        </p:nvSpPr>
        <p:spPr>
          <a:xfrm>
            <a:off x="549578" y="388719"/>
            <a:ext cx="3836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976390" y="498350"/>
            <a:ext cx="3075345" cy="2959100"/>
            <a:chOff x="5980508" y="3838655"/>
            <a:chExt cx="3075345" cy="295910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52" name="Picture 5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31525" y="1096605"/>
            <a:ext cx="502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Experimental Evidence for Exotics?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86410" y="6488668"/>
            <a:ext cx="4757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Prog</a:t>
            </a:r>
            <a:r>
              <a:rPr lang="en-US" dirty="0"/>
              <a:t>. Part. and </a:t>
            </a:r>
            <a:r>
              <a:rPr lang="en-US" dirty="0" err="1"/>
              <a:t>Nucl</a:t>
            </a:r>
            <a:r>
              <a:rPr lang="en-US" dirty="0"/>
              <a:t>. Phys. B</a:t>
            </a:r>
            <a:r>
              <a:rPr lang="en-US" b="1" dirty="0"/>
              <a:t>82</a:t>
            </a:r>
            <a:r>
              <a:rPr lang="en-US" dirty="0"/>
              <a:t>, 21, (2015).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79475" y="2392386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(1600)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79475" y="120474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>
                <a:solidFill>
                  <a:srgbClr val="0070C0"/>
                </a:solidFill>
              </a:rPr>
              <a:t>1</a:t>
            </a:r>
            <a:r>
              <a:rPr lang="en-US" sz="2400">
                <a:solidFill>
                  <a:srgbClr val="0070C0"/>
                </a:solidFill>
              </a:rPr>
              <a:t>(2015)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1525" y="1815684"/>
            <a:ext cx="48574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(1600)</a:t>
            </a:r>
            <a:r>
              <a:rPr lang="en-US" sz="2400" dirty="0">
                <a:solidFill>
                  <a:srgbClr val="002060"/>
                </a:solidFill>
              </a:rPr>
              <a:t> has been observed by several experiments, mostly in pion-beam experiments. It has been seen in a number of decay modes, some of which are controversial.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The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(2015)</a:t>
            </a:r>
            <a:r>
              <a:rPr lang="en-US" sz="2400" dirty="0">
                <a:solidFill>
                  <a:srgbClr val="002060"/>
                </a:solidFill>
              </a:rPr>
              <a:t> has been observed by a single low-statistics experiment. Confirmation is needed.</a:t>
            </a:r>
          </a:p>
        </p:txBody>
      </p:sp>
      <p:cxnSp>
        <p:nvCxnSpPr>
          <p:cNvPr id="37" name="Straight Arrow Connector 36"/>
          <p:cNvCxnSpPr>
            <a:stCxn id="34" idx="3"/>
          </p:cNvCxnSpPr>
          <p:nvPr/>
        </p:nvCxnSpPr>
        <p:spPr>
          <a:xfrm flipV="1">
            <a:off x="6637539" y="2308026"/>
            <a:ext cx="850209" cy="31519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1" idx="3"/>
          </p:cNvCxnSpPr>
          <p:nvPr/>
        </p:nvCxnSpPr>
        <p:spPr>
          <a:xfrm flipV="1">
            <a:off x="6637539" y="1204746"/>
            <a:ext cx="906261" cy="230832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388972" y="3818525"/>
            <a:ext cx="3529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Not observed:</a:t>
            </a:r>
          </a:p>
          <a:p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400" baseline="-25000" dirty="0"/>
              <a:t>1 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baseline="-25000" dirty="0">
                <a:solidFill>
                  <a:srgbClr val="0070C0"/>
                </a:solidFill>
              </a:rPr>
              <a:t>0 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/>
              <a:t>h</a:t>
            </a:r>
            <a:r>
              <a:rPr lang="en-US" sz="2400" baseline="-25000" dirty="0"/>
              <a:t>0 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h</a:t>
            </a:r>
            <a:r>
              <a:rPr lang="en-US" sz="2400" baseline="-25000" dirty="0">
                <a:solidFill>
                  <a:srgbClr val="00B050"/>
                </a:solidFill>
              </a:rPr>
              <a:t>0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baseline="-25000" dirty="0">
                <a:solidFill>
                  <a:srgbClr val="0070C0"/>
                </a:solidFill>
              </a:rPr>
              <a:t>2 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/>
              <a:t>h</a:t>
            </a:r>
            <a:r>
              <a:rPr lang="en-US" sz="2400" baseline="-25000" dirty="0"/>
              <a:t>2 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h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6534" y="22208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5320" y="1016093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9820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11</a:t>
            </a:fld>
            <a:endParaRPr kumimoji="0"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6705"/>
            <a:ext cx="2607461" cy="2639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629069"/>
            <a:ext cx="2748432" cy="2782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8561" y="6411432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EPJ Web. Conf., 137 (2017) 05012.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130" y="654578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Compass Results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05554" y="595422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p</a:t>
            </a:r>
            <a:r>
              <a:rPr lang="en-GB" sz="3200" baseline="30000" dirty="0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-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GB" sz="3200" baseline="-25000" dirty="0">
                <a:solidFill>
                  <a:schemeClr val="tx2">
                    <a:lumMod val="75000"/>
                  </a:schemeClr>
                </a:solidFill>
                <a:latin typeface="Comic Sans MS" pitchFamily="64" charset="0"/>
              </a:rPr>
              <a:t>   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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Comic Sans MS" pitchFamily="64" charset="0"/>
              </a:rPr>
              <a:t> </a:t>
            </a:r>
            <a:r>
              <a:rPr lang="en-GB" sz="3200" b="1" dirty="0" err="1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GB" sz="3200" b="1" dirty="0" err="1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p</a:t>
            </a:r>
            <a:r>
              <a:rPr lang="en-GB" sz="3200" b="1" baseline="30000" dirty="0" err="1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-</a:t>
            </a:r>
            <a:r>
              <a:rPr lang="en-GB" sz="3200" b="1" dirty="0" err="1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p</a:t>
            </a:r>
            <a:r>
              <a:rPr lang="en-GB" sz="3200" b="1" baseline="30000" dirty="0" err="1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+</a:t>
            </a:r>
            <a:r>
              <a:rPr lang="en-GB" sz="3200" b="1" dirty="0" err="1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p</a:t>
            </a:r>
            <a:r>
              <a:rPr lang="en-GB" sz="3200" b="1" baseline="30000" dirty="0">
                <a:solidFill>
                  <a:schemeClr val="tx2">
                    <a:lumMod val="75000"/>
                  </a:schemeClr>
                </a:solidFill>
                <a:latin typeface="Symbol" pitchFamily="16" charset="2"/>
              </a:rPr>
              <a:t>-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Comic Sans MS" pitchFamily="64" charset="0"/>
              </a:rPr>
              <a:t> 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322" y="1097710"/>
            <a:ext cx="8867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In the </a:t>
            </a:r>
            <a:r>
              <a:rPr lang="en-US" sz="2400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rp</a:t>
            </a:r>
            <a:r>
              <a:rPr lang="en-US" sz="2400" dirty="0">
                <a:solidFill>
                  <a:srgbClr val="0070C0"/>
                </a:solidFill>
              </a:rPr>
              <a:t> system at larger momentum transfer, |t|, they observe a signal with phase motion in the 1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  <a:r>
              <a:rPr lang="en-US" sz="2400" dirty="0">
                <a:solidFill>
                  <a:srgbClr val="0070C0"/>
                </a:solidFill>
              </a:rPr>
              <a:t> exotic wave,  the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(1600),</a:t>
            </a:r>
          </a:p>
          <a:p>
            <a:r>
              <a:rPr lang="en-US" sz="2400" dirty="0">
                <a:solidFill>
                  <a:srgbClr val="0070C0"/>
                </a:solidFill>
              </a:rPr>
              <a:t>They also see a signal in  the </a:t>
            </a:r>
            <a:r>
              <a:rPr lang="en-US" sz="2400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h’p</a:t>
            </a:r>
            <a:r>
              <a:rPr lang="en-US" sz="2400" dirty="0">
                <a:solidFill>
                  <a:srgbClr val="0070C0"/>
                </a:solidFill>
              </a:rPr>
              <a:t> channel.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8109" y="331533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Intensity of 1</a:t>
            </a:r>
            <a:r>
              <a:rPr lang="en-US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11028" y="3259737"/>
            <a:ext cx="559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Phase Difference to 4</a:t>
            </a:r>
            <a:r>
              <a:rPr lang="en-US" baseline="30000" dirty="0">
                <a:solidFill>
                  <a:srgbClr val="0070C0"/>
                </a:solidFill>
              </a:rPr>
              <a:t>++</a:t>
            </a:r>
            <a:r>
              <a:rPr lang="en-US" dirty="0">
                <a:solidFill>
                  <a:srgbClr val="0070C0"/>
                </a:solidFill>
              </a:rPr>
              <a:t>         Phase Difference to 4</a:t>
            </a:r>
            <a:r>
              <a:rPr lang="en-US" baseline="30000" dirty="0">
                <a:solidFill>
                  <a:srgbClr val="0070C0"/>
                </a:solidFill>
              </a:rPr>
              <a:t>++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07" y="3676705"/>
            <a:ext cx="2701377" cy="27347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8598" y="2897533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Other reports in various decay modes from E852, VES and others.</a:t>
            </a:r>
          </a:p>
        </p:txBody>
      </p:sp>
    </p:spTree>
    <p:extLst>
      <p:ext uri="{BB962C8B-B14F-4D97-AF65-F5344CB8AC3E}">
        <p14:creationId xmlns:p14="http://schemas.microsoft.com/office/powerpoint/2010/main" val="13355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12</a:t>
            </a:fld>
            <a:endParaRPr kumimoji="0"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47472"/>
            <a:ext cx="5966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Producing QCD Exotics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6350" y="701415"/>
            <a:ext cx="2374900" cy="19418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9999" y="8875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High-statistics experiments have used pion beams to search for hybrids: </a:t>
            </a:r>
            <a:r>
              <a:rPr lang="en-US" sz="2400" b="1" dirty="0">
                <a:solidFill>
                  <a:srgbClr val="0070C0"/>
                </a:solidFill>
              </a:rPr>
              <a:t>VES</a:t>
            </a:r>
            <a:r>
              <a:rPr lang="en-US" sz="2400" dirty="0">
                <a:solidFill>
                  <a:srgbClr val="0070C0"/>
                </a:solidFill>
              </a:rPr>
              <a:t> at </a:t>
            </a:r>
            <a:r>
              <a:rPr lang="en-US" sz="2400" dirty="0" err="1">
                <a:solidFill>
                  <a:srgbClr val="0070C0"/>
                </a:solidFill>
              </a:rPr>
              <a:t>Protvino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0070C0"/>
                </a:solidFill>
              </a:rPr>
              <a:t>E852</a:t>
            </a:r>
            <a:r>
              <a:rPr lang="en-US" sz="2400" dirty="0">
                <a:solidFill>
                  <a:srgbClr val="0070C0"/>
                </a:solidFill>
              </a:rPr>
              <a:t> at Brookhaven and </a:t>
            </a:r>
            <a:r>
              <a:rPr lang="en-US" sz="2400" b="1" dirty="0">
                <a:solidFill>
                  <a:srgbClr val="0070C0"/>
                </a:solidFill>
              </a:rPr>
              <a:t>Compass</a:t>
            </a:r>
            <a:r>
              <a:rPr lang="en-US" sz="2400" dirty="0">
                <a:solidFill>
                  <a:srgbClr val="0070C0"/>
                </a:solidFill>
              </a:rPr>
              <a:t> at CERN: 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30000" dirty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>p </a:t>
            </a:r>
            <a:r>
              <a:rPr lang="en-GB" sz="2400" dirty="0">
                <a:solidFill>
                  <a:srgbClr val="0070C0"/>
                </a:solidFill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pX</a:t>
            </a:r>
            <a:r>
              <a:rPr lang="en-US" sz="2400" baseline="30000" dirty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>  or nX</a:t>
            </a:r>
            <a:r>
              <a:rPr lang="en-US" sz="2400" baseline="300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999" y="2622758"/>
            <a:ext cx="8700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 pion undergoes t-channel exchange with a nucleon and creates an excited meson or hybrid. Involves charge exchange and/or isospin-1 particles. Easier to make pion-like states.</a:t>
            </a:r>
          </a:p>
        </p:txBody>
      </p:sp>
    </p:spTree>
    <p:extLst>
      <p:ext uri="{BB962C8B-B14F-4D97-AF65-F5344CB8AC3E}">
        <p14:creationId xmlns:p14="http://schemas.microsoft.com/office/powerpoint/2010/main" val="503641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13</a:t>
            </a:fld>
            <a:endParaRPr kumimoji="0"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47472"/>
            <a:ext cx="5966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Producing QCD Exotics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6350" y="701415"/>
            <a:ext cx="2374900" cy="19418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9999" y="8875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High-statistics experiments have used pion beams to search for hybrids: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VES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at </a:t>
            </a:r>
            <a:r>
              <a:rPr lang="en-US" sz="2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Protvino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E852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at Brookhaven and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Compass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at CERN: 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    </a:t>
            </a:r>
            <a:r>
              <a:rPr lang="en-US" sz="2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pX</a:t>
            </a:r>
            <a:r>
              <a:rPr lang="en-US" sz="2400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or nX</a:t>
            </a:r>
            <a:r>
              <a:rPr lang="en-US" sz="2400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999" y="2622758"/>
            <a:ext cx="8700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 pion undergoes t-channel exchange with a nucleon and creates an excited meson or hybrid. Involves charge exchange and/or isospin-1 particles. Easier to make pion-like states.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97300" y="2235200"/>
            <a:ext cx="190500" cy="12700"/>
          </a:xfrm>
          <a:prstGeom prst="straightConnector1">
            <a:avLst/>
          </a:prstGeom>
          <a:ln w="2222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8205" y="3988685"/>
            <a:ext cx="2773045" cy="19348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9999" y="4014970"/>
            <a:ext cx="594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Photoproduction is a poorly-studied mechanism, ~1000s of events total.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Photon can fluctuate into a spin-1 particle. Do not need charge exchange or isospin-1 final states. Linear polarization filters exchange mechanisms.</a:t>
            </a:r>
          </a:p>
        </p:txBody>
      </p:sp>
    </p:spTree>
    <p:extLst>
      <p:ext uri="{BB962C8B-B14F-4D97-AF65-F5344CB8AC3E}">
        <p14:creationId xmlns:p14="http://schemas.microsoft.com/office/powerpoint/2010/main" val="104729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662"/>
            <a:ext cx="7737950" cy="6547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Photoproduction Mechanisms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14</a:t>
            </a:fld>
            <a:endParaRPr kumimoji="0" lang="en-US"/>
          </a:p>
        </p:txBody>
      </p:sp>
      <p:pic>
        <p:nvPicPr>
          <p:cNvPr id="4" name="Picture 3" descr="Exch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8" y="926251"/>
            <a:ext cx="2479040" cy="193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6128" y="1026424"/>
            <a:ext cx="637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Simple quantum number counting for production: </a:t>
            </a:r>
            <a:r>
              <a:rPr lang="en-US" sz="2400" b="1" dirty="0">
                <a:solidFill>
                  <a:srgbClr val="660066"/>
                </a:solidFill>
              </a:rPr>
              <a:t>(I</a:t>
            </a:r>
            <a:r>
              <a:rPr lang="en-US" sz="2400" b="1" baseline="30000" dirty="0">
                <a:solidFill>
                  <a:srgbClr val="660066"/>
                </a:solidFill>
              </a:rPr>
              <a:t>G</a:t>
            </a:r>
            <a:r>
              <a:rPr lang="en-US" sz="2400" b="1" dirty="0">
                <a:solidFill>
                  <a:srgbClr val="660066"/>
                </a:solidFill>
              </a:rPr>
              <a:t>)J</a:t>
            </a:r>
            <a:r>
              <a:rPr lang="en-US" sz="2400" b="1" baseline="30000" dirty="0">
                <a:solidFill>
                  <a:srgbClr val="660066"/>
                </a:solidFill>
              </a:rPr>
              <a:t>PC </a:t>
            </a:r>
            <a:r>
              <a:rPr lang="en-US" sz="2400" b="1" dirty="0">
                <a:solidFill>
                  <a:srgbClr val="660066"/>
                </a:solidFill>
              </a:rPr>
              <a:t>up to L=2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080" y="3029197"/>
            <a:ext cx="2956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             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             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       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>
                <a:solidFill>
                  <a:srgbClr val="660066"/>
                </a:solidFill>
                <a:latin typeface="+mj-lt"/>
                <a:cs typeface="Symbol" charset="2"/>
              </a:rPr>
              <a:t>’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         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,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3485" y="3029197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is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charge-exchange </a:t>
            </a:r>
            <a:r>
              <a:rPr lang="en-US" sz="2800" dirty="0">
                <a:solidFill>
                  <a:srgbClr val="000000"/>
                </a:solidFill>
              </a:rPr>
              <a:t>only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62609" y="3711946"/>
            <a:ext cx="5799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Can couple to all the lightest exotic hybrid nonets through photo- production and VMD. </a:t>
            </a:r>
          </a:p>
          <a:p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rgbClr val="000090"/>
                </a:solidFill>
              </a:rPr>
              <a:t>Linear polarization is a filter on the naturality of the exchanged particle.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18284" y="3345759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50488" y="5885840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50488" y="625027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38393" y="5518704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562590" y="515588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562590" y="4774923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62590" y="435940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06185" y="4057038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718284" y="370288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10347" y="2025059"/>
            <a:ext cx="307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P = Pomeron exchange</a:t>
            </a:r>
          </a:p>
        </p:txBody>
      </p:sp>
    </p:spTree>
    <p:extLst>
      <p:ext uri="{BB962C8B-B14F-4D97-AF65-F5344CB8AC3E}">
        <p14:creationId xmlns:p14="http://schemas.microsoft.com/office/powerpoint/2010/main" val="958953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15</a:t>
            </a:fld>
            <a:endParaRPr kumimoji="0"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237847" y="623880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kaons</a:t>
            </a:r>
            <a:r>
              <a:rPr lang="en-US" sz="2000" dirty="0">
                <a:solidFill>
                  <a:srgbClr val="333399"/>
                </a:solidFill>
              </a:rPr>
              <a:t> 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406238"/>
            <a:ext cx="6971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33" y="2059975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57200" y="1466084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 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ph</a:t>
            </a:r>
            <a:r>
              <a:rPr lang="en-GB" sz="2400" dirty="0">
                <a:solidFill>
                  <a:srgbClr val="459FAF"/>
                </a:solidFill>
                <a:latin typeface="+mj-lt"/>
              </a:rPr>
              <a:t>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</a:t>
            </a:r>
            <a:r>
              <a:rPr lang="en-GB" sz="2400" b="1" dirty="0">
                <a:solidFill>
                  <a:srgbClr val="3891A7"/>
                </a:solidFill>
                <a:latin typeface="+mj-lt"/>
              </a:rPr>
              <a:t>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Symbol" pitchFamily="16" charset="2"/>
              </a:rPr>
              <a:t>1</a:t>
            </a:r>
            <a:r>
              <a:rPr lang="en-GB" sz="2400" dirty="0">
                <a:latin typeface="+mj-lt"/>
              </a:rPr>
              <a:t>’</a:t>
            </a:r>
            <a:r>
              <a:rPr lang="en-GB" sz="2400" dirty="0">
                <a:latin typeface="Symbol" pitchFamily="16" charset="2"/>
              </a:rPr>
              <a:t> 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,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 h</a:t>
            </a:r>
            <a:r>
              <a:rPr lang="en-GB" sz="2400" b="1" dirty="0">
                <a:solidFill>
                  <a:srgbClr val="3891A7"/>
                </a:solidFill>
                <a:latin typeface="+mj-lt"/>
              </a:rPr>
              <a:t>’</a:t>
            </a:r>
            <a:endParaRPr lang="en-GB" sz="2400" dirty="0">
              <a:solidFill>
                <a:srgbClr val="3891A7"/>
              </a:solidFill>
              <a:latin typeface="+mj-lt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>
                <a:latin typeface="Symbol" pitchFamily="16" charset="2"/>
              </a:rPr>
              <a:t>,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w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f</a:t>
            </a:r>
            <a:r>
              <a:rPr lang="en-GB" sz="2400" dirty="0">
                <a:latin typeface="Comic Sans MS" pitchFamily="64" charset="0"/>
              </a:rPr>
              <a:t>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>
                <a:latin typeface="Symbol" pitchFamily="16" charset="2"/>
              </a:rPr>
              <a:t>K(1460)K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704" y="5869469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Reach </a:t>
            </a:r>
            <a:r>
              <a:rPr lang="en-US" dirty="0"/>
              <a:t>   </a:t>
            </a:r>
            <a:r>
              <a:rPr lang="en-US" b="1" dirty="0">
                <a:solidFill>
                  <a:srgbClr val="3891A7"/>
                </a:solidFill>
              </a:rPr>
              <a:t>With Statistics  </a:t>
            </a:r>
            <a:r>
              <a:rPr lang="en-US" b="1" dirty="0"/>
              <a:t>Hard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7070" y="5623248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</a:p>
        </p:txBody>
      </p:sp>
    </p:spTree>
    <p:extLst>
      <p:ext uri="{BB962C8B-B14F-4D97-AF65-F5344CB8AC3E}">
        <p14:creationId xmlns:p14="http://schemas.microsoft.com/office/powerpoint/2010/main" val="244808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16</a:t>
            </a:fld>
            <a:endParaRPr kumimoji="0"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237847" y="623880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kaons</a:t>
            </a:r>
            <a:r>
              <a:rPr lang="en-US" sz="2000" dirty="0">
                <a:solidFill>
                  <a:srgbClr val="333399"/>
                </a:solidFill>
              </a:rPr>
              <a:t> 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406238"/>
            <a:ext cx="6971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33" y="2059975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57200" y="1466084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 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ph</a:t>
            </a:r>
            <a:r>
              <a:rPr lang="en-GB" sz="2400" dirty="0">
                <a:solidFill>
                  <a:srgbClr val="459FAF"/>
                </a:solidFill>
                <a:latin typeface="+mj-lt"/>
              </a:rPr>
              <a:t>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</a:t>
            </a:r>
            <a:r>
              <a:rPr lang="en-GB" sz="2400" b="1" dirty="0">
                <a:solidFill>
                  <a:srgbClr val="3891A7"/>
                </a:solidFill>
                <a:latin typeface="+mj-lt"/>
              </a:rPr>
              <a:t>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Symbol" pitchFamily="16" charset="2"/>
              </a:rPr>
              <a:t>1</a:t>
            </a:r>
            <a:r>
              <a:rPr lang="en-GB" sz="2400" dirty="0">
                <a:latin typeface="+mj-lt"/>
              </a:rPr>
              <a:t>’</a:t>
            </a:r>
            <a:r>
              <a:rPr lang="en-GB" sz="2400" dirty="0">
                <a:latin typeface="Symbol" pitchFamily="16" charset="2"/>
              </a:rPr>
              <a:t> 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,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 h</a:t>
            </a:r>
            <a:r>
              <a:rPr lang="en-GB" sz="2400" b="1" dirty="0">
                <a:solidFill>
                  <a:srgbClr val="3891A7"/>
                </a:solidFill>
                <a:latin typeface="+mj-lt"/>
              </a:rPr>
              <a:t>’</a:t>
            </a:r>
            <a:endParaRPr lang="en-GB" sz="2400" dirty="0">
              <a:solidFill>
                <a:srgbClr val="3891A7"/>
              </a:solidFill>
              <a:latin typeface="+mj-lt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>
                <a:latin typeface="Symbol" pitchFamily="16" charset="2"/>
              </a:rPr>
              <a:t>,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w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f</a:t>
            </a:r>
            <a:r>
              <a:rPr lang="en-GB" sz="2400" dirty="0">
                <a:latin typeface="Comic Sans MS" pitchFamily="64" charset="0"/>
              </a:rPr>
              <a:t>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>
                <a:latin typeface="Symbol" pitchFamily="16" charset="2"/>
              </a:rPr>
              <a:t>K(1460)K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704" y="5869469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Reach </a:t>
            </a:r>
            <a:r>
              <a:rPr lang="en-US" dirty="0"/>
              <a:t>   </a:t>
            </a:r>
            <a:r>
              <a:rPr lang="en-US" b="1" dirty="0">
                <a:solidFill>
                  <a:srgbClr val="3891A7"/>
                </a:solidFill>
              </a:rPr>
              <a:t>With Statistics  </a:t>
            </a:r>
            <a:r>
              <a:rPr lang="en-US" b="1" dirty="0"/>
              <a:t>Hard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7070" y="5623248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1719072"/>
            <a:ext cx="2121408" cy="713232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6704" y="2831434"/>
            <a:ext cx="2521624" cy="713232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6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60" y="956809"/>
            <a:ext cx="7878699" cy="4795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513" y="104751"/>
            <a:ext cx="6402599" cy="10268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GlueX Experiment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17</a:t>
            </a:fld>
            <a:endParaRPr kumimoji="0" lang="en-US"/>
          </a:p>
        </p:txBody>
      </p:sp>
      <p:sp>
        <p:nvSpPr>
          <p:cNvPr id="3" name="TextBox 2"/>
          <p:cNvSpPr txBox="1"/>
          <p:nvPr/>
        </p:nvSpPr>
        <p:spPr>
          <a:xfrm>
            <a:off x="158690" y="2369276"/>
            <a:ext cx="41120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Photo Production of Hybrids,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Light-quark Mesons 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and Strangeonium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690" y="5752202"/>
            <a:ext cx="622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Physics 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</a:rPr>
              <a:t>Running started in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1789" y="162666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609" y="6358270"/>
            <a:ext cx="535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FF"/>
                </a:solidFill>
              </a:rPr>
              <a:t>(See Naomi Jarvis’ talk on Friday for more details.)</a:t>
            </a:r>
          </a:p>
        </p:txBody>
      </p:sp>
    </p:spTree>
    <p:extLst>
      <p:ext uri="{BB962C8B-B14F-4D97-AF65-F5344CB8AC3E}">
        <p14:creationId xmlns:p14="http://schemas.microsoft.com/office/powerpoint/2010/main" val="1661012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18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00" y="2236519"/>
            <a:ext cx="2254250" cy="25527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625" y="4187825"/>
            <a:ext cx="2520950" cy="175895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V="1">
            <a:off x="1733797" y="4061361"/>
            <a:ext cx="296884" cy="617517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45350" y="1492332"/>
            <a:ext cx="52917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Production Amplitude</a:t>
            </a:r>
            <a:r>
              <a:rPr lang="en-US" sz="2400" dirty="0">
                <a:solidFill>
                  <a:srgbClr val="0070C0"/>
                </a:solidFill>
              </a:rPr>
              <a:t> produces a state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0070C0"/>
                </a:solidFill>
              </a:rPr>
              <a:t> with </a:t>
            </a:r>
            <a:r>
              <a:rPr lang="en-US" sz="2400" b="1" dirty="0">
                <a:solidFill>
                  <a:srgbClr val="7030A0"/>
                </a:solidFill>
              </a:rPr>
              <a:t>J</a:t>
            </a:r>
            <a:r>
              <a:rPr lang="en-US" sz="2400" b="1" baseline="30000" dirty="0">
                <a:solidFill>
                  <a:srgbClr val="7030A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 quantum numbers and some polarization (density matrix, </a:t>
            </a:r>
            <a:r>
              <a:rPr lang="en-US" sz="2400" b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70C0"/>
                </a:solidFill>
              </a:rPr>
              <a:t>).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Decay Amplitude </a:t>
            </a:r>
            <a:r>
              <a:rPr lang="en-US" sz="2400" dirty="0">
                <a:solidFill>
                  <a:srgbClr val="0070C0"/>
                </a:solidFill>
              </a:rPr>
              <a:t>describes the decay of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0070C0"/>
                </a:solidFill>
              </a:rPr>
              <a:t> to final state particles. It is related to </a:t>
            </a:r>
            <a:r>
              <a:rPr lang="en-US" sz="2400" b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70C0"/>
                </a:solidFill>
              </a:rPr>
              <a:t> and the spin and orbital angular momentum of the final-state particles.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Observables</a:t>
            </a:r>
            <a:r>
              <a:rPr lang="en-US" sz="2400" dirty="0">
                <a:solidFill>
                  <a:srgbClr val="0070C0"/>
                </a:solidFill>
              </a:rPr>
              <a:t> are the angular distributions of the final-state particles.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7051" y="219381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i</a:t>
            </a:r>
            <a:r>
              <a:rPr lang="en-US"/>
              <a:t>,s</a:t>
            </a:r>
            <a:r>
              <a:rPr lang="en-US" baseline="-25000"/>
              <a:t>i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7628" y="329562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  <a:r>
              <a:rPr lang="en-US" b="1" baseline="30000" dirty="0">
                <a:solidFill>
                  <a:srgbClr val="7030A0"/>
                </a:solidFill>
              </a:rPr>
              <a:t>PC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4104" y="406136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j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</a:rPr>
              <a:t>pc</a:t>
            </a:r>
            <a:endParaRPr lang="en-US" b="1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8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19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00" y="2236519"/>
            <a:ext cx="2254250" cy="25527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625" y="4187825"/>
            <a:ext cx="2520950" cy="175895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V="1">
            <a:off x="1733797" y="4061361"/>
            <a:ext cx="296884" cy="617517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45350" y="1492332"/>
            <a:ext cx="5291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Theoretical work is necessary to extract the full physics potential from the </a:t>
            </a:r>
            <a:r>
              <a:rPr lang="en-US" sz="2400" dirty="0" err="1">
                <a:solidFill>
                  <a:srgbClr val="0070C0"/>
                </a:solidFill>
              </a:rPr>
              <a:t>GlueX</a:t>
            </a:r>
            <a:r>
              <a:rPr lang="en-US" sz="2400" dirty="0">
                <a:solidFill>
                  <a:srgbClr val="0070C0"/>
                </a:solidFill>
              </a:rPr>
              <a:t> program.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Of particular importance is Joint Physics Analysis Center (JPAC) with both their phenomenological work and the efforts to make this work available to experiment in analyzing data.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7051" y="219381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i</a:t>
            </a:r>
            <a:r>
              <a:rPr lang="en-US"/>
              <a:t>,s</a:t>
            </a:r>
            <a:r>
              <a:rPr lang="en-US" baseline="-25000"/>
              <a:t>i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7628" y="329562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  <a:r>
              <a:rPr lang="en-US" b="1" baseline="30000" dirty="0">
                <a:solidFill>
                  <a:srgbClr val="7030A0"/>
                </a:solidFill>
              </a:rPr>
              <a:t>PC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4104" y="406136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j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</a:rPr>
              <a:t>pc</a:t>
            </a:r>
            <a:endParaRPr lang="en-US" b="1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0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What are gluonic excitations. 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How to search for gluonic excitations?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The GlueX experiment.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First physics from GlueX.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GlueX moving forward.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</a:t>
            </a:fld>
            <a:endParaRPr kumimoji="0" lang="en-US"/>
          </a:p>
        </p:txBody>
      </p:sp>
      <p:pic>
        <p:nvPicPr>
          <p:cNvPr id="6" name="Picture 5" descr="CountingHouse_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65" y="4083442"/>
            <a:ext cx="3655938" cy="2422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8663" y="647700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12-GeV beam, Dec. 2015</a:t>
            </a:r>
          </a:p>
        </p:txBody>
      </p:sp>
    </p:spTree>
    <p:extLst>
      <p:ext uri="{BB962C8B-B14F-4D97-AF65-F5344CB8AC3E}">
        <p14:creationId xmlns:p14="http://schemas.microsoft.com/office/powerpoint/2010/main" val="227396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20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00" y="2236519"/>
            <a:ext cx="2254250" cy="2552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7051" y="219381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i</a:t>
            </a:r>
            <a:r>
              <a:rPr lang="en-US"/>
              <a:t>,s</a:t>
            </a:r>
            <a:r>
              <a:rPr lang="en-US" baseline="-25000"/>
              <a:t>i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7628" y="329562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  <a:r>
              <a:rPr lang="en-US" b="1" baseline="30000" dirty="0">
                <a:solidFill>
                  <a:srgbClr val="7030A0"/>
                </a:solidFill>
              </a:rPr>
              <a:t>PC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4104" y="406136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j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</a:rPr>
              <a:t>pc</a:t>
            </a:r>
            <a:endParaRPr lang="en-US" b="1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14" y="4335640"/>
            <a:ext cx="3773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Several different states, all decaying to the same final particles are produced, and they interfere (complex amplitudes).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94285"/>
            <a:ext cx="3860800" cy="58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676" y="2722348"/>
            <a:ext cx="2806700" cy="58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2808" y="3599696"/>
            <a:ext cx="4263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Perform an un-binned  log-likelihood fit to make our model for W agree with the experimental distribution for W by varying the </a:t>
            </a:r>
            <a:r>
              <a:rPr lang="en-US" sz="2400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aseline="-25000" dirty="0" err="1">
                <a:solidFill>
                  <a:srgbClr val="0070C0"/>
                </a:solidFill>
              </a:rPr>
              <a:t>j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1650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21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00" y="2236519"/>
            <a:ext cx="2254250" cy="2552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7051" y="219381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i</a:t>
            </a:r>
            <a:r>
              <a:rPr lang="en-US"/>
              <a:t>,s</a:t>
            </a:r>
            <a:r>
              <a:rPr lang="en-US" baseline="-25000"/>
              <a:t>i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7628" y="329562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  <a:r>
              <a:rPr lang="en-US" b="1" baseline="30000" dirty="0">
                <a:solidFill>
                  <a:srgbClr val="7030A0"/>
                </a:solidFill>
              </a:rPr>
              <a:t>PC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4104" y="406136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j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</a:rPr>
              <a:t>pc</a:t>
            </a:r>
            <a:endParaRPr lang="en-US" b="1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14" y="4335640"/>
            <a:ext cx="3773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Several different states, all decaying to the same final particles are produced, and they interfere (</a:t>
            </a:r>
            <a:r>
              <a:rPr lang="en-US" sz="2400">
                <a:solidFill>
                  <a:srgbClr val="0070C0"/>
                </a:solidFill>
              </a:rPr>
              <a:t>complex amplitudes).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2608" y="1479095"/>
            <a:ext cx="4833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Understand the photon’s polarization.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Understand the photon beam.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Know the efficiency and acceptance of the experimental apparatus.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Have a very accurate model of the detector (simulation).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8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22</a:t>
            </a:fld>
            <a:endParaRPr kumimoji="0" lang="en-US"/>
          </a:p>
        </p:txBody>
      </p:sp>
      <p:sp>
        <p:nvSpPr>
          <p:cNvPr id="9" name="TextBox 8"/>
          <p:cNvSpPr txBox="1"/>
          <p:nvPr/>
        </p:nvSpPr>
        <p:spPr>
          <a:xfrm>
            <a:off x="3942608" y="1479095"/>
            <a:ext cx="4833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photon’s polarization.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 beam.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Know the efficiency and acceptance of the experimental apparatus. 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Have a very accurate model of the detector (simulation).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070" y="1473774"/>
            <a:ext cx="3758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Photon beam </a:t>
            </a:r>
            <a:r>
              <a:rPr lang="en-US" sz="2400" b="1" dirty="0">
                <a:solidFill>
                  <a:srgbClr val="0070C0"/>
                </a:solidFill>
              </a:rPr>
              <a:t>asymmetry measurements</a:t>
            </a:r>
            <a:r>
              <a:rPr lang="en-US" sz="2400" dirty="0">
                <a:solidFill>
                  <a:srgbClr val="0070C0"/>
                </a:solidFill>
              </a:rPr>
              <a:t>. Need to understand the photon polarization, but most other factors cancel out.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2766"/>
            <a:ext cx="2743200" cy="444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4568"/>
            <a:ext cx="2667000" cy="44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070" y="6236727"/>
            <a:ext cx="827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FF"/>
                </a:solidFill>
              </a:rPr>
              <a:t>(See talks on Friday by Tegan Beattie, William McGinley and Jonathan </a:t>
            </a:r>
            <a:r>
              <a:rPr lang="en-US" dirty="0" err="1">
                <a:solidFill>
                  <a:srgbClr val="0080FF"/>
                </a:solidFill>
              </a:rPr>
              <a:t>Zarling</a:t>
            </a:r>
            <a:r>
              <a:rPr lang="en-US" dirty="0">
                <a:solidFill>
                  <a:srgbClr val="0080FF"/>
                </a:solidFill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947536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23</a:t>
            </a:fld>
            <a:endParaRPr kumimoji="0" lang="en-US"/>
          </a:p>
        </p:txBody>
      </p:sp>
      <p:sp>
        <p:nvSpPr>
          <p:cNvPr id="9" name="TextBox 8"/>
          <p:cNvSpPr txBox="1"/>
          <p:nvPr/>
        </p:nvSpPr>
        <p:spPr>
          <a:xfrm>
            <a:off x="3942608" y="1479095"/>
            <a:ext cx="4833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photon’s polarization.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 beam.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Know the efficiency and acceptance of the experimental apparatus. 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Have a very accurate model of the detector (simulation).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070" y="1473774"/>
            <a:ext cx="3758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Photon beam </a:t>
            </a:r>
            <a:r>
              <a:rPr lang="en-US" sz="2400" b="1" dirty="0">
                <a:solidFill>
                  <a:srgbClr val="0070C0"/>
                </a:solidFill>
              </a:rPr>
              <a:t>asymmetry measurements</a:t>
            </a:r>
            <a:r>
              <a:rPr lang="en-US" sz="2400" dirty="0">
                <a:solidFill>
                  <a:srgbClr val="0070C0"/>
                </a:solidFill>
              </a:rPr>
              <a:t>. Need to understand the photon polarization, but most other factors cancel out.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2766"/>
            <a:ext cx="2743200" cy="444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4568"/>
            <a:ext cx="2667000" cy="444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005" y="1822385"/>
            <a:ext cx="6689260" cy="375901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Spin-density matrix </a:t>
            </a:r>
            <a:r>
              <a:rPr lang="en-US" sz="2400" dirty="0">
                <a:solidFill>
                  <a:srgbClr val="0070C0"/>
                </a:solidFill>
              </a:rPr>
              <a:t>elements of </a:t>
            </a:r>
            <a:r>
              <a:rPr lang="en-US" sz="2400" b="1" dirty="0">
                <a:solidFill>
                  <a:srgbClr val="0070C0"/>
                </a:solidFill>
              </a:rPr>
              <a:t>vector mesons </a:t>
            </a:r>
            <a:r>
              <a:rPr lang="en-US" sz="2400" dirty="0">
                <a:solidFill>
                  <a:srgbClr val="0070C0"/>
                </a:solidFill>
              </a:rPr>
              <a:t>are obtained by fitting complicated angular distributions.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Requires understanding of detector acceptance.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26" y="3802766"/>
            <a:ext cx="6294511" cy="4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77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24</a:t>
            </a:fld>
            <a:endParaRPr kumimoji="0" lang="en-US"/>
          </a:p>
        </p:txBody>
      </p:sp>
      <p:sp>
        <p:nvSpPr>
          <p:cNvPr id="9" name="TextBox 8"/>
          <p:cNvSpPr txBox="1"/>
          <p:nvPr/>
        </p:nvSpPr>
        <p:spPr>
          <a:xfrm>
            <a:off x="3942608" y="1479095"/>
            <a:ext cx="4833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photon’s polarization.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 beam.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Know the efficiency and acceptance of the experimental apparatus. 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Have a very accurate model of the detector (simulation).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070" y="1473774"/>
            <a:ext cx="3758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Photon beam </a:t>
            </a:r>
            <a:r>
              <a:rPr lang="en-US" sz="2400" b="1" dirty="0">
                <a:solidFill>
                  <a:srgbClr val="0070C0"/>
                </a:solidFill>
              </a:rPr>
              <a:t>asymmetry measurements</a:t>
            </a:r>
            <a:r>
              <a:rPr lang="en-US" sz="2400" dirty="0">
                <a:solidFill>
                  <a:srgbClr val="0070C0"/>
                </a:solidFill>
              </a:rPr>
              <a:t>. Need to understand the photon polarization, but most other factors cancel out.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2766"/>
            <a:ext cx="2743200" cy="444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4568"/>
            <a:ext cx="2667000" cy="444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005" y="1822385"/>
            <a:ext cx="6731789" cy="3759018"/>
          </a:xfrm>
          <a:prstGeom prst="rect">
            <a:avLst/>
          </a:prstGeom>
          <a:solidFill>
            <a:srgbClr val="DB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</a:rPr>
              <a:t>Opportunistic Physics from data exploration! Focus on results where small statistics and modest errors can have a big impact.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Charmonium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Double-strange Baryons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BSM Physics </a:t>
            </a:r>
          </a:p>
        </p:txBody>
      </p:sp>
    </p:spTree>
    <p:extLst>
      <p:ext uri="{BB962C8B-B14F-4D97-AF65-F5344CB8AC3E}">
        <p14:creationId xmlns:p14="http://schemas.microsoft.com/office/powerpoint/2010/main" val="175572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Doing Physics with GlueX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25</a:t>
            </a:fld>
            <a:endParaRPr kumimoji="0" lang="en-US"/>
          </a:p>
        </p:txBody>
      </p:sp>
      <p:sp>
        <p:nvSpPr>
          <p:cNvPr id="9" name="TextBox 8"/>
          <p:cNvSpPr txBox="1"/>
          <p:nvPr/>
        </p:nvSpPr>
        <p:spPr>
          <a:xfrm>
            <a:off x="3942608" y="1479095"/>
            <a:ext cx="4833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photon’s polarization.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Understand the photon beam.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Know the efficiency and acceptance of the experimental apparatus. 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Have a very accurate model of the detector (simulation).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070" y="1473774"/>
            <a:ext cx="3758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Photon beam </a:t>
            </a:r>
            <a:r>
              <a:rPr lang="en-US" sz="2400" b="1" dirty="0">
                <a:solidFill>
                  <a:srgbClr val="0070C0"/>
                </a:solidFill>
              </a:rPr>
              <a:t>asymmetry measurements</a:t>
            </a:r>
            <a:r>
              <a:rPr lang="en-US" sz="2400" dirty="0">
                <a:solidFill>
                  <a:srgbClr val="0070C0"/>
                </a:solidFill>
              </a:rPr>
              <a:t>. Need to understand the photon polarization, but most other factors cancel out.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2766"/>
            <a:ext cx="2743200" cy="444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4568"/>
            <a:ext cx="2667000" cy="444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006" y="1822385"/>
            <a:ext cx="6593566" cy="375901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</a:rPr>
              <a:t>Amplitude analysis of known states. Full understanding of the detector where the answer is known.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This then leads to the search for new states, in particular the exotic hybrid mesons.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01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2857C-5F43-B64D-B098-83CB93AB6D83}" type="slidenum">
              <a:rPr lang="en-US"/>
              <a:pPr/>
              <a:t>26</a:t>
            </a:fld>
            <a:endParaRPr lang="en-US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47472"/>
            <a:ext cx="4598789" cy="566928"/>
          </a:xfrm>
          <a:ln/>
        </p:spPr>
        <p:txBody>
          <a:bodyPr>
            <a:normAutofit fontScale="90000"/>
          </a:bodyPr>
          <a:lstStyle/>
          <a:p>
            <a:pPr marL="286856"/>
            <a:r>
              <a:rPr lang="en-US" dirty="0"/>
              <a:t>π</a:t>
            </a:r>
            <a:r>
              <a:rPr lang="en-US" baseline="32000" dirty="0"/>
              <a:t>0 </a:t>
            </a:r>
            <a:r>
              <a:rPr lang="en-US" dirty="0"/>
              <a:t>beam asymmetry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6820" y="1009055"/>
            <a:ext cx="4321969" cy="5259586"/>
          </a:xfrm>
          <a:ln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000090"/>
                </a:solidFill>
              </a:rPr>
              <a:t>Beam asymmetry </a:t>
            </a:r>
            <a:r>
              <a:rPr lang="en-US" sz="2100" dirty="0" err="1">
                <a:solidFill>
                  <a:srgbClr val="000090"/>
                </a:solidFill>
              </a:rPr>
              <a:t>Σ</a:t>
            </a:r>
            <a:r>
              <a:rPr lang="en-US" sz="2100" dirty="0">
                <a:solidFill>
                  <a:srgbClr val="000090"/>
                </a:solidFill>
              </a:rPr>
              <a:t> provides insight into dominant production mechanism</a:t>
            </a:r>
          </a:p>
          <a:p>
            <a:pPr marL="0" indent="0">
              <a:spcBef>
                <a:spcPts val="1908"/>
              </a:spcBef>
              <a:buNone/>
            </a:pPr>
            <a:endParaRPr lang="en-US" sz="2100" dirty="0"/>
          </a:p>
          <a:p>
            <a:pPr marL="0" indent="0">
              <a:spcBef>
                <a:spcPts val="1908"/>
              </a:spcBef>
              <a:buNone/>
            </a:pPr>
            <a:endParaRPr lang="en-US" sz="2100" dirty="0"/>
          </a:p>
          <a:p>
            <a:pPr marL="0" indent="0">
              <a:spcBef>
                <a:spcPts val="1908"/>
              </a:spcBef>
              <a:buNone/>
            </a:pPr>
            <a:r>
              <a:rPr lang="en-US" sz="2100" dirty="0">
                <a:solidFill>
                  <a:srgbClr val="660066"/>
                </a:solidFill>
              </a:rPr>
              <a:t>Understanding production mechanism critical to disentangling J</a:t>
            </a:r>
            <a:r>
              <a:rPr lang="en-US" sz="2100" baseline="32000" dirty="0">
                <a:solidFill>
                  <a:srgbClr val="660066"/>
                </a:solidFill>
              </a:rPr>
              <a:t>PC</a:t>
            </a:r>
            <a:r>
              <a:rPr lang="en-US" sz="2100" dirty="0">
                <a:solidFill>
                  <a:srgbClr val="660066"/>
                </a:solidFill>
              </a:rPr>
              <a:t> of observed states in exotic hybrid search.</a:t>
            </a:r>
          </a:p>
          <a:p>
            <a:pPr marL="0" indent="0">
              <a:spcBef>
                <a:spcPts val="1908"/>
              </a:spcBef>
              <a:buNone/>
            </a:pPr>
            <a:r>
              <a:rPr lang="en-US" sz="2100" dirty="0">
                <a:solidFill>
                  <a:srgbClr val="000090"/>
                </a:solidFill>
                <a:cs typeface="Lucida Grande" charset="0"/>
              </a:rPr>
              <a:t>From experimental standpoint easily extended to </a:t>
            </a:r>
            <a:r>
              <a:rPr lang="en-US" sz="2100" dirty="0" err="1">
                <a:solidFill>
                  <a:srgbClr val="000090"/>
                </a:solidFill>
                <a:cs typeface="Lucida Grande" charset="0"/>
              </a:rPr>
              <a:t>ɣp→pη</a:t>
            </a:r>
            <a:r>
              <a:rPr lang="en-US" sz="2100" dirty="0">
                <a:solidFill>
                  <a:srgbClr val="000090"/>
                </a:solidFill>
                <a:cs typeface="Lucida Grande" charset="0"/>
              </a:rPr>
              <a:t> where there are </a:t>
            </a:r>
            <a:r>
              <a:rPr lang="en-US" sz="2100" dirty="0">
                <a:solidFill>
                  <a:srgbClr val="000090"/>
                </a:solidFill>
              </a:rPr>
              <a:t>no previous measurements!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2" y="3740424"/>
            <a:ext cx="4339828" cy="28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2" y="2171031"/>
            <a:ext cx="3607594" cy="11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09" y="1071562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oup 9"/>
          <p:cNvGrpSpPr>
            <a:grpSpLocks/>
          </p:cNvGrpSpPr>
          <p:nvPr/>
        </p:nvGrpSpPr>
        <p:grpSpPr bwMode="auto">
          <a:xfrm>
            <a:off x="7124775" y="1593950"/>
            <a:ext cx="1483374" cy="1218902"/>
            <a:chOff x="0" y="60"/>
            <a:chExt cx="1328" cy="1092"/>
          </a:xfrm>
        </p:grpSpPr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480"/>
              <a:ext cx="119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848"/>
              <a:ext cx="114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Rectangle 8"/>
            <p:cNvSpPr>
              <a:spLocks/>
            </p:cNvSpPr>
            <p:nvPr/>
          </p:nvSpPr>
          <p:spPr bwMode="auto">
            <a:xfrm>
              <a:off x="0" y="60"/>
              <a:ext cx="1271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Exchange J</a:t>
              </a:r>
              <a:r>
                <a:rPr lang="en-US" baseline="320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PC</a:t>
              </a:r>
            </a:p>
          </p:txBody>
        </p:sp>
      </p:grpSp>
      <p:sp>
        <p:nvSpPr>
          <p:cNvPr id="17418" name="Rectangle 10"/>
          <p:cNvSpPr>
            <a:spLocks/>
          </p:cNvSpPr>
          <p:nvPr/>
        </p:nvSpPr>
        <p:spPr bwMode="auto">
          <a:xfrm>
            <a:off x="6218412" y="3512507"/>
            <a:ext cx="29813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solidFill>
                  <a:srgbClr val="003DCC"/>
                </a:solidFill>
                <a:ea typeface="ＭＳ Ｐゴシック" charset="0"/>
                <a:cs typeface="Helvetica Neue Bold Condensed" charset="0"/>
              </a:rPr>
              <a:t>Mathieu et al. PRD 92, 074013</a:t>
            </a:r>
          </a:p>
        </p:txBody>
      </p: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16" y="2991445"/>
            <a:ext cx="10715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5" t="39911" r="22839" b="38089"/>
          <a:stretch>
            <a:fillRect/>
          </a:stretch>
        </p:blipFill>
        <p:spPr bwMode="auto">
          <a:xfrm>
            <a:off x="7331273" y="5241726"/>
            <a:ext cx="1178719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13"/>
          <p:cNvSpPr>
            <a:spLocks/>
          </p:cNvSpPr>
          <p:nvPr/>
        </p:nvSpPr>
        <p:spPr bwMode="auto">
          <a:xfrm>
            <a:off x="7156029" y="4944398"/>
            <a:ext cx="1547242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solidFill>
                  <a:srgbClr val="343434"/>
                </a:solidFill>
                <a:ea typeface="ＭＳ Ｐゴシック" charset="0"/>
                <a:cs typeface="Helvetica Neue Bold Condensed" charset="0"/>
              </a:rPr>
              <a:t>Data at different </a:t>
            </a:r>
          </a:p>
          <a:p>
            <a:r>
              <a:rPr lang="en-US" sz="1700">
                <a:solidFill>
                  <a:srgbClr val="343434"/>
                </a:solidFill>
                <a:ea typeface="ＭＳ Ｐゴシック" charset="0"/>
                <a:cs typeface="Helvetica Neue Bold Condensed" charset="0"/>
              </a:rPr>
              <a:t>beam energies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</p:spTree>
    <p:extLst>
      <p:ext uri="{BB962C8B-B14F-4D97-AF65-F5344CB8AC3E}">
        <p14:creationId xmlns:p14="http://schemas.microsoft.com/office/powerpoint/2010/main" val="2526691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0_be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70" y="1177290"/>
            <a:ext cx="5040630" cy="5680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43" y="312334"/>
            <a:ext cx="7498080" cy="687888"/>
          </a:xfrm>
        </p:spPr>
        <p:txBody>
          <a:bodyPr>
            <a:normAutofit fontScale="90000"/>
          </a:bodyPr>
          <a:lstStyle/>
          <a:p>
            <a:r>
              <a:rPr lang="en-US" dirty="0"/>
              <a:t>Photon-beam Polarization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1" y="865605"/>
            <a:ext cx="4610100" cy="381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34" y="1106138"/>
            <a:ext cx="1422400" cy="342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1292" y="1554955"/>
            <a:ext cx="30420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Coherent bremsstrahlung where we use the the 8.5 to 9.0 </a:t>
            </a:r>
            <a:r>
              <a:rPr lang="en-US" sz="2000" dirty="0" err="1">
                <a:solidFill>
                  <a:srgbClr val="0000FF"/>
                </a:solidFill>
              </a:rPr>
              <a:t>GeV</a:t>
            </a:r>
            <a:r>
              <a:rPr lang="en-US" sz="2000" dirty="0">
                <a:solidFill>
                  <a:srgbClr val="0000FF"/>
                </a:solidFill>
              </a:rPr>
              <a:t> photons.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~40% Linear polarization which depends on the photon energy.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We measure the energy and then have the polarization of each incident photon.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27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</p:spTree>
    <p:extLst>
      <p:ext uri="{BB962C8B-B14F-4D97-AF65-F5344CB8AC3E}">
        <p14:creationId xmlns:p14="http://schemas.microsoft.com/office/powerpoint/2010/main" val="218181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924" y="60743"/>
            <a:ext cx="7498080" cy="1143000"/>
          </a:xfrm>
        </p:spPr>
        <p:txBody>
          <a:bodyPr/>
          <a:lstStyle/>
          <a:p>
            <a:r>
              <a:rPr lang="en-US" dirty="0"/>
              <a:t>Beam Asymmetry Measurement</a:t>
            </a:r>
          </a:p>
        </p:txBody>
      </p:sp>
      <p:pic>
        <p:nvPicPr>
          <p:cNvPr id="4" name="Picture 3" descr="fig5_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4" y="822960"/>
            <a:ext cx="4663440" cy="6035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23" y="1203743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7482443" y="1729610"/>
            <a:ext cx="1483374" cy="1218902"/>
            <a:chOff x="0" y="60"/>
            <a:chExt cx="1328" cy="1092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480"/>
              <a:ext cx="119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848"/>
              <a:ext cx="114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/>
            </p:cNvSpPr>
            <p:nvPr/>
          </p:nvSpPr>
          <p:spPr bwMode="auto">
            <a:xfrm>
              <a:off x="0" y="60"/>
              <a:ext cx="1271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Exchange J</a:t>
              </a:r>
              <a:r>
                <a:rPr lang="en-US" baseline="320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PC</a:t>
              </a:r>
            </a:p>
          </p:txBody>
        </p:sp>
      </p:grpSp>
      <p:sp>
        <p:nvSpPr>
          <p:cNvPr id="11" name="Multiply 10"/>
          <p:cNvSpPr/>
          <p:nvPr/>
        </p:nvSpPr>
        <p:spPr>
          <a:xfrm>
            <a:off x="7365814" y="2378890"/>
            <a:ext cx="1778186" cy="914400"/>
          </a:xfrm>
          <a:prstGeom prst="mathMultiply">
            <a:avLst/>
          </a:prstGeom>
          <a:solidFill>
            <a:schemeClr val="accent3">
              <a:alpha val="21000"/>
            </a:schemeClr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787" y="3848514"/>
            <a:ext cx="3886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Impacts extraction of baryon resonances from low-energy </a:t>
            </a:r>
            <a:r>
              <a:rPr lang="en-US" sz="2000" dirty="0" err="1">
                <a:solidFill>
                  <a:srgbClr val="0000FF"/>
                </a:solidFill>
              </a:rPr>
              <a:t>photoproduction</a:t>
            </a:r>
            <a:r>
              <a:rPr lang="en-US" sz="2000" dirty="0">
                <a:solidFill>
                  <a:srgbClr val="0000FF"/>
                </a:solidFill>
              </a:rPr>
              <a:t> experiments.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Understanding the meson production mechanisms at 9GeV is needed for our bigger program.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28</a:t>
            </a:fld>
            <a:endParaRPr kumimoji="0" lang="en-US"/>
          </a:p>
        </p:txBody>
      </p:sp>
      <p:sp>
        <p:nvSpPr>
          <p:cNvPr id="3" name="TextBox 2"/>
          <p:cNvSpPr txBox="1"/>
          <p:nvPr/>
        </p:nvSpPr>
        <p:spPr>
          <a:xfrm>
            <a:off x="5711364" y="6448301"/>
            <a:ext cx="339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Phys. Rev. C</a:t>
            </a:r>
            <a:r>
              <a:rPr lang="en-US" b="1" dirty="0">
                <a:solidFill>
                  <a:srgbClr val="00B050"/>
                </a:solidFill>
              </a:rPr>
              <a:t>95</a:t>
            </a:r>
            <a:r>
              <a:rPr lang="en-US" dirty="0">
                <a:solidFill>
                  <a:srgbClr val="00B050"/>
                </a:solidFill>
              </a:rPr>
              <a:t>, 042201 (2017)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</p:spTree>
    <p:extLst>
      <p:ext uri="{BB962C8B-B14F-4D97-AF65-F5344CB8AC3E}">
        <p14:creationId xmlns:p14="http://schemas.microsoft.com/office/powerpoint/2010/main" val="816168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8" y="567125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932947" cy="990600"/>
          </a:xfrm>
        </p:spPr>
        <p:txBody>
          <a:bodyPr/>
          <a:lstStyle/>
          <a:p>
            <a:r>
              <a:rPr lang="en-US" dirty="0"/>
              <a:t>Opportunistic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29</a:t>
            </a:fld>
            <a:endParaRPr kumimoji="0"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" y="3141818"/>
            <a:ext cx="3040380" cy="17556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2" y="5172653"/>
            <a:ext cx="2781759" cy="15533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8758" y="149162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Probes gluon distributions in proton</a:t>
            </a:r>
          </a:p>
          <a:p>
            <a:r>
              <a:rPr lang="en-US" dirty="0">
                <a:latin typeface="Arial" charset="0"/>
              </a:rPr>
              <a:t>[</a:t>
            </a:r>
            <a:r>
              <a:rPr lang="en-US" dirty="0" err="1">
                <a:latin typeface="Arial" charset="0"/>
              </a:rPr>
              <a:t>Kharzeev</a:t>
            </a:r>
            <a:r>
              <a:rPr lang="en-US" dirty="0">
                <a:latin typeface="Arial" charset="0"/>
              </a:rPr>
              <a:t> et al., NPA 661, 568 (1999)]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Also </a:t>
            </a:r>
            <a:r>
              <a:rPr lang="en-US" dirty="0" err="1">
                <a:latin typeface="Arial" charset="0"/>
              </a:rPr>
              <a:t>multiquark</a:t>
            </a:r>
            <a:r>
              <a:rPr lang="en-US" dirty="0">
                <a:latin typeface="Arial" charset="0"/>
              </a:rPr>
              <a:t> correlations</a:t>
            </a:r>
          </a:p>
          <a:p>
            <a:r>
              <a:rPr lang="en-US" dirty="0">
                <a:latin typeface="Arial" charset="0"/>
              </a:rPr>
              <a:t>[Brodsky et al., PLB 498, 23 (2001)] </a:t>
            </a:r>
            <a:endParaRPr lang="en-US" dirty="0">
              <a:effectLst/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05" y="831850"/>
            <a:ext cx="1854200" cy="3937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1383632"/>
            <a:ext cx="842905" cy="3886200"/>
          </a:xfrm>
          <a:prstGeom prst="rect">
            <a:avLst/>
          </a:prstGeom>
          <a:solidFill>
            <a:schemeClr val="bg2">
              <a:lumMod val="75000"/>
              <a:alpha val="1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68343" y="450461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GlueX Energies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09225" y="5717007"/>
            <a:ext cx="605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The two mechanisms have different energy dependences near threshold.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8928" y="1383632"/>
            <a:ext cx="733177" cy="3789021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5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GlueX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8768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dirty="0">
                <a:solidFill>
                  <a:srgbClr val="660066"/>
                </a:solidFill>
              </a:rPr>
              <a:t>Arizona State, Athens, Carnegie Mellon, Catholic University, Univ. of Connecticut, Florida International, Florida State, George Washington, Glasgow, GSI, Indiana University, ITEP, Jefferson Lab, U. Mass Amherst, MIT, </a:t>
            </a:r>
            <a:r>
              <a:rPr lang="en-US" sz="2400" dirty="0" err="1">
                <a:solidFill>
                  <a:srgbClr val="660066"/>
                </a:solidFill>
              </a:rPr>
              <a:t>MePhi</a:t>
            </a:r>
            <a:r>
              <a:rPr lang="en-US" sz="2400" dirty="0">
                <a:solidFill>
                  <a:srgbClr val="660066"/>
                </a:solidFill>
              </a:rPr>
              <a:t>, Norfolk State, North Carolina A&amp;T, Univ. North Carolina Wilmington, Northwestern, Old Dominion, Santa Maria, University of Regina, Tomsk, Wuhan and Yerevan Physics Institute.</a:t>
            </a:r>
          </a:p>
          <a:p>
            <a:pPr marL="82296" indent="0">
              <a:buNone/>
            </a:pP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82296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Over 125 collaborators from more than 25 institutions with others joining and more are welcome.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3039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7" y="2447109"/>
            <a:ext cx="5500084" cy="352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Opportunistic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30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0" y="1524000"/>
            <a:ext cx="887505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05" y="831850"/>
            <a:ext cx="1854200" cy="393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673" y="1492979"/>
            <a:ext cx="4657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Detect J/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400" dirty="0">
                <a:solidFill>
                  <a:srgbClr val="0070C0"/>
                </a:solidFill>
              </a:rPr>
              <a:t> through its </a:t>
            </a:r>
            <a:r>
              <a:rPr lang="en-US" sz="2400" dirty="0" err="1">
                <a:solidFill>
                  <a:srgbClr val="0070C0"/>
                </a:solidFill>
              </a:rPr>
              <a:t>e</a:t>
            </a:r>
            <a:r>
              <a:rPr lang="en-US" sz="2400" baseline="30000" dirty="0" err="1">
                <a:solidFill>
                  <a:srgbClr val="0070C0"/>
                </a:solidFill>
              </a:rPr>
              <a:t>+</a:t>
            </a:r>
            <a:r>
              <a:rPr lang="en-US" sz="2400" dirty="0" err="1">
                <a:solidFill>
                  <a:srgbClr val="0070C0"/>
                </a:solidFill>
              </a:rPr>
              <a:t>e</a:t>
            </a:r>
            <a:r>
              <a:rPr lang="en-US" sz="2400" baseline="30000" dirty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> decay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(2016 &amp; 2017 Data)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74" y="3082232"/>
            <a:ext cx="1180325" cy="694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7434" y="1466533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(2016 Data)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55080" y="3008376"/>
            <a:ext cx="0" cy="5680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05089" y="2447109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70C0"/>
                </a:solidFill>
              </a:rPr>
              <a:t>LHCb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1400" dirty="0" err="1">
                <a:solidFill>
                  <a:srgbClr val="0070C0"/>
                </a:solidFill>
              </a:rPr>
              <a:t>Pentaquark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207" y="6273209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FF"/>
                </a:solidFill>
              </a:rPr>
              <a:t>(See talk on Friday by Luke Robison.)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34358" y="2877753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323 +/- 23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12" y="2899965"/>
            <a:ext cx="1180325" cy="6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4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Opportunistic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31</a:t>
            </a:fld>
            <a:endParaRPr kumimoji="0"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524000"/>
            <a:ext cx="6728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Double-strange baryons:  </a:t>
            </a:r>
            <a:r>
              <a:rPr lang="en-US" sz="2400" dirty="0" err="1">
                <a:solidFill>
                  <a:srgbClr val="0070C0"/>
                </a:solidFill>
              </a:rPr>
              <a:t>ssu</a:t>
            </a:r>
            <a:r>
              <a:rPr lang="en-US" sz="2400" dirty="0">
                <a:solidFill>
                  <a:srgbClr val="0070C0"/>
                </a:solidFill>
              </a:rPr>
              <a:t> (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400" baseline="30000" dirty="0">
                <a:solidFill>
                  <a:srgbClr val="0070C0"/>
                </a:solidFill>
              </a:rPr>
              <a:t>0 </a:t>
            </a:r>
            <a:r>
              <a:rPr lang="en-US" sz="2400" dirty="0">
                <a:solidFill>
                  <a:srgbClr val="0070C0"/>
                </a:solidFill>
              </a:rPr>
              <a:t>) &amp; </a:t>
            </a:r>
            <a:r>
              <a:rPr lang="en-US" sz="2400" dirty="0" err="1">
                <a:solidFill>
                  <a:srgbClr val="0070C0"/>
                </a:solidFill>
              </a:rPr>
              <a:t>ssd</a:t>
            </a:r>
            <a:r>
              <a:rPr lang="en-US" sz="2400" dirty="0">
                <a:solidFill>
                  <a:srgbClr val="0070C0"/>
                </a:solidFill>
              </a:rPr>
              <a:t> (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400" baseline="300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)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2283767"/>
            <a:ext cx="276069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X(1320)  (1/2)</a:t>
            </a:r>
            <a:r>
              <a:rPr lang="en-US" sz="2400" baseline="300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 ****</a:t>
            </a:r>
          </a:p>
          <a:p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X(1530)  (3/2)</a:t>
            </a:r>
            <a:r>
              <a:rPr lang="en-US" sz="2400" baseline="300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 ****</a:t>
            </a:r>
          </a:p>
          <a:p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X(1690)              ***</a:t>
            </a:r>
          </a:p>
          <a:p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X(1820)  (3/2)</a:t>
            </a:r>
            <a:r>
              <a:rPr lang="en-US" sz="2400" baseline="300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   ***</a:t>
            </a:r>
          </a:p>
          <a:p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X(1950)              ***</a:t>
            </a:r>
          </a:p>
          <a:p>
            <a:r>
              <a:rPr lang="en-US" sz="24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X(2030)              ***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9000" y="2376100"/>
            <a:ext cx="5551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We expect many more of these states to exist, and many are expected to be relatively narrow.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CLAS observed the lightest two in </a:t>
            </a:r>
            <a:r>
              <a:rPr lang="en-US" sz="2400" dirty="0" err="1">
                <a:solidFill>
                  <a:srgbClr val="0070C0"/>
                </a:solidFill>
              </a:rPr>
              <a:t>photoproduction</a:t>
            </a:r>
            <a:r>
              <a:rPr lang="en-US" sz="2400" dirty="0">
                <a:solidFill>
                  <a:srgbClr val="0070C0"/>
                </a:solidFill>
              </a:rPr>
              <a:t> at lower energies.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Any observation of a significant “bump” can add significantly to our knowledge of these states.</a:t>
            </a:r>
          </a:p>
        </p:txBody>
      </p:sp>
    </p:spTree>
    <p:extLst>
      <p:ext uri="{BB962C8B-B14F-4D97-AF65-F5344CB8AC3E}">
        <p14:creationId xmlns:p14="http://schemas.microsoft.com/office/powerpoint/2010/main" val="921918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9" y="3986103"/>
            <a:ext cx="4464558" cy="2795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6" y="1386185"/>
            <a:ext cx="4498361" cy="2768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Opportunistic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32</a:t>
            </a:fld>
            <a:endParaRPr kumimoji="0"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3" y="1454591"/>
            <a:ext cx="2787650" cy="2133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01295" y="1762044"/>
            <a:ext cx="94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X(1320)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81304" y="4229100"/>
            <a:ext cx="94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X(1820)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91" y="1860463"/>
            <a:ext cx="1013968" cy="596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68" y="4318860"/>
            <a:ext cx="1013968" cy="596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644861"/>
            <a:ext cx="2971800" cy="1088136"/>
          </a:xfrm>
          <a:prstGeom prst="rect">
            <a:avLst/>
          </a:prstGeom>
          <a:solidFill>
            <a:schemeClr val="bg1"/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9086" y="4763255"/>
            <a:ext cx="4264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2017 Data: Expect more than an order of magnitude more data from initial GlueX running.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5107" y="420109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6241018"/>
            <a:ext cx="410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FF"/>
                </a:solidFill>
              </a:rPr>
              <a:t>(See talk on Friday by Ashley Ernest.)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476" y="800570"/>
            <a:ext cx="2501900" cy="393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801" y="2542875"/>
            <a:ext cx="1676400" cy="266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1610" y="4677804"/>
            <a:ext cx="1524000" cy="228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086" y="2774881"/>
            <a:ext cx="4460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GlueX</a:t>
            </a:r>
            <a:r>
              <a:rPr lang="en-US" sz="2400" dirty="0">
                <a:solidFill>
                  <a:srgbClr val="C00000"/>
                </a:solidFill>
              </a:rPr>
              <a:t> reconstructs exclusive final states, so decay </a:t>
            </a:r>
            <a:r>
              <a:rPr lang="en-US" sz="2400">
                <a:solidFill>
                  <a:srgbClr val="C00000"/>
                </a:solidFill>
              </a:rPr>
              <a:t>distributions can be measured.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94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Spin-Density Matrix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33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3" y="2379359"/>
            <a:ext cx="2213402" cy="454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3" y="1558785"/>
            <a:ext cx="2149088" cy="4463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73" y="3205054"/>
            <a:ext cx="2149088" cy="529253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>
            <a:off x="3032567" y="1558785"/>
            <a:ext cx="320233" cy="2284010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29001" y="1597293"/>
            <a:ext cx="5506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Measures the spin transfer from the polarized photon to the vector meson and is sensitive to the production mechanism.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These are important demonstrations of our understanding of the acceptance of the detector.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The can be used to monitor the linear polarization of the photon nearly online.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447" y="6390167"/>
            <a:ext cx="387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FF"/>
                </a:solidFill>
              </a:rPr>
              <a:t>(See talk on Friday be Alex Barnes.)</a:t>
            </a:r>
          </a:p>
        </p:txBody>
      </p:sp>
    </p:spTree>
    <p:extLst>
      <p:ext uri="{BB962C8B-B14F-4D97-AF65-F5344CB8AC3E}">
        <p14:creationId xmlns:p14="http://schemas.microsoft.com/office/powerpoint/2010/main" val="2084138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1524000"/>
            <a:ext cx="5120640" cy="4983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Spin-Density Matrix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34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1" y="1480663"/>
            <a:ext cx="2232838" cy="4585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023360" y="4908884"/>
            <a:ext cx="1896177" cy="1698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47823" y="4849346"/>
            <a:ext cx="1896177" cy="1698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2968378"/>
            <a:ext cx="4232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Two of the elements are very sensitive to the transfer of spin from the photon to the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rgbClr val="0070C0"/>
                </a:solidFill>
              </a:rPr>
              <a:t> meson.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If the exchange is pure “</a:t>
            </a:r>
            <a:r>
              <a:rPr lang="en-US" sz="2400" dirty="0" err="1">
                <a:solidFill>
                  <a:srgbClr val="0070C0"/>
                </a:solidFill>
              </a:rPr>
              <a:t>pomeron</a:t>
            </a:r>
            <a:r>
              <a:rPr lang="en-US" sz="2400" dirty="0">
                <a:solidFill>
                  <a:srgbClr val="0070C0"/>
                </a:solidFill>
              </a:rPr>
              <a:t>”, +½ and </a:t>
            </a:r>
            <a:r>
              <a:rPr lang="mr-IN" sz="2400" dirty="0">
                <a:solidFill>
                  <a:srgbClr val="0070C0"/>
                </a:solidFill>
              </a:rPr>
              <a:t>–</a:t>
            </a:r>
            <a:r>
              <a:rPr lang="en-US" sz="2400" dirty="0">
                <a:solidFill>
                  <a:srgbClr val="0070C0"/>
                </a:solidFill>
              </a:rPr>
              <a:t>½. If it is pure pion exchange, -½ and +½. We see ~.35 and -.35.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46" y="707478"/>
            <a:ext cx="1267460" cy="745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3023" y="6488668"/>
            <a:ext cx="35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M. </a:t>
            </a:r>
            <a:r>
              <a:rPr lang="en-US" dirty="0" err="1">
                <a:solidFill>
                  <a:srgbClr val="00B050"/>
                </a:solidFill>
              </a:rPr>
              <a:t>Staib</a:t>
            </a:r>
            <a:r>
              <a:rPr lang="en-US" dirty="0">
                <a:solidFill>
                  <a:srgbClr val="00B050"/>
                </a:solidFill>
              </a:rPr>
              <a:t> CMU Ph.D. Thesis 9/17 </a:t>
            </a:r>
          </a:p>
        </p:txBody>
      </p:sp>
    </p:spTree>
    <p:extLst>
      <p:ext uri="{BB962C8B-B14F-4D97-AF65-F5344CB8AC3E}">
        <p14:creationId xmlns:p14="http://schemas.microsoft.com/office/powerpoint/2010/main" val="1782887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l_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8" y="1241044"/>
            <a:ext cx="3219450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072"/>
            <a:ext cx="76962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Beam Asymmetry in </a:t>
            </a:r>
            <a:r>
              <a:rPr lang="en-US" dirty="0">
                <a:latin typeface="Symbol" charset="2"/>
                <a:cs typeface="Symbol" charset="2"/>
              </a:rPr>
              <a:t>r </a:t>
            </a:r>
            <a:r>
              <a:rPr lang="en-US" dirty="0"/>
              <a:t>Photoproduction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35</a:t>
            </a:fld>
            <a:endParaRPr kumimoji="0" lang="en-US"/>
          </a:p>
        </p:txBody>
      </p:sp>
      <p:pic>
        <p:nvPicPr>
          <p:cNvPr id="7" name="Picture 6" descr="para_per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5" y="3746355"/>
            <a:ext cx="4777740" cy="2644140"/>
          </a:xfrm>
          <a:prstGeom prst="rect">
            <a:avLst/>
          </a:prstGeom>
        </p:spPr>
      </p:pic>
      <p:pic>
        <p:nvPicPr>
          <p:cNvPr id="8" name="Picture 7" descr="rho_angl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34" y="820423"/>
            <a:ext cx="3289300" cy="2600325"/>
          </a:xfrm>
          <a:prstGeom prst="rect">
            <a:avLst/>
          </a:prstGeom>
        </p:spPr>
      </p:pic>
      <p:pic>
        <p:nvPicPr>
          <p:cNvPr id="9" name="Picture 8" descr="rho_asy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067196"/>
            <a:ext cx="3282950" cy="225425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" y="3511579"/>
            <a:ext cx="2184400" cy="215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59" y="3473479"/>
            <a:ext cx="2095500" cy="254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45" y="3511579"/>
            <a:ext cx="2209800" cy="571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4331" y="2120586"/>
            <a:ext cx="205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~40% Polarization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92048" y="6311226"/>
            <a:ext cx="4060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Large polarization transfer to the</a:t>
            </a:r>
            <a:r>
              <a:rPr lang="en-US" sz="2000" dirty="0">
                <a:solidFill>
                  <a:srgbClr val="660066"/>
                </a:solidFill>
                <a:latin typeface="Symbol" charset="2"/>
                <a:cs typeface="Symbol" charset="2"/>
              </a:rPr>
              <a:t> 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0" y="1129268"/>
            <a:ext cx="2730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Huge increase in statistics over the existing data from SLAC.</a:t>
            </a:r>
          </a:p>
          <a:p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</a:rPr>
              <a:t>Working with JPAC on models for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1544" y="6414523"/>
            <a:ext cx="337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Acceptance errors not included</a:t>
            </a:r>
          </a:p>
        </p:txBody>
      </p:sp>
    </p:spTree>
    <p:extLst>
      <p:ext uri="{BB962C8B-B14F-4D97-AF65-F5344CB8AC3E}">
        <p14:creationId xmlns:p14="http://schemas.microsoft.com/office/powerpoint/2010/main" val="750907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36</a:t>
            </a:fld>
            <a:endParaRPr kumimoji="0" lang="en-US"/>
          </a:p>
        </p:txBody>
      </p:sp>
      <p:grpSp>
        <p:nvGrpSpPr>
          <p:cNvPr id="16" name="Group 12"/>
          <p:cNvGrpSpPr>
            <a:grpSpLocks noChangeAspect="1"/>
          </p:cNvGrpSpPr>
          <p:nvPr/>
        </p:nvGrpSpPr>
        <p:grpSpPr bwMode="auto">
          <a:xfrm>
            <a:off x="303531" y="3517393"/>
            <a:ext cx="3030089" cy="2269949"/>
            <a:chOff x="0" y="0"/>
            <a:chExt cx="3472" cy="2601"/>
          </a:xfrm>
        </p:grpSpPr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0" y="0"/>
              <a:ext cx="3472" cy="2601"/>
              <a:chOff x="0" y="0"/>
              <a:chExt cx="3472" cy="2601"/>
            </a:xfrm>
          </p:grpSpPr>
          <p:grpSp>
            <p:nvGrpSpPr>
              <p:cNvPr id="1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3472" cy="2601"/>
                <a:chOff x="0" y="0"/>
                <a:chExt cx="3472" cy="2601"/>
              </a:xfrm>
            </p:grpSpPr>
            <p:grpSp>
              <p:nvGrpSpPr>
                <p:cNvPr id="21" name="Group 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472" cy="2601"/>
                  <a:chOff x="0" y="0"/>
                  <a:chExt cx="3472" cy="2601"/>
                </a:xfrm>
              </p:grpSpPr>
              <p:pic>
                <p:nvPicPr>
                  <p:cNvPr id="23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3472" cy="26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4" name="Rectangle 5"/>
                  <p:cNvSpPr>
                    <a:spLocks/>
                  </p:cNvSpPr>
                  <p:nvPr/>
                </p:nvSpPr>
                <p:spPr bwMode="auto">
                  <a:xfrm>
                    <a:off x="1854" y="956"/>
                    <a:ext cx="423" cy="3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>
                        <a:solidFill>
                          <a:srgbClr val="343434"/>
                        </a:solidFill>
                        <a:ea typeface="ＭＳ Ｐゴシック" charset="0"/>
                        <a:cs typeface="Lucida Grande" charset="0"/>
                      </a:rPr>
                      <a:t>ρ</a:t>
                    </a:r>
                    <a:r>
                      <a:rPr lang="ja-JP" altLang="en-US">
                        <a:solidFill>
                          <a:srgbClr val="343434"/>
                        </a:solidFill>
                        <a:latin typeface="Arial"/>
                        <a:ea typeface="ＭＳ Ｐゴシック" charset="0"/>
                        <a:cs typeface="Lucida Grande" charset="0"/>
                      </a:rPr>
                      <a:t>’</a:t>
                    </a:r>
                    <a:r>
                      <a:rPr lang="en-US">
                        <a:solidFill>
                          <a:srgbClr val="343434"/>
                        </a:solidFill>
                        <a:ea typeface="ＭＳ Ｐゴシック" charset="0"/>
                        <a:cs typeface="Lucida Grande" charset="0"/>
                      </a:rPr>
                      <a:t>?</a:t>
                    </a:r>
                  </a:p>
                </p:txBody>
              </p:sp>
            </p:grpSp>
            <p:sp>
              <p:nvSpPr>
                <p:cNvPr id="22" name="Rectangle 7"/>
                <p:cNvSpPr>
                  <a:spLocks/>
                </p:cNvSpPr>
                <p:nvPr/>
              </p:nvSpPr>
              <p:spPr bwMode="auto">
                <a:xfrm>
                  <a:off x="1166" y="176"/>
                  <a:ext cx="81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>
                      <a:solidFill>
                        <a:srgbClr val="343434"/>
                      </a:solidFill>
                      <a:ea typeface="ＭＳ Ｐゴシック" charset="0"/>
                      <a:cs typeface="Helvetica Neue Bold Condensed" charset="0"/>
                    </a:rPr>
                    <a:t>SLAC:                          </a:t>
                  </a:r>
                </a:p>
              </p:txBody>
            </p:sp>
          </p:grpSp>
          <p:sp>
            <p:nvSpPr>
              <p:cNvPr id="20" name="Rectangle 9"/>
              <p:cNvSpPr>
                <a:spLocks/>
              </p:cNvSpPr>
              <p:nvPr/>
            </p:nvSpPr>
            <p:spPr bwMode="auto">
              <a:xfrm>
                <a:off x="626" y="1824"/>
                <a:ext cx="101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600">
                    <a:solidFill>
                      <a:srgbClr val="003DCC"/>
                    </a:solidFill>
                    <a:ea typeface="ＭＳ Ｐゴシック" charset="0"/>
                    <a:cs typeface="Helvetica Neue Bold Condensed" charset="0"/>
                  </a:rPr>
                  <a:t>PRL 53, 751 (1984)</a:t>
                </a:r>
              </a:p>
            </p:txBody>
          </p:sp>
        </p:grpSp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" y="228"/>
              <a:ext cx="133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713462" y="5613471"/>
            <a:ext cx="2383075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5" y="5673974"/>
            <a:ext cx="1905000" cy="31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8653" y="3936956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 GeV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23" y="2698251"/>
            <a:ext cx="5040630" cy="34226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69349" y="5995547"/>
            <a:ext cx="2383075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87" y="6084447"/>
            <a:ext cx="1905000" cy="317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67" y="959472"/>
            <a:ext cx="4057651" cy="27551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68" y="1653615"/>
            <a:ext cx="1180325" cy="694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6905" y="4437844"/>
            <a:ext cx="825500" cy="31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6324" y="1551137"/>
            <a:ext cx="1092200" cy="3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5727" y="2094417"/>
            <a:ext cx="368300" cy="330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964629" y="2698251"/>
            <a:ext cx="417556" cy="1581645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Observed Known States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2689" y="3427869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796" y="1181100"/>
            <a:ext cx="41973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In the </a:t>
            </a:r>
            <a:r>
              <a:rPr lang="en-US" sz="2000" dirty="0">
                <a:solidFill>
                  <a:srgbClr val="660066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660066"/>
                </a:solidFill>
              </a:rPr>
              <a:t> event sample, we can look for higher-mass vector mesons. We observe an enhancement around 1.6 GeV with significantly more statistics than existed; we should be able to measure polarization observables.</a:t>
            </a:r>
          </a:p>
        </p:txBody>
      </p:sp>
    </p:spTree>
    <p:extLst>
      <p:ext uri="{BB962C8B-B14F-4D97-AF65-F5344CB8AC3E}">
        <p14:creationId xmlns:p14="http://schemas.microsoft.com/office/powerpoint/2010/main" val="1922973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472"/>
            <a:ext cx="5358190" cy="732991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Observed Known States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37</a:t>
            </a:fld>
            <a:endParaRPr kumimoji="0" lang="en-US"/>
          </a:p>
        </p:txBody>
      </p:sp>
      <p:pic>
        <p:nvPicPr>
          <p:cNvPr id="7" name="Picture 6" descr="four_gam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384300"/>
            <a:ext cx="7372350" cy="5473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52" y="3173186"/>
            <a:ext cx="7112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52" y="2431143"/>
            <a:ext cx="533400" cy="4064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10" y="3113315"/>
            <a:ext cx="558800" cy="406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10" y="2419350"/>
            <a:ext cx="368300" cy="241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864" y="1267883"/>
            <a:ext cx="5150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2016 and some 2017 statistics.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Clear signals for f</a:t>
            </a:r>
            <a:r>
              <a:rPr lang="en-US" sz="2400" baseline="-25000" dirty="0">
                <a:solidFill>
                  <a:srgbClr val="660066"/>
                </a:solidFill>
              </a:rPr>
              <a:t>0</a:t>
            </a:r>
            <a:r>
              <a:rPr lang="en-US" sz="2400" dirty="0">
                <a:solidFill>
                  <a:srgbClr val="660066"/>
                </a:solidFill>
              </a:rPr>
              <a:t>(980), f</a:t>
            </a:r>
            <a:r>
              <a:rPr lang="en-US" sz="2400" baseline="-25000" dirty="0">
                <a:solidFill>
                  <a:srgbClr val="660066"/>
                </a:solidFill>
              </a:rPr>
              <a:t>2</a:t>
            </a:r>
            <a:r>
              <a:rPr lang="en-US" sz="2400" dirty="0">
                <a:solidFill>
                  <a:srgbClr val="660066"/>
                </a:solidFill>
              </a:rPr>
              <a:t>(1270), a</a:t>
            </a:r>
            <a:r>
              <a:rPr lang="en-US" sz="2400" baseline="-25000" dirty="0">
                <a:solidFill>
                  <a:srgbClr val="660066"/>
                </a:solidFill>
              </a:rPr>
              <a:t>0</a:t>
            </a:r>
            <a:r>
              <a:rPr lang="en-US" sz="2400" dirty="0">
                <a:solidFill>
                  <a:srgbClr val="660066"/>
                </a:solidFill>
              </a:rPr>
              <a:t>(980) and a</a:t>
            </a:r>
            <a:r>
              <a:rPr lang="en-US" sz="2400" baseline="-25000" dirty="0">
                <a:solidFill>
                  <a:srgbClr val="660066"/>
                </a:solidFill>
              </a:rPr>
              <a:t>2</a:t>
            </a:r>
            <a:r>
              <a:rPr lang="en-US" sz="2400" dirty="0">
                <a:solidFill>
                  <a:srgbClr val="660066"/>
                </a:solidFill>
              </a:rPr>
              <a:t>(1320).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76709" y="1182604"/>
            <a:ext cx="2592729" cy="4129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3" y="1261256"/>
            <a:ext cx="21844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10" y="449038"/>
            <a:ext cx="1180325" cy="6942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3284" y="3173186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FF"/>
                </a:solidFill>
              </a:rPr>
              <a:t>(See talk on Friday by </a:t>
            </a:r>
            <a:r>
              <a:rPr lang="en-US" dirty="0" err="1">
                <a:solidFill>
                  <a:srgbClr val="0080FF"/>
                </a:solidFill>
              </a:rPr>
              <a:t>Shuang</a:t>
            </a:r>
            <a:r>
              <a:rPr lang="en-US" dirty="0">
                <a:solidFill>
                  <a:srgbClr val="0080FF"/>
                </a:solidFill>
              </a:rPr>
              <a:t> Han.)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1088" y="4195380"/>
            <a:ext cx="7612912" cy="2651790"/>
          </a:xfrm>
          <a:prstGeom prst="rect">
            <a:avLst/>
          </a:prstGeom>
          <a:solidFill>
            <a:schemeClr val="bg1"/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8" y="3910907"/>
            <a:ext cx="4075577" cy="29362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94135"/>
            <a:ext cx="3634822" cy="2633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900" y="4194135"/>
            <a:ext cx="1092200" cy="31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9235" y="4900355"/>
            <a:ext cx="939800" cy="31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5000" y="4511635"/>
            <a:ext cx="1117600" cy="31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8600" y="5784453"/>
            <a:ext cx="965200" cy="3175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6550717" y="5288493"/>
            <a:ext cx="85335" cy="476397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94614" y="5288493"/>
            <a:ext cx="382772" cy="346763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00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90" y="2971800"/>
            <a:ext cx="648081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Interesting Hybrid Channels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38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71" y="508860"/>
            <a:ext cx="2311400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" y="5184092"/>
            <a:ext cx="15875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" y="4426219"/>
            <a:ext cx="17399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3593911"/>
            <a:ext cx="2095500" cy="469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95028" y="336239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’(958)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2267" y="3696528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(1285)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9622" y="410509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several known </a:t>
            </a:r>
          </a:p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states</a:t>
            </a:r>
          </a:p>
        </p:txBody>
      </p:sp>
      <p:sp>
        <p:nvSpPr>
          <p:cNvPr id="19" name="Right Brace 18"/>
          <p:cNvSpPr/>
          <p:nvPr/>
        </p:nvSpPr>
        <p:spPr>
          <a:xfrm rot="17871871">
            <a:off x="6207045" y="4485153"/>
            <a:ext cx="453230" cy="1222479"/>
          </a:xfrm>
          <a:prstGeom prst="rightBrace">
            <a:avLst>
              <a:gd name="adj1" fmla="val 13642"/>
              <a:gd name="adj2" fmla="val 45079"/>
            </a:avLst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28380" y="4471207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Hybrid regime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0411" y="5969821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2016 Engineering Run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75" y="3593911"/>
            <a:ext cx="1180325" cy="694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2538" y="1820208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114191" y="1805751"/>
            <a:ext cx="1906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rh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1104405" y="9997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4017" y="1305859"/>
            <a:ext cx="3990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Symbol" pitchFamily="16" charset="2"/>
              </a:rPr>
              <a:t>g</a:t>
            </a:r>
            <a:r>
              <a:rPr lang="en-GB" sz="3200" dirty="0"/>
              <a:t>p</a:t>
            </a:r>
            <a:r>
              <a:rPr lang="en-GB" sz="3200" baseline="-25000" dirty="0">
                <a:latin typeface="Comic Sans MS" pitchFamily="64" charset="0"/>
              </a:rPr>
              <a:t>   </a:t>
            </a:r>
            <a:r>
              <a:rPr lang="en-GB" sz="3200" dirty="0">
                <a:latin typeface="Symbol" pitchFamily="16" charset="2"/>
              </a:rPr>
              <a:t> </a:t>
            </a:r>
            <a:r>
              <a:rPr lang="en-GB" sz="3200" dirty="0"/>
              <a:t>p</a:t>
            </a:r>
            <a:r>
              <a:rPr lang="en-GB" sz="32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3200" baseline="-25000" dirty="0">
                <a:solidFill>
                  <a:srgbClr val="FF0000"/>
                </a:solidFill>
                <a:latin typeface="Symbol" pitchFamily="16" charset="2"/>
              </a:rPr>
              <a:t>1</a:t>
            </a:r>
            <a:r>
              <a:rPr lang="en-GB" sz="3200" dirty="0">
                <a:solidFill>
                  <a:srgbClr val="FF0000"/>
                </a:solidFill>
                <a:latin typeface="Symbol" pitchFamily="16" charset="2"/>
              </a:rPr>
              <a:t>    </a:t>
            </a:r>
            <a:r>
              <a:rPr lang="en-GB" sz="3200" dirty="0">
                <a:latin typeface="Symbol" pitchFamily="16" charset="2"/>
              </a:rPr>
              <a:t>g</a:t>
            </a:r>
            <a:r>
              <a:rPr lang="en-GB" sz="3200" dirty="0"/>
              <a:t>p</a:t>
            </a:r>
            <a:r>
              <a:rPr lang="en-GB" sz="3200" baseline="-25000" dirty="0">
                <a:latin typeface="Comic Sans MS" pitchFamily="64" charset="0"/>
              </a:rPr>
              <a:t> </a:t>
            </a:r>
            <a:r>
              <a:rPr lang="en-GB" sz="3200" dirty="0">
                <a:latin typeface="Symbol" pitchFamily="16" charset="2"/>
              </a:rPr>
              <a:t></a:t>
            </a:r>
            <a:r>
              <a:rPr lang="en-GB" sz="3200" dirty="0"/>
              <a:t> p</a:t>
            </a:r>
            <a:r>
              <a:rPr lang="en-GB" sz="3200" dirty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32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482" y="6519950"/>
            <a:ext cx="1028996" cy="32265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315" y="2971800"/>
            <a:ext cx="289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Look for these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06895" y="1156690"/>
            <a:ext cx="12763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2400" baseline="-25000" dirty="0">
                <a:latin typeface="Comic Sans MS" pitchFamily="64" charset="0"/>
              </a:rPr>
              <a:t>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p</a:t>
            </a:r>
            <a:endParaRPr lang="en-GB" sz="2400" dirty="0">
              <a:latin typeface="Comic Sans MS" pitchFamily="64" charset="0"/>
            </a:endParaRPr>
          </a:p>
          <a:p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p</a:t>
            </a:r>
          </a:p>
          <a:p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Symbol" pitchFamily="16" charset="2"/>
              </a:rPr>
              <a:t>hp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0722" y="5876818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80 hours of beam</a:t>
            </a:r>
          </a:p>
        </p:txBody>
      </p:sp>
    </p:spTree>
    <p:extLst>
      <p:ext uri="{BB962C8B-B14F-4D97-AF65-F5344CB8AC3E}">
        <p14:creationId xmlns:p14="http://schemas.microsoft.com/office/powerpoint/2010/main" val="1166591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38" y="4942910"/>
            <a:ext cx="2880360" cy="172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Interesting Hybrid Channels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39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84" y="734594"/>
            <a:ext cx="2311400" cy="419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4579"/>
            <a:ext cx="1180325" cy="694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298819"/>
            <a:ext cx="3600450" cy="215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95" y="2298819"/>
            <a:ext cx="3600450" cy="21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95" y="4590715"/>
            <a:ext cx="3600450" cy="2159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6527" y="287269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(1320)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4842" y="2506700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(980)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75071" y="4863306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>
                <a:solidFill>
                  <a:srgbClr val="0070C0"/>
                </a:solidFill>
              </a:rPr>
              <a:t>(770)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64108" y="5437178"/>
            <a:ext cx="117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(1270)?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86400" y="4102768"/>
            <a:ext cx="388671" cy="760538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3" idx="3"/>
          </p:cNvCxnSpPr>
          <p:nvPr/>
        </p:nvCxnSpPr>
        <p:spPr>
          <a:xfrm flipH="1" flipV="1">
            <a:off x="3521242" y="3057357"/>
            <a:ext cx="1327484" cy="443832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988884" y="2691366"/>
            <a:ext cx="1992190" cy="1098581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2663" y="4483037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Clear signals for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3810"/>
            <a:ext cx="2095500" cy="469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37178"/>
            <a:ext cx="1587500" cy="2921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2663" y="5872746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Weak signal for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73737"/>
            <a:ext cx="1739900" cy="368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52740" y="5293710"/>
            <a:ext cx="315172" cy="1171098"/>
          </a:xfrm>
          <a:prstGeom prst="rect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67912" y="4370832"/>
            <a:ext cx="980814" cy="92287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86400" y="1354888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2016 Engineering Run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5805" y="423775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hp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13985" y="649070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7739" y="205460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hp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26305" y="4295725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418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472"/>
            <a:ext cx="6096000" cy="7588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2017 DNP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9" y="795885"/>
            <a:ext cx="2631701" cy="2092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2639" y="914803"/>
            <a:ext cx="5362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Focus on mesons built from the three lightest quarks, </a:t>
            </a:r>
            <a:r>
              <a:rPr lang="en-US" sz="2400" b="1" dirty="0">
                <a:solidFill>
                  <a:srgbClr val="0070C0"/>
                </a:solidFill>
              </a:rPr>
              <a:t>u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0070C0"/>
                </a:solidFill>
              </a:rPr>
              <a:t>d</a:t>
            </a:r>
            <a:r>
              <a:rPr lang="en-US" sz="2400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0070C0"/>
                </a:solidFill>
              </a:rPr>
              <a:t>s</a:t>
            </a:r>
            <a:r>
              <a:rPr lang="en-US" sz="2400" dirty="0">
                <a:solidFill>
                  <a:srgbClr val="0070C0"/>
                </a:solidFill>
              </a:rPr>
              <a:t>, and their antiquarks.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1" y="3154555"/>
            <a:ext cx="2470876" cy="3524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54485" y="2230170"/>
            <a:ext cx="618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Combine two spin </a:t>
            </a:r>
            <a:r>
              <a:rPr lang="en-US" sz="2400" b="1" dirty="0">
                <a:solidFill>
                  <a:srgbClr val="C00000"/>
                </a:solidFill>
              </a:rPr>
              <a:t>½</a:t>
            </a:r>
            <a:r>
              <a:rPr lang="en-US" sz="2400" dirty="0">
                <a:solidFill>
                  <a:srgbClr val="0070C0"/>
                </a:solidFill>
              </a:rPr>
              <a:t> objects to S=</a:t>
            </a:r>
            <a:r>
              <a:rPr lang="en-US" sz="2400" b="1" dirty="0">
                <a:solidFill>
                  <a:srgbClr val="C00000"/>
                </a:solidFill>
              </a:rPr>
              <a:t>0</a:t>
            </a:r>
            <a:r>
              <a:rPr lang="en-US" sz="2400" dirty="0">
                <a:solidFill>
                  <a:srgbClr val="0070C0"/>
                </a:solidFill>
              </a:rPr>
              <a:t>  or  S=</a:t>
            </a:r>
            <a:r>
              <a:rPr lang="en-US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2639" y="2783481"/>
            <a:ext cx="59170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Orbital angular momentum of two quarks: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</a:t>
            </a:r>
            <a:r>
              <a:rPr lang="en-US" sz="2400" b="1" dirty="0">
                <a:solidFill>
                  <a:srgbClr val="C00000"/>
                </a:solidFill>
              </a:rPr>
              <a:t>0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3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mr-IN" sz="2400" dirty="0">
                <a:solidFill>
                  <a:srgbClr val="0070C0"/>
                </a:solidFill>
              </a:rPr>
              <a:t>…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Total angular momentum, J=L+S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J=</a:t>
            </a:r>
            <a:r>
              <a:rPr lang="en-US" sz="2400" b="1" dirty="0">
                <a:solidFill>
                  <a:srgbClr val="C00000"/>
                </a:solidFill>
              </a:rPr>
              <a:t>0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3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mr-IN" sz="2400" dirty="0">
                <a:solidFill>
                  <a:srgbClr val="0070C0"/>
                </a:solidFill>
              </a:rPr>
              <a:t>…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66315" y="4006654"/>
            <a:ext cx="219919" cy="239743"/>
          </a:xfrm>
          <a:prstGeom prst="ellipse">
            <a:avLst/>
          </a:prstGeom>
          <a:noFill/>
          <a:ln w="26416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48297" y="4916573"/>
            <a:ext cx="4318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Spatial Reflection Symmetry: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Parity  </a:t>
            </a:r>
            <a:r>
              <a:rPr lang="en-US" sz="2400" b="1" dirty="0">
                <a:solidFill>
                  <a:srgbClr val="0070C0"/>
                </a:solidFill>
              </a:rPr>
              <a:t>P=-(-1)</a:t>
            </a:r>
            <a:r>
              <a:rPr lang="en-US" sz="2400" b="1" baseline="30000" dirty="0">
                <a:solidFill>
                  <a:srgbClr val="0070C0"/>
                </a:solidFill>
              </a:rPr>
              <a:t>L</a:t>
            </a:r>
          </a:p>
          <a:p>
            <a:r>
              <a:rPr lang="en-US" sz="2400" dirty="0">
                <a:solidFill>
                  <a:srgbClr val="0070C0"/>
                </a:solidFill>
              </a:rPr>
              <a:t>Quark-antiquark Reflection: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C-parity   </a:t>
            </a:r>
            <a:r>
              <a:rPr lang="en-US" sz="2400" b="1" dirty="0">
                <a:solidFill>
                  <a:srgbClr val="0070C0"/>
                </a:solidFill>
              </a:rPr>
              <a:t>C=(-1)</a:t>
            </a:r>
            <a:r>
              <a:rPr lang="en-US" sz="2400" b="1" baseline="30000" dirty="0">
                <a:solidFill>
                  <a:srgbClr val="0070C0"/>
                </a:solidFill>
              </a:rPr>
              <a:t>L+S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6315" y="5393803"/>
            <a:ext cx="869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J</a:t>
            </a:r>
            <a:r>
              <a:rPr lang="en-US" sz="3600" b="1" baseline="30000" dirty="0">
                <a:solidFill>
                  <a:srgbClr val="7030A0"/>
                </a:solidFill>
              </a:rPr>
              <a:t>PC</a:t>
            </a:r>
          </a:p>
          <a:p>
            <a:endParaRPr lang="en-US" baseline="30000" dirty="0"/>
          </a:p>
        </p:txBody>
      </p:sp>
      <p:sp>
        <p:nvSpPr>
          <p:cNvPr id="22" name="Oval 21"/>
          <p:cNvSpPr/>
          <p:nvPr/>
        </p:nvSpPr>
        <p:spPr>
          <a:xfrm>
            <a:off x="6782765" y="5104435"/>
            <a:ext cx="1383611" cy="1215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41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347472"/>
            <a:ext cx="2964180" cy="774957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08" y="1122746"/>
            <a:ext cx="8813292" cy="547973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C00000"/>
                </a:solidFill>
              </a:rPr>
              <a:t>GlueX is installed, commissioned and started physics running in Spring 2017.</a:t>
            </a:r>
          </a:p>
          <a:p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All detector systems are near to or better than design specifications.</a:t>
            </a:r>
          </a:p>
          <a:p>
            <a:r>
              <a:rPr lang="en-US" sz="2600" dirty="0">
                <a:solidFill>
                  <a:srgbClr val="C00000"/>
                </a:solidFill>
              </a:rPr>
              <a:t>We have published our first results, and are aggressively moving ahead on other physics measurements.</a:t>
            </a:r>
          </a:p>
          <a:p>
            <a:r>
              <a:rPr lang="en-US" sz="2600" dirty="0">
                <a:solidFill>
                  <a:srgbClr val="5B352E"/>
                </a:solidFill>
              </a:rPr>
              <a:t>The broader program of exotic mesons is in sight. </a:t>
            </a:r>
          </a:p>
          <a:p>
            <a:r>
              <a:rPr lang="en-US" sz="2600" dirty="0">
                <a:solidFill>
                  <a:srgbClr val="C00000"/>
                </a:solidFill>
              </a:rPr>
              <a:t>A large number of </a:t>
            </a:r>
            <a:r>
              <a:rPr lang="en-US" sz="2600" dirty="0" err="1">
                <a:solidFill>
                  <a:srgbClr val="C00000"/>
                </a:solidFill>
              </a:rPr>
              <a:t>GlueX</a:t>
            </a:r>
            <a:r>
              <a:rPr lang="en-US" sz="2600" dirty="0">
                <a:solidFill>
                  <a:srgbClr val="C00000"/>
                </a:solidFill>
              </a:rPr>
              <a:t> results as well as related theoretical work will be presented in the </a:t>
            </a:r>
            <a:r>
              <a:rPr lang="en-US" sz="2600" dirty="0" err="1">
                <a:solidFill>
                  <a:srgbClr val="C00000"/>
                </a:solidFill>
              </a:rPr>
              <a:t>GlueX</a:t>
            </a:r>
            <a:r>
              <a:rPr lang="en-US" sz="2600" dirty="0">
                <a:solidFill>
                  <a:srgbClr val="C00000"/>
                </a:solidFill>
              </a:rPr>
              <a:t> Physics  </a:t>
            </a:r>
            <a:r>
              <a:rPr lang="en-US" sz="2600" dirty="0" err="1">
                <a:solidFill>
                  <a:srgbClr val="C00000"/>
                </a:solidFill>
              </a:rPr>
              <a:t>minisymposium</a:t>
            </a:r>
            <a:r>
              <a:rPr lang="en-US" sz="2600" dirty="0">
                <a:solidFill>
                  <a:srgbClr val="C00000"/>
                </a:solidFill>
              </a:rPr>
              <a:t> on Friday.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40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979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1" y="3154555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69" y="795885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08476" y="976272"/>
            <a:ext cx="3120660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22944" y="2562083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08476" y="4204839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08476" y="5774499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472"/>
            <a:ext cx="6096000" cy="7588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2017 DNP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56847" y="5774499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6847" y="4131743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6847" y="2549019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7170" y="979359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69406"/>
            <a:ext cx="2610998" cy="5702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331" y="2405950"/>
            <a:ext cx="979806" cy="2861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331" y="3699090"/>
            <a:ext cx="979806" cy="3354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27830" y="917042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Each J</a:t>
            </a:r>
            <a:r>
              <a:rPr lang="en-US" sz="2200" baseline="30000" dirty="0">
                <a:solidFill>
                  <a:srgbClr val="0070C0"/>
                </a:solidFill>
              </a:rPr>
              <a:t>PC</a:t>
            </a:r>
            <a:r>
              <a:rPr lang="en-US" sz="2200" dirty="0">
                <a:solidFill>
                  <a:srgbClr val="0070C0"/>
                </a:solidFill>
              </a:rPr>
              <a:t> corresponds to nine quark-antiquark states, </a:t>
            </a:r>
            <a:r>
              <a:rPr lang="en-US" sz="2200" i="1" dirty="0">
                <a:solidFill>
                  <a:srgbClr val="7030A0"/>
                </a:solidFill>
              </a:rPr>
              <a:t>nonets</a:t>
            </a:r>
            <a:r>
              <a:rPr lang="en-US" sz="2200" dirty="0">
                <a:solidFill>
                  <a:srgbClr val="0070C0"/>
                </a:solidFill>
              </a:rPr>
              <a:t> 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34" y="4622186"/>
            <a:ext cx="2290363" cy="648806"/>
          </a:xfrm>
          <a:prstGeom prst="rect">
            <a:avLst/>
          </a:prstGeom>
        </p:spPr>
      </p:pic>
      <p:sp>
        <p:nvSpPr>
          <p:cNvPr id="34" name="Right Brace 33"/>
          <p:cNvSpPr/>
          <p:nvPr/>
        </p:nvSpPr>
        <p:spPr>
          <a:xfrm rot="5400000">
            <a:off x="7019414" y="4163682"/>
            <a:ext cx="764169" cy="26257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793376" y="58562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 mix</a:t>
            </a:r>
          </a:p>
        </p:txBody>
      </p:sp>
    </p:spTree>
    <p:extLst>
      <p:ext uri="{BB962C8B-B14F-4D97-AF65-F5344CB8AC3E}">
        <p14:creationId xmlns:p14="http://schemas.microsoft.com/office/powerpoint/2010/main" val="31071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1" y="3154555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69" y="795885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08476" y="976272"/>
            <a:ext cx="3120660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22944" y="2562083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08476" y="4204839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08476" y="5774499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472"/>
            <a:ext cx="6096000" cy="7588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2017 DNP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56847" y="5774499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6847" y="4131743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6847" y="2549019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7170" y="979359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69406"/>
            <a:ext cx="2610998" cy="5702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331" y="2405950"/>
            <a:ext cx="979806" cy="2861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331" y="3699090"/>
            <a:ext cx="979806" cy="3354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27830" y="917042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Each J</a:t>
            </a:r>
            <a:r>
              <a:rPr lang="en-US" sz="2200" baseline="30000" dirty="0">
                <a:solidFill>
                  <a:srgbClr val="0070C0"/>
                </a:solidFill>
              </a:rPr>
              <a:t>PC</a:t>
            </a:r>
            <a:r>
              <a:rPr lang="en-US" sz="2200" dirty="0">
                <a:solidFill>
                  <a:srgbClr val="0070C0"/>
                </a:solidFill>
              </a:rPr>
              <a:t> corresponds to nine quark-antiquark states.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34" y="4622186"/>
            <a:ext cx="2290363" cy="648806"/>
          </a:xfrm>
          <a:prstGeom prst="rect">
            <a:avLst/>
          </a:prstGeom>
        </p:spPr>
      </p:pic>
      <p:sp>
        <p:nvSpPr>
          <p:cNvPr id="34" name="Right Brace 33"/>
          <p:cNvSpPr/>
          <p:nvPr/>
        </p:nvSpPr>
        <p:spPr>
          <a:xfrm rot="5400000">
            <a:off x="7019414" y="4163682"/>
            <a:ext cx="764169" cy="26257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793376" y="58562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 mix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1235" y="2562083"/>
            <a:ext cx="5049658" cy="366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8204" y="3098925"/>
            <a:ext cx="34067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  <a:r>
              <a:rPr lang="en-US" sz="3600" baseline="30000" dirty="0">
                <a:solidFill>
                  <a:srgbClr val="FF000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0</a:t>
            </a:r>
            <a:r>
              <a:rPr lang="en-US" sz="3600" baseline="30000" dirty="0">
                <a:solidFill>
                  <a:srgbClr val="0070C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0</a:t>
            </a:r>
            <a:r>
              <a:rPr lang="en-US" sz="3600" baseline="30000" dirty="0">
                <a:solidFill>
                  <a:srgbClr val="FF0000"/>
                </a:solidFill>
              </a:rPr>
              <a:t>+-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, 0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1</a:t>
            </a:r>
            <a:r>
              <a:rPr lang="en-US" sz="3600" baseline="30000" dirty="0">
                <a:solidFill>
                  <a:srgbClr val="FF000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1</a:t>
            </a:r>
            <a:r>
              <a:rPr lang="en-US" sz="3600" baseline="30000" dirty="0">
                <a:solidFill>
                  <a:srgbClr val="0070C0"/>
                </a:solidFill>
              </a:rPr>
              <a:t>+-</a:t>
            </a:r>
            <a:r>
              <a:rPr lang="en-US" sz="3600" dirty="0">
                <a:solidFill>
                  <a:srgbClr val="0070C0"/>
                </a:solidFill>
              </a:rPr>
              <a:t> , 1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2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2</a:t>
            </a:r>
            <a:r>
              <a:rPr lang="en-US" sz="3600" baseline="30000" dirty="0">
                <a:solidFill>
                  <a:srgbClr val="0070C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baseline="30000" dirty="0">
                <a:solidFill>
                  <a:srgbClr val="FF0000"/>
                </a:solidFill>
              </a:rPr>
              <a:t>+-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, 2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3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3</a:t>
            </a:r>
            <a:r>
              <a:rPr lang="en-US" sz="3600" baseline="30000" dirty="0">
                <a:solidFill>
                  <a:srgbClr val="FF000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3</a:t>
            </a:r>
            <a:r>
              <a:rPr lang="en-US" sz="3600" baseline="30000" dirty="0">
                <a:solidFill>
                  <a:srgbClr val="0070C0"/>
                </a:solidFill>
              </a:rPr>
              <a:t>+-</a:t>
            </a:r>
            <a:r>
              <a:rPr lang="en-US" sz="3600" dirty="0">
                <a:solidFill>
                  <a:srgbClr val="0070C0"/>
                </a:solidFill>
              </a:rPr>
              <a:t> , 3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3005" y="5474914"/>
            <a:ext cx="4876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Exotic Quantum Numbers</a:t>
            </a:r>
          </a:p>
        </p:txBody>
      </p:sp>
    </p:spTree>
    <p:extLst>
      <p:ext uri="{BB962C8B-B14F-4D97-AF65-F5344CB8AC3E}">
        <p14:creationId xmlns:p14="http://schemas.microsoft.com/office/powerpoint/2010/main" val="58716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40" y="373376"/>
            <a:ext cx="3276096" cy="7195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7</a:t>
            </a:fld>
            <a:endParaRPr kumimoji="0"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9" y="1532179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6" y="365418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>
                <a:solidFill>
                  <a:srgbClr val="0000FF"/>
                </a:solidFill>
              </a:rPr>
              <a:t>u,d,s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" y="60096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6035085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5" y="6219763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4655" y="6537263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</p:spTree>
    <p:extLst>
      <p:ext uri="{BB962C8B-B14F-4D97-AF65-F5344CB8AC3E}">
        <p14:creationId xmlns:p14="http://schemas.microsoft.com/office/powerpoint/2010/main" val="220767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40" y="373376"/>
            <a:ext cx="3276096" cy="7195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8</a:t>
            </a:fld>
            <a:endParaRPr kumimoji="0"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9" y="1532179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6" y="365418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>
                <a:solidFill>
                  <a:srgbClr val="0000FF"/>
                </a:solidFill>
              </a:rPr>
              <a:t>u,d,s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" y="60096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6035085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5" y="6219763"/>
            <a:ext cx="469900" cy="31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42370" y="225425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6080" y="24003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02888" y="21971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51088" y="24003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83067" y="4345270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States with non-trivial gluonic fields.</a:t>
            </a: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9" y="4991601"/>
            <a:ext cx="1219200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5821" y="5182101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763811" y="5758098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490188" y="355545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51088" y="3554202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854175" y="5182101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54175" y="4720436"/>
            <a:ext cx="24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Supermultiplet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4655" y="6537263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</p:spTree>
    <p:extLst>
      <p:ext uri="{BB962C8B-B14F-4D97-AF65-F5344CB8AC3E}">
        <p14:creationId xmlns:p14="http://schemas.microsoft.com/office/powerpoint/2010/main" val="8766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1022" y="4495929"/>
            <a:ext cx="2039057" cy="395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26, 2017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Fall 2017 DNP Meeting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9</a:t>
            </a:fld>
            <a:endParaRPr kumimoji="0" lang="en-US"/>
          </a:p>
        </p:txBody>
      </p:sp>
      <p:sp>
        <p:nvSpPr>
          <p:cNvPr id="5" name="Rectangle 4"/>
          <p:cNvSpPr/>
          <p:nvPr/>
        </p:nvSpPr>
        <p:spPr>
          <a:xfrm>
            <a:off x="549578" y="388719"/>
            <a:ext cx="3836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18659"/>
            <a:chOff x="0" y="2592"/>
            <a:chExt cx="4691" cy="1406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579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FF"/>
                  </a:solidFill>
                  <a:latin typeface="Symbol" charset="2"/>
                </a:rPr>
                <a:t>p</a:t>
              </a:r>
              <a:r>
                <a:rPr lang="en-US" b="1" baseline="-25000" dirty="0">
                  <a:solidFill>
                    <a:srgbClr val="0080FF"/>
                  </a:solidFill>
                </a:rPr>
                <a:t>1</a:t>
              </a:r>
              <a:r>
                <a:rPr lang="en-US" dirty="0">
                  <a:solidFill>
                    <a:srgbClr val="0080FF"/>
                  </a:solidFill>
                </a:rPr>
                <a:t>  I</a:t>
              </a:r>
              <a:r>
                <a:rPr lang="en-US" b="1" baseline="30000" dirty="0">
                  <a:solidFill>
                    <a:srgbClr val="0080FF"/>
                  </a:solidFill>
                </a:rPr>
                <a:t>G</a:t>
              </a:r>
              <a:r>
                <a:rPr lang="en-US" dirty="0">
                  <a:solidFill>
                    <a:srgbClr val="0080FF"/>
                  </a:solidFill>
                </a:rPr>
                <a:t>(J</a:t>
              </a:r>
              <a:r>
                <a:rPr lang="en-US" b="1" baseline="30000" dirty="0">
                  <a:solidFill>
                    <a:srgbClr val="0080FF"/>
                  </a:solidFill>
                </a:rPr>
                <a:t>PC</a:t>
              </a:r>
              <a:r>
                <a:rPr lang="en-US" dirty="0">
                  <a:solidFill>
                    <a:srgbClr val="0080FF"/>
                  </a:solidFill>
                </a:rPr>
                <a:t>)=1</a:t>
              </a:r>
              <a:r>
                <a:rPr lang="en-US" b="1" baseline="30000" dirty="0">
                  <a:solidFill>
                    <a:srgbClr val="0080FF"/>
                  </a:solidFill>
                </a:rPr>
                <a:t>-</a:t>
              </a:r>
              <a:r>
                <a:rPr lang="en-US" dirty="0">
                  <a:solidFill>
                    <a:srgbClr val="0080FF"/>
                  </a:solidFill>
                </a:rPr>
                <a:t>(1</a:t>
              </a:r>
              <a:r>
                <a:rPr lang="en-US" b="1" baseline="30000" dirty="0">
                  <a:solidFill>
                    <a:srgbClr val="0080FF"/>
                  </a:solidFill>
                </a:rPr>
                <a:t>-+</a:t>
              </a:r>
              <a:r>
                <a:rPr lang="en-US" dirty="0">
                  <a:solidFill>
                    <a:srgbClr val="0080FF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655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</a:rPr>
                <a:t>h</a:t>
              </a:r>
              <a:r>
                <a:rPr lang="en-US" b="1" baseline="30000" dirty="0">
                  <a:solidFill>
                    <a:srgbClr val="008000"/>
                  </a:solidFill>
                </a:rPr>
                <a:t>’</a:t>
              </a:r>
              <a:r>
                <a:rPr lang="en-US" b="1" baseline="-25000" dirty="0">
                  <a:solidFill>
                    <a:srgbClr val="008000"/>
                  </a:solidFill>
                </a:rPr>
                <a:t>1</a:t>
              </a:r>
              <a:r>
                <a:rPr lang="en-US" dirty="0">
                  <a:solidFill>
                    <a:srgbClr val="008000"/>
                  </a:solidFill>
                </a:rPr>
                <a:t>  I</a:t>
              </a:r>
              <a:r>
                <a:rPr lang="en-US" b="1" baseline="30000" dirty="0">
                  <a:solidFill>
                    <a:srgbClr val="008000"/>
                  </a:solidFill>
                </a:rPr>
                <a:t>G</a:t>
              </a:r>
              <a:r>
                <a:rPr lang="en-US" dirty="0">
                  <a:solidFill>
                    <a:srgbClr val="008000"/>
                  </a:solidFill>
                </a:rPr>
                <a:t>(J</a:t>
              </a:r>
              <a:r>
                <a:rPr lang="en-US" b="1" baseline="30000" dirty="0">
                  <a:solidFill>
                    <a:srgbClr val="008000"/>
                  </a:solidFill>
                </a:rPr>
                <a:t>PC</a:t>
              </a:r>
              <a:r>
                <a:rPr lang="en-US" dirty="0">
                  <a:solidFill>
                    <a:srgbClr val="008000"/>
                  </a:solidFill>
                </a:rPr>
                <a:t>)=0</a:t>
              </a:r>
              <a:r>
                <a:rPr lang="en-US" b="1" baseline="30000" dirty="0">
                  <a:solidFill>
                    <a:srgbClr val="008000"/>
                  </a:solidFill>
                </a:rPr>
                <a:t>+</a:t>
              </a:r>
              <a:r>
                <a:rPr lang="en-US" dirty="0">
                  <a:solidFill>
                    <a:srgbClr val="008000"/>
                  </a:solidFill>
                </a:rPr>
                <a:t>(1</a:t>
              </a:r>
              <a:r>
                <a:rPr lang="en-US" b="1" baseline="30000" dirty="0">
                  <a:solidFill>
                    <a:srgbClr val="008000"/>
                  </a:solidFill>
                </a:rPr>
                <a:t>-+</a:t>
              </a:r>
              <a:r>
                <a:rPr lang="en-US" dirty="0">
                  <a:solidFill>
                    <a:srgbClr val="008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620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Symbol" charset="2"/>
                </a:rPr>
                <a:t>h</a:t>
              </a:r>
              <a:r>
                <a:rPr lang="en-US" b="1" baseline="-25000" dirty="0"/>
                <a:t>1</a:t>
              </a:r>
              <a:r>
                <a:rPr lang="en-US" dirty="0"/>
                <a:t>  I</a:t>
              </a:r>
              <a:r>
                <a:rPr lang="en-US" b="1" baseline="30000" dirty="0"/>
                <a:t>G</a:t>
              </a:r>
              <a:r>
                <a:rPr lang="en-US" dirty="0"/>
                <a:t>(J</a:t>
              </a:r>
              <a:r>
                <a:rPr lang="en-US" b="1" baseline="30000" dirty="0"/>
                <a:t>PC</a:t>
              </a:r>
              <a:r>
                <a:rPr lang="en-US" dirty="0"/>
                <a:t>)=0</a:t>
              </a:r>
              <a:r>
                <a:rPr lang="en-US" b="1" baseline="30000" dirty="0"/>
                <a:t>+</a:t>
              </a:r>
              <a:r>
                <a:rPr lang="en-US" dirty="0"/>
                <a:t>(1</a:t>
              </a:r>
              <a:r>
                <a:rPr lang="en-US" b="1" baseline="30000" dirty="0"/>
                <a:t>-+</a:t>
              </a:r>
              <a:r>
                <a:rPr lang="en-US" dirty="0"/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20" y="1051716"/>
            <a:ext cx="4224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Lattice QCD suggests 5 nonets of mesons with exotic quantum number: 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1 nonet of  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>
                <a:solidFill>
                  <a:srgbClr val="FF0000"/>
                </a:solidFill>
                <a:latin typeface="Calibri"/>
                <a:cs typeface="Calibri"/>
              </a:rPr>
              <a:t>+-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  exotic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Calibri"/>
                <a:cs typeface="Calibri"/>
              </a:rPr>
              <a:t>-+  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exotic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  <a:latin typeface="Calibri"/>
                <a:cs typeface="Calibri"/>
              </a:rPr>
              <a:t>+- 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exotic 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26" y="2155034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48" y="1785445"/>
            <a:ext cx="254000" cy="203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FF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dirty="0">
                <a:solidFill>
                  <a:srgbClr val="008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0080FF"/>
                </a:solidFill>
                <a:latin typeface="Calibri"/>
                <a:cs typeface="Calibri"/>
              </a:rPr>
              <a:t>1</a:t>
            </a:r>
            <a:r>
              <a:rPr lang="en-US" sz="2400" dirty="0">
                <a:solidFill>
                  <a:srgbClr val="0080FF"/>
                </a:solidFill>
                <a:latin typeface="Calibri"/>
                <a:cs typeface="Calibri"/>
              </a:rPr>
              <a:t> states.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62119" y="4853549"/>
            <a:ext cx="3813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``Constituent gluon’’ behaves like </a:t>
            </a:r>
            <a:r>
              <a:rPr lang="en-US" sz="2000" b="1" dirty="0">
                <a:solidFill>
                  <a:srgbClr val="000090"/>
                </a:solidFill>
              </a:rPr>
              <a:t>J</a:t>
            </a:r>
            <a:r>
              <a:rPr lang="en-US" sz="2000" b="1" baseline="30000" dirty="0">
                <a:solidFill>
                  <a:srgbClr val="000090"/>
                </a:solidFill>
              </a:rPr>
              <a:t>PC</a:t>
            </a:r>
            <a:r>
              <a:rPr lang="en-US" sz="2000" b="1" dirty="0">
                <a:solidFill>
                  <a:srgbClr val="000090"/>
                </a:solidFill>
              </a:rPr>
              <a:t> = 1</a:t>
            </a:r>
            <a:r>
              <a:rPr lang="en-US" sz="2000" b="1" baseline="30000" dirty="0">
                <a:solidFill>
                  <a:srgbClr val="000090"/>
                </a:solidFill>
              </a:rPr>
              <a:t>+- 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with a  mass of  </a:t>
            </a:r>
            <a:r>
              <a:rPr lang="en-US" sz="2000" b="1" dirty="0">
                <a:solidFill>
                  <a:srgbClr val="000090"/>
                </a:solidFill>
              </a:rPr>
              <a:t>1-1.5 </a:t>
            </a:r>
            <a:r>
              <a:rPr lang="en-US" sz="2000" b="1" dirty="0" err="1">
                <a:solidFill>
                  <a:srgbClr val="000090"/>
                </a:solidFill>
              </a:rPr>
              <a:t>GeV</a:t>
            </a:r>
            <a:endParaRPr lang="en-US" sz="2000" b="1" dirty="0">
              <a:solidFill>
                <a:srgbClr val="000090"/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The lightest hybrid nonets: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   1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baseline="30000" dirty="0">
                <a:solidFill>
                  <a:srgbClr val="FF0000"/>
                </a:solidFill>
              </a:rPr>
              <a:t>-+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976390" y="498350"/>
            <a:ext cx="3075345" cy="2959100"/>
            <a:chOff x="5980508" y="3838655"/>
            <a:chExt cx="3075345" cy="2959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73" name="Picture 7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74" name="Picture 7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60945" y="5827827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FF"/>
                </a:solidFill>
              </a:rPr>
              <a:t>Kaon</a:t>
            </a:r>
            <a:r>
              <a:rPr lang="en-US" dirty="0">
                <a:solidFill>
                  <a:srgbClr val="FF00FF"/>
                </a:solidFill>
              </a:rPr>
              <a:t> states do not have exotic QNs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86234" y="6398220"/>
            <a:ext cx="146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PRD84, 074023</a:t>
            </a:r>
          </a:p>
        </p:txBody>
      </p:sp>
    </p:spTree>
    <p:extLst>
      <p:ext uri="{BB962C8B-B14F-4D97-AF65-F5344CB8AC3E}">
        <p14:creationId xmlns:p14="http://schemas.microsoft.com/office/powerpoint/2010/main" val="3950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39531</TotalTime>
  <Words>3378</Words>
  <Application>Microsoft Macintosh PowerPoint</Application>
  <PresentationFormat>On-screen Show (4:3)</PresentationFormat>
  <Paragraphs>518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Calibri</vt:lpstr>
      <vt:lpstr>Comic Sans MS</vt:lpstr>
      <vt:lpstr>Helvetica Neue Bold Condensed</vt:lpstr>
      <vt:lpstr>Lucida Grande</vt:lpstr>
      <vt:lpstr>Mangal</vt:lpstr>
      <vt:lpstr>Symbol</vt:lpstr>
      <vt:lpstr>Tahoma</vt:lpstr>
      <vt:lpstr>Clarity</vt:lpstr>
      <vt:lpstr> A Map to Hadronic physics from</vt:lpstr>
      <vt:lpstr>Outline</vt:lpstr>
      <vt:lpstr>The GlueX Collaboration</vt:lpstr>
      <vt:lpstr>Quantum Chromo Dynamics</vt:lpstr>
      <vt:lpstr>Quantum Chromo Dynamics</vt:lpstr>
      <vt:lpstr>Quantum Chromo Dynamics</vt:lpstr>
      <vt:lpstr>Lattice QCD</vt:lpstr>
      <vt:lpstr>Lattice QCD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Photoproduction Mechanisms</vt:lpstr>
      <vt:lpstr>PowerPoint Presentation</vt:lpstr>
      <vt:lpstr>PowerPoint Presentation</vt:lpstr>
      <vt:lpstr>The GlueX Experiment</vt:lpstr>
      <vt:lpstr>Doing Physics with GlueX</vt:lpstr>
      <vt:lpstr>Doing Physics with GlueX</vt:lpstr>
      <vt:lpstr>Doing Physics with GlueX</vt:lpstr>
      <vt:lpstr>Doing Physics with GlueX</vt:lpstr>
      <vt:lpstr>Doing Physics with GlueX</vt:lpstr>
      <vt:lpstr>Doing Physics with GlueX</vt:lpstr>
      <vt:lpstr>Doing Physics with GlueX</vt:lpstr>
      <vt:lpstr>Doing Physics with GlueX</vt:lpstr>
      <vt:lpstr>π0 beam asymmetry</vt:lpstr>
      <vt:lpstr>Photon-beam Polarization</vt:lpstr>
      <vt:lpstr>Beam Asymmetry Measurement</vt:lpstr>
      <vt:lpstr>Opportunistic Physics</vt:lpstr>
      <vt:lpstr>Opportunistic Physics</vt:lpstr>
      <vt:lpstr>Opportunistic Physics</vt:lpstr>
      <vt:lpstr>Opportunistic Physics</vt:lpstr>
      <vt:lpstr>Spin-Density Matrix Elements</vt:lpstr>
      <vt:lpstr>Spin-Density Matrix Elements</vt:lpstr>
      <vt:lpstr>Beam Asymmetry in r Photoproduction</vt:lpstr>
      <vt:lpstr>Observed Known States</vt:lpstr>
      <vt:lpstr>Observed Known States</vt:lpstr>
      <vt:lpstr>Interesting Hybrid Channels</vt:lpstr>
      <vt:lpstr>Interesting Hybrid Channels</vt:lpstr>
      <vt:lpstr>Summary</vt:lpstr>
    </vt:vector>
  </TitlesOfParts>
  <Company>Carnegie Mellon University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Results of GlueX</dc:title>
  <dc:creator>Curtis Meyer</dc:creator>
  <cp:lastModifiedBy>cmeyer</cp:lastModifiedBy>
  <cp:revision>239</cp:revision>
  <cp:lastPrinted>2017-10-23T16:28:31Z</cp:lastPrinted>
  <dcterms:created xsi:type="dcterms:W3CDTF">2015-09-05T16:32:38Z</dcterms:created>
  <dcterms:modified xsi:type="dcterms:W3CDTF">2018-02-14T21:46:02Z</dcterms:modified>
</cp:coreProperties>
</file>