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2" r:id="rId3"/>
    <p:sldId id="257" r:id="rId4"/>
    <p:sldId id="279" r:id="rId5"/>
    <p:sldId id="260" r:id="rId6"/>
    <p:sldId id="290" r:id="rId7"/>
    <p:sldId id="262" r:id="rId8"/>
    <p:sldId id="258" r:id="rId9"/>
    <p:sldId id="271" r:id="rId10"/>
    <p:sldId id="259" r:id="rId11"/>
    <p:sldId id="273" r:id="rId12"/>
    <p:sldId id="287" r:id="rId13"/>
    <p:sldId id="280" r:id="rId14"/>
    <p:sldId id="288" r:id="rId15"/>
    <p:sldId id="289" r:id="rId16"/>
    <p:sldId id="267" r:id="rId17"/>
    <p:sldId id="275" r:id="rId18"/>
    <p:sldId id="292" r:id="rId19"/>
    <p:sldId id="282" r:id="rId20"/>
    <p:sldId id="284" r:id="rId21"/>
    <p:sldId id="285" r:id="rId22"/>
    <p:sldId id="291" r:id="rId23"/>
    <p:sldId id="283" r:id="rId24"/>
    <p:sldId id="281" r:id="rId25"/>
    <p:sldId id="268" r:id="rId26"/>
    <p:sldId id="277" r:id="rId27"/>
    <p:sldId id="278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80FF"/>
    <a:srgbClr val="459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6F61B-2A71-254C-9615-1A3AE941D9B5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8B890-CB55-7F46-8AA6-50BA93DAC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1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DF10D-7B2D-9E4F-915D-705CF3E9A55D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E421-C634-BA46-8128-475A10703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r>
              <a:rPr lang="en-US" smtClean="0"/>
              <a:t>June 4, 2016</a:t>
            </a:r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0" lang="en-US" sz="1200" smtClean="0">
                <a:solidFill>
                  <a:schemeClr val="bg2">
                    <a:shade val="50000"/>
                  </a:schemeClr>
                </a:solidFill>
                <a:effectLst/>
              </a:rPr>
              <a:t>Meson 2016 - C.A. Meyer</a:t>
            </a:r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6234" y="18288"/>
            <a:ext cx="88014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pic>
        <p:nvPicPr>
          <p:cNvPr id="9" name="Picture 8" descr="GlueX-100-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6" y="13335"/>
            <a:ext cx="952500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8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lab.org/conferences/kl2016/" TargetMode="External"/><Relationship Id="rId3" Type="http://schemas.openxmlformats.org/officeDocument/2006/relationships/hyperlink" Target="https://www.jlab.org/conferences/photoproduction16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731" y="645886"/>
            <a:ext cx="8159602" cy="1132114"/>
          </a:xfrm>
        </p:spPr>
        <p:txBody>
          <a:bodyPr/>
          <a:lstStyle/>
          <a:p>
            <a:r>
              <a:rPr lang="en-US" dirty="0" smtClean="0"/>
              <a:t> The           Experiment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Curtis A. Meyer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Carnegie Mellon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DSC_0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1" y="3235323"/>
            <a:ext cx="5118313" cy="3391260"/>
          </a:xfrm>
          <a:prstGeom prst="rect">
            <a:avLst/>
          </a:prstGeom>
        </p:spPr>
      </p:pic>
      <p:pic>
        <p:nvPicPr>
          <p:cNvPr id="7" name="Picture 6" descr="GlueX-100-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4" y="1063279"/>
            <a:ext cx="1587500" cy="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2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13" y="104751"/>
            <a:ext cx="6402599" cy="102685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GlueX Experiment</a:t>
            </a:r>
            <a:endParaRPr lang="en-US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1296035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238" y="2381151"/>
            <a:ext cx="437812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 of Hybrids,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 </a:t>
            </a:r>
          </a:p>
          <a:p>
            <a:r>
              <a:rPr lang="en-US" sz="2400" b="1" dirty="0">
                <a:solidFill>
                  <a:srgbClr val="0000FF"/>
                </a:solidFill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</a:rPr>
              <a:t>nd 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05550"/>
            <a:ext cx="389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Initial Physics in 2016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09856" y="1131603"/>
            <a:ext cx="1299858" cy="861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84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662"/>
            <a:ext cx="5323397" cy="7652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GlueX Experiment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4,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746"/>
          <a:stretch/>
        </p:blipFill>
        <p:spPr>
          <a:xfrm>
            <a:off x="0" y="1150863"/>
            <a:ext cx="9144000" cy="242606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1" y="3534013"/>
            <a:ext cx="63658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12 </a:t>
            </a:r>
            <a:r>
              <a:rPr lang="en-US" sz="2400" dirty="0" err="1"/>
              <a:t>GeV</a:t>
            </a:r>
            <a:r>
              <a:rPr lang="en-US" sz="2400" dirty="0"/>
              <a:t> e</a:t>
            </a:r>
            <a:r>
              <a:rPr lang="en-US" sz="2400" baseline="30000" dirty="0"/>
              <a:t>-</a:t>
            </a:r>
            <a:r>
              <a:rPr lang="en-US" sz="2400" dirty="0"/>
              <a:t> beam up to 2.2 </a:t>
            </a:r>
            <a:r>
              <a:rPr lang="en-US" sz="2400" dirty="0" err="1" smtClean="0"/>
              <a:t>μA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Linearly polarized </a:t>
            </a:r>
            <a:r>
              <a:rPr lang="en-US" sz="2400" dirty="0" smtClean="0"/>
              <a:t>photons (P</a:t>
            </a:r>
            <a:r>
              <a:rPr lang="en-US" sz="2400" baseline="-25000" dirty="0" smtClean="0"/>
              <a:t>ɣ</a:t>
            </a:r>
            <a:r>
              <a:rPr lang="en-US" sz="2400" dirty="0" smtClean="0"/>
              <a:t>≈40</a:t>
            </a:r>
            <a:r>
              <a:rPr lang="en-US" sz="2400" dirty="0"/>
              <a:t>%) from </a:t>
            </a:r>
            <a:r>
              <a:rPr lang="en-US" sz="2400" dirty="0" smtClean="0"/>
              <a:t>coherent bremsstrahlung </a:t>
            </a:r>
            <a:r>
              <a:rPr lang="en-US" sz="2400" dirty="0"/>
              <a:t>on </a:t>
            </a:r>
            <a:r>
              <a:rPr lang="en-US" sz="2400" dirty="0" smtClean="0"/>
              <a:t>thin </a:t>
            </a:r>
            <a:r>
              <a:rPr lang="en-US" sz="2400" dirty="0" smtClean="0">
                <a:solidFill>
                  <a:srgbClr val="FF0000"/>
                </a:solidFill>
              </a:rPr>
              <a:t>diamond radiator.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292934"/>
                </a:solidFill>
              </a:rPr>
              <a:t>Polarization </a:t>
            </a:r>
            <a:r>
              <a:rPr lang="en-US" sz="2400" dirty="0" smtClean="0">
                <a:solidFill>
                  <a:srgbClr val="FF0000"/>
                </a:solidFill>
              </a:rPr>
              <a:t>parallel</a:t>
            </a:r>
            <a:r>
              <a:rPr lang="en-US" sz="2400" dirty="0" smtClean="0">
                <a:solidFill>
                  <a:srgbClr val="292934"/>
                </a:solidFill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perpendicular</a:t>
            </a:r>
            <a:r>
              <a:rPr lang="en-US" sz="2400" dirty="0" smtClean="0">
                <a:solidFill>
                  <a:srgbClr val="292934"/>
                </a:solidFill>
              </a:rPr>
              <a:t> to floor.</a:t>
            </a:r>
            <a:endParaRPr lang="en-US" sz="2400" dirty="0">
              <a:solidFill>
                <a:srgbClr val="292934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Design intensity of 10</a:t>
            </a:r>
            <a:r>
              <a:rPr lang="en-US" sz="2400" baseline="30000" dirty="0"/>
              <a:t>8</a:t>
            </a:r>
            <a:r>
              <a:rPr lang="en-US" sz="2400" dirty="0"/>
              <a:t> </a:t>
            </a:r>
            <a:r>
              <a:rPr lang="en-US" sz="2400" dirty="0" err="1"/>
              <a:t>ɣ</a:t>
            </a:r>
            <a:r>
              <a:rPr lang="en-US" sz="2400" dirty="0"/>
              <a:t>/s in coherent peak (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baseline="-25000" dirty="0" err="1">
                <a:solidFill>
                  <a:srgbClr val="FF0000"/>
                </a:solidFill>
              </a:rPr>
              <a:t>ɣ</a:t>
            </a:r>
            <a:r>
              <a:rPr lang="en-US" sz="2400" dirty="0">
                <a:solidFill>
                  <a:srgbClr val="FF0000"/>
                </a:solidFill>
              </a:rPr>
              <a:t> = 8.4-9 </a:t>
            </a:r>
            <a:r>
              <a:rPr lang="en-US" sz="2400" dirty="0" err="1">
                <a:solidFill>
                  <a:srgbClr val="FF0000"/>
                </a:solidFill>
              </a:rPr>
              <a:t>GeV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 flipH="1" flipV="1">
            <a:off x="5958328" y="2151530"/>
            <a:ext cx="155330" cy="155330"/>
          </a:xfrm>
          <a:prstGeom prst="ellipse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23397" y="1807586"/>
            <a:ext cx="702877" cy="343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34783" y="1499808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Polarimeter</a:t>
            </a:r>
            <a:endParaRPr lang="en-US" sz="1400" b="1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089400"/>
            <a:ext cx="27781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51758" y="3701534"/>
            <a:ext cx="29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Goniometer with diamonds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662"/>
            <a:ext cx="5323397" cy="7652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GlueX Experiment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12</a:t>
            </a:fld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3746"/>
          <a:stretch/>
        </p:blipFill>
        <p:spPr>
          <a:xfrm>
            <a:off x="0" y="1150863"/>
            <a:ext cx="9144000" cy="2426066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 flipH="1" flipV="1">
            <a:off x="5958328" y="2151530"/>
            <a:ext cx="155330" cy="155330"/>
          </a:xfrm>
          <a:prstGeom prst="ellipse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23397" y="1807586"/>
            <a:ext cx="702877" cy="343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34783" y="1499808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Polarimeter</a:t>
            </a:r>
            <a:endParaRPr lang="en-US" sz="1400" b="1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1" y="3804920"/>
            <a:ext cx="4162552" cy="28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3804920"/>
            <a:ext cx="4188460" cy="29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61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5194300" cy="898338"/>
          </a:xfrm>
        </p:spPr>
        <p:txBody>
          <a:bodyPr>
            <a:normAutofit/>
          </a:bodyPr>
          <a:lstStyle/>
          <a:p>
            <a:r>
              <a:rPr lang="en-US" dirty="0" smtClean="0"/>
              <a:t>GlueX Commissioning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13</a:t>
            </a:fld>
            <a:endParaRPr kumimoji="0" lang="en-US"/>
          </a:p>
        </p:txBody>
      </p:sp>
      <p:pic>
        <p:nvPicPr>
          <p:cNvPr id="8" name="Picture 7" descr="triggers_since_start_spring2016.p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6" y="2858105"/>
            <a:ext cx="4391025" cy="3886200"/>
          </a:xfrm>
          <a:prstGeom prst="rect">
            <a:avLst/>
          </a:prstGeom>
        </p:spPr>
      </p:pic>
      <p:pic>
        <p:nvPicPr>
          <p:cNvPr id="10" name="Picture 9" descr="events_vs_t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61" y="2858105"/>
            <a:ext cx="4619625" cy="3905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5239" y="1390952"/>
            <a:ext cx="8128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Spring 2016 run with 12-GeV electrons on thin diamond radiators. Linear polarization, both perpendicular and parallel to the earth, collected.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GlueX Calorimeter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  <p:pic>
        <p:nvPicPr>
          <p:cNvPr id="8" name="Picture 7" descr="pi0_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979"/>
            <a:ext cx="9144000" cy="44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6134100" cy="8463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GlueX Tracking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  <p:pic>
        <p:nvPicPr>
          <p:cNvPr id="7" name="Picture 6" descr="track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7" y="1313688"/>
            <a:ext cx="7493889" cy="554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6084" y="255491"/>
            <a:ext cx="7498080" cy="68457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GlueX Particle Identification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  <p:pic>
        <p:nvPicPr>
          <p:cNvPr id="7" name="Picture 6" descr="p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1" y="878840"/>
            <a:ext cx="7648575" cy="59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of Physics in GlueX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Initial reactions will be polarization transfer and beam asymmetry measurements.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Spin-density matrix elements to understand production mechanisms.</a:t>
            </a:r>
          </a:p>
          <a:p>
            <a:r>
              <a:rPr lang="en-US" sz="2800" dirty="0" smtClean="0"/>
              <a:t>Opportunistic results from data exploration.</a:t>
            </a:r>
          </a:p>
          <a:p>
            <a:r>
              <a:rPr lang="en-US" sz="2800" dirty="0" smtClean="0"/>
              <a:t>Cross section measurements.</a:t>
            </a:r>
          </a:p>
          <a:p>
            <a:r>
              <a:rPr lang="en-US" sz="2800" dirty="0" smtClean="0"/>
              <a:t>Identify known mesons in PWA.</a:t>
            </a:r>
          </a:p>
          <a:p>
            <a:r>
              <a:rPr lang="en-US" sz="2800" dirty="0" smtClean="0"/>
              <a:t>Move on to the search for exotic hybrids.</a:t>
            </a:r>
          </a:p>
          <a:p>
            <a:pPr marL="82296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546350"/>
            <a:ext cx="2743200" cy="444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533650"/>
            <a:ext cx="266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Physics in GlueX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Initial reactions will be polarization transfer and beam asymmetry measurements.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rgbClr val="D9DEE4"/>
                </a:solidFill>
              </a:rPr>
              <a:t>Spin-density matrix elements to understand production mechanisms.</a:t>
            </a:r>
          </a:p>
          <a:p>
            <a:r>
              <a:rPr lang="en-US" sz="2800" dirty="0" smtClean="0">
                <a:solidFill>
                  <a:srgbClr val="A53926"/>
                </a:solidFill>
              </a:rPr>
              <a:t>Opportunistic results from data exploration.</a:t>
            </a:r>
          </a:p>
          <a:p>
            <a:r>
              <a:rPr lang="en-US" sz="2800" dirty="0" smtClean="0">
                <a:solidFill>
                  <a:srgbClr val="D9DEE4"/>
                </a:solidFill>
              </a:rPr>
              <a:t>Cross section measurements.</a:t>
            </a:r>
          </a:p>
          <a:p>
            <a:r>
              <a:rPr lang="en-US" sz="2800" dirty="0" smtClean="0">
                <a:solidFill>
                  <a:srgbClr val="D9DEE4"/>
                </a:solidFill>
              </a:rPr>
              <a:t>Identify known mesons in PWA.</a:t>
            </a:r>
          </a:p>
          <a:p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Move on to the search for exotic hybrids.</a:t>
            </a:r>
          </a:p>
          <a:p>
            <a:pPr marL="82296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18</a:t>
            </a:fld>
            <a:endParaRPr kumimoji="0"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546350"/>
            <a:ext cx="2743200" cy="444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533650"/>
            <a:ext cx="266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l_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8" y="1241044"/>
            <a:ext cx="3219450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072"/>
            <a:ext cx="7696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Asymmetry in </a:t>
            </a:r>
            <a:r>
              <a:rPr lang="en-US" dirty="0" smtClean="0">
                <a:latin typeface="Symbol" charset="2"/>
                <a:cs typeface="Symbol" charset="2"/>
              </a:rPr>
              <a:t>r </a:t>
            </a:r>
            <a:r>
              <a:rPr lang="en-US" dirty="0" smtClean="0"/>
              <a:t>Photoproduction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19</a:t>
            </a:fld>
            <a:endParaRPr kumimoji="0" lang="en-US"/>
          </a:p>
        </p:txBody>
      </p:sp>
      <p:pic>
        <p:nvPicPr>
          <p:cNvPr id="7" name="Picture 6" descr="para_per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5" y="3746355"/>
            <a:ext cx="4777740" cy="2644140"/>
          </a:xfrm>
          <a:prstGeom prst="rect">
            <a:avLst/>
          </a:prstGeom>
        </p:spPr>
      </p:pic>
      <p:pic>
        <p:nvPicPr>
          <p:cNvPr id="8" name="Picture 7" descr="rho_ang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4" y="820423"/>
            <a:ext cx="3289300" cy="2600325"/>
          </a:xfrm>
          <a:prstGeom prst="rect">
            <a:avLst/>
          </a:prstGeom>
        </p:spPr>
      </p:pic>
      <p:pic>
        <p:nvPicPr>
          <p:cNvPr id="9" name="Picture 8" descr="rho_asy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067196"/>
            <a:ext cx="3282950" cy="225425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3511579"/>
            <a:ext cx="2184400" cy="215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59" y="3473479"/>
            <a:ext cx="2095500" cy="254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45" y="3511579"/>
            <a:ext cx="2209800" cy="571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4331" y="2120586"/>
            <a:ext cx="205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~40% Polarization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92048" y="6311226"/>
            <a:ext cx="4060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Large polarization transfer to the</a:t>
            </a:r>
            <a:r>
              <a:rPr lang="en-US" sz="2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r</a:t>
            </a:r>
            <a:endParaRPr lang="en-US" sz="2000" dirty="0">
              <a:solidFill>
                <a:srgbClr val="660066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1129268"/>
            <a:ext cx="2730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Between 100 and 1000 times the 3000 existing events from SLAC.</a:t>
            </a:r>
          </a:p>
          <a:p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Working with JPAC on models for analysis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1544" y="6414523"/>
            <a:ext cx="337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Acceptance errors not included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0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GlueX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8768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 smtClean="0">
                <a:solidFill>
                  <a:srgbClr val="660066"/>
                </a:solidFill>
              </a:rPr>
              <a:t>Arizona State, Athens, Carnegie Mellon, Catholic University, Univ. of Connecticut, Florida International, Florida State, George Washington, Glasgow, GSI, Indiana University, ITEP, Jefferson Lab, U. Mass Amherst, MIT, </a:t>
            </a:r>
            <a:r>
              <a:rPr lang="en-US" sz="2400" dirty="0" err="1" smtClean="0">
                <a:solidFill>
                  <a:srgbClr val="660066"/>
                </a:solidFill>
              </a:rPr>
              <a:t>MePhi</a:t>
            </a:r>
            <a:r>
              <a:rPr lang="en-US" sz="2400" dirty="0" smtClean="0">
                <a:solidFill>
                  <a:srgbClr val="660066"/>
                </a:solidFill>
              </a:rPr>
              <a:t>, Norfolk State, North Carolina A&amp;T, Univ. North Carolina Wilmington, Northwestern, Santa Maria, University of Regina, Tomsk and Yerevan Physics Institute.</a:t>
            </a:r>
          </a:p>
          <a:p>
            <a:pPr marL="82296" indent="0">
              <a:buNone/>
            </a:pP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Over 120 collaborators from 24 institutions with others joining and more are welcome.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303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2857C-5F43-B64D-B098-83CB93AB6D83}" type="slidenum">
              <a:rPr lang="en-US"/>
              <a:pPr/>
              <a:t>20</a:t>
            </a:fld>
            <a:endParaRPr lang="en-US"/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47472"/>
            <a:ext cx="4598789" cy="566928"/>
          </a:xfrm>
          <a:ln/>
        </p:spPr>
        <p:txBody>
          <a:bodyPr>
            <a:normAutofit fontScale="90000"/>
          </a:bodyPr>
          <a:lstStyle/>
          <a:p>
            <a:pPr marL="286856"/>
            <a:r>
              <a:rPr lang="en-US" dirty="0"/>
              <a:t>π</a:t>
            </a:r>
            <a:r>
              <a:rPr lang="en-US" baseline="32000" dirty="0"/>
              <a:t>0 </a:t>
            </a:r>
            <a:r>
              <a:rPr lang="en-US" dirty="0"/>
              <a:t>beam asymmetry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6820" y="1009055"/>
            <a:ext cx="4321969" cy="5259586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rgbClr val="000090"/>
                </a:solidFill>
              </a:rPr>
              <a:t>Beam asymmetry </a:t>
            </a:r>
            <a:r>
              <a:rPr lang="en-US" sz="2100" dirty="0" err="1">
                <a:solidFill>
                  <a:srgbClr val="000090"/>
                </a:solidFill>
              </a:rPr>
              <a:t>Σ</a:t>
            </a:r>
            <a:r>
              <a:rPr lang="en-US" sz="2100" dirty="0">
                <a:solidFill>
                  <a:srgbClr val="000090"/>
                </a:solidFill>
              </a:rPr>
              <a:t> provides insight into dominant production mechanism</a:t>
            </a:r>
          </a:p>
          <a:p>
            <a:pPr marL="0" indent="0">
              <a:spcBef>
                <a:spcPts val="1908"/>
              </a:spcBef>
              <a:buNone/>
            </a:pPr>
            <a:endParaRPr lang="en-US" sz="2100" dirty="0"/>
          </a:p>
          <a:p>
            <a:pPr marL="0" indent="0">
              <a:spcBef>
                <a:spcPts val="1908"/>
              </a:spcBef>
              <a:buNone/>
            </a:pPr>
            <a:endParaRPr lang="en-US" sz="2100" dirty="0"/>
          </a:p>
          <a:p>
            <a:pPr marL="0" indent="0">
              <a:spcBef>
                <a:spcPts val="1908"/>
              </a:spcBef>
              <a:buNone/>
            </a:pPr>
            <a:r>
              <a:rPr lang="en-US" sz="2100" dirty="0" smtClean="0">
                <a:solidFill>
                  <a:srgbClr val="660066"/>
                </a:solidFill>
              </a:rPr>
              <a:t>Understanding production mechanism critical to disentangling J</a:t>
            </a:r>
            <a:r>
              <a:rPr lang="en-US" sz="2100" baseline="32000" dirty="0" smtClean="0">
                <a:solidFill>
                  <a:srgbClr val="660066"/>
                </a:solidFill>
              </a:rPr>
              <a:t>PC</a:t>
            </a:r>
            <a:r>
              <a:rPr lang="en-US" sz="2100" dirty="0" smtClean="0">
                <a:solidFill>
                  <a:srgbClr val="660066"/>
                </a:solidFill>
              </a:rPr>
              <a:t> of observed states in exotic hybrid search.</a:t>
            </a:r>
            <a:endParaRPr lang="en-US" sz="2100" dirty="0">
              <a:solidFill>
                <a:srgbClr val="660066"/>
              </a:solidFill>
            </a:endParaRPr>
          </a:p>
          <a:p>
            <a:pPr marL="0" indent="0">
              <a:spcBef>
                <a:spcPts val="1908"/>
              </a:spcBef>
              <a:buNone/>
            </a:pPr>
            <a:r>
              <a:rPr lang="en-US" sz="2100" dirty="0">
                <a:solidFill>
                  <a:srgbClr val="000090"/>
                </a:solidFill>
                <a:cs typeface="Lucida Grande" charset="0"/>
              </a:rPr>
              <a:t>From experimental standpoint easily extended to </a:t>
            </a:r>
            <a:r>
              <a:rPr lang="en-US" sz="2100" dirty="0" err="1">
                <a:solidFill>
                  <a:srgbClr val="000090"/>
                </a:solidFill>
                <a:cs typeface="Lucida Grande" charset="0"/>
              </a:rPr>
              <a:t>ɣp→</a:t>
            </a:r>
            <a:r>
              <a:rPr lang="en-US" sz="2100" dirty="0" err="1" smtClean="0">
                <a:solidFill>
                  <a:srgbClr val="000090"/>
                </a:solidFill>
                <a:cs typeface="Lucida Grande" charset="0"/>
              </a:rPr>
              <a:t>η</a:t>
            </a:r>
            <a:r>
              <a:rPr lang="en-US" sz="2100" dirty="0" smtClean="0">
                <a:solidFill>
                  <a:srgbClr val="000090"/>
                </a:solidFill>
                <a:cs typeface="Lucida Grande" charset="0"/>
              </a:rPr>
              <a:t> where there are </a:t>
            </a:r>
            <a:r>
              <a:rPr lang="en-US" sz="2100" dirty="0">
                <a:solidFill>
                  <a:srgbClr val="000090"/>
                </a:solidFill>
              </a:rPr>
              <a:t>n</a:t>
            </a:r>
            <a:r>
              <a:rPr lang="en-US" sz="2100" dirty="0" smtClean="0">
                <a:solidFill>
                  <a:srgbClr val="000090"/>
                </a:solidFill>
              </a:rPr>
              <a:t>o </a:t>
            </a:r>
            <a:r>
              <a:rPr lang="en-US" sz="2100" dirty="0">
                <a:solidFill>
                  <a:srgbClr val="000090"/>
                </a:solidFill>
              </a:rPr>
              <a:t>previous measurements!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3740424"/>
            <a:ext cx="4339828" cy="284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2" y="2171031"/>
            <a:ext cx="3607594" cy="11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09" y="1071562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7124775" y="1593950"/>
            <a:ext cx="1483374" cy="1218902"/>
            <a:chOff x="0" y="60"/>
            <a:chExt cx="1328" cy="1092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7418" name="Rectangle 10"/>
          <p:cNvSpPr>
            <a:spLocks/>
          </p:cNvSpPr>
          <p:nvPr/>
        </p:nvSpPr>
        <p:spPr bwMode="auto">
          <a:xfrm>
            <a:off x="6218412" y="3512507"/>
            <a:ext cx="29813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solidFill>
                  <a:srgbClr val="003DCC"/>
                </a:solidFill>
                <a:ea typeface="ＭＳ Ｐゴシック" charset="0"/>
                <a:cs typeface="Helvetica Neue Bold Condensed" charset="0"/>
              </a:rPr>
              <a:t>Mathieu et al. PRD 92, 074013</a:t>
            </a:r>
          </a:p>
        </p:txBody>
      </p: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16" y="2991445"/>
            <a:ext cx="10715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5" t="39911" r="22839" b="38089"/>
          <a:stretch>
            <a:fillRect/>
          </a:stretch>
        </p:blipFill>
        <p:spPr bwMode="auto">
          <a:xfrm>
            <a:off x="7331273" y="5241726"/>
            <a:ext cx="1178719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3"/>
          <p:cNvSpPr>
            <a:spLocks/>
          </p:cNvSpPr>
          <p:nvPr/>
        </p:nvSpPr>
        <p:spPr bwMode="auto">
          <a:xfrm>
            <a:off x="7156029" y="4944398"/>
            <a:ext cx="1547242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solidFill>
                  <a:srgbClr val="343434"/>
                </a:solidFill>
                <a:ea typeface="ＭＳ Ｐゴシック" charset="0"/>
                <a:cs typeface="Helvetica Neue Bold Condensed" charset="0"/>
              </a:rPr>
              <a:t>Data at different </a:t>
            </a:r>
          </a:p>
          <a:p>
            <a:r>
              <a:rPr lang="en-US" sz="1700">
                <a:solidFill>
                  <a:srgbClr val="343434"/>
                </a:solidFill>
                <a:ea typeface="ＭＳ Ｐゴシック" charset="0"/>
                <a:cs typeface="Helvetica Neue Bold Condensed" charset="0"/>
              </a:rPr>
              <a:t>beam energies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5" name="TextBox 4"/>
          <p:cNvSpPr txBox="1"/>
          <p:nvPr/>
        </p:nvSpPr>
        <p:spPr>
          <a:xfrm>
            <a:off x="276820" y="6397631"/>
            <a:ext cx="438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See Adam Szczepaniak’s talk on JPAC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05FC1-AB34-C34B-9D48-B4AC65FCEE7C}" type="slidenum">
              <a:rPr lang="en-US"/>
              <a:pPr/>
              <a:t>21</a:t>
            </a:fld>
            <a:endParaRPr lang="en-US"/>
          </a:p>
        </p:txBody>
      </p:sp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6061"/>
            <a:ext cx="7480300" cy="990600"/>
          </a:xfrm>
          <a:ln/>
        </p:spPr>
        <p:txBody>
          <a:bodyPr>
            <a:normAutofit/>
          </a:bodyPr>
          <a:lstStyle/>
          <a:p>
            <a:pPr marL="286856"/>
            <a:r>
              <a:rPr lang="en-US" dirty="0"/>
              <a:t>π</a:t>
            </a:r>
            <a:r>
              <a:rPr lang="en-US" baseline="32000" dirty="0"/>
              <a:t>0</a:t>
            </a:r>
            <a:r>
              <a:rPr lang="en-US" dirty="0"/>
              <a:t> model: integration with JPAC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57625" y="3982641"/>
            <a:ext cx="4920258" cy="2625328"/>
          </a:xfrm>
          <a:ln/>
        </p:spPr>
        <p:txBody>
          <a:bodyPr/>
          <a:lstStyle/>
          <a:p>
            <a:pPr marL="0" indent="0">
              <a:buNone/>
            </a:pPr>
            <a:r>
              <a:rPr lang="en-US" sz="1700" dirty="0"/>
              <a:t>Similar to ρ</a:t>
            </a:r>
            <a:r>
              <a:rPr lang="en-US" sz="1700" baseline="32000" dirty="0"/>
              <a:t>0</a:t>
            </a:r>
            <a:r>
              <a:rPr lang="en-US" sz="1700" dirty="0"/>
              <a:t> model, simply calculate intensity based on JPAC provided function</a:t>
            </a:r>
          </a:p>
          <a:p>
            <a:pPr marL="0" indent="0">
              <a:spcBef>
                <a:spcPts val="1503"/>
              </a:spcBef>
              <a:buNone/>
            </a:pPr>
            <a:r>
              <a:rPr lang="en-US" sz="1700" dirty="0">
                <a:solidFill>
                  <a:srgbClr val="660066"/>
                </a:solidFill>
                <a:cs typeface="Lucida Grande" charset="0"/>
              </a:rPr>
              <a:t>Generate </a:t>
            </a:r>
            <a:r>
              <a:rPr lang="en-US" sz="1700" dirty="0" err="1">
                <a:solidFill>
                  <a:srgbClr val="660066"/>
                </a:solidFill>
                <a:cs typeface="Lucida Grande" charset="0"/>
              </a:rPr>
              <a:t>ɣp</a:t>
            </a:r>
            <a:r>
              <a:rPr lang="en-US" sz="1700" dirty="0">
                <a:solidFill>
                  <a:srgbClr val="660066"/>
                </a:solidFill>
                <a:cs typeface="Lucida Grande" charset="0"/>
              </a:rPr>
              <a:t>→π</a:t>
            </a:r>
            <a:r>
              <a:rPr lang="en-US" sz="1700" baseline="32000" dirty="0">
                <a:solidFill>
                  <a:srgbClr val="660066"/>
                </a:solidFill>
              </a:rPr>
              <a:t>0</a:t>
            </a:r>
            <a:r>
              <a:rPr lang="en-US" sz="1700" dirty="0">
                <a:solidFill>
                  <a:srgbClr val="660066"/>
                </a:solidFill>
              </a:rPr>
              <a:t>p events and process through full detector simulation and reconstruction</a:t>
            </a:r>
          </a:p>
          <a:p>
            <a:pPr marL="0" indent="0">
              <a:spcBef>
                <a:spcPts val="1503"/>
              </a:spcBef>
              <a:buNone/>
            </a:pPr>
            <a:r>
              <a:rPr lang="en-US" sz="1700" dirty="0"/>
              <a:t>Before Spring 2016 run estimated yields for 12 hours of beam; evaluated statistical precision </a:t>
            </a:r>
            <a:endParaRPr lang="en-US" sz="1700" dirty="0" smtClean="0"/>
          </a:p>
          <a:p>
            <a:pPr marL="0" indent="0">
              <a:spcBef>
                <a:spcPts val="1503"/>
              </a:spcBef>
              <a:buNone/>
            </a:pPr>
            <a:r>
              <a:rPr lang="en-US" sz="2100" dirty="0" smtClean="0">
                <a:solidFill>
                  <a:srgbClr val="660066"/>
                </a:solidFill>
              </a:rPr>
              <a:t>Actually </a:t>
            </a:r>
            <a:r>
              <a:rPr lang="en-US" sz="2100" dirty="0">
                <a:solidFill>
                  <a:srgbClr val="660066"/>
                </a:solidFill>
              </a:rPr>
              <a:t>collected &gt;10x more data!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524" r="53284" b="1210"/>
          <a:stretch>
            <a:fillRect/>
          </a:stretch>
        </p:blipFill>
        <p:spPr bwMode="auto">
          <a:xfrm>
            <a:off x="877342" y="1794867"/>
            <a:ext cx="2110755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6" y="1489026"/>
            <a:ext cx="2571750" cy="2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/>
          </p:cNvSpPr>
          <p:nvPr/>
        </p:nvSpPr>
        <p:spPr bwMode="auto">
          <a:xfrm>
            <a:off x="385094" y="1031289"/>
            <a:ext cx="2933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D90B00"/>
                </a:solidFill>
                <a:ea typeface="ＭＳ Ｐゴシック" charset="0"/>
                <a:cs typeface="Helvetica Neue Bold Condensed" charset="0"/>
              </a:rPr>
              <a:t>Simulation from JPAC Model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1" r="1811"/>
          <a:stretch>
            <a:fillRect/>
          </a:stretch>
        </p:blipFill>
        <p:spPr bwMode="auto">
          <a:xfrm>
            <a:off x="869529" y="4473773"/>
            <a:ext cx="2054944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4" y="4189140"/>
            <a:ext cx="2402086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3931295" y="958826"/>
            <a:ext cx="4486052" cy="3081858"/>
            <a:chOff x="0" y="27"/>
            <a:chExt cx="4019" cy="2761"/>
          </a:xfrm>
        </p:grpSpPr>
        <p:pic>
          <p:nvPicPr>
            <p:cNvPr id="1844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8"/>
              <a:ext cx="392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Rectangle 9"/>
            <p:cNvSpPr>
              <a:spLocks/>
            </p:cNvSpPr>
            <p:nvPr/>
          </p:nvSpPr>
          <p:spPr bwMode="auto">
            <a:xfrm>
              <a:off x="906" y="1734"/>
              <a:ext cx="3083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solidFill>
                    <a:srgbClr val="D90B00"/>
                  </a:solidFill>
                  <a:ea typeface="ＭＳ Ｐゴシック" charset="0"/>
                  <a:cs typeface="Helvetica Neue Bold Condensed" charset="0"/>
                </a:rPr>
                <a:t>V. Mathieu (JPAC)</a:t>
              </a:r>
              <a:r>
                <a:rPr lang="en-US" sz="1700">
                  <a:solidFill>
                    <a:srgbClr val="000000"/>
                  </a:solidFill>
                  <a:ea typeface="ＭＳ Ｐゴシック" charset="0"/>
                  <a:cs typeface="Helvetica Neue Bold Condensed" charset="0"/>
                </a:rPr>
                <a:t> </a:t>
              </a:r>
              <a:r>
                <a:rPr lang="en-US" sz="17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PRD 92, 074013</a:t>
              </a:r>
            </a:p>
            <a:p>
              <a:r>
                <a:rPr lang="en-US" sz="17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       </a:t>
              </a:r>
              <a:r>
                <a:rPr lang="en-US" sz="1700">
                  <a:solidFill>
                    <a:srgbClr val="00FF00"/>
                  </a:solidFill>
                  <a:ea typeface="ＭＳ Ｐゴシック" charset="0"/>
                  <a:cs typeface="Helvetica Neue Bold Condensed" charset="0"/>
                </a:rPr>
                <a:t>A Donnachie</a:t>
              </a:r>
              <a:r>
                <a:rPr lang="en-US" sz="1700">
                  <a:solidFill>
                    <a:srgbClr val="D90B00"/>
                  </a:solidFill>
                  <a:ea typeface="ＭＳ Ｐゴシック" charset="0"/>
                  <a:cs typeface="Helvetica Neue Bold Condensed" charset="0"/>
                </a:rPr>
                <a:t>  </a:t>
              </a:r>
              <a:r>
                <a:rPr lang="en-US" sz="17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PRC 93, 025203</a:t>
              </a:r>
            </a:p>
          </p:txBody>
        </p:sp>
        <p:sp>
          <p:nvSpPr>
            <p:cNvPr id="18442" name="Rectangle 10"/>
            <p:cNvSpPr>
              <a:spLocks/>
            </p:cNvSpPr>
            <p:nvPr/>
          </p:nvSpPr>
          <p:spPr bwMode="auto">
            <a:xfrm>
              <a:off x="607" y="27"/>
              <a:ext cx="341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Helvetica Neue Bold Condensed" charset="0"/>
                </a:rPr>
                <a:t>12 hours of beam: statistical errors only</a:t>
              </a:r>
            </a:p>
          </p:txBody>
        </p:sp>
        <p:sp>
          <p:nvSpPr>
            <p:cNvPr id="18443" name="Rectangle 11"/>
            <p:cNvSpPr>
              <a:spLocks/>
            </p:cNvSpPr>
            <p:nvPr/>
          </p:nvSpPr>
          <p:spPr bwMode="auto">
            <a:xfrm>
              <a:off x="70" y="280"/>
              <a:ext cx="185" cy="2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 Σ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7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Pseudoscalar</a:t>
            </a:r>
            <a:r>
              <a:rPr lang="en-US" dirty="0" smtClean="0"/>
              <a:t> Beam Asymmetries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22</a:t>
            </a:fld>
            <a:endParaRPr kumimoji="0" lang="en-US"/>
          </a:p>
        </p:txBody>
      </p:sp>
      <p:pic>
        <p:nvPicPr>
          <p:cNvPr id="7" name="Picture 6" descr="asym_piTSub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8288"/>
            <a:ext cx="1899920" cy="612076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Picture 7" descr="asym_etaTSub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40" y="2679696"/>
            <a:ext cx="1899920" cy="612076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524000"/>
            <a:ext cx="1905000" cy="508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35966"/>
            <a:ext cx="16764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3267" y="231036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Preliminary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3973" y="49403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Preliminary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4026416"/>
            <a:ext cx="2832100" cy="4191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6249432"/>
            <a:ext cx="2628900" cy="469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4124" y="1339334"/>
            <a:ext cx="431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From a subset of all available data.</a:t>
            </a:r>
          </a:p>
          <a:p>
            <a:r>
              <a:rPr lang="en-US" sz="2000" dirty="0" smtClean="0">
                <a:solidFill>
                  <a:srgbClr val="660066"/>
                </a:solidFill>
              </a:rPr>
              <a:t>Polarization not yet determined. 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18613" y="2208764"/>
            <a:ext cx="215624" cy="1575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18613" y="4837664"/>
            <a:ext cx="305511" cy="1575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2586" y="541568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Asymmetry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2586" y="266738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Asymmetry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7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172"/>
            <a:ext cx="5029200" cy="990600"/>
          </a:xfrm>
        </p:spPr>
        <p:txBody>
          <a:bodyPr/>
          <a:lstStyle/>
          <a:p>
            <a:r>
              <a:rPr lang="en-US" dirty="0" smtClean="0"/>
              <a:t>Physics Opportunities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23</a:t>
            </a:fld>
            <a:endParaRPr kumimoji="0" lang="en-US"/>
          </a:p>
        </p:txBody>
      </p:sp>
      <p:grpSp>
        <p:nvGrpSpPr>
          <p:cNvPr id="16" name="Group 12"/>
          <p:cNvGrpSpPr>
            <a:grpSpLocks noChangeAspect="1"/>
          </p:cNvGrpSpPr>
          <p:nvPr/>
        </p:nvGrpSpPr>
        <p:grpSpPr bwMode="auto">
          <a:xfrm>
            <a:off x="303531" y="3517393"/>
            <a:ext cx="3858260" cy="2890362"/>
            <a:chOff x="0" y="0"/>
            <a:chExt cx="3472" cy="2601"/>
          </a:xfrm>
        </p:grpSpPr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0" y="0"/>
              <a:ext cx="3472" cy="2601"/>
              <a:chOff x="0" y="0"/>
              <a:chExt cx="3472" cy="2601"/>
            </a:xfrm>
          </p:grpSpPr>
          <p:grpSp>
            <p:nvGrpSpPr>
              <p:cNvPr id="1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3472" cy="2601"/>
                <a:chOff x="0" y="0"/>
                <a:chExt cx="3472" cy="2601"/>
              </a:xfrm>
            </p:grpSpPr>
            <p:grpSp>
              <p:nvGrpSpPr>
                <p:cNvPr id="21" name="Group 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472" cy="2601"/>
                  <a:chOff x="0" y="0"/>
                  <a:chExt cx="3472" cy="2601"/>
                </a:xfrm>
              </p:grpSpPr>
              <p:pic>
                <p:nvPicPr>
                  <p:cNvPr id="23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472" cy="26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4" name="Rectangle 5"/>
                  <p:cNvSpPr>
                    <a:spLocks/>
                  </p:cNvSpPr>
                  <p:nvPr/>
                </p:nvSpPr>
                <p:spPr bwMode="auto">
                  <a:xfrm>
                    <a:off x="1854" y="956"/>
                    <a:ext cx="423" cy="3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>
                        <a:solidFill>
                          <a:srgbClr val="343434"/>
                        </a:solidFill>
                        <a:ea typeface="ＭＳ Ｐゴシック" charset="0"/>
                        <a:cs typeface="Lucida Grande" charset="0"/>
                      </a:rPr>
                      <a:t>ρ</a:t>
                    </a:r>
                    <a:r>
                      <a:rPr lang="ja-JP" altLang="en-US">
                        <a:solidFill>
                          <a:srgbClr val="343434"/>
                        </a:solidFill>
                        <a:latin typeface="Arial"/>
                        <a:ea typeface="ＭＳ Ｐゴシック" charset="0"/>
                        <a:cs typeface="Lucida Grande" charset="0"/>
                      </a:rPr>
                      <a:t>’</a:t>
                    </a:r>
                    <a:r>
                      <a:rPr lang="en-US">
                        <a:solidFill>
                          <a:srgbClr val="343434"/>
                        </a:solidFill>
                        <a:ea typeface="ＭＳ Ｐゴシック" charset="0"/>
                        <a:cs typeface="Lucida Grande" charset="0"/>
                      </a:rPr>
                      <a:t>?</a:t>
                    </a:r>
                  </a:p>
                </p:txBody>
              </p:sp>
            </p:grpSp>
            <p:sp>
              <p:nvSpPr>
                <p:cNvPr id="22" name="Rectangle 7"/>
                <p:cNvSpPr>
                  <a:spLocks/>
                </p:cNvSpPr>
                <p:nvPr/>
              </p:nvSpPr>
              <p:spPr bwMode="auto">
                <a:xfrm>
                  <a:off x="1166" y="176"/>
                  <a:ext cx="81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>
                      <a:solidFill>
                        <a:srgbClr val="343434"/>
                      </a:solidFill>
                      <a:ea typeface="ＭＳ Ｐゴシック" charset="0"/>
                      <a:cs typeface="Helvetica Neue Bold Condensed" charset="0"/>
                    </a:rPr>
                    <a:t>SLAC:                          </a:t>
                  </a:r>
                </a:p>
              </p:txBody>
            </p:sp>
          </p:grpSp>
          <p:sp>
            <p:nvSpPr>
              <p:cNvPr id="20" name="Rectangle 9"/>
              <p:cNvSpPr>
                <a:spLocks/>
              </p:cNvSpPr>
              <p:nvPr/>
            </p:nvSpPr>
            <p:spPr bwMode="auto">
              <a:xfrm>
                <a:off x="626" y="1824"/>
                <a:ext cx="101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600">
                    <a:solidFill>
                      <a:srgbClr val="003DCC"/>
                    </a:solidFill>
                    <a:ea typeface="ＭＳ Ｐゴシック" charset="0"/>
                    <a:cs typeface="Helvetica Neue Bold Condensed" charset="0"/>
                  </a:rPr>
                  <a:t>PRL 53, 751 (1984)</a:t>
                </a:r>
              </a:p>
            </p:txBody>
          </p:sp>
        </p:grpSp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" y="228"/>
              <a:ext cx="133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81100"/>
            <a:ext cx="455168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796" y="1181100"/>
            <a:ext cx="4480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60066"/>
                </a:solidFill>
              </a:rPr>
              <a:t>In the </a:t>
            </a:r>
            <a:r>
              <a:rPr lang="en-US" sz="2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 smtClean="0">
                <a:solidFill>
                  <a:srgbClr val="660066"/>
                </a:solidFill>
              </a:rPr>
              <a:t> event sample, we can look for higher-mass vector mesons. We observe an enhancement around 1.6 </a:t>
            </a:r>
            <a:r>
              <a:rPr lang="en-US" sz="2000" dirty="0" err="1" smtClean="0">
                <a:solidFill>
                  <a:srgbClr val="660066"/>
                </a:solidFill>
              </a:rPr>
              <a:t>GeV</a:t>
            </a:r>
            <a:r>
              <a:rPr lang="en-US" sz="2000" dirty="0" smtClean="0">
                <a:solidFill>
                  <a:srgbClr val="660066"/>
                </a:solidFill>
              </a:rPr>
              <a:t> with significantly more statistics than existed and we should be able to measure polarization observables.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39797" y="6153150"/>
            <a:ext cx="2383075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223000"/>
            <a:ext cx="1905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472"/>
            <a:ext cx="5358190" cy="990600"/>
          </a:xfrm>
        </p:spPr>
        <p:txBody>
          <a:bodyPr/>
          <a:lstStyle/>
          <a:p>
            <a:r>
              <a:rPr lang="en-US" dirty="0" smtClean="0"/>
              <a:t>Four photon final states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24</a:t>
            </a:fld>
            <a:endParaRPr kumimoji="0" lang="en-US"/>
          </a:p>
        </p:txBody>
      </p:sp>
      <p:pic>
        <p:nvPicPr>
          <p:cNvPr id="7" name="Picture 6" descr="four_gam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384300"/>
            <a:ext cx="7372350" cy="547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10" y="730552"/>
            <a:ext cx="2184400" cy="304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52" y="3173186"/>
            <a:ext cx="7112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52" y="2431143"/>
            <a:ext cx="533400" cy="406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10" y="3113315"/>
            <a:ext cx="558800" cy="406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10" y="2419350"/>
            <a:ext cx="368300" cy="241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1864" y="1267883"/>
            <a:ext cx="5150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About 6% of the spring 2016 statistics from early in the run and using a very preliminary production run.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Clear signals for 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rgbClr val="660066"/>
                </a:solidFill>
              </a:rPr>
              <a:t>, f</a:t>
            </a:r>
            <a:r>
              <a:rPr lang="en-US" sz="2400" baseline="-25000" dirty="0" smtClean="0">
                <a:solidFill>
                  <a:srgbClr val="660066"/>
                </a:solidFill>
              </a:rPr>
              <a:t>0</a:t>
            </a:r>
            <a:r>
              <a:rPr lang="en-US" sz="2400" dirty="0" smtClean="0">
                <a:solidFill>
                  <a:srgbClr val="660066"/>
                </a:solidFill>
              </a:rPr>
              <a:t>(980), f</a:t>
            </a:r>
            <a:r>
              <a:rPr lang="en-US" sz="2400" baseline="-25000" dirty="0" smtClean="0">
                <a:solidFill>
                  <a:srgbClr val="660066"/>
                </a:solidFill>
              </a:rPr>
              <a:t>2</a:t>
            </a:r>
            <a:r>
              <a:rPr lang="en-US" sz="2400" dirty="0" smtClean="0">
                <a:solidFill>
                  <a:srgbClr val="660066"/>
                </a:solidFill>
              </a:rPr>
              <a:t>(1270), a</a:t>
            </a:r>
            <a:r>
              <a:rPr lang="en-US" sz="2400" baseline="-25000" dirty="0" smtClean="0">
                <a:solidFill>
                  <a:srgbClr val="660066"/>
                </a:solidFill>
              </a:rPr>
              <a:t>0</a:t>
            </a:r>
            <a:r>
              <a:rPr lang="en-US" sz="2400" dirty="0" smtClean="0">
                <a:solidFill>
                  <a:srgbClr val="660066"/>
                </a:solidFill>
              </a:rPr>
              <a:t>(980) and a</a:t>
            </a:r>
            <a:r>
              <a:rPr lang="en-US" sz="2400" baseline="-25000" dirty="0" smtClean="0">
                <a:solidFill>
                  <a:srgbClr val="660066"/>
                </a:solidFill>
              </a:rPr>
              <a:t>2</a:t>
            </a:r>
            <a:r>
              <a:rPr lang="en-US" sz="2400" dirty="0" smtClean="0">
                <a:solidFill>
                  <a:srgbClr val="660066"/>
                </a:solidFill>
              </a:rPr>
              <a:t>(1320).</a:t>
            </a:r>
          </a:p>
        </p:txBody>
      </p:sp>
    </p:spTree>
    <p:extLst>
      <p:ext uri="{BB962C8B-B14F-4D97-AF65-F5344CB8AC3E}">
        <p14:creationId xmlns:p14="http://schemas.microsoft.com/office/powerpoint/2010/main" val="413958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90600"/>
          </a:xfrm>
        </p:spPr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Kaon</a:t>
            </a:r>
            <a:r>
              <a:rPr lang="en-US" dirty="0" smtClean="0"/>
              <a:t>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25</a:t>
            </a:fld>
            <a:endParaRPr kumimoji="0" lang="en-US"/>
          </a:p>
        </p:txBody>
      </p:sp>
      <p:pic>
        <p:nvPicPr>
          <p:cNvPr id="7" name="Picture 6" descr="dirc_carri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22" y="1417638"/>
            <a:ext cx="4451350" cy="370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1" y="1417638"/>
            <a:ext cx="43178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Four of the </a:t>
            </a:r>
            <a:r>
              <a:rPr lang="en-US" sz="2400" dirty="0" err="1" smtClean="0">
                <a:solidFill>
                  <a:srgbClr val="660066"/>
                </a:solidFill>
              </a:rPr>
              <a:t>BaBar</a:t>
            </a:r>
            <a:r>
              <a:rPr lang="en-US" sz="2400" dirty="0" smtClean="0">
                <a:solidFill>
                  <a:srgbClr val="660066"/>
                </a:solidFill>
              </a:rPr>
              <a:t> DIRC bar boxes will be installed in front of the TOF wall.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This combined with the other PID systems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in </a:t>
            </a:r>
            <a:r>
              <a:rPr lang="en-US" sz="2400" dirty="0" smtClean="0">
                <a:solidFill>
                  <a:srgbClr val="000090"/>
                </a:solidFill>
              </a:rPr>
              <a:t>GlueX will allow us to fully study final states with strange quarks.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660066"/>
                </a:solidFill>
              </a:rPr>
              <a:t>Strangeonium mesons and hybrids can be studied.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Hyperon and cascade baryons can be studied.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5883" y="5230924"/>
            <a:ext cx="3333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Expected in 2018/2019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6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38" y="374807"/>
            <a:ext cx="5916991" cy="786336"/>
          </a:xfrm>
        </p:spPr>
        <p:txBody>
          <a:bodyPr>
            <a:normAutofit/>
          </a:bodyPr>
          <a:lstStyle/>
          <a:p>
            <a:r>
              <a:rPr lang="en-US" dirty="0" smtClean="0"/>
              <a:t>GlueX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26</a:t>
            </a:fld>
            <a:endParaRPr kumimoji="0" lang="en-US"/>
          </a:p>
        </p:txBody>
      </p:sp>
      <p:sp>
        <p:nvSpPr>
          <p:cNvPr id="7" name="TextBox 6"/>
          <p:cNvSpPr txBox="1"/>
          <p:nvPr/>
        </p:nvSpPr>
        <p:spPr>
          <a:xfrm>
            <a:off x="257409" y="1161143"/>
            <a:ext cx="529919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GlueX—Hybrid mesons/spectroscopy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PR-06-102, PR-12-002 &amp; PR-13-003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GlueX—</a:t>
            </a:r>
            <a:r>
              <a:rPr lang="en-US" sz="2400" dirty="0" err="1" smtClean="0">
                <a:solidFill>
                  <a:srgbClr val="660066"/>
                </a:solidFill>
              </a:rPr>
              <a:t>PrimEx</a:t>
            </a:r>
            <a:r>
              <a:rPr lang="en-US" sz="2400" dirty="0" smtClean="0">
                <a:solidFill>
                  <a:srgbClr val="660066"/>
                </a:solidFill>
              </a:rPr>
              <a:t>-eta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PR-10-011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(calorimeter plug)</a:t>
            </a:r>
            <a:endParaRPr lang="en-US" sz="2400" dirty="0">
              <a:solidFill>
                <a:srgbClr val="660066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GlueX—Pion </a:t>
            </a:r>
            <a:r>
              <a:rPr lang="en-US" sz="2400" dirty="0" err="1" smtClean="0">
                <a:solidFill>
                  <a:srgbClr val="000090"/>
                </a:solidFill>
              </a:rPr>
              <a:t>polarizability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PR-13-008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(forward </a:t>
            </a:r>
            <a:r>
              <a:rPr lang="en-US" sz="2400" dirty="0" err="1" smtClean="0">
                <a:solidFill>
                  <a:srgbClr val="000090"/>
                </a:solidFill>
              </a:rPr>
              <a:t>muon</a:t>
            </a:r>
            <a:r>
              <a:rPr lang="en-US" sz="2400" dirty="0" smtClean="0">
                <a:solidFill>
                  <a:srgbClr val="000090"/>
                </a:solidFill>
              </a:rPr>
              <a:t> detector)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GlueX—JEF: Rare eta decays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PR14-004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(calorimeter upgrade)	</a:t>
            </a:r>
            <a:r>
              <a:rPr lang="en-US" sz="2400" dirty="0" smtClean="0">
                <a:solidFill>
                  <a:srgbClr val="0000FF"/>
                </a:solidFill>
              </a:rPr>
              <a:t>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1490" y="1163638"/>
            <a:ext cx="275813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A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340-540 PAC days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79 PAC Days</a:t>
            </a:r>
            <a:endParaRPr lang="en-US" dirty="0">
              <a:solidFill>
                <a:srgbClr val="660066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A- rating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25 PAC Days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Conditionally</a:t>
            </a:r>
          </a:p>
          <a:p>
            <a:r>
              <a:rPr lang="en-US" sz="2400" dirty="0" smtClean="0">
                <a:solidFill>
                  <a:srgbClr val="660066"/>
                </a:solidFill>
              </a:rPr>
              <a:t>Approved</a:t>
            </a:r>
          </a:p>
        </p:txBody>
      </p:sp>
    </p:spTree>
    <p:extLst>
      <p:ext uri="{BB962C8B-B14F-4D97-AF65-F5344CB8AC3E}">
        <p14:creationId xmlns:p14="http://schemas.microsoft.com/office/powerpoint/2010/main" val="197344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112"/>
            <a:ext cx="4741333" cy="881888"/>
          </a:xfrm>
        </p:spPr>
        <p:txBody>
          <a:bodyPr>
            <a:normAutofit/>
          </a:bodyPr>
          <a:lstStyle/>
          <a:p>
            <a:r>
              <a:rPr lang="en-US" dirty="0" smtClean="0"/>
              <a:t>GlueX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27</a:t>
            </a:fld>
            <a:endParaRPr kumimoji="0" lang="en-US"/>
          </a:p>
        </p:txBody>
      </p:sp>
      <p:sp>
        <p:nvSpPr>
          <p:cNvPr id="7" name="TextBox 6"/>
          <p:cNvSpPr txBox="1"/>
          <p:nvPr/>
        </p:nvSpPr>
        <p:spPr>
          <a:xfrm>
            <a:off x="1321790" y="1365407"/>
            <a:ext cx="7340471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GlueX—Study of </a:t>
            </a:r>
            <a:r>
              <a:rPr lang="en-US" sz="2400" dirty="0" smtClean="0">
                <a:solidFill>
                  <a:srgbClr val="0000FF"/>
                </a:solidFill>
                <a:latin typeface="Symbol"/>
              </a:rPr>
              <a:t>w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photoproduction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            on nuclei.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Workshop </a:t>
            </a:r>
            <a:r>
              <a:rPr lang="en-US" sz="2400" dirty="0" smtClean="0">
                <a:solidFill>
                  <a:srgbClr val="008000"/>
                </a:solidFill>
              </a:rPr>
              <a:t>held </a:t>
            </a:r>
            <a:r>
              <a:rPr lang="en-US" sz="2400" dirty="0">
                <a:solidFill>
                  <a:srgbClr val="008000"/>
                </a:solidFill>
              </a:rPr>
              <a:t>in February 2016</a:t>
            </a:r>
          </a:p>
          <a:p>
            <a:r>
              <a:rPr lang="en-US" sz="2400" dirty="0">
                <a:solidFill>
                  <a:srgbClr val="0000FF"/>
                </a:solidFill>
                <a:hlinkClick r:id="rId2"/>
              </a:rPr>
              <a:t>https://</a:t>
            </a:r>
            <a:r>
              <a:rPr lang="en-US" sz="2400" dirty="0" err="1">
                <a:solidFill>
                  <a:srgbClr val="0000FF"/>
                </a:solidFill>
                <a:hlinkClick r:id="rId2"/>
              </a:rPr>
              <a:t>www.jlab.org</a:t>
            </a:r>
            <a:r>
              <a:rPr lang="en-US" sz="2400" dirty="0">
                <a:solidFill>
                  <a:srgbClr val="0000FF"/>
                </a:solidFill>
                <a:hlinkClick r:id="rId2"/>
              </a:rPr>
              <a:t>/conferences/kl2016/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GlueX—Physics opportunities with a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secondary K</a:t>
            </a:r>
            <a:r>
              <a:rPr lang="en-US" sz="2400" baseline="-25000" dirty="0" smtClean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 beam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Workshop held in </a:t>
            </a:r>
            <a:r>
              <a:rPr lang="en-US" sz="2400" dirty="0" smtClean="0">
                <a:solidFill>
                  <a:srgbClr val="008000"/>
                </a:solidFill>
              </a:rPr>
              <a:t>April 2016</a:t>
            </a:r>
          </a:p>
          <a:p>
            <a:r>
              <a:rPr lang="en-US" sz="2400" dirty="0">
                <a:solidFill>
                  <a:srgbClr val="660066"/>
                </a:solidFill>
                <a:hlinkClick r:id="rId3"/>
              </a:rPr>
              <a:t>https://</a:t>
            </a:r>
            <a:r>
              <a:rPr lang="en-US" sz="2400" dirty="0" err="1">
                <a:solidFill>
                  <a:srgbClr val="660066"/>
                </a:solidFill>
                <a:hlinkClick r:id="rId3"/>
              </a:rPr>
              <a:t>www.jlab.org</a:t>
            </a:r>
            <a:r>
              <a:rPr lang="en-US" sz="2400" dirty="0">
                <a:solidFill>
                  <a:srgbClr val="660066"/>
                </a:solidFill>
                <a:hlinkClick r:id="rId3"/>
              </a:rPr>
              <a:t>/conferences/photoproduction16/</a:t>
            </a:r>
            <a:endParaRPr lang="en-US" sz="2400" dirty="0">
              <a:solidFill>
                <a:srgbClr val="660066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9300" y="1417638"/>
            <a:ext cx="14509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LOI 2015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LOI 2015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6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347472"/>
            <a:ext cx="2964180" cy="77495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708" y="1122746"/>
            <a:ext cx="8813292" cy="5479733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</a:rPr>
              <a:t>GlueX is installed, commissioned and ready to start physics running in Fall 2016.</a:t>
            </a:r>
          </a:p>
          <a:p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All detector systems are near design specifications.</a:t>
            </a:r>
          </a:p>
          <a:p>
            <a:r>
              <a:rPr lang="en-US" sz="2600" dirty="0" smtClean="0">
                <a:solidFill>
                  <a:srgbClr val="A53926"/>
                </a:solidFill>
              </a:rPr>
              <a:t>We are aggressively moving ahead on our first physics measurements.</a:t>
            </a:r>
          </a:p>
          <a:p>
            <a:r>
              <a:rPr lang="en-US" sz="2600" dirty="0" smtClean="0">
                <a:solidFill>
                  <a:srgbClr val="5B352E"/>
                </a:solidFill>
              </a:rPr>
              <a:t>The broader program of exotic mesons is in sight. </a:t>
            </a:r>
          </a:p>
          <a:p>
            <a:r>
              <a:rPr lang="en-US" sz="2600" dirty="0" smtClean="0">
                <a:solidFill>
                  <a:srgbClr val="A53926"/>
                </a:solidFill>
              </a:rPr>
              <a:t>Addition of </a:t>
            </a:r>
            <a:r>
              <a:rPr lang="en-US" sz="2600" dirty="0" err="1" smtClean="0">
                <a:solidFill>
                  <a:srgbClr val="A53926"/>
                </a:solidFill>
              </a:rPr>
              <a:t>kaon</a:t>
            </a:r>
            <a:r>
              <a:rPr lang="en-US" sz="2600" dirty="0" smtClean="0">
                <a:solidFill>
                  <a:srgbClr val="A53926"/>
                </a:solidFill>
              </a:rPr>
              <a:t> identification and five-times higher intensity is planned in 2018 to allow us to cover all parts of the GlueX exotic hybrid program. </a:t>
            </a:r>
          </a:p>
          <a:p>
            <a:r>
              <a:rPr lang="en-US" sz="2600" dirty="0" smtClean="0">
                <a:solidFill>
                  <a:srgbClr val="5B352E"/>
                </a:solidFill>
              </a:rPr>
              <a:t>We have an extensive program beyond exotic hybrids and are excited to have new ideas and new collaborators.</a:t>
            </a:r>
            <a:endParaRPr lang="en-US" sz="2600" dirty="0">
              <a:solidFill>
                <a:srgbClr val="5B352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979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The GlueX physics program.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 GlueX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experiment and its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erformance during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ommissioning.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Expected initial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hysics from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GlueX.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Future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lans and other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physics.</a:t>
            </a:r>
            <a:endParaRPr lang="en-US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Summary.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  <p:pic>
        <p:nvPicPr>
          <p:cNvPr id="6" name="Picture 5" descr="CountingHouse_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65" y="4083442"/>
            <a:ext cx="3655938" cy="2422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8663" y="6477000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12-GeV beam, Dec.2015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72"/>
            <a:ext cx="6096000" cy="758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Chromo Dynamics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Meson 2016 - C.A. Meyer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56" y="1434887"/>
            <a:ext cx="2631701" cy="2092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795885"/>
            <a:ext cx="5779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QCD describes the interactions of quarks and gluons and should predict the spectrum of bound-state baryons (       ) and mesons (     ).</a:t>
            </a:r>
          </a:p>
          <a:p>
            <a:endParaRPr lang="en-US" sz="2000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There should also be mesons in which the </a:t>
            </a:r>
            <a:r>
              <a:rPr lang="en-US" sz="2000" dirty="0" err="1" smtClean="0">
                <a:solidFill>
                  <a:srgbClr val="3366FF"/>
                </a:solidFill>
              </a:rPr>
              <a:t>gluonic</a:t>
            </a:r>
            <a:r>
              <a:rPr lang="en-US" sz="2000" dirty="0" smtClean="0">
                <a:solidFill>
                  <a:srgbClr val="3366FF"/>
                </a:solidFill>
              </a:rPr>
              <a:t> field contributes directly to the J</a:t>
            </a:r>
            <a:r>
              <a:rPr lang="en-US" sz="2000" baseline="30000" dirty="0" smtClean="0">
                <a:solidFill>
                  <a:srgbClr val="3366FF"/>
                </a:solidFill>
              </a:rPr>
              <a:t>PC</a:t>
            </a:r>
            <a:r>
              <a:rPr lang="en-US" sz="2000" dirty="0" smtClean="0">
                <a:solidFill>
                  <a:srgbClr val="3366FF"/>
                </a:solidFill>
              </a:rPr>
              <a:t> quantum numbers of the states --- hybrid mesons. Some are expected to have ``exotic’’ quantum numbers.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34" y="1546438"/>
            <a:ext cx="241300" cy="2159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02" y="1546438"/>
            <a:ext cx="368300" cy="17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469" y="3535779"/>
            <a:ext cx="47521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Lattice QCD calculation of the light-quark meson spectrum.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``Constituent gluon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’’: </a:t>
            </a:r>
            <a:r>
              <a:rPr lang="en-US" sz="2400" b="1" dirty="0" smtClean="0">
                <a:solidFill>
                  <a:srgbClr val="000090"/>
                </a:solidFill>
              </a:rPr>
              <a:t>J</a:t>
            </a:r>
            <a:r>
              <a:rPr lang="en-US" sz="24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>
                <a:solidFill>
                  <a:srgbClr val="000090"/>
                </a:solidFill>
              </a:rPr>
              <a:t>= 1</a:t>
            </a:r>
            <a:r>
              <a:rPr lang="en-US" sz="2400" b="1" baseline="30000" dirty="0">
                <a:solidFill>
                  <a:srgbClr val="000090"/>
                </a:solidFill>
              </a:rPr>
              <a:t>+- 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mass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of  </a:t>
            </a:r>
            <a:r>
              <a:rPr lang="en-US" sz="2400" b="1" dirty="0">
                <a:solidFill>
                  <a:srgbClr val="000090"/>
                </a:solidFill>
              </a:rPr>
              <a:t>1-1.5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.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lightest hybrid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nonets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/>
              <a:t>,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80508" y="3838655"/>
            <a:ext cx="3075345" cy="2959100"/>
            <a:chOff x="5980508" y="3838655"/>
            <a:chExt cx="3075345" cy="2959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2.0GeV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+-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-+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2.5Gev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70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40" y="373376"/>
            <a:ext cx="3276096" cy="719507"/>
          </a:xfrm>
        </p:spPr>
        <p:txBody>
          <a:bodyPr>
            <a:normAutofit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5</a:t>
            </a:fld>
            <a:endParaRPr kumimoji="0"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" y="1532179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6" y="365418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60096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6035085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5" y="6219763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4655" y="6537263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PRD83, 111502 &amp; PRD88, 094505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767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40" y="373376"/>
            <a:ext cx="3276096" cy="719507"/>
          </a:xfrm>
        </p:spPr>
        <p:txBody>
          <a:bodyPr>
            <a:normAutofit/>
          </a:bodyPr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6</a:t>
            </a:fld>
            <a:endParaRPr kumimoji="0"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9" y="1532179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6" y="365418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" y="60096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6035085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5" y="6219763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42370" y="225425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6080" y="24003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02888" y="21971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51088" y="24003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83067" y="43452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991601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5821" y="51821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763811" y="5758098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490188" y="355545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51088" y="3554202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54175" y="5182101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54175" y="4720436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4655" y="6537263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PRD83, 111502 &amp; PRD88, 094505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66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6961" y="4457967"/>
            <a:ext cx="2039057" cy="395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7</a:t>
            </a:fld>
            <a:endParaRPr kumimoji="0" lang="en-US"/>
          </a:p>
        </p:txBody>
      </p:sp>
      <p:sp>
        <p:nvSpPr>
          <p:cNvPr id="5" name="Rectangle 4"/>
          <p:cNvSpPr/>
          <p:nvPr/>
        </p:nvSpPr>
        <p:spPr>
          <a:xfrm>
            <a:off x="549578" y="388719"/>
            <a:ext cx="3836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FF6600"/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734152" cy="1718659"/>
            <a:chOff x="0" y="2592"/>
            <a:chExt cx="4691" cy="1406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579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FF"/>
                  </a:solidFill>
                  <a:latin typeface="Symbol" charset="2"/>
                </a:rPr>
                <a:t>p</a:t>
              </a:r>
              <a:r>
                <a:rPr lang="en-US" b="1" baseline="-25000" dirty="0">
                  <a:solidFill>
                    <a:srgbClr val="0080FF"/>
                  </a:solidFill>
                </a:rPr>
                <a:t>1</a:t>
              </a:r>
              <a:r>
                <a:rPr lang="en-US" dirty="0">
                  <a:solidFill>
                    <a:srgbClr val="0080FF"/>
                  </a:solidFill>
                </a:rPr>
                <a:t>  I</a:t>
              </a:r>
              <a:r>
                <a:rPr lang="en-US" b="1" baseline="30000" dirty="0">
                  <a:solidFill>
                    <a:srgbClr val="0080FF"/>
                  </a:solidFill>
                </a:rPr>
                <a:t>G</a:t>
              </a:r>
              <a:r>
                <a:rPr lang="en-US" dirty="0">
                  <a:solidFill>
                    <a:srgbClr val="0080FF"/>
                  </a:solidFill>
                </a:rPr>
                <a:t>(J</a:t>
              </a:r>
              <a:r>
                <a:rPr lang="en-US" b="1" baseline="30000" dirty="0">
                  <a:solidFill>
                    <a:srgbClr val="0080FF"/>
                  </a:solidFill>
                </a:rPr>
                <a:t>PC</a:t>
              </a:r>
              <a:r>
                <a:rPr lang="en-US" dirty="0">
                  <a:solidFill>
                    <a:srgbClr val="0080FF"/>
                  </a:solidFill>
                </a:rPr>
                <a:t>)=1</a:t>
              </a:r>
              <a:r>
                <a:rPr lang="en-US" b="1" baseline="30000" dirty="0">
                  <a:solidFill>
                    <a:srgbClr val="0080FF"/>
                  </a:solidFill>
                </a:rPr>
                <a:t>-</a:t>
              </a:r>
              <a:r>
                <a:rPr lang="en-US" dirty="0">
                  <a:solidFill>
                    <a:srgbClr val="0080FF"/>
                  </a:solidFill>
                </a:rPr>
                <a:t>(1</a:t>
              </a:r>
              <a:r>
                <a:rPr lang="en-US" b="1" baseline="30000" dirty="0">
                  <a:solidFill>
                    <a:srgbClr val="0080FF"/>
                  </a:solidFill>
                </a:rPr>
                <a:t>-+</a:t>
              </a:r>
              <a:r>
                <a:rPr lang="en-US" dirty="0">
                  <a:solidFill>
                    <a:srgbClr val="0080FF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655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h</a:t>
              </a:r>
              <a:r>
                <a:rPr lang="en-US" b="1" baseline="30000" dirty="0">
                  <a:solidFill>
                    <a:srgbClr val="008000"/>
                  </a:solidFill>
                </a:rPr>
                <a:t>’</a:t>
              </a:r>
              <a:r>
                <a:rPr lang="en-US" b="1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  I</a:t>
              </a:r>
              <a:r>
                <a:rPr lang="en-US" b="1" baseline="30000" dirty="0">
                  <a:solidFill>
                    <a:srgbClr val="008000"/>
                  </a:solidFill>
                </a:rPr>
                <a:t>G</a:t>
              </a:r>
              <a:r>
                <a:rPr lang="en-US" dirty="0">
                  <a:solidFill>
                    <a:srgbClr val="008000"/>
                  </a:solidFill>
                </a:rPr>
                <a:t>(J</a:t>
              </a:r>
              <a:r>
                <a:rPr lang="en-US" b="1" baseline="30000" dirty="0">
                  <a:solidFill>
                    <a:srgbClr val="008000"/>
                  </a:solidFill>
                </a:rPr>
                <a:t>PC</a:t>
              </a:r>
              <a:r>
                <a:rPr lang="en-US" dirty="0">
                  <a:solidFill>
                    <a:srgbClr val="008000"/>
                  </a:solidFill>
                </a:rPr>
                <a:t>)=0</a:t>
              </a:r>
              <a:r>
                <a:rPr lang="en-US" b="1" baseline="30000" dirty="0">
                  <a:solidFill>
                    <a:srgbClr val="008000"/>
                  </a:solidFill>
                </a:rPr>
                <a:t>+</a:t>
              </a:r>
              <a:r>
                <a:rPr lang="en-US" dirty="0">
                  <a:solidFill>
                    <a:srgbClr val="008000"/>
                  </a:solidFill>
                </a:rPr>
                <a:t>(1</a:t>
              </a:r>
              <a:r>
                <a:rPr lang="en-US" b="1" baseline="30000" dirty="0">
                  <a:solidFill>
                    <a:srgbClr val="008000"/>
                  </a:solidFill>
                </a:rPr>
                <a:t>-+</a:t>
              </a:r>
              <a:r>
                <a:rPr lang="en-US" dirty="0">
                  <a:solidFill>
                    <a:srgbClr val="008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62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Symbol" charset="2"/>
                </a:rPr>
                <a:t>h</a:t>
              </a:r>
              <a:r>
                <a:rPr lang="en-US" b="1" baseline="-25000" dirty="0"/>
                <a:t>1</a:t>
              </a:r>
              <a:r>
                <a:rPr lang="en-US" dirty="0"/>
                <a:t>  I</a:t>
              </a:r>
              <a:r>
                <a:rPr lang="en-US" b="1" baseline="30000" dirty="0"/>
                <a:t>G</a:t>
              </a:r>
              <a:r>
                <a:rPr lang="en-US" dirty="0"/>
                <a:t>(J</a:t>
              </a:r>
              <a:r>
                <a:rPr lang="en-US" b="1" baseline="30000" dirty="0"/>
                <a:t>PC</a:t>
              </a:r>
              <a:r>
                <a:rPr lang="en-US" dirty="0"/>
                <a:t>)=0</a:t>
              </a:r>
              <a:r>
                <a:rPr lang="en-US" b="1" baseline="30000" dirty="0"/>
                <a:t>+</a:t>
              </a:r>
              <a:r>
                <a:rPr lang="en-US" dirty="0"/>
                <a:t>(1</a:t>
              </a:r>
              <a:r>
                <a:rPr lang="en-US" b="1" baseline="30000" dirty="0"/>
                <a:t>-+</a:t>
              </a:r>
              <a:r>
                <a:rPr lang="en-US" dirty="0"/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20" y="1051716"/>
            <a:ext cx="4224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Lattice QCD suggests 5 nonets of mesons with exotic quantum</a:t>
            </a:r>
            <a:r>
              <a:rPr lang="en-US" sz="24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number: 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1 nonet of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  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-+ 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2 nonets of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+- 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exotic 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Calibri"/>
              </a:rPr>
              <a:t>mesons</a:t>
            </a: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26" y="2155034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48" y="1785445"/>
            <a:ext cx="254000" cy="203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FF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dirty="0" smtClean="0">
                <a:solidFill>
                  <a:srgbClr val="0080FF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0080FF"/>
                </a:solidFill>
                <a:latin typeface="Calibri"/>
                <a:cs typeface="Calibri"/>
              </a:rPr>
              <a:t>1</a:t>
            </a:r>
            <a:r>
              <a:rPr lang="en-US" sz="2400" dirty="0" smtClean="0">
                <a:solidFill>
                  <a:srgbClr val="0080FF"/>
                </a:solidFill>
                <a:latin typeface="Calibri"/>
                <a:cs typeface="Calibri"/>
              </a:rPr>
              <a:t> states.</a:t>
            </a:r>
            <a:endParaRPr lang="en-US" sz="2400" dirty="0">
              <a:solidFill>
                <a:srgbClr val="0080FF"/>
              </a:solidFill>
              <a:latin typeface="Calibri"/>
              <a:cs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 smtClean="0">
                <a:solidFill>
                  <a:srgbClr val="000090"/>
                </a:solidFill>
              </a:rPr>
              <a:t>J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PC</a:t>
            </a:r>
            <a:r>
              <a:rPr lang="en-US" sz="2000" b="1" dirty="0" smtClean="0">
                <a:solidFill>
                  <a:srgbClr val="000090"/>
                </a:solidFill>
              </a:rPr>
              <a:t> = 1</a:t>
            </a:r>
            <a:r>
              <a:rPr lang="en-US" sz="2000" b="1" baseline="30000" dirty="0" smtClean="0">
                <a:solidFill>
                  <a:srgbClr val="000090"/>
                </a:solidFill>
              </a:rPr>
              <a:t>+- </a:t>
            </a:r>
            <a:r>
              <a:rPr lang="en-US" sz="2000" b="1" baseline="30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 smtClean="0">
                <a:solidFill>
                  <a:srgbClr val="000090"/>
                </a:solidFill>
              </a:rPr>
              <a:t>1-1.5 </a:t>
            </a:r>
            <a:r>
              <a:rPr lang="en-US" sz="2000" b="1" dirty="0" err="1" smtClean="0">
                <a:solidFill>
                  <a:srgbClr val="000090"/>
                </a:solidFill>
              </a:rPr>
              <a:t>GeV</a:t>
            </a:r>
            <a:endParaRPr lang="en-US" sz="2000" b="1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976390" y="498350"/>
            <a:ext cx="3075345" cy="2959100"/>
            <a:chOff x="5980508" y="3838655"/>
            <a:chExt cx="3075345" cy="2959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2.0GeV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+-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+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-+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2.5Gev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60945" y="5827827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</a:rPr>
              <a:t>Kaon</a:t>
            </a:r>
            <a:r>
              <a:rPr lang="en-US" dirty="0" smtClean="0">
                <a:solidFill>
                  <a:srgbClr val="FF00FF"/>
                </a:solidFill>
              </a:rPr>
              <a:t> states do not have exotic QNs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86234" y="6398220"/>
            <a:ext cx="146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PRD84, 074023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07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662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Photoproduction Mechanisms</a:t>
            </a:r>
            <a:endParaRPr lang="en-US" sz="4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" y="926251"/>
            <a:ext cx="2479040" cy="193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128" y="1026424"/>
            <a:ext cx="637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 smtClean="0">
                <a:solidFill>
                  <a:srgbClr val="660066"/>
                </a:solidFill>
              </a:rPr>
              <a:t>(I</a:t>
            </a:r>
            <a:r>
              <a:rPr lang="en-US" sz="2400" b="1" baseline="30000" dirty="0" smtClean="0">
                <a:solidFill>
                  <a:srgbClr val="660066"/>
                </a:solidFill>
              </a:rPr>
              <a:t>G</a:t>
            </a:r>
            <a:r>
              <a:rPr lang="en-US" sz="2400" b="1" dirty="0" smtClean="0">
                <a:solidFill>
                  <a:srgbClr val="660066"/>
                </a:solidFill>
              </a:rPr>
              <a:t>)J</a:t>
            </a:r>
            <a:r>
              <a:rPr lang="en-US" sz="2400" b="1" baseline="30000" dirty="0" smtClean="0">
                <a:solidFill>
                  <a:srgbClr val="660066"/>
                </a:solidFill>
              </a:rPr>
              <a:t>PC </a:t>
            </a:r>
            <a:r>
              <a:rPr lang="en-US" sz="2400" b="1" dirty="0" smtClean="0">
                <a:solidFill>
                  <a:srgbClr val="660066"/>
                </a:solidFill>
              </a:rPr>
              <a:t>up to L=2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080" y="3029197"/>
            <a:ext cx="2956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              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      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baseline="-25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       </a:t>
            </a:r>
            <a:r>
              <a:rPr lang="en-US" sz="24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’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endParaRPr lang="en-US" sz="24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 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 smtClean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 smtClean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 smtClean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 smtClean="0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 smtClean="0">
                <a:solidFill>
                  <a:srgbClr val="008000"/>
                </a:solidFill>
                <a:cs typeface="Symbol" charset="2"/>
              </a:rPr>
              <a:t>         </a:t>
            </a:r>
            <a:r>
              <a:rPr lang="en-US" sz="2400" dirty="0" smtClean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3485" y="3029197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is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8000"/>
                </a:solidFill>
              </a:rPr>
              <a:t>charge-exchange </a:t>
            </a:r>
            <a:r>
              <a:rPr lang="en-US" sz="2800" dirty="0" smtClean="0">
                <a:solidFill>
                  <a:srgbClr val="000000"/>
                </a:solidFill>
              </a:rPr>
              <a:t>only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609" y="3711946"/>
            <a:ext cx="5799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photo- production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Linear polarization is a filter on the naturality of the exchanged particle.</a:t>
            </a:r>
            <a:endParaRPr lang="en-US" sz="2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18284" y="3345759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50488" y="5885840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950488" y="625027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38393" y="5518704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562590" y="5155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62590" y="4774923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62590" y="4359406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06185" y="4057038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718284" y="3702881"/>
            <a:ext cx="3758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10347" y="2025059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P = Pomeron exchange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5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Meson 2016 - C.A. Meyer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237847" y="623880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</a:t>
            </a:r>
            <a:r>
              <a:rPr lang="en-US" sz="2000" dirty="0" err="1" smtClean="0">
                <a:solidFill>
                  <a:srgbClr val="333399"/>
                </a:solidFill>
              </a:rPr>
              <a:t>aons</a:t>
            </a:r>
            <a:r>
              <a:rPr lang="en-US" sz="2000" dirty="0" smtClean="0">
                <a:solidFill>
                  <a:srgbClr val="333399"/>
                </a:solidFill>
              </a:rPr>
              <a:t> </a:t>
            </a:r>
            <a:r>
              <a:rPr lang="en-US" sz="2000" dirty="0">
                <a:solidFill>
                  <a:srgbClr val="333399"/>
                </a:solidFill>
              </a:rPr>
              <a:t>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04066" y="644183"/>
            <a:ext cx="697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dirty="0" smtClean="0">
                <a:solidFill>
                  <a:srgbClr val="FF6600"/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57200" y="1466084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 smtClean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459FAF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459FAF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endParaRPr lang="en-GB" sz="2400" dirty="0" smtClean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1410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04" y="5869469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3891A7"/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7070" y="5623248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8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12113</TotalTime>
  <Words>2025</Words>
  <Application>Microsoft Macintosh PowerPoint</Application>
  <PresentationFormat>On-screen Show (4:3)</PresentationFormat>
  <Paragraphs>315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Clarity</vt:lpstr>
      <vt:lpstr> The           Experiment </vt:lpstr>
      <vt:lpstr>The GlueX Collaboration</vt:lpstr>
      <vt:lpstr>Outline</vt:lpstr>
      <vt:lpstr>Quantum Chromo Dynamics</vt:lpstr>
      <vt:lpstr>Lattice QCD</vt:lpstr>
      <vt:lpstr>Lattice QCD</vt:lpstr>
      <vt:lpstr>PowerPoint Presentation</vt:lpstr>
      <vt:lpstr>Photoproduction Mechanisms</vt:lpstr>
      <vt:lpstr>PowerPoint Presentation</vt:lpstr>
      <vt:lpstr>The GlueX Experiment</vt:lpstr>
      <vt:lpstr>The GlueX Experiment</vt:lpstr>
      <vt:lpstr>The GlueX Experiment</vt:lpstr>
      <vt:lpstr>GlueX Commissioning </vt:lpstr>
      <vt:lpstr>GlueX Calorimeter Performance</vt:lpstr>
      <vt:lpstr>GlueX Tracking Performance</vt:lpstr>
      <vt:lpstr>GlueX Particle Identification</vt:lpstr>
      <vt:lpstr>Start of Physics in GlueX</vt:lpstr>
      <vt:lpstr>Early Physics in GlueX</vt:lpstr>
      <vt:lpstr>Beam Asymmetry in r Photoproduction</vt:lpstr>
      <vt:lpstr>π0 beam asymmetry</vt:lpstr>
      <vt:lpstr>π0 model: integration with JPAC</vt:lpstr>
      <vt:lpstr>Pseudoscalar Beam Asymmetries</vt:lpstr>
      <vt:lpstr>Physics Opportunities</vt:lpstr>
      <vt:lpstr>Four photon final states</vt:lpstr>
      <vt:lpstr>Forward Kaon Identification</vt:lpstr>
      <vt:lpstr>GlueX Experiments</vt:lpstr>
      <vt:lpstr>GlueX Experiments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of GlueX</dc:title>
  <dc:creator>Curtis Meyer</dc:creator>
  <cp:lastModifiedBy>Curtis Meyer</cp:lastModifiedBy>
  <cp:revision>114</cp:revision>
  <cp:lastPrinted>2016-06-01T00:36:15Z</cp:lastPrinted>
  <dcterms:created xsi:type="dcterms:W3CDTF">2015-09-05T16:32:38Z</dcterms:created>
  <dcterms:modified xsi:type="dcterms:W3CDTF">2016-06-03T14:51:14Z</dcterms:modified>
</cp:coreProperties>
</file>