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3" r:id="rId4"/>
    <p:sldId id="264" r:id="rId5"/>
    <p:sldId id="265" r:id="rId6"/>
    <p:sldId id="266" r:id="rId7"/>
    <p:sldId id="257" r:id="rId8"/>
    <p:sldId id="258" r:id="rId9"/>
    <p:sldId id="261" r:id="rId10"/>
    <p:sldId id="262" r:id="rId11"/>
    <p:sldId id="259" r:id="rId12"/>
    <p:sldId id="269" r:id="rId13"/>
    <p:sldId id="26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2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3F889-B047-1C47-8F8D-00DBA71AC543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AA578-EB49-554F-97D5-321FC80E4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56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F270D-5C96-F84F-9648-E15F23F90F3A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B6303-17B7-754D-82D7-EC2A2E426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33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err="1" smtClean="0"/>
              <a:t>gluonic</a:t>
            </a:r>
            <a:r>
              <a:rPr lang="en-US" dirty="0" smtClean="0"/>
              <a:t> excitations and why are we looking for them? Lattice QCD predictions for</a:t>
            </a:r>
            <a:r>
              <a:rPr lang="en-US" baseline="0" dirty="0" smtClean="0"/>
              <a:t> the mesons and in particular, a class of mesons with non-quark-antiquark quantum numbers. Also not that mixing angles are predicted. GlueX</a:t>
            </a:r>
            <a:r>
              <a:rPr lang="en-US" dirty="0" smtClean="0"/>
              <a:t> needs to measure p</a:t>
            </a:r>
            <a:r>
              <a:rPr lang="en-US" baseline="0" dirty="0" smtClean="0"/>
              <a:t>article J(PC), masses, widths and decay modes to be able to map these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AEE9C-5FD0-FE43-9C6C-571C7A40F5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Coherent bremsstrahlung beam with linearly</a:t>
            </a:r>
            <a:r>
              <a:rPr lang="en-US" baseline="0" dirty="0" smtClean="0"/>
              <a:t> polarized (40%) photons and the GlueX detector to search for exotics. The detector is a nearly hermetic detector for charged particles and photons in a 2.2T magnetic field. The expected reaction is the photo production of some meson X which then decays. Typical decay chains for a some exotic states are shown, and the final states that they yield. GlueX needs to reconstruct complete final states to carry out amplitude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AEE9C-5FD0-FE43-9C6C-571C7A40F5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2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8FE0-F335-9F41-A641-62C193F1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0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8FE0-F335-9F41-A641-62C193F1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8FE0-F335-9F41-A641-62C193F1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5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8FE0-F335-9F41-A641-62C193F1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4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8FE0-F335-9F41-A641-62C193F1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2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8FE0-F335-9F41-A641-62C193F1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7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8FE0-F335-9F41-A641-62C193F1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5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8FE0-F335-9F41-A641-62C193F1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3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8FE0-F335-9F41-A641-62C193F1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8FE0-F335-9F41-A641-62C193F1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6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8FE0-F335-9F41-A641-62C193F12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5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28FE0-F335-9F41-A641-62C193F125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hameleon_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600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366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366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0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wmf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GlueX Experiment in Hall-D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Curtis A. Meyer</a:t>
            </a:r>
          </a:p>
          <a:p>
            <a:r>
              <a:rPr lang="en-US" dirty="0" smtClean="0"/>
              <a:t>GlueX Spokesperson</a:t>
            </a:r>
          </a:p>
          <a:p>
            <a:r>
              <a:rPr lang="en-US" dirty="0" smtClean="0"/>
              <a:t>October 3,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9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32A6-F434-AC4E-A3C0-83EB200FC527}" type="slidenum">
              <a:rPr lang="en-US"/>
              <a:pPr/>
              <a:t>10</a:t>
            </a:fld>
            <a:endParaRPr lang="en-US"/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304800" y="1524000"/>
            <a:ext cx="2590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>
                <a:solidFill>
                  <a:srgbClr val="660A25"/>
                </a:solidFill>
                <a:latin typeface="Helvetica" charset="0"/>
              </a:rPr>
              <a:t>This technique provides requisite energy, flux and polarization</a:t>
            </a:r>
            <a:endParaRPr lang="en-US">
              <a:solidFill>
                <a:srgbClr val="660A25"/>
              </a:solidFill>
              <a:latin typeface="Helvetica" charset="0"/>
            </a:endParaRPr>
          </a:p>
        </p:txBody>
      </p:sp>
      <p:pic>
        <p:nvPicPr>
          <p:cNvPr id="107546" name="Picture 26"/>
          <p:cNvPicPr>
            <a:picLocks noChangeAspect="1" noChangeArrowheads="1"/>
          </p:cNvPicPr>
          <p:nvPr/>
        </p:nvPicPr>
        <p:blipFill>
          <a:blip r:embed="rId2"/>
          <a:srcRect l="10701" t="57410" r="52740" b="8984"/>
          <a:stretch>
            <a:fillRect/>
          </a:stretch>
        </p:blipFill>
        <p:spPr bwMode="auto">
          <a:xfrm>
            <a:off x="381000" y="3352800"/>
            <a:ext cx="2514600" cy="1471613"/>
          </a:xfrm>
          <a:prstGeom prst="rect">
            <a:avLst/>
          </a:prstGeom>
          <a:noFill/>
        </p:spPr>
      </p:pic>
      <p:sp>
        <p:nvSpPr>
          <p:cNvPr id="107547" name="Rectangle 27"/>
          <p:cNvSpPr>
            <a:spLocks noChangeArrowheads="1"/>
          </p:cNvSpPr>
          <p:nvPr/>
        </p:nvSpPr>
        <p:spPr bwMode="auto">
          <a:xfrm>
            <a:off x="158750" y="3613150"/>
            <a:ext cx="117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E30917"/>
                </a:solidFill>
                <a:latin typeface="Helvetica" charset="0"/>
              </a:rPr>
              <a:t>electrons in</a:t>
            </a:r>
          </a:p>
        </p:txBody>
      </p:sp>
      <p:sp>
        <p:nvSpPr>
          <p:cNvPr id="107548" name="Rectangle 28"/>
          <p:cNvSpPr>
            <a:spLocks noChangeArrowheads="1"/>
          </p:cNvSpPr>
          <p:nvPr/>
        </p:nvSpPr>
        <p:spPr bwMode="auto">
          <a:xfrm>
            <a:off x="1655763" y="2819400"/>
            <a:ext cx="16906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1">
                <a:latin typeface="Helvetica" charset="0"/>
              </a:rPr>
              <a:t>Linearly polarized</a:t>
            </a:r>
          </a:p>
          <a:p>
            <a:pPr algn="ctr" eaLnBrk="0" hangingPunct="0"/>
            <a:r>
              <a:rPr lang="en-US" sz="1400" b="1">
                <a:latin typeface="Helvetica" charset="0"/>
              </a:rPr>
              <a:t>photons out</a:t>
            </a:r>
          </a:p>
        </p:txBody>
      </p:sp>
      <p:sp>
        <p:nvSpPr>
          <p:cNvPr id="107549" name="Rectangle 29"/>
          <p:cNvSpPr>
            <a:spLocks noChangeArrowheads="1"/>
          </p:cNvSpPr>
          <p:nvPr/>
        </p:nvSpPr>
        <p:spPr bwMode="auto">
          <a:xfrm>
            <a:off x="1619250" y="4527550"/>
            <a:ext cx="130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Helvetica" charset="0"/>
              </a:rPr>
              <a:t>spectrometer</a:t>
            </a:r>
          </a:p>
        </p:txBody>
      </p:sp>
      <p:sp>
        <p:nvSpPr>
          <p:cNvPr id="107550" name="Rectangle 30"/>
          <p:cNvSpPr>
            <a:spLocks noChangeArrowheads="1"/>
          </p:cNvSpPr>
          <p:nvPr/>
        </p:nvSpPr>
        <p:spPr bwMode="auto">
          <a:xfrm>
            <a:off x="378174" y="5137150"/>
            <a:ext cx="1581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1" dirty="0" smtClean="0">
                <a:latin typeface="Helvetica" charset="0"/>
              </a:rPr>
              <a:t>20 </a:t>
            </a:r>
            <a:r>
              <a:rPr lang="en-US" sz="1400" b="1" dirty="0" smtClean="0">
                <a:latin typeface="Symbol"/>
              </a:rPr>
              <a:t>m</a:t>
            </a:r>
            <a:r>
              <a:rPr lang="en-US" sz="1400" b="1" dirty="0" smtClean="0">
                <a:latin typeface="Helvetica" charset="0"/>
              </a:rPr>
              <a:t>m thick </a:t>
            </a:r>
          </a:p>
          <a:p>
            <a:pPr algn="ctr" eaLnBrk="0" hangingPunct="0"/>
            <a:r>
              <a:rPr lang="en-US" sz="1400" b="1" dirty="0" smtClean="0">
                <a:latin typeface="Helvetica" charset="0"/>
              </a:rPr>
              <a:t>Diamond crystal</a:t>
            </a:r>
            <a:endParaRPr lang="en-US" sz="1400" b="1" dirty="0">
              <a:latin typeface="Helvetica" charset="0"/>
            </a:endParaRPr>
          </a:p>
        </p:txBody>
      </p:sp>
      <p:sp>
        <p:nvSpPr>
          <p:cNvPr id="107551" name="Line 31"/>
          <p:cNvSpPr>
            <a:spLocks noChangeShapeType="1"/>
          </p:cNvSpPr>
          <p:nvPr/>
        </p:nvSpPr>
        <p:spPr bwMode="auto">
          <a:xfrm flipV="1">
            <a:off x="533400" y="4724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95600" y="757455"/>
            <a:ext cx="6184900" cy="5995989"/>
            <a:chOff x="2959100" y="152400"/>
            <a:chExt cx="6184900" cy="5995989"/>
          </a:xfrm>
        </p:grpSpPr>
        <p:grpSp>
          <p:nvGrpSpPr>
            <p:cNvPr id="107525" name="Group 5"/>
            <p:cNvGrpSpPr>
              <a:grpSpLocks/>
            </p:cNvGrpSpPr>
            <p:nvPr/>
          </p:nvGrpSpPr>
          <p:grpSpPr bwMode="auto">
            <a:xfrm>
              <a:off x="3429000" y="152400"/>
              <a:ext cx="5083175" cy="5181600"/>
              <a:chOff x="2208" y="864"/>
              <a:chExt cx="2590" cy="2640"/>
            </a:xfrm>
          </p:grpSpPr>
          <p:pic>
            <p:nvPicPr>
              <p:cNvPr id="107526" name="Picture 6"/>
              <p:cNvPicPr>
                <a:picLocks noChangeAspect="1" noChangeArrowheads="1"/>
              </p:cNvPicPr>
              <p:nvPr/>
            </p:nvPicPr>
            <p:blipFill>
              <a:blip r:embed="rId3">
                <a:alphaModFix amt="50000"/>
              </a:blip>
              <a:srcRect/>
              <a:stretch>
                <a:fillRect/>
              </a:stretch>
            </p:blipFill>
            <p:spPr bwMode="auto">
              <a:xfrm>
                <a:off x="2208" y="864"/>
                <a:ext cx="2590" cy="2640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</p:spPr>
          </p:pic>
          <p:sp>
            <p:nvSpPr>
              <p:cNvPr id="107527" name="Rectangle 7"/>
              <p:cNvSpPr>
                <a:spLocks noChangeArrowheads="1"/>
              </p:cNvSpPr>
              <p:nvPr/>
            </p:nvSpPr>
            <p:spPr bwMode="auto">
              <a:xfrm>
                <a:off x="2976" y="912"/>
                <a:ext cx="1392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28" name="Rectangle 8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115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7529" name="Rectangle 9"/>
            <p:cNvSpPr>
              <a:spLocks noChangeArrowheads="1"/>
            </p:cNvSpPr>
            <p:nvPr/>
          </p:nvSpPr>
          <p:spPr bwMode="auto">
            <a:xfrm rot="-5400000">
              <a:off x="2847182" y="1332706"/>
              <a:ext cx="590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latin typeface="Helvetica" charset="0"/>
                </a:rPr>
                <a:t>flux</a:t>
              </a:r>
            </a:p>
          </p:txBody>
        </p:sp>
        <p:sp>
          <p:nvSpPr>
            <p:cNvPr id="107530" name="Rectangle 10"/>
            <p:cNvSpPr>
              <a:spLocks noChangeArrowheads="1"/>
            </p:cNvSpPr>
            <p:nvPr/>
          </p:nvSpPr>
          <p:spPr bwMode="auto">
            <a:xfrm>
              <a:off x="6699250" y="5257800"/>
              <a:ext cx="2444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 dirty="0">
                  <a:latin typeface="Helvetica" charset="0"/>
                </a:rPr>
                <a:t>photon energy (GeV)</a:t>
              </a:r>
            </a:p>
          </p:txBody>
        </p:sp>
        <p:sp>
          <p:nvSpPr>
            <p:cNvPr id="107531" name="Rectangle 11"/>
            <p:cNvSpPr>
              <a:spLocks noChangeArrowheads="1"/>
            </p:cNvSpPr>
            <p:nvPr/>
          </p:nvSpPr>
          <p:spPr bwMode="auto">
            <a:xfrm>
              <a:off x="5242085" y="400378"/>
              <a:ext cx="2038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rgbClr val="EF1F1D"/>
                  </a:solidFill>
                  <a:latin typeface="Helvetica" charset="0"/>
                </a:rPr>
                <a:t>12 GeV electrons</a:t>
              </a:r>
            </a:p>
          </p:txBody>
        </p:sp>
        <p:sp>
          <p:nvSpPr>
            <p:cNvPr id="107534" name="Rectangle 14"/>
            <p:cNvSpPr>
              <a:spLocks noChangeArrowheads="1"/>
            </p:cNvSpPr>
            <p:nvPr/>
          </p:nvSpPr>
          <p:spPr bwMode="auto">
            <a:xfrm>
              <a:off x="4191000" y="3317875"/>
              <a:ext cx="1323975" cy="376238"/>
            </a:xfrm>
            <a:prstGeom prst="rect">
              <a:avLst/>
            </a:prstGeom>
            <a:noFill/>
            <a:ln w="9525">
              <a:solidFill>
                <a:srgbClr val="ED181E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ED181E"/>
                  </a:solidFill>
                  <a:latin typeface="Helvetica" charset="0"/>
                </a:rPr>
                <a:t>collimated</a:t>
              </a:r>
            </a:p>
          </p:txBody>
        </p:sp>
        <p:sp>
          <p:nvSpPr>
            <p:cNvPr id="107535" name="Line 15"/>
            <p:cNvSpPr>
              <a:spLocks noChangeShapeType="1"/>
            </p:cNvSpPr>
            <p:nvPr/>
          </p:nvSpPr>
          <p:spPr bwMode="auto">
            <a:xfrm flipH="1">
              <a:off x="4114800" y="3733800"/>
              <a:ext cx="762000" cy="990600"/>
            </a:xfrm>
            <a:prstGeom prst="line">
              <a:avLst/>
            </a:prstGeom>
            <a:noFill/>
            <a:ln w="28575">
              <a:solidFill>
                <a:srgbClr val="EF1F1D"/>
              </a:solidFill>
              <a:round/>
              <a:headEnd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37" name="Rectangle 17"/>
            <p:cNvSpPr>
              <a:spLocks noChangeArrowheads="1"/>
            </p:cNvSpPr>
            <p:nvPr/>
          </p:nvSpPr>
          <p:spPr bwMode="auto">
            <a:xfrm>
              <a:off x="4191000" y="803275"/>
              <a:ext cx="2241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1">
                  <a:latin typeface="Helvetica" charset="0"/>
                </a:rPr>
                <a:t>Incoherent &amp;</a:t>
              </a:r>
            </a:p>
            <a:p>
              <a:pPr algn="ctr" eaLnBrk="0" hangingPunct="0"/>
              <a:r>
                <a:rPr lang="en-US" sz="1800" b="1">
                  <a:latin typeface="Helvetica" charset="0"/>
                </a:rPr>
                <a:t>coherent spectrum</a:t>
              </a:r>
            </a:p>
          </p:txBody>
        </p:sp>
        <p:sp>
          <p:nvSpPr>
            <p:cNvPr id="107538" name="Line 18"/>
            <p:cNvSpPr>
              <a:spLocks noChangeShapeType="1"/>
            </p:cNvSpPr>
            <p:nvPr/>
          </p:nvSpPr>
          <p:spPr bwMode="auto">
            <a:xfrm flipH="1">
              <a:off x="5181600" y="1524000"/>
              <a:ext cx="30480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40" name="Freeform 20"/>
            <p:cNvSpPr>
              <a:spLocks/>
            </p:cNvSpPr>
            <p:nvPr/>
          </p:nvSpPr>
          <p:spPr bwMode="auto">
            <a:xfrm>
              <a:off x="6230938" y="3348038"/>
              <a:ext cx="304800" cy="172720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48" y="384"/>
                </a:cxn>
                <a:cxn ang="0">
                  <a:pos x="0" y="576"/>
                </a:cxn>
                <a:cxn ang="0">
                  <a:pos x="0" y="1104"/>
                </a:cxn>
                <a:cxn ang="0">
                  <a:pos x="192" y="1104"/>
                </a:cxn>
                <a:cxn ang="0">
                  <a:pos x="192" y="240"/>
                </a:cxn>
                <a:cxn ang="0">
                  <a:pos x="144" y="0"/>
                </a:cxn>
              </a:cxnLst>
              <a:rect l="0" t="0" r="r" b="b"/>
              <a:pathLst>
                <a:path w="192" h="1104">
                  <a:moveTo>
                    <a:pt x="144" y="0"/>
                  </a:moveTo>
                  <a:lnTo>
                    <a:pt x="48" y="384"/>
                  </a:lnTo>
                  <a:lnTo>
                    <a:pt x="0" y="576"/>
                  </a:lnTo>
                  <a:lnTo>
                    <a:pt x="0" y="1104"/>
                  </a:lnTo>
                  <a:lnTo>
                    <a:pt x="192" y="1104"/>
                  </a:lnTo>
                  <a:lnTo>
                    <a:pt x="192" y="24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F1F1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41" name="AutoShape 21"/>
            <p:cNvSpPr>
              <a:spLocks noChangeAspect="1" noChangeArrowheads="1"/>
            </p:cNvSpPr>
            <p:nvPr/>
          </p:nvSpPr>
          <p:spPr bwMode="auto">
            <a:xfrm>
              <a:off x="5900738" y="5138738"/>
              <a:ext cx="639763" cy="550863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EF1F1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42" name="Rectangle 22"/>
            <p:cNvSpPr>
              <a:spLocks noChangeArrowheads="1"/>
            </p:cNvSpPr>
            <p:nvPr/>
          </p:nvSpPr>
          <p:spPr bwMode="auto">
            <a:xfrm>
              <a:off x="4935538" y="5446713"/>
              <a:ext cx="933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rgbClr val="ED181E"/>
                  </a:solidFill>
                  <a:latin typeface="Helvetica" charset="0"/>
                </a:rPr>
                <a:t>tagged</a:t>
              </a:r>
            </a:p>
          </p:txBody>
        </p:sp>
        <p:sp>
          <p:nvSpPr>
            <p:cNvPr id="107543" name="Rectangle 23"/>
            <p:cNvSpPr>
              <a:spLocks noChangeArrowheads="1"/>
            </p:cNvSpPr>
            <p:nvPr/>
          </p:nvSpPr>
          <p:spPr bwMode="auto">
            <a:xfrm>
              <a:off x="4021138" y="5781676"/>
              <a:ext cx="2457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EF1F1D"/>
                  </a:solidFill>
                  <a:latin typeface="Helvetica" charset="0"/>
                </a:rPr>
                <a:t>with 0.1% resolution </a:t>
              </a:r>
            </a:p>
          </p:txBody>
        </p:sp>
        <p:sp>
          <p:nvSpPr>
            <p:cNvPr id="107544" name="Rectangle 24"/>
            <p:cNvSpPr>
              <a:spLocks noChangeArrowheads="1"/>
            </p:cNvSpPr>
            <p:nvPr/>
          </p:nvSpPr>
          <p:spPr bwMode="auto">
            <a:xfrm>
              <a:off x="6761163" y="1855788"/>
              <a:ext cx="1177925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 b="1">
                  <a:latin typeface="Helvetica" charset="0"/>
                </a:rPr>
                <a:t>40%</a:t>
              </a:r>
            </a:p>
            <a:p>
              <a:pPr algn="ctr" eaLnBrk="0" hangingPunct="0"/>
              <a:r>
                <a:rPr lang="en-US" sz="1400" b="1">
                  <a:latin typeface="Helvetica" charset="0"/>
                </a:rPr>
                <a:t>polarization</a:t>
              </a:r>
            </a:p>
            <a:p>
              <a:pPr algn="ctr" eaLnBrk="0" hangingPunct="0"/>
              <a:r>
                <a:rPr lang="en-US" sz="1400" b="1">
                  <a:latin typeface="Helvetica" charset="0"/>
                </a:rPr>
                <a:t>in peak</a:t>
              </a:r>
            </a:p>
          </p:txBody>
        </p:sp>
        <p:sp>
          <p:nvSpPr>
            <p:cNvPr id="107545" name="Line 25"/>
            <p:cNvSpPr>
              <a:spLocks noChangeShapeType="1"/>
            </p:cNvSpPr>
            <p:nvPr/>
          </p:nvSpPr>
          <p:spPr bwMode="auto">
            <a:xfrm flipH="1">
              <a:off x="6459538" y="2662238"/>
              <a:ext cx="762000" cy="1219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53" name="Line 33"/>
            <p:cNvSpPr>
              <a:spLocks noChangeShapeType="1"/>
            </p:cNvSpPr>
            <p:nvPr/>
          </p:nvSpPr>
          <p:spPr bwMode="auto">
            <a:xfrm>
              <a:off x="8229600" y="228600"/>
              <a:ext cx="0" cy="480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6286500" y="4025900"/>
              <a:ext cx="0" cy="10509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55" name="Line 35"/>
            <p:cNvSpPr>
              <a:spLocks noChangeShapeType="1"/>
            </p:cNvSpPr>
            <p:nvPr/>
          </p:nvSpPr>
          <p:spPr bwMode="auto">
            <a:xfrm>
              <a:off x="6343650" y="3733800"/>
              <a:ext cx="0" cy="1371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6410325" y="3328988"/>
              <a:ext cx="0" cy="17367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57" name="Line 37"/>
            <p:cNvSpPr>
              <a:spLocks noChangeShapeType="1"/>
            </p:cNvSpPr>
            <p:nvPr/>
          </p:nvSpPr>
          <p:spPr bwMode="auto">
            <a:xfrm>
              <a:off x="6477000" y="3879850"/>
              <a:ext cx="0" cy="118903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6477000" y="2587625"/>
              <a:ext cx="0" cy="5476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59" name="Line 39"/>
            <p:cNvSpPr>
              <a:spLocks noChangeShapeType="1"/>
            </p:cNvSpPr>
            <p:nvPr/>
          </p:nvSpPr>
          <p:spPr bwMode="auto">
            <a:xfrm>
              <a:off x="6477000" y="3295650"/>
              <a:ext cx="0" cy="4841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7560" name="Rectangle 40"/>
          <p:cNvSpPr>
            <a:spLocks noChangeArrowheads="1"/>
          </p:cNvSpPr>
          <p:nvPr/>
        </p:nvSpPr>
        <p:spPr bwMode="auto">
          <a:xfrm>
            <a:off x="158750" y="131829"/>
            <a:ext cx="50962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Coherent Bremsstrahlung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13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741"/>
            <a:ext cx="2732616" cy="879853"/>
          </a:xfrm>
        </p:spPr>
        <p:txBody>
          <a:bodyPr/>
          <a:lstStyle/>
          <a:p>
            <a:r>
              <a:rPr lang="en-US" dirty="0" smtClean="0"/>
              <a:t>Physics 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783-309C-4A4B-B0B9-E5F80CEE8FBB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 descr="detector_labels_noplu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60" y="178894"/>
            <a:ext cx="4540251" cy="28314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441" y="923594"/>
            <a:ext cx="2732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8.4-9.0 GeV linearly polarized photons from 12 GeV electrons in a thin diamond wafer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0304" y="2701563"/>
            <a:ext cx="3271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Charged particle tracking + timing and photon detection in a 2T magnetic field. 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6" y="2945806"/>
            <a:ext cx="2578100" cy="3683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1" y="5286177"/>
            <a:ext cx="2019300" cy="3302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1" y="4464265"/>
            <a:ext cx="1257300" cy="3302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1" y="4841676"/>
            <a:ext cx="1333500" cy="2794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1" y="5794176"/>
            <a:ext cx="1270000" cy="342900"/>
          </a:xfrm>
          <a:prstGeom prst="rect">
            <a:avLst/>
          </a:prstGeom>
        </p:spPr>
      </p:pic>
      <p:sp>
        <p:nvSpPr>
          <p:cNvPr id="17" name="Right Brace 16"/>
          <p:cNvSpPr/>
          <p:nvPr/>
        </p:nvSpPr>
        <p:spPr>
          <a:xfrm>
            <a:off x="2334367" y="4687988"/>
            <a:ext cx="512868" cy="1449089"/>
          </a:xfrm>
          <a:prstGeom prst="rightBrace">
            <a:avLst>
              <a:gd name="adj1" fmla="val 8333"/>
              <a:gd name="adj2" fmla="val 49115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01543" y="4841677"/>
            <a:ext cx="1870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Fully reconstruct final states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9498" y="4399896"/>
            <a:ext cx="434909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All of these channels have been studied in Monte Carlo to understand the acceptance.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These studies have been used to ``stress’’ our offline reconstruction software.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1" y="3322710"/>
            <a:ext cx="2679700" cy="3175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3722383"/>
            <a:ext cx="3225800" cy="71120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2482177" y="4083776"/>
            <a:ext cx="642025" cy="49063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7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3136625" cy="5689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36" y="716634"/>
            <a:ext cx="8042276" cy="434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are excited to have the GlueX/Hall-D </a:t>
            </a:r>
            <a:r>
              <a:rPr lang="en-US" sz="2800" dirty="0" err="1"/>
              <a:t>p</a:t>
            </a:r>
            <a:r>
              <a:rPr lang="en-US" sz="2800" dirty="0" err="1" smtClean="0"/>
              <a:t>hotoproduction</a:t>
            </a:r>
            <a:r>
              <a:rPr lang="en-US" sz="2800" dirty="0" smtClean="0"/>
              <a:t> </a:t>
            </a:r>
            <a:r>
              <a:rPr lang="en-US" sz="2800" dirty="0" smtClean="0"/>
              <a:t>programs starting very soon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We anticipate an exciting meson program over the next decade.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 smtClean="0"/>
              <a:t>When we are done, we hope that we have the answer to: ``Where </a:t>
            </a:r>
            <a:r>
              <a:rPr lang="en-US" sz="2800" dirty="0" smtClean="0"/>
              <a:t>are the QCD states with static glue</a:t>
            </a:r>
            <a:r>
              <a:rPr lang="en-US" sz="2800" dirty="0" smtClean="0"/>
              <a:t>?’’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3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403D-D162-9D4E-B6EB-8230D12EF814}" type="slidenum">
              <a:rPr lang="en-US"/>
              <a:pPr/>
              <a:t>13</a:t>
            </a:fld>
            <a:endParaRPr lang="en-US"/>
          </a:p>
        </p:txBody>
      </p:sp>
      <p:sp>
        <p:nvSpPr>
          <p:cNvPr id="99369" name="Text Box 41"/>
          <p:cNvSpPr txBox="1">
            <a:spLocks noChangeArrowheads="1"/>
          </p:cNvSpPr>
          <p:nvPr/>
        </p:nvSpPr>
        <p:spPr bwMode="auto">
          <a:xfrm>
            <a:off x="455561" y="5705521"/>
            <a:ext cx="45005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err="1">
                <a:solidFill>
                  <a:srgbClr val="333399"/>
                </a:solidFill>
                <a:latin typeface="Comic Sans MS" charset="0"/>
              </a:rPr>
              <a:t>Kaons</a:t>
            </a:r>
            <a:r>
              <a:rPr lang="en-US" sz="2400" dirty="0">
                <a:solidFill>
                  <a:srgbClr val="333399"/>
                </a:solidFill>
                <a:latin typeface="Comic Sans MS" charset="0"/>
              </a:rPr>
              <a:t> do not have exotic </a:t>
            </a:r>
            <a:r>
              <a:rPr lang="en-US" sz="2400" dirty="0" err="1">
                <a:solidFill>
                  <a:srgbClr val="333399"/>
                </a:solidFill>
                <a:latin typeface="Comic Sans MS" charset="0"/>
              </a:rPr>
              <a:t>QN’s</a:t>
            </a:r>
            <a:endParaRPr lang="en-US" sz="2400" dirty="0">
              <a:solidFill>
                <a:srgbClr val="333399"/>
              </a:solidFill>
              <a:latin typeface="Comic Sans MS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4458" y="42333"/>
            <a:ext cx="4623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0090"/>
                </a:solidFill>
                <a:latin typeface="Calibri"/>
                <a:cs typeface="Calibri"/>
              </a:rPr>
              <a:t>Expected Decay Modes </a:t>
            </a: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7431" y="0"/>
            <a:ext cx="2520950" cy="1758950"/>
          </a:xfrm>
          <a:prstGeom prst="rect">
            <a:avLst/>
          </a:prstGeom>
          <a:noFill/>
        </p:spPr>
      </p:pic>
      <p:sp>
        <p:nvSpPr>
          <p:cNvPr id="46" name="AutoShape 18"/>
          <p:cNvSpPr>
            <a:spLocks noChangeArrowheads="1"/>
          </p:cNvSpPr>
          <p:nvPr/>
        </p:nvSpPr>
        <p:spPr bwMode="auto">
          <a:xfrm>
            <a:off x="255214" y="646331"/>
            <a:ext cx="6758008" cy="4157164"/>
          </a:xfrm>
          <a:prstGeom prst="roundRect">
            <a:avLst>
              <a:gd name="adj" fmla="val 51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baseline="-25000" dirty="0" smtClean="0">
                <a:latin typeface="Comic Sans MS" pitchFamily="64" charset="0"/>
              </a:rPr>
              <a:t>1   </a:t>
            </a:r>
            <a:r>
              <a:rPr lang="en-GB" sz="2400" dirty="0" smtClean="0">
                <a:latin typeface="Symbol" pitchFamily="16" charset="2"/>
              </a:rPr>
              <a:t></a:t>
            </a:r>
            <a:r>
              <a:rPr lang="en-GB" sz="2400" dirty="0" smtClean="0">
                <a:latin typeface="Comic Sans MS" pitchFamily="64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Symbol" pitchFamily="16" charset="2"/>
              </a:rPr>
              <a:t>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6" charset="2"/>
              </a:rPr>
              <a:t>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4" charset="0"/>
              </a:rPr>
              <a:t>b</a:t>
            </a:r>
            <a:r>
              <a:rPr lang="en-GB" sz="24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4" charset="0"/>
              </a:rPr>
              <a:t>1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solidFill>
                  <a:srgbClr val="558ED5"/>
                </a:solidFill>
                <a:latin typeface="Symbol" pitchFamily="16" charset="2"/>
              </a:rPr>
              <a:t></a:t>
            </a:r>
            <a:r>
              <a:rPr lang="en-GB" sz="2400" dirty="0" smtClean="0">
                <a:solidFill>
                  <a:srgbClr val="558ED5"/>
                </a:solidFill>
                <a:latin typeface="Comic Sans MS" pitchFamily="64" charset="0"/>
              </a:rPr>
              <a:t>f</a:t>
            </a:r>
            <a:r>
              <a:rPr lang="en-GB" sz="2400" baseline="-25000" dirty="0" smtClean="0">
                <a:solidFill>
                  <a:srgbClr val="558ED5"/>
                </a:solidFill>
                <a:latin typeface="Comic Sans MS" pitchFamily="64" charset="0"/>
              </a:rPr>
              <a:t>1</a:t>
            </a:r>
            <a:r>
              <a:rPr lang="en-GB" sz="2400" dirty="0" smtClean="0">
                <a:latin typeface="Comic Sans MS" pitchFamily="64" charset="0"/>
              </a:rPr>
              <a:t>,</a:t>
            </a:r>
            <a:r>
              <a:rPr lang="en-GB" sz="2400" dirty="0" smtClean="0">
                <a:solidFill>
                  <a:srgbClr val="558ED5"/>
                </a:solidFill>
                <a:latin typeface="Symbol" pitchFamily="16" charset="2"/>
              </a:rPr>
              <a:t>ph’</a:t>
            </a:r>
            <a:r>
              <a:rPr lang="en-GB" sz="2400" dirty="0" smtClean="0">
                <a:latin typeface="Comic Sans MS" pitchFamily="64" charset="0"/>
              </a:rPr>
              <a:t>, </a:t>
            </a:r>
            <a:r>
              <a:rPr lang="en-GB" sz="2400" dirty="0">
                <a:latin typeface="Symbol" pitchFamily="16" charset="2"/>
              </a:rPr>
              <a:t></a:t>
            </a:r>
            <a:r>
              <a:rPr lang="en-GB" sz="2400" dirty="0">
                <a:latin typeface="Comic Sans MS" pitchFamily="64" charset="0"/>
              </a:rPr>
              <a:t>a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endParaRPr lang="en-GB" sz="2400" dirty="0">
              <a:solidFill>
                <a:srgbClr val="558ED5"/>
              </a:solidFill>
              <a:latin typeface="Comic Sans MS" pitchFamily="64" charset="0"/>
            </a:endParaRPr>
          </a:p>
          <a:p>
            <a:pPr eaLnBrk="0" hangingPunct="0">
              <a:buClr>
                <a:srgbClr val="FFFF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Symbol" pitchFamily="16" charset="2"/>
              </a:rPr>
              <a:t></a:t>
            </a:r>
            <a:r>
              <a:rPr lang="en-GB" sz="2400" baseline="-25000" dirty="0" smtClean="0">
                <a:latin typeface="Comic Sans MS" pitchFamily="64" charset="0"/>
              </a:rPr>
              <a:t>1   </a:t>
            </a:r>
            <a:r>
              <a:rPr lang="en-GB" sz="2400" dirty="0" smtClean="0">
                <a:latin typeface="Symbol" pitchFamily="16" charset="2"/>
              </a:rPr>
              <a:t> 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</a:rPr>
              <a:t>h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4" charset="0"/>
              </a:rPr>
              <a:t>f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4" charset="0"/>
              </a:rPr>
              <a:t>2</a:t>
            </a:r>
            <a:r>
              <a:rPr lang="en-GB" sz="2400" dirty="0" smtClean="0">
                <a:latin typeface="Comic Sans MS" pitchFamily="64" charset="0"/>
              </a:rPr>
              <a:t>,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4" charset="0"/>
              </a:rPr>
              <a:t>a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4" charset="0"/>
              </a:rPr>
              <a:t>2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 smtClean="0">
                <a:latin typeface="Comic Sans MS" pitchFamily="64" charset="0"/>
              </a:rPr>
              <a:t>,</a:t>
            </a:r>
            <a:r>
              <a:rPr lang="en-GB" sz="2400" dirty="0" smtClean="0">
                <a:solidFill>
                  <a:srgbClr val="558ED5"/>
                </a:solidFill>
                <a:latin typeface="Symbol" pitchFamily="16" charset="2"/>
              </a:rPr>
              <a:t>h</a:t>
            </a:r>
            <a:r>
              <a:rPr lang="en-GB" sz="2400" dirty="0" smtClean="0">
                <a:solidFill>
                  <a:srgbClr val="558ED5"/>
                </a:solidFill>
                <a:latin typeface="Comic Sans MS" pitchFamily="64" charset="0"/>
              </a:rPr>
              <a:t>f</a:t>
            </a:r>
            <a:r>
              <a:rPr lang="en-GB" sz="2400" baseline="-25000" dirty="0" smtClean="0">
                <a:solidFill>
                  <a:srgbClr val="558ED5"/>
                </a:solidFill>
                <a:latin typeface="Comic Sans MS" pitchFamily="64" charset="0"/>
              </a:rPr>
              <a:t>1</a:t>
            </a:r>
            <a:r>
              <a:rPr lang="en-GB" sz="2400" dirty="0">
                <a:latin typeface="Comic Sans MS" pitchFamily="64" charset="0"/>
              </a:rPr>
              <a:t>,</a:t>
            </a:r>
            <a:r>
              <a:rPr lang="en-GB" sz="2400" dirty="0">
                <a:latin typeface="Symbol" pitchFamily="16" charset="2"/>
              </a:rPr>
              <a:t> </a:t>
            </a:r>
            <a:r>
              <a:rPr lang="en-GB" sz="2400" b="1" dirty="0">
                <a:solidFill>
                  <a:srgbClr val="558ED5"/>
                </a:solidFill>
                <a:latin typeface="Symbol" pitchFamily="16" charset="2"/>
              </a:rPr>
              <a:t>h’</a:t>
            </a:r>
            <a:r>
              <a:rPr lang="en-GB" sz="2400" dirty="0">
                <a:latin typeface="Comic Sans MS" pitchFamily="64" charset="0"/>
              </a:rPr>
              <a:t>,</a:t>
            </a:r>
            <a:r>
              <a:rPr lang="en-GB" sz="2400" dirty="0" smtClean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(1300)</a:t>
            </a:r>
            <a:r>
              <a:rPr lang="en-GB" sz="2400" dirty="0" smtClean="0">
                <a:latin typeface="Symbol" pitchFamily="16" charset="2"/>
              </a:rPr>
              <a:t></a:t>
            </a:r>
            <a:r>
              <a:rPr lang="en-GB" sz="2400" dirty="0" smtClean="0">
                <a:latin typeface="Comic Sans MS" pitchFamily="64" charset="0"/>
              </a:rPr>
              <a:t>, </a:t>
            </a:r>
            <a:r>
              <a:rPr lang="en-GB" sz="2400" dirty="0">
                <a:latin typeface="Comic Sans MS" pitchFamily="64" charset="0"/>
              </a:rPr>
              <a:t>a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 smtClean="0">
                <a:latin typeface="Symbol" pitchFamily="16" charset="2"/>
              </a:rPr>
              <a:t></a:t>
            </a:r>
            <a:r>
              <a:rPr lang="en-GB" sz="2400" dirty="0" smtClean="0">
                <a:latin typeface="Comic Sans MS" pitchFamily="64" charset="0"/>
              </a:rPr>
              <a:t>,</a:t>
            </a:r>
            <a:r>
              <a:rPr lang="en-GB" sz="2400" dirty="0" smtClean="0">
                <a:solidFill>
                  <a:srgbClr val="558ED5"/>
                </a:solidFill>
                <a:latin typeface="Symbol" pitchFamily="16" charset="2"/>
              </a:rPr>
              <a:t> </a:t>
            </a: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latin typeface="Symbol" pitchFamily="16" charset="2"/>
              </a:rPr>
              <a:t></a:t>
            </a:r>
            <a:r>
              <a:rPr lang="en-GB" sz="2400" baseline="-25000" dirty="0" smtClean="0">
                <a:latin typeface="Symbol" pitchFamily="16" charset="2"/>
              </a:rPr>
              <a:t>1</a:t>
            </a:r>
            <a:r>
              <a:rPr lang="en-GB" sz="2400" dirty="0" smtClean="0">
                <a:latin typeface="Symbol" pitchFamily="16" charset="2"/>
              </a:rPr>
              <a:t>’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4" charset="0"/>
              </a:rPr>
              <a:t>K</a:t>
            </a:r>
            <a:r>
              <a:rPr lang="en-GB" sz="2400" baseline="30000" dirty="0">
                <a:solidFill>
                  <a:srgbClr val="FF0000"/>
                </a:solidFill>
                <a:latin typeface="Comic Sans MS" pitchFamily="64" charset="0"/>
              </a:rPr>
              <a:t>*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K</a:t>
            </a:r>
            <a:r>
              <a:rPr lang="en-GB" sz="2400" dirty="0" smtClean="0">
                <a:latin typeface="Comic Sans MS" pitchFamily="64" charset="0"/>
              </a:rPr>
              <a:t>, </a:t>
            </a:r>
            <a:r>
              <a:rPr lang="en-GB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Symbol" pitchFamily="16" charset="2"/>
              </a:rPr>
              <a:t>K</a:t>
            </a:r>
            <a:r>
              <a:rPr lang="en-GB" sz="2400" baseline="-25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Symbol" pitchFamily="16" charset="2"/>
              </a:rPr>
              <a:t>1</a:t>
            </a:r>
            <a:r>
              <a:rPr lang="en-GB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Symbol" pitchFamily="16" charset="2"/>
              </a:rPr>
              <a:t>(1270)K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solidFill>
                  <a:srgbClr val="3F8DE2"/>
                </a:solidFill>
                <a:latin typeface="Symbol" pitchFamily="16" charset="2"/>
              </a:rPr>
              <a:t>K</a:t>
            </a:r>
            <a:r>
              <a:rPr lang="en-GB" sz="2400" baseline="-25000" dirty="0">
                <a:solidFill>
                  <a:srgbClr val="3F8DE2"/>
                </a:solidFill>
                <a:latin typeface="Symbol" pitchFamily="16" charset="2"/>
              </a:rPr>
              <a:t>1</a:t>
            </a:r>
            <a:r>
              <a:rPr lang="en-GB" sz="2400" dirty="0">
                <a:solidFill>
                  <a:srgbClr val="3F8DE2"/>
                </a:solidFill>
                <a:latin typeface="Symbol" pitchFamily="16" charset="2"/>
              </a:rPr>
              <a:t>(1270)K</a:t>
            </a:r>
            <a:r>
              <a:rPr lang="en-GB" sz="2400" dirty="0">
                <a:solidFill>
                  <a:srgbClr val="3F8DE2"/>
                </a:solidFill>
                <a:latin typeface="Comic Sans MS" pitchFamily="64" charset="0"/>
              </a:rPr>
              <a:t> </a:t>
            </a:r>
            <a:r>
              <a:rPr lang="en-GB" sz="2400" dirty="0" smtClean="0">
                <a:latin typeface="Comic Sans MS" pitchFamily="64" charset="0"/>
              </a:rPr>
              <a:t>,</a:t>
            </a:r>
            <a:r>
              <a:rPr lang="en-GB" sz="2400" b="1" dirty="0" smtClean="0">
                <a:solidFill>
                  <a:srgbClr val="558ED5"/>
                </a:solidFill>
                <a:latin typeface="Symbol" pitchFamily="16" charset="2"/>
              </a:rPr>
              <a:t> </a:t>
            </a:r>
            <a:r>
              <a:rPr lang="en-GB" sz="2400" b="1" dirty="0">
                <a:solidFill>
                  <a:srgbClr val="558ED5"/>
                </a:solidFill>
                <a:latin typeface="Symbol" pitchFamily="16" charset="2"/>
              </a:rPr>
              <a:t>h’</a:t>
            </a:r>
            <a:endParaRPr lang="en-GB" sz="2400" dirty="0" smtClean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Symbol" pitchFamily="16" charset="2"/>
              </a:rPr>
              <a:t></a:t>
            </a:r>
            <a:r>
              <a:rPr lang="en-GB" sz="2400" dirty="0">
                <a:latin typeface="Symbol" pitchFamily="16" charset="2"/>
              </a:rPr>
              <a:t>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a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2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latin typeface="Symbol" pitchFamily="16" charset="2"/>
              </a:rPr>
              <a:t>, </a:t>
            </a:r>
            <a:r>
              <a:rPr lang="en-GB" sz="2400" b="1" dirty="0" err="1" smtClean="0">
                <a:solidFill>
                  <a:srgbClr val="FF0000"/>
                </a:solidFill>
                <a:latin typeface="Symbol" pitchFamily="16" charset="2"/>
              </a:rPr>
              <a:t>rh</a:t>
            </a:r>
            <a:r>
              <a:rPr lang="en-GB" sz="2400" b="1" dirty="0" smtClean="0">
                <a:latin typeface="Symbol" pitchFamily="16" charset="2"/>
              </a:rPr>
              <a:t>,</a:t>
            </a:r>
            <a:r>
              <a:rPr lang="en-GB" sz="2400" b="1" dirty="0" smtClean="0">
                <a:solidFill>
                  <a:srgbClr val="FF0000"/>
                </a:solidFill>
                <a:latin typeface="Symbol" pitchFamily="16" charset="2"/>
              </a:rPr>
              <a:t> </a:t>
            </a:r>
            <a:r>
              <a:rPr lang="en-GB" sz="2400" dirty="0" smtClean="0">
                <a:latin typeface="Comic Sans MS" pitchFamily="64" charset="0"/>
              </a:rPr>
              <a:t>f</a:t>
            </a:r>
            <a:r>
              <a:rPr lang="en-GB" sz="2400" baseline="-25000" dirty="0" smtClean="0">
                <a:latin typeface="Comic Sans MS" pitchFamily="64" charset="0"/>
              </a:rPr>
              <a:t>1</a:t>
            </a:r>
            <a:r>
              <a:rPr lang="en-GB" sz="2400" dirty="0" smtClean="0">
                <a:latin typeface="Symbol" pitchFamily="16" charset="2"/>
              </a:rPr>
              <a:t>r, </a:t>
            </a:r>
            <a:r>
              <a:rPr lang="en-GB" sz="2400" dirty="0" smtClean="0">
                <a:latin typeface="Comic Sans MS" pitchFamily="64" charset="0"/>
              </a:rPr>
              <a:t>a</a:t>
            </a:r>
            <a:r>
              <a:rPr lang="en-GB" sz="2400" baseline="-25000" dirty="0" smtClean="0">
                <a:latin typeface="Comic Sans MS" pitchFamily="64" charset="0"/>
              </a:rPr>
              <a:t>1</a:t>
            </a:r>
            <a:r>
              <a:rPr lang="en-GB" sz="2400" dirty="0" smtClean="0">
                <a:latin typeface="Symbol" pitchFamily="16" charset="2"/>
              </a:rPr>
              <a:t></a:t>
            </a:r>
            <a:r>
              <a:rPr lang="en-GB" sz="2400" dirty="0" smtClean="0">
                <a:latin typeface="Comic Sans MS" pitchFamily="64" charset="0"/>
              </a:rPr>
              <a:t>, </a:t>
            </a: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 smtClean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 smtClean="0">
                <a:latin typeface="Comic Sans MS" pitchFamily="64" charset="0"/>
              </a:rPr>
              <a:t>b</a:t>
            </a:r>
            <a:r>
              <a:rPr lang="en-GB" sz="2400" baseline="-25000" dirty="0" smtClean="0">
                <a:latin typeface="Comic Sans MS" pitchFamily="64" charset="0"/>
              </a:rPr>
              <a:t>1</a:t>
            </a:r>
            <a:r>
              <a:rPr lang="en-GB" sz="2400" dirty="0" smtClean="0">
                <a:latin typeface="Symbol" pitchFamily="16" charset="2"/>
              </a:rPr>
              <a:t>h</a:t>
            </a: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Symbol" pitchFamily="16" charset="2"/>
              </a:rPr>
              <a:t></a:t>
            </a:r>
            <a:r>
              <a:rPr lang="en-GB" sz="2400" dirty="0">
                <a:latin typeface="Symbol" pitchFamily="16" charset="2"/>
              </a:rPr>
              <a:t></a:t>
            </a:r>
            <a:r>
              <a:rPr lang="en-GB" sz="2400" dirty="0" smtClean="0">
                <a:solidFill>
                  <a:srgbClr val="558ED5"/>
                </a:solidFill>
                <a:latin typeface="Comic Sans MS" pitchFamily="64" charset="0"/>
              </a:rPr>
              <a:t>b</a:t>
            </a:r>
            <a:r>
              <a:rPr lang="en-GB" sz="2400" baseline="-25000" dirty="0" smtClean="0">
                <a:solidFill>
                  <a:srgbClr val="558ED5"/>
                </a:solidFill>
                <a:latin typeface="Comic Sans MS" pitchFamily="64" charset="0"/>
              </a:rPr>
              <a:t>1</a:t>
            </a:r>
            <a:r>
              <a:rPr lang="en-GB" sz="2400" dirty="0" smtClean="0">
                <a:solidFill>
                  <a:srgbClr val="558ED5"/>
                </a:solidFill>
                <a:latin typeface="Symbol" pitchFamily="16" charset="2"/>
              </a:rPr>
              <a:t></a:t>
            </a:r>
            <a:r>
              <a:rPr lang="en-GB" sz="2400" dirty="0" smtClean="0">
                <a:latin typeface="Comic Sans MS" pitchFamily="64" charset="0"/>
              </a:rPr>
              <a:t>,</a:t>
            </a:r>
            <a:r>
              <a:rPr lang="en-GB" sz="2400" dirty="0" smtClean="0">
                <a:solidFill>
                  <a:srgbClr val="558ED5"/>
                </a:solidFill>
                <a:latin typeface="Symbol" pitchFamily="16" charset="2"/>
              </a:rPr>
              <a:t></a:t>
            </a:r>
            <a:r>
              <a:rPr lang="en-GB" sz="2400" dirty="0" smtClean="0">
                <a:latin typeface="Symbol" pitchFamily="16" charset="2"/>
              </a:rPr>
              <a:t>, </a:t>
            </a:r>
            <a:r>
              <a:rPr lang="en-GB" sz="2400" dirty="0" smtClean="0">
                <a:latin typeface="Comic Sans MS" pitchFamily="64" charset="0"/>
              </a:rPr>
              <a:t>f</a:t>
            </a:r>
            <a:r>
              <a:rPr lang="en-GB" sz="2400" baseline="-25000" dirty="0" smtClean="0">
                <a:latin typeface="Comic Sans MS" pitchFamily="64" charset="0"/>
              </a:rPr>
              <a:t>1</a:t>
            </a:r>
            <a:r>
              <a:rPr lang="en-GB" sz="2400" dirty="0" smtClean="0">
                <a:latin typeface="Symbol" pitchFamily="16" charset="2"/>
              </a:rPr>
              <a:t>w</a:t>
            </a:r>
            <a:r>
              <a:rPr lang="en-GB" sz="2400" dirty="0">
                <a:latin typeface="Symbol" pitchFamily="16" charset="2"/>
              </a:rPr>
              <a:t></a:t>
            </a:r>
          </a:p>
          <a:p>
            <a:pPr eaLnBrk="0" hangingPunct="0">
              <a:buClr>
                <a:srgbClr val="FFFF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h’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3F8DE2"/>
                </a:solidFill>
                <a:latin typeface="Symbol" pitchFamily="16" charset="2"/>
              </a:rPr>
              <a:t>K</a:t>
            </a:r>
            <a:r>
              <a:rPr lang="en-GB" sz="2400" baseline="-25000" dirty="0">
                <a:solidFill>
                  <a:srgbClr val="3F8DE2"/>
                </a:solidFill>
                <a:latin typeface="Symbol" pitchFamily="16" charset="2"/>
              </a:rPr>
              <a:t>1</a:t>
            </a:r>
            <a:r>
              <a:rPr lang="en-GB" sz="2400" dirty="0">
                <a:solidFill>
                  <a:srgbClr val="3F8DE2"/>
                </a:solidFill>
                <a:latin typeface="Symbol" pitchFamily="16" charset="2"/>
              </a:rPr>
              <a:t>(1270)K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solidFill>
                  <a:srgbClr val="3F8DE2"/>
                </a:solidFill>
                <a:latin typeface="Symbol" pitchFamily="16" charset="2"/>
              </a:rPr>
              <a:t>K</a:t>
            </a:r>
            <a:r>
              <a:rPr lang="en-GB" sz="2400" baseline="-25000" dirty="0">
                <a:solidFill>
                  <a:srgbClr val="3F8DE2"/>
                </a:solidFill>
                <a:latin typeface="Symbol" pitchFamily="16" charset="2"/>
              </a:rPr>
              <a:t>1</a:t>
            </a:r>
            <a:r>
              <a:rPr lang="en-GB" sz="2400" dirty="0">
                <a:solidFill>
                  <a:srgbClr val="3F8DE2"/>
                </a:solidFill>
                <a:latin typeface="Symbol" pitchFamily="16" charset="2"/>
              </a:rPr>
              <a:t>(1270)K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solidFill>
                  <a:srgbClr val="3F8DE2"/>
                </a:solidFill>
                <a:latin typeface="Comic Sans MS" pitchFamily="64" charset="0"/>
              </a:rPr>
              <a:t>K</a:t>
            </a:r>
            <a:r>
              <a:rPr lang="en-GB" sz="2400" baseline="-25000" dirty="0">
                <a:solidFill>
                  <a:srgbClr val="3F8DE2"/>
                </a:solidFill>
                <a:latin typeface="Comic Sans MS" pitchFamily="64" charset="0"/>
              </a:rPr>
              <a:t>2</a:t>
            </a:r>
            <a:r>
              <a:rPr lang="en-GB" sz="2400" baseline="30000" dirty="0">
                <a:solidFill>
                  <a:srgbClr val="3F8DE2"/>
                </a:solidFill>
                <a:latin typeface="Comic Sans MS" pitchFamily="64" charset="0"/>
              </a:rPr>
              <a:t>*</a:t>
            </a:r>
            <a:r>
              <a:rPr lang="en-GB" sz="2400" dirty="0" smtClean="0">
                <a:solidFill>
                  <a:srgbClr val="3F8DE2"/>
                </a:solidFill>
                <a:latin typeface="Symbol" pitchFamily="16" charset="2"/>
              </a:rPr>
              <a:t>K</a:t>
            </a:r>
            <a:r>
              <a:rPr lang="en-GB" sz="2400" dirty="0" smtClean="0">
                <a:latin typeface="Symbol" pitchFamily="16" charset="2"/>
              </a:rPr>
              <a:t></a:t>
            </a:r>
            <a:r>
              <a:rPr lang="en-GB" sz="2400" dirty="0" smtClean="0">
                <a:solidFill>
                  <a:srgbClr val="558ED5"/>
                </a:solidFill>
                <a:latin typeface="Symbol" pitchFamily="16" charset="2"/>
              </a:rPr>
              <a:t>f</a:t>
            </a:r>
            <a:r>
              <a:rPr lang="en-GB" sz="2400" dirty="0">
                <a:latin typeface="Symbol" pitchFamily="16" charset="2"/>
              </a:rPr>
              <a:t>, </a:t>
            </a:r>
            <a:r>
              <a:rPr lang="en-GB" sz="2400" dirty="0" smtClean="0">
                <a:latin typeface="Comic Sans MS" pitchFamily="64" charset="0"/>
              </a:rPr>
              <a:t>f</a:t>
            </a:r>
            <a:r>
              <a:rPr lang="en-GB" sz="2400" baseline="-25000" dirty="0" smtClean="0">
                <a:latin typeface="Comic Sans MS" pitchFamily="64" charset="0"/>
              </a:rPr>
              <a:t>1</a:t>
            </a:r>
            <a:r>
              <a:rPr lang="en-GB" sz="2400" dirty="0" smtClean="0">
                <a:latin typeface="Symbol" pitchFamily="16" charset="2"/>
              </a:rPr>
              <a:t>f</a:t>
            </a:r>
            <a:r>
              <a:rPr lang="en-GB" sz="2400" dirty="0" smtClean="0">
                <a:latin typeface="Comic Sans MS" pitchFamily="64" charset="0"/>
              </a:rPr>
              <a:t> </a:t>
            </a:r>
            <a:endParaRPr lang="en-GB" sz="2400" dirty="0" smtClean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(1300)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 smtClean="0">
                <a:latin typeface="Symbol" pitchFamily="16" charset="2"/>
              </a:rPr>
              <a:t>, </a:t>
            </a:r>
            <a:r>
              <a:rPr lang="en-GB" sz="2400" dirty="0" smtClean="0">
                <a:latin typeface="Comic Sans MS" pitchFamily="64" charset="0"/>
              </a:rPr>
              <a:t>f</a:t>
            </a:r>
            <a:r>
              <a:rPr lang="en-GB" sz="2400" baseline="-25000" dirty="0" smtClean="0">
                <a:latin typeface="Comic Sans MS" pitchFamily="64" charset="0"/>
              </a:rPr>
              <a:t>1</a:t>
            </a:r>
            <a:r>
              <a:rPr lang="en-GB" sz="2400" dirty="0" smtClean="0">
                <a:latin typeface="Symbol" pitchFamily="16" charset="2"/>
              </a:rPr>
              <a:t>r</a:t>
            </a:r>
            <a:r>
              <a:rPr lang="en-GB" sz="2400" dirty="0">
                <a:latin typeface="Comic Sans MS" pitchFamily="64" charset="0"/>
              </a:rPr>
              <a:t>, b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h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558ED5"/>
                </a:solidFill>
                <a:latin typeface="Comic Sans MS" pitchFamily="64" charset="0"/>
              </a:rPr>
              <a:t>b</a:t>
            </a:r>
            <a:r>
              <a:rPr lang="en-GB" sz="2400" baseline="-25000" dirty="0">
                <a:solidFill>
                  <a:srgbClr val="558ED5"/>
                </a:solidFill>
                <a:latin typeface="Comic Sans MS" pitchFamily="64" charset="0"/>
              </a:rPr>
              <a:t>1</a:t>
            </a:r>
            <a:r>
              <a:rPr lang="en-GB" sz="2400" dirty="0">
                <a:solidFill>
                  <a:srgbClr val="558ED5"/>
                </a:solidFill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</a:t>
            </a:r>
            <a:r>
              <a:rPr lang="en-GB" sz="2400" dirty="0" smtClean="0">
                <a:latin typeface="Symbol" pitchFamily="16" charset="2"/>
              </a:rPr>
              <a:t>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latin typeface="Comic Sans MS" pitchFamily="64" charset="0"/>
              </a:rPr>
              <a:t>h</a:t>
            </a:r>
            <a:r>
              <a:rPr lang="en-GB" sz="2400" dirty="0">
                <a:latin typeface="Comic Sans MS" pitchFamily="64" charset="0"/>
              </a:rPr>
              <a:t>’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3F8DE2"/>
                </a:solidFill>
                <a:latin typeface="Comic Sans MS" pitchFamily="64" charset="0"/>
              </a:rPr>
              <a:t>K</a:t>
            </a:r>
            <a:r>
              <a:rPr lang="en-GB" sz="2400" baseline="-25000" dirty="0">
                <a:solidFill>
                  <a:srgbClr val="3F8DE2"/>
                </a:solidFill>
                <a:latin typeface="Comic Sans MS" pitchFamily="64" charset="0"/>
              </a:rPr>
              <a:t>1</a:t>
            </a:r>
            <a:r>
              <a:rPr lang="en-GB" sz="2400" dirty="0">
                <a:solidFill>
                  <a:srgbClr val="3F8DE2"/>
                </a:solidFill>
                <a:latin typeface="Comic Sans MS" pitchFamily="64" charset="0"/>
              </a:rPr>
              <a:t>(1270)</a:t>
            </a:r>
            <a:r>
              <a:rPr lang="en-GB" sz="2400" dirty="0" smtClean="0">
                <a:solidFill>
                  <a:srgbClr val="3F8DE2"/>
                </a:solidFill>
                <a:latin typeface="Symbol" pitchFamily="16" charset="2"/>
              </a:rPr>
              <a:t>K, </a:t>
            </a:r>
            <a:r>
              <a:rPr lang="en-GB" sz="2400" dirty="0" smtClean="0">
                <a:latin typeface="Symbol" pitchFamily="16" charset="2"/>
              </a:rPr>
              <a:t>K</a:t>
            </a:r>
            <a:r>
              <a:rPr lang="en-GB" sz="2400" dirty="0">
                <a:latin typeface="Symbol" pitchFamily="16" charset="2"/>
              </a:rPr>
              <a:t>(1460)</a:t>
            </a:r>
            <a:r>
              <a:rPr lang="en-GB" sz="2400" dirty="0" smtClean="0">
                <a:latin typeface="Symbol" pitchFamily="16" charset="2"/>
              </a:rPr>
              <a:t>K</a:t>
            </a:r>
            <a:r>
              <a:rPr lang="en-GB" sz="2400" dirty="0" smtClean="0">
                <a:latin typeface="Comic Sans MS" pitchFamily="64" charset="0"/>
              </a:rPr>
              <a:t>, </a:t>
            </a: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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22" y="3419521"/>
            <a:ext cx="1308100" cy="27432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06" y="1758950"/>
            <a:ext cx="1320800" cy="19177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006" y="3902121"/>
            <a:ext cx="1587500" cy="226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561" y="5216185"/>
            <a:ext cx="408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Early Reach 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With Statistics  </a:t>
            </a:r>
            <a:r>
              <a:rPr lang="en-US" b="1" dirty="0" smtClean="0"/>
              <a:t>Hard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801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857542" y="2796565"/>
            <a:ext cx="2207434" cy="2744266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27728" y="2796565"/>
            <a:ext cx="203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Initial exotic hybrid searches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06" y="3452741"/>
            <a:ext cx="1536700" cy="1943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9410" y="2680950"/>
            <a:ext cx="1738132" cy="3362323"/>
          </a:xfrm>
          <a:prstGeom prst="rect">
            <a:avLst/>
          </a:prstGeom>
          <a:solidFill>
            <a:schemeClr val="accent3">
              <a:lumMod val="20000"/>
              <a:lumOff val="80000"/>
              <a:alpha val="1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09" y="126030"/>
            <a:ext cx="4985990" cy="671060"/>
          </a:xfrm>
        </p:spPr>
        <p:txBody>
          <a:bodyPr/>
          <a:lstStyle/>
          <a:p>
            <a:r>
              <a:rPr lang="en-US" dirty="0" smtClean="0"/>
              <a:t>GlueX Physics Analysis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783-309C-4A4B-B0B9-E5F80CEE8FBB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9409" y="2170543"/>
            <a:ext cx="286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90"/>
                </a:solidFill>
              </a:rPr>
              <a:t>Physics reactions of interest:</a:t>
            </a:r>
            <a:endParaRPr lang="en-US" u="sng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234" y="2680951"/>
            <a:ext cx="1587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Understand the detector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73" y="3289113"/>
            <a:ext cx="1295400" cy="1041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64977" y="280551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Strange Baryons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64977" y="2680952"/>
            <a:ext cx="1954824" cy="180436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84" y="3688617"/>
            <a:ext cx="1066800" cy="21971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19801" y="2680952"/>
            <a:ext cx="3013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Activity in the physics working group has shifted to physics analysis.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9410" y="810600"/>
            <a:ext cx="887934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GlueX ready to do physics, analyses being worked out in advance using the full suite of GlueX/Hall-D software and data from large-scale data challenges.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2317" y="4485312"/>
            <a:ext cx="27261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Other Physics Interests</a:t>
            </a:r>
          </a:p>
          <a:p>
            <a:pPr marL="285750" indent="-285750">
              <a:buFont typeface="Symbol" charset="0"/>
              <a:buChar char="h"/>
            </a:pPr>
            <a:r>
              <a:rPr lang="en-US" dirty="0" smtClean="0"/>
              <a:t>Decays</a:t>
            </a:r>
          </a:p>
          <a:p>
            <a:pPr marL="285750" indent="-285750">
              <a:buFont typeface="Symbol" charset="0"/>
              <a:buChar char="h"/>
            </a:pPr>
            <a:r>
              <a:rPr lang="en-US" dirty="0" err="1" smtClean="0"/>
              <a:t>Primakov</a:t>
            </a:r>
            <a:endParaRPr lang="en-US" dirty="0" smtClean="0"/>
          </a:p>
          <a:p>
            <a:r>
              <a:rPr lang="en-US" dirty="0" smtClean="0"/>
              <a:t>J/</a:t>
            </a:r>
            <a:r>
              <a:rPr lang="en-US" dirty="0" smtClean="0">
                <a:latin typeface="Symbol" charset="2"/>
                <a:cs typeface="Symbol" charset="2"/>
              </a:rPr>
              <a:t>y </a:t>
            </a:r>
            <a:r>
              <a:rPr lang="en-US" dirty="0" smtClean="0">
                <a:cs typeface="Symbol" charset="2"/>
              </a:rPr>
              <a:t>Production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7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 </a:t>
            </a:r>
            <a:r>
              <a:rPr lang="en-US" dirty="0" smtClean="0"/>
              <a:t>Road to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20" y="1212516"/>
            <a:ext cx="724746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Jul. 1997 – Workshop at Indiana University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Dec. 1999 – External Project Review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Apr. 2004 – Critical Decision 0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Oct. 2004 – External Detector Review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Oct. 2008 – Critical Decision 3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Apr. 2009 – Hall-D Complex  Ground Breaking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Jan. 2012 – Beneficial Occupancy of Hall 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May 2014 – 10.5 GeV electron beam to tagger dump.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Oct. 2014 – Photon beam to GlueX.</a:t>
            </a: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Apr. 2015 – Engineering/Physics Running with GlueX.</a:t>
            </a: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Sep. 2015 – Physics Running with GlueX!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2149-90B7-9345-AA80-8B7DC87E832E}" type="slidenum">
              <a:rPr lang="en-US" smtClean="0"/>
              <a:t>2</a:t>
            </a:fld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7187753" y="1417638"/>
            <a:ext cx="338667" cy="4277607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91741" y="3350604"/>
            <a:ext cx="99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18 Years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ydrogen_atom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11" y="1087765"/>
            <a:ext cx="2476500" cy="187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719" y="1840630"/>
            <a:ext cx="2118360" cy="2103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00" y="1838577"/>
            <a:ext cx="2381909" cy="2096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505" y="3064770"/>
            <a:ext cx="336672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66FF"/>
                </a:solidFill>
              </a:rPr>
              <a:t>Atoms are electrically</a:t>
            </a:r>
          </a:p>
          <a:p>
            <a:r>
              <a:rPr lang="en-US" dirty="0" smtClean="0">
                <a:solidFill>
                  <a:srgbClr val="6666FF"/>
                </a:solidFill>
              </a:rPr>
              <a:t>neutral: a charge and </a:t>
            </a:r>
          </a:p>
          <a:p>
            <a:r>
              <a:rPr lang="en-US" dirty="0">
                <a:solidFill>
                  <a:srgbClr val="6666FF"/>
                </a:solidFill>
              </a:rPr>
              <a:t>a</a:t>
            </a:r>
            <a:r>
              <a:rPr lang="en-US" dirty="0" smtClean="0">
                <a:solidFill>
                  <a:srgbClr val="6666FF"/>
                </a:solidFill>
              </a:rPr>
              <a:t>n anti-charge ( + - ).</a:t>
            </a:r>
            <a:endParaRPr lang="en-US" dirty="0">
              <a:solidFill>
                <a:srgbClr val="6666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8542" y="750042"/>
            <a:ext cx="6135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rules that govern how the quarks </a:t>
            </a:r>
          </a:p>
          <a:p>
            <a:r>
              <a:rPr lang="en-US" dirty="0" smtClean="0"/>
              <a:t>froze out into hadrons are given by QCD.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72960" y="1779143"/>
            <a:ext cx="27001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Quarks have color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charge: </a:t>
            </a:r>
            <a:r>
              <a:rPr lang="en-US" sz="2000" dirty="0" smtClean="0">
                <a:solidFill>
                  <a:srgbClr val="CC0000"/>
                </a:solidFill>
              </a:rPr>
              <a:t>red</a:t>
            </a:r>
            <a:r>
              <a:rPr lang="en-US" sz="2000" dirty="0" smtClean="0">
                <a:solidFill>
                  <a:srgbClr val="660066"/>
                </a:solidFill>
              </a:rPr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blue</a:t>
            </a:r>
            <a:r>
              <a:rPr lang="en-US" sz="2000" dirty="0" smtClean="0">
                <a:solidFill>
                  <a:srgbClr val="660066"/>
                </a:solidFill>
              </a:rPr>
              <a:t> and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green</a:t>
            </a:r>
            <a:r>
              <a:rPr lang="en-US" sz="2000" dirty="0" smtClean="0">
                <a:solidFill>
                  <a:srgbClr val="660066"/>
                </a:solidFill>
              </a:rPr>
              <a:t>. Antiquarks</a:t>
            </a:r>
          </a:p>
          <a:p>
            <a:r>
              <a:rPr lang="en-US" sz="2000" dirty="0">
                <a:solidFill>
                  <a:srgbClr val="660066"/>
                </a:solidFill>
              </a:rPr>
              <a:t>h</a:t>
            </a:r>
            <a:r>
              <a:rPr lang="en-US" sz="2000" dirty="0" smtClean="0">
                <a:solidFill>
                  <a:srgbClr val="660066"/>
                </a:solidFill>
              </a:rPr>
              <a:t>ave anticolors: </a:t>
            </a:r>
          </a:p>
          <a:p>
            <a:r>
              <a:rPr lang="en-US" sz="2000" dirty="0">
                <a:solidFill>
                  <a:srgbClr val="66CCFF"/>
                </a:solidFill>
              </a:rPr>
              <a:t>c</a:t>
            </a:r>
            <a:r>
              <a:rPr lang="en-US" sz="2000" dirty="0" smtClean="0">
                <a:solidFill>
                  <a:srgbClr val="66CCFF"/>
                </a:solidFill>
              </a:rPr>
              <a:t>yan</a:t>
            </a:r>
            <a:r>
              <a:rPr lang="en-US" sz="2000" dirty="0" smtClean="0">
                <a:solidFill>
                  <a:srgbClr val="660066"/>
                </a:solidFill>
              </a:rPr>
              <a:t>, </a:t>
            </a:r>
            <a:r>
              <a:rPr lang="en-US" sz="2000" dirty="0" smtClean="0">
                <a:solidFill>
                  <a:srgbClr val="FFFF00"/>
                </a:solidFill>
              </a:rPr>
              <a:t>yellow</a:t>
            </a:r>
            <a:r>
              <a:rPr lang="en-US" sz="2000" dirty="0" smtClean="0">
                <a:solidFill>
                  <a:srgbClr val="660066"/>
                </a:solidFill>
              </a:rPr>
              <a:t> and </a:t>
            </a:r>
          </a:p>
          <a:p>
            <a:r>
              <a:rPr lang="en-US" sz="2000" dirty="0" smtClean="0">
                <a:solidFill>
                  <a:srgbClr val="CD24CE"/>
                </a:solidFill>
              </a:rPr>
              <a:t>magenta</a:t>
            </a:r>
            <a:r>
              <a:rPr lang="en-US" sz="2000" dirty="0" smtClean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3244" y="4247970"/>
            <a:ext cx="4992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Hadrons are color neutral (white),</a:t>
            </a:r>
          </a:p>
          <a:p>
            <a:r>
              <a:rPr lang="en-US" sz="2000" dirty="0">
                <a:solidFill>
                  <a:srgbClr val="CC0000"/>
                </a:solidFill>
              </a:rPr>
              <a:t>r</a:t>
            </a:r>
            <a:r>
              <a:rPr lang="en-US" sz="2000" dirty="0" smtClean="0">
                <a:solidFill>
                  <a:srgbClr val="CC0000"/>
                </a:solidFill>
              </a:rPr>
              <a:t>ed</a:t>
            </a:r>
            <a:r>
              <a:rPr lang="en-US" sz="2000" dirty="0" smtClean="0">
                <a:solidFill>
                  <a:srgbClr val="660066"/>
                </a:solidFill>
              </a:rPr>
              <a:t>-</a:t>
            </a:r>
            <a:r>
              <a:rPr lang="en-US" sz="2000" dirty="0" smtClean="0">
                <a:solidFill>
                  <a:srgbClr val="66CCFF"/>
                </a:solidFill>
              </a:rPr>
              <a:t>cyan</a:t>
            </a:r>
            <a:r>
              <a:rPr lang="en-US" sz="2000" dirty="0" smtClean="0">
                <a:solidFill>
                  <a:srgbClr val="660066"/>
                </a:solidFill>
              </a:rPr>
              <a:t>, </a:t>
            </a:r>
            <a:r>
              <a:rPr lang="en-US" sz="2000" dirty="0" smtClean="0">
                <a:solidFill>
                  <a:srgbClr val="0000FF"/>
                </a:solidFill>
              </a:rPr>
              <a:t>blue</a:t>
            </a:r>
            <a:r>
              <a:rPr lang="en-US" sz="2000" dirty="0" smtClean="0">
                <a:solidFill>
                  <a:srgbClr val="660066"/>
                </a:solidFill>
              </a:rPr>
              <a:t>-</a:t>
            </a:r>
            <a:r>
              <a:rPr lang="en-US" sz="2000" dirty="0" smtClean="0">
                <a:solidFill>
                  <a:srgbClr val="FFFF00"/>
                </a:solidFill>
              </a:rPr>
              <a:t>yellow</a:t>
            </a:r>
            <a:r>
              <a:rPr lang="en-US" sz="2000" dirty="0" smtClean="0">
                <a:solidFill>
                  <a:srgbClr val="660066"/>
                </a:solidFill>
              </a:rPr>
              <a:t>, </a:t>
            </a:r>
            <a:r>
              <a:rPr lang="en-US" sz="2000" dirty="0" smtClean="0">
                <a:solidFill>
                  <a:srgbClr val="008000"/>
                </a:solidFill>
              </a:rPr>
              <a:t>green</a:t>
            </a:r>
            <a:r>
              <a:rPr lang="en-US" sz="2000" dirty="0" smtClean="0">
                <a:solidFill>
                  <a:srgbClr val="660066"/>
                </a:solidFill>
              </a:rPr>
              <a:t>-</a:t>
            </a:r>
            <a:r>
              <a:rPr lang="en-US" sz="2000" dirty="0" smtClean="0">
                <a:solidFill>
                  <a:srgbClr val="CD24CE"/>
                </a:solidFill>
              </a:rPr>
              <a:t>magenta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660066"/>
                </a:solidFill>
              </a:rPr>
              <a:t>o</a:t>
            </a:r>
            <a:r>
              <a:rPr lang="en-US" sz="2000" dirty="0" smtClean="0">
                <a:solidFill>
                  <a:srgbClr val="660066"/>
                </a:solidFill>
              </a:rPr>
              <a:t>r </a:t>
            </a:r>
            <a:r>
              <a:rPr lang="en-US" sz="2000" dirty="0" smtClean="0">
                <a:solidFill>
                  <a:srgbClr val="FF0000"/>
                </a:solidFill>
              </a:rPr>
              <a:t>red</a:t>
            </a:r>
            <a:r>
              <a:rPr lang="en-US" sz="2000" dirty="0" smtClean="0">
                <a:solidFill>
                  <a:srgbClr val="660066"/>
                </a:solidFill>
              </a:rPr>
              <a:t>-</a:t>
            </a:r>
            <a:r>
              <a:rPr lang="en-US" sz="2000" dirty="0" smtClean="0">
                <a:solidFill>
                  <a:srgbClr val="0000FF"/>
                </a:solidFill>
              </a:rPr>
              <a:t>blue</a:t>
            </a:r>
            <a:r>
              <a:rPr lang="en-US" sz="2000" dirty="0" smtClean="0">
                <a:solidFill>
                  <a:srgbClr val="660066"/>
                </a:solidFill>
              </a:rPr>
              <a:t>-</a:t>
            </a:r>
            <a:r>
              <a:rPr lang="en-US" sz="2000" dirty="0" smtClean="0">
                <a:solidFill>
                  <a:srgbClr val="008000"/>
                </a:solidFill>
              </a:rPr>
              <a:t>green</a:t>
            </a:r>
            <a:r>
              <a:rPr lang="en-US" sz="2000" dirty="0" smtClean="0">
                <a:solidFill>
                  <a:srgbClr val="660066"/>
                </a:solidFill>
              </a:rPr>
              <a:t>, </a:t>
            </a:r>
            <a:r>
              <a:rPr lang="en-US" sz="2000" dirty="0" smtClean="0">
                <a:solidFill>
                  <a:srgbClr val="66CCFF"/>
                </a:solidFill>
              </a:rPr>
              <a:t>cyan</a:t>
            </a:r>
            <a:r>
              <a:rPr lang="en-US" sz="2000" dirty="0" smtClean="0">
                <a:solidFill>
                  <a:srgbClr val="660066"/>
                </a:solidFill>
              </a:rPr>
              <a:t>-</a:t>
            </a:r>
            <a:r>
              <a:rPr lang="en-US" sz="2000" dirty="0" smtClean="0">
                <a:solidFill>
                  <a:srgbClr val="FFFF00"/>
                </a:solidFill>
              </a:rPr>
              <a:t>yellow</a:t>
            </a:r>
            <a:r>
              <a:rPr lang="en-US" sz="2000" dirty="0" smtClean="0">
                <a:solidFill>
                  <a:srgbClr val="660066"/>
                </a:solidFill>
              </a:rPr>
              <a:t>-</a:t>
            </a:r>
            <a:r>
              <a:rPr lang="en-US" sz="2000" dirty="0" smtClean="0">
                <a:solidFill>
                  <a:srgbClr val="CD24CE"/>
                </a:solidFill>
              </a:rPr>
              <a:t>magenta</a:t>
            </a:r>
            <a:r>
              <a:rPr lang="en-US" sz="2000" dirty="0" smtClean="0">
                <a:solidFill>
                  <a:srgbClr val="660066"/>
                </a:solidFill>
              </a:rPr>
              <a:t>.</a:t>
            </a:r>
            <a:endParaRPr lang="en-US" sz="2000" dirty="0">
              <a:solidFill>
                <a:srgbClr val="66006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63" y="4833579"/>
            <a:ext cx="1333500" cy="13106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1902" y="4866146"/>
            <a:ext cx="1333500" cy="131064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0" y="0"/>
            <a:ext cx="6495839" cy="8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Quantum Chromo Dynamics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4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2333-7C79-ED4F-B16F-FE223EA6D4E5}" type="slidenum">
              <a:rPr lang="en-US"/>
              <a:pPr/>
              <a:t>4</a:t>
            </a:fld>
            <a:endParaRPr lang="en-US"/>
          </a:p>
        </p:txBody>
      </p:sp>
      <p:pic>
        <p:nvPicPr>
          <p:cNvPr id="23555" name="Picture 1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1104901"/>
            <a:ext cx="3994150" cy="2776538"/>
          </a:xfrm>
          <a:prstGeom prst="rect">
            <a:avLst/>
          </a:prstGeom>
          <a:noFill/>
        </p:spPr>
      </p:pic>
      <p:pic>
        <p:nvPicPr>
          <p:cNvPr id="23557" name="Picture 1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8200" y="825500"/>
            <a:ext cx="27178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9" name="Rectangle 1031"/>
          <p:cNvSpPr>
            <a:spLocks noChangeArrowheads="1"/>
          </p:cNvSpPr>
          <p:nvPr/>
        </p:nvSpPr>
        <p:spPr bwMode="auto">
          <a:xfrm>
            <a:off x="538163" y="4210051"/>
            <a:ext cx="4344987" cy="9233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ED181E"/>
                </a:solidFill>
              </a:rPr>
              <a:t>C</a:t>
            </a:r>
            <a:r>
              <a:rPr lang="en-US" b="1">
                <a:solidFill>
                  <a:schemeClr val="accent2"/>
                </a:solidFill>
              </a:rPr>
              <a:t>o</a:t>
            </a:r>
            <a:r>
              <a:rPr lang="en-US" b="1">
                <a:solidFill>
                  <a:srgbClr val="FFE957"/>
                </a:solidFill>
              </a:rPr>
              <a:t>l</a:t>
            </a:r>
            <a:r>
              <a:rPr lang="en-US" b="1">
                <a:solidFill>
                  <a:schemeClr val="hlink"/>
                </a:solidFill>
              </a:rPr>
              <a:t>o</a:t>
            </a:r>
            <a:r>
              <a:rPr lang="en-US" b="1">
                <a:solidFill>
                  <a:srgbClr val="18605A"/>
                </a:solidFill>
              </a:rPr>
              <a:t>r</a:t>
            </a:r>
            <a:r>
              <a:rPr lang="en-US" b="1"/>
              <a:t> </a:t>
            </a:r>
            <a:r>
              <a:rPr lang="en-US" b="1">
                <a:solidFill>
                  <a:srgbClr val="CC0066"/>
                </a:solidFill>
              </a:rPr>
              <a:t>Field: Because of self interaction, confining flux tubes form between static  color charges</a:t>
            </a:r>
          </a:p>
        </p:txBody>
      </p:sp>
      <p:sp>
        <p:nvSpPr>
          <p:cNvPr id="23561" name="Rectangle 1033"/>
          <p:cNvSpPr>
            <a:spLocks noChangeArrowheads="1"/>
          </p:cNvSpPr>
          <p:nvPr/>
        </p:nvSpPr>
        <p:spPr bwMode="auto">
          <a:xfrm>
            <a:off x="5854700" y="5005389"/>
            <a:ext cx="2806700" cy="12003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CC0066"/>
                </a:solidFill>
              </a:rPr>
              <a:t>Confinement arises from flux tubes and their excitation leads to a new spectrum of mesons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" y="1"/>
            <a:ext cx="6495839" cy="8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algn="ctr" defTabSz="914305">
              <a:defRPr/>
            </a:pPr>
            <a:r>
              <a:rPr lang="en-US" sz="3200" b="1" kern="0" dirty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Quantum Chromo Dynamics</a:t>
            </a:r>
          </a:p>
        </p:txBody>
      </p:sp>
    </p:spTree>
    <p:extLst>
      <p:ext uri="{BB962C8B-B14F-4D97-AF65-F5344CB8AC3E}">
        <p14:creationId xmlns:p14="http://schemas.microsoft.com/office/powerpoint/2010/main" val="272331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7800"/>
            <a:ext cx="3632200" cy="6477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The QCD </a:t>
            </a:r>
            <a:r>
              <a:rPr lang="en-US" sz="3200" b="1" dirty="0">
                <a:solidFill>
                  <a:srgbClr val="000090"/>
                </a:solidFill>
              </a:rPr>
              <a:t>Potential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4648200" y="990600"/>
            <a:ext cx="4495800" cy="3216275"/>
            <a:chOff x="528" y="672"/>
            <a:chExt cx="2832" cy="2026"/>
          </a:xfrm>
        </p:grpSpPr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672"/>
              <a:ext cx="2832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2064" y="1632"/>
              <a:ext cx="9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18605A"/>
                  </a:solidFill>
                </a:rPr>
                <a:t>linear potential</a:t>
              </a:r>
              <a:endParaRPr lang="en-US" sz="1400" b="1">
                <a:solidFill>
                  <a:srgbClr val="ED181E"/>
                </a:solidFill>
              </a:endParaRPr>
            </a:p>
          </p:txBody>
        </p:sp>
      </p:grp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381000" y="1371600"/>
            <a:ext cx="3022600" cy="2011363"/>
            <a:chOff x="288" y="893"/>
            <a:chExt cx="1904" cy="1267"/>
          </a:xfrm>
        </p:grpSpPr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 rot="2225759">
              <a:off x="336" y="1488"/>
              <a:ext cx="1248" cy="120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" name="Oval 8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854" y="893"/>
              <a:ext cx="133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</a:rPr>
                <a:t>ground-state 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flux-tube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    m=0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7850" y="67868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7800"/>
            <a:ext cx="3632200" cy="6477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The QCD </a:t>
            </a:r>
            <a:r>
              <a:rPr lang="en-US" sz="3200" b="1" dirty="0">
                <a:solidFill>
                  <a:srgbClr val="000090"/>
                </a:solidFill>
              </a:rPr>
              <a:t>Potential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4648200" y="990600"/>
            <a:ext cx="4495800" cy="3216275"/>
            <a:chOff x="528" y="672"/>
            <a:chExt cx="2832" cy="2026"/>
          </a:xfrm>
        </p:grpSpPr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672"/>
              <a:ext cx="2832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2064" y="1632"/>
              <a:ext cx="9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18605A"/>
                  </a:solidFill>
                </a:rPr>
                <a:t>linear potential</a:t>
              </a:r>
              <a:endParaRPr lang="en-US" sz="1400" b="1">
                <a:solidFill>
                  <a:srgbClr val="ED181E"/>
                </a:solidFill>
              </a:endParaRPr>
            </a:p>
          </p:txBody>
        </p:sp>
      </p:grp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381000" y="1371600"/>
            <a:ext cx="3022600" cy="2011363"/>
            <a:chOff x="288" y="893"/>
            <a:chExt cx="1904" cy="1267"/>
          </a:xfrm>
        </p:grpSpPr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 rot="2225759">
              <a:off x="336" y="1488"/>
              <a:ext cx="1248" cy="120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" name="Oval 8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854" y="893"/>
              <a:ext cx="133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</a:rPr>
                <a:t>ground-state 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flux-tube</a:t>
              </a:r>
            </a:p>
            <a:p>
              <a:r>
                <a:rPr lang="en-US">
                  <a:solidFill>
                    <a:srgbClr val="800000"/>
                  </a:solidFill>
                </a:rPr>
                <a:t>       m=0</a:t>
              </a:r>
            </a:p>
          </p:txBody>
        </p:sp>
      </p:grp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1066800"/>
            <a:ext cx="42672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612" name="Group 12"/>
          <p:cNvGrpSpPr>
            <a:grpSpLocks/>
          </p:cNvGrpSpPr>
          <p:nvPr/>
        </p:nvGrpSpPr>
        <p:grpSpPr bwMode="auto">
          <a:xfrm>
            <a:off x="381000" y="1447800"/>
            <a:ext cx="3587753" cy="2163763"/>
            <a:chOff x="288" y="797"/>
            <a:chExt cx="2260" cy="1363"/>
          </a:xfrm>
        </p:grpSpPr>
        <p:sp>
          <p:nvSpPr>
            <p:cNvPr id="25613" name="Arc 13"/>
            <p:cNvSpPr>
              <a:spLocks/>
            </p:cNvSpPr>
            <p:nvPr/>
          </p:nvSpPr>
          <p:spPr bwMode="auto">
            <a:xfrm flipV="1">
              <a:off x="768" y="1344"/>
              <a:ext cx="768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4" name="Oval 14"/>
            <p:cNvSpPr>
              <a:spLocks noChangeArrowheads="1"/>
            </p:cNvSpPr>
            <p:nvPr/>
          </p:nvSpPr>
          <p:spPr bwMode="auto">
            <a:xfrm rot="2225759">
              <a:off x="384" y="1344"/>
              <a:ext cx="1248" cy="504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5" name="Oval 15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6" name="Oval 16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7" name="Arc 17"/>
            <p:cNvSpPr>
              <a:spLocks/>
            </p:cNvSpPr>
            <p:nvPr/>
          </p:nvSpPr>
          <p:spPr bwMode="auto">
            <a:xfrm flipH="1">
              <a:off x="576" y="1200"/>
              <a:ext cx="816" cy="7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8" name="Text Box 18"/>
            <p:cNvSpPr txBox="1">
              <a:spLocks noChangeArrowheads="1"/>
            </p:cNvSpPr>
            <p:nvPr/>
          </p:nvSpPr>
          <p:spPr bwMode="auto">
            <a:xfrm>
              <a:off x="1046" y="797"/>
              <a:ext cx="150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Excited </a:t>
              </a:r>
              <a:r>
                <a:rPr lang="en-US" dirty="0" err="1" smtClean="0">
                  <a:solidFill>
                    <a:srgbClr val="800000"/>
                  </a:solidFill>
                </a:rPr>
                <a:t>gluonic</a:t>
              </a:r>
              <a:r>
                <a:rPr lang="en-US" dirty="0" smtClean="0">
                  <a:solidFill>
                    <a:srgbClr val="800000"/>
                  </a:solidFill>
                </a:rPr>
                <a:t> field </a:t>
              </a:r>
              <a:endParaRPr lang="en-US" dirty="0">
                <a:solidFill>
                  <a:srgbClr val="800000"/>
                </a:solidFill>
              </a:endParaRPr>
            </a:p>
            <a:p>
              <a:r>
                <a:rPr lang="en-US" dirty="0">
                  <a:solidFill>
                    <a:srgbClr val="800000"/>
                  </a:solidFill>
                </a:rPr>
                <a:t>          </a:t>
              </a:r>
            </a:p>
          </p:txBody>
        </p:sp>
      </p:grp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4419600" y="838200"/>
            <a:ext cx="4724400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20" name="Picture 20" descr="plotDel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7600" y="825500"/>
            <a:ext cx="3648075" cy="3648075"/>
          </a:xfrm>
          <a:prstGeom prst="rect">
            <a:avLst/>
          </a:prstGeom>
          <a:noFill/>
        </p:spPr>
      </p:pic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304800" y="4038600"/>
            <a:ext cx="4510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0066"/>
                </a:solidFill>
              </a:rPr>
              <a:t>Gluonic Excitations provide an</a:t>
            </a:r>
          </a:p>
          <a:p>
            <a:r>
              <a:rPr lang="en-US">
                <a:solidFill>
                  <a:srgbClr val="660066"/>
                </a:solidFill>
              </a:rPr>
              <a:t>experimental measurement of </a:t>
            </a:r>
          </a:p>
          <a:p>
            <a:r>
              <a:rPr lang="en-US">
                <a:solidFill>
                  <a:srgbClr val="660066"/>
                </a:solidFill>
              </a:rPr>
              <a:t>the excited QCD potential.</a:t>
            </a:r>
            <a:r>
              <a:rPr lang="en-US"/>
              <a:t>  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365125" y="5380038"/>
            <a:ext cx="8385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60066"/>
                </a:solidFill>
              </a:rPr>
              <a:t>Observations of the nonets on the excited potentials are </a:t>
            </a:r>
          </a:p>
          <a:p>
            <a:r>
              <a:rPr lang="en-US">
                <a:solidFill>
                  <a:srgbClr val="660066"/>
                </a:solidFill>
              </a:rPr>
              <a:t>the best experimental signal of gluonic excitations.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7850" y="67868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9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630" y="3272041"/>
            <a:ext cx="1714500" cy="29591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196495" y="5323489"/>
            <a:ext cx="1509635" cy="358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45"/>
            <a:ext cx="6096000" cy="758887"/>
          </a:xfrm>
        </p:spPr>
        <p:txBody>
          <a:bodyPr>
            <a:normAutofit/>
          </a:bodyPr>
          <a:lstStyle/>
          <a:p>
            <a:r>
              <a:rPr lang="en-US" dirty="0" smtClean="0"/>
              <a:t>Quantum Chromo Dynamics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783-309C-4A4B-B0B9-E5F80CEE8FBB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56" y="791410"/>
            <a:ext cx="2631701" cy="20922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717497"/>
            <a:ext cx="57792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QCD describes the interactions of quarks and gluons and should predict the spectrum of bound-state baryons (       ) and mesons (     ).</a:t>
            </a:r>
          </a:p>
          <a:p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There should also be mesons in which the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gluonic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field contributes directly to the J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PC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quantum numbers of the states --- hybrid mesons. Some are expected to have ``exotic’’ quantum numbers.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34" y="1508338"/>
            <a:ext cx="241300" cy="215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02" y="1546438"/>
            <a:ext cx="368300" cy="177800"/>
          </a:xfrm>
          <a:prstGeom prst="rect">
            <a:avLst/>
          </a:prstGeom>
        </p:spPr>
      </p:pic>
      <p:pic>
        <p:nvPicPr>
          <p:cNvPr id="14" name="Picture 13" descr="spectrum_realsiz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6" y="4315154"/>
            <a:ext cx="3794760" cy="18364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2" y="3477285"/>
            <a:ext cx="3481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Lattice QCD calculation of the light-quark meson spectrum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5162" y="5987018"/>
            <a:ext cx="124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QN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39419" y="5182384"/>
            <a:ext cx="110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Exotic QN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211837" y="3969685"/>
            <a:ext cx="1347065" cy="125711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641215" y="4315154"/>
            <a:ext cx="1234552" cy="22584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29" y="4902984"/>
            <a:ext cx="355600" cy="2794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463" y="4187898"/>
            <a:ext cx="279400" cy="2032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30" y="4534820"/>
            <a:ext cx="342900" cy="2032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27628" y="4718318"/>
            <a:ext cx="86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2.0GeV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75767" y="6376292"/>
            <a:ext cx="252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Several </a:t>
            </a:r>
            <a:r>
              <a:rPr lang="en-US" dirty="0" err="1" smtClean="0"/>
              <a:t>nonets</a:t>
            </a:r>
            <a:r>
              <a:rPr lang="en-US" dirty="0" smtClean="0"/>
              <a:t> predicted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2" y="5323489"/>
            <a:ext cx="505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r>
              <a:rPr lang="en-US" sz="2400" baseline="30000" dirty="0" smtClean="0"/>
              <a:t>+-</a:t>
            </a:r>
            <a:endParaRPr lang="en-US" sz="2400" baseline="30000" dirty="0"/>
          </a:p>
        </p:txBody>
      </p:sp>
      <p:sp>
        <p:nvSpPr>
          <p:cNvPr id="31" name="Rectangle 30"/>
          <p:cNvSpPr/>
          <p:nvPr/>
        </p:nvSpPr>
        <p:spPr>
          <a:xfrm>
            <a:off x="7069494" y="5323489"/>
            <a:ext cx="505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+</a:t>
            </a:r>
            <a:r>
              <a:rPr lang="en-US" sz="2400" baseline="30000" dirty="0"/>
              <a:t>-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632514" y="5323489"/>
            <a:ext cx="505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</a:t>
            </a:r>
            <a:r>
              <a:rPr lang="en-US" sz="2400" baseline="30000" dirty="0" smtClean="0"/>
              <a:t>-+</a:t>
            </a:r>
            <a:endParaRPr lang="en-US" sz="2400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5227630" y="3844221"/>
            <a:ext cx="8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0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31" y="2036517"/>
            <a:ext cx="3031337" cy="16048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84579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QCD Exotics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 bwMode="auto">
          <a:xfrm>
            <a:off x="3326131" y="755313"/>
            <a:ext cx="5734152" cy="1701546"/>
            <a:chOff x="0" y="2592"/>
            <a:chExt cx="4691" cy="1392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0" y="2640"/>
              <a:ext cx="16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Symbol" charset="2"/>
                </a:rPr>
                <a:t>p</a:t>
              </a:r>
              <a:r>
                <a:rPr lang="en-US" b="1" baseline="-25000">
                  <a:solidFill>
                    <a:srgbClr val="008000"/>
                  </a:solidFill>
                </a:rPr>
                <a:t>1</a:t>
              </a:r>
              <a:r>
                <a:rPr lang="en-US">
                  <a:solidFill>
                    <a:srgbClr val="008000"/>
                  </a:solidFill>
                </a:rPr>
                <a:t>  I</a:t>
              </a:r>
              <a:r>
                <a:rPr lang="en-US" b="1" baseline="30000">
                  <a:solidFill>
                    <a:srgbClr val="008000"/>
                  </a:solidFill>
                </a:rPr>
                <a:t>G</a:t>
              </a:r>
              <a:r>
                <a:rPr lang="en-US">
                  <a:solidFill>
                    <a:srgbClr val="008000"/>
                  </a:solidFill>
                </a:rPr>
                <a:t>(J</a:t>
              </a:r>
              <a:r>
                <a:rPr lang="en-US" b="1" baseline="30000">
                  <a:solidFill>
                    <a:srgbClr val="008000"/>
                  </a:solidFill>
                </a:rPr>
                <a:t>PC</a:t>
              </a:r>
              <a:r>
                <a:rPr lang="en-US">
                  <a:solidFill>
                    <a:srgbClr val="008000"/>
                  </a:solidFill>
                </a:rPr>
                <a:t>)=1</a:t>
              </a:r>
              <a:r>
                <a:rPr lang="en-US" b="1" baseline="30000">
                  <a:solidFill>
                    <a:srgbClr val="008000"/>
                  </a:solidFill>
                </a:rPr>
                <a:t>-</a:t>
              </a:r>
              <a:r>
                <a:rPr lang="en-US">
                  <a:solidFill>
                    <a:srgbClr val="008000"/>
                  </a:solidFill>
                </a:rPr>
                <a:t>(1</a:t>
              </a:r>
              <a:r>
                <a:rPr lang="en-US" b="1" baseline="30000">
                  <a:solidFill>
                    <a:srgbClr val="008000"/>
                  </a:solidFill>
                </a:rPr>
                <a:t>-+</a:t>
              </a:r>
              <a:r>
                <a:rPr lang="en-US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880" y="3504"/>
              <a:ext cx="1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Symbol" charset="2"/>
                </a:rPr>
                <a:t>h</a:t>
              </a:r>
              <a:r>
                <a:rPr lang="en-US" b="1" baseline="30000">
                  <a:solidFill>
                    <a:srgbClr val="800000"/>
                  </a:solidFill>
                </a:rPr>
                <a:t>’</a:t>
              </a:r>
              <a:r>
                <a:rPr lang="en-US" b="1" baseline="-25000">
                  <a:solidFill>
                    <a:srgbClr val="800000"/>
                  </a:solidFill>
                </a:rPr>
                <a:t>1</a:t>
              </a:r>
              <a:r>
                <a:rPr lang="en-US">
                  <a:solidFill>
                    <a:srgbClr val="800000"/>
                  </a:solidFill>
                </a:rPr>
                <a:t>  I</a:t>
              </a:r>
              <a:r>
                <a:rPr lang="en-US" b="1" baseline="30000">
                  <a:solidFill>
                    <a:srgbClr val="800000"/>
                  </a:solidFill>
                </a:rPr>
                <a:t>G</a:t>
              </a:r>
              <a:r>
                <a:rPr lang="en-US">
                  <a:solidFill>
                    <a:srgbClr val="800000"/>
                  </a:solidFill>
                </a:rPr>
                <a:t>(J</a:t>
              </a:r>
              <a:r>
                <a:rPr lang="en-US" b="1" baseline="30000">
                  <a:solidFill>
                    <a:srgbClr val="800000"/>
                  </a:solidFill>
                </a:rPr>
                <a:t>PC</a:t>
              </a:r>
              <a:r>
                <a:rPr lang="en-US">
                  <a:solidFill>
                    <a:srgbClr val="800000"/>
                  </a:solidFill>
                </a:rPr>
                <a:t>)=0</a:t>
              </a:r>
              <a:r>
                <a:rPr lang="en-US" b="1" baseline="30000">
                  <a:solidFill>
                    <a:srgbClr val="800000"/>
                  </a:solidFill>
                </a:rPr>
                <a:t>+</a:t>
              </a:r>
              <a:r>
                <a:rPr lang="en-US">
                  <a:solidFill>
                    <a:srgbClr val="800000"/>
                  </a:solidFill>
                </a:rPr>
                <a:t>(1</a:t>
              </a:r>
              <a:r>
                <a:rPr lang="en-US" b="1" baseline="30000">
                  <a:solidFill>
                    <a:srgbClr val="800000"/>
                  </a:solidFill>
                </a:rPr>
                <a:t>-+</a:t>
              </a:r>
              <a:r>
                <a:rPr lang="en-US">
                  <a:solidFill>
                    <a:srgbClr val="800000"/>
                  </a:solidFill>
                </a:rPr>
                <a:t>) </a:t>
              </a: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440" y="2592"/>
              <a:ext cx="1248" cy="1056"/>
              <a:chOff x="2976" y="720"/>
              <a:chExt cx="1248" cy="1056"/>
            </a:xfrm>
          </p:grpSpPr>
          <p:sp>
            <p:nvSpPr>
              <p:cNvPr id="17" name="AutoShape 10"/>
              <p:cNvSpPr>
                <a:spLocks noChangeArrowheads="1"/>
              </p:cNvSpPr>
              <p:nvPr/>
            </p:nvSpPr>
            <p:spPr bwMode="auto">
              <a:xfrm>
                <a:off x="3024" y="768"/>
                <a:ext cx="1152" cy="960"/>
              </a:xfrm>
              <a:prstGeom prst="hexagon">
                <a:avLst>
                  <a:gd name="adj" fmla="val 30000"/>
                  <a:gd name="vf" fmla="val 115470"/>
                </a:avLst>
              </a:prstGeom>
              <a:noFill/>
              <a:ln w="25400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11"/>
              <p:cNvSpPr>
                <a:spLocks noChangeArrowheads="1"/>
              </p:cNvSpPr>
              <p:nvPr/>
            </p:nvSpPr>
            <p:spPr bwMode="auto">
              <a:xfrm>
                <a:off x="3792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13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5"/>
              <p:cNvSpPr>
                <a:spLocks noChangeArrowheads="1"/>
              </p:cNvSpPr>
              <p:nvPr/>
            </p:nvSpPr>
            <p:spPr bwMode="auto">
              <a:xfrm>
                <a:off x="3600" y="1200"/>
                <a:ext cx="144" cy="144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auto">
              <a:xfrm>
                <a:off x="3264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auto">
              <a:xfrm>
                <a:off x="3792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auto">
              <a:xfrm>
                <a:off x="3216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768" y="3696"/>
              <a:ext cx="17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  <a:latin typeface="Symbol" charset="2"/>
                </a:rPr>
                <a:t>h</a:t>
              </a:r>
              <a:r>
                <a:rPr lang="en-US" b="1" baseline="-25000">
                  <a:solidFill>
                    <a:srgbClr val="FF6600"/>
                  </a:solidFill>
                </a:rPr>
                <a:t>1</a:t>
              </a:r>
              <a:r>
                <a:rPr lang="en-US">
                  <a:solidFill>
                    <a:srgbClr val="FF6600"/>
                  </a:solidFill>
                </a:rPr>
                <a:t>  I</a:t>
              </a:r>
              <a:r>
                <a:rPr lang="en-US" b="1" baseline="30000">
                  <a:solidFill>
                    <a:srgbClr val="FF6600"/>
                  </a:solidFill>
                </a:rPr>
                <a:t>G</a:t>
              </a:r>
              <a:r>
                <a:rPr lang="en-US">
                  <a:solidFill>
                    <a:srgbClr val="FF6600"/>
                  </a:solidFill>
                </a:rPr>
                <a:t>(J</a:t>
              </a:r>
              <a:r>
                <a:rPr lang="en-US" b="1" baseline="30000">
                  <a:solidFill>
                    <a:srgbClr val="FF6600"/>
                  </a:solidFill>
                </a:rPr>
                <a:t>PC</a:t>
              </a:r>
              <a:r>
                <a:rPr lang="en-US">
                  <a:solidFill>
                    <a:srgbClr val="FF6600"/>
                  </a:solidFill>
                </a:rPr>
                <a:t>)=0</a:t>
              </a:r>
              <a:r>
                <a:rPr lang="en-US" b="1" baseline="30000">
                  <a:solidFill>
                    <a:srgbClr val="FF6600"/>
                  </a:solidFill>
                </a:rPr>
                <a:t>+</a:t>
              </a:r>
              <a:r>
                <a:rPr lang="en-US">
                  <a:solidFill>
                    <a:srgbClr val="FF6600"/>
                  </a:solidFill>
                </a:rPr>
                <a:t>(1</a:t>
              </a:r>
              <a:r>
                <a:rPr lang="en-US" b="1" baseline="30000">
                  <a:solidFill>
                    <a:srgbClr val="FF6600"/>
                  </a:solidFill>
                </a:rPr>
                <a:t>-+</a:t>
              </a:r>
              <a:r>
                <a:rPr lang="en-US">
                  <a:solidFill>
                    <a:srgbClr val="FF6600"/>
                  </a:solidFill>
                </a:rPr>
                <a:t>) </a:t>
              </a: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2976" y="3024"/>
              <a:ext cx="17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CC0099"/>
                  </a:solidFill>
                </a:rPr>
                <a:t>K</a:t>
              </a:r>
              <a:r>
                <a:rPr lang="en-US" b="1" baseline="-25000" dirty="0">
                  <a:solidFill>
                    <a:srgbClr val="CC0099"/>
                  </a:solidFill>
                </a:rPr>
                <a:t>1</a:t>
              </a:r>
              <a:r>
                <a:rPr lang="en-US" dirty="0">
                  <a:solidFill>
                    <a:srgbClr val="CC0099"/>
                  </a:solidFill>
                </a:rPr>
                <a:t>  I</a:t>
              </a:r>
              <a:r>
                <a:rPr lang="en-US" b="1" baseline="30000" dirty="0">
                  <a:solidFill>
                    <a:srgbClr val="CC0099"/>
                  </a:solidFill>
                </a:rPr>
                <a:t>G</a:t>
              </a:r>
              <a:r>
                <a:rPr lang="en-US" dirty="0">
                  <a:solidFill>
                    <a:srgbClr val="CC0099"/>
                  </a:solidFill>
                </a:rPr>
                <a:t>(J</a:t>
              </a:r>
              <a:r>
                <a:rPr lang="en-US" b="1" baseline="30000" dirty="0">
                  <a:solidFill>
                    <a:srgbClr val="CC0099"/>
                  </a:solidFill>
                </a:rPr>
                <a:t>PC</a:t>
              </a:r>
              <a:r>
                <a:rPr lang="en-US" dirty="0">
                  <a:solidFill>
                    <a:srgbClr val="CC0099"/>
                  </a:solidFill>
                </a:rPr>
                <a:t>)= </a:t>
              </a:r>
              <a:r>
                <a:rPr lang="en-US" sz="3200" dirty="0">
                  <a:solidFill>
                    <a:srgbClr val="CC0099"/>
                  </a:solidFill>
                  <a:ea typeface="Tahoma" charset="0"/>
                  <a:cs typeface="Tahoma" charset="0"/>
                </a:rPr>
                <a:t>½</a:t>
              </a:r>
              <a:r>
                <a:rPr lang="en-US" dirty="0">
                  <a:solidFill>
                    <a:srgbClr val="CC0099"/>
                  </a:solidFill>
                </a:rPr>
                <a:t> (1</a:t>
              </a:r>
              <a:r>
                <a:rPr lang="en-US" b="1" baseline="30000" dirty="0">
                  <a:solidFill>
                    <a:srgbClr val="CC0099"/>
                  </a:solidFill>
                </a:rPr>
                <a:t>-</a:t>
              </a:r>
              <a:r>
                <a:rPr lang="en-US" dirty="0">
                  <a:solidFill>
                    <a:srgbClr val="CC0099"/>
                  </a:solidFill>
                </a:rPr>
                <a:t>)</a:t>
              </a: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H="1" flipV="1">
              <a:off x="2208" y="3216"/>
              <a:ext cx="672" cy="38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V="1">
              <a:off x="1104" y="3216"/>
              <a:ext cx="816" cy="4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V="1">
              <a:off x="2496" y="3264"/>
              <a:ext cx="480" cy="240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H="1" flipV="1">
              <a:off x="1968" y="2736"/>
              <a:ext cx="960" cy="432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288" y="3024"/>
              <a:ext cx="1056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9803" y="3553539"/>
            <a:ext cx="4264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We expect 5 nonets of exotic-quantum-number mesons: </a:t>
            </a:r>
            <a:endParaRPr lang="en-US" sz="2400" b="1" dirty="0">
              <a:solidFill>
                <a:srgbClr val="0000FF"/>
              </a:solidFill>
            </a:endParaRPr>
          </a:p>
          <a:p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1 </a:t>
            </a:r>
            <a:r>
              <a:rPr lang="en-US" sz="2400" b="1" dirty="0" err="1" smtClean="0">
                <a:solidFill>
                  <a:srgbClr val="0000FF"/>
                </a:solidFill>
              </a:rPr>
              <a:t>nonet</a:t>
            </a:r>
            <a:r>
              <a:rPr lang="en-US" sz="2400" b="1" dirty="0" smtClean="0">
                <a:solidFill>
                  <a:srgbClr val="0000FF"/>
                </a:solidFill>
              </a:rPr>
              <a:t> of   </a:t>
            </a:r>
            <a:r>
              <a:rPr lang="en-US" sz="2400" b="1" dirty="0" smtClean="0">
                <a:solidFill>
                  <a:srgbClr val="FF0000"/>
                </a:solidFill>
              </a:rPr>
              <a:t>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+-</a:t>
            </a:r>
            <a:r>
              <a:rPr lang="en-US" sz="2400" b="1" dirty="0" smtClean="0">
                <a:solidFill>
                  <a:srgbClr val="FF0000"/>
                </a:solidFill>
              </a:rPr>
              <a:t>  exotic </a:t>
            </a:r>
            <a:r>
              <a:rPr lang="en-US" sz="2400" b="1" dirty="0" smtClean="0">
                <a:solidFill>
                  <a:srgbClr val="0000FF"/>
                </a:solidFill>
              </a:rPr>
              <a:t>mesons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2 nonets of 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-+   </a:t>
            </a:r>
            <a:r>
              <a:rPr lang="en-US" sz="2400" b="1" dirty="0" smtClean="0">
                <a:solidFill>
                  <a:srgbClr val="FF0000"/>
                </a:solidFill>
              </a:rPr>
              <a:t>exotic </a:t>
            </a:r>
            <a:r>
              <a:rPr lang="en-US" sz="2400" b="1" dirty="0" smtClean="0">
                <a:solidFill>
                  <a:srgbClr val="0000FF"/>
                </a:solidFill>
              </a:rPr>
              <a:t>mesons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2 nonets of 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+-  </a:t>
            </a:r>
            <a:r>
              <a:rPr lang="en-US" sz="2400" b="1" dirty="0" smtClean="0">
                <a:solidFill>
                  <a:srgbClr val="FF0000"/>
                </a:solidFill>
              </a:rPr>
              <a:t>exotic  </a:t>
            </a:r>
            <a:r>
              <a:rPr lang="en-US" sz="2400" b="1" dirty="0" smtClean="0">
                <a:solidFill>
                  <a:srgbClr val="0000FF"/>
                </a:solidFill>
              </a:rPr>
              <a:t>mesons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935398" y="2629863"/>
            <a:ext cx="4124885" cy="2738689"/>
            <a:chOff x="4724400" y="506266"/>
            <a:chExt cx="4124885" cy="2738689"/>
          </a:xfrm>
        </p:grpSpPr>
        <p:sp>
          <p:nvSpPr>
            <p:cNvPr id="42" name="Rectangle 41"/>
            <p:cNvSpPr/>
            <p:nvPr/>
          </p:nvSpPr>
          <p:spPr>
            <a:xfrm>
              <a:off x="5105399" y="1130300"/>
              <a:ext cx="723900" cy="190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05399" y="2768600"/>
              <a:ext cx="723900" cy="190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5329607" y="1114829"/>
              <a:ext cx="237744" cy="237744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5291696" y="2737124"/>
              <a:ext cx="237744" cy="237744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65743" y="2229292"/>
              <a:ext cx="17596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8000"/>
                  </a:solidFill>
                  <a:latin typeface="Apple Casual"/>
                </a:rPr>
                <a:t>Lattice shows two nonets here.</a:t>
              </a:r>
              <a:endParaRPr lang="en-US" sz="2000" dirty="0">
                <a:solidFill>
                  <a:srgbClr val="008000"/>
                </a:solidFill>
                <a:latin typeface="Apple Casual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05399" y="2419350"/>
              <a:ext cx="723900" cy="190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05399" y="2044700"/>
              <a:ext cx="723900" cy="190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597649" y="1512332"/>
              <a:ext cx="723900" cy="190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125385" y="1487964"/>
              <a:ext cx="723900" cy="190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559550" y="1035050"/>
              <a:ext cx="723900" cy="190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800" y="2762250"/>
              <a:ext cx="279400" cy="190500"/>
            </a:xfrm>
            <a:prstGeom prst="rect">
              <a:avLst/>
            </a:prstGeom>
          </p:spPr>
        </p:pic>
        <p:pic>
          <p:nvPicPr>
            <p:cNvPr id="49" name="Picture 4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1130300"/>
              <a:ext cx="279400" cy="190500"/>
            </a:xfrm>
            <a:prstGeom prst="rect">
              <a:avLst/>
            </a:prstGeom>
          </p:spPr>
        </p:pic>
        <p:pic>
          <p:nvPicPr>
            <p:cNvPr id="50" name="Picture 4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00" y="2400300"/>
              <a:ext cx="254000" cy="203200"/>
            </a:xfrm>
            <a:prstGeom prst="rect">
              <a:avLst/>
            </a:prstGeom>
          </p:spPr>
        </p:pic>
        <p:pic>
          <p:nvPicPr>
            <p:cNvPr id="51" name="Picture 50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00" y="1905000"/>
              <a:ext cx="254000" cy="330200"/>
            </a:xfrm>
            <a:prstGeom prst="rect">
              <a:avLst/>
            </a:prstGeom>
          </p:spPr>
        </p:pic>
        <p:pic>
          <p:nvPicPr>
            <p:cNvPr id="52" name="Picture 51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100" y="1441450"/>
              <a:ext cx="685800" cy="292100"/>
            </a:xfrm>
            <a:prstGeom prst="rect">
              <a:avLst/>
            </a:prstGeom>
          </p:spPr>
        </p:pic>
        <p:pic>
          <p:nvPicPr>
            <p:cNvPr id="53" name="Picture 52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299" y="1442482"/>
              <a:ext cx="685800" cy="292100"/>
            </a:xfrm>
            <a:prstGeom prst="rect">
              <a:avLst/>
            </a:prstGeom>
          </p:spPr>
        </p:pic>
        <p:pic>
          <p:nvPicPr>
            <p:cNvPr id="54" name="Picture 53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300" y="946150"/>
              <a:ext cx="685800" cy="292100"/>
            </a:xfrm>
            <a:prstGeom prst="rect">
              <a:avLst/>
            </a:prstGeom>
          </p:spPr>
        </p:pic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5290113" y="1997456"/>
              <a:ext cx="237744" cy="237744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5290113" y="2375334"/>
              <a:ext cx="237744" cy="237744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8605812" y="1465088"/>
              <a:ext cx="237744" cy="237744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7043836" y="1011428"/>
              <a:ext cx="237744" cy="237744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7047485" y="1486705"/>
              <a:ext cx="237744" cy="237744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8243408" y="1465088"/>
              <a:ext cx="237744" cy="237744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6681989" y="1011428"/>
              <a:ext cx="237744" cy="237744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6716521" y="1512332"/>
              <a:ext cx="237744" cy="237744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557344" y="541144"/>
              <a:ext cx="723900" cy="190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089900" y="681904"/>
              <a:ext cx="723900" cy="190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6672997" y="506266"/>
              <a:ext cx="237744" cy="237744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287774" y="1999973"/>
              <a:ext cx="237744" cy="237744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8207917" y="634660"/>
              <a:ext cx="237744" cy="237744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6910741" y="1905000"/>
              <a:ext cx="0" cy="3242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5970606" y="2419350"/>
              <a:ext cx="352043" cy="1841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3111145" y="5894216"/>
            <a:ext cx="5475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Experimental evidence exists for </a:t>
            </a:r>
            <a:r>
              <a:rPr lang="en-US" sz="2400" dirty="0" smtClean="0">
                <a:solidFill>
                  <a:srgbClr val="008000"/>
                </a:solidFill>
                <a:latin typeface="Symbol"/>
              </a:rPr>
              <a:t>p</a:t>
            </a:r>
            <a:r>
              <a:rPr lang="en-US" sz="2400" baseline="-25000" dirty="0" smtClean="0">
                <a:solidFill>
                  <a:srgbClr val="008000"/>
                </a:solidFill>
              </a:rPr>
              <a:t>1</a:t>
            </a:r>
            <a:r>
              <a:rPr lang="en-US" sz="2400" dirty="0" smtClean="0">
                <a:solidFill>
                  <a:srgbClr val="008000"/>
                </a:solidFill>
              </a:rPr>
              <a:t> states.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803" y="584776"/>
            <a:ext cx="43709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3 types of quarks: 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up, down and strange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3 types of anti-quarks: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9 quark-antiquark pairs ==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nonet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1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54424"/>
          </a:xfrm>
        </p:spPr>
        <p:txBody>
          <a:bodyPr/>
          <a:lstStyle/>
          <a:p>
            <a:r>
              <a:rPr lang="en-US" dirty="0" smtClean="0"/>
              <a:t>The GlueX Experiment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A70D-27E1-3841-9941-0A960344908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detector_labels_noplu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1066800"/>
            <a:ext cx="69850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9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3965</TotalTime>
  <Words>1197</Words>
  <Application>Microsoft Macintosh PowerPoint</Application>
  <PresentationFormat>On-screen Show (4:3)</PresentationFormat>
  <Paragraphs>170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GlueX Experiment in Hall-D</vt:lpstr>
      <vt:lpstr>The Long Road to Now</vt:lpstr>
      <vt:lpstr>PowerPoint Presentation</vt:lpstr>
      <vt:lpstr>PowerPoint Presentation</vt:lpstr>
      <vt:lpstr>The QCD Potential</vt:lpstr>
      <vt:lpstr>The QCD Potential</vt:lpstr>
      <vt:lpstr>Quantum Chromo Dynamics</vt:lpstr>
      <vt:lpstr>PowerPoint Presentation</vt:lpstr>
      <vt:lpstr>The GlueX Experiment</vt:lpstr>
      <vt:lpstr>PowerPoint Presentation</vt:lpstr>
      <vt:lpstr>Physics in</vt:lpstr>
      <vt:lpstr>Summary</vt:lpstr>
      <vt:lpstr>PowerPoint Presentation</vt:lpstr>
      <vt:lpstr>GlueX Physics Analysis 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GlueX Experiment in Hall-D</dc:title>
  <dc:creator>Curtis Meyer</dc:creator>
  <cp:lastModifiedBy>Curtis Meyer</cp:lastModifiedBy>
  <cp:revision>5</cp:revision>
  <dcterms:created xsi:type="dcterms:W3CDTF">2014-09-30T16:05:23Z</dcterms:created>
  <dcterms:modified xsi:type="dcterms:W3CDTF">2014-10-03T10:11:21Z</dcterms:modified>
</cp:coreProperties>
</file>