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1"/>
  </p:notesMasterIdLst>
  <p:handoutMasterIdLst>
    <p:handoutMasterId r:id="rId22"/>
  </p:handoutMasterIdLst>
  <p:sldIdLst>
    <p:sldId id="256" r:id="rId2"/>
    <p:sldId id="257" r:id="rId3"/>
    <p:sldId id="258" r:id="rId4"/>
    <p:sldId id="263" r:id="rId5"/>
    <p:sldId id="264" r:id="rId6"/>
    <p:sldId id="265" r:id="rId7"/>
    <p:sldId id="262" r:id="rId8"/>
    <p:sldId id="259" r:id="rId9"/>
    <p:sldId id="260" r:id="rId10"/>
    <p:sldId id="261" r:id="rId11"/>
    <p:sldId id="273" r:id="rId12"/>
    <p:sldId id="266" r:id="rId13"/>
    <p:sldId id="267" r:id="rId14"/>
    <p:sldId id="268" r:id="rId15"/>
    <p:sldId id="271" r:id="rId16"/>
    <p:sldId id="272" r:id="rId17"/>
    <p:sldId id="269" r:id="rId18"/>
    <p:sldId id="270"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8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9771E6-ED7A-8D43-A14A-99CD793518C3}" type="datetimeFigureOut">
              <a:rPr lang="en-US" smtClean="0"/>
              <a:t>6/24/11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770C6D-0B7A-294A-B7D1-E110CF8698F0}" type="slidenum">
              <a:rPr lang="en-US" smtClean="0"/>
              <a:t>‹#›</a:t>
            </a:fld>
            <a:endParaRPr lang="en-US"/>
          </a:p>
        </p:txBody>
      </p:sp>
    </p:spTree>
    <p:extLst>
      <p:ext uri="{BB962C8B-B14F-4D97-AF65-F5344CB8AC3E}">
        <p14:creationId xmlns:p14="http://schemas.microsoft.com/office/powerpoint/2010/main" val="2270145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6D5084-D78B-7741-9693-A2DDD700D449}" type="datetimeFigureOut">
              <a:rPr lang="en-US" smtClean="0"/>
              <a:t>6/24/11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A5D16-849F-2E45-B791-5B4334018146}" type="slidenum">
              <a:rPr lang="en-US" smtClean="0"/>
              <a:t>‹#›</a:t>
            </a:fld>
            <a:endParaRPr lang="en-US"/>
          </a:p>
        </p:txBody>
      </p:sp>
    </p:spTree>
    <p:extLst>
      <p:ext uri="{BB962C8B-B14F-4D97-AF65-F5344CB8AC3E}">
        <p14:creationId xmlns:p14="http://schemas.microsoft.com/office/powerpoint/2010/main" val="8431180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r>
              <a:rPr lang="en-US" smtClean="0"/>
              <a:t>6/24/11</a:t>
            </a:r>
            <a:endParaRPr lang="en-US"/>
          </a:p>
        </p:txBody>
      </p:sp>
      <p:sp>
        <p:nvSpPr>
          <p:cNvPr id="5" name="Footer Placeholder 4"/>
          <p:cNvSpPr>
            <a:spLocks noGrp="1"/>
          </p:cNvSpPr>
          <p:nvPr>
            <p:ph type="ftr" sz="quarter" idx="11"/>
          </p:nvPr>
        </p:nvSpPr>
        <p:spPr/>
        <p:txBody>
          <a:bodyPr/>
          <a:lstStyle/>
          <a:p>
            <a:r>
              <a:rPr lang="en-US" smtClean="0"/>
              <a:t>JLab PWA Workshop</a:t>
            </a:r>
            <a:endParaRPr lang="en-US"/>
          </a:p>
        </p:txBody>
      </p:sp>
      <p:sp>
        <p:nvSpPr>
          <p:cNvPr id="6" name="Slide Number Placeholder 5"/>
          <p:cNvSpPr>
            <a:spLocks noGrp="1"/>
          </p:cNvSpPr>
          <p:nvPr>
            <p:ph type="sldNum" sz="quarter" idx="12"/>
          </p:nvPr>
        </p:nvSpPr>
        <p:spPr/>
        <p:txBody>
          <a:bodyPr/>
          <a:lstStyle/>
          <a:p>
            <a:fld id="{122A9929-35D8-BA41-8FD7-3DD9DB762E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6/24/11</a:t>
            </a:r>
            <a:endParaRPr lang="en-US"/>
          </a:p>
        </p:txBody>
      </p:sp>
      <p:sp>
        <p:nvSpPr>
          <p:cNvPr id="6" name="Footer Placeholder 5"/>
          <p:cNvSpPr>
            <a:spLocks noGrp="1"/>
          </p:cNvSpPr>
          <p:nvPr>
            <p:ph type="ftr" sz="quarter" idx="11"/>
          </p:nvPr>
        </p:nvSpPr>
        <p:spPr/>
        <p:txBody>
          <a:bodyPr/>
          <a:lstStyle/>
          <a:p>
            <a:r>
              <a:rPr lang="en-US" smtClean="0"/>
              <a:t>JLab PWA Workshop</a:t>
            </a:r>
            <a:endParaRPr lang="en-US"/>
          </a:p>
        </p:txBody>
      </p:sp>
      <p:sp>
        <p:nvSpPr>
          <p:cNvPr id="7" name="Slide Number Placeholder 6"/>
          <p:cNvSpPr>
            <a:spLocks noGrp="1"/>
          </p:cNvSpPr>
          <p:nvPr>
            <p:ph type="sldNum" sz="quarter" idx="12"/>
          </p:nvPr>
        </p:nvSpPr>
        <p:spPr/>
        <p:txBody>
          <a:bodyPr/>
          <a:lstStyle/>
          <a:p>
            <a:fld id="{122A9929-35D8-BA41-8FD7-3DD9DB762E45}"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6/24/11</a:t>
            </a:r>
            <a:endParaRPr lang="en-US"/>
          </a:p>
        </p:txBody>
      </p:sp>
      <p:sp>
        <p:nvSpPr>
          <p:cNvPr id="5" name="Footer Placeholder 4"/>
          <p:cNvSpPr>
            <a:spLocks noGrp="1"/>
          </p:cNvSpPr>
          <p:nvPr>
            <p:ph type="ftr" sz="quarter" idx="11"/>
          </p:nvPr>
        </p:nvSpPr>
        <p:spPr/>
        <p:txBody>
          <a:bodyPr/>
          <a:lstStyle/>
          <a:p>
            <a:r>
              <a:rPr lang="en-US" smtClean="0"/>
              <a:t>JLab PWA Workshop</a:t>
            </a:r>
            <a:endParaRPr lang="en-US"/>
          </a:p>
        </p:txBody>
      </p:sp>
      <p:sp>
        <p:nvSpPr>
          <p:cNvPr id="6" name="Slide Number Placeholder 5"/>
          <p:cNvSpPr>
            <a:spLocks noGrp="1"/>
          </p:cNvSpPr>
          <p:nvPr>
            <p:ph type="sldNum" sz="quarter" idx="12"/>
          </p:nvPr>
        </p:nvSpPr>
        <p:spPr/>
        <p:txBody>
          <a:bodyPr/>
          <a:lstStyle/>
          <a:p>
            <a:fld id="{122A9929-35D8-BA41-8FD7-3DD9DB762E4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6/24/11</a:t>
            </a:r>
            <a:endParaRPr lang="en-US"/>
          </a:p>
        </p:txBody>
      </p:sp>
      <p:sp>
        <p:nvSpPr>
          <p:cNvPr id="5" name="Footer Placeholder 4"/>
          <p:cNvSpPr>
            <a:spLocks noGrp="1"/>
          </p:cNvSpPr>
          <p:nvPr>
            <p:ph type="ftr" sz="quarter" idx="11"/>
          </p:nvPr>
        </p:nvSpPr>
        <p:spPr/>
        <p:txBody>
          <a:bodyPr/>
          <a:lstStyle/>
          <a:p>
            <a:r>
              <a:rPr lang="en-US" smtClean="0"/>
              <a:t>JLab PWA Workshop</a:t>
            </a:r>
            <a:endParaRPr lang="en-US"/>
          </a:p>
        </p:txBody>
      </p:sp>
      <p:sp>
        <p:nvSpPr>
          <p:cNvPr id="6" name="Slide Number Placeholder 5"/>
          <p:cNvSpPr>
            <a:spLocks noGrp="1"/>
          </p:cNvSpPr>
          <p:nvPr>
            <p:ph type="sldNum" sz="quarter" idx="12"/>
          </p:nvPr>
        </p:nvSpPr>
        <p:spPr/>
        <p:txBody>
          <a:bodyPr/>
          <a:lstStyle/>
          <a:p>
            <a:fld id="{122A9929-35D8-BA41-8FD7-3DD9DB762E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6/24/11</a:t>
            </a:r>
            <a:endParaRPr lang="en-US"/>
          </a:p>
        </p:txBody>
      </p:sp>
      <p:sp>
        <p:nvSpPr>
          <p:cNvPr id="5" name="Footer Placeholder 4"/>
          <p:cNvSpPr>
            <a:spLocks noGrp="1"/>
          </p:cNvSpPr>
          <p:nvPr>
            <p:ph type="ftr" sz="quarter" idx="11"/>
          </p:nvPr>
        </p:nvSpPr>
        <p:spPr/>
        <p:txBody>
          <a:bodyPr/>
          <a:lstStyle/>
          <a:p>
            <a:r>
              <a:rPr lang="en-US" smtClean="0"/>
              <a:t>JLab PWA Workshop</a:t>
            </a:r>
            <a:endParaRPr lang="en-US"/>
          </a:p>
        </p:txBody>
      </p:sp>
      <p:sp>
        <p:nvSpPr>
          <p:cNvPr id="6" name="Slide Number Placeholder 5"/>
          <p:cNvSpPr>
            <a:spLocks noGrp="1"/>
          </p:cNvSpPr>
          <p:nvPr>
            <p:ph type="sldNum" sz="quarter" idx="12"/>
          </p:nvPr>
        </p:nvSpPr>
        <p:spPr/>
        <p:txBody>
          <a:bodyPr/>
          <a:lstStyle/>
          <a:p>
            <a:fld id="{122A9929-35D8-BA41-8FD7-3DD9DB762E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r>
              <a:rPr lang="en-US" smtClean="0"/>
              <a:t>6/24/11</a:t>
            </a:r>
            <a:endParaRPr lang="en-US"/>
          </a:p>
        </p:txBody>
      </p:sp>
      <p:sp>
        <p:nvSpPr>
          <p:cNvPr id="5" name="Footer Placeholder 4"/>
          <p:cNvSpPr>
            <a:spLocks noGrp="1"/>
          </p:cNvSpPr>
          <p:nvPr>
            <p:ph type="ftr" sz="quarter" idx="11"/>
          </p:nvPr>
        </p:nvSpPr>
        <p:spPr/>
        <p:txBody>
          <a:bodyPr/>
          <a:lstStyle/>
          <a:p>
            <a:r>
              <a:rPr lang="en-US" smtClean="0"/>
              <a:t>JLab PWA Workshop</a:t>
            </a:r>
            <a:endParaRPr lang="en-US"/>
          </a:p>
        </p:txBody>
      </p:sp>
      <p:sp>
        <p:nvSpPr>
          <p:cNvPr id="6" name="Slide Number Placeholder 5"/>
          <p:cNvSpPr>
            <a:spLocks noGrp="1"/>
          </p:cNvSpPr>
          <p:nvPr>
            <p:ph type="sldNum" sz="quarter" idx="12"/>
          </p:nvPr>
        </p:nvSpPr>
        <p:spPr/>
        <p:txBody>
          <a:bodyPr/>
          <a:lstStyle/>
          <a:p>
            <a:fld id="{122A9929-35D8-BA41-8FD7-3DD9DB762E45}"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6/24/11</a:t>
            </a:r>
            <a:endParaRPr lang="en-US"/>
          </a:p>
        </p:txBody>
      </p:sp>
      <p:sp>
        <p:nvSpPr>
          <p:cNvPr id="5" name="Footer Placeholder 4"/>
          <p:cNvSpPr>
            <a:spLocks noGrp="1"/>
          </p:cNvSpPr>
          <p:nvPr>
            <p:ph type="ftr" sz="quarter" idx="11"/>
          </p:nvPr>
        </p:nvSpPr>
        <p:spPr/>
        <p:txBody>
          <a:bodyPr/>
          <a:lstStyle/>
          <a:p>
            <a:r>
              <a:rPr lang="en-US" smtClean="0"/>
              <a:t>JLab PWA Workshop</a:t>
            </a:r>
            <a:endParaRPr lang="en-US"/>
          </a:p>
        </p:txBody>
      </p:sp>
      <p:sp>
        <p:nvSpPr>
          <p:cNvPr id="6" name="Slide Number Placeholder 5"/>
          <p:cNvSpPr>
            <a:spLocks noGrp="1"/>
          </p:cNvSpPr>
          <p:nvPr>
            <p:ph type="sldNum" sz="quarter" idx="12"/>
          </p:nvPr>
        </p:nvSpPr>
        <p:spPr/>
        <p:txBody>
          <a:bodyPr/>
          <a:lstStyle/>
          <a:p>
            <a:fld id="{122A9929-35D8-BA41-8FD7-3DD9DB762E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6/24/11</a:t>
            </a:r>
            <a:endParaRPr lang="en-US"/>
          </a:p>
        </p:txBody>
      </p:sp>
      <p:sp>
        <p:nvSpPr>
          <p:cNvPr id="6" name="Footer Placeholder 5"/>
          <p:cNvSpPr>
            <a:spLocks noGrp="1"/>
          </p:cNvSpPr>
          <p:nvPr>
            <p:ph type="ftr" sz="quarter" idx="11"/>
          </p:nvPr>
        </p:nvSpPr>
        <p:spPr/>
        <p:txBody>
          <a:bodyPr/>
          <a:lstStyle/>
          <a:p>
            <a:r>
              <a:rPr lang="en-US" smtClean="0"/>
              <a:t>JLab PWA Workshop</a:t>
            </a:r>
            <a:endParaRPr lang="en-US"/>
          </a:p>
        </p:txBody>
      </p:sp>
      <p:sp>
        <p:nvSpPr>
          <p:cNvPr id="7" name="Slide Number Placeholder 6"/>
          <p:cNvSpPr>
            <a:spLocks noGrp="1"/>
          </p:cNvSpPr>
          <p:nvPr>
            <p:ph type="sldNum" sz="quarter" idx="12"/>
          </p:nvPr>
        </p:nvSpPr>
        <p:spPr/>
        <p:txBody>
          <a:bodyPr/>
          <a:lstStyle/>
          <a:p>
            <a:fld id="{122A9929-35D8-BA41-8FD7-3DD9DB762E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en-US" smtClean="0"/>
              <a:t>6/24/11</a:t>
            </a:r>
            <a:endParaRPr lang="en-US"/>
          </a:p>
        </p:txBody>
      </p:sp>
      <p:sp>
        <p:nvSpPr>
          <p:cNvPr id="8" name="Footer Placeholder 7"/>
          <p:cNvSpPr>
            <a:spLocks noGrp="1"/>
          </p:cNvSpPr>
          <p:nvPr>
            <p:ph type="ftr" sz="quarter" idx="11"/>
          </p:nvPr>
        </p:nvSpPr>
        <p:spPr/>
        <p:txBody>
          <a:bodyPr/>
          <a:lstStyle/>
          <a:p>
            <a:r>
              <a:rPr lang="en-US" smtClean="0"/>
              <a:t>JLab PWA Workshop</a:t>
            </a:r>
            <a:endParaRPr lang="en-US"/>
          </a:p>
        </p:txBody>
      </p:sp>
      <p:sp>
        <p:nvSpPr>
          <p:cNvPr id="9" name="Slide Number Placeholder 8"/>
          <p:cNvSpPr>
            <a:spLocks noGrp="1"/>
          </p:cNvSpPr>
          <p:nvPr>
            <p:ph type="sldNum" sz="quarter" idx="12"/>
          </p:nvPr>
        </p:nvSpPr>
        <p:spPr/>
        <p:txBody>
          <a:bodyPr/>
          <a:lstStyle/>
          <a:p>
            <a:fld id="{122A9929-35D8-BA41-8FD7-3DD9DB762E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6/24/11</a:t>
            </a:r>
            <a:endParaRPr lang="en-US"/>
          </a:p>
        </p:txBody>
      </p:sp>
      <p:sp>
        <p:nvSpPr>
          <p:cNvPr id="4" name="Footer Placeholder 3"/>
          <p:cNvSpPr>
            <a:spLocks noGrp="1"/>
          </p:cNvSpPr>
          <p:nvPr>
            <p:ph type="ftr" sz="quarter" idx="11"/>
          </p:nvPr>
        </p:nvSpPr>
        <p:spPr/>
        <p:txBody>
          <a:bodyPr/>
          <a:lstStyle/>
          <a:p>
            <a:r>
              <a:rPr lang="en-US" smtClean="0"/>
              <a:t>JLab PWA Workshop</a:t>
            </a:r>
            <a:endParaRPr lang="en-US"/>
          </a:p>
        </p:txBody>
      </p:sp>
      <p:sp>
        <p:nvSpPr>
          <p:cNvPr id="5" name="Slide Number Placeholder 4"/>
          <p:cNvSpPr>
            <a:spLocks noGrp="1"/>
          </p:cNvSpPr>
          <p:nvPr>
            <p:ph type="sldNum" sz="quarter" idx="12"/>
          </p:nvPr>
        </p:nvSpPr>
        <p:spPr/>
        <p:txBody>
          <a:bodyPr/>
          <a:lstStyle/>
          <a:p>
            <a:fld id="{122A9929-35D8-BA41-8FD7-3DD9DB762E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6/24/11</a:t>
            </a:r>
            <a:endParaRPr lang="en-US"/>
          </a:p>
        </p:txBody>
      </p:sp>
      <p:sp>
        <p:nvSpPr>
          <p:cNvPr id="3" name="Footer Placeholder 2"/>
          <p:cNvSpPr>
            <a:spLocks noGrp="1"/>
          </p:cNvSpPr>
          <p:nvPr>
            <p:ph type="ftr" sz="quarter" idx="11"/>
          </p:nvPr>
        </p:nvSpPr>
        <p:spPr/>
        <p:txBody>
          <a:bodyPr/>
          <a:lstStyle/>
          <a:p>
            <a:r>
              <a:rPr lang="en-US" smtClean="0"/>
              <a:t>JLab PWA Workshop</a:t>
            </a:r>
            <a:endParaRPr lang="en-US"/>
          </a:p>
        </p:txBody>
      </p:sp>
      <p:sp>
        <p:nvSpPr>
          <p:cNvPr id="4" name="Slide Number Placeholder 3"/>
          <p:cNvSpPr>
            <a:spLocks noGrp="1"/>
          </p:cNvSpPr>
          <p:nvPr>
            <p:ph type="sldNum" sz="quarter" idx="12"/>
          </p:nvPr>
        </p:nvSpPr>
        <p:spPr/>
        <p:txBody>
          <a:bodyPr/>
          <a:lstStyle/>
          <a:p>
            <a:fld id="{122A9929-35D8-BA41-8FD7-3DD9DB762E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6/24/11</a:t>
            </a:r>
            <a:endParaRPr lang="en-US"/>
          </a:p>
        </p:txBody>
      </p:sp>
      <p:sp>
        <p:nvSpPr>
          <p:cNvPr id="6" name="Footer Placeholder 5"/>
          <p:cNvSpPr>
            <a:spLocks noGrp="1"/>
          </p:cNvSpPr>
          <p:nvPr>
            <p:ph type="ftr" sz="quarter" idx="11"/>
          </p:nvPr>
        </p:nvSpPr>
        <p:spPr/>
        <p:txBody>
          <a:bodyPr/>
          <a:lstStyle/>
          <a:p>
            <a:r>
              <a:rPr lang="en-US" smtClean="0"/>
              <a:t>JLab PWA Workshop</a:t>
            </a:r>
            <a:endParaRPr lang="en-US"/>
          </a:p>
        </p:txBody>
      </p:sp>
      <p:sp>
        <p:nvSpPr>
          <p:cNvPr id="7" name="Slide Number Placeholder 6"/>
          <p:cNvSpPr>
            <a:spLocks noGrp="1"/>
          </p:cNvSpPr>
          <p:nvPr>
            <p:ph type="sldNum" sz="quarter" idx="12"/>
          </p:nvPr>
        </p:nvSpPr>
        <p:spPr/>
        <p:txBody>
          <a:bodyPr/>
          <a:lstStyle/>
          <a:p>
            <a:fld id="{122A9929-35D8-BA41-8FD7-3DD9DB762E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7"/>
            <a:ext cx="6721647" cy="63808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smtClean="0"/>
              <a:t>6/24/11</a:t>
            </a:r>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JLab PWA Workshop</a:t>
            </a:r>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1800">
                <a:solidFill>
                  <a:schemeClr val="bg1"/>
                </a:solidFill>
              </a:defRPr>
            </a:lvl1pPr>
          </a:lstStyle>
          <a:p>
            <a:fld id="{122A9929-35D8-BA41-8FD7-3DD9DB762E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ctr" defTabSz="914400" rtl="0" eaLnBrk="1" latinLnBrk="0" hangingPunct="1">
        <a:spcBef>
          <a:spcPct val="0"/>
        </a:spcBef>
        <a:buNone/>
        <a:defRPr sz="3200" b="1"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 Id="rId3" Type="http://schemas.openxmlformats.org/officeDocument/2006/relationships/image" Target="../media/image2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xxx.lanl.gov/abs/0807.001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jpeg"/><Relationship Id="rId3"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image" Target="../media/image36.emf"/><Relationship Id="rId9" Type="http://schemas.openxmlformats.org/officeDocument/2006/relationships/image" Target="../media/image37.emf"/><Relationship Id="rId10" Type="http://schemas.openxmlformats.org/officeDocument/2006/relationships/image" Target="../media/image38.emf"/><Relationship Id="rId11" Type="http://schemas.openxmlformats.org/officeDocument/2006/relationships/image" Target="../media/image39.emf"/><Relationship Id="rId1" Type="http://schemas.openxmlformats.org/officeDocument/2006/relationships/slideLayout" Target="../slideLayouts/slideLayout7.xml"/><Relationship Id="rId2" Type="http://schemas.openxmlformats.org/officeDocument/2006/relationships/image" Target="../media/image3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emf"/></Relationships>
</file>

<file path=ppt/slides/_rels/slide17.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1" Type="http://schemas.openxmlformats.org/officeDocument/2006/relationships/slideLayout" Target="../slideLayouts/slideLayout7.xml"/><Relationship Id="rId2" Type="http://schemas.openxmlformats.org/officeDocument/2006/relationships/image" Target="../media/image4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9" Type="http://schemas.openxmlformats.org/officeDocument/2006/relationships/image" Target="../media/image10.emf"/><Relationship Id="rId20" Type="http://schemas.openxmlformats.org/officeDocument/2006/relationships/image" Target="../media/image21.emf"/><Relationship Id="rId21" Type="http://schemas.openxmlformats.org/officeDocument/2006/relationships/image" Target="../media/image22.emf"/><Relationship Id="rId10" Type="http://schemas.openxmlformats.org/officeDocument/2006/relationships/image" Target="../media/image11.emf"/><Relationship Id="rId11" Type="http://schemas.openxmlformats.org/officeDocument/2006/relationships/image" Target="../media/image12.emf"/><Relationship Id="rId12" Type="http://schemas.openxmlformats.org/officeDocument/2006/relationships/image" Target="../media/image13.emf"/><Relationship Id="rId13" Type="http://schemas.openxmlformats.org/officeDocument/2006/relationships/image" Target="../media/image14.emf"/><Relationship Id="rId14" Type="http://schemas.openxmlformats.org/officeDocument/2006/relationships/image" Target="../media/image15.emf"/><Relationship Id="rId15" Type="http://schemas.openxmlformats.org/officeDocument/2006/relationships/image" Target="../media/image16.emf"/><Relationship Id="rId16" Type="http://schemas.openxmlformats.org/officeDocument/2006/relationships/image" Target="../media/image17.emf"/><Relationship Id="rId17" Type="http://schemas.openxmlformats.org/officeDocument/2006/relationships/image" Target="../media/image18.emf"/><Relationship Id="rId18" Type="http://schemas.openxmlformats.org/officeDocument/2006/relationships/image" Target="../media/image19.emf"/><Relationship Id="rId19"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s>
</file>

<file path=ppt/slides/_rels/slide6.xml.rels><?xml version="1.0" encoding="UTF-8" standalone="yes"?>
<Relationships xmlns="http://schemas.openxmlformats.org/package/2006/relationships"><Relationship Id="rId9" Type="http://schemas.openxmlformats.org/officeDocument/2006/relationships/image" Target="../media/image10.emf"/><Relationship Id="rId20" Type="http://schemas.openxmlformats.org/officeDocument/2006/relationships/image" Target="../media/image21.emf"/><Relationship Id="rId21" Type="http://schemas.openxmlformats.org/officeDocument/2006/relationships/image" Target="../media/image22.emf"/><Relationship Id="rId10" Type="http://schemas.openxmlformats.org/officeDocument/2006/relationships/image" Target="../media/image11.emf"/><Relationship Id="rId11" Type="http://schemas.openxmlformats.org/officeDocument/2006/relationships/image" Target="../media/image12.emf"/><Relationship Id="rId12" Type="http://schemas.openxmlformats.org/officeDocument/2006/relationships/image" Target="../media/image13.emf"/><Relationship Id="rId13" Type="http://schemas.openxmlformats.org/officeDocument/2006/relationships/image" Target="../media/image14.emf"/><Relationship Id="rId14" Type="http://schemas.openxmlformats.org/officeDocument/2006/relationships/image" Target="../media/image15.emf"/><Relationship Id="rId15" Type="http://schemas.openxmlformats.org/officeDocument/2006/relationships/image" Target="../media/image16.emf"/><Relationship Id="rId16" Type="http://schemas.openxmlformats.org/officeDocument/2006/relationships/image" Target="../media/image17.emf"/><Relationship Id="rId17" Type="http://schemas.openxmlformats.org/officeDocument/2006/relationships/image" Target="../media/image18.emf"/><Relationship Id="rId18" Type="http://schemas.openxmlformats.org/officeDocument/2006/relationships/image" Target="../media/image19.emf"/><Relationship Id="rId19"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emf"/><Relationship Id="rId3" Type="http://schemas.openxmlformats.org/officeDocument/2006/relationships/image" Target="../media/image2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lumMod val="75000"/>
                  </a:schemeClr>
                </a:solidFill>
              </a:rPr>
              <a:t>Amplitude Analysis in GlueX</a:t>
            </a:r>
            <a:endParaRPr lang="en-US" dirty="0">
              <a:solidFill>
                <a:schemeClr val="accent2">
                  <a:lumMod val="75000"/>
                </a:schemeClr>
              </a:solidFill>
            </a:endParaRPr>
          </a:p>
        </p:txBody>
      </p:sp>
      <p:sp>
        <p:nvSpPr>
          <p:cNvPr id="3" name="Subtitle 2"/>
          <p:cNvSpPr>
            <a:spLocks noGrp="1"/>
          </p:cNvSpPr>
          <p:nvPr>
            <p:ph type="subTitle" idx="1"/>
          </p:nvPr>
        </p:nvSpPr>
        <p:spPr/>
        <p:txBody>
          <a:bodyPr/>
          <a:lstStyle/>
          <a:p>
            <a:r>
              <a:rPr lang="en-US" dirty="0" smtClean="0"/>
              <a:t>Curtis A. Meyer</a:t>
            </a:r>
          </a:p>
          <a:p>
            <a:r>
              <a:rPr lang="en-US" dirty="0" smtClean="0"/>
              <a:t>Carnegie Mellon University</a:t>
            </a:r>
            <a:endParaRPr lang="en-US" dirty="0"/>
          </a:p>
        </p:txBody>
      </p:sp>
    </p:spTree>
    <p:extLst>
      <p:ext uri="{BB962C8B-B14F-4D97-AF65-F5344CB8AC3E}">
        <p14:creationId xmlns:p14="http://schemas.microsoft.com/office/powerpoint/2010/main" val="398813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2209800" y="152400"/>
            <a:ext cx="4114800" cy="609600"/>
          </a:xfrm>
          <a:prstGeom prst="roundRect">
            <a:avLst>
              <a:gd name="adj" fmla="val 259"/>
            </a:avLst>
          </a:prstGeom>
          <a:noFill/>
          <a:ln w="9525">
            <a:noFill/>
            <a:round/>
            <a:headEnd/>
            <a:tailEnd/>
          </a:ln>
        </p:spPr>
        <p:txBody>
          <a:bodyPr wrap="none" anchor="ctr"/>
          <a:lstStyle/>
          <a:p>
            <a:endParaRPr lang="en-US"/>
          </a:p>
        </p:txBody>
      </p:sp>
      <p:grpSp>
        <p:nvGrpSpPr>
          <p:cNvPr id="2" name="Group 5"/>
          <p:cNvGrpSpPr>
            <a:grpSpLocks/>
          </p:cNvGrpSpPr>
          <p:nvPr/>
        </p:nvGrpSpPr>
        <p:grpSpPr bwMode="auto">
          <a:xfrm>
            <a:off x="6299200" y="625475"/>
            <a:ext cx="2389188" cy="1658938"/>
            <a:chOff x="3968" y="394"/>
            <a:chExt cx="1505" cy="1045"/>
          </a:xfrm>
        </p:grpSpPr>
        <p:sp>
          <p:nvSpPr>
            <p:cNvPr id="15366" name="Line 6"/>
            <p:cNvSpPr>
              <a:spLocks noChangeShapeType="1"/>
            </p:cNvSpPr>
            <p:nvPr/>
          </p:nvSpPr>
          <p:spPr bwMode="auto">
            <a:xfrm>
              <a:off x="4064" y="680"/>
              <a:ext cx="624" cy="1"/>
            </a:xfrm>
            <a:prstGeom prst="line">
              <a:avLst/>
            </a:prstGeom>
            <a:noFill/>
            <a:ln w="25560">
              <a:solidFill>
                <a:srgbClr val="008000"/>
              </a:solidFill>
              <a:round/>
              <a:headEnd/>
              <a:tailEnd/>
            </a:ln>
          </p:spPr>
          <p:txBody>
            <a:bodyPr/>
            <a:lstStyle/>
            <a:p>
              <a:endParaRPr lang="en-US"/>
            </a:p>
          </p:txBody>
        </p:sp>
        <p:sp>
          <p:nvSpPr>
            <p:cNvPr id="15367" name="Line 7"/>
            <p:cNvSpPr>
              <a:spLocks noChangeShapeType="1"/>
            </p:cNvSpPr>
            <p:nvPr/>
          </p:nvSpPr>
          <p:spPr bwMode="auto">
            <a:xfrm>
              <a:off x="4064" y="1160"/>
              <a:ext cx="624" cy="1"/>
            </a:xfrm>
            <a:prstGeom prst="line">
              <a:avLst/>
            </a:prstGeom>
            <a:noFill/>
            <a:ln w="25560">
              <a:solidFill>
                <a:srgbClr val="008000"/>
              </a:solidFill>
              <a:round/>
              <a:headEnd/>
              <a:tailEnd/>
            </a:ln>
          </p:spPr>
          <p:txBody>
            <a:bodyPr/>
            <a:lstStyle/>
            <a:p>
              <a:endParaRPr lang="en-US"/>
            </a:p>
          </p:txBody>
        </p:sp>
        <p:sp>
          <p:nvSpPr>
            <p:cNvPr id="15368" name="Line 8"/>
            <p:cNvSpPr>
              <a:spLocks noChangeShapeType="1"/>
            </p:cNvSpPr>
            <p:nvPr/>
          </p:nvSpPr>
          <p:spPr bwMode="auto">
            <a:xfrm flipV="1">
              <a:off x="4688" y="439"/>
              <a:ext cx="672" cy="242"/>
            </a:xfrm>
            <a:prstGeom prst="line">
              <a:avLst/>
            </a:prstGeom>
            <a:noFill/>
            <a:ln w="25560">
              <a:solidFill>
                <a:srgbClr val="008000"/>
              </a:solidFill>
              <a:round/>
              <a:headEnd/>
              <a:tailEnd/>
            </a:ln>
          </p:spPr>
          <p:txBody>
            <a:bodyPr/>
            <a:lstStyle/>
            <a:p>
              <a:endParaRPr lang="en-US"/>
            </a:p>
          </p:txBody>
        </p:sp>
        <p:sp>
          <p:nvSpPr>
            <p:cNvPr id="15369" name="Line 9"/>
            <p:cNvSpPr>
              <a:spLocks noChangeShapeType="1"/>
            </p:cNvSpPr>
            <p:nvPr/>
          </p:nvSpPr>
          <p:spPr bwMode="auto">
            <a:xfrm>
              <a:off x="4688" y="1160"/>
              <a:ext cx="672" cy="240"/>
            </a:xfrm>
            <a:prstGeom prst="line">
              <a:avLst/>
            </a:prstGeom>
            <a:noFill/>
            <a:ln w="25560">
              <a:solidFill>
                <a:srgbClr val="008000"/>
              </a:solidFill>
              <a:round/>
              <a:headEnd/>
              <a:tailEnd/>
            </a:ln>
          </p:spPr>
          <p:txBody>
            <a:bodyPr/>
            <a:lstStyle/>
            <a:p>
              <a:endParaRPr lang="en-US"/>
            </a:p>
          </p:txBody>
        </p:sp>
        <p:sp>
          <p:nvSpPr>
            <p:cNvPr id="15370" name="Line 10"/>
            <p:cNvSpPr>
              <a:spLocks noChangeShapeType="1"/>
            </p:cNvSpPr>
            <p:nvPr/>
          </p:nvSpPr>
          <p:spPr bwMode="auto">
            <a:xfrm>
              <a:off x="5024" y="776"/>
              <a:ext cx="1" cy="288"/>
            </a:xfrm>
            <a:prstGeom prst="line">
              <a:avLst/>
            </a:prstGeom>
            <a:noFill/>
            <a:ln w="25560">
              <a:solidFill>
                <a:srgbClr val="008000"/>
              </a:solidFill>
              <a:round/>
              <a:headEnd/>
              <a:tailEnd/>
            </a:ln>
          </p:spPr>
          <p:txBody>
            <a:bodyPr/>
            <a:lstStyle/>
            <a:p>
              <a:endParaRPr lang="en-US"/>
            </a:p>
          </p:txBody>
        </p:sp>
        <p:sp>
          <p:nvSpPr>
            <p:cNvPr id="15371" name="Line 11"/>
            <p:cNvSpPr>
              <a:spLocks noChangeShapeType="1"/>
            </p:cNvSpPr>
            <p:nvPr/>
          </p:nvSpPr>
          <p:spPr bwMode="auto">
            <a:xfrm>
              <a:off x="5024" y="1064"/>
              <a:ext cx="384" cy="144"/>
            </a:xfrm>
            <a:prstGeom prst="line">
              <a:avLst/>
            </a:prstGeom>
            <a:noFill/>
            <a:ln w="25560">
              <a:solidFill>
                <a:srgbClr val="008000"/>
              </a:solidFill>
              <a:round/>
              <a:headEnd/>
              <a:tailEnd/>
            </a:ln>
          </p:spPr>
          <p:txBody>
            <a:bodyPr/>
            <a:lstStyle/>
            <a:p>
              <a:endParaRPr lang="en-US"/>
            </a:p>
          </p:txBody>
        </p:sp>
        <p:sp>
          <p:nvSpPr>
            <p:cNvPr id="15372" name="Line 12"/>
            <p:cNvSpPr>
              <a:spLocks noChangeShapeType="1"/>
            </p:cNvSpPr>
            <p:nvPr/>
          </p:nvSpPr>
          <p:spPr bwMode="auto">
            <a:xfrm>
              <a:off x="5072" y="776"/>
              <a:ext cx="1" cy="1"/>
            </a:xfrm>
            <a:prstGeom prst="line">
              <a:avLst/>
            </a:prstGeom>
            <a:noFill/>
            <a:ln w="25560">
              <a:solidFill>
                <a:srgbClr val="008000"/>
              </a:solidFill>
              <a:round/>
              <a:headEnd/>
              <a:tailEnd/>
            </a:ln>
          </p:spPr>
          <p:txBody>
            <a:bodyPr/>
            <a:lstStyle/>
            <a:p>
              <a:endParaRPr lang="en-US"/>
            </a:p>
          </p:txBody>
        </p:sp>
        <p:sp>
          <p:nvSpPr>
            <p:cNvPr id="15373" name="Line 13"/>
            <p:cNvSpPr>
              <a:spLocks noChangeShapeType="1"/>
            </p:cNvSpPr>
            <p:nvPr/>
          </p:nvSpPr>
          <p:spPr bwMode="auto">
            <a:xfrm flipV="1">
              <a:off x="5024" y="631"/>
              <a:ext cx="384" cy="146"/>
            </a:xfrm>
            <a:prstGeom prst="line">
              <a:avLst/>
            </a:prstGeom>
            <a:noFill/>
            <a:ln w="25560">
              <a:solidFill>
                <a:srgbClr val="008000"/>
              </a:solidFill>
              <a:round/>
              <a:headEnd/>
              <a:tailEnd/>
            </a:ln>
          </p:spPr>
          <p:txBody>
            <a:bodyPr/>
            <a:lstStyle/>
            <a:p>
              <a:endParaRPr lang="en-US"/>
            </a:p>
          </p:txBody>
        </p:sp>
        <p:sp>
          <p:nvSpPr>
            <p:cNvPr id="15374" name="Oval 14"/>
            <p:cNvSpPr>
              <a:spLocks noChangeArrowheads="1"/>
            </p:cNvSpPr>
            <p:nvPr/>
          </p:nvSpPr>
          <p:spPr bwMode="auto">
            <a:xfrm>
              <a:off x="3968" y="632"/>
              <a:ext cx="96" cy="624"/>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5" name="Oval 15"/>
            <p:cNvSpPr>
              <a:spLocks noChangeArrowheads="1"/>
            </p:cNvSpPr>
            <p:nvPr/>
          </p:nvSpPr>
          <p:spPr bwMode="auto">
            <a:xfrm rot="1200000">
              <a:off x="5361" y="1159"/>
              <a:ext cx="96" cy="288"/>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6" name="Oval 16"/>
            <p:cNvSpPr>
              <a:spLocks noChangeArrowheads="1"/>
            </p:cNvSpPr>
            <p:nvPr/>
          </p:nvSpPr>
          <p:spPr bwMode="auto">
            <a:xfrm rot="20940000">
              <a:off x="5359" y="393"/>
              <a:ext cx="96" cy="288"/>
            </a:xfrm>
            <a:prstGeom prst="ellipse">
              <a:avLst/>
            </a:prstGeom>
            <a:solidFill>
              <a:srgbClr val="0088E4"/>
            </a:solidFill>
            <a:ln w="25560">
              <a:solidFill>
                <a:srgbClr val="008AE8"/>
              </a:solidFill>
              <a:round/>
              <a:headEnd/>
              <a:tailEnd/>
            </a:ln>
          </p:spPr>
          <p:txBody>
            <a:bodyPr wrap="none" anchor="ctr"/>
            <a:lstStyle/>
            <a:p>
              <a:endParaRPr lang="en-US"/>
            </a:p>
          </p:txBody>
        </p:sp>
      </p:grpSp>
      <p:sp>
        <p:nvSpPr>
          <p:cNvPr id="15377" name="AutoShape 17"/>
          <p:cNvSpPr>
            <a:spLocks noChangeArrowheads="1"/>
          </p:cNvSpPr>
          <p:nvPr/>
        </p:nvSpPr>
        <p:spPr bwMode="auto">
          <a:xfrm>
            <a:off x="304800" y="914400"/>
            <a:ext cx="5138738"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The angular momentum in the flux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tube stays in one of the daughter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mesons (an  (L=1) and (L=0) meson).</a:t>
            </a:r>
          </a:p>
        </p:txBody>
      </p:sp>
      <p:sp>
        <p:nvSpPr>
          <p:cNvPr id="15378" name="AutoShape 18"/>
          <p:cNvSpPr>
            <a:spLocks noChangeArrowheads="1"/>
          </p:cNvSpPr>
          <p:nvPr/>
        </p:nvSpPr>
        <p:spPr bwMode="auto">
          <a:xfrm>
            <a:off x="228600" y="2667000"/>
            <a:ext cx="3390268" cy="3049169"/>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solidFill>
                  <a:srgbClr val="FF0000"/>
                </a:solidFill>
                <a:latin typeface="Symbol" pitchFamily="16" charset="2"/>
              </a:rPr>
              <a:t></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 </a:t>
            </a:r>
            <a:r>
              <a:rPr lang="en-GB" sz="2400" dirty="0">
                <a:latin typeface="Comic Sans MS" pitchFamily="64" charset="0"/>
              </a:rPr>
              <a:t>, </a:t>
            </a:r>
            <a:r>
              <a:rPr lang="en-GB" sz="2400" dirty="0">
                <a:solidFill>
                  <a:srgbClr val="3366FF"/>
                </a:solidFill>
                <a:latin typeface="Symbol" pitchFamily="16" charset="2"/>
              </a:rPr>
              <a:t></a:t>
            </a:r>
            <a:r>
              <a:rPr lang="en-GB" sz="2400" dirty="0">
                <a:solidFill>
                  <a:srgbClr val="3366FF"/>
                </a:solidFill>
                <a:latin typeface="Comic Sans MS" pitchFamily="64" charset="0"/>
              </a:rPr>
              <a:t>f</a:t>
            </a:r>
            <a:r>
              <a:rPr lang="en-GB" sz="2400" baseline="-25000" dirty="0">
                <a:solidFill>
                  <a:srgbClr val="3366FF"/>
                </a:solidFill>
                <a:latin typeface="Comic Sans MS" pitchFamily="64" charset="0"/>
              </a:rPr>
              <a:t>1 </a:t>
            </a:r>
            <a:r>
              <a:rPr lang="en-GB" sz="2400" dirty="0">
                <a:latin typeface="Comic Sans MS" pitchFamily="64" charset="0"/>
              </a:rPr>
              <a:t>, </a:t>
            </a:r>
            <a:r>
              <a:rPr lang="en-GB" sz="2400" dirty="0" err="1">
                <a:solidFill>
                  <a:srgbClr val="FF0000"/>
                </a:solidFill>
                <a:latin typeface="Symbol" pitchFamily="16" charset="2"/>
              </a:rPr>
              <a:t></a:t>
            </a:r>
            <a:r>
              <a:rPr lang="en-GB" sz="2400" dirty="0">
                <a:latin typeface="Comic Sans MS" pitchFamily="64" charset="0"/>
              </a:rPr>
              <a:t> , </a:t>
            </a:r>
            <a:r>
              <a:rPr lang="en-GB" sz="2400" dirty="0">
                <a:latin typeface="Symbol" pitchFamily="16" charset="2"/>
              </a:rPr>
              <a:t></a:t>
            </a:r>
            <a:r>
              <a:rPr lang="en-GB" sz="2400" dirty="0">
                <a:latin typeface="Comic Sans MS" pitchFamily="64" charset="0"/>
              </a:rPr>
              <a:t>a</a:t>
            </a:r>
            <a:r>
              <a:rPr lang="en-GB" sz="2400" baseline="-25000" dirty="0">
                <a:latin typeface="Comic Sans MS" pitchFamily="64" charset="0"/>
              </a:rPr>
              <a:t>1 </a:t>
            </a:r>
            <a:endParaRPr lang="en-GB" sz="2400" dirty="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2 </a:t>
            </a:r>
            <a:r>
              <a:rPr lang="en-GB" sz="2400" dirty="0" err="1">
                <a:latin typeface="Symbol" pitchFamily="16" charset="2"/>
              </a:rPr>
              <a:t></a:t>
            </a:r>
            <a:r>
              <a:rPr lang="en-GB" sz="2400" dirty="0">
                <a:latin typeface="Comic Sans MS" pitchFamily="64" charset="0"/>
              </a:rPr>
              <a:t>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latin typeface="Symbol" pitchFamily="16" charset="2"/>
              </a:rPr>
              <a:t></a:t>
            </a:r>
            <a:r>
              <a:rPr lang="en-GB" sz="2400" dirty="0">
                <a:solidFill>
                  <a:srgbClr val="3366FF"/>
                </a:solidFill>
                <a:latin typeface="Symbol" pitchFamily="16" charset="2"/>
              </a:rPr>
              <a:t></a:t>
            </a:r>
            <a:r>
              <a:rPr lang="en-GB" sz="2400" dirty="0">
                <a:solidFill>
                  <a:srgbClr val="3366FF"/>
                </a:solidFill>
                <a:latin typeface="Comic Sans MS" pitchFamily="64" charset="0"/>
              </a:rPr>
              <a:t>a</a:t>
            </a:r>
            <a:r>
              <a:rPr lang="en-GB" sz="2400" baseline="-25000" dirty="0">
                <a:solidFill>
                  <a:srgbClr val="3366FF"/>
                </a:solidFill>
                <a:latin typeface="Comic Sans MS" pitchFamily="64" charset="0"/>
              </a:rPr>
              <a:t>2</a:t>
            </a:r>
            <a:r>
              <a:rPr lang="en-GB" sz="2400" dirty="0">
                <a:solidFill>
                  <a:srgbClr val="3366FF"/>
                </a:solidFill>
                <a:latin typeface="Symbol" pitchFamily="16" charset="2"/>
              </a:rPr>
              <a:t></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2 </a:t>
            </a:r>
            <a:r>
              <a:rPr lang="en-GB" sz="2400" dirty="0" err="1">
                <a:latin typeface="Symbol" pitchFamily="16" charset="2"/>
              </a:rPr>
              <a:t></a:t>
            </a:r>
            <a:r>
              <a:rPr lang="en-GB" sz="2400" dirty="0" smtClean="0">
                <a:latin typeface="Comic Sans MS" pitchFamily="64" charset="0"/>
              </a:rPr>
              <a:t> </a:t>
            </a:r>
            <a:r>
              <a:rPr lang="en-GB" sz="2400" dirty="0" smtClean="0">
                <a:solidFill>
                  <a:srgbClr val="FF0000"/>
                </a:solidFill>
                <a:latin typeface="Comic Sans MS" pitchFamily="64" charset="0"/>
              </a:rPr>
              <a:t>b</a:t>
            </a:r>
            <a:r>
              <a:rPr lang="en-GB" sz="2400" baseline="-25000" dirty="0" smtClean="0">
                <a:solidFill>
                  <a:srgbClr val="FF0000"/>
                </a:solidFill>
                <a:latin typeface="Comic Sans MS" pitchFamily="64" charset="0"/>
              </a:rPr>
              <a:t>1</a:t>
            </a:r>
            <a:r>
              <a:rPr lang="en-GB" sz="2400" dirty="0" smtClean="0">
                <a:solidFill>
                  <a:srgbClr val="FF0000"/>
                </a:solidFill>
                <a:latin typeface="Symbol" pitchFamily="16" charset="2"/>
              </a:rPr>
              <a:t></a:t>
            </a:r>
            <a:r>
              <a:rPr lang="en-GB" sz="2400" dirty="0" smtClean="0">
                <a:latin typeface="Comic Sans MS" pitchFamily="64" charset="0"/>
              </a:rPr>
              <a:t> ,</a:t>
            </a:r>
            <a:r>
              <a:rPr lang="en-GB" sz="2400" dirty="0" smtClean="0">
                <a:solidFill>
                  <a:srgbClr val="FF6600"/>
                </a:solidFill>
                <a:latin typeface="Comic Sans MS" pitchFamily="64" charset="0"/>
              </a:rPr>
              <a:t> </a:t>
            </a:r>
            <a:r>
              <a:rPr lang="en-GB" sz="2400" dirty="0" err="1">
                <a:solidFill>
                  <a:srgbClr val="FF0000"/>
                </a:solidFill>
                <a:latin typeface="Symbol" pitchFamily="16" charset="2"/>
              </a:rPr>
              <a:t></a:t>
            </a:r>
            <a:r>
              <a:rPr lang="en-GB" sz="2400" dirty="0" err="1">
                <a:latin typeface="Symbol" pitchFamily="16" charset="2"/>
              </a:rPr>
              <a:t></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a:t>
            </a:r>
            <a:r>
              <a:rPr lang="en-GB" sz="2400" dirty="0">
                <a:solidFill>
                  <a:srgbClr val="FF0000"/>
                </a:solidFill>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p:txBody>
      </p:sp>
      <p:grpSp>
        <p:nvGrpSpPr>
          <p:cNvPr id="3" name="Group 19"/>
          <p:cNvGrpSpPr>
            <a:grpSpLocks/>
          </p:cNvGrpSpPr>
          <p:nvPr/>
        </p:nvGrpSpPr>
        <p:grpSpPr bwMode="auto">
          <a:xfrm>
            <a:off x="6588125" y="1155700"/>
            <a:ext cx="736600" cy="641350"/>
            <a:chOff x="4150" y="728"/>
            <a:chExt cx="464" cy="404"/>
          </a:xfrm>
        </p:grpSpPr>
        <p:sp>
          <p:nvSpPr>
            <p:cNvPr id="15380" name="AutoShape 20"/>
            <p:cNvSpPr>
              <a:spLocks noChangeArrowheads="1"/>
            </p:cNvSpPr>
            <p:nvPr/>
          </p:nvSpPr>
          <p:spPr bwMode="auto">
            <a:xfrm>
              <a:off x="4150" y="845"/>
              <a:ext cx="465" cy="2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1" name="Line 21"/>
            <p:cNvSpPr>
              <a:spLocks noChangeShapeType="1"/>
            </p:cNvSpPr>
            <p:nvPr/>
          </p:nvSpPr>
          <p:spPr bwMode="auto">
            <a:xfrm flipV="1">
              <a:off x="4160" y="727"/>
              <a:ext cx="1" cy="394"/>
            </a:xfrm>
            <a:prstGeom prst="line">
              <a:avLst/>
            </a:prstGeom>
            <a:noFill/>
            <a:ln w="50760">
              <a:solidFill>
                <a:srgbClr val="663300"/>
              </a:solidFill>
              <a:round/>
              <a:headEnd/>
              <a:tailEnd type="triangle" w="med" len="med"/>
            </a:ln>
          </p:spPr>
          <p:txBody>
            <a:bodyPr/>
            <a:lstStyle/>
            <a:p>
              <a:endParaRPr lang="en-US"/>
            </a:p>
          </p:txBody>
        </p:sp>
      </p:grpSp>
      <p:grpSp>
        <p:nvGrpSpPr>
          <p:cNvPr id="4" name="Group 22"/>
          <p:cNvGrpSpPr>
            <a:grpSpLocks/>
          </p:cNvGrpSpPr>
          <p:nvPr/>
        </p:nvGrpSpPr>
        <p:grpSpPr bwMode="auto">
          <a:xfrm>
            <a:off x="7561263" y="525463"/>
            <a:ext cx="909637" cy="700087"/>
            <a:chOff x="4763" y="331"/>
            <a:chExt cx="573" cy="441"/>
          </a:xfrm>
        </p:grpSpPr>
        <p:sp>
          <p:nvSpPr>
            <p:cNvPr id="15383" name="AutoShape 23"/>
            <p:cNvSpPr>
              <a:spLocks noChangeArrowheads="1"/>
            </p:cNvSpPr>
            <p:nvPr/>
          </p:nvSpPr>
          <p:spPr bwMode="auto">
            <a:xfrm rot="20280000">
              <a:off x="4834" y="409"/>
              <a:ext cx="465" cy="287"/>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4" name="Line 24"/>
            <p:cNvSpPr>
              <a:spLocks noChangeShapeType="1"/>
            </p:cNvSpPr>
            <p:nvPr/>
          </p:nvSpPr>
          <p:spPr bwMode="auto">
            <a:xfrm flipH="1" flipV="1">
              <a:off x="4762" y="394"/>
              <a:ext cx="150" cy="364"/>
            </a:xfrm>
            <a:prstGeom prst="line">
              <a:avLst/>
            </a:prstGeom>
            <a:noFill/>
            <a:ln w="50760">
              <a:solidFill>
                <a:srgbClr val="663300"/>
              </a:solidFill>
              <a:round/>
              <a:headEnd/>
              <a:tailEnd type="triangle" w="med" len="med"/>
            </a:ln>
          </p:spPr>
          <p:txBody>
            <a:bodyPr/>
            <a:lstStyle/>
            <a:p>
              <a:endParaRPr lang="en-US"/>
            </a:p>
          </p:txBody>
        </p:sp>
      </p:grpSp>
      <p:sp>
        <p:nvSpPr>
          <p:cNvPr id="15385" name="AutoShape 25"/>
          <p:cNvSpPr>
            <a:spLocks noChangeArrowheads="1"/>
          </p:cNvSpPr>
          <p:nvPr/>
        </p:nvSpPr>
        <p:spPr bwMode="auto">
          <a:xfrm>
            <a:off x="304800" y="2133600"/>
            <a:ext cx="4911725" cy="4206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00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6600CC"/>
                </a:solidFill>
                <a:latin typeface="Comic Sans MS" pitchFamily="64" charset="0"/>
              </a:rPr>
              <a:t>Exotic Quantum Number Hybrids</a:t>
            </a:r>
          </a:p>
        </p:txBody>
      </p:sp>
      <p:sp>
        <p:nvSpPr>
          <p:cNvPr id="15386" name="Freeform 26"/>
          <p:cNvSpPr>
            <a:spLocks noChangeArrowheads="1"/>
          </p:cNvSpPr>
          <p:nvPr/>
        </p:nvSpPr>
        <p:spPr bwMode="auto">
          <a:xfrm>
            <a:off x="3962400" y="2667000"/>
            <a:ext cx="88900" cy="3098800"/>
          </a:xfrm>
          <a:custGeom>
            <a:avLst/>
            <a:gdLst/>
            <a:ahLst/>
            <a:cxnLst>
              <a:cxn ang="0">
                <a:pos x="0" y="0"/>
              </a:cxn>
              <a:cxn ang="0">
                <a:pos x="123" y="717"/>
              </a:cxn>
              <a:cxn ang="0">
                <a:pos x="123" y="3586"/>
              </a:cxn>
              <a:cxn ang="0">
                <a:pos x="247" y="4303"/>
              </a:cxn>
              <a:cxn ang="0">
                <a:pos x="123" y="5021"/>
              </a:cxn>
              <a:cxn ang="0">
                <a:pos x="123" y="7890"/>
              </a:cxn>
              <a:cxn ang="0">
                <a:pos x="0" y="8607"/>
              </a:cxn>
            </a:cxnLst>
            <a:rect l="0" t="0" r="r" b="b"/>
            <a:pathLst>
              <a:path w="248" h="8608">
                <a:moveTo>
                  <a:pt x="0" y="0"/>
                </a:moveTo>
                <a:cubicBezTo>
                  <a:pt x="61" y="0"/>
                  <a:pt x="123" y="358"/>
                  <a:pt x="123" y="717"/>
                </a:cubicBezTo>
                <a:lnTo>
                  <a:pt x="123" y="3586"/>
                </a:lnTo>
                <a:cubicBezTo>
                  <a:pt x="123" y="3945"/>
                  <a:pt x="185" y="4303"/>
                  <a:pt x="247" y="4303"/>
                </a:cubicBezTo>
                <a:cubicBezTo>
                  <a:pt x="185" y="4303"/>
                  <a:pt x="123" y="4662"/>
                  <a:pt x="123" y="5021"/>
                </a:cubicBezTo>
                <a:lnTo>
                  <a:pt x="123" y="7890"/>
                </a:lnTo>
                <a:cubicBezTo>
                  <a:pt x="123" y="8249"/>
                  <a:pt x="61" y="8607"/>
                  <a:pt x="0" y="8607"/>
                </a:cubicBezTo>
              </a:path>
            </a:pathLst>
          </a:custGeom>
          <a:noFill/>
          <a:ln w="25560">
            <a:solidFill>
              <a:srgbClr val="008000"/>
            </a:solidFill>
            <a:round/>
            <a:headEnd/>
            <a:tailEnd/>
          </a:ln>
        </p:spPr>
        <p:txBody>
          <a:bodyPr/>
          <a:lstStyle/>
          <a:p>
            <a:endParaRPr lang="en-US"/>
          </a:p>
        </p:txBody>
      </p:sp>
      <p:sp>
        <p:nvSpPr>
          <p:cNvPr id="15387" name="AutoShape 27"/>
          <p:cNvSpPr>
            <a:spLocks noChangeArrowheads="1"/>
          </p:cNvSpPr>
          <p:nvPr/>
        </p:nvSpPr>
        <p:spPr bwMode="auto">
          <a:xfrm>
            <a:off x="4191000" y="2667000"/>
            <a:ext cx="2405063"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Mass and model</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dependent </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predictions</a:t>
            </a:r>
          </a:p>
        </p:txBody>
      </p:sp>
      <p:sp>
        <p:nvSpPr>
          <p:cNvPr id="15389" name="Text Box 29"/>
          <p:cNvSpPr txBox="1">
            <a:spLocks noChangeArrowheads="1"/>
          </p:cNvSpPr>
          <p:nvPr/>
        </p:nvSpPr>
        <p:spPr bwMode="auto">
          <a:xfrm>
            <a:off x="4191000" y="3810000"/>
            <a:ext cx="3332312" cy="830997"/>
          </a:xfrm>
          <a:prstGeom prst="rect">
            <a:avLst/>
          </a:prstGeom>
          <a:noFill/>
          <a:ln w="9525">
            <a:noFill/>
            <a:miter lim="800000"/>
            <a:headEnd/>
            <a:tailEnd/>
          </a:ln>
          <a:effectLst/>
        </p:spPr>
        <p:txBody>
          <a:bodyPr wrap="none">
            <a:spAutoFit/>
          </a:bodyPr>
          <a:lstStyle/>
          <a:p>
            <a:r>
              <a:rPr lang="en-US" sz="2400" dirty="0">
                <a:solidFill>
                  <a:srgbClr val="A50021"/>
                </a:solidFill>
              </a:rPr>
              <a:t>Populate final states with </a:t>
            </a:r>
            <a:endParaRPr lang="en-US" sz="2400" dirty="0" smtClean="0">
              <a:solidFill>
                <a:srgbClr val="A50021"/>
              </a:solidFill>
            </a:endParaRPr>
          </a:p>
          <a:p>
            <a:r>
              <a:rPr lang="en-US" sz="2400" dirty="0">
                <a:solidFill>
                  <a:srgbClr val="A50021"/>
                </a:solidFill>
                <a:latin typeface="cmmi10" pitchFamily="34" charset="0"/>
              </a:rPr>
              <a:t>π</a:t>
            </a:r>
            <a:r>
              <a:rPr lang="en-US" sz="2400" baseline="30000" dirty="0" smtClean="0">
                <a:solidFill>
                  <a:srgbClr val="A50021"/>
                </a:solidFill>
                <a:latin typeface="cmsy10" pitchFamily="32" charset="0"/>
              </a:rPr>
              <a:t>±</a:t>
            </a:r>
            <a:r>
              <a:rPr lang="en-US" sz="2400" dirty="0" smtClean="0">
                <a:solidFill>
                  <a:srgbClr val="A50021"/>
                </a:solidFill>
              </a:rPr>
              <a:t>,</a:t>
            </a:r>
            <a:r>
              <a:rPr lang="en-US" sz="2400" dirty="0">
                <a:solidFill>
                  <a:srgbClr val="A50021"/>
                </a:solidFill>
                <a:latin typeface="cmmi10" pitchFamily="34" charset="0"/>
              </a:rPr>
              <a:t>π</a:t>
            </a:r>
            <a:r>
              <a:rPr lang="en-US" sz="2400" baseline="30000" dirty="0" smtClean="0">
                <a:solidFill>
                  <a:srgbClr val="A50021"/>
                </a:solidFill>
                <a:latin typeface="cmmi10" pitchFamily="34" charset="0"/>
              </a:rPr>
              <a:t>0</a:t>
            </a:r>
            <a:r>
              <a:rPr lang="en-US" sz="2400" dirty="0">
                <a:solidFill>
                  <a:srgbClr val="A50021"/>
                </a:solidFill>
              </a:rPr>
              <a:t>,</a:t>
            </a:r>
            <a:r>
              <a:rPr lang="en-US" sz="2400" dirty="0" smtClean="0">
                <a:solidFill>
                  <a:srgbClr val="A50021"/>
                </a:solidFill>
              </a:rPr>
              <a:t>K</a:t>
            </a:r>
            <a:r>
              <a:rPr lang="en-US" sz="2400" baseline="30000" dirty="0">
                <a:solidFill>
                  <a:srgbClr val="A50021"/>
                </a:solidFill>
                <a:latin typeface="cmsy10" pitchFamily="32" charset="0"/>
              </a:rPr>
              <a:t>±</a:t>
            </a:r>
            <a:r>
              <a:rPr lang="en-US" sz="2400" dirty="0" smtClean="0">
                <a:solidFill>
                  <a:srgbClr val="A50021"/>
                </a:solidFill>
              </a:rPr>
              <a:t>,K</a:t>
            </a:r>
            <a:r>
              <a:rPr lang="en-US" sz="2400" baseline="30000" dirty="0" smtClean="0">
                <a:solidFill>
                  <a:srgbClr val="A50021"/>
                </a:solidFill>
              </a:rPr>
              <a:t>0</a:t>
            </a:r>
            <a:r>
              <a:rPr lang="en-US" sz="2400" dirty="0" smtClean="0">
                <a:solidFill>
                  <a:srgbClr val="A50021"/>
                </a:solidFill>
              </a:rPr>
              <a:t>,η,</a:t>
            </a:r>
            <a:r>
              <a:rPr lang="en-US" sz="2400" dirty="0" smtClean="0">
                <a:solidFill>
                  <a:srgbClr val="A50021"/>
                </a:solidFill>
                <a:latin typeface="cmmi10" pitchFamily="34" charset="0"/>
              </a:rPr>
              <a:t> </a:t>
            </a:r>
            <a:r>
              <a:rPr lang="en-US" sz="2400" dirty="0" smtClean="0">
                <a:solidFill>
                  <a:srgbClr val="A50021"/>
                </a:solidFill>
              </a:rPr>
              <a:t>(</a:t>
            </a:r>
            <a:r>
              <a:rPr lang="en-US" sz="2400" dirty="0" smtClean="0">
                <a:solidFill>
                  <a:srgbClr val="A50021"/>
                </a:solidFill>
                <a:latin typeface="cmmi10" pitchFamily="34" charset="0"/>
              </a:rPr>
              <a:t>photons</a:t>
            </a:r>
            <a:r>
              <a:rPr lang="en-US" sz="2400" dirty="0" smtClean="0">
                <a:solidFill>
                  <a:srgbClr val="A50021"/>
                </a:solidFill>
              </a:rPr>
              <a:t>)</a:t>
            </a:r>
            <a:endParaRPr lang="en-US" sz="2400" dirty="0">
              <a:solidFill>
                <a:srgbClr val="A50021"/>
              </a:solidFill>
            </a:endParaRPr>
          </a:p>
        </p:txBody>
      </p:sp>
      <p:sp>
        <p:nvSpPr>
          <p:cNvPr id="35" name="Date Placeholder 34"/>
          <p:cNvSpPr>
            <a:spLocks noGrp="1"/>
          </p:cNvSpPr>
          <p:nvPr>
            <p:ph type="dt" sz="half" idx="10"/>
          </p:nvPr>
        </p:nvSpPr>
        <p:spPr/>
        <p:txBody>
          <a:bodyPr/>
          <a:lstStyle/>
          <a:p>
            <a:r>
              <a:rPr lang="en-US" smtClean="0"/>
              <a:t>6/24/11</a:t>
            </a:r>
            <a:endParaRPr lang="en-US"/>
          </a:p>
        </p:txBody>
      </p:sp>
      <p:sp>
        <p:nvSpPr>
          <p:cNvPr id="37" name="Footer Placeholder 36"/>
          <p:cNvSpPr>
            <a:spLocks noGrp="1"/>
          </p:cNvSpPr>
          <p:nvPr>
            <p:ph type="ftr" sz="quarter" idx="11"/>
          </p:nvPr>
        </p:nvSpPr>
        <p:spPr/>
        <p:txBody>
          <a:bodyPr/>
          <a:lstStyle/>
          <a:p>
            <a:r>
              <a:rPr lang="en-US" smtClean="0"/>
              <a:t>JLab PWA Workshop</a:t>
            </a:r>
            <a:endParaRPr lang="en-US" dirty="0"/>
          </a:p>
        </p:txBody>
      </p:sp>
      <p:sp>
        <p:nvSpPr>
          <p:cNvPr id="36" name="Slide Number Placeholder 35"/>
          <p:cNvSpPr>
            <a:spLocks noGrp="1"/>
          </p:cNvSpPr>
          <p:nvPr>
            <p:ph type="sldNum" sz="quarter" idx="12"/>
          </p:nvPr>
        </p:nvSpPr>
        <p:spPr/>
        <p:txBody>
          <a:bodyPr/>
          <a:lstStyle/>
          <a:p>
            <a:fld id="{0F02BBF6-0EFC-4FDF-87B3-15F795D06869}" type="slidenum">
              <a:rPr lang="en-US" smtClean="0"/>
              <a:pPr/>
              <a:t>10</a:t>
            </a:fld>
            <a:endParaRPr lang="en-US"/>
          </a:p>
        </p:txBody>
      </p:sp>
      <p:sp>
        <p:nvSpPr>
          <p:cNvPr id="31" name="TextBox 30"/>
          <p:cNvSpPr txBox="1"/>
          <p:nvPr/>
        </p:nvSpPr>
        <p:spPr>
          <a:xfrm>
            <a:off x="4129606" y="4979427"/>
            <a:ext cx="5014394" cy="1477328"/>
          </a:xfrm>
          <a:prstGeom prst="rect">
            <a:avLst/>
          </a:prstGeom>
          <a:noFill/>
        </p:spPr>
        <p:txBody>
          <a:bodyPr wrap="square" rtlCol="0">
            <a:spAutoFit/>
          </a:bodyPr>
          <a:lstStyle/>
          <a:p>
            <a:r>
              <a:rPr lang="en-US" b="1" dirty="0" smtClean="0">
                <a:solidFill>
                  <a:srgbClr val="FF0000"/>
                </a:solidFill>
                <a:latin typeface="Comic Sans MS"/>
                <a:cs typeface="Comic Sans MS"/>
              </a:rPr>
              <a:t>The good channels to look at with amplitude analysis.</a:t>
            </a:r>
          </a:p>
          <a:p>
            <a:endParaRPr lang="en-US" b="1" dirty="0" smtClean="0">
              <a:solidFill>
                <a:srgbClr val="FF0000"/>
              </a:solidFill>
              <a:latin typeface="Comic Sans MS"/>
              <a:cs typeface="Comic Sans MS"/>
            </a:endParaRPr>
          </a:p>
          <a:p>
            <a:r>
              <a:rPr lang="en-US" b="1" dirty="0" smtClean="0">
                <a:solidFill>
                  <a:srgbClr val="3366FF"/>
                </a:solidFill>
                <a:latin typeface="Comic Sans MS"/>
                <a:cs typeface="Comic Sans MS"/>
              </a:rPr>
              <a:t>Other interesting channels for amplitude analysis.</a:t>
            </a:r>
            <a:endParaRPr lang="en-US" b="1" dirty="0">
              <a:solidFill>
                <a:srgbClr val="3366FF"/>
              </a:solidFill>
              <a:latin typeface="Comic Sans MS"/>
              <a:cs typeface="Comic Sans MS"/>
            </a:endParaRPr>
          </a:p>
        </p:txBody>
      </p:sp>
      <p:sp>
        <p:nvSpPr>
          <p:cNvPr id="32" name="Text Box 28"/>
          <p:cNvSpPr txBox="1">
            <a:spLocks noChangeArrowheads="1"/>
          </p:cNvSpPr>
          <p:nvPr/>
        </p:nvSpPr>
        <p:spPr bwMode="auto">
          <a:xfrm>
            <a:off x="0" y="17065"/>
            <a:ext cx="3659188" cy="586957"/>
          </a:xfrm>
          <a:prstGeom prst="rect">
            <a:avLst/>
          </a:prstGeom>
          <a:noFill/>
          <a:ln w="9525">
            <a:noFill/>
            <a:miter lim="800000"/>
            <a:headEnd/>
            <a:tailEnd/>
          </a:ln>
        </p:spPr>
        <p:txBody>
          <a:bodyPr wrap="square" lIns="90000" tIns="46800" rIns="90000" bIns="46800" anchor="ctr" anchorCtr="1">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bg2">
                    <a:lumMod val="50000"/>
                  </a:schemeClr>
                </a:solidFill>
                <a:effectLst>
                  <a:outerShdw blurRad="38100" dist="38100" dir="2700000" algn="tl">
                    <a:srgbClr val="C0C0C0"/>
                  </a:outerShdw>
                </a:effectLst>
                <a:latin typeface="+mj-lt"/>
              </a:rPr>
              <a:t>Hybrid Decays</a:t>
            </a:r>
          </a:p>
        </p:txBody>
      </p:sp>
    </p:spTree>
    <p:extLst>
      <p:ext uri="{BB962C8B-B14F-4D97-AF65-F5344CB8AC3E}">
        <p14:creationId xmlns:p14="http://schemas.microsoft.com/office/powerpoint/2010/main" val="16047213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Amplitude</a:t>
            </a:r>
            <a:endParaRPr lang="en-US" dirty="0"/>
          </a:p>
        </p:txBody>
      </p:sp>
      <p:sp>
        <p:nvSpPr>
          <p:cNvPr id="3" name="Date Placeholder 2"/>
          <p:cNvSpPr>
            <a:spLocks noGrp="1"/>
          </p:cNvSpPr>
          <p:nvPr>
            <p:ph type="dt" sz="half" idx="10"/>
          </p:nvPr>
        </p:nvSpPr>
        <p:spPr/>
        <p:txBody>
          <a:bodyPr/>
          <a:lstStyle/>
          <a:p>
            <a:r>
              <a:rPr lang="en-US" smtClean="0"/>
              <a:t>6/24/11</a:t>
            </a:r>
            <a:endParaRPr lang="en-US"/>
          </a:p>
        </p:txBody>
      </p:sp>
      <p:sp>
        <p:nvSpPr>
          <p:cNvPr id="4" name="Footer Placeholder 3"/>
          <p:cNvSpPr>
            <a:spLocks noGrp="1"/>
          </p:cNvSpPr>
          <p:nvPr>
            <p:ph type="ftr" sz="quarter" idx="11"/>
          </p:nvPr>
        </p:nvSpPr>
        <p:spPr/>
        <p:txBody>
          <a:bodyPr/>
          <a:lstStyle/>
          <a:p>
            <a:r>
              <a:rPr lang="en-US" smtClean="0"/>
              <a:t>JLab PWA Workshop</a:t>
            </a:r>
            <a:endParaRPr lang="en-US"/>
          </a:p>
        </p:txBody>
      </p:sp>
      <p:sp>
        <p:nvSpPr>
          <p:cNvPr id="5" name="Slide Number Placeholder 4"/>
          <p:cNvSpPr>
            <a:spLocks noGrp="1"/>
          </p:cNvSpPr>
          <p:nvPr>
            <p:ph type="sldNum" sz="quarter" idx="12"/>
          </p:nvPr>
        </p:nvSpPr>
        <p:spPr/>
        <p:txBody>
          <a:bodyPr/>
          <a:lstStyle/>
          <a:p>
            <a:fld id="{122A9929-35D8-BA41-8FD7-3DD9DB762E45}" type="slidenum">
              <a:rPr lang="en-US" smtClean="0"/>
              <a:t>11</a:t>
            </a:fld>
            <a:endParaRPr lang="en-US"/>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58" y="977900"/>
            <a:ext cx="4140200" cy="812800"/>
          </a:xfrm>
          <a:prstGeom prst="rect">
            <a:avLst/>
          </a:prstGeom>
        </p:spPr>
      </p:pic>
      <p:sp>
        <p:nvSpPr>
          <p:cNvPr id="7" name="TextBox 6"/>
          <p:cNvSpPr txBox="1"/>
          <p:nvPr/>
        </p:nvSpPr>
        <p:spPr>
          <a:xfrm>
            <a:off x="4546601" y="938768"/>
            <a:ext cx="4597400" cy="646331"/>
          </a:xfrm>
          <a:prstGeom prst="rect">
            <a:avLst/>
          </a:prstGeom>
          <a:noFill/>
        </p:spPr>
        <p:txBody>
          <a:bodyPr wrap="square" rtlCol="0">
            <a:spAutoFit/>
          </a:bodyPr>
          <a:lstStyle/>
          <a:p>
            <a:r>
              <a:rPr lang="en-US" dirty="0" smtClean="0"/>
              <a:t>Likelihood is a product of probabilities over all measured events, n.</a:t>
            </a:r>
            <a:endParaRPr lang="en-US" dirty="0"/>
          </a:p>
        </p:txBody>
      </p:sp>
      <p:sp>
        <p:nvSpPr>
          <p:cNvPr id="8" name="TextBox 7"/>
          <p:cNvSpPr txBox="1"/>
          <p:nvPr/>
        </p:nvSpPr>
        <p:spPr>
          <a:xfrm>
            <a:off x="444501" y="2324100"/>
            <a:ext cx="8444006" cy="923330"/>
          </a:xfrm>
          <a:prstGeom prst="rect">
            <a:avLst/>
          </a:prstGeom>
          <a:noFill/>
        </p:spPr>
        <p:txBody>
          <a:bodyPr wrap="square" rtlCol="0">
            <a:spAutoFit/>
          </a:bodyPr>
          <a:lstStyle/>
          <a:p>
            <a:r>
              <a:rPr lang="en-US" dirty="0" smtClean="0"/>
              <a:t>Take the natural log to turn into a sum over the data. We need a Monte Carlo sample to be able to integrate over all phase space and normalize the probabilities.</a:t>
            </a:r>
            <a:endParaRPr lang="en-US" dirty="0"/>
          </a:p>
        </p:txBody>
      </p:sp>
      <p:pic>
        <p:nvPicPr>
          <p:cNvPr id="10" name="Picture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50" y="3898900"/>
            <a:ext cx="7988300" cy="939800"/>
          </a:xfrm>
          <a:prstGeom prst="rect">
            <a:avLst/>
          </a:prstGeom>
        </p:spPr>
      </p:pic>
      <p:sp>
        <p:nvSpPr>
          <p:cNvPr id="11" name="TextBox 10"/>
          <p:cNvSpPr txBox="1"/>
          <p:nvPr/>
        </p:nvSpPr>
        <p:spPr>
          <a:xfrm>
            <a:off x="4972115" y="5410200"/>
            <a:ext cx="1759015" cy="369332"/>
          </a:xfrm>
          <a:prstGeom prst="rect">
            <a:avLst/>
          </a:prstGeom>
          <a:noFill/>
        </p:spPr>
        <p:txBody>
          <a:bodyPr wrap="none" rtlCol="0">
            <a:spAutoFit/>
          </a:bodyPr>
          <a:lstStyle/>
          <a:p>
            <a:r>
              <a:rPr lang="en-US" dirty="0" smtClean="0"/>
              <a:t>Physics Model</a:t>
            </a:r>
            <a:endParaRPr lang="en-US" dirty="0"/>
          </a:p>
        </p:txBody>
      </p:sp>
      <p:cxnSp>
        <p:nvCxnSpPr>
          <p:cNvPr id="13" name="Straight Arrow Connector 12"/>
          <p:cNvCxnSpPr/>
          <p:nvPr/>
        </p:nvCxnSpPr>
        <p:spPr>
          <a:xfrm flipV="1">
            <a:off x="6337300" y="4533900"/>
            <a:ext cx="393830" cy="876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3443940" y="4533900"/>
            <a:ext cx="1921435" cy="876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120900" y="3529568"/>
            <a:ext cx="670902" cy="369332"/>
          </a:xfrm>
          <a:prstGeom prst="rect">
            <a:avLst/>
          </a:prstGeom>
          <a:noFill/>
        </p:spPr>
        <p:txBody>
          <a:bodyPr wrap="none" rtlCol="0">
            <a:spAutoFit/>
          </a:bodyPr>
          <a:lstStyle/>
          <a:p>
            <a:r>
              <a:rPr lang="en-US" dirty="0" smtClean="0"/>
              <a:t>data</a:t>
            </a:r>
            <a:endParaRPr lang="en-US" dirty="0"/>
          </a:p>
        </p:txBody>
      </p:sp>
      <p:sp>
        <p:nvSpPr>
          <p:cNvPr id="18" name="TextBox 17"/>
          <p:cNvSpPr txBox="1"/>
          <p:nvPr/>
        </p:nvSpPr>
        <p:spPr>
          <a:xfrm>
            <a:off x="5365375" y="3529568"/>
            <a:ext cx="1516912" cy="369332"/>
          </a:xfrm>
          <a:prstGeom prst="rect">
            <a:avLst/>
          </a:prstGeom>
          <a:noFill/>
        </p:spPr>
        <p:txBody>
          <a:bodyPr wrap="none" rtlCol="0">
            <a:spAutoFit/>
          </a:bodyPr>
          <a:lstStyle/>
          <a:p>
            <a:r>
              <a:rPr lang="en-US" dirty="0" smtClean="0"/>
              <a:t>Monte Carlo</a:t>
            </a:r>
            <a:endParaRPr lang="en-US" dirty="0"/>
          </a:p>
        </p:txBody>
      </p:sp>
      <p:sp>
        <p:nvSpPr>
          <p:cNvPr id="19" name="TextBox 18"/>
          <p:cNvSpPr txBox="1"/>
          <p:nvPr/>
        </p:nvSpPr>
        <p:spPr>
          <a:xfrm>
            <a:off x="660400" y="5066268"/>
            <a:ext cx="1180131" cy="369332"/>
          </a:xfrm>
          <a:prstGeom prst="rect">
            <a:avLst/>
          </a:prstGeom>
          <a:noFill/>
        </p:spPr>
        <p:txBody>
          <a:bodyPr wrap="none" rtlCol="0">
            <a:spAutoFit/>
          </a:bodyPr>
          <a:lstStyle/>
          <a:p>
            <a:r>
              <a:rPr lang="en-US" dirty="0" smtClean="0"/>
              <a:t>Minimize </a:t>
            </a:r>
            <a:endParaRPr lang="en-US" dirty="0"/>
          </a:p>
        </p:txBody>
      </p:sp>
      <p:cxnSp>
        <p:nvCxnSpPr>
          <p:cNvPr id="21" name="Straight Arrow Connector 20"/>
          <p:cNvCxnSpPr>
            <a:stCxn id="19" idx="0"/>
          </p:cNvCxnSpPr>
          <p:nvPr/>
        </p:nvCxnSpPr>
        <p:spPr>
          <a:xfrm flipH="1" flipV="1">
            <a:off x="1244600" y="4533900"/>
            <a:ext cx="5866" cy="532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55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4458" y="107576"/>
            <a:ext cx="6257925" cy="768724"/>
          </a:xfrm>
        </p:spPr>
        <p:txBody>
          <a:bodyPr/>
          <a:lstStyle/>
          <a:p>
            <a:r>
              <a:rPr lang="en-US" sz="3200" b="1" dirty="0" smtClean="0"/>
              <a:t>Un-binned Likelihood Fitting</a:t>
            </a:r>
            <a:endParaRPr lang="en-US" sz="3200" b="1" dirty="0"/>
          </a:p>
        </p:txBody>
      </p:sp>
      <p:sp>
        <p:nvSpPr>
          <p:cNvPr id="3" name="Date Placeholder 2"/>
          <p:cNvSpPr>
            <a:spLocks noGrp="1"/>
          </p:cNvSpPr>
          <p:nvPr>
            <p:ph type="dt" sz="half" idx="10"/>
          </p:nvPr>
        </p:nvSpPr>
        <p:spPr/>
        <p:txBody>
          <a:bodyPr/>
          <a:lstStyle/>
          <a:p>
            <a:r>
              <a:rPr lang="en-US" smtClean="0"/>
              <a:t>6/24/11</a:t>
            </a:r>
            <a:endParaRPr lang="en-US"/>
          </a:p>
        </p:txBody>
      </p:sp>
      <p:sp>
        <p:nvSpPr>
          <p:cNvPr id="4" name="Footer Placeholder 3"/>
          <p:cNvSpPr>
            <a:spLocks noGrp="1"/>
          </p:cNvSpPr>
          <p:nvPr>
            <p:ph type="ftr" sz="quarter" idx="11"/>
          </p:nvPr>
        </p:nvSpPr>
        <p:spPr/>
        <p:txBody>
          <a:bodyPr/>
          <a:lstStyle/>
          <a:p>
            <a:r>
              <a:rPr lang="en-US" smtClean="0"/>
              <a:t>JLab PWA Workshop</a:t>
            </a:r>
            <a:endParaRPr lang="en-US"/>
          </a:p>
        </p:txBody>
      </p:sp>
      <p:sp>
        <p:nvSpPr>
          <p:cNvPr id="5" name="Slide Number Placeholder 4"/>
          <p:cNvSpPr>
            <a:spLocks noGrp="1"/>
          </p:cNvSpPr>
          <p:nvPr>
            <p:ph type="sldNum" sz="quarter" idx="12"/>
          </p:nvPr>
        </p:nvSpPr>
        <p:spPr/>
        <p:txBody>
          <a:bodyPr/>
          <a:lstStyle/>
          <a:p>
            <a:fld id="{122A9929-35D8-BA41-8FD7-3DD9DB762E45}" type="slidenum">
              <a:rPr lang="en-US" smtClean="0"/>
              <a:t>12</a:t>
            </a:fld>
            <a:endParaRPr lang="en-US"/>
          </a:p>
        </p:txBody>
      </p:sp>
      <p:sp>
        <p:nvSpPr>
          <p:cNvPr id="7" name="Rectangle 6"/>
          <p:cNvSpPr/>
          <p:nvPr/>
        </p:nvSpPr>
        <p:spPr>
          <a:xfrm>
            <a:off x="457201" y="4776570"/>
            <a:ext cx="7835899" cy="646331"/>
          </a:xfrm>
          <a:prstGeom prst="rect">
            <a:avLst/>
          </a:prstGeom>
        </p:spPr>
        <p:txBody>
          <a:bodyPr wrap="square">
            <a:spAutoFit/>
          </a:bodyPr>
          <a:lstStyle/>
          <a:p>
            <a:r>
              <a:rPr lang="en-US" dirty="0" smtClean="0"/>
              <a:t>M. Williams, </a:t>
            </a:r>
            <a:r>
              <a:rPr lang="en-US" i="1" dirty="0" smtClean="0"/>
              <a:t>How </a:t>
            </a:r>
            <a:r>
              <a:rPr lang="en-US" i="1" dirty="0"/>
              <a:t>good are your fits? </a:t>
            </a:r>
            <a:r>
              <a:rPr lang="en-US" i="1" dirty="0" smtClean="0"/>
              <a:t>Un-binned </a:t>
            </a:r>
            <a:r>
              <a:rPr lang="en-US" i="1" dirty="0"/>
              <a:t>multivariate goodness-of-fit tests in high energy </a:t>
            </a:r>
            <a:r>
              <a:rPr lang="en-US" i="1" dirty="0" smtClean="0"/>
              <a:t>physics, JINST 5, P09004, (2010). </a:t>
            </a:r>
            <a:r>
              <a:rPr lang="en-US" dirty="0" smtClean="0"/>
              <a:t>[</a:t>
            </a:r>
            <a:r>
              <a:rPr lang="en-US" dirty="0" smtClean="0">
                <a:solidFill>
                  <a:srgbClr val="0000FF"/>
                </a:solidFill>
              </a:rPr>
              <a:t>arXiv:1006.3019</a:t>
            </a:r>
            <a:r>
              <a:rPr lang="en-US" dirty="0" smtClean="0"/>
              <a:t>]</a:t>
            </a:r>
            <a:endParaRPr lang="en-US" i="1" dirty="0"/>
          </a:p>
        </p:txBody>
      </p:sp>
      <p:sp>
        <p:nvSpPr>
          <p:cNvPr id="8" name="TextBox 7"/>
          <p:cNvSpPr txBox="1"/>
          <p:nvPr/>
        </p:nvSpPr>
        <p:spPr>
          <a:xfrm>
            <a:off x="457201" y="1459468"/>
            <a:ext cx="8229600" cy="3139321"/>
          </a:xfrm>
          <a:prstGeom prst="rect">
            <a:avLst/>
          </a:prstGeom>
          <a:noFill/>
        </p:spPr>
        <p:txBody>
          <a:bodyPr wrap="square" rtlCol="0">
            <a:spAutoFit/>
          </a:bodyPr>
          <a:lstStyle/>
          <a:p>
            <a:r>
              <a:rPr lang="en-US" dirty="0" smtClean="0"/>
              <a:t>Amplitude analysis fits coherent and incoherent sums of amplitudes to experimental distributions . These fits are done to individual events, and the un-binned likelihood fitting is reduced to a sum over events which can trivially parallelize on computers.</a:t>
            </a:r>
          </a:p>
          <a:p>
            <a:endParaRPr lang="en-US" dirty="0"/>
          </a:p>
          <a:p>
            <a:r>
              <a:rPr lang="en-US" dirty="0" smtClean="0"/>
              <a:t>A historic issue has been that unlike a binned fit where a </a:t>
            </a:r>
            <a:r>
              <a:rPr lang="en-US" dirty="0" smtClean="0">
                <a:latin typeface="Symbol" charset="2"/>
                <a:cs typeface="Symbol" charset="2"/>
              </a:rPr>
              <a:t>c</a:t>
            </a:r>
            <a:r>
              <a:rPr lang="en-US" baseline="30000" dirty="0" smtClean="0"/>
              <a:t>2</a:t>
            </a:r>
            <a:r>
              <a:rPr lang="en-US" dirty="0" smtClean="0"/>
              <a:t> can be defined, and a goodness of fit defined, with likelihood fitting, only relative goodness of fits were possible. Thus, one could tell if one fit were better than another, but not how good either fit really was.</a:t>
            </a:r>
          </a:p>
          <a:p>
            <a:endParaRPr lang="en-US" dirty="0"/>
          </a:p>
          <a:p>
            <a:r>
              <a:rPr lang="en-US" dirty="0" smtClean="0"/>
              <a:t>Motivated by work started at CMU [</a:t>
            </a:r>
            <a:r>
              <a:rPr lang="en-US" dirty="0" smtClean="0">
                <a:hlinkClick r:id="rId2"/>
              </a:rPr>
              <a:t>arXiv:0807.1582</a:t>
            </a:r>
            <a:r>
              <a:rPr lang="en-US" dirty="0" smtClean="0"/>
              <a:t>], Mike Williams has </a:t>
            </a:r>
            <a:r>
              <a:rPr lang="en-US" dirty="0" err="1" smtClean="0"/>
              <a:t>showen</a:t>
            </a:r>
            <a:r>
              <a:rPr lang="en-US" dirty="0" smtClean="0"/>
              <a:t> several robust methods to obtain a true goodness of fit from these procedures.</a:t>
            </a:r>
            <a:endParaRPr lang="en-US" dirty="0"/>
          </a:p>
        </p:txBody>
      </p:sp>
    </p:spTree>
    <p:extLst>
      <p:ext uri="{BB962C8B-B14F-4D97-AF65-F5344CB8AC3E}">
        <p14:creationId xmlns:p14="http://schemas.microsoft.com/office/powerpoint/2010/main" val="237859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4149725" cy="616324"/>
          </a:xfrm>
        </p:spPr>
        <p:txBody>
          <a:bodyPr/>
          <a:lstStyle/>
          <a:p>
            <a:r>
              <a:rPr lang="en-US" sz="3200" b="1" dirty="0" smtClean="0"/>
              <a:t>Physics Analysis</a:t>
            </a:r>
            <a:endParaRPr lang="en-US" sz="3200" b="1" dirty="0"/>
          </a:p>
        </p:txBody>
      </p:sp>
      <p:sp>
        <p:nvSpPr>
          <p:cNvPr id="6" name="Date Placeholder 5"/>
          <p:cNvSpPr>
            <a:spLocks noGrp="1"/>
          </p:cNvSpPr>
          <p:nvPr>
            <p:ph type="dt" sz="half" idx="10"/>
          </p:nvPr>
        </p:nvSpPr>
        <p:spPr/>
        <p:txBody>
          <a:bodyPr/>
          <a:lstStyle/>
          <a:p>
            <a:r>
              <a:rPr lang="en-US" smtClean="0"/>
              <a:t>6/24/11</a:t>
            </a:r>
            <a:endParaRPr lang="en-US"/>
          </a:p>
        </p:txBody>
      </p:sp>
      <p:sp>
        <p:nvSpPr>
          <p:cNvPr id="7" name="Footer Placeholder 6"/>
          <p:cNvSpPr>
            <a:spLocks noGrp="1"/>
          </p:cNvSpPr>
          <p:nvPr>
            <p:ph type="ftr" sz="quarter" idx="11"/>
          </p:nvPr>
        </p:nvSpPr>
        <p:spPr/>
        <p:txBody>
          <a:bodyPr/>
          <a:lstStyle/>
          <a:p>
            <a:r>
              <a:rPr lang="en-US" smtClean="0"/>
              <a:t>JLab PWA Workshop</a:t>
            </a:r>
            <a:endParaRPr lang="en-US"/>
          </a:p>
        </p:txBody>
      </p:sp>
      <p:sp>
        <p:nvSpPr>
          <p:cNvPr id="8" name="Slide Number Placeholder 7"/>
          <p:cNvSpPr>
            <a:spLocks noGrp="1"/>
          </p:cNvSpPr>
          <p:nvPr>
            <p:ph type="sldNum" sz="quarter" idx="12"/>
          </p:nvPr>
        </p:nvSpPr>
        <p:spPr/>
        <p:txBody>
          <a:bodyPr/>
          <a:lstStyle/>
          <a:p>
            <a:fld id="{122A9929-35D8-BA41-8FD7-3DD9DB762E45}" type="slidenum">
              <a:rPr lang="en-US" smtClean="0"/>
              <a:t>13</a:t>
            </a:fld>
            <a:endParaRPr lang="en-US"/>
          </a:p>
        </p:txBody>
      </p:sp>
      <p:pic>
        <p:nvPicPr>
          <p:cNvPr id="3" name="Picture 2" descr="t-channe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1955800"/>
            <a:ext cx="3325555" cy="3149600"/>
          </a:xfrm>
          <a:prstGeom prst="rect">
            <a:avLst/>
          </a:prstGeom>
        </p:spPr>
      </p:pic>
      <p:sp>
        <p:nvSpPr>
          <p:cNvPr id="4" name="TextBox 3"/>
          <p:cNvSpPr txBox="1"/>
          <p:nvPr/>
        </p:nvSpPr>
        <p:spPr>
          <a:xfrm>
            <a:off x="4152900" y="1417638"/>
            <a:ext cx="4503531" cy="1754327"/>
          </a:xfrm>
          <a:prstGeom prst="rect">
            <a:avLst/>
          </a:prstGeom>
          <a:noFill/>
        </p:spPr>
        <p:txBody>
          <a:bodyPr wrap="none" rtlCol="0">
            <a:spAutoFit/>
          </a:bodyPr>
          <a:lstStyle/>
          <a:p>
            <a:r>
              <a:rPr lang="en-US" b="1" u="sng" dirty="0" smtClean="0"/>
              <a:t>Make Amplitude generation straightforward:</a:t>
            </a:r>
          </a:p>
          <a:p>
            <a:endParaRPr lang="en-US" dirty="0"/>
          </a:p>
          <a:p>
            <a:r>
              <a:rPr lang="en-US" dirty="0" err="1" smtClean="0"/>
              <a:t>AmpTools</a:t>
            </a:r>
            <a:r>
              <a:rPr lang="en-US" dirty="0" smtClean="0"/>
              <a:t> – see Matt Shepherd.</a:t>
            </a:r>
          </a:p>
          <a:p>
            <a:endParaRPr lang="en-US" dirty="0"/>
          </a:p>
          <a:p>
            <a:r>
              <a:rPr lang="en-US" dirty="0" err="1" smtClean="0"/>
              <a:t>qft</a:t>
            </a:r>
            <a:r>
              <a:rPr lang="en-US" dirty="0" smtClean="0"/>
              <a:t>++ - developed for CLAS, M. Williams,</a:t>
            </a:r>
          </a:p>
          <a:p>
            <a:r>
              <a:rPr lang="fi-FI" dirty="0" err="1" smtClean="0"/>
              <a:t>Comp</a:t>
            </a:r>
            <a:r>
              <a:rPr lang="fi-FI" dirty="0" smtClean="0"/>
              <a:t>. </a:t>
            </a:r>
            <a:r>
              <a:rPr lang="fi-FI" dirty="0" err="1" smtClean="0"/>
              <a:t>Phys</a:t>
            </a:r>
            <a:r>
              <a:rPr lang="fi-FI" dirty="0" smtClean="0"/>
              <a:t>. </a:t>
            </a:r>
            <a:r>
              <a:rPr lang="fi-FI" dirty="0" err="1" smtClean="0"/>
              <a:t>Comm</a:t>
            </a:r>
            <a:r>
              <a:rPr lang="fi-FI" dirty="0" smtClean="0"/>
              <a:t>. 180, 1847 (2009).</a:t>
            </a:r>
            <a:endParaRPr lang="en-US" dirty="0"/>
          </a:p>
        </p:txBody>
      </p:sp>
      <p:sp>
        <p:nvSpPr>
          <p:cNvPr id="5" name="TextBox 4"/>
          <p:cNvSpPr txBox="1"/>
          <p:nvPr/>
        </p:nvSpPr>
        <p:spPr>
          <a:xfrm>
            <a:off x="4152900" y="4013200"/>
            <a:ext cx="4528441" cy="2031325"/>
          </a:xfrm>
          <a:prstGeom prst="rect">
            <a:avLst/>
          </a:prstGeom>
          <a:noFill/>
        </p:spPr>
        <p:txBody>
          <a:bodyPr wrap="none" rtlCol="0">
            <a:spAutoFit/>
          </a:bodyPr>
          <a:lstStyle/>
          <a:p>
            <a:r>
              <a:rPr lang="en-US" b="1" u="sng" dirty="0" smtClean="0"/>
              <a:t>Amplitudes Issues:</a:t>
            </a:r>
          </a:p>
          <a:p>
            <a:endParaRPr lang="en-US" dirty="0"/>
          </a:p>
          <a:p>
            <a:r>
              <a:rPr lang="en-US" dirty="0" smtClean="0"/>
              <a:t>    more than just simple t-channel production.</a:t>
            </a:r>
          </a:p>
          <a:p>
            <a:r>
              <a:rPr lang="en-US" dirty="0"/>
              <a:t> </a:t>
            </a:r>
            <a:r>
              <a:rPr lang="en-US" dirty="0" smtClean="0"/>
              <a:t>   final state particles with non-zero spin.</a:t>
            </a:r>
          </a:p>
          <a:p>
            <a:r>
              <a:rPr lang="en-US" dirty="0"/>
              <a:t> </a:t>
            </a:r>
            <a:r>
              <a:rPr lang="en-US" dirty="0" smtClean="0"/>
              <a:t>   move beyond the isobar model</a:t>
            </a:r>
          </a:p>
          <a:p>
            <a:r>
              <a:rPr lang="en-US" dirty="0"/>
              <a:t> </a:t>
            </a:r>
            <a:r>
              <a:rPr lang="en-US" dirty="0" smtClean="0"/>
              <a:t>   direct 3-body processes</a:t>
            </a:r>
          </a:p>
          <a:p>
            <a:r>
              <a:rPr lang="en-US" dirty="0"/>
              <a:t> </a:t>
            </a:r>
            <a:r>
              <a:rPr lang="en-US" dirty="0" smtClean="0"/>
              <a:t>   </a:t>
            </a:r>
            <a:r>
              <a:rPr lang="en-US" dirty="0" err="1" smtClean="0"/>
              <a:t>Unitarity</a:t>
            </a:r>
            <a:r>
              <a:rPr lang="en-US" dirty="0" smtClean="0"/>
              <a:t>, analyticity, … </a:t>
            </a:r>
            <a:endParaRPr lang="en-US" dirty="0"/>
          </a:p>
        </p:txBody>
      </p:sp>
    </p:spTree>
    <p:extLst>
      <p:ext uri="{BB962C8B-B14F-4D97-AF65-F5344CB8AC3E}">
        <p14:creationId xmlns:p14="http://schemas.microsoft.com/office/powerpoint/2010/main" val="367908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p:cNvSpPr>
            <a:spLocks noGrp="1"/>
          </p:cNvSpPr>
          <p:nvPr>
            <p:ph type="dt" sz="half" idx="10"/>
          </p:nvPr>
        </p:nvSpPr>
        <p:spPr/>
        <p:txBody>
          <a:bodyPr/>
          <a:lstStyle/>
          <a:p>
            <a:r>
              <a:rPr lang="en-US" smtClean="0"/>
              <a:t>6/24/11</a:t>
            </a:r>
            <a:endParaRPr lang="en-US"/>
          </a:p>
        </p:txBody>
      </p:sp>
      <p:sp>
        <p:nvSpPr>
          <p:cNvPr id="17" name="Footer Placeholder 2"/>
          <p:cNvSpPr>
            <a:spLocks noGrp="1"/>
          </p:cNvSpPr>
          <p:nvPr>
            <p:ph type="ftr" sz="quarter" idx="11"/>
          </p:nvPr>
        </p:nvSpPr>
        <p:spPr/>
        <p:txBody>
          <a:bodyPr/>
          <a:lstStyle/>
          <a:p>
            <a:r>
              <a:rPr lang="en-US" smtClean="0"/>
              <a:t>JLab PWA Workshop</a:t>
            </a:r>
            <a:endParaRPr lang="en-US"/>
          </a:p>
        </p:txBody>
      </p:sp>
      <p:sp>
        <p:nvSpPr>
          <p:cNvPr id="18" name="Slide Number Placeholder 3"/>
          <p:cNvSpPr>
            <a:spLocks noGrp="1"/>
          </p:cNvSpPr>
          <p:nvPr>
            <p:ph type="sldNum" sz="quarter" idx="12"/>
          </p:nvPr>
        </p:nvSpPr>
        <p:spPr/>
        <p:txBody>
          <a:bodyPr/>
          <a:lstStyle/>
          <a:p>
            <a:fld id="{0B6D4C98-6396-8F42-94D7-B1DAFD431988}" type="slidenum">
              <a:rPr lang="en-US"/>
              <a:pPr/>
              <a:t>14</a:t>
            </a:fld>
            <a:endParaRPr lang="en-US"/>
          </a:p>
        </p:txBody>
      </p:sp>
      <p:pic>
        <p:nvPicPr>
          <p:cNvPr id="88068" name="Picture 4" descr="yields_3-5+_with_errors"/>
          <p:cNvPicPr>
            <a:picLocks noChangeAspect="1" noChangeArrowheads="1"/>
          </p:cNvPicPr>
          <p:nvPr/>
        </p:nvPicPr>
        <p:blipFill>
          <a:blip r:embed="rId2"/>
          <a:srcRect/>
          <a:stretch>
            <a:fillRect/>
          </a:stretch>
        </p:blipFill>
        <p:spPr bwMode="auto">
          <a:xfrm>
            <a:off x="4656138" y="438150"/>
            <a:ext cx="4324350" cy="2562225"/>
          </a:xfrm>
          <a:prstGeom prst="rect">
            <a:avLst/>
          </a:prstGeom>
          <a:noFill/>
        </p:spPr>
      </p:pic>
      <p:pic>
        <p:nvPicPr>
          <p:cNvPr id="88069" name="Picture 5" descr="dphase_3-5+_bw"/>
          <p:cNvPicPr>
            <a:picLocks noChangeAspect="1" noChangeArrowheads="1"/>
          </p:cNvPicPr>
          <p:nvPr/>
        </p:nvPicPr>
        <p:blipFill>
          <a:blip r:embed="rId3"/>
          <a:srcRect/>
          <a:stretch>
            <a:fillRect/>
          </a:stretch>
        </p:blipFill>
        <p:spPr bwMode="auto">
          <a:xfrm>
            <a:off x="4665663" y="3055938"/>
            <a:ext cx="4324350" cy="2562225"/>
          </a:xfrm>
          <a:prstGeom prst="rect">
            <a:avLst/>
          </a:prstGeom>
          <a:noFill/>
        </p:spPr>
      </p:pic>
      <p:sp>
        <p:nvSpPr>
          <p:cNvPr id="88071" name="Text Box 7"/>
          <p:cNvSpPr txBox="1">
            <a:spLocks noChangeArrowheads="1"/>
          </p:cNvSpPr>
          <p:nvPr/>
        </p:nvSpPr>
        <p:spPr bwMode="auto">
          <a:xfrm>
            <a:off x="139700" y="752475"/>
            <a:ext cx="2973027" cy="2308324"/>
          </a:xfrm>
          <a:prstGeom prst="rect">
            <a:avLst/>
          </a:prstGeom>
          <a:noFill/>
          <a:ln w="9525">
            <a:noFill/>
            <a:miter lim="800000"/>
            <a:headEnd/>
            <a:tailEnd/>
          </a:ln>
          <a:effectLst/>
        </p:spPr>
        <p:txBody>
          <a:bodyPr wrap="none">
            <a:prstTxWarp prst="textNoShape">
              <a:avLst/>
            </a:prstTxWarp>
            <a:spAutoFit/>
          </a:bodyPr>
          <a:lstStyle/>
          <a:p>
            <a:r>
              <a:rPr lang="en-US" dirty="0"/>
              <a:t>Fit showing three amplitudes.</a:t>
            </a:r>
          </a:p>
          <a:p>
            <a:endParaRPr lang="en-US" dirty="0"/>
          </a:p>
          <a:p>
            <a:r>
              <a:rPr lang="en-US" dirty="0">
                <a:solidFill>
                  <a:srgbClr val="CC0000"/>
                </a:solidFill>
              </a:rPr>
              <a:t>(3/2)</a:t>
            </a:r>
            <a:r>
              <a:rPr lang="en-US" baseline="30000" dirty="0">
                <a:solidFill>
                  <a:srgbClr val="CC0000"/>
                </a:solidFill>
              </a:rPr>
              <a:t>-</a:t>
            </a:r>
            <a:r>
              <a:rPr lang="en-US" dirty="0">
                <a:solidFill>
                  <a:srgbClr val="CC0000"/>
                </a:solidFill>
              </a:rPr>
              <a:t>  D</a:t>
            </a:r>
            <a:r>
              <a:rPr lang="en-US" baseline="-25000" dirty="0">
                <a:solidFill>
                  <a:srgbClr val="CC0000"/>
                </a:solidFill>
              </a:rPr>
              <a:t>13</a:t>
            </a:r>
            <a:endParaRPr lang="en-US" dirty="0">
              <a:solidFill>
                <a:srgbClr val="CC0000"/>
              </a:solidFill>
            </a:endParaRPr>
          </a:p>
          <a:p>
            <a:r>
              <a:rPr lang="en-US" dirty="0">
                <a:solidFill>
                  <a:srgbClr val="CC0000"/>
                </a:solidFill>
              </a:rPr>
              <a:t>(5/2)</a:t>
            </a:r>
            <a:r>
              <a:rPr lang="en-US" baseline="30000" dirty="0">
                <a:solidFill>
                  <a:srgbClr val="CC0000"/>
                </a:solidFill>
              </a:rPr>
              <a:t>+</a:t>
            </a:r>
            <a:r>
              <a:rPr lang="en-US" dirty="0">
                <a:solidFill>
                  <a:srgbClr val="CC0000"/>
                </a:solidFill>
              </a:rPr>
              <a:t>  F</a:t>
            </a:r>
            <a:r>
              <a:rPr lang="en-US" baseline="-25000" dirty="0">
                <a:solidFill>
                  <a:srgbClr val="CC0000"/>
                </a:solidFill>
              </a:rPr>
              <a:t>15</a:t>
            </a:r>
            <a:endParaRPr lang="en-US" dirty="0">
              <a:solidFill>
                <a:srgbClr val="CC0000"/>
              </a:solidFill>
            </a:endParaRPr>
          </a:p>
          <a:p>
            <a:r>
              <a:rPr lang="en-US" dirty="0">
                <a:solidFill>
                  <a:srgbClr val="CC0000"/>
                </a:solidFill>
              </a:rPr>
              <a:t>t-channel </a:t>
            </a:r>
            <a:endParaRPr lang="en-US" dirty="0" smtClean="0">
              <a:solidFill>
                <a:srgbClr val="CC0000"/>
              </a:solidFill>
            </a:endParaRPr>
          </a:p>
          <a:p>
            <a:endParaRPr lang="en-US" dirty="0">
              <a:solidFill>
                <a:srgbClr val="CC0000"/>
              </a:solidFill>
            </a:endParaRPr>
          </a:p>
          <a:p>
            <a:r>
              <a:rPr lang="en-US" dirty="0" smtClean="0">
                <a:solidFill>
                  <a:srgbClr val="CC0000"/>
                </a:solidFill>
              </a:rPr>
              <a:t>Can also include</a:t>
            </a:r>
          </a:p>
          <a:p>
            <a:r>
              <a:rPr lang="en-US" dirty="0">
                <a:solidFill>
                  <a:srgbClr val="CC0000"/>
                </a:solidFill>
              </a:rPr>
              <a:t>u</a:t>
            </a:r>
            <a:r>
              <a:rPr lang="en-US" dirty="0" smtClean="0">
                <a:solidFill>
                  <a:srgbClr val="CC0000"/>
                </a:solidFill>
              </a:rPr>
              <a:t>-channel</a:t>
            </a:r>
            <a:endParaRPr lang="en-US" dirty="0">
              <a:solidFill>
                <a:srgbClr val="CC0000"/>
              </a:solidFill>
            </a:endParaRPr>
          </a:p>
        </p:txBody>
      </p:sp>
      <p:sp>
        <p:nvSpPr>
          <p:cNvPr id="88072" name="Line 8"/>
          <p:cNvSpPr>
            <a:spLocks noChangeShapeType="1"/>
          </p:cNvSpPr>
          <p:nvPr/>
        </p:nvSpPr>
        <p:spPr bwMode="auto">
          <a:xfrm flipV="1">
            <a:off x="2146300" y="1568450"/>
            <a:ext cx="2368550" cy="481013"/>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88074" name="Line 10"/>
          <p:cNvSpPr>
            <a:spLocks noChangeShapeType="1"/>
          </p:cNvSpPr>
          <p:nvPr/>
        </p:nvSpPr>
        <p:spPr bwMode="auto">
          <a:xfrm>
            <a:off x="2079625" y="2203450"/>
            <a:ext cx="2444750" cy="1743075"/>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88075" name="Text Box 11"/>
          <p:cNvSpPr txBox="1">
            <a:spLocks noChangeArrowheads="1"/>
          </p:cNvSpPr>
          <p:nvPr/>
        </p:nvSpPr>
        <p:spPr bwMode="auto">
          <a:xfrm rot="20940000">
            <a:off x="2101850" y="1311275"/>
            <a:ext cx="1757363" cy="457200"/>
          </a:xfrm>
          <a:prstGeom prst="rect">
            <a:avLst/>
          </a:prstGeom>
          <a:noFill/>
          <a:ln w="9525">
            <a:noFill/>
            <a:miter lim="800000"/>
            <a:headEnd/>
            <a:tailEnd/>
          </a:ln>
          <a:effectLst/>
        </p:spPr>
        <p:txBody>
          <a:bodyPr wrap="none">
            <a:prstTxWarp prst="textNoShape">
              <a:avLst/>
            </a:prstTxWarp>
            <a:spAutoFit/>
          </a:bodyPr>
          <a:lstStyle/>
          <a:p>
            <a:r>
              <a:rPr lang="en-US"/>
              <a:t>Intensities</a:t>
            </a:r>
          </a:p>
        </p:txBody>
      </p:sp>
      <p:sp>
        <p:nvSpPr>
          <p:cNvPr id="88076" name="Text Box 12"/>
          <p:cNvSpPr txBox="1">
            <a:spLocks noChangeArrowheads="1"/>
          </p:cNvSpPr>
          <p:nvPr/>
        </p:nvSpPr>
        <p:spPr bwMode="auto">
          <a:xfrm rot="2220000">
            <a:off x="1687513" y="3071813"/>
            <a:ext cx="2660650" cy="457200"/>
          </a:xfrm>
          <a:prstGeom prst="rect">
            <a:avLst/>
          </a:prstGeom>
          <a:noFill/>
          <a:ln w="9525">
            <a:noFill/>
            <a:miter lim="800000"/>
            <a:headEnd/>
            <a:tailEnd/>
          </a:ln>
          <a:effectLst/>
        </p:spPr>
        <p:txBody>
          <a:bodyPr wrap="none">
            <a:prstTxWarp prst="textNoShape">
              <a:avLst/>
            </a:prstTxWarp>
            <a:spAutoFit/>
          </a:bodyPr>
          <a:lstStyle/>
          <a:p>
            <a:r>
              <a:rPr lang="en-US"/>
              <a:t>Phase Difference</a:t>
            </a:r>
          </a:p>
        </p:txBody>
      </p:sp>
      <p:sp>
        <p:nvSpPr>
          <p:cNvPr id="88077" name="Text Box 13"/>
          <p:cNvSpPr txBox="1">
            <a:spLocks noChangeArrowheads="1"/>
          </p:cNvSpPr>
          <p:nvPr/>
        </p:nvSpPr>
        <p:spPr bwMode="auto">
          <a:xfrm>
            <a:off x="139700" y="4714875"/>
            <a:ext cx="2080918" cy="1477328"/>
          </a:xfrm>
          <a:prstGeom prst="rect">
            <a:avLst/>
          </a:prstGeom>
          <a:noFill/>
          <a:ln w="9525">
            <a:noFill/>
            <a:miter lim="800000"/>
            <a:headEnd/>
            <a:tailEnd/>
          </a:ln>
          <a:effectLst/>
        </p:spPr>
        <p:txBody>
          <a:bodyPr wrap="none">
            <a:prstTxWarp prst="textNoShape">
              <a:avLst/>
            </a:prstTxWarp>
            <a:spAutoFit/>
          </a:bodyPr>
          <a:lstStyle/>
          <a:p>
            <a:r>
              <a:rPr lang="en-US" dirty="0"/>
              <a:t>Strong evidence for:</a:t>
            </a:r>
          </a:p>
          <a:p>
            <a:endParaRPr lang="en-US" dirty="0"/>
          </a:p>
          <a:p>
            <a:r>
              <a:rPr lang="en-US" dirty="0">
                <a:solidFill>
                  <a:srgbClr val="CC0000"/>
                </a:solidFill>
              </a:rPr>
              <a:t>(3/2)</a:t>
            </a:r>
            <a:r>
              <a:rPr lang="en-US" baseline="30000" dirty="0">
                <a:solidFill>
                  <a:srgbClr val="CC0000"/>
                </a:solidFill>
              </a:rPr>
              <a:t>-</a:t>
            </a:r>
            <a:r>
              <a:rPr lang="en-US" dirty="0">
                <a:solidFill>
                  <a:srgbClr val="CC0000"/>
                </a:solidFill>
              </a:rPr>
              <a:t> N(1700) ***</a:t>
            </a:r>
          </a:p>
          <a:p>
            <a:r>
              <a:rPr lang="en-US" dirty="0">
                <a:solidFill>
                  <a:srgbClr val="CC0000"/>
                </a:solidFill>
              </a:rPr>
              <a:t>(5/2)</a:t>
            </a:r>
            <a:r>
              <a:rPr lang="en-US" baseline="30000" dirty="0">
                <a:solidFill>
                  <a:srgbClr val="CC0000"/>
                </a:solidFill>
              </a:rPr>
              <a:t>+</a:t>
            </a:r>
            <a:r>
              <a:rPr lang="en-US" dirty="0">
                <a:solidFill>
                  <a:srgbClr val="CC0000"/>
                </a:solidFill>
              </a:rPr>
              <a:t> N(1680) ****</a:t>
            </a:r>
          </a:p>
          <a:p>
            <a:r>
              <a:rPr lang="en-US" dirty="0" smtClean="0">
                <a:solidFill>
                  <a:srgbClr val="CC0000"/>
                </a:solidFill>
              </a:rPr>
              <a:t>(5/</a:t>
            </a:r>
            <a:r>
              <a:rPr lang="en-US" dirty="0">
                <a:solidFill>
                  <a:srgbClr val="CC0000"/>
                </a:solidFill>
              </a:rPr>
              <a:t>2</a:t>
            </a:r>
            <a:r>
              <a:rPr lang="en-US" dirty="0" smtClean="0">
                <a:solidFill>
                  <a:srgbClr val="CC0000"/>
                </a:solidFill>
              </a:rPr>
              <a:t>)</a:t>
            </a:r>
            <a:r>
              <a:rPr lang="en-US" baseline="30000" dirty="0" smtClean="0">
                <a:solidFill>
                  <a:srgbClr val="CC0000"/>
                </a:solidFill>
              </a:rPr>
              <a:t>+</a:t>
            </a:r>
            <a:r>
              <a:rPr lang="en-US" dirty="0" smtClean="0">
                <a:solidFill>
                  <a:srgbClr val="CC0000"/>
                </a:solidFill>
              </a:rPr>
              <a:t> </a:t>
            </a:r>
            <a:r>
              <a:rPr lang="en-US" dirty="0">
                <a:solidFill>
                  <a:srgbClr val="CC0000"/>
                </a:solidFill>
              </a:rPr>
              <a:t>N(</a:t>
            </a:r>
            <a:r>
              <a:rPr lang="en-US" dirty="0" smtClean="0">
                <a:solidFill>
                  <a:srgbClr val="CC0000"/>
                </a:solidFill>
              </a:rPr>
              <a:t>2000) *</a:t>
            </a:r>
            <a:r>
              <a:rPr lang="en-US" dirty="0">
                <a:solidFill>
                  <a:srgbClr val="CC0000"/>
                </a:solidFill>
              </a:rPr>
              <a:t>*</a:t>
            </a:r>
          </a:p>
        </p:txBody>
      </p:sp>
      <p:sp>
        <p:nvSpPr>
          <p:cNvPr id="88078" name="Text Box 14"/>
          <p:cNvSpPr txBox="1">
            <a:spLocks noChangeArrowheads="1"/>
          </p:cNvSpPr>
          <p:nvPr/>
        </p:nvSpPr>
        <p:spPr bwMode="auto">
          <a:xfrm>
            <a:off x="0" y="15220"/>
            <a:ext cx="6333184" cy="584776"/>
          </a:xfrm>
          <a:prstGeom prst="rect">
            <a:avLst/>
          </a:prstGeom>
          <a:noFill/>
          <a:ln w="9525">
            <a:noFill/>
            <a:miter lim="800000"/>
            <a:headEnd/>
            <a:tailEnd/>
          </a:ln>
          <a:effectLst/>
        </p:spPr>
        <p:txBody>
          <a:bodyPr wrap="none">
            <a:prstTxWarp prst="textNoShape">
              <a:avLst/>
            </a:prstTxWarp>
            <a:spAutoFit/>
          </a:bodyPr>
          <a:lstStyle/>
          <a:p>
            <a:r>
              <a:rPr lang="en-US" sz="3200" b="1" dirty="0" smtClean="0">
                <a:solidFill>
                  <a:schemeClr val="accent1">
                    <a:lumMod val="75000"/>
                  </a:schemeClr>
                </a:solidFill>
                <a:latin typeface="+mj-lt"/>
              </a:rPr>
              <a:t>CLAS </a:t>
            </a:r>
            <a:r>
              <a:rPr lang="en-US" sz="3200" b="1" dirty="0" err="1" smtClean="0">
                <a:solidFill>
                  <a:schemeClr val="accent1">
                    <a:lumMod val="75000"/>
                  </a:schemeClr>
                </a:solidFill>
                <a:latin typeface="+mj-lt"/>
              </a:rPr>
              <a:t>Photoproduction</a:t>
            </a:r>
            <a:r>
              <a:rPr lang="en-US" sz="3200" b="1" dirty="0" smtClean="0">
                <a:solidFill>
                  <a:schemeClr val="accent1">
                    <a:lumMod val="75000"/>
                  </a:schemeClr>
                </a:solidFill>
                <a:latin typeface="+mj-lt"/>
              </a:rPr>
              <a:t>: </a:t>
            </a:r>
            <a:r>
              <a:rPr lang="en-US" sz="3200" dirty="0" err="1" smtClean="0">
                <a:solidFill>
                  <a:schemeClr val="accent1">
                    <a:lumMod val="75000"/>
                  </a:schemeClr>
                </a:solidFill>
                <a:latin typeface="cmmi10" pitchFamily="34" charset="0"/>
              </a:rPr>
              <a:t>γp→ωp</a:t>
            </a:r>
            <a:endParaRPr lang="en-US" sz="3200" dirty="0">
              <a:solidFill>
                <a:schemeClr val="accent1">
                  <a:lumMod val="75000"/>
                </a:schemeClr>
              </a:solidFill>
            </a:endParaRPr>
          </a:p>
        </p:txBody>
      </p:sp>
      <p:sp>
        <p:nvSpPr>
          <p:cNvPr id="2" name="Rectangle 1"/>
          <p:cNvSpPr/>
          <p:nvPr/>
        </p:nvSpPr>
        <p:spPr>
          <a:xfrm>
            <a:off x="5664200" y="5933043"/>
            <a:ext cx="3071875" cy="369332"/>
          </a:xfrm>
          <a:prstGeom prst="rect">
            <a:avLst/>
          </a:prstGeom>
        </p:spPr>
        <p:txBody>
          <a:bodyPr wrap="none">
            <a:spAutoFit/>
          </a:bodyPr>
          <a:lstStyle/>
          <a:p>
            <a:r>
              <a:rPr lang="en-US" dirty="0" smtClean="0"/>
              <a:t>Phys. Rev. C80, 065209, (2009)</a:t>
            </a:r>
            <a:endParaRPr lang="en-US" dirty="0"/>
          </a:p>
        </p:txBody>
      </p:sp>
      <p:sp>
        <p:nvSpPr>
          <p:cNvPr id="3" name="TextBox 2"/>
          <p:cNvSpPr txBox="1"/>
          <p:nvPr/>
        </p:nvSpPr>
        <p:spPr>
          <a:xfrm>
            <a:off x="139700" y="3517900"/>
            <a:ext cx="2741067" cy="923330"/>
          </a:xfrm>
          <a:prstGeom prst="rect">
            <a:avLst/>
          </a:prstGeom>
          <a:noFill/>
        </p:spPr>
        <p:txBody>
          <a:bodyPr wrap="none" rtlCol="0">
            <a:spAutoFit/>
          </a:bodyPr>
          <a:lstStyle/>
          <a:p>
            <a:r>
              <a:rPr lang="en-US" dirty="0" smtClean="0"/>
              <a:t>Proper coherence between</a:t>
            </a:r>
          </a:p>
          <a:p>
            <a:r>
              <a:rPr lang="en-US" dirty="0"/>
              <a:t>a</a:t>
            </a:r>
            <a:r>
              <a:rPr lang="en-US" dirty="0" smtClean="0"/>
              <a:t>mplitudes is needed to</a:t>
            </a:r>
          </a:p>
          <a:p>
            <a:r>
              <a:rPr lang="en-US" dirty="0"/>
              <a:t>d</a:t>
            </a:r>
            <a:r>
              <a:rPr lang="en-US" dirty="0" smtClean="0"/>
              <a:t>escribe the physics.</a:t>
            </a:r>
            <a:endParaRPr lang="en-US" dirty="0"/>
          </a:p>
        </p:txBody>
      </p:sp>
    </p:spTree>
    <p:extLst>
      <p:ext uri="{BB962C8B-B14F-4D97-AF65-F5344CB8AC3E}">
        <p14:creationId xmlns:p14="http://schemas.microsoft.com/office/powerpoint/2010/main" val="8097978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 y="107577"/>
            <a:ext cx="5851525" cy="638080"/>
          </a:xfrm>
        </p:spPr>
        <p:txBody>
          <a:bodyPr/>
          <a:lstStyle/>
          <a:p>
            <a:r>
              <a:rPr lang="en-US" dirty="0" err="1" smtClean="0"/>
              <a:t>Isospin</a:t>
            </a:r>
            <a:r>
              <a:rPr lang="en-US" dirty="0" smtClean="0"/>
              <a:t> Aspects of Analysis</a:t>
            </a:r>
            <a:endParaRPr lang="en-US" dirty="0"/>
          </a:p>
        </p:txBody>
      </p:sp>
      <p:sp>
        <p:nvSpPr>
          <p:cNvPr id="3" name="Date Placeholder 2"/>
          <p:cNvSpPr>
            <a:spLocks noGrp="1"/>
          </p:cNvSpPr>
          <p:nvPr>
            <p:ph type="dt" sz="half" idx="10"/>
          </p:nvPr>
        </p:nvSpPr>
        <p:spPr/>
        <p:txBody>
          <a:bodyPr/>
          <a:lstStyle/>
          <a:p>
            <a:r>
              <a:rPr lang="en-US" smtClean="0"/>
              <a:t>6/24/11</a:t>
            </a:r>
            <a:endParaRPr lang="en-US"/>
          </a:p>
        </p:txBody>
      </p:sp>
      <p:sp>
        <p:nvSpPr>
          <p:cNvPr id="4" name="Footer Placeholder 3"/>
          <p:cNvSpPr>
            <a:spLocks noGrp="1"/>
          </p:cNvSpPr>
          <p:nvPr>
            <p:ph type="ftr" sz="quarter" idx="11"/>
          </p:nvPr>
        </p:nvSpPr>
        <p:spPr/>
        <p:txBody>
          <a:bodyPr/>
          <a:lstStyle/>
          <a:p>
            <a:r>
              <a:rPr lang="en-US" smtClean="0"/>
              <a:t>JLab PWA Workshop</a:t>
            </a:r>
            <a:endParaRPr lang="en-US"/>
          </a:p>
        </p:txBody>
      </p:sp>
      <p:sp>
        <p:nvSpPr>
          <p:cNvPr id="5" name="Slide Number Placeholder 4"/>
          <p:cNvSpPr>
            <a:spLocks noGrp="1"/>
          </p:cNvSpPr>
          <p:nvPr>
            <p:ph type="sldNum" sz="quarter" idx="12"/>
          </p:nvPr>
        </p:nvSpPr>
        <p:spPr/>
        <p:txBody>
          <a:bodyPr/>
          <a:lstStyle/>
          <a:p>
            <a:fld id="{122A9929-35D8-BA41-8FD7-3DD9DB762E45}" type="slidenum">
              <a:rPr lang="en-US" smtClean="0"/>
              <a:t>15</a:t>
            </a:fld>
            <a:endParaRPr lang="en-US"/>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174750"/>
            <a:ext cx="1371600" cy="317500"/>
          </a:xfrm>
          <a:prstGeom prst="rect">
            <a:avLst/>
          </a:prstGeom>
        </p:spPr>
      </p:pic>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2540000"/>
            <a:ext cx="1371600" cy="31750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650" y="1473200"/>
            <a:ext cx="1587500" cy="4064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650" y="1962150"/>
            <a:ext cx="1447800" cy="381000"/>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6750" y="1511300"/>
            <a:ext cx="3975100" cy="304800"/>
          </a:xfrm>
          <a:prstGeom prst="rect">
            <a:avLst/>
          </a:prstGeom>
        </p:spPr>
      </p:pic>
      <p:pic>
        <p:nvPicPr>
          <p:cNvPr id="12" name="Picture 1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4850" y="1917700"/>
            <a:ext cx="3797300" cy="304800"/>
          </a:xfrm>
          <a:prstGeom prst="rect">
            <a:avLst/>
          </a:prstGeom>
        </p:spPr>
      </p:pic>
      <p:pic>
        <p:nvPicPr>
          <p:cNvPr id="13" name="Picture 1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2250" y="2933700"/>
            <a:ext cx="3441700" cy="381000"/>
          </a:xfrm>
          <a:prstGeom prst="rect">
            <a:avLst/>
          </a:prstGeom>
        </p:spPr>
      </p:pic>
      <p:pic>
        <p:nvPicPr>
          <p:cNvPr id="14" name="Picture 13"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4950" y="3333750"/>
            <a:ext cx="3289300" cy="368300"/>
          </a:xfrm>
          <a:prstGeom prst="rect">
            <a:avLst/>
          </a:prstGeom>
        </p:spPr>
      </p:pic>
      <p:pic>
        <p:nvPicPr>
          <p:cNvPr id="15" name="Picture 1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3250" y="3848100"/>
            <a:ext cx="1384300" cy="381000"/>
          </a:xfrm>
          <a:prstGeom prst="rect">
            <a:avLst/>
          </a:prstGeom>
        </p:spPr>
      </p:pic>
      <p:pic>
        <p:nvPicPr>
          <p:cNvPr id="16" name="Picture 1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750" y="4940300"/>
            <a:ext cx="1384300" cy="381000"/>
          </a:xfrm>
          <a:prstGeom prst="rect">
            <a:avLst/>
          </a:prstGeom>
        </p:spPr>
      </p:pic>
      <p:pic>
        <p:nvPicPr>
          <p:cNvPr id="17" name="Picture 16"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85900" y="4267200"/>
            <a:ext cx="5715000" cy="406400"/>
          </a:xfrm>
          <a:prstGeom prst="rect">
            <a:avLst/>
          </a:prstGeom>
        </p:spPr>
      </p:pic>
      <p:pic>
        <p:nvPicPr>
          <p:cNvPr id="18" name="Picture 17"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6050" y="5378450"/>
            <a:ext cx="3340100" cy="393700"/>
          </a:xfrm>
          <a:prstGeom prst="rect">
            <a:avLst/>
          </a:prstGeom>
        </p:spPr>
      </p:pic>
      <p:sp>
        <p:nvSpPr>
          <p:cNvPr id="19" name="TextBox 18"/>
          <p:cNvSpPr txBox="1"/>
          <p:nvPr/>
        </p:nvSpPr>
        <p:spPr>
          <a:xfrm>
            <a:off x="6831106" y="419100"/>
            <a:ext cx="2133600" cy="923330"/>
          </a:xfrm>
          <a:prstGeom prst="rect">
            <a:avLst/>
          </a:prstGeom>
          <a:noFill/>
        </p:spPr>
        <p:txBody>
          <a:bodyPr wrap="square" rtlCol="0">
            <a:spAutoFit/>
          </a:bodyPr>
          <a:lstStyle/>
          <a:p>
            <a:r>
              <a:rPr lang="en-US" dirty="0" smtClean="0">
                <a:solidFill>
                  <a:schemeClr val="accent3">
                    <a:lumMod val="75000"/>
                  </a:schemeClr>
                </a:solidFill>
              </a:rPr>
              <a:t>Consistent results over related channels</a:t>
            </a:r>
            <a:endParaRPr lang="en-US" dirty="0">
              <a:solidFill>
                <a:schemeClr val="accent3">
                  <a:lumMod val="75000"/>
                </a:schemeClr>
              </a:solidFill>
            </a:endParaRPr>
          </a:p>
        </p:txBody>
      </p:sp>
      <p:sp>
        <p:nvSpPr>
          <p:cNvPr id="20" name="Right Brace 19"/>
          <p:cNvSpPr/>
          <p:nvPr/>
        </p:nvSpPr>
        <p:spPr>
          <a:xfrm>
            <a:off x="7239000" y="1342430"/>
            <a:ext cx="273050" cy="1000720"/>
          </a:xfrm>
          <a:prstGeom prst="rightBrac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5505403" y="3010584"/>
            <a:ext cx="3073494" cy="646331"/>
          </a:xfrm>
          <a:prstGeom prst="rect">
            <a:avLst/>
          </a:prstGeom>
          <a:noFill/>
        </p:spPr>
        <p:txBody>
          <a:bodyPr wrap="square" rtlCol="0">
            <a:spAutoFit/>
          </a:bodyPr>
          <a:lstStyle/>
          <a:p>
            <a:r>
              <a:rPr lang="en-US" dirty="0" smtClean="0">
                <a:solidFill>
                  <a:schemeClr val="accent3">
                    <a:lumMod val="50000"/>
                  </a:schemeClr>
                </a:solidFill>
              </a:rPr>
              <a:t>Consistent results across different decay modes.</a:t>
            </a:r>
            <a:endParaRPr lang="en-US" dirty="0">
              <a:solidFill>
                <a:schemeClr val="accent3">
                  <a:lumMod val="50000"/>
                </a:schemeClr>
              </a:solidFill>
            </a:endParaRPr>
          </a:p>
        </p:txBody>
      </p:sp>
      <p:cxnSp>
        <p:nvCxnSpPr>
          <p:cNvPr id="24" name="Straight Arrow Connector 23"/>
          <p:cNvCxnSpPr/>
          <p:nvPr/>
        </p:nvCxnSpPr>
        <p:spPr>
          <a:xfrm flipH="1" flipV="1">
            <a:off x="6146800" y="2343150"/>
            <a:ext cx="342900" cy="590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933950" y="3314700"/>
            <a:ext cx="4635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168899" y="4940300"/>
            <a:ext cx="3073494" cy="646331"/>
          </a:xfrm>
          <a:prstGeom prst="rect">
            <a:avLst/>
          </a:prstGeom>
          <a:noFill/>
        </p:spPr>
        <p:txBody>
          <a:bodyPr wrap="square" rtlCol="0">
            <a:spAutoFit/>
          </a:bodyPr>
          <a:lstStyle/>
          <a:p>
            <a:r>
              <a:rPr lang="en-US" dirty="0" smtClean="0">
                <a:solidFill>
                  <a:schemeClr val="accent3">
                    <a:lumMod val="50000"/>
                  </a:schemeClr>
                </a:solidFill>
              </a:rPr>
              <a:t>Consistent results across different decay modes.</a:t>
            </a:r>
            <a:endParaRPr lang="en-US" dirty="0">
              <a:solidFill>
                <a:schemeClr val="accent3">
                  <a:lumMod val="50000"/>
                </a:schemeClr>
              </a:solidFill>
            </a:endParaRPr>
          </a:p>
        </p:txBody>
      </p:sp>
      <p:cxnSp>
        <p:nvCxnSpPr>
          <p:cNvPr id="29" name="Straight Arrow Connector 28"/>
          <p:cNvCxnSpPr/>
          <p:nvPr/>
        </p:nvCxnSpPr>
        <p:spPr>
          <a:xfrm flipH="1" flipV="1">
            <a:off x="7181850" y="4673600"/>
            <a:ext cx="234950"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4864100" y="5092700"/>
            <a:ext cx="241299"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5466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58" y="107577"/>
            <a:ext cx="5178425" cy="638080"/>
          </a:xfrm>
        </p:spPr>
        <p:txBody>
          <a:bodyPr/>
          <a:lstStyle/>
          <a:p>
            <a:r>
              <a:rPr lang="en-US" dirty="0" smtClean="0"/>
              <a:t>Non-strange final states</a:t>
            </a:r>
            <a:endParaRPr lang="en-US" dirty="0"/>
          </a:p>
        </p:txBody>
      </p:sp>
      <p:sp>
        <p:nvSpPr>
          <p:cNvPr id="3" name="Date Placeholder 2"/>
          <p:cNvSpPr>
            <a:spLocks noGrp="1"/>
          </p:cNvSpPr>
          <p:nvPr>
            <p:ph type="dt" sz="half" idx="10"/>
          </p:nvPr>
        </p:nvSpPr>
        <p:spPr/>
        <p:txBody>
          <a:bodyPr/>
          <a:lstStyle/>
          <a:p>
            <a:r>
              <a:rPr lang="en-US" smtClean="0"/>
              <a:t>6/24/11</a:t>
            </a:r>
            <a:endParaRPr lang="en-US"/>
          </a:p>
        </p:txBody>
      </p:sp>
      <p:sp>
        <p:nvSpPr>
          <p:cNvPr id="4" name="Footer Placeholder 3"/>
          <p:cNvSpPr>
            <a:spLocks noGrp="1"/>
          </p:cNvSpPr>
          <p:nvPr>
            <p:ph type="ftr" sz="quarter" idx="11"/>
          </p:nvPr>
        </p:nvSpPr>
        <p:spPr/>
        <p:txBody>
          <a:bodyPr/>
          <a:lstStyle/>
          <a:p>
            <a:r>
              <a:rPr lang="en-US" smtClean="0"/>
              <a:t>JLab PWA Workshop</a:t>
            </a:r>
            <a:endParaRPr lang="en-US"/>
          </a:p>
        </p:txBody>
      </p:sp>
      <p:sp>
        <p:nvSpPr>
          <p:cNvPr id="5" name="Slide Number Placeholder 4"/>
          <p:cNvSpPr>
            <a:spLocks noGrp="1"/>
          </p:cNvSpPr>
          <p:nvPr>
            <p:ph type="sldNum" sz="quarter" idx="12"/>
          </p:nvPr>
        </p:nvSpPr>
        <p:spPr/>
        <p:txBody>
          <a:bodyPr/>
          <a:lstStyle/>
          <a:p>
            <a:fld id="{122A9929-35D8-BA41-8FD7-3DD9DB762E45}" type="slidenum">
              <a:rPr lang="en-US" smtClean="0"/>
              <a:t>16</a:t>
            </a:fld>
            <a:endParaRPr lang="en-US"/>
          </a:p>
        </p:txBody>
      </p:sp>
      <p:sp>
        <p:nvSpPr>
          <p:cNvPr id="7" name="TextBox 6"/>
          <p:cNvSpPr txBox="1"/>
          <p:nvPr/>
        </p:nvSpPr>
        <p:spPr>
          <a:xfrm>
            <a:off x="5442883" y="1612900"/>
            <a:ext cx="3100165" cy="369332"/>
          </a:xfrm>
          <a:prstGeom prst="rect">
            <a:avLst/>
          </a:prstGeom>
          <a:noFill/>
        </p:spPr>
        <p:txBody>
          <a:bodyPr wrap="none" rtlCol="0">
            <a:spAutoFit/>
          </a:bodyPr>
          <a:lstStyle/>
          <a:p>
            <a:r>
              <a:rPr lang="en-US" b="1" u="sng" dirty="0" smtClean="0">
                <a:solidFill>
                  <a:schemeClr val="accent3">
                    <a:lumMod val="75000"/>
                  </a:schemeClr>
                </a:solidFill>
              </a:rPr>
              <a:t>Final Mesons         Exotics</a:t>
            </a:r>
            <a:endParaRPr lang="en-US" b="1" u="sng" dirty="0">
              <a:solidFill>
                <a:schemeClr val="accent3">
                  <a:lumMod val="75000"/>
                </a:schemeClr>
              </a:solidFill>
            </a:endParaRPr>
          </a:p>
        </p:txBody>
      </p:sp>
      <p:pic>
        <p:nvPicPr>
          <p:cNvPr id="8" name="Picture 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900" y="1982232"/>
            <a:ext cx="3733800" cy="4089400"/>
          </a:xfrm>
          <a:prstGeom prst="rect">
            <a:avLst/>
          </a:prstGeom>
        </p:spPr>
      </p:pic>
      <p:sp>
        <p:nvSpPr>
          <p:cNvPr id="9" name="TextBox 8"/>
          <p:cNvSpPr txBox="1"/>
          <p:nvPr/>
        </p:nvSpPr>
        <p:spPr>
          <a:xfrm>
            <a:off x="660401" y="1271032"/>
            <a:ext cx="3898900" cy="3139321"/>
          </a:xfrm>
          <a:prstGeom prst="rect">
            <a:avLst/>
          </a:prstGeom>
          <a:noFill/>
        </p:spPr>
        <p:txBody>
          <a:bodyPr wrap="square" rtlCol="0">
            <a:spAutoFit/>
          </a:bodyPr>
          <a:lstStyle/>
          <a:p>
            <a:r>
              <a:rPr lang="en-US" dirty="0" smtClean="0">
                <a:solidFill>
                  <a:schemeClr val="accent6">
                    <a:lumMod val="75000"/>
                  </a:schemeClr>
                </a:solidFill>
              </a:rPr>
              <a:t>Ultimately we need to be able to analyze all of these data simultaneously in the same fit. This will allow constraints between fits and give us the best access to decay rates.</a:t>
            </a:r>
          </a:p>
          <a:p>
            <a:endParaRPr lang="en-US" dirty="0">
              <a:solidFill>
                <a:schemeClr val="accent6">
                  <a:lumMod val="75000"/>
                </a:schemeClr>
              </a:solidFill>
            </a:endParaRPr>
          </a:p>
          <a:p>
            <a:r>
              <a:rPr lang="en-US" dirty="0" smtClean="0">
                <a:solidFill>
                  <a:schemeClr val="accent6">
                    <a:lumMod val="75000"/>
                  </a:schemeClr>
                </a:solidFill>
              </a:rPr>
              <a:t>We have the capability to do this now with CLAS data at CMU, and it will be part of the GlueX analysis framework.  </a:t>
            </a:r>
            <a:endParaRPr lang="en-US" dirty="0">
              <a:solidFill>
                <a:schemeClr val="accent6">
                  <a:lumMod val="75000"/>
                </a:schemeClr>
              </a:solidFill>
            </a:endParaRPr>
          </a:p>
        </p:txBody>
      </p:sp>
    </p:spTree>
    <p:extLst>
      <p:ext uri="{BB962C8B-B14F-4D97-AF65-F5344CB8AC3E}">
        <p14:creationId xmlns:p14="http://schemas.microsoft.com/office/powerpoint/2010/main" val="3176711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5" y="94876"/>
            <a:ext cx="4124325" cy="692524"/>
          </a:xfrm>
        </p:spPr>
        <p:txBody>
          <a:bodyPr/>
          <a:lstStyle/>
          <a:p>
            <a:r>
              <a:rPr lang="en-US" sz="3200" b="1" dirty="0" smtClean="0"/>
              <a:t>On-going Analyses</a:t>
            </a:r>
            <a:endParaRPr lang="en-US" sz="3200" b="1" dirty="0"/>
          </a:p>
        </p:txBody>
      </p:sp>
      <p:sp>
        <p:nvSpPr>
          <p:cNvPr id="3" name="Date Placeholder 2"/>
          <p:cNvSpPr>
            <a:spLocks noGrp="1"/>
          </p:cNvSpPr>
          <p:nvPr>
            <p:ph type="dt" sz="half" idx="10"/>
          </p:nvPr>
        </p:nvSpPr>
        <p:spPr/>
        <p:txBody>
          <a:bodyPr/>
          <a:lstStyle/>
          <a:p>
            <a:r>
              <a:rPr lang="en-US" smtClean="0"/>
              <a:t>6/24/11</a:t>
            </a:r>
            <a:endParaRPr lang="en-US"/>
          </a:p>
        </p:txBody>
      </p:sp>
      <p:sp>
        <p:nvSpPr>
          <p:cNvPr id="4" name="Footer Placeholder 3"/>
          <p:cNvSpPr>
            <a:spLocks noGrp="1"/>
          </p:cNvSpPr>
          <p:nvPr>
            <p:ph type="ftr" sz="quarter" idx="11"/>
          </p:nvPr>
        </p:nvSpPr>
        <p:spPr/>
        <p:txBody>
          <a:bodyPr/>
          <a:lstStyle/>
          <a:p>
            <a:r>
              <a:rPr lang="en-US" smtClean="0"/>
              <a:t>JLab PWA Workshop</a:t>
            </a:r>
            <a:endParaRPr lang="en-US"/>
          </a:p>
        </p:txBody>
      </p:sp>
      <p:sp>
        <p:nvSpPr>
          <p:cNvPr id="5" name="Slide Number Placeholder 4"/>
          <p:cNvSpPr>
            <a:spLocks noGrp="1"/>
          </p:cNvSpPr>
          <p:nvPr>
            <p:ph type="sldNum" sz="quarter" idx="12"/>
          </p:nvPr>
        </p:nvSpPr>
        <p:spPr/>
        <p:txBody>
          <a:bodyPr/>
          <a:lstStyle/>
          <a:p>
            <a:fld id="{122A9929-35D8-BA41-8FD7-3DD9DB762E45}" type="slidenum">
              <a:rPr lang="en-US" smtClean="0"/>
              <a:t>17</a:t>
            </a:fld>
            <a:endParaRPr lang="en-US"/>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50" y="1417638"/>
            <a:ext cx="5245100" cy="52070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 y="2794000"/>
            <a:ext cx="6883400" cy="558800"/>
          </a:xfrm>
          <a:prstGeom prst="rect">
            <a:avLst/>
          </a:prstGeom>
        </p:spPr>
      </p:pic>
      <p:sp>
        <p:nvSpPr>
          <p:cNvPr id="9" name="TextBox 8"/>
          <p:cNvSpPr txBox="1"/>
          <p:nvPr/>
        </p:nvSpPr>
        <p:spPr>
          <a:xfrm>
            <a:off x="736600" y="2139434"/>
            <a:ext cx="2086328" cy="369332"/>
          </a:xfrm>
          <a:prstGeom prst="rect">
            <a:avLst/>
          </a:prstGeom>
          <a:noFill/>
        </p:spPr>
        <p:txBody>
          <a:bodyPr wrap="none" rtlCol="0">
            <a:spAutoFit/>
          </a:bodyPr>
          <a:lstStyle/>
          <a:p>
            <a:r>
              <a:rPr lang="en-US" dirty="0" smtClean="0"/>
              <a:t>@Indiana University</a:t>
            </a:r>
            <a:endParaRPr lang="en-US" dirty="0"/>
          </a:p>
        </p:txBody>
      </p:sp>
      <p:sp>
        <p:nvSpPr>
          <p:cNvPr id="10" name="TextBox 9"/>
          <p:cNvSpPr txBox="1"/>
          <p:nvPr/>
        </p:nvSpPr>
        <p:spPr>
          <a:xfrm>
            <a:off x="736600" y="3656568"/>
            <a:ext cx="2245477" cy="369332"/>
          </a:xfrm>
          <a:prstGeom prst="rect">
            <a:avLst/>
          </a:prstGeom>
          <a:noFill/>
        </p:spPr>
        <p:txBody>
          <a:bodyPr wrap="none" rtlCol="0">
            <a:spAutoFit/>
          </a:bodyPr>
          <a:lstStyle/>
          <a:p>
            <a:r>
              <a:rPr lang="en-US" dirty="0" smtClean="0"/>
              <a:t>@CMU and @UCONN</a:t>
            </a:r>
            <a:endParaRPr lang="en-US" dirty="0"/>
          </a:p>
        </p:txBody>
      </p:sp>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00" y="4184650"/>
            <a:ext cx="2540000" cy="444500"/>
          </a:xfrm>
          <a:prstGeom prst="rect">
            <a:avLst/>
          </a:prstGeom>
        </p:spPr>
      </p:pic>
      <p:sp>
        <p:nvSpPr>
          <p:cNvPr id="12" name="TextBox 11"/>
          <p:cNvSpPr txBox="1"/>
          <p:nvPr/>
        </p:nvSpPr>
        <p:spPr>
          <a:xfrm>
            <a:off x="736600" y="4869934"/>
            <a:ext cx="751265" cy="369332"/>
          </a:xfrm>
          <a:prstGeom prst="rect">
            <a:avLst/>
          </a:prstGeom>
          <a:noFill/>
        </p:spPr>
        <p:txBody>
          <a:bodyPr wrap="none" rtlCol="0">
            <a:spAutoFit/>
          </a:bodyPr>
          <a:lstStyle/>
          <a:p>
            <a:r>
              <a:rPr lang="en-US" dirty="0" smtClean="0"/>
              <a:t>@FSU</a:t>
            </a:r>
            <a:endParaRPr lang="en-US" dirty="0"/>
          </a:p>
        </p:txBody>
      </p:sp>
    </p:spTree>
    <p:extLst>
      <p:ext uri="{BB962C8B-B14F-4D97-AF65-F5344CB8AC3E}">
        <p14:creationId xmlns:p14="http://schemas.microsoft.com/office/powerpoint/2010/main" val="387318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11500" cy="563562"/>
          </a:xfrm>
        </p:spPr>
        <p:txBody>
          <a:bodyPr/>
          <a:lstStyle/>
          <a:p>
            <a:r>
              <a:rPr lang="en-US" sz="3200" b="1" dirty="0" smtClean="0"/>
              <a:t>Procedures</a:t>
            </a:r>
            <a:endParaRPr lang="en-US" sz="3200" b="1" dirty="0"/>
          </a:p>
        </p:txBody>
      </p:sp>
      <p:sp>
        <p:nvSpPr>
          <p:cNvPr id="3" name="Date Placeholder 2"/>
          <p:cNvSpPr>
            <a:spLocks noGrp="1"/>
          </p:cNvSpPr>
          <p:nvPr>
            <p:ph type="dt" sz="half" idx="10"/>
          </p:nvPr>
        </p:nvSpPr>
        <p:spPr/>
        <p:txBody>
          <a:bodyPr/>
          <a:lstStyle/>
          <a:p>
            <a:r>
              <a:rPr lang="en-US" smtClean="0"/>
              <a:t>6/24/11</a:t>
            </a:r>
            <a:endParaRPr lang="en-US"/>
          </a:p>
        </p:txBody>
      </p:sp>
      <p:sp>
        <p:nvSpPr>
          <p:cNvPr id="4" name="Footer Placeholder 3"/>
          <p:cNvSpPr>
            <a:spLocks noGrp="1"/>
          </p:cNvSpPr>
          <p:nvPr>
            <p:ph type="ftr" sz="quarter" idx="11"/>
          </p:nvPr>
        </p:nvSpPr>
        <p:spPr/>
        <p:txBody>
          <a:bodyPr/>
          <a:lstStyle/>
          <a:p>
            <a:r>
              <a:rPr lang="en-US" smtClean="0"/>
              <a:t>JLab PWA Workshop</a:t>
            </a:r>
            <a:endParaRPr lang="en-US"/>
          </a:p>
        </p:txBody>
      </p:sp>
      <p:sp>
        <p:nvSpPr>
          <p:cNvPr id="5" name="Slide Number Placeholder 4"/>
          <p:cNvSpPr>
            <a:spLocks noGrp="1"/>
          </p:cNvSpPr>
          <p:nvPr>
            <p:ph type="sldNum" sz="quarter" idx="12"/>
          </p:nvPr>
        </p:nvSpPr>
        <p:spPr/>
        <p:txBody>
          <a:bodyPr/>
          <a:lstStyle/>
          <a:p>
            <a:fld id="{122A9929-35D8-BA41-8FD7-3DD9DB762E45}" type="slidenum">
              <a:rPr lang="en-US" smtClean="0"/>
              <a:t>18</a:t>
            </a:fld>
            <a:endParaRPr lang="en-US"/>
          </a:p>
        </p:txBody>
      </p:sp>
      <p:sp>
        <p:nvSpPr>
          <p:cNvPr id="6" name="TextBox 5"/>
          <p:cNvSpPr txBox="1"/>
          <p:nvPr/>
        </p:nvSpPr>
        <p:spPr>
          <a:xfrm>
            <a:off x="473267" y="947738"/>
            <a:ext cx="7972233" cy="5355313"/>
          </a:xfrm>
          <a:prstGeom prst="rect">
            <a:avLst/>
          </a:prstGeom>
          <a:noFill/>
        </p:spPr>
        <p:txBody>
          <a:bodyPr wrap="square" rtlCol="0">
            <a:spAutoFit/>
          </a:bodyPr>
          <a:lstStyle/>
          <a:p>
            <a:r>
              <a:rPr lang="en-US" u="sng" dirty="0" smtClean="0"/>
              <a:t>IU 3-pion analysis: </a:t>
            </a:r>
          </a:p>
          <a:p>
            <a:pPr marL="285750" indent="-285750">
              <a:buFont typeface="Arial"/>
              <a:buChar char="•"/>
            </a:pPr>
            <a:r>
              <a:rPr lang="en-US" dirty="0" smtClean="0"/>
              <a:t>Monte Carlo generation on the grid. PYTHIA background events generated  that can be mixed into the sample in addition to the physics events.</a:t>
            </a:r>
          </a:p>
          <a:p>
            <a:pPr marL="285750" indent="-285750">
              <a:buFont typeface="Arial"/>
              <a:buChar char="•"/>
            </a:pPr>
            <a:r>
              <a:rPr lang="en-US" dirty="0" smtClean="0"/>
              <a:t>Full event reconstruction.</a:t>
            </a:r>
          </a:p>
          <a:p>
            <a:pPr marL="285750" indent="-285750">
              <a:buFont typeface="Arial"/>
              <a:buChar char="•"/>
            </a:pPr>
            <a:r>
              <a:rPr lang="en-US" dirty="0" smtClean="0"/>
              <a:t>Amplitude Analysis based on </a:t>
            </a:r>
            <a:r>
              <a:rPr lang="en-US" dirty="0" err="1" smtClean="0"/>
              <a:t>AmpTools</a:t>
            </a:r>
            <a:endParaRPr lang="en-US" dirty="0" smtClean="0"/>
          </a:p>
          <a:p>
            <a:endParaRPr lang="en-US" dirty="0"/>
          </a:p>
          <a:p>
            <a:r>
              <a:rPr lang="en-US" u="sng" dirty="0" smtClean="0"/>
              <a:t>CMU b1-pi analysis:</a:t>
            </a:r>
          </a:p>
          <a:p>
            <a:pPr marL="285750" indent="-285750">
              <a:buFont typeface="Arial"/>
              <a:buChar char="•"/>
            </a:pPr>
            <a:r>
              <a:rPr lang="en-US" dirty="0" smtClean="0"/>
              <a:t>Local Monte Carlo generation. </a:t>
            </a:r>
            <a:r>
              <a:rPr lang="en-US" dirty="0" err="1" smtClean="0"/>
              <a:t>Pythia</a:t>
            </a:r>
            <a:r>
              <a:rPr lang="en-US" dirty="0" smtClean="0"/>
              <a:t> background events that can be mixed into the event sample.</a:t>
            </a:r>
          </a:p>
          <a:p>
            <a:pPr marL="285750" indent="-285750">
              <a:buFont typeface="Arial"/>
              <a:buChar char="•"/>
            </a:pPr>
            <a:r>
              <a:rPr lang="en-US" dirty="0" smtClean="0"/>
              <a:t>Full event reconstruction, event selection by kinematic fitting.</a:t>
            </a:r>
          </a:p>
          <a:p>
            <a:pPr marL="285750" indent="-285750">
              <a:buFont typeface="Arial"/>
              <a:buChar char="•"/>
            </a:pPr>
            <a:r>
              <a:rPr lang="en-US" dirty="0" smtClean="0"/>
              <a:t>Amplitude Analysis based on CLAS codes at CMU.</a:t>
            </a:r>
          </a:p>
          <a:p>
            <a:pPr marL="285750" indent="-285750">
              <a:buFont typeface="Arial"/>
              <a:buChar char="•"/>
            </a:pPr>
            <a:endParaRPr lang="en-US" dirty="0"/>
          </a:p>
          <a:p>
            <a:r>
              <a:rPr lang="en-US" u="sng" dirty="0" smtClean="0"/>
              <a:t>UCONN b1-pi analysis:</a:t>
            </a:r>
          </a:p>
          <a:p>
            <a:pPr marL="285750" indent="-285750">
              <a:buFont typeface="Arial"/>
              <a:buChar char="•"/>
            </a:pPr>
            <a:r>
              <a:rPr lang="en-US" dirty="0" smtClean="0"/>
              <a:t>Monte Carlo generation in the grid.</a:t>
            </a:r>
          </a:p>
          <a:p>
            <a:pPr marL="285750" indent="-285750">
              <a:buFont typeface="Arial"/>
              <a:buChar char="•"/>
            </a:pPr>
            <a:r>
              <a:rPr lang="en-US" dirty="0" smtClean="0"/>
              <a:t>Plan to use the </a:t>
            </a:r>
            <a:r>
              <a:rPr lang="en-US" dirty="0" err="1" smtClean="0"/>
              <a:t>AmpTools</a:t>
            </a:r>
            <a:r>
              <a:rPr lang="en-US" dirty="0" smtClean="0"/>
              <a:t>.</a:t>
            </a:r>
          </a:p>
          <a:p>
            <a:endParaRPr lang="en-US" dirty="0"/>
          </a:p>
          <a:p>
            <a:r>
              <a:rPr lang="en-US" u="sng" dirty="0" smtClean="0"/>
              <a:t>FSU Cascade analysis:</a:t>
            </a:r>
          </a:p>
          <a:p>
            <a:pPr marL="285750" indent="-285750">
              <a:buFont typeface="Arial"/>
              <a:buChar char="•"/>
            </a:pPr>
            <a:r>
              <a:rPr lang="en-US" dirty="0" smtClean="0"/>
              <a:t>Local Monte Carlo generation.</a:t>
            </a:r>
          </a:p>
          <a:p>
            <a:pPr marL="285750" indent="-285750">
              <a:buFont typeface="Arial"/>
              <a:buChar char="•"/>
            </a:pPr>
            <a:r>
              <a:rPr lang="en-US" dirty="0" smtClean="0"/>
              <a:t>Reconstruction and studies of event selection.</a:t>
            </a:r>
            <a:endParaRPr lang="en-US" dirty="0"/>
          </a:p>
        </p:txBody>
      </p:sp>
    </p:spTree>
    <p:extLst>
      <p:ext uri="{BB962C8B-B14F-4D97-AF65-F5344CB8AC3E}">
        <p14:creationId xmlns:p14="http://schemas.microsoft.com/office/powerpoint/2010/main" val="415849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2854325" cy="638080"/>
          </a:xfrm>
        </p:spPr>
        <p:txBody>
          <a:bodyPr/>
          <a:lstStyle/>
          <a:p>
            <a:r>
              <a:rPr lang="en-US" dirty="0" smtClean="0"/>
              <a:t>Summary</a:t>
            </a:r>
            <a:endParaRPr lang="en-US" dirty="0"/>
          </a:p>
        </p:txBody>
      </p:sp>
      <p:sp>
        <p:nvSpPr>
          <p:cNvPr id="3" name="Date Placeholder 2"/>
          <p:cNvSpPr>
            <a:spLocks noGrp="1"/>
          </p:cNvSpPr>
          <p:nvPr>
            <p:ph type="dt" sz="half" idx="10"/>
          </p:nvPr>
        </p:nvSpPr>
        <p:spPr/>
        <p:txBody>
          <a:bodyPr/>
          <a:lstStyle/>
          <a:p>
            <a:r>
              <a:rPr lang="en-US" smtClean="0"/>
              <a:t>6/24/11</a:t>
            </a:r>
            <a:endParaRPr lang="en-US"/>
          </a:p>
        </p:txBody>
      </p:sp>
      <p:sp>
        <p:nvSpPr>
          <p:cNvPr id="4" name="Footer Placeholder 3"/>
          <p:cNvSpPr>
            <a:spLocks noGrp="1"/>
          </p:cNvSpPr>
          <p:nvPr>
            <p:ph type="ftr" sz="quarter" idx="11"/>
          </p:nvPr>
        </p:nvSpPr>
        <p:spPr/>
        <p:txBody>
          <a:bodyPr/>
          <a:lstStyle/>
          <a:p>
            <a:r>
              <a:rPr lang="en-US" smtClean="0"/>
              <a:t>JLab PWA Workshop</a:t>
            </a:r>
            <a:endParaRPr lang="en-US"/>
          </a:p>
        </p:txBody>
      </p:sp>
      <p:sp>
        <p:nvSpPr>
          <p:cNvPr id="5" name="Slide Number Placeholder 4"/>
          <p:cNvSpPr>
            <a:spLocks noGrp="1"/>
          </p:cNvSpPr>
          <p:nvPr>
            <p:ph type="sldNum" sz="quarter" idx="12"/>
          </p:nvPr>
        </p:nvSpPr>
        <p:spPr/>
        <p:txBody>
          <a:bodyPr/>
          <a:lstStyle/>
          <a:p>
            <a:fld id="{122A9929-35D8-BA41-8FD7-3DD9DB762E45}" type="slidenum">
              <a:rPr lang="en-US" smtClean="0"/>
              <a:t>19</a:t>
            </a:fld>
            <a:endParaRPr lang="en-US"/>
          </a:p>
        </p:txBody>
      </p:sp>
      <p:sp>
        <p:nvSpPr>
          <p:cNvPr id="6" name="TextBox 5"/>
          <p:cNvSpPr txBox="1"/>
          <p:nvPr/>
        </p:nvSpPr>
        <p:spPr>
          <a:xfrm>
            <a:off x="1028701" y="1282700"/>
            <a:ext cx="7264400" cy="3970318"/>
          </a:xfrm>
          <a:prstGeom prst="rect">
            <a:avLst/>
          </a:prstGeom>
          <a:noFill/>
        </p:spPr>
        <p:txBody>
          <a:bodyPr wrap="square" rtlCol="0">
            <a:spAutoFit/>
          </a:bodyPr>
          <a:lstStyle/>
          <a:p>
            <a:pPr marL="285750" indent="-285750">
              <a:buFont typeface="Arial"/>
              <a:buChar char="•"/>
            </a:pPr>
            <a:r>
              <a:rPr lang="en-US" dirty="0" smtClean="0"/>
              <a:t>GlueX has been working to develop a fitting framework that will enable us to fit the large expected data sets.</a:t>
            </a:r>
          </a:p>
          <a:p>
            <a:endParaRPr lang="en-US" dirty="0" smtClean="0"/>
          </a:p>
          <a:p>
            <a:pPr marL="285750" indent="-285750">
              <a:buFont typeface="Arial"/>
              <a:buChar char="•"/>
            </a:pPr>
            <a:r>
              <a:rPr lang="en-US" dirty="0" smtClean="0"/>
              <a:t>The framework takes advantage of highly-parallel computing on GPUs.</a:t>
            </a:r>
          </a:p>
          <a:p>
            <a:endParaRPr lang="en-US" dirty="0" smtClean="0"/>
          </a:p>
          <a:p>
            <a:pPr marL="285750" indent="-285750">
              <a:buFont typeface="Arial"/>
              <a:buChar char="•"/>
            </a:pPr>
            <a:r>
              <a:rPr lang="en-US" dirty="0" smtClean="0"/>
              <a:t>This framework should allow us to ``easily’’ input amplitudes from theorists and let them confront the data.</a:t>
            </a:r>
          </a:p>
          <a:p>
            <a:endParaRPr lang="en-US" dirty="0" smtClean="0"/>
          </a:p>
          <a:p>
            <a:pPr marL="285750" indent="-285750">
              <a:buFont typeface="Arial"/>
              <a:buChar char="•"/>
            </a:pPr>
            <a:r>
              <a:rPr lang="en-US" dirty="0" smtClean="0"/>
              <a:t>The framework should allow us to perform more global fits across several data sets to more accurately pin down the the properties of the exotics.</a:t>
            </a:r>
          </a:p>
          <a:p>
            <a:pPr marL="285750" indent="-285750">
              <a:buFont typeface="Arial"/>
              <a:buChar char="•"/>
            </a:pPr>
            <a:endParaRPr lang="en-US" dirty="0"/>
          </a:p>
          <a:p>
            <a:pPr marL="285750" indent="-285750">
              <a:buFont typeface="Arial"/>
              <a:buChar char="•"/>
            </a:pPr>
            <a:r>
              <a:rPr lang="en-US" dirty="0" smtClean="0"/>
              <a:t>All theoretical work is welcome and needed!</a:t>
            </a:r>
            <a:endParaRPr lang="en-US" dirty="0"/>
          </a:p>
        </p:txBody>
      </p:sp>
    </p:spTree>
    <p:extLst>
      <p:ext uri="{BB962C8B-B14F-4D97-AF65-F5344CB8AC3E}">
        <p14:creationId xmlns:p14="http://schemas.microsoft.com/office/powerpoint/2010/main" val="380157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1939925" cy="590924"/>
          </a:xfrm>
        </p:spPr>
        <p:txBody>
          <a:bodyPr/>
          <a:lstStyle/>
          <a:p>
            <a:r>
              <a:rPr lang="en-US" sz="3200" b="1" dirty="0" smtClean="0"/>
              <a:t>Outline</a:t>
            </a:r>
            <a:endParaRPr lang="en-US" sz="3200" b="1" dirty="0"/>
          </a:p>
        </p:txBody>
      </p:sp>
      <p:sp>
        <p:nvSpPr>
          <p:cNvPr id="3" name="Content Placeholder 2"/>
          <p:cNvSpPr>
            <a:spLocks noGrp="1"/>
          </p:cNvSpPr>
          <p:nvPr>
            <p:ph idx="1"/>
          </p:nvPr>
        </p:nvSpPr>
        <p:spPr/>
        <p:txBody>
          <a:bodyPr/>
          <a:lstStyle/>
          <a:p>
            <a:r>
              <a:rPr lang="en-US" dirty="0" smtClean="0"/>
              <a:t>The GlueX Detector</a:t>
            </a:r>
          </a:p>
          <a:p>
            <a:r>
              <a:rPr lang="en-US" dirty="0" smtClean="0"/>
              <a:t>Hybrid Mesons (LQCD)</a:t>
            </a:r>
          </a:p>
          <a:p>
            <a:r>
              <a:rPr lang="en-US" dirty="0" smtClean="0"/>
              <a:t>Hybrid Mesons (Decays)</a:t>
            </a:r>
          </a:p>
          <a:p>
            <a:r>
              <a:rPr lang="en-US" dirty="0" smtClean="0"/>
              <a:t>Physics Analyses</a:t>
            </a:r>
          </a:p>
          <a:p>
            <a:r>
              <a:rPr lang="en-US" dirty="0" smtClean="0"/>
              <a:t>Summary</a:t>
            </a:r>
            <a:endParaRPr lang="en-US" dirty="0"/>
          </a:p>
        </p:txBody>
      </p:sp>
      <p:sp>
        <p:nvSpPr>
          <p:cNvPr id="4" name="Date Placeholder 3"/>
          <p:cNvSpPr>
            <a:spLocks noGrp="1"/>
          </p:cNvSpPr>
          <p:nvPr>
            <p:ph type="dt" sz="half" idx="10"/>
          </p:nvPr>
        </p:nvSpPr>
        <p:spPr/>
        <p:txBody>
          <a:bodyPr/>
          <a:lstStyle/>
          <a:p>
            <a:r>
              <a:rPr lang="en-US" smtClean="0"/>
              <a:t>6/24/11</a:t>
            </a:r>
            <a:endParaRPr lang="en-US"/>
          </a:p>
        </p:txBody>
      </p:sp>
      <p:sp>
        <p:nvSpPr>
          <p:cNvPr id="5" name="Footer Placeholder 4"/>
          <p:cNvSpPr>
            <a:spLocks noGrp="1"/>
          </p:cNvSpPr>
          <p:nvPr>
            <p:ph type="ftr" sz="quarter" idx="11"/>
          </p:nvPr>
        </p:nvSpPr>
        <p:spPr/>
        <p:txBody>
          <a:bodyPr/>
          <a:lstStyle/>
          <a:p>
            <a:r>
              <a:rPr lang="en-US" smtClean="0"/>
              <a:t>JLab PWA Workshop</a:t>
            </a:r>
            <a:endParaRPr lang="en-US"/>
          </a:p>
        </p:txBody>
      </p:sp>
      <p:sp>
        <p:nvSpPr>
          <p:cNvPr id="6" name="Slide Number Placeholder 5"/>
          <p:cNvSpPr>
            <a:spLocks noGrp="1"/>
          </p:cNvSpPr>
          <p:nvPr>
            <p:ph type="sldNum" sz="quarter" idx="12"/>
          </p:nvPr>
        </p:nvSpPr>
        <p:spPr/>
        <p:txBody>
          <a:bodyPr/>
          <a:lstStyle/>
          <a:p>
            <a:fld id="{122A9929-35D8-BA41-8FD7-3DD9DB762E45}" type="slidenum">
              <a:rPr lang="en-US" smtClean="0"/>
              <a:t>2</a:t>
            </a:fld>
            <a:endParaRPr lang="en-US"/>
          </a:p>
        </p:txBody>
      </p:sp>
    </p:spTree>
    <p:extLst>
      <p:ext uri="{BB962C8B-B14F-4D97-AF65-F5344CB8AC3E}">
        <p14:creationId xmlns:p14="http://schemas.microsoft.com/office/powerpoint/2010/main" val="15602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5257800" cy="673100"/>
          </a:xfrm>
        </p:spPr>
        <p:txBody>
          <a:bodyPr/>
          <a:lstStyle/>
          <a:p>
            <a:r>
              <a:rPr lang="en-US" sz="3200" b="1" dirty="0" smtClean="0"/>
              <a:t>The GlueX Experiment</a:t>
            </a:r>
            <a:endParaRPr lang="en-US" sz="3200" b="1" dirty="0"/>
          </a:p>
        </p:txBody>
      </p:sp>
      <p:pic>
        <p:nvPicPr>
          <p:cNvPr id="4" name="Content Placeholder 3" descr="detector_labels_noplug.pdf"/>
          <p:cNvPicPr>
            <a:picLocks noGrp="1" noChangeAspect="1"/>
          </p:cNvPicPr>
          <p:nvPr>
            <p:ph idx="1"/>
          </p:nvPr>
        </p:nvPicPr>
        <p:blipFill>
          <a:blip r:embed="rId2">
            <a:extLst>
              <a:ext uri="{28A0092B-C50C-407E-A947-70E740481C1C}">
                <a14:useLocalDpi xmlns:a14="http://schemas.microsoft.com/office/drawing/2010/main" val="0"/>
              </a:ext>
            </a:extLst>
          </a:blip>
          <a:srcRect t="6700" b="6700"/>
          <a:stretch>
            <a:fillRect/>
          </a:stretch>
        </p:blipFill>
        <p:spPr/>
      </p:pic>
      <p:sp>
        <p:nvSpPr>
          <p:cNvPr id="5" name="Date Placeholder 4"/>
          <p:cNvSpPr>
            <a:spLocks noGrp="1"/>
          </p:cNvSpPr>
          <p:nvPr>
            <p:ph type="dt" sz="half" idx="10"/>
          </p:nvPr>
        </p:nvSpPr>
        <p:spPr/>
        <p:txBody>
          <a:bodyPr/>
          <a:lstStyle/>
          <a:p>
            <a:r>
              <a:rPr lang="en-US" smtClean="0"/>
              <a:t>6/24/11</a:t>
            </a:r>
            <a:endParaRPr lang="en-US"/>
          </a:p>
        </p:txBody>
      </p:sp>
      <p:sp>
        <p:nvSpPr>
          <p:cNvPr id="6" name="Footer Placeholder 5"/>
          <p:cNvSpPr>
            <a:spLocks noGrp="1"/>
          </p:cNvSpPr>
          <p:nvPr>
            <p:ph type="ftr" sz="quarter" idx="11"/>
          </p:nvPr>
        </p:nvSpPr>
        <p:spPr/>
        <p:txBody>
          <a:bodyPr/>
          <a:lstStyle/>
          <a:p>
            <a:r>
              <a:rPr lang="en-US" smtClean="0"/>
              <a:t>JLab PWA Workshop</a:t>
            </a:r>
            <a:endParaRPr lang="en-US"/>
          </a:p>
        </p:txBody>
      </p:sp>
      <p:sp>
        <p:nvSpPr>
          <p:cNvPr id="7" name="Slide Number Placeholder 6"/>
          <p:cNvSpPr>
            <a:spLocks noGrp="1"/>
          </p:cNvSpPr>
          <p:nvPr>
            <p:ph type="sldNum" sz="quarter" idx="12"/>
          </p:nvPr>
        </p:nvSpPr>
        <p:spPr/>
        <p:txBody>
          <a:bodyPr/>
          <a:lstStyle/>
          <a:p>
            <a:fld id="{122A9929-35D8-BA41-8FD7-3DD9DB762E45}" type="slidenum">
              <a:rPr lang="en-US" smtClean="0"/>
              <a:t>3</a:t>
            </a:fld>
            <a:endParaRPr lang="en-US"/>
          </a:p>
        </p:txBody>
      </p:sp>
    </p:spTree>
    <p:extLst>
      <p:ext uri="{BB962C8B-B14F-4D97-AF65-F5344CB8AC3E}">
        <p14:creationId xmlns:p14="http://schemas.microsoft.com/office/powerpoint/2010/main" val="216244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779" y="139699"/>
            <a:ext cx="6665012" cy="482601"/>
          </a:xfrm>
        </p:spPr>
        <p:txBody>
          <a:bodyPr>
            <a:noAutofit/>
          </a:bodyPr>
          <a:lstStyle/>
          <a:p>
            <a:r>
              <a:rPr lang="en-US" sz="3200" b="1" dirty="0" smtClean="0">
                <a:solidFill>
                  <a:schemeClr val="bg2">
                    <a:lumMod val="50000"/>
                  </a:schemeClr>
                </a:solidFill>
              </a:rPr>
              <a:t>LQCD: The Spectrum of Mesons</a:t>
            </a:r>
            <a:endParaRPr lang="en-US" sz="3200" b="1" dirty="0">
              <a:solidFill>
                <a:schemeClr val="bg2">
                  <a:lumMod val="50000"/>
                </a:schemeClr>
              </a:solidFill>
            </a:endParaRPr>
          </a:p>
        </p:txBody>
      </p:sp>
      <p:pic>
        <p:nvPicPr>
          <p:cNvPr id="7" name="Content Placeholder 6" descr="lqcd_spectrum.pdf"/>
          <p:cNvPicPr>
            <a:picLocks noGrp="1" noChangeAspect="1"/>
          </p:cNvPicPr>
          <p:nvPr>
            <p:ph idx="1"/>
          </p:nvPr>
        </p:nvPicPr>
        <p:blipFill>
          <a:blip r:embed="rId2"/>
          <a:srcRect t="10050" b="10050"/>
          <a:stretch>
            <a:fillRect/>
          </a:stretch>
        </p:blipFill>
        <p:spPr/>
      </p:pic>
      <p:sp>
        <p:nvSpPr>
          <p:cNvPr id="4" name="Date Placeholder 3"/>
          <p:cNvSpPr>
            <a:spLocks noGrp="1"/>
          </p:cNvSpPr>
          <p:nvPr>
            <p:ph type="dt" sz="half" idx="10"/>
          </p:nvPr>
        </p:nvSpPr>
        <p:spPr/>
        <p:txBody>
          <a:bodyPr/>
          <a:lstStyle/>
          <a:p>
            <a:r>
              <a:rPr lang="en-US" smtClean="0"/>
              <a:t>6/24/11</a:t>
            </a:r>
            <a:endParaRPr lang="en-US"/>
          </a:p>
        </p:txBody>
      </p:sp>
      <p:sp>
        <p:nvSpPr>
          <p:cNvPr id="5" name="Footer Placeholder 4"/>
          <p:cNvSpPr>
            <a:spLocks noGrp="1"/>
          </p:cNvSpPr>
          <p:nvPr>
            <p:ph type="ftr" sz="quarter" idx="11"/>
          </p:nvPr>
        </p:nvSpPr>
        <p:spPr/>
        <p:txBody>
          <a:bodyPr/>
          <a:lstStyle/>
          <a:p>
            <a:r>
              <a:rPr lang="en-US" dirty="0" err="1" smtClean="0"/>
              <a:t>JLab</a:t>
            </a:r>
            <a:r>
              <a:rPr lang="en-US" dirty="0" smtClean="0"/>
              <a:t> PWA Workshop</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4</a:t>
            </a:fld>
            <a:endParaRPr lang="en-US"/>
          </a:p>
        </p:txBody>
      </p:sp>
      <p:sp>
        <p:nvSpPr>
          <p:cNvPr id="8" name="TextBox 7"/>
          <p:cNvSpPr txBox="1"/>
          <p:nvPr/>
        </p:nvSpPr>
        <p:spPr>
          <a:xfrm>
            <a:off x="0" y="6126163"/>
            <a:ext cx="4314001" cy="307777"/>
          </a:xfrm>
          <a:prstGeom prst="rect">
            <a:avLst/>
          </a:prstGeom>
          <a:noFill/>
        </p:spPr>
        <p:txBody>
          <a:bodyPr wrap="none" rtlCol="0">
            <a:spAutoFit/>
          </a:bodyPr>
          <a:lstStyle/>
          <a:p>
            <a:r>
              <a:rPr lang="en-US" sz="1400" dirty="0" smtClean="0">
                <a:solidFill>
                  <a:schemeClr val="accent2">
                    <a:lumMod val="75000"/>
                  </a:schemeClr>
                </a:solidFill>
                <a:latin typeface="Apple Casual"/>
              </a:rPr>
              <a:t>J.J. </a:t>
            </a:r>
            <a:r>
              <a:rPr lang="en-US" sz="1400" dirty="0" err="1" smtClean="0">
                <a:solidFill>
                  <a:schemeClr val="accent2">
                    <a:lumMod val="75000"/>
                  </a:schemeClr>
                </a:solidFill>
                <a:latin typeface="Apple Casual"/>
              </a:rPr>
              <a:t>Dudek</a:t>
            </a:r>
            <a:r>
              <a:rPr lang="en-US" sz="1400" dirty="0" smtClean="0">
                <a:solidFill>
                  <a:schemeClr val="accent2">
                    <a:lumMod val="75000"/>
                  </a:schemeClr>
                </a:solidFill>
                <a:latin typeface="Apple Casual"/>
              </a:rPr>
              <a:t> (et al.) Phys. Rev. D82, 034508 (2010) </a:t>
            </a:r>
            <a:endParaRPr lang="en-US" sz="1400" dirty="0">
              <a:solidFill>
                <a:schemeClr val="accent2">
                  <a:lumMod val="75000"/>
                </a:schemeClr>
              </a:solidFill>
              <a:latin typeface="Apple Casual"/>
            </a:endParaRPr>
          </a:p>
        </p:txBody>
      </p:sp>
      <p:sp>
        <p:nvSpPr>
          <p:cNvPr id="9" name="TextBox 8"/>
          <p:cNvSpPr txBox="1"/>
          <p:nvPr/>
        </p:nvSpPr>
        <p:spPr>
          <a:xfrm>
            <a:off x="1106952" y="821048"/>
            <a:ext cx="5889212"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isospin</a:t>
            </a:r>
            <a:r>
              <a:rPr lang="en-US" sz="1600" dirty="0" smtClean="0">
                <a:solidFill>
                  <a:schemeClr val="accent5">
                    <a:lumMod val="75000"/>
                  </a:schemeClr>
                </a:solidFill>
                <a:latin typeface="Apple Casual"/>
              </a:rPr>
              <a:t>-one light-quark mesons.</a:t>
            </a:r>
            <a:endParaRPr lang="en-US" sz="1600" dirty="0">
              <a:solidFill>
                <a:schemeClr val="accent5">
                  <a:lumMod val="75000"/>
                </a:schemeClr>
              </a:solidFill>
              <a:latin typeface="Apple Casual"/>
            </a:endParaRP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6935530" y="5160661"/>
            <a:ext cx="820232" cy="307777"/>
          </a:xfrm>
          <a:prstGeom prst="rect">
            <a:avLst/>
          </a:prstGeom>
          <a:noFill/>
        </p:spPr>
        <p:txBody>
          <a:bodyPr wrap="none" rtlCol="0">
            <a:spAutoFit/>
          </a:bodyPr>
          <a:lstStyle/>
          <a:p>
            <a:r>
              <a:rPr lang="en-US" sz="1400" b="1" dirty="0" smtClean="0">
                <a:solidFill>
                  <a:schemeClr val="accent6">
                    <a:lumMod val="60000"/>
                    <a:lumOff val="40000"/>
                  </a:schemeClr>
                </a:solidFill>
              </a:rPr>
              <a:t>(exotic)</a:t>
            </a:r>
            <a:endParaRPr lang="en-US" sz="1400" b="1" dirty="0">
              <a:solidFill>
                <a:schemeClr val="accent6">
                  <a:lumMod val="60000"/>
                  <a:lumOff val="40000"/>
                </a:schemeClr>
              </a:solidFill>
            </a:endParaRPr>
          </a:p>
        </p:txBody>
      </p:sp>
      <p:pic>
        <p:nvPicPr>
          <p:cNvPr id="18" name="Picture 17" descr="latex-image-1.pdf"/>
          <p:cNvPicPr>
            <a:picLocks noChangeAspect="1"/>
          </p:cNvPicPr>
          <p:nvPr/>
        </p:nvPicPr>
        <p:blipFill>
          <a:blip r:embed="rId3"/>
          <a:stretch>
            <a:fillRect/>
          </a:stretch>
        </p:blipFill>
        <p:spPr>
          <a:xfrm>
            <a:off x="1760538" y="1344613"/>
            <a:ext cx="2095500" cy="177800"/>
          </a:xfrm>
          <a:prstGeom prst="rect">
            <a:avLst/>
          </a:prstGeom>
        </p:spPr>
      </p:pic>
      <p:pic>
        <p:nvPicPr>
          <p:cNvPr id="19" name="Picture 18" descr="latex-image-1.pdf"/>
          <p:cNvPicPr>
            <a:picLocks noChangeAspect="1"/>
          </p:cNvPicPr>
          <p:nvPr/>
        </p:nvPicPr>
        <p:blipFill>
          <a:blip r:embed="rId4"/>
          <a:stretch>
            <a:fillRect/>
          </a:stretch>
        </p:blipFill>
        <p:spPr>
          <a:xfrm>
            <a:off x="4298950" y="1284288"/>
            <a:ext cx="2120900" cy="228600"/>
          </a:xfrm>
          <a:prstGeom prst="rect">
            <a:avLst/>
          </a:prstGeom>
        </p:spPr>
      </p:pic>
      <p:pic>
        <p:nvPicPr>
          <p:cNvPr id="20" name="Picture 19" descr="latex-image-1.pdf"/>
          <p:cNvPicPr>
            <a:picLocks noChangeAspect="1"/>
          </p:cNvPicPr>
          <p:nvPr/>
        </p:nvPicPr>
        <p:blipFill>
          <a:blip r:embed="rId5"/>
          <a:stretch>
            <a:fillRect/>
          </a:stretch>
        </p:blipFill>
        <p:spPr>
          <a:xfrm>
            <a:off x="6996164" y="1319213"/>
            <a:ext cx="800100" cy="228600"/>
          </a:xfrm>
          <a:prstGeom prst="rect">
            <a:avLst/>
          </a:prstGeom>
        </p:spPr>
      </p:pic>
      <p:sp>
        <p:nvSpPr>
          <p:cNvPr id="21" name="TextBox 20"/>
          <p:cNvSpPr txBox="1"/>
          <p:nvPr/>
        </p:nvSpPr>
        <p:spPr>
          <a:xfrm>
            <a:off x="0" y="1344613"/>
            <a:ext cx="1498600" cy="1384995"/>
          </a:xfrm>
          <a:prstGeom prst="rect">
            <a:avLst/>
          </a:prstGeom>
          <a:noFill/>
        </p:spPr>
        <p:txBody>
          <a:bodyPr wrap="square" rtlCol="0">
            <a:spAutoFit/>
          </a:bodyPr>
          <a:lstStyle/>
          <a:p>
            <a:r>
              <a:rPr lang="en-US" sz="1400" dirty="0" smtClean="0"/>
              <a:t>3 identical quarks, pion</a:t>
            </a:r>
            <a:r>
              <a:rPr lang="en-US" sz="1400" dirty="0"/>
              <a:t> </a:t>
            </a:r>
            <a:r>
              <a:rPr lang="en-US" sz="1400" dirty="0" smtClean="0"/>
              <a:t>mass ~700MeV</a:t>
            </a:r>
          </a:p>
          <a:p>
            <a:endParaRPr lang="en-US" sz="1400" dirty="0" smtClean="0"/>
          </a:p>
          <a:p>
            <a:r>
              <a:rPr lang="en-US" sz="1400" dirty="0" smtClean="0"/>
              <a:t>Two lattice volumes.</a:t>
            </a:r>
          </a:p>
        </p:txBody>
      </p:sp>
    </p:spTree>
    <p:extLst>
      <p:ext uri="{BB962C8B-B14F-4D97-AF65-F5344CB8AC3E}">
        <p14:creationId xmlns:p14="http://schemas.microsoft.com/office/powerpoint/2010/main" val="10271007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a:spLocks noGrp="1"/>
          </p:cNvSpPr>
          <p:nvPr>
            <p:ph type="title"/>
          </p:nvPr>
        </p:nvSpPr>
        <p:spPr>
          <a:xfrm>
            <a:off x="710779" y="139699"/>
            <a:ext cx="6665012" cy="482601"/>
          </a:xfrm>
        </p:spPr>
        <p:txBody>
          <a:bodyPr>
            <a:noAutofit/>
          </a:bodyPr>
          <a:lstStyle/>
          <a:p>
            <a:r>
              <a:rPr lang="en-US" sz="3200" b="1" dirty="0" smtClean="0">
                <a:solidFill>
                  <a:schemeClr val="bg2">
                    <a:lumMod val="50000"/>
                  </a:schemeClr>
                </a:solidFill>
              </a:rPr>
              <a:t>LQCD: The Spectrum of Mesons</a:t>
            </a:r>
            <a:endParaRPr lang="en-US" sz="3200" b="1" dirty="0">
              <a:solidFill>
                <a:schemeClr val="bg2">
                  <a:lumMod val="50000"/>
                </a:schemeClr>
              </a:solidFill>
            </a:endParaRPr>
          </a:p>
        </p:txBody>
      </p:sp>
      <p:pic>
        <p:nvPicPr>
          <p:cNvPr id="7" name="Content Placeholder 6" descr="lqcd_spectrum.pdf"/>
          <p:cNvPicPr>
            <a:picLocks noGrp="1" noChangeAspect="1"/>
          </p:cNvPicPr>
          <p:nvPr>
            <p:ph idx="1"/>
          </p:nvPr>
        </p:nvPicPr>
        <p:blipFill>
          <a:blip r:embed="rId2"/>
          <a:srcRect t="10050" b="10050"/>
          <a:stretch>
            <a:fillRect/>
          </a:stretch>
        </p:blipFill>
        <p:spPr/>
      </p:pic>
      <p:sp>
        <p:nvSpPr>
          <p:cNvPr id="4" name="Date Placeholder 3"/>
          <p:cNvSpPr>
            <a:spLocks noGrp="1"/>
          </p:cNvSpPr>
          <p:nvPr>
            <p:ph type="dt" sz="half" idx="10"/>
          </p:nvPr>
        </p:nvSpPr>
        <p:spPr/>
        <p:txBody>
          <a:bodyPr/>
          <a:lstStyle/>
          <a:p>
            <a:r>
              <a:rPr lang="en-US" smtClean="0"/>
              <a:t>6/24/11</a:t>
            </a:r>
            <a:endParaRPr lang="en-US"/>
          </a:p>
        </p:txBody>
      </p:sp>
      <p:sp>
        <p:nvSpPr>
          <p:cNvPr id="5" name="Footer Placeholder 4"/>
          <p:cNvSpPr>
            <a:spLocks noGrp="1"/>
          </p:cNvSpPr>
          <p:nvPr>
            <p:ph type="ftr" sz="quarter" idx="11"/>
          </p:nvPr>
        </p:nvSpPr>
        <p:spPr/>
        <p:txBody>
          <a:bodyPr/>
          <a:lstStyle/>
          <a:p>
            <a:r>
              <a:rPr lang="en-US" smtClean="0"/>
              <a:t>JLab PWA Workshop</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5</a:t>
            </a:fld>
            <a:endParaRPr lang="en-US"/>
          </a:p>
        </p:txBody>
      </p:sp>
      <p:sp>
        <p:nvSpPr>
          <p:cNvPr id="9" name="TextBox 8"/>
          <p:cNvSpPr txBox="1"/>
          <p:nvPr/>
        </p:nvSpPr>
        <p:spPr>
          <a:xfrm>
            <a:off x="1106952" y="821048"/>
            <a:ext cx="5889212"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isospin</a:t>
            </a:r>
            <a:r>
              <a:rPr lang="en-US" sz="1600" dirty="0" smtClean="0">
                <a:solidFill>
                  <a:schemeClr val="accent5">
                    <a:lumMod val="75000"/>
                  </a:schemeClr>
                </a:solidFill>
                <a:latin typeface="Apple Casual"/>
              </a:rPr>
              <a:t>-one light-quark mesons.</a:t>
            </a:r>
            <a:endParaRPr lang="en-US" sz="1600" dirty="0">
              <a:solidFill>
                <a:schemeClr val="accent5">
                  <a:lumMod val="75000"/>
                </a:schemeClr>
              </a:solidFill>
              <a:latin typeface="Apple Casual"/>
            </a:endParaRP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7013934" y="5314550"/>
            <a:ext cx="723713" cy="307777"/>
          </a:xfrm>
          <a:prstGeom prst="rect">
            <a:avLst/>
          </a:prstGeom>
          <a:noFill/>
        </p:spPr>
        <p:txBody>
          <a:bodyPr wrap="none" rtlCol="0">
            <a:spAutoFit/>
          </a:bodyPr>
          <a:lstStyle/>
          <a:p>
            <a:r>
              <a:rPr lang="en-US" sz="1400" dirty="0" smtClean="0">
                <a:solidFill>
                  <a:schemeClr val="accent2">
                    <a:lumMod val="60000"/>
                    <a:lumOff val="40000"/>
                  </a:schemeClr>
                </a:solidFill>
              </a:rPr>
              <a:t>(exotic)</a:t>
            </a:r>
            <a:endParaRPr lang="en-US" sz="1400" dirty="0">
              <a:solidFill>
                <a:schemeClr val="accent2">
                  <a:lumMod val="60000"/>
                  <a:lumOff val="40000"/>
                </a:schemeClr>
              </a:solidFill>
            </a:endParaRPr>
          </a:p>
        </p:txBody>
      </p:sp>
      <p:pic>
        <p:nvPicPr>
          <p:cNvPr id="18" name="Picture 17" descr="latex-image-1.pdf"/>
          <p:cNvPicPr>
            <a:picLocks noChangeAspect="1"/>
          </p:cNvPicPr>
          <p:nvPr/>
        </p:nvPicPr>
        <p:blipFill>
          <a:blip r:embed="rId3"/>
          <a:stretch>
            <a:fillRect/>
          </a:stretch>
        </p:blipFill>
        <p:spPr>
          <a:xfrm>
            <a:off x="1760538" y="1344613"/>
            <a:ext cx="2095500" cy="177800"/>
          </a:xfrm>
          <a:prstGeom prst="rect">
            <a:avLst/>
          </a:prstGeom>
        </p:spPr>
      </p:pic>
      <p:pic>
        <p:nvPicPr>
          <p:cNvPr id="19" name="Picture 18" descr="latex-image-1.pdf"/>
          <p:cNvPicPr>
            <a:picLocks noChangeAspect="1"/>
          </p:cNvPicPr>
          <p:nvPr/>
        </p:nvPicPr>
        <p:blipFill>
          <a:blip r:embed="rId4"/>
          <a:stretch>
            <a:fillRect/>
          </a:stretch>
        </p:blipFill>
        <p:spPr>
          <a:xfrm>
            <a:off x="4298950" y="1284288"/>
            <a:ext cx="2120900" cy="228600"/>
          </a:xfrm>
          <a:prstGeom prst="rect">
            <a:avLst/>
          </a:prstGeom>
        </p:spPr>
      </p:pic>
      <p:pic>
        <p:nvPicPr>
          <p:cNvPr id="20" name="Picture 19" descr="latex-image-1.pdf"/>
          <p:cNvPicPr>
            <a:picLocks noChangeAspect="1"/>
          </p:cNvPicPr>
          <p:nvPr/>
        </p:nvPicPr>
        <p:blipFill>
          <a:blip r:embed="rId5"/>
          <a:stretch>
            <a:fillRect/>
          </a:stretch>
        </p:blipFill>
        <p:spPr>
          <a:xfrm>
            <a:off x="6996164" y="1319213"/>
            <a:ext cx="800100" cy="228600"/>
          </a:xfrm>
          <a:prstGeom prst="rect">
            <a:avLst/>
          </a:prstGeom>
        </p:spPr>
      </p:pic>
      <p:pic>
        <p:nvPicPr>
          <p:cNvPr id="22" name="Picture 21" descr="latex-image-1.pdf"/>
          <p:cNvPicPr>
            <a:picLocks noChangeAspect="1"/>
          </p:cNvPicPr>
          <p:nvPr/>
        </p:nvPicPr>
        <p:blipFill>
          <a:blip r:embed="rId6"/>
          <a:stretch>
            <a:fillRect/>
          </a:stretch>
        </p:blipFill>
        <p:spPr>
          <a:xfrm>
            <a:off x="1722438" y="3736975"/>
            <a:ext cx="469900" cy="215900"/>
          </a:xfrm>
          <a:prstGeom prst="rect">
            <a:avLst/>
          </a:prstGeom>
        </p:spPr>
      </p:pic>
      <p:pic>
        <p:nvPicPr>
          <p:cNvPr id="23" name="Picture 22" descr="latex-image-1.pdf"/>
          <p:cNvPicPr>
            <a:picLocks noChangeAspect="1"/>
          </p:cNvPicPr>
          <p:nvPr/>
        </p:nvPicPr>
        <p:blipFill>
          <a:blip r:embed="rId7"/>
          <a:stretch>
            <a:fillRect/>
          </a:stretch>
        </p:blipFill>
        <p:spPr>
          <a:xfrm>
            <a:off x="1711325" y="5380038"/>
            <a:ext cx="469900" cy="215900"/>
          </a:xfrm>
          <a:prstGeom prst="rect">
            <a:avLst/>
          </a:prstGeom>
        </p:spPr>
      </p:pic>
      <p:pic>
        <p:nvPicPr>
          <p:cNvPr id="24" name="Picture 23" descr="latex-image-1.pdf"/>
          <p:cNvPicPr>
            <a:picLocks noChangeAspect="1"/>
          </p:cNvPicPr>
          <p:nvPr/>
        </p:nvPicPr>
        <p:blipFill>
          <a:blip r:embed="rId8"/>
          <a:stretch>
            <a:fillRect/>
          </a:stretch>
        </p:blipFill>
        <p:spPr>
          <a:xfrm>
            <a:off x="2160588" y="5076825"/>
            <a:ext cx="457200" cy="215900"/>
          </a:xfrm>
          <a:prstGeom prst="rect">
            <a:avLst/>
          </a:prstGeom>
        </p:spPr>
      </p:pic>
      <p:pic>
        <p:nvPicPr>
          <p:cNvPr id="25" name="Picture 24" descr="latex-image-1.pdf"/>
          <p:cNvPicPr>
            <a:picLocks noChangeAspect="1"/>
          </p:cNvPicPr>
          <p:nvPr/>
        </p:nvPicPr>
        <p:blipFill>
          <a:blip r:embed="rId9"/>
          <a:stretch>
            <a:fillRect/>
          </a:stretch>
        </p:blipFill>
        <p:spPr>
          <a:xfrm>
            <a:off x="2125663" y="3457575"/>
            <a:ext cx="457200" cy="215900"/>
          </a:xfrm>
          <a:prstGeom prst="rect">
            <a:avLst/>
          </a:prstGeom>
        </p:spPr>
      </p:pic>
      <p:pic>
        <p:nvPicPr>
          <p:cNvPr id="26" name="Picture 25" descr="latex-image-1.pdf"/>
          <p:cNvPicPr>
            <a:picLocks noChangeAspect="1"/>
          </p:cNvPicPr>
          <p:nvPr/>
        </p:nvPicPr>
        <p:blipFill>
          <a:blip r:embed="rId10"/>
          <a:stretch>
            <a:fillRect/>
          </a:stretch>
        </p:blipFill>
        <p:spPr>
          <a:xfrm>
            <a:off x="2217738" y="3178175"/>
            <a:ext cx="736600" cy="215900"/>
          </a:xfrm>
          <a:prstGeom prst="rect">
            <a:avLst/>
          </a:prstGeom>
        </p:spPr>
      </p:pic>
      <p:pic>
        <p:nvPicPr>
          <p:cNvPr id="27" name="Picture 26" descr="latex-image-1.pdf"/>
          <p:cNvPicPr>
            <a:picLocks noChangeAspect="1"/>
          </p:cNvPicPr>
          <p:nvPr/>
        </p:nvPicPr>
        <p:blipFill>
          <a:blip r:embed="rId11"/>
          <a:stretch>
            <a:fillRect/>
          </a:stretch>
        </p:blipFill>
        <p:spPr>
          <a:xfrm>
            <a:off x="3141663" y="3200400"/>
            <a:ext cx="520700" cy="215900"/>
          </a:xfrm>
          <a:prstGeom prst="rect">
            <a:avLst/>
          </a:prstGeom>
        </p:spPr>
      </p:pic>
      <p:pic>
        <p:nvPicPr>
          <p:cNvPr id="28" name="Picture 27" descr="latex-image-1.pdf"/>
          <p:cNvPicPr>
            <a:picLocks noChangeAspect="1"/>
          </p:cNvPicPr>
          <p:nvPr/>
        </p:nvPicPr>
        <p:blipFill>
          <a:blip r:embed="rId12"/>
          <a:stretch>
            <a:fillRect/>
          </a:stretch>
        </p:blipFill>
        <p:spPr>
          <a:xfrm>
            <a:off x="4244975" y="4064000"/>
            <a:ext cx="482600" cy="215900"/>
          </a:xfrm>
          <a:prstGeom prst="rect">
            <a:avLst/>
          </a:prstGeom>
        </p:spPr>
      </p:pic>
      <p:pic>
        <p:nvPicPr>
          <p:cNvPr id="29" name="Picture 28" descr="latex-image-1.pdf"/>
          <p:cNvPicPr>
            <a:picLocks noChangeAspect="1"/>
          </p:cNvPicPr>
          <p:nvPr/>
        </p:nvPicPr>
        <p:blipFill>
          <a:blip r:embed="rId13"/>
          <a:stretch>
            <a:fillRect/>
          </a:stretch>
        </p:blipFill>
        <p:spPr>
          <a:xfrm>
            <a:off x="4894263" y="4098925"/>
            <a:ext cx="698500" cy="215900"/>
          </a:xfrm>
          <a:prstGeom prst="rect">
            <a:avLst/>
          </a:prstGeom>
        </p:spPr>
      </p:pic>
      <p:pic>
        <p:nvPicPr>
          <p:cNvPr id="30" name="Picture 29" descr="latex-image-1.pdf"/>
          <p:cNvPicPr>
            <a:picLocks noChangeAspect="1"/>
          </p:cNvPicPr>
          <p:nvPr/>
        </p:nvPicPr>
        <p:blipFill>
          <a:blip r:embed="rId14"/>
          <a:stretch>
            <a:fillRect/>
          </a:stretch>
        </p:blipFill>
        <p:spPr>
          <a:xfrm>
            <a:off x="6133381" y="2439988"/>
            <a:ext cx="482600" cy="215900"/>
          </a:xfrm>
          <a:prstGeom prst="rect">
            <a:avLst/>
          </a:prstGeom>
        </p:spPr>
      </p:pic>
      <p:pic>
        <p:nvPicPr>
          <p:cNvPr id="31" name="Picture 30" descr="latex-image-1.pdf"/>
          <p:cNvPicPr>
            <a:picLocks noChangeAspect="1"/>
          </p:cNvPicPr>
          <p:nvPr/>
        </p:nvPicPr>
        <p:blipFill>
          <a:blip r:embed="rId15"/>
          <a:stretch>
            <a:fillRect/>
          </a:stretch>
        </p:blipFill>
        <p:spPr>
          <a:xfrm>
            <a:off x="5243513" y="2439988"/>
            <a:ext cx="698500" cy="215900"/>
          </a:xfrm>
          <a:prstGeom prst="rect">
            <a:avLst/>
          </a:prstGeom>
        </p:spPr>
      </p:pic>
      <p:pic>
        <p:nvPicPr>
          <p:cNvPr id="32" name="Picture 31" descr="latex-image-1.pdf"/>
          <p:cNvPicPr>
            <a:picLocks noChangeAspect="1"/>
          </p:cNvPicPr>
          <p:nvPr/>
        </p:nvPicPr>
        <p:blipFill>
          <a:blip r:embed="rId16"/>
          <a:stretch>
            <a:fillRect/>
          </a:stretch>
        </p:blipFill>
        <p:spPr>
          <a:xfrm>
            <a:off x="2230438" y="2024063"/>
            <a:ext cx="736600" cy="215900"/>
          </a:xfrm>
          <a:prstGeom prst="rect">
            <a:avLst/>
          </a:prstGeom>
        </p:spPr>
      </p:pic>
      <p:pic>
        <p:nvPicPr>
          <p:cNvPr id="33" name="Picture 32" descr="latex-image-1.pdf"/>
          <p:cNvPicPr>
            <a:picLocks noChangeAspect="1"/>
          </p:cNvPicPr>
          <p:nvPr/>
        </p:nvPicPr>
        <p:blipFill>
          <a:blip r:embed="rId17"/>
          <a:stretch>
            <a:fillRect/>
          </a:stretch>
        </p:blipFill>
        <p:spPr>
          <a:xfrm>
            <a:off x="2451100" y="1524000"/>
            <a:ext cx="736600" cy="215900"/>
          </a:xfrm>
          <a:prstGeom prst="rect">
            <a:avLst/>
          </a:prstGeom>
        </p:spPr>
      </p:pic>
      <p:pic>
        <p:nvPicPr>
          <p:cNvPr id="34" name="Picture 33" descr="latex-image-1.pdf"/>
          <p:cNvPicPr>
            <a:picLocks noChangeAspect="1"/>
          </p:cNvPicPr>
          <p:nvPr/>
        </p:nvPicPr>
        <p:blipFill>
          <a:blip r:embed="rId18"/>
          <a:stretch>
            <a:fillRect/>
          </a:stretch>
        </p:blipFill>
        <p:spPr>
          <a:xfrm>
            <a:off x="1711325" y="2408238"/>
            <a:ext cx="469900" cy="215900"/>
          </a:xfrm>
          <a:prstGeom prst="rect">
            <a:avLst/>
          </a:prstGeom>
        </p:spPr>
      </p:pic>
      <p:pic>
        <p:nvPicPr>
          <p:cNvPr id="35" name="Picture 34" descr="latex-image-1.pdf"/>
          <p:cNvPicPr>
            <a:picLocks noChangeAspect="1"/>
          </p:cNvPicPr>
          <p:nvPr/>
        </p:nvPicPr>
        <p:blipFill>
          <a:blip r:embed="rId19"/>
          <a:stretch>
            <a:fillRect/>
          </a:stretch>
        </p:blipFill>
        <p:spPr>
          <a:xfrm>
            <a:off x="2043113" y="1593850"/>
            <a:ext cx="457200" cy="215900"/>
          </a:xfrm>
          <a:prstGeom prst="rect">
            <a:avLst/>
          </a:prstGeom>
        </p:spPr>
      </p:pic>
      <p:pic>
        <p:nvPicPr>
          <p:cNvPr id="36" name="Picture 35" descr="latex-image-1.pdf"/>
          <p:cNvPicPr>
            <a:picLocks noChangeAspect="1"/>
          </p:cNvPicPr>
          <p:nvPr/>
        </p:nvPicPr>
        <p:blipFill>
          <a:blip r:embed="rId20"/>
          <a:stretch>
            <a:fillRect/>
          </a:stretch>
        </p:blipFill>
        <p:spPr>
          <a:xfrm>
            <a:off x="3165475" y="1989138"/>
            <a:ext cx="520700" cy="215900"/>
          </a:xfrm>
          <a:prstGeom prst="rect">
            <a:avLst/>
          </a:prstGeom>
        </p:spPr>
      </p:pic>
      <p:pic>
        <p:nvPicPr>
          <p:cNvPr id="37" name="Picture 36" descr="latex-image-1.pdf"/>
          <p:cNvPicPr>
            <a:picLocks noChangeAspect="1"/>
          </p:cNvPicPr>
          <p:nvPr/>
        </p:nvPicPr>
        <p:blipFill>
          <a:blip r:embed="rId21"/>
          <a:stretch>
            <a:fillRect/>
          </a:stretch>
        </p:blipFill>
        <p:spPr>
          <a:xfrm>
            <a:off x="3427413" y="1476375"/>
            <a:ext cx="508000" cy="215900"/>
          </a:xfrm>
          <a:prstGeom prst="rect">
            <a:avLst/>
          </a:prstGeom>
        </p:spPr>
      </p:pic>
      <p:sp>
        <p:nvSpPr>
          <p:cNvPr id="40" name="TextBox 39"/>
          <p:cNvSpPr txBox="1"/>
          <p:nvPr/>
        </p:nvSpPr>
        <p:spPr>
          <a:xfrm>
            <a:off x="107007" y="2301945"/>
            <a:ext cx="1255422" cy="677108"/>
          </a:xfrm>
          <a:prstGeom prst="rect">
            <a:avLst/>
          </a:prstGeom>
          <a:noFill/>
        </p:spPr>
        <p:txBody>
          <a:bodyPr wrap="none" rtlCol="0">
            <a:spAutoFit/>
          </a:bodyPr>
          <a:lstStyle/>
          <a:p>
            <a:r>
              <a:rPr lang="en-US" sz="2000" b="1" dirty="0" smtClean="0">
                <a:solidFill>
                  <a:schemeClr val="accent2">
                    <a:lumMod val="75000"/>
                  </a:schemeClr>
                </a:solidFill>
              </a:rPr>
              <a:t>   </a:t>
            </a:r>
            <a:r>
              <a:rPr lang="en-US" b="1" dirty="0" smtClean="0">
                <a:solidFill>
                  <a:schemeClr val="accent2">
                    <a:lumMod val="75000"/>
                  </a:schemeClr>
                </a:solidFill>
              </a:rPr>
              <a:t> Extra</a:t>
            </a:r>
          </a:p>
          <a:p>
            <a:r>
              <a:rPr lang="en-US" b="1" dirty="0">
                <a:solidFill>
                  <a:schemeClr val="accent2">
                    <a:lumMod val="75000"/>
                  </a:schemeClr>
                </a:solidFill>
              </a:rPr>
              <a:t>s</a:t>
            </a:r>
            <a:r>
              <a:rPr lang="en-US" b="1" dirty="0" smtClean="0">
                <a:solidFill>
                  <a:schemeClr val="accent2">
                    <a:lumMod val="75000"/>
                  </a:schemeClr>
                </a:solidFill>
              </a:rPr>
              <a:t>tates ???     </a:t>
            </a:r>
            <a:endParaRPr lang="en-US" b="1" dirty="0">
              <a:solidFill>
                <a:schemeClr val="accent2">
                  <a:lumMod val="75000"/>
                </a:schemeClr>
              </a:solidFill>
            </a:endParaRPr>
          </a:p>
        </p:txBody>
      </p:sp>
      <p:sp>
        <p:nvSpPr>
          <p:cNvPr id="41" name="Rectangle 40"/>
          <p:cNvSpPr/>
          <p:nvPr/>
        </p:nvSpPr>
        <p:spPr>
          <a:xfrm>
            <a:off x="1333500" y="2408238"/>
            <a:ext cx="6857939" cy="527784"/>
          </a:xfrm>
          <a:prstGeom prst="rect">
            <a:avLst/>
          </a:prstGeom>
          <a:noFill/>
          <a:ln w="38100">
            <a:solidFill>
              <a:schemeClr val="accent2">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711325" y="4314825"/>
            <a:ext cx="5978144" cy="369332"/>
          </a:xfrm>
          <a:prstGeom prst="rect">
            <a:avLst/>
          </a:prstGeom>
          <a:noFill/>
        </p:spPr>
        <p:txBody>
          <a:bodyPr wrap="none" rtlCol="0">
            <a:spAutoFit/>
          </a:bodyPr>
          <a:lstStyle/>
          <a:p>
            <a:r>
              <a:rPr lang="en-US" b="1" i="1" dirty="0" smtClean="0">
                <a:solidFill>
                  <a:schemeClr val="accent2">
                    <a:lumMod val="75000"/>
                  </a:schemeClr>
                </a:solidFill>
              </a:rPr>
              <a:t>Large overlap with non-trivial operators in the </a:t>
            </a:r>
            <a:r>
              <a:rPr lang="en-US" b="1" i="1" dirty="0" err="1" smtClean="0">
                <a:solidFill>
                  <a:schemeClr val="accent2">
                    <a:lumMod val="75000"/>
                  </a:schemeClr>
                </a:solidFill>
              </a:rPr>
              <a:t>gluonic</a:t>
            </a:r>
            <a:r>
              <a:rPr lang="en-US" b="1" i="1" dirty="0" smtClean="0">
                <a:solidFill>
                  <a:schemeClr val="accent2">
                    <a:lumMod val="75000"/>
                  </a:schemeClr>
                </a:solidFill>
              </a:rPr>
              <a:t> fields</a:t>
            </a:r>
            <a:endParaRPr lang="en-US" b="1" i="1" dirty="0">
              <a:solidFill>
                <a:schemeClr val="accent2">
                  <a:lumMod val="75000"/>
                </a:schemeClr>
              </a:solidFill>
            </a:endParaRPr>
          </a:p>
        </p:txBody>
      </p:sp>
      <p:sp>
        <p:nvSpPr>
          <p:cNvPr id="43" name="TextBox 42"/>
          <p:cNvSpPr txBox="1"/>
          <p:nvPr/>
        </p:nvSpPr>
        <p:spPr>
          <a:xfrm>
            <a:off x="255832" y="3736975"/>
            <a:ext cx="454947" cy="1477328"/>
          </a:xfrm>
          <a:prstGeom prst="rect">
            <a:avLst/>
          </a:prstGeom>
          <a:noFill/>
        </p:spPr>
        <p:txBody>
          <a:bodyPr wrap="none" rtlCol="0">
            <a:spAutoFit/>
          </a:bodyPr>
          <a:lstStyle/>
          <a:p>
            <a:r>
              <a:rPr lang="en-US" dirty="0" smtClean="0"/>
              <a:t>0</a:t>
            </a:r>
            <a:r>
              <a:rPr lang="en-US" baseline="30000" dirty="0" smtClean="0"/>
              <a:t>-+</a:t>
            </a:r>
          </a:p>
          <a:p>
            <a:r>
              <a:rPr lang="en-US" dirty="0" smtClean="0"/>
              <a:t>1</a:t>
            </a:r>
            <a:r>
              <a:rPr lang="en-US" baseline="30000" dirty="0" smtClean="0"/>
              <a:t>—</a:t>
            </a:r>
          </a:p>
          <a:p>
            <a:r>
              <a:rPr lang="en-US" dirty="0" smtClean="0"/>
              <a:t>2</a:t>
            </a:r>
            <a:r>
              <a:rPr lang="en-US" baseline="30000" dirty="0" smtClean="0"/>
              <a:t>-+</a:t>
            </a:r>
          </a:p>
          <a:p>
            <a:r>
              <a:rPr lang="en-US" dirty="0" smtClean="0"/>
              <a:t>1</a:t>
            </a:r>
            <a:r>
              <a:rPr lang="en-US" baseline="30000" dirty="0" smtClean="0"/>
              <a:t>+-</a:t>
            </a:r>
          </a:p>
          <a:p>
            <a:r>
              <a:rPr lang="en-US" dirty="0" smtClean="0"/>
              <a:t>1</a:t>
            </a:r>
            <a:r>
              <a:rPr lang="en-US" baseline="30000" dirty="0" smtClean="0"/>
              <a:t>++</a:t>
            </a:r>
            <a:endParaRPr lang="en-US" baseline="30000" dirty="0"/>
          </a:p>
        </p:txBody>
      </p:sp>
      <p:sp>
        <p:nvSpPr>
          <p:cNvPr id="44" name="TextBox 43"/>
          <p:cNvSpPr txBox="1"/>
          <p:nvPr/>
        </p:nvSpPr>
        <p:spPr>
          <a:xfrm>
            <a:off x="0" y="3178175"/>
            <a:ext cx="1287206" cy="646331"/>
          </a:xfrm>
          <a:prstGeom prst="rect">
            <a:avLst/>
          </a:prstGeom>
          <a:noFill/>
        </p:spPr>
        <p:txBody>
          <a:bodyPr wrap="none" rtlCol="0">
            <a:spAutoFit/>
          </a:bodyPr>
          <a:lstStyle/>
          <a:p>
            <a:r>
              <a:rPr lang="en-US" dirty="0" smtClean="0"/>
              <a:t>Non-exotic</a:t>
            </a:r>
          </a:p>
          <a:p>
            <a:r>
              <a:rPr lang="en-US" dirty="0" smtClean="0"/>
              <a:t>QN hybrids.</a:t>
            </a:r>
            <a:endParaRPr lang="en-US" dirty="0"/>
          </a:p>
        </p:txBody>
      </p:sp>
      <p:cxnSp>
        <p:nvCxnSpPr>
          <p:cNvPr id="46" name="Straight Arrow Connector 45"/>
          <p:cNvCxnSpPr>
            <a:stCxn id="43" idx="3"/>
          </p:cNvCxnSpPr>
          <p:nvPr/>
        </p:nvCxnSpPr>
        <p:spPr>
          <a:xfrm flipV="1">
            <a:off x="710779" y="2624138"/>
            <a:ext cx="2694407" cy="1851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710779" y="2736056"/>
            <a:ext cx="1519659" cy="1443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702626" y="2944176"/>
            <a:ext cx="1016853" cy="100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0" y="6126163"/>
            <a:ext cx="4314001" cy="307777"/>
          </a:xfrm>
          <a:prstGeom prst="rect">
            <a:avLst/>
          </a:prstGeom>
          <a:noFill/>
        </p:spPr>
        <p:txBody>
          <a:bodyPr wrap="none" rtlCol="0">
            <a:spAutoFit/>
          </a:bodyPr>
          <a:lstStyle/>
          <a:p>
            <a:r>
              <a:rPr lang="en-US" sz="1400" dirty="0" smtClean="0">
                <a:solidFill>
                  <a:schemeClr val="accent2">
                    <a:lumMod val="75000"/>
                  </a:schemeClr>
                </a:solidFill>
                <a:latin typeface="Apple Casual"/>
              </a:rPr>
              <a:t>J.J. </a:t>
            </a:r>
            <a:r>
              <a:rPr lang="en-US" sz="1400" dirty="0" err="1" smtClean="0">
                <a:solidFill>
                  <a:schemeClr val="accent2">
                    <a:lumMod val="75000"/>
                  </a:schemeClr>
                </a:solidFill>
                <a:latin typeface="Apple Casual"/>
              </a:rPr>
              <a:t>Dudek</a:t>
            </a:r>
            <a:r>
              <a:rPr lang="en-US" sz="1400" dirty="0" smtClean="0">
                <a:solidFill>
                  <a:schemeClr val="accent2">
                    <a:lumMod val="75000"/>
                  </a:schemeClr>
                </a:solidFill>
                <a:latin typeface="Apple Casual"/>
              </a:rPr>
              <a:t> (et al.) Phys. Rev. D82, 034508 (2010) </a:t>
            </a:r>
            <a:endParaRPr lang="en-US" sz="1400" dirty="0">
              <a:solidFill>
                <a:schemeClr val="accent2">
                  <a:lumMod val="75000"/>
                </a:schemeClr>
              </a:solidFill>
              <a:latin typeface="Apple Casual"/>
            </a:endParaRPr>
          </a:p>
        </p:txBody>
      </p:sp>
    </p:spTree>
    <p:extLst>
      <p:ext uri="{BB962C8B-B14F-4D97-AF65-F5344CB8AC3E}">
        <p14:creationId xmlns:p14="http://schemas.microsoft.com/office/powerpoint/2010/main" val="22367064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a:spLocks noGrp="1"/>
          </p:cNvSpPr>
          <p:nvPr>
            <p:ph type="title"/>
          </p:nvPr>
        </p:nvSpPr>
        <p:spPr>
          <a:xfrm>
            <a:off x="710779" y="139699"/>
            <a:ext cx="6665012" cy="482601"/>
          </a:xfrm>
        </p:spPr>
        <p:txBody>
          <a:bodyPr>
            <a:noAutofit/>
          </a:bodyPr>
          <a:lstStyle/>
          <a:p>
            <a:r>
              <a:rPr lang="en-US" sz="3200" b="1" dirty="0" smtClean="0">
                <a:solidFill>
                  <a:schemeClr val="bg2">
                    <a:lumMod val="50000"/>
                  </a:schemeClr>
                </a:solidFill>
              </a:rPr>
              <a:t>LQCD: The Spectrum of Mesons</a:t>
            </a:r>
            <a:endParaRPr lang="en-US" sz="3200" b="1" dirty="0">
              <a:solidFill>
                <a:schemeClr val="bg2">
                  <a:lumMod val="50000"/>
                </a:schemeClr>
              </a:solidFill>
            </a:endParaRPr>
          </a:p>
        </p:txBody>
      </p:sp>
      <p:pic>
        <p:nvPicPr>
          <p:cNvPr id="7" name="Content Placeholder 6" descr="lqcd_spectrum.pdf"/>
          <p:cNvPicPr>
            <a:picLocks noGrp="1" noChangeAspect="1"/>
          </p:cNvPicPr>
          <p:nvPr>
            <p:ph idx="1"/>
          </p:nvPr>
        </p:nvPicPr>
        <p:blipFill>
          <a:blip r:embed="rId2"/>
          <a:srcRect t="10050" b="10050"/>
          <a:stretch>
            <a:fillRect/>
          </a:stretch>
        </p:blipFill>
        <p:spPr/>
      </p:pic>
      <p:sp>
        <p:nvSpPr>
          <p:cNvPr id="4" name="Date Placeholder 3"/>
          <p:cNvSpPr>
            <a:spLocks noGrp="1"/>
          </p:cNvSpPr>
          <p:nvPr>
            <p:ph type="dt" sz="half" idx="10"/>
          </p:nvPr>
        </p:nvSpPr>
        <p:spPr/>
        <p:txBody>
          <a:bodyPr/>
          <a:lstStyle/>
          <a:p>
            <a:r>
              <a:rPr lang="en-US" smtClean="0"/>
              <a:t>6/24/11</a:t>
            </a:r>
            <a:endParaRPr lang="en-US"/>
          </a:p>
        </p:txBody>
      </p:sp>
      <p:sp>
        <p:nvSpPr>
          <p:cNvPr id="5" name="Footer Placeholder 4"/>
          <p:cNvSpPr>
            <a:spLocks noGrp="1"/>
          </p:cNvSpPr>
          <p:nvPr>
            <p:ph type="ftr" sz="quarter" idx="11"/>
          </p:nvPr>
        </p:nvSpPr>
        <p:spPr/>
        <p:txBody>
          <a:bodyPr/>
          <a:lstStyle/>
          <a:p>
            <a:r>
              <a:rPr lang="en-US" smtClean="0"/>
              <a:t>JLab PWA Workshop</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6</a:t>
            </a:fld>
            <a:endParaRPr lang="en-US"/>
          </a:p>
        </p:txBody>
      </p:sp>
      <p:sp>
        <p:nvSpPr>
          <p:cNvPr id="9" name="TextBox 8"/>
          <p:cNvSpPr txBox="1"/>
          <p:nvPr/>
        </p:nvSpPr>
        <p:spPr>
          <a:xfrm>
            <a:off x="1106952" y="821048"/>
            <a:ext cx="5889212"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isospin</a:t>
            </a:r>
            <a:r>
              <a:rPr lang="en-US" sz="1600" dirty="0" smtClean="0">
                <a:solidFill>
                  <a:schemeClr val="accent5">
                    <a:lumMod val="75000"/>
                  </a:schemeClr>
                </a:solidFill>
                <a:latin typeface="Apple Casual"/>
              </a:rPr>
              <a:t>-one light-quark mesons.</a:t>
            </a:r>
            <a:endParaRPr lang="en-US" sz="1600" dirty="0">
              <a:solidFill>
                <a:schemeClr val="accent5">
                  <a:lumMod val="75000"/>
                </a:schemeClr>
              </a:solidFill>
              <a:latin typeface="Apple Casual"/>
            </a:endParaRP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7013934" y="5314550"/>
            <a:ext cx="723713" cy="307777"/>
          </a:xfrm>
          <a:prstGeom prst="rect">
            <a:avLst/>
          </a:prstGeom>
          <a:noFill/>
        </p:spPr>
        <p:txBody>
          <a:bodyPr wrap="none" rtlCol="0">
            <a:spAutoFit/>
          </a:bodyPr>
          <a:lstStyle/>
          <a:p>
            <a:r>
              <a:rPr lang="en-US" sz="1400" dirty="0" smtClean="0">
                <a:solidFill>
                  <a:schemeClr val="accent2">
                    <a:lumMod val="60000"/>
                    <a:lumOff val="40000"/>
                  </a:schemeClr>
                </a:solidFill>
              </a:rPr>
              <a:t>(exotic)</a:t>
            </a:r>
            <a:endParaRPr lang="en-US" sz="1400" dirty="0">
              <a:solidFill>
                <a:schemeClr val="accent2">
                  <a:lumMod val="60000"/>
                  <a:lumOff val="40000"/>
                </a:schemeClr>
              </a:solidFill>
            </a:endParaRPr>
          </a:p>
        </p:txBody>
      </p:sp>
      <p:pic>
        <p:nvPicPr>
          <p:cNvPr id="18" name="Picture 17" descr="latex-image-1.pdf"/>
          <p:cNvPicPr>
            <a:picLocks noChangeAspect="1"/>
          </p:cNvPicPr>
          <p:nvPr/>
        </p:nvPicPr>
        <p:blipFill>
          <a:blip r:embed="rId3"/>
          <a:stretch>
            <a:fillRect/>
          </a:stretch>
        </p:blipFill>
        <p:spPr>
          <a:xfrm>
            <a:off x="1760538" y="1344613"/>
            <a:ext cx="2095500" cy="177800"/>
          </a:xfrm>
          <a:prstGeom prst="rect">
            <a:avLst/>
          </a:prstGeom>
        </p:spPr>
      </p:pic>
      <p:pic>
        <p:nvPicPr>
          <p:cNvPr id="19" name="Picture 18" descr="latex-image-1.pdf"/>
          <p:cNvPicPr>
            <a:picLocks noChangeAspect="1"/>
          </p:cNvPicPr>
          <p:nvPr/>
        </p:nvPicPr>
        <p:blipFill>
          <a:blip r:embed="rId4"/>
          <a:stretch>
            <a:fillRect/>
          </a:stretch>
        </p:blipFill>
        <p:spPr>
          <a:xfrm>
            <a:off x="4298950" y="1284288"/>
            <a:ext cx="2120900" cy="228600"/>
          </a:xfrm>
          <a:prstGeom prst="rect">
            <a:avLst/>
          </a:prstGeom>
        </p:spPr>
      </p:pic>
      <p:pic>
        <p:nvPicPr>
          <p:cNvPr id="20" name="Picture 19" descr="latex-image-1.pdf"/>
          <p:cNvPicPr>
            <a:picLocks noChangeAspect="1"/>
          </p:cNvPicPr>
          <p:nvPr/>
        </p:nvPicPr>
        <p:blipFill>
          <a:blip r:embed="rId5"/>
          <a:stretch>
            <a:fillRect/>
          </a:stretch>
        </p:blipFill>
        <p:spPr>
          <a:xfrm>
            <a:off x="6996164" y="1319213"/>
            <a:ext cx="800100" cy="228600"/>
          </a:xfrm>
          <a:prstGeom prst="rect">
            <a:avLst/>
          </a:prstGeom>
        </p:spPr>
      </p:pic>
      <p:pic>
        <p:nvPicPr>
          <p:cNvPr id="22" name="Picture 21" descr="latex-image-1.pdf"/>
          <p:cNvPicPr>
            <a:picLocks noChangeAspect="1"/>
          </p:cNvPicPr>
          <p:nvPr/>
        </p:nvPicPr>
        <p:blipFill>
          <a:blip r:embed="rId6"/>
          <a:stretch>
            <a:fillRect/>
          </a:stretch>
        </p:blipFill>
        <p:spPr>
          <a:xfrm>
            <a:off x="1722438" y="3736975"/>
            <a:ext cx="469900" cy="215900"/>
          </a:xfrm>
          <a:prstGeom prst="rect">
            <a:avLst/>
          </a:prstGeom>
        </p:spPr>
      </p:pic>
      <p:pic>
        <p:nvPicPr>
          <p:cNvPr id="23" name="Picture 22" descr="latex-image-1.pdf"/>
          <p:cNvPicPr>
            <a:picLocks noChangeAspect="1"/>
          </p:cNvPicPr>
          <p:nvPr/>
        </p:nvPicPr>
        <p:blipFill>
          <a:blip r:embed="rId7"/>
          <a:stretch>
            <a:fillRect/>
          </a:stretch>
        </p:blipFill>
        <p:spPr>
          <a:xfrm>
            <a:off x="1711325" y="5380038"/>
            <a:ext cx="469900" cy="215900"/>
          </a:xfrm>
          <a:prstGeom prst="rect">
            <a:avLst/>
          </a:prstGeom>
        </p:spPr>
      </p:pic>
      <p:pic>
        <p:nvPicPr>
          <p:cNvPr id="24" name="Picture 23" descr="latex-image-1.pdf"/>
          <p:cNvPicPr>
            <a:picLocks noChangeAspect="1"/>
          </p:cNvPicPr>
          <p:nvPr/>
        </p:nvPicPr>
        <p:blipFill>
          <a:blip r:embed="rId8"/>
          <a:stretch>
            <a:fillRect/>
          </a:stretch>
        </p:blipFill>
        <p:spPr>
          <a:xfrm>
            <a:off x="2160588" y="5076825"/>
            <a:ext cx="457200" cy="215900"/>
          </a:xfrm>
          <a:prstGeom prst="rect">
            <a:avLst/>
          </a:prstGeom>
        </p:spPr>
      </p:pic>
      <p:pic>
        <p:nvPicPr>
          <p:cNvPr id="25" name="Picture 24" descr="latex-image-1.pdf"/>
          <p:cNvPicPr>
            <a:picLocks noChangeAspect="1"/>
          </p:cNvPicPr>
          <p:nvPr/>
        </p:nvPicPr>
        <p:blipFill>
          <a:blip r:embed="rId9"/>
          <a:stretch>
            <a:fillRect/>
          </a:stretch>
        </p:blipFill>
        <p:spPr>
          <a:xfrm>
            <a:off x="2125663" y="3457575"/>
            <a:ext cx="457200" cy="215900"/>
          </a:xfrm>
          <a:prstGeom prst="rect">
            <a:avLst/>
          </a:prstGeom>
        </p:spPr>
      </p:pic>
      <p:pic>
        <p:nvPicPr>
          <p:cNvPr id="26" name="Picture 25" descr="latex-image-1.pdf"/>
          <p:cNvPicPr>
            <a:picLocks noChangeAspect="1"/>
          </p:cNvPicPr>
          <p:nvPr/>
        </p:nvPicPr>
        <p:blipFill>
          <a:blip r:embed="rId10"/>
          <a:stretch>
            <a:fillRect/>
          </a:stretch>
        </p:blipFill>
        <p:spPr>
          <a:xfrm>
            <a:off x="2217738" y="3178175"/>
            <a:ext cx="736600" cy="215900"/>
          </a:xfrm>
          <a:prstGeom prst="rect">
            <a:avLst/>
          </a:prstGeom>
        </p:spPr>
      </p:pic>
      <p:pic>
        <p:nvPicPr>
          <p:cNvPr id="27" name="Picture 26" descr="latex-image-1.pdf"/>
          <p:cNvPicPr>
            <a:picLocks noChangeAspect="1"/>
          </p:cNvPicPr>
          <p:nvPr/>
        </p:nvPicPr>
        <p:blipFill>
          <a:blip r:embed="rId11"/>
          <a:stretch>
            <a:fillRect/>
          </a:stretch>
        </p:blipFill>
        <p:spPr>
          <a:xfrm>
            <a:off x="3141663" y="3200400"/>
            <a:ext cx="520700" cy="215900"/>
          </a:xfrm>
          <a:prstGeom prst="rect">
            <a:avLst/>
          </a:prstGeom>
        </p:spPr>
      </p:pic>
      <p:pic>
        <p:nvPicPr>
          <p:cNvPr id="28" name="Picture 27" descr="latex-image-1.pdf"/>
          <p:cNvPicPr>
            <a:picLocks noChangeAspect="1"/>
          </p:cNvPicPr>
          <p:nvPr/>
        </p:nvPicPr>
        <p:blipFill>
          <a:blip r:embed="rId12"/>
          <a:stretch>
            <a:fillRect/>
          </a:stretch>
        </p:blipFill>
        <p:spPr>
          <a:xfrm>
            <a:off x="4244975" y="4064000"/>
            <a:ext cx="482600" cy="215900"/>
          </a:xfrm>
          <a:prstGeom prst="rect">
            <a:avLst/>
          </a:prstGeom>
        </p:spPr>
      </p:pic>
      <p:pic>
        <p:nvPicPr>
          <p:cNvPr id="29" name="Picture 28" descr="latex-image-1.pdf"/>
          <p:cNvPicPr>
            <a:picLocks noChangeAspect="1"/>
          </p:cNvPicPr>
          <p:nvPr/>
        </p:nvPicPr>
        <p:blipFill>
          <a:blip r:embed="rId13"/>
          <a:stretch>
            <a:fillRect/>
          </a:stretch>
        </p:blipFill>
        <p:spPr>
          <a:xfrm>
            <a:off x="4894263" y="4098925"/>
            <a:ext cx="698500" cy="215900"/>
          </a:xfrm>
          <a:prstGeom prst="rect">
            <a:avLst/>
          </a:prstGeom>
        </p:spPr>
      </p:pic>
      <p:pic>
        <p:nvPicPr>
          <p:cNvPr id="30" name="Picture 29" descr="latex-image-1.pdf"/>
          <p:cNvPicPr>
            <a:picLocks noChangeAspect="1"/>
          </p:cNvPicPr>
          <p:nvPr/>
        </p:nvPicPr>
        <p:blipFill>
          <a:blip r:embed="rId14"/>
          <a:stretch>
            <a:fillRect/>
          </a:stretch>
        </p:blipFill>
        <p:spPr>
          <a:xfrm>
            <a:off x="6133381" y="2439988"/>
            <a:ext cx="482600" cy="215900"/>
          </a:xfrm>
          <a:prstGeom prst="rect">
            <a:avLst/>
          </a:prstGeom>
        </p:spPr>
      </p:pic>
      <p:pic>
        <p:nvPicPr>
          <p:cNvPr id="31" name="Picture 30" descr="latex-image-1.pdf"/>
          <p:cNvPicPr>
            <a:picLocks noChangeAspect="1"/>
          </p:cNvPicPr>
          <p:nvPr/>
        </p:nvPicPr>
        <p:blipFill>
          <a:blip r:embed="rId15"/>
          <a:stretch>
            <a:fillRect/>
          </a:stretch>
        </p:blipFill>
        <p:spPr>
          <a:xfrm>
            <a:off x="5243513" y="2439988"/>
            <a:ext cx="698500" cy="215900"/>
          </a:xfrm>
          <a:prstGeom prst="rect">
            <a:avLst/>
          </a:prstGeom>
        </p:spPr>
      </p:pic>
      <p:pic>
        <p:nvPicPr>
          <p:cNvPr id="32" name="Picture 31" descr="latex-image-1.pdf"/>
          <p:cNvPicPr>
            <a:picLocks noChangeAspect="1"/>
          </p:cNvPicPr>
          <p:nvPr/>
        </p:nvPicPr>
        <p:blipFill>
          <a:blip r:embed="rId16"/>
          <a:stretch>
            <a:fillRect/>
          </a:stretch>
        </p:blipFill>
        <p:spPr>
          <a:xfrm>
            <a:off x="2230438" y="2024063"/>
            <a:ext cx="736600" cy="215900"/>
          </a:xfrm>
          <a:prstGeom prst="rect">
            <a:avLst/>
          </a:prstGeom>
        </p:spPr>
      </p:pic>
      <p:pic>
        <p:nvPicPr>
          <p:cNvPr id="33" name="Picture 32" descr="latex-image-1.pdf"/>
          <p:cNvPicPr>
            <a:picLocks noChangeAspect="1"/>
          </p:cNvPicPr>
          <p:nvPr/>
        </p:nvPicPr>
        <p:blipFill>
          <a:blip r:embed="rId17"/>
          <a:stretch>
            <a:fillRect/>
          </a:stretch>
        </p:blipFill>
        <p:spPr>
          <a:xfrm>
            <a:off x="2451100" y="1524000"/>
            <a:ext cx="736600" cy="215900"/>
          </a:xfrm>
          <a:prstGeom prst="rect">
            <a:avLst/>
          </a:prstGeom>
        </p:spPr>
      </p:pic>
      <p:pic>
        <p:nvPicPr>
          <p:cNvPr id="34" name="Picture 33" descr="latex-image-1.pdf"/>
          <p:cNvPicPr>
            <a:picLocks noChangeAspect="1"/>
          </p:cNvPicPr>
          <p:nvPr/>
        </p:nvPicPr>
        <p:blipFill>
          <a:blip r:embed="rId18"/>
          <a:stretch>
            <a:fillRect/>
          </a:stretch>
        </p:blipFill>
        <p:spPr>
          <a:xfrm>
            <a:off x="1711325" y="2408238"/>
            <a:ext cx="469900" cy="215900"/>
          </a:xfrm>
          <a:prstGeom prst="rect">
            <a:avLst/>
          </a:prstGeom>
        </p:spPr>
      </p:pic>
      <p:pic>
        <p:nvPicPr>
          <p:cNvPr id="35" name="Picture 34" descr="latex-image-1.pdf"/>
          <p:cNvPicPr>
            <a:picLocks noChangeAspect="1"/>
          </p:cNvPicPr>
          <p:nvPr/>
        </p:nvPicPr>
        <p:blipFill>
          <a:blip r:embed="rId19"/>
          <a:stretch>
            <a:fillRect/>
          </a:stretch>
        </p:blipFill>
        <p:spPr>
          <a:xfrm>
            <a:off x="2043113" y="1593850"/>
            <a:ext cx="457200" cy="215900"/>
          </a:xfrm>
          <a:prstGeom prst="rect">
            <a:avLst/>
          </a:prstGeom>
        </p:spPr>
      </p:pic>
      <p:pic>
        <p:nvPicPr>
          <p:cNvPr id="36" name="Picture 35" descr="latex-image-1.pdf"/>
          <p:cNvPicPr>
            <a:picLocks noChangeAspect="1"/>
          </p:cNvPicPr>
          <p:nvPr/>
        </p:nvPicPr>
        <p:blipFill>
          <a:blip r:embed="rId20"/>
          <a:stretch>
            <a:fillRect/>
          </a:stretch>
        </p:blipFill>
        <p:spPr>
          <a:xfrm>
            <a:off x="3165475" y="1989138"/>
            <a:ext cx="520700" cy="215900"/>
          </a:xfrm>
          <a:prstGeom prst="rect">
            <a:avLst/>
          </a:prstGeom>
        </p:spPr>
      </p:pic>
      <p:pic>
        <p:nvPicPr>
          <p:cNvPr id="37" name="Picture 36" descr="latex-image-1.pdf"/>
          <p:cNvPicPr>
            <a:picLocks noChangeAspect="1"/>
          </p:cNvPicPr>
          <p:nvPr/>
        </p:nvPicPr>
        <p:blipFill>
          <a:blip r:embed="rId21"/>
          <a:stretch>
            <a:fillRect/>
          </a:stretch>
        </p:blipFill>
        <p:spPr>
          <a:xfrm>
            <a:off x="3427413" y="1476375"/>
            <a:ext cx="508000" cy="215900"/>
          </a:xfrm>
          <a:prstGeom prst="rect">
            <a:avLst/>
          </a:prstGeom>
        </p:spPr>
      </p:pic>
      <p:sp>
        <p:nvSpPr>
          <p:cNvPr id="40" name="TextBox 39"/>
          <p:cNvSpPr txBox="1"/>
          <p:nvPr/>
        </p:nvSpPr>
        <p:spPr>
          <a:xfrm>
            <a:off x="107007" y="2301945"/>
            <a:ext cx="1255422" cy="677108"/>
          </a:xfrm>
          <a:prstGeom prst="rect">
            <a:avLst/>
          </a:prstGeom>
          <a:noFill/>
        </p:spPr>
        <p:txBody>
          <a:bodyPr wrap="none" rtlCol="0">
            <a:spAutoFit/>
          </a:bodyPr>
          <a:lstStyle/>
          <a:p>
            <a:r>
              <a:rPr lang="en-US" sz="2000" b="1" dirty="0" smtClean="0">
                <a:solidFill>
                  <a:schemeClr val="accent2">
                    <a:lumMod val="75000"/>
                  </a:schemeClr>
                </a:solidFill>
              </a:rPr>
              <a:t>   </a:t>
            </a:r>
            <a:r>
              <a:rPr lang="en-US" b="1" dirty="0" smtClean="0">
                <a:solidFill>
                  <a:schemeClr val="accent2">
                    <a:lumMod val="75000"/>
                  </a:schemeClr>
                </a:solidFill>
              </a:rPr>
              <a:t> Extra</a:t>
            </a:r>
          </a:p>
          <a:p>
            <a:r>
              <a:rPr lang="en-US" b="1" dirty="0">
                <a:solidFill>
                  <a:schemeClr val="accent2">
                    <a:lumMod val="75000"/>
                  </a:schemeClr>
                </a:solidFill>
              </a:rPr>
              <a:t>s</a:t>
            </a:r>
            <a:r>
              <a:rPr lang="en-US" b="1" dirty="0" smtClean="0">
                <a:solidFill>
                  <a:schemeClr val="accent2">
                    <a:lumMod val="75000"/>
                  </a:schemeClr>
                </a:solidFill>
              </a:rPr>
              <a:t>tates ???     </a:t>
            </a:r>
            <a:endParaRPr lang="en-US" b="1" dirty="0">
              <a:solidFill>
                <a:schemeClr val="accent2">
                  <a:lumMod val="75000"/>
                </a:schemeClr>
              </a:solidFill>
            </a:endParaRPr>
          </a:p>
        </p:txBody>
      </p:sp>
      <p:sp>
        <p:nvSpPr>
          <p:cNvPr id="41" name="Rectangle 40"/>
          <p:cNvSpPr/>
          <p:nvPr/>
        </p:nvSpPr>
        <p:spPr>
          <a:xfrm>
            <a:off x="1333500" y="2408238"/>
            <a:ext cx="6857939" cy="527784"/>
          </a:xfrm>
          <a:prstGeom prst="rect">
            <a:avLst/>
          </a:prstGeom>
          <a:noFill/>
          <a:ln w="38100">
            <a:solidFill>
              <a:schemeClr val="accent2">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711325" y="4314825"/>
            <a:ext cx="5978144" cy="369332"/>
          </a:xfrm>
          <a:prstGeom prst="rect">
            <a:avLst/>
          </a:prstGeom>
          <a:noFill/>
        </p:spPr>
        <p:txBody>
          <a:bodyPr wrap="none" rtlCol="0">
            <a:spAutoFit/>
          </a:bodyPr>
          <a:lstStyle/>
          <a:p>
            <a:r>
              <a:rPr lang="en-US" b="1" i="1" dirty="0" smtClean="0">
                <a:solidFill>
                  <a:schemeClr val="accent2">
                    <a:lumMod val="75000"/>
                  </a:schemeClr>
                </a:solidFill>
              </a:rPr>
              <a:t>Large overlap with non-trivial operators in the </a:t>
            </a:r>
            <a:r>
              <a:rPr lang="en-US" b="1" i="1" dirty="0" err="1" smtClean="0">
                <a:solidFill>
                  <a:schemeClr val="accent2">
                    <a:lumMod val="75000"/>
                  </a:schemeClr>
                </a:solidFill>
              </a:rPr>
              <a:t>gluonic</a:t>
            </a:r>
            <a:r>
              <a:rPr lang="en-US" b="1" i="1" dirty="0" smtClean="0">
                <a:solidFill>
                  <a:schemeClr val="accent2">
                    <a:lumMod val="75000"/>
                  </a:schemeClr>
                </a:solidFill>
              </a:rPr>
              <a:t> fields</a:t>
            </a:r>
            <a:endParaRPr lang="en-US" b="1" i="1" dirty="0">
              <a:solidFill>
                <a:schemeClr val="accent2">
                  <a:lumMod val="75000"/>
                </a:schemeClr>
              </a:solidFill>
            </a:endParaRPr>
          </a:p>
        </p:txBody>
      </p:sp>
      <p:sp>
        <p:nvSpPr>
          <p:cNvPr id="43" name="TextBox 42"/>
          <p:cNvSpPr txBox="1"/>
          <p:nvPr/>
        </p:nvSpPr>
        <p:spPr>
          <a:xfrm>
            <a:off x="255832" y="3736975"/>
            <a:ext cx="454947" cy="1477328"/>
          </a:xfrm>
          <a:prstGeom prst="rect">
            <a:avLst/>
          </a:prstGeom>
          <a:noFill/>
        </p:spPr>
        <p:txBody>
          <a:bodyPr wrap="none" rtlCol="0">
            <a:spAutoFit/>
          </a:bodyPr>
          <a:lstStyle/>
          <a:p>
            <a:r>
              <a:rPr lang="en-US" dirty="0" smtClean="0"/>
              <a:t>0</a:t>
            </a:r>
            <a:r>
              <a:rPr lang="en-US" baseline="30000" dirty="0" smtClean="0"/>
              <a:t>-+</a:t>
            </a:r>
          </a:p>
          <a:p>
            <a:r>
              <a:rPr lang="en-US" dirty="0" smtClean="0"/>
              <a:t>1</a:t>
            </a:r>
            <a:r>
              <a:rPr lang="en-US" baseline="30000" dirty="0" smtClean="0"/>
              <a:t>—</a:t>
            </a:r>
          </a:p>
          <a:p>
            <a:r>
              <a:rPr lang="en-US" dirty="0" smtClean="0"/>
              <a:t>2</a:t>
            </a:r>
            <a:r>
              <a:rPr lang="en-US" baseline="30000" dirty="0" smtClean="0"/>
              <a:t>-+</a:t>
            </a:r>
          </a:p>
          <a:p>
            <a:r>
              <a:rPr lang="en-US" dirty="0" smtClean="0"/>
              <a:t>1</a:t>
            </a:r>
            <a:r>
              <a:rPr lang="en-US" baseline="30000" dirty="0" smtClean="0"/>
              <a:t>+-</a:t>
            </a:r>
          </a:p>
          <a:p>
            <a:r>
              <a:rPr lang="en-US" dirty="0" smtClean="0"/>
              <a:t>1</a:t>
            </a:r>
            <a:r>
              <a:rPr lang="en-US" baseline="30000" dirty="0" smtClean="0"/>
              <a:t>++</a:t>
            </a:r>
            <a:endParaRPr lang="en-US" baseline="30000" dirty="0"/>
          </a:p>
        </p:txBody>
      </p:sp>
      <p:sp>
        <p:nvSpPr>
          <p:cNvPr id="44" name="TextBox 43"/>
          <p:cNvSpPr txBox="1"/>
          <p:nvPr/>
        </p:nvSpPr>
        <p:spPr>
          <a:xfrm>
            <a:off x="0" y="3178175"/>
            <a:ext cx="1287206" cy="646331"/>
          </a:xfrm>
          <a:prstGeom prst="rect">
            <a:avLst/>
          </a:prstGeom>
          <a:noFill/>
        </p:spPr>
        <p:txBody>
          <a:bodyPr wrap="none" rtlCol="0">
            <a:spAutoFit/>
          </a:bodyPr>
          <a:lstStyle/>
          <a:p>
            <a:r>
              <a:rPr lang="en-US" dirty="0" smtClean="0"/>
              <a:t>Non-exotic</a:t>
            </a:r>
          </a:p>
          <a:p>
            <a:r>
              <a:rPr lang="en-US" dirty="0" smtClean="0"/>
              <a:t>QN hybrids.</a:t>
            </a:r>
            <a:endParaRPr lang="en-US" dirty="0"/>
          </a:p>
        </p:txBody>
      </p:sp>
      <p:cxnSp>
        <p:nvCxnSpPr>
          <p:cNvPr id="46" name="Straight Arrow Connector 45"/>
          <p:cNvCxnSpPr>
            <a:stCxn id="43" idx="3"/>
          </p:cNvCxnSpPr>
          <p:nvPr/>
        </p:nvCxnSpPr>
        <p:spPr>
          <a:xfrm flipV="1">
            <a:off x="710779" y="2624138"/>
            <a:ext cx="2694407" cy="1851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710779" y="2736056"/>
            <a:ext cx="1519659" cy="1443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702626" y="2944176"/>
            <a:ext cx="1016853" cy="100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6419850" y="1159602"/>
            <a:ext cx="2171701" cy="2234473"/>
          </a:xfrm>
          <a:prstGeom prst="ellipse">
            <a:avLst/>
          </a:prstGeom>
          <a:solidFill>
            <a:schemeClr val="accent3">
              <a:lumMod val="20000"/>
              <a:lumOff val="80000"/>
              <a:alpha val="26000"/>
            </a:schemeClr>
          </a:solidFill>
          <a:ln w="254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3187700" y="3567738"/>
            <a:ext cx="5116513" cy="2340769"/>
          </a:xfrm>
          <a:prstGeom prst="wedgeRoundRectCallout">
            <a:avLst/>
          </a:prstGeom>
          <a:solidFill>
            <a:schemeClr val="accent3">
              <a:lumMod val="20000"/>
              <a:lumOff val="80000"/>
            </a:schemeClr>
          </a:solidFill>
          <a:ln w="25400">
            <a:solidFill>
              <a:schemeClr val="accent4">
                <a:lumMod val="60000"/>
                <a:lumOff val="40000"/>
              </a:schemeClr>
            </a:solidFill>
          </a:ln>
          <a:scene3d>
            <a:camera prst="orthographicFront">
              <a:rot lat="1080000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lumOff val="50000"/>
                </a:schemeClr>
              </a:solidFill>
            </a:endParaRPr>
          </a:p>
        </p:txBody>
      </p:sp>
      <p:sp>
        <p:nvSpPr>
          <p:cNvPr id="14" name="TextBox 13"/>
          <p:cNvSpPr txBox="1"/>
          <p:nvPr/>
        </p:nvSpPr>
        <p:spPr>
          <a:xfrm>
            <a:off x="3216890" y="4475639"/>
            <a:ext cx="4979055" cy="1323439"/>
          </a:xfrm>
          <a:prstGeom prst="rect">
            <a:avLst/>
          </a:prstGeom>
          <a:noFill/>
        </p:spPr>
        <p:txBody>
          <a:bodyPr wrap="square" rtlCol="0">
            <a:spAutoFit/>
          </a:bodyPr>
          <a:lstStyle/>
          <a:p>
            <a:r>
              <a:rPr lang="en-US" sz="2000" b="1" dirty="0" smtClean="0">
                <a:solidFill>
                  <a:schemeClr val="tx2">
                    <a:lumMod val="50000"/>
                    <a:lumOff val="50000"/>
                  </a:schemeClr>
                </a:solidFill>
              </a:rPr>
              <a:t>This does not look like the flux-tube spectrum. At first glance, it looks more like the bag model predictions? Talk to Adam for</a:t>
            </a:r>
          </a:p>
          <a:p>
            <a:r>
              <a:rPr lang="en-US" sz="2000" b="1" dirty="0">
                <a:solidFill>
                  <a:schemeClr val="tx2">
                    <a:lumMod val="50000"/>
                    <a:lumOff val="50000"/>
                  </a:schemeClr>
                </a:solidFill>
              </a:rPr>
              <a:t>a</a:t>
            </a:r>
            <a:r>
              <a:rPr lang="en-US" sz="2000" b="1" dirty="0" smtClean="0">
                <a:solidFill>
                  <a:schemeClr val="tx2">
                    <a:lumMod val="50000"/>
                    <a:lumOff val="50000"/>
                  </a:schemeClr>
                </a:solidFill>
              </a:rPr>
              <a:t> better description.</a:t>
            </a:r>
            <a:endParaRPr lang="en-US" sz="2000" b="1" dirty="0">
              <a:solidFill>
                <a:schemeClr val="tx2">
                  <a:lumMod val="50000"/>
                  <a:lumOff val="50000"/>
                </a:schemeClr>
              </a:solidFill>
            </a:endParaRPr>
          </a:p>
        </p:txBody>
      </p:sp>
      <p:sp>
        <p:nvSpPr>
          <p:cNvPr id="49" name="TextBox 48"/>
          <p:cNvSpPr txBox="1"/>
          <p:nvPr/>
        </p:nvSpPr>
        <p:spPr>
          <a:xfrm>
            <a:off x="0" y="6126163"/>
            <a:ext cx="4314001" cy="307777"/>
          </a:xfrm>
          <a:prstGeom prst="rect">
            <a:avLst/>
          </a:prstGeom>
          <a:noFill/>
        </p:spPr>
        <p:txBody>
          <a:bodyPr wrap="none" rtlCol="0">
            <a:spAutoFit/>
          </a:bodyPr>
          <a:lstStyle/>
          <a:p>
            <a:r>
              <a:rPr lang="en-US" sz="1400" dirty="0" smtClean="0">
                <a:solidFill>
                  <a:schemeClr val="accent2">
                    <a:lumMod val="75000"/>
                  </a:schemeClr>
                </a:solidFill>
                <a:latin typeface="Apple Casual"/>
              </a:rPr>
              <a:t>J.J. </a:t>
            </a:r>
            <a:r>
              <a:rPr lang="en-US" sz="1400" dirty="0" err="1" smtClean="0">
                <a:solidFill>
                  <a:schemeClr val="accent2">
                    <a:lumMod val="75000"/>
                  </a:schemeClr>
                </a:solidFill>
                <a:latin typeface="Apple Casual"/>
              </a:rPr>
              <a:t>Dudek</a:t>
            </a:r>
            <a:r>
              <a:rPr lang="en-US" sz="1400" dirty="0" smtClean="0">
                <a:solidFill>
                  <a:schemeClr val="accent2">
                    <a:lumMod val="75000"/>
                  </a:schemeClr>
                </a:solidFill>
                <a:latin typeface="Apple Casual"/>
              </a:rPr>
              <a:t> (et al.) Phys. Rev. D82, 034508 (2010) </a:t>
            </a:r>
            <a:endParaRPr lang="en-US" sz="1400" dirty="0">
              <a:solidFill>
                <a:schemeClr val="accent2">
                  <a:lumMod val="75000"/>
                </a:schemeClr>
              </a:solidFill>
              <a:latin typeface="Apple Casual"/>
            </a:endParaRPr>
          </a:p>
        </p:txBody>
      </p:sp>
    </p:spTree>
    <p:extLst>
      <p:ext uri="{BB962C8B-B14F-4D97-AF65-F5344CB8AC3E}">
        <p14:creationId xmlns:p14="http://schemas.microsoft.com/office/powerpoint/2010/main" val="30106915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6/24/11</a:t>
            </a:r>
            <a:endParaRPr lang="en-US"/>
          </a:p>
        </p:txBody>
      </p:sp>
      <p:sp>
        <p:nvSpPr>
          <p:cNvPr id="3" name="Footer Placeholder 2"/>
          <p:cNvSpPr>
            <a:spLocks noGrp="1"/>
          </p:cNvSpPr>
          <p:nvPr>
            <p:ph type="ftr" sz="quarter" idx="11"/>
          </p:nvPr>
        </p:nvSpPr>
        <p:spPr/>
        <p:txBody>
          <a:bodyPr/>
          <a:lstStyle/>
          <a:p>
            <a:r>
              <a:rPr lang="en-US" smtClean="0"/>
              <a:t>JLab PWA Workshop</a:t>
            </a:r>
            <a:endParaRPr lang="en-US" dirty="0"/>
          </a:p>
        </p:txBody>
      </p:sp>
      <p:sp>
        <p:nvSpPr>
          <p:cNvPr id="4" name="Slide Number Placeholder 3"/>
          <p:cNvSpPr>
            <a:spLocks noGrp="1"/>
          </p:cNvSpPr>
          <p:nvPr>
            <p:ph type="sldNum" sz="quarter" idx="12"/>
          </p:nvPr>
        </p:nvSpPr>
        <p:spPr/>
        <p:txBody>
          <a:bodyPr/>
          <a:lstStyle/>
          <a:p>
            <a:fld id="{D8D3B478-7282-904F-8ED9-4BBB33FCC29A}" type="slidenum">
              <a:rPr lang="en-US" smtClean="0"/>
              <a:pPr/>
              <a:t>7</a:t>
            </a:fld>
            <a:endParaRPr lang="en-US"/>
          </a:p>
        </p:txBody>
      </p:sp>
      <p:sp>
        <p:nvSpPr>
          <p:cNvPr id="5" name="Rectangle 4"/>
          <p:cNvSpPr/>
          <p:nvPr/>
        </p:nvSpPr>
        <p:spPr>
          <a:xfrm>
            <a:off x="871639" y="0"/>
            <a:ext cx="2845796" cy="584776"/>
          </a:xfrm>
          <a:prstGeom prst="rect">
            <a:avLst/>
          </a:prstGeom>
        </p:spPr>
        <p:txBody>
          <a:bodyPr wrap="square">
            <a:spAutoFit/>
          </a:bodyPr>
          <a:lstStyle/>
          <a:p>
            <a:pPr lvl="0" algn="ctr" defTabSz="914400">
              <a:spcBef>
                <a:spcPct val="0"/>
              </a:spcBef>
              <a:defRPr/>
            </a:pPr>
            <a:r>
              <a:rPr lang="en-US" sz="3200" b="1" dirty="0" smtClean="0">
                <a:solidFill>
                  <a:schemeClr val="bg2">
                    <a:lumMod val="50000"/>
                  </a:schemeClr>
                </a:solidFill>
                <a:latin typeface="+mj-lt"/>
              </a:rPr>
              <a:t>QCD Exotics</a:t>
            </a:r>
          </a:p>
        </p:txBody>
      </p:sp>
      <p:grpSp>
        <p:nvGrpSpPr>
          <p:cNvPr id="6" name="Group 6"/>
          <p:cNvGrpSpPr>
            <a:grpSpLocks/>
          </p:cNvGrpSpPr>
          <p:nvPr/>
        </p:nvGrpSpPr>
        <p:grpSpPr bwMode="auto">
          <a:xfrm>
            <a:off x="161133" y="1600200"/>
            <a:ext cx="7446962" cy="2209800"/>
            <a:chOff x="0" y="2592"/>
            <a:chExt cx="4691" cy="1392"/>
          </a:xfrm>
        </p:grpSpPr>
        <p:sp>
          <p:nvSpPr>
            <p:cNvPr id="7" name="Text Box 7"/>
            <p:cNvSpPr txBox="1">
              <a:spLocks noChangeArrowheads="1"/>
            </p:cNvSpPr>
            <p:nvPr/>
          </p:nvSpPr>
          <p:spPr bwMode="auto">
            <a:xfrm>
              <a:off x="0" y="2640"/>
              <a:ext cx="1664"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Symbol" charset="2"/>
                </a:rPr>
                <a:t>p</a:t>
              </a:r>
              <a:r>
                <a:rPr lang="en-US" b="1" baseline="-25000">
                  <a:solidFill>
                    <a:srgbClr val="008000"/>
                  </a:solidFill>
                </a:rPr>
                <a:t>1</a:t>
              </a:r>
              <a:r>
                <a:rPr lang="en-US">
                  <a:solidFill>
                    <a:srgbClr val="008000"/>
                  </a:solidFill>
                </a:rPr>
                <a:t>  I</a:t>
              </a:r>
              <a:r>
                <a:rPr lang="en-US" b="1" baseline="30000">
                  <a:solidFill>
                    <a:srgbClr val="008000"/>
                  </a:solidFill>
                </a:rPr>
                <a:t>G</a:t>
              </a:r>
              <a:r>
                <a:rPr lang="en-US">
                  <a:solidFill>
                    <a:srgbClr val="008000"/>
                  </a:solidFill>
                </a:rPr>
                <a:t>(J</a:t>
              </a:r>
              <a:r>
                <a:rPr lang="en-US" b="1" baseline="30000">
                  <a:solidFill>
                    <a:srgbClr val="008000"/>
                  </a:solidFill>
                </a:rPr>
                <a:t>PC</a:t>
              </a:r>
              <a:r>
                <a:rPr lang="en-US">
                  <a:solidFill>
                    <a:srgbClr val="008000"/>
                  </a:solidFill>
                </a:rPr>
                <a:t>)=1</a:t>
              </a:r>
              <a:r>
                <a:rPr lang="en-US" b="1" baseline="30000">
                  <a:solidFill>
                    <a:srgbClr val="008000"/>
                  </a:solidFill>
                </a:rPr>
                <a:t>-</a:t>
              </a:r>
              <a:r>
                <a:rPr lang="en-US">
                  <a:solidFill>
                    <a:srgbClr val="008000"/>
                  </a:solidFill>
                </a:rPr>
                <a:t>(1</a:t>
              </a:r>
              <a:r>
                <a:rPr lang="en-US" b="1" baseline="30000">
                  <a:solidFill>
                    <a:srgbClr val="008000"/>
                  </a:solidFill>
                </a:rPr>
                <a:t>-+</a:t>
              </a:r>
              <a:r>
                <a:rPr lang="en-US">
                  <a:solidFill>
                    <a:srgbClr val="008000"/>
                  </a:solidFill>
                </a:rPr>
                <a:t>)</a:t>
              </a:r>
            </a:p>
          </p:txBody>
        </p:sp>
        <p:sp>
          <p:nvSpPr>
            <p:cNvPr id="8" name="Text Box 8"/>
            <p:cNvSpPr txBox="1">
              <a:spLocks noChangeArrowheads="1"/>
            </p:cNvSpPr>
            <p:nvPr/>
          </p:nvSpPr>
          <p:spPr bwMode="auto">
            <a:xfrm>
              <a:off x="2880" y="3504"/>
              <a:ext cx="1792" cy="288"/>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Symbol" charset="2"/>
                </a:rPr>
                <a:t>h</a:t>
              </a:r>
              <a:r>
                <a:rPr lang="en-US" b="1" baseline="30000">
                  <a:solidFill>
                    <a:srgbClr val="800000"/>
                  </a:solidFill>
                </a:rPr>
                <a:t>’</a:t>
              </a:r>
              <a:r>
                <a:rPr lang="en-US" b="1" baseline="-25000">
                  <a:solidFill>
                    <a:srgbClr val="800000"/>
                  </a:solidFill>
                </a:rPr>
                <a:t>1</a:t>
              </a:r>
              <a:r>
                <a:rPr lang="en-US">
                  <a:solidFill>
                    <a:srgbClr val="800000"/>
                  </a:solidFill>
                </a:rPr>
                <a:t>  I</a:t>
              </a:r>
              <a:r>
                <a:rPr lang="en-US" b="1" baseline="30000">
                  <a:solidFill>
                    <a:srgbClr val="800000"/>
                  </a:solidFill>
                </a:rPr>
                <a:t>G</a:t>
              </a:r>
              <a:r>
                <a:rPr lang="en-US">
                  <a:solidFill>
                    <a:srgbClr val="800000"/>
                  </a:solidFill>
                </a:rPr>
                <a:t>(J</a:t>
              </a:r>
              <a:r>
                <a:rPr lang="en-US" b="1" baseline="30000">
                  <a:solidFill>
                    <a:srgbClr val="800000"/>
                  </a:solidFill>
                </a:rPr>
                <a:t>PC</a:t>
              </a:r>
              <a:r>
                <a:rPr lang="en-US">
                  <a:solidFill>
                    <a:srgbClr val="800000"/>
                  </a:solidFill>
                </a:rPr>
                <a:t>)=0</a:t>
              </a:r>
              <a:r>
                <a:rPr lang="en-US" b="1" baseline="30000">
                  <a:solidFill>
                    <a:srgbClr val="800000"/>
                  </a:solidFill>
                </a:rPr>
                <a:t>+</a:t>
              </a:r>
              <a:r>
                <a:rPr lang="en-US">
                  <a:solidFill>
                    <a:srgbClr val="800000"/>
                  </a:solidFill>
                </a:rPr>
                <a:t>(1</a:t>
              </a:r>
              <a:r>
                <a:rPr lang="en-US" b="1" baseline="30000">
                  <a:solidFill>
                    <a:srgbClr val="800000"/>
                  </a:solidFill>
                </a:rPr>
                <a:t>-+</a:t>
              </a:r>
              <a:r>
                <a:rPr lang="en-US">
                  <a:solidFill>
                    <a:srgbClr val="800000"/>
                  </a:solidFill>
                </a:rPr>
                <a:t>) </a:t>
              </a:r>
            </a:p>
          </p:txBody>
        </p:sp>
        <p:grpSp>
          <p:nvGrpSpPr>
            <p:cNvPr id="9" name="Group 9"/>
            <p:cNvGrpSpPr>
              <a:grpSpLocks/>
            </p:cNvGrpSpPr>
            <p:nvPr/>
          </p:nvGrpSpPr>
          <p:grpSpPr bwMode="auto">
            <a:xfrm>
              <a:off x="1440" y="2592"/>
              <a:ext cx="1248" cy="1056"/>
              <a:chOff x="2976" y="720"/>
              <a:chExt cx="1248" cy="1056"/>
            </a:xfrm>
          </p:grpSpPr>
          <p:sp>
            <p:nvSpPr>
              <p:cNvPr id="17" name="AutoShape 10"/>
              <p:cNvSpPr>
                <a:spLocks noChangeArrowheads="1"/>
              </p:cNvSpPr>
              <p:nvPr/>
            </p:nvSpPr>
            <p:spPr bwMode="auto">
              <a:xfrm>
                <a:off x="3024" y="768"/>
                <a:ext cx="1152" cy="960"/>
              </a:xfrm>
              <a:prstGeom prst="hexagon">
                <a:avLst>
                  <a:gd name="adj" fmla="val 30000"/>
                  <a:gd name="vf" fmla="val 115470"/>
                </a:avLst>
              </a:prstGeom>
              <a:noFill/>
              <a:ln w="25400">
                <a:solidFill>
                  <a:srgbClr val="993300"/>
                </a:solidFill>
                <a:miter lim="800000"/>
                <a:headEnd/>
                <a:tailEnd/>
              </a:ln>
              <a:effectLst/>
            </p:spPr>
            <p:txBody>
              <a:bodyPr wrap="none" anchor="ctr">
                <a:prstTxWarp prst="textNoShape">
                  <a:avLst/>
                </a:prstTxWarp>
              </a:bodyPr>
              <a:lstStyle/>
              <a:p>
                <a:endParaRPr lang="en-US"/>
              </a:p>
            </p:txBody>
          </p:sp>
          <p:sp>
            <p:nvSpPr>
              <p:cNvPr id="18" name="Oval 11"/>
              <p:cNvSpPr>
                <a:spLocks noChangeArrowheads="1"/>
              </p:cNvSpPr>
              <p:nvPr/>
            </p:nvSpPr>
            <p:spPr bwMode="auto">
              <a:xfrm>
                <a:off x="3792" y="1632"/>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9" name="Oval 12"/>
              <p:cNvSpPr>
                <a:spLocks noChangeArrowheads="1"/>
              </p:cNvSpPr>
              <p:nvPr/>
            </p:nvSpPr>
            <p:spPr bwMode="auto">
              <a:xfrm>
                <a:off x="2976" y="1200"/>
                <a:ext cx="144" cy="144"/>
              </a:xfrm>
              <a:prstGeom prst="ellipse">
                <a:avLst/>
              </a:prstGeom>
              <a:solidFill>
                <a:srgbClr val="008000"/>
              </a:solidFill>
              <a:ln w="9525">
                <a:solidFill>
                  <a:schemeClr val="tx1"/>
                </a:solidFill>
                <a:round/>
                <a:headEnd/>
                <a:tailEnd/>
              </a:ln>
              <a:effectLst/>
            </p:spPr>
            <p:txBody>
              <a:bodyPr wrap="none" anchor="ctr">
                <a:prstTxWarp prst="textNoShape">
                  <a:avLst/>
                </a:prstTxWarp>
              </a:bodyPr>
              <a:lstStyle/>
              <a:p>
                <a:endParaRPr lang="en-US"/>
              </a:p>
            </p:txBody>
          </p:sp>
          <p:sp>
            <p:nvSpPr>
              <p:cNvPr id="20" name="Oval 13"/>
              <p:cNvSpPr>
                <a:spLocks noChangeArrowheads="1"/>
              </p:cNvSpPr>
              <p:nvPr/>
            </p:nvSpPr>
            <p:spPr bwMode="auto">
              <a:xfrm>
                <a:off x="3504" y="1104"/>
                <a:ext cx="144" cy="144"/>
              </a:xfrm>
              <a:prstGeom prst="ellipse">
                <a:avLst/>
              </a:prstGeom>
              <a:solidFill>
                <a:srgbClr val="008000"/>
              </a:solidFill>
              <a:ln w="9525">
                <a:solidFill>
                  <a:schemeClr val="tx1"/>
                </a:solidFill>
                <a:round/>
                <a:headEnd/>
                <a:tailEnd/>
              </a:ln>
              <a:effectLst/>
            </p:spPr>
            <p:txBody>
              <a:bodyPr wrap="none" anchor="ctr">
                <a:prstTxWarp prst="textNoShape">
                  <a:avLst/>
                </a:prstTxWarp>
              </a:bodyPr>
              <a:lstStyle/>
              <a:p>
                <a:endParaRPr lang="en-US"/>
              </a:p>
            </p:txBody>
          </p:sp>
          <p:sp>
            <p:nvSpPr>
              <p:cNvPr id="21" name="Oval 14"/>
              <p:cNvSpPr>
                <a:spLocks noChangeArrowheads="1"/>
              </p:cNvSpPr>
              <p:nvPr/>
            </p:nvSpPr>
            <p:spPr bwMode="auto">
              <a:xfrm>
                <a:off x="4080" y="1200"/>
                <a:ext cx="144" cy="144"/>
              </a:xfrm>
              <a:prstGeom prst="ellipse">
                <a:avLst/>
              </a:prstGeom>
              <a:solidFill>
                <a:srgbClr val="008000"/>
              </a:solidFill>
              <a:ln w="9525">
                <a:solidFill>
                  <a:schemeClr val="tx1"/>
                </a:solidFill>
                <a:round/>
                <a:headEnd/>
                <a:tailEnd/>
              </a:ln>
              <a:effectLst/>
            </p:spPr>
            <p:txBody>
              <a:bodyPr wrap="none" anchor="ctr">
                <a:prstTxWarp prst="textNoShape">
                  <a:avLst/>
                </a:prstTxWarp>
              </a:bodyPr>
              <a:lstStyle/>
              <a:p>
                <a:endParaRPr lang="en-US"/>
              </a:p>
            </p:txBody>
          </p:sp>
          <p:sp>
            <p:nvSpPr>
              <p:cNvPr id="22" name="Oval 15"/>
              <p:cNvSpPr>
                <a:spLocks noChangeArrowheads="1"/>
              </p:cNvSpPr>
              <p:nvPr/>
            </p:nvSpPr>
            <p:spPr bwMode="auto">
              <a:xfrm>
                <a:off x="3600" y="1200"/>
                <a:ext cx="144" cy="144"/>
              </a:xfrm>
              <a:prstGeom prst="ellipse">
                <a:avLst/>
              </a:prstGeom>
              <a:solidFill>
                <a:srgbClr val="993300"/>
              </a:solidFill>
              <a:ln w="9525">
                <a:solidFill>
                  <a:schemeClr val="tx1"/>
                </a:solidFill>
                <a:round/>
                <a:headEnd/>
                <a:tailEnd/>
              </a:ln>
              <a:effectLst/>
            </p:spPr>
            <p:txBody>
              <a:bodyPr wrap="none" anchor="ctr">
                <a:prstTxWarp prst="textNoShape">
                  <a:avLst/>
                </a:prstTxWarp>
              </a:bodyPr>
              <a:lstStyle/>
              <a:p>
                <a:endParaRPr lang="en-US"/>
              </a:p>
            </p:txBody>
          </p:sp>
          <p:sp>
            <p:nvSpPr>
              <p:cNvPr id="23" name="Oval 16"/>
              <p:cNvSpPr>
                <a:spLocks noChangeArrowheads="1"/>
              </p:cNvSpPr>
              <p:nvPr/>
            </p:nvSpPr>
            <p:spPr bwMode="auto">
              <a:xfrm>
                <a:off x="3456" y="1200"/>
                <a:ext cx="144" cy="144"/>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24" name="Oval 17"/>
              <p:cNvSpPr>
                <a:spLocks noChangeArrowheads="1"/>
              </p:cNvSpPr>
              <p:nvPr/>
            </p:nvSpPr>
            <p:spPr bwMode="auto">
              <a:xfrm>
                <a:off x="3264" y="720"/>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25" name="Oval 18"/>
              <p:cNvSpPr>
                <a:spLocks noChangeArrowheads="1"/>
              </p:cNvSpPr>
              <p:nvPr/>
            </p:nvSpPr>
            <p:spPr bwMode="auto">
              <a:xfrm>
                <a:off x="3792" y="720"/>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26" name="Oval 19"/>
              <p:cNvSpPr>
                <a:spLocks noChangeArrowheads="1"/>
              </p:cNvSpPr>
              <p:nvPr/>
            </p:nvSpPr>
            <p:spPr bwMode="auto">
              <a:xfrm>
                <a:off x="3216" y="1632"/>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grpSp>
        <p:sp>
          <p:nvSpPr>
            <p:cNvPr id="10" name="Rectangle 20"/>
            <p:cNvSpPr>
              <a:spLocks noChangeArrowheads="1"/>
            </p:cNvSpPr>
            <p:nvPr/>
          </p:nvSpPr>
          <p:spPr bwMode="auto">
            <a:xfrm>
              <a:off x="768" y="3696"/>
              <a:ext cx="1763" cy="288"/>
            </a:xfrm>
            <a:prstGeom prst="rect">
              <a:avLst/>
            </a:prstGeom>
            <a:noFill/>
            <a:ln w="9525">
              <a:noFill/>
              <a:miter lim="800000"/>
              <a:headEnd/>
              <a:tailEnd/>
            </a:ln>
            <a:effectLst/>
          </p:spPr>
          <p:txBody>
            <a:bodyPr wrap="none">
              <a:prstTxWarp prst="textNoShape">
                <a:avLst/>
              </a:prstTxWarp>
              <a:spAutoFit/>
            </a:bodyPr>
            <a:lstStyle/>
            <a:p>
              <a:r>
                <a:rPr lang="en-US">
                  <a:solidFill>
                    <a:srgbClr val="FF6600"/>
                  </a:solidFill>
                  <a:latin typeface="Symbol" charset="2"/>
                </a:rPr>
                <a:t>h</a:t>
              </a:r>
              <a:r>
                <a:rPr lang="en-US" b="1" baseline="-25000">
                  <a:solidFill>
                    <a:srgbClr val="FF6600"/>
                  </a:solidFill>
                </a:rPr>
                <a:t>1</a:t>
              </a:r>
              <a:r>
                <a:rPr lang="en-US">
                  <a:solidFill>
                    <a:srgbClr val="FF6600"/>
                  </a:solidFill>
                </a:rPr>
                <a:t>  I</a:t>
              </a:r>
              <a:r>
                <a:rPr lang="en-US" b="1" baseline="30000">
                  <a:solidFill>
                    <a:srgbClr val="FF6600"/>
                  </a:solidFill>
                </a:rPr>
                <a:t>G</a:t>
              </a:r>
              <a:r>
                <a:rPr lang="en-US">
                  <a:solidFill>
                    <a:srgbClr val="FF6600"/>
                  </a:solidFill>
                </a:rPr>
                <a:t>(J</a:t>
              </a:r>
              <a:r>
                <a:rPr lang="en-US" b="1" baseline="30000">
                  <a:solidFill>
                    <a:srgbClr val="FF6600"/>
                  </a:solidFill>
                </a:rPr>
                <a:t>PC</a:t>
              </a:r>
              <a:r>
                <a:rPr lang="en-US">
                  <a:solidFill>
                    <a:srgbClr val="FF6600"/>
                  </a:solidFill>
                </a:rPr>
                <a:t>)=0</a:t>
              </a:r>
              <a:r>
                <a:rPr lang="en-US" b="1" baseline="30000">
                  <a:solidFill>
                    <a:srgbClr val="FF6600"/>
                  </a:solidFill>
                </a:rPr>
                <a:t>+</a:t>
              </a:r>
              <a:r>
                <a:rPr lang="en-US">
                  <a:solidFill>
                    <a:srgbClr val="FF6600"/>
                  </a:solidFill>
                </a:rPr>
                <a:t>(1</a:t>
              </a:r>
              <a:r>
                <a:rPr lang="en-US" b="1" baseline="30000">
                  <a:solidFill>
                    <a:srgbClr val="FF6600"/>
                  </a:solidFill>
                </a:rPr>
                <a:t>-+</a:t>
              </a:r>
              <a:r>
                <a:rPr lang="en-US">
                  <a:solidFill>
                    <a:srgbClr val="FF6600"/>
                  </a:solidFill>
                </a:rPr>
                <a:t>) </a:t>
              </a:r>
            </a:p>
          </p:txBody>
        </p:sp>
        <p:sp>
          <p:nvSpPr>
            <p:cNvPr id="11" name="Rectangle 21"/>
            <p:cNvSpPr>
              <a:spLocks noChangeArrowheads="1"/>
            </p:cNvSpPr>
            <p:nvPr/>
          </p:nvSpPr>
          <p:spPr bwMode="auto">
            <a:xfrm>
              <a:off x="2976" y="3024"/>
              <a:ext cx="1715" cy="365"/>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99"/>
                  </a:solidFill>
                </a:rPr>
                <a:t>K</a:t>
              </a:r>
              <a:r>
                <a:rPr lang="en-US" b="1" baseline="-25000" dirty="0">
                  <a:solidFill>
                    <a:srgbClr val="CC0099"/>
                  </a:solidFill>
                </a:rPr>
                <a:t>1</a:t>
              </a:r>
              <a:r>
                <a:rPr lang="en-US" dirty="0">
                  <a:solidFill>
                    <a:srgbClr val="CC0099"/>
                  </a:solidFill>
                </a:rPr>
                <a:t>  I</a:t>
              </a:r>
              <a:r>
                <a:rPr lang="en-US" b="1" baseline="30000" dirty="0">
                  <a:solidFill>
                    <a:srgbClr val="CC0099"/>
                  </a:solidFill>
                </a:rPr>
                <a:t>G</a:t>
              </a:r>
              <a:r>
                <a:rPr lang="en-US" dirty="0">
                  <a:solidFill>
                    <a:srgbClr val="CC0099"/>
                  </a:solidFill>
                </a:rPr>
                <a:t>(J</a:t>
              </a:r>
              <a:r>
                <a:rPr lang="en-US" b="1" baseline="30000" dirty="0">
                  <a:solidFill>
                    <a:srgbClr val="CC0099"/>
                  </a:solidFill>
                </a:rPr>
                <a:t>PC</a:t>
              </a:r>
              <a:r>
                <a:rPr lang="en-US" dirty="0">
                  <a:solidFill>
                    <a:srgbClr val="CC0099"/>
                  </a:solidFill>
                </a:rPr>
                <a:t>)= </a:t>
              </a:r>
              <a:r>
                <a:rPr lang="en-US" sz="3200" dirty="0">
                  <a:solidFill>
                    <a:srgbClr val="CC0099"/>
                  </a:solidFill>
                  <a:ea typeface="Tahoma" charset="0"/>
                  <a:cs typeface="Tahoma" charset="0"/>
                </a:rPr>
                <a:t>½</a:t>
              </a:r>
              <a:r>
                <a:rPr lang="en-US" dirty="0">
                  <a:solidFill>
                    <a:srgbClr val="CC0099"/>
                  </a:solidFill>
                </a:rPr>
                <a:t> (1</a:t>
              </a:r>
              <a:r>
                <a:rPr lang="en-US" b="1" baseline="30000" dirty="0">
                  <a:solidFill>
                    <a:srgbClr val="CC0099"/>
                  </a:solidFill>
                </a:rPr>
                <a:t>-</a:t>
              </a:r>
              <a:r>
                <a:rPr lang="en-US" dirty="0">
                  <a:solidFill>
                    <a:srgbClr val="CC0099"/>
                  </a:solidFill>
                </a:rPr>
                <a:t>)</a:t>
              </a:r>
            </a:p>
          </p:txBody>
        </p:sp>
        <p:sp>
          <p:nvSpPr>
            <p:cNvPr id="12" name="Line 22"/>
            <p:cNvSpPr>
              <a:spLocks noChangeShapeType="1"/>
            </p:cNvSpPr>
            <p:nvPr/>
          </p:nvSpPr>
          <p:spPr bwMode="auto">
            <a:xfrm flipH="1" flipV="1">
              <a:off x="2208" y="3216"/>
              <a:ext cx="672" cy="384"/>
            </a:xfrm>
            <a:prstGeom prst="line">
              <a:avLst/>
            </a:prstGeom>
            <a:noFill/>
            <a:ln w="25400">
              <a:solidFill>
                <a:srgbClr val="800000"/>
              </a:solidFill>
              <a:round/>
              <a:headEnd/>
              <a:tailEnd type="triangle" w="med" len="med"/>
            </a:ln>
            <a:effectLst/>
          </p:spPr>
          <p:txBody>
            <a:bodyPr>
              <a:prstTxWarp prst="textNoShape">
                <a:avLst/>
              </a:prstTxWarp>
            </a:bodyPr>
            <a:lstStyle/>
            <a:p>
              <a:endParaRPr lang="en-US"/>
            </a:p>
          </p:txBody>
        </p:sp>
        <p:sp>
          <p:nvSpPr>
            <p:cNvPr id="13" name="Line 23"/>
            <p:cNvSpPr>
              <a:spLocks noChangeShapeType="1"/>
            </p:cNvSpPr>
            <p:nvPr/>
          </p:nvSpPr>
          <p:spPr bwMode="auto">
            <a:xfrm flipV="1">
              <a:off x="1104" y="3216"/>
              <a:ext cx="816" cy="480"/>
            </a:xfrm>
            <a:prstGeom prst="line">
              <a:avLst/>
            </a:prstGeom>
            <a:noFill/>
            <a:ln w="25400">
              <a:solidFill>
                <a:srgbClr val="FF6600"/>
              </a:solidFill>
              <a:round/>
              <a:headEnd/>
              <a:tailEnd type="triangle" w="med" len="med"/>
            </a:ln>
            <a:effectLst/>
          </p:spPr>
          <p:txBody>
            <a:bodyPr>
              <a:prstTxWarp prst="textNoShape">
                <a:avLst/>
              </a:prstTxWarp>
            </a:bodyPr>
            <a:lstStyle/>
            <a:p>
              <a:endParaRPr lang="en-US"/>
            </a:p>
          </p:txBody>
        </p:sp>
        <p:sp>
          <p:nvSpPr>
            <p:cNvPr id="14" name="Line 24"/>
            <p:cNvSpPr>
              <a:spLocks noChangeShapeType="1"/>
            </p:cNvSpPr>
            <p:nvPr/>
          </p:nvSpPr>
          <p:spPr bwMode="auto">
            <a:xfrm flipV="1">
              <a:off x="2496" y="3264"/>
              <a:ext cx="480" cy="240"/>
            </a:xfrm>
            <a:prstGeom prst="line">
              <a:avLst/>
            </a:prstGeom>
            <a:noFill/>
            <a:ln w="25400">
              <a:solidFill>
                <a:srgbClr val="CC0099"/>
              </a:solidFill>
              <a:round/>
              <a:headEnd type="triangle" w="med" len="med"/>
              <a:tailEnd/>
            </a:ln>
            <a:effectLst/>
          </p:spPr>
          <p:txBody>
            <a:bodyPr>
              <a:prstTxWarp prst="textNoShape">
                <a:avLst/>
              </a:prstTxWarp>
            </a:bodyPr>
            <a:lstStyle/>
            <a:p>
              <a:endParaRPr lang="en-US"/>
            </a:p>
          </p:txBody>
        </p:sp>
        <p:sp>
          <p:nvSpPr>
            <p:cNvPr id="15" name="Line 25"/>
            <p:cNvSpPr>
              <a:spLocks noChangeShapeType="1"/>
            </p:cNvSpPr>
            <p:nvPr/>
          </p:nvSpPr>
          <p:spPr bwMode="auto">
            <a:xfrm flipH="1" flipV="1">
              <a:off x="1968" y="2736"/>
              <a:ext cx="960" cy="432"/>
            </a:xfrm>
            <a:prstGeom prst="line">
              <a:avLst/>
            </a:prstGeom>
            <a:noFill/>
            <a:ln w="25400">
              <a:solidFill>
                <a:srgbClr val="CC0099"/>
              </a:solidFill>
              <a:round/>
              <a:headEnd/>
              <a:tailEnd type="triangle" w="med" len="med"/>
            </a:ln>
            <a:effectLst/>
          </p:spPr>
          <p:txBody>
            <a:bodyPr>
              <a:prstTxWarp prst="textNoShape">
                <a:avLst/>
              </a:prstTxWarp>
            </a:bodyPr>
            <a:lstStyle/>
            <a:p>
              <a:endParaRPr lang="en-US"/>
            </a:p>
          </p:txBody>
        </p:sp>
        <p:sp>
          <p:nvSpPr>
            <p:cNvPr id="16" name="Line 26"/>
            <p:cNvSpPr>
              <a:spLocks noChangeShapeType="1"/>
            </p:cNvSpPr>
            <p:nvPr/>
          </p:nvSpPr>
          <p:spPr bwMode="auto">
            <a:xfrm>
              <a:off x="288" y="3024"/>
              <a:ext cx="1056" cy="96"/>
            </a:xfrm>
            <a:prstGeom prst="line">
              <a:avLst/>
            </a:prstGeom>
            <a:noFill/>
            <a:ln w="25400">
              <a:solidFill>
                <a:srgbClr val="008000"/>
              </a:solidFill>
              <a:round/>
              <a:headEnd/>
              <a:tailEnd type="triangle" w="med" len="med"/>
            </a:ln>
            <a:effectLst/>
          </p:spPr>
          <p:txBody>
            <a:bodyPr>
              <a:prstTxWarp prst="textNoShape">
                <a:avLst/>
              </a:prstTxWarp>
            </a:bodyPr>
            <a:lstStyle/>
            <a:p>
              <a:endParaRPr lang="en-US"/>
            </a:p>
          </p:txBody>
        </p:sp>
      </p:grpSp>
      <p:sp>
        <p:nvSpPr>
          <p:cNvPr id="27" name="TextBox 26"/>
          <p:cNvSpPr txBox="1"/>
          <p:nvPr/>
        </p:nvSpPr>
        <p:spPr>
          <a:xfrm>
            <a:off x="932046" y="774860"/>
            <a:ext cx="7155473" cy="400110"/>
          </a:xfrm>
          <a:prstGeom prst="rect">
            <a:avLst/>
          </a:prstGeom>
          <a:noFill/>
        </p:spPr>
        <p:txBody>
          <a:bodyPr wrap="none" rtlCol="0">
            <a:spAutoFit/>
          </a:bodyPr>
          <a:lstStyle/>
          <a:p>
            <a:r>
              <a:rPr lang="en-US" sz="2000" dirty="0" smtClean="0">
                <a:solidFill>
                  <a:srgbClr val="0000FF"/>
                </a:solidFill>
              </a:rPr>
              <a:t>We expect 3 nonets of exotic-quantum-number mesons: 0</a:t>
            </a:r>
            <a:r>
              <a:rPr lang="en-US" sz="2000" baseline="30000" dirty="0" smtClean="0">
                <a:solidFill>
                  <a:srgbClr val="0000FF"/>
                </a:solidFill>
              </a:rPr>
              <a:t>+-</a:t>
            </a:r>
            <a:r>
              <a:rPr lang="en-US" sz="2000" dirty="0" smtClean="0">
                <a:solidFill>
                  <a:srgbClr val="0000FF"/>
                </a:solidFill>
              </a:rPr>
              <a:t>, 1</a:t>
            </a:r>
            <a:r>
              <a:rPr lang="en-US" sz="2000" baseline="30000" dirty="0" smtClean="0">
                <a:solidFill>
                  <a:srgbClr val="0000FF"/>
                </a:solidFill>
              </a:rPr>
              <a:t>-+</a:t>
            </a:r>
            <a:r>
              <a:rPr lang="en-US" sz="2000" dirty="0" smtClean="0">
                <a:solidFill>
                  <a:srgbClr val="0000FF"/>
                </a:solidFill>
              </a:rPr>
              <a:t>, 2</a:t>
            </a:r>
            <a:r>
              <a:rPr lang="en-US" sz="2000" baseline="30000" dirty="0" smtClean="0">
                <a:solidFill>
                  <a:srgbClr val="0000FF"/>
                </a:solidFill>
              </a:rPr>
              <a:t>+-</a:t>
            </a:r>
            <a:endParaRPr lang="en-US" sz="2000" baseline="30000" dirty="0">
              <a:solidFill>
                <a:srgbClr val="0000FF"/>
              </a:solidFill>
            </a:endParaRPr>
          </a:p>
        </p:txBody>
      </p:sp>
      <p:cxnSp>
        <p:nvCxnSpPr>
          <p:cNvPr id="29" name="Straight Arrow Connector 28"/>
          <p:cNvCxnSpPr/>
          <p:nvPr/>
        </p:nvCxnSpPr>
        <p:spPr>
          <a:xfrm rot="10800000" flipV="1">
            <a:off x="4907757" y="1174970"/>
            <a:ext cx="1945238" cy="653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40557" y="4531000"/>
            <a:ext cx="2993127" cy="369332"/>
          </a:xfrm>
          <a:prstGeom prst="rect">
            <a:avLst/>
          </a:prstGeom>
          <a:noFill/>
        </p:spPr>
        <p:txBody>
          <a:bodyPr wrap="none" rtlCol="0">
            <a:spAutoFit/>
          </a:bodyPr>
          <a:lstStyle/>
          <a:p>
            <a:r>
              <a:rPr lang="en-US" dirty="0" err="1" smtClean="0"/>
              <a:t>π</a:t>
            </a:r>
            <a:r>
              <a:rPr lang="en-US" dirty="0" smtClean="0"/>
              <a:t> , </a:t>
            </a:r>
            <a:r>
              <a:rPr lang="en-US" dirty="0" err="1" smtClean="0"/>
              <a:t>η</a:t>
            </a:r>
            <a:r>
              <a:rPr lang="en-US" dirty="0" smtClean="0"/>
              <a:t> , </a:t>
            </a:r>
            <a:r>
              <a:rPr lang="en-US" dirty="0" err="1" smtClean="0"/>
              <a:t>η</a:t>
            </a:r>
            <a:r>
              <a:rPr lang="en-US" dirty="0" smtClean="0"/>
              <a:t>’ , K   →  </a:t>
            </a:r>
            <a:r>
              <a:rPr lang="en-US" dirty="0" smtClean="0">
                <a:solidFill>
                  <a:schemeClr val="accent2">
                    <a:lumMod val="75000"/>
                  </a:schemeClr>
                </a:solidFill>
              </a:rPr>
              <a:t>π</a:t>
            </a:r>
            <a:r>
              <a:rPr lang="en-US" baseline="-25000" dirty="0" smtClean="0">
                <a:solidFill>
                  <a:schemeClr val="accent2">
                    <a:lumMod val="75000"/>
                  </a:schemeClr>
                </a:solidFill>
              </a:rPr>
              <a:t>1</a:t>
            </a:r>
            <a:r>
              <a:rPr lang="en-US" dirty="0" smtClean="0">
                <a:solidFill>
                  <a:schemeClr val="accent2">
                    <a:lumMod val="75000"/>
                  </a:schemeClr>
                </a:solidFill>
              </a:rPr>
              <a:t> , η</a:t>
            </a:r>
            <a:r>
              <a:rPr lang="en-US" baseline="-25000" dirty="0" smtClean="0">
                <a:solidFill>
                  <a:schemeClr val="accent2">
                    <a:lumMod val="75000"/>
                  </a:schemeClr>
                </a:solidFill>
              </a:rPr>
              <a:t>1</a:t>
            </a:r>
            <a:r>
              <a:rPr lang="en-US" dirty="0" smtClean="0">
                <a:solidFill>
                  <a:schemeClr val="accent2">
                    <a:lumMod val="75000"/>
                  </a:schemeClr>
                </a:solidFill>
              </a:rPr>
              <a:t> , η’</a:t>
            </a:r>
            <a:r>
              <a:rPr lang="en-US" baseline="-25000" dirty="0" smtClean="0">
                <a:solidFill>
                  <a:schemeClr val="accent2">
                    <a:lumMod val="75000"/>
                  </a:schemeClr>
                </a:solidFill>
              </a:rPr>
              <a:t>1</a:t>
            </a:r>
            <a:r>
              <a:rPr lang="en-US" dirty="0" smtClean="0"/>
              <a:t>, K</a:t>
            </a:r>
            <a:r>
              <a:rPr lang="en-US" baseline="-25000" dirty="0" smtClean="0"/>
              <a:t>1</a:t>
            </a:r>
            <a:endParaRPr lang="en-US" baseline="-25000" dirty="0"/>
          </a:p>
        </p:txBody>
      </p:sp>
      <p:sp>
        <p:nvSpPr>
          <p:cNvPr id="31" name="TextBox 30"/>
          <p:cNvSpPr txBox="1"/>
          <p:nvPr/>
        </p:nvSpPr>
        <p:spPr>
          <a:xfrm>
            <a:off x="2091155" y="4804416"/>
            <a:ext cx="1473955" cy="707886"/>
          </a:xfrm>
          <a:prstGeom prst="rect">
            <a:avLst/>
          </a:prstGeom>
          <a:noFill/>
        </p:spPr>
        <p:txBody>
          <a:bodyPr wrap="none" rtlCol="0">
            <a:spAutoFit/>
          </a:bodyPr>
          <a:lstStyle/>
          <a:p>
            <a:r>
              <a:rPr lang="en-US" sz="2000" dirty="0" smtClean="0">
                <a:solidFill>
                  <a:schemeClr val="accent2">
                    <a:lumMod val="75000"/>
                  </a:schemeClr>
                </a:solidFill>
              </a:rPr>
              <a:t>b</a:t>
            </a:r>
            <a:r>
              <a:rPr lang="en-US" sz="2000" baseline="-25000" dirty="0" smtClean="0">
                <a:solidFill>
                  <a:schemeClr val="accent2">
                    <a:lumMod val="75000"/>
                  </a:schemeClr>
                </a:solidFill>
              </a:rPr>
              <a:t>0</a:t>
            </a:r>
            <a:r>
              <a:rPr lang="en-US" sz="2000" dirty="0" smtClean="0">
                <a:solidFill>
                  <a:schemeClr val="accent2">
                    <a:lumMod val="75000"/>
                  </a:schemeClr>
                </a:solidFill>
              </a:rPr>
              <a:t>, h</a:t>
            </a:r>
            <a:r>
              <a:rPr lang="en-US" sz="2000" baseline="-25000" dirty="0" smtClean="0">
                <a:solidFill>
                  <a:schemeClr val="accent2">
                    <a:lumMod val="75000"/>
                  </a:schemeClr>
                </a:solidFill>
              </a:rPr>
              <a:t>0</a:t>
            </a:r>
            <a:r>
              <a:rPr lang="en-US" sz="2000" dirty="0" smtClean="0">
                <a:solidFill>
                  <a:schemeClr val="accent2">
                    <a:lumMod val="75000"/>
                  </a:schemeClr>
                </a:solidFill>
              </a:rPr>
              <a:t>, h</a:t>
            </a:r>
            <a:r>
              <a:rPr lang="en-US" sz="2000" baseline="-25000" dirty="0" smtClean="0">
                <a:solidFill>
                  <a:schemeClr val="accent2">
                    <a:lumMod val="75000"/>
                  </a:schemeClr>
                </a:solidFill>
              </a:rPr>
              <a:t>0</a:t>
            </a:r>
            <a:r>
              <a:rPr lang="en-US" sz="2000" dirty="0" smtClean="0">
                <a:solidFill>
                  <a:schemeClr val="accent2">
                    <a:lumMod val="75000"/>
                  </a:schemeClr>
                </a:solidFill>
              </a:rPr>
              <a:t>’</a:t>
            </a:r>
            <a:r>
              <a:rPr lang="en-US" sz="2000" dirty="0" smtClean="0"/>
              <a:t>, K</a:t>
            </a:r>
            <a:r>
              <a:rPr lang="en-US" sz="2000" baseline="-25000" dirty="0" smtClean="0"/>
              <a:t>0</a:t>
            </a:r>
          </a:p>
          <a:p>
            <a:r>
              <a:rPr lang="en-US" sz="2000" dirty="0" smtClean="0">
                <a:solidFill>
                  <a:schemeClr val="accent2">
                    <a:lumMod val="75000"/>
                  </a:schemeClr>
                </a:solidFill>
              </a:rPr>
              <a:t>b</a:t>
            </a:r>
            <a:r>
              <a:rPr lang="en-US" sz="2000" baseline="-25000" dirty="0" smtClean="0">
                <a:solidFill>
                  <a:schemeClr val="accent2">
                    <a:lumMod val="75000"/>
                  </a:schemeClr>
                </a:solidFill>
              </a:rPr>
              <a:t>2</a:t>
            </a:r>
            <a:r>
              <a:rPr lang="en-US" sz="2000" dirty="0" smtClean="0">
                <a:solidFill>
                  <a:schemeClr val="accent2">
                    <a:lumMod val="75000"/>
                  </a:schemeClr>
                </a:solidFill>
              </a:rPr>
              <a:t>, h</a:t>
            </a:r>
            <a:r>
              <a:rPr lang="en-US" sz="2000" baseline="-25000" dirty="0" smtClean="0">
                <a:solidFill>
                  <a:schemeClr val="accent2">
                    <a:lumMod val="75000"/>
                  </a:schemeClr>
                </a:solidFill>
              </a:rPr>
              <a:t>2</a:t>
            </a:r>
            <a:r>
              <a:rPr lang="en-US" sz="2000" dirty="0" smtClean="0">
                <a:solidFill>
                  <a:schemeClr val="accent2">
                    <a:lumMod val="75000"/>
                  </a:schemeClr>
                </a:solidFill>
              </a:rPr>
              <a:t>, h</a:t>
            </a:r>
            <a:r>
              <a:rPr lang="en-US" sz="2000" baseline="-25000" dirty="0" smtClean="0">
                <a:solidFill>
                  <a:schemeClr val="accent2">
                    <a:lumMod val="75000"/>
                  </a:schemeClr>
                </a:solidFill>
              </a:rPr>
              <a:t>2</a:t>
            </a:r>
            <a:r>
              <a:rPr lang="en-US" sz="2000" dirty="0" smtClean="0">
                <a:solidFill>
                  <a:schemeClr val="accent2">
                    <a:lumMod val="75000"/>
                  </a:schemeClr>
                </a:solidFill>
              </a:rPr>
              <a:t>’</a:t>
            </a:r>
            <a:r>
              <a:rPr lang="en-US" sz="2000" dirty="0" smtClean="0"/>
              <a:t>, K</a:t>
            </a:r>
            <a:r>
              <a:rPr lang="en-US" sz="2000" baseline="-25000" dirty="0" smtClean="0"/>
              <a:t>2</a:t>
            </a:r>
            <a:endParaRPr lang="en-US" sz="2000" baseline="-25000" dirty="0"/>
          </a:p>
        </p:txBody>
      </p:sp>
      <p:sp>
        <p:nvSpPr>
          <p:cNvPr id="32" name="TextBox 31"/>
          <p:cNvSpPr txBox="1"/>
          <p:nvPr/>
        </p:nvSpPr>
        <p:spPr>
          <a:xfrm>
            <a:off x="4562635" y="4632220"/>
            <a:ext cx="428322" cy="923330"/>
          </a:xfrm>
          <a:prstGeom prst="rect">
            <a:avLst/>
          </a:prstGeom>
          <a:noFill/>
        </p:spPr>
        <p:txBody>
          <a:bodyPr wrap="none" rtlCol="0">
            <a:spAutoFit/>
          </a:bodyPr>
          <a:lstStyle/>
          <a:p>
            <a:r>
              <a:rPr lang="en-US" dirty="0" smtClean="0"/>
              <a:t>1</a:t>
            </a:r>
            <a:r>
              <a:rPr lang="en-US" baseline="30000" dirty="0" smtClean="0"/>
              <a:t>-+</a:t>
            </a:r>
          </a:p>
          <a:p>
            <a:r>
              <a:rPr lang="en-US" dirty="0" smtClean="0"/>
              <a:t>0</a:t>
            </a:r>
            <a:r>
              <a:rPr lang="en-US" baseline="30000" dirty="0" smtClean="0"/>
              <a:t>+-</a:t>
            </a:r>
          </a:p>
          <a:p>
            <a:r>
              <a:rPr lang="en-US" dirty="0" smtClean="0"/>
              <a:t>2</a:t>
            </a:r>
            <a:r>
              <a:rPr lang="en-US" baseline="30000" dirty="0" smtClean="0"/>
              <a:t>+-</a:t>
            </a:r>
            <a:endParaRPr lang="en-US" baseline="30000" dirty="0"/>
          </a:p>
        </p:txBody>
      </p:sp>
      <p:sp>
        <p:nvSpPr>
          <p:cNvPr id="33" name="Right Brace 32"/>
          <p:cNvSpPr/>
          <p:nvPr/>
        </p:nvSpPr>
        <p:spPr>
          <a:xfrm>
            <a:off x="5111276" y="4531000"/>
            <a:ext cx="253681" cy="1077218"/>
          </a:xfrm>
          <a:prstGeom prst="rightBrace">
            <a:avLst/>
          </a:prstGeom>
          <a:ln w="34925">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5343603" y="4484833"/>
            <a:ext cx="3924549" cy="830997"/>
          </a:xfrm>
          <a:prstGeom prst="rect">
            <a:avLst/>
          </a:prstGeom>
          <a:noFill/>
        </p:spPr>
        <p:txBody>
          <a:bodyPr wrap="square" rtlCol="0">
            <a:spAutoFit/>
          </a:bodyPr>
          <a:lstStyle/>
          <a:p>
            <a:r>
              <a:rPr lang="en-US" sz="2400" b="1" dirty="0" smtClean="0">
                <a:solidFill>
                  <a:schemeClr val="accent2">
                    <a:lumMod val="75000"/>
                  </a:schemeClr>
                </a:solidFill>
              </a:rPr>
              <a:t>What are the mixing angles</a:t>
            </a:r>
            <a:r>
              <a:rPr lang="en-US" sz="2400" b="1" dirty="0">
                <a:solidFill>
                  <a:schemeClr val="accent2">
                    <a:lumMod val="75000"/>
                  </a:schemeClr>
                </a:solidFill>
              </a:rPr>
              <a:t> </a:t>
            </a:r>
            <a:r>
              <a:rPr lang="en-US" sz="2400" b="1" dirty="0" smtClean="0">
                <a:solidFill>
                  <a:schemeClr val="accent2">
                    <a:lumMod val="75000"/>
                  </a:schemeClr>
                </a:solidFill>
              </a:rPr>
              <a:t>between the isoscalar states?</a:t>
            </a:r>
            <a:endParaRPr lang="en-US" sz="2400" b="1" dirty="0">
              <a:solidFill>
                <a:schemeClr val="accent2">
                  <a:lumMod val="75000"/>
                </a:schemeClr>
              </a:solidFill>
            </a:endParaRPr>
          </a:p>
        </p:txBody>
      </p:sp>
      <p:sp>
        <p:nvSpPr>
          <p:cNvPr id="35" name="Oval 34"/>
          <p:cNvSpPr>
            <a:spLocks noChangeAspect="1"/>
          </p:cNvSpPr>
          <p:nvPr/>
        </p:nvSpPr>
        <p:spPr>
          <a:xfrm>
            <a:off x="7305878" y="1600200"/>
            <a:ext cx="237744" cy="23774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305878" y="2276856"/>
            <a:ext cx="237744" cy="23774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descr="latex-image-1.pdf"/>
          <p:cNvPicPr>
            <a:picLocks noChangeAspect="1"/>
          </p:cNvPicPr>
          <p:nvPr/>
        </p:nvPicPr>
        <p:blipFill>
          <a:blip r:embed="rId2"/>
          <a:stretch>
            <a:fillRect/>
          </a:stretch>
        </p:blipFill>
        <p:spPr>
          <a:xfrm>
            <a:off x="7577138" y="2178050"/>
            <a:ext cx="1320800" cy="368300"/>
          </a:xfrm>
          <a:prstGeom prst="rect">
            <a:avLst/>
          </a:prstGeom>
        </p:spPr>
      </p:pic>
      <p:pic>
        <p:nvPicPr>
          <p:cNvPr id="39" name="Picture 38" descr="latex-image-1.pdf"/>
          <p:cNvPicPr>
            <a:picLocks noChangeAspect="1"/>
          </p:cNvPicPr>
          <p:nvPr/>
        </p:nvPicPr>
        <p:blipFill>
          <a:blip r:embed="rId3"/>
          <a:stretch>
            <a:fillRect/>
          </a:stretch>
        </p:blipFill>
        <p:spPr>
          <a:xfrm>
            <a:off x="7577138" y="1492250"/>
            <a:ext cx="1320800" cy="368300"/>
          </a:xfrm>
          <a:prstGeom prst="rect">
            <a:avLst/>
          </a:prstGeom>
        </p:spPr>
      </p:pic>
      <p:sp>
        <p:nvSpPr>
          <p:cNvPr id="40" name="TextBox 39"/>
          <p:cNvSpPr txBox="1"/>
          <p:nvPr/>
        </p:nvSpPr>
        <p:spPr>
          <a:xfrm>
            <a:off x="7384358" y="2865438"/>
            <a:ext cx="1759642" cy="1015663"/>
          </a:xfrm>
          <a:prstGeom prst="rect">
            <a:avLst/>
          </a:prstGeom>
          <a:noFill/>
        </p:spPr>
        <p:txBody>
          <a:bodyPr wrap="square" rtlCol="0">
            <a:spAutoFit/>
          </a:bodyPr>
          <a:lstStyle/>
          <a:p>
            <a:r>
              <a:rPr lang="en-US" sz="2000" dirty="0" smtClean="0">
                <a:solidFill>
                  <a:srgbClr val="008000"/>
                </a:solidFill>
                <a:latin typeface="Apple Casual"/>
              </a:rPr>
              <a:t>Lattice shows two states here.</a:t>
            </a:r>
            <a:endParaRPr lang="en-US" sz="2000" dirty="0">
              <a:solidFill>
                <a:srgbClr val="008000"/>
              </a:solidFill>
              <a:latin typeface="Apple Casual"/>
            </a:endParaRPr>
          </a:p>
        </p:txBody>
      </p:sp>
    </p:spTree>
    <p:extLst>
      <p:ext uri="{BB962C8B-B14F-4D97-AF65-F5344CB8AC3E}">
        <p14:creationId xmlns:p14="http://schemas.microsoft.com/office/powerpoint/2010/main" val="437602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299200" y="625475"/>
            <a:ext cx="2389188" cy="1658938"/>
            <a:chOff x="3968" y="394"/>
            <a:chExt cx="1505" cy="1045"/>
          </a:xfrm>
        </p:grpSpPr>
        <p:sp>
          <p:nvSpPr>
            <p:cNvPr id="15366" name="Line 6"/>
            <p:cNvSpPr>
              <a:spLocks noChangeShapeType="1"/>
            </p:cNvSpPr>
            <p:nvPr/>
          </p:nvSpPr>
          <p:spPr bwMode="auto">
            <a:xfrm>
              <a:off x="4064" y="680"/>
              <a:ext cx="624" cy="1"/>
            </a:xfrm>
            <a:prstGeom prst="line">
              <a:avLst/>
            </a:prstGeom>
            <a:noFill/>
            <a:ln w="25560">
              <a:solidFill>
                <a:srgbClr val="008000"/>
              </a:solidFill>
              <a:round/>
              <a:headEnd/>
              <a:tailEnd/>
            </a:ln>
          </p:spPr>
          <p:txBody>
            <a:bodyPr/>
            <a:lstStyle/>
            <a:p>
              <a:endParaRPr lang="en-US"/>
            </a:p>
          </p:txBody>
        </p:sp>
        <p:sp>
          <p:nvSpPr>
            <p:cNvPr id="15367" name="Line 7"/>
            <p:cNvSpPr>
              <a:spLocks noChangeShapeType="1"/>
            </p:cNvSpPr>
            <p:nvPr/>
          </p:nvSpPr>
          <p:spPr bwMode="auto">
            <a:xfrm>
              <a:off x="4064" y="1160"/>
              <a:ext cx="624" cy="1"/>
            </a:xfrm>
            <a:prstGeom prst="line">
              <a:avLst/>
            </a:prstGeom>
            <a:noFill/>
            <a:ln w="25560">
              <a:solidFill>
                <a:srgbClr val="008000"/>
              </a:solidFill>
              <a:round/>
              <a:headEnd/>
              <a:tailEnd/>
            </a:ln>
          </p:spPr>
          <p:txBody>
            <a:bodyPr/>
            <a:lstStyle/>
            <a:p>
              <a:endParaRPr lang="en-US"/>
            </a:p>
          </p:txBody>
        </p:sp>
        <p:sp>
          <p:nvSpPr>
            <p:cNvPr id="15368" name="Line 8"/>
            <p:cNvSpPr>
              <a:spLocks noChangeShapeType="1"/>
            </p:cNvSpPr>
            <p:nvPr/>
          </p:nvSpPr>
          <p:spPr bwMode="auto">
            <a:xfrm flipV="1">
              <a:off x="4688" y="439"/>
              <a:ext cx="672" cy="242"/>
            </a:xfrm>
            <a:prstGeom prst="line">
              <a:avLst/>
            </a:prstGeom>
            <a:noFill/>
            <a:ln w="25560">
              <a:solidFill>
                <a:srgbClr val="008000"/>
              </a:solidFill>
              <a:round/>
              <a:headEnd/>
              <a:tailEnd/>
            </a:ln>
          </p:spPr>
          <p:txBody>
            <a:bodyPr/>
            <a:lstStyle/>
            <a:p>
              <a:endParaRPr lang="en-US"/>
            </a:p>
          </p:txBody>
        </p:sp>
        <p:sp>
          <p:nvSpPr>
            <p:cNvPr id="15369" name="Line 9"/>
            <p:cNvSpPr>
              <a:spLocks noChangeShapeType="1"/>
            </p:cNvSpPr>
            <p:nvPr/>
          </p:nvSpPr>
          <p:spPr bwMode="auto">
            <a:xfrm>
              <a:off x="4688" y="1160"/>
              <a:ext cx="672" cy="240"/>
            </a:xfrm>
            <a:prstGeom prst="line">
              <a:avLst/>
            </a:prstGeom>
            <a:noFill/>
            <a:ln w="25560">
              <a:solidFill>
                <a:srgbClr val="008000"/>
              </a:solidFill>
              <a:round/>
              <a:headEnd/>
              <a:tailEnd/>
            </a:ln>
          </p:spPr>
          <p:txBody>
            <a:bodyPr/>
            <a:lstStyle/>
            <a:p>
              <a:endParaRPr lang="en-US"/>
            </a:p>
          </p:txBody>
        </p:sp>
        <p:sp>
          <p:nvSpPr>
            <p:cNvPr id="15370" name="Line 10"/>
            <p:cNvSpPr>
              <a:spLocks noChangeShapeType="1"/>
            </p:cNvSpPr>
            <p:nvPr/>
          </p:nvSpPr>
          <p:spPr bwMode="auto">
            <a:xfrm>
              <a:off x="5024" y="776"/>
              <a:ext cx="1" cy="288"/>
            </a:xfrm>
            <a:prstGeom prst="line">
              <a:avLst/>
            </a:prstGeom>
            <a:noFill/>
            <a:ln w="25560">
              <a:solidFill>
                <a:srgbClr val="008000"/>
              </a:solidFill>
              <a:round/>
              <a:headEnd/>
              <a:tailEnd/>
            </a:ln>
          </p:spPr>
          <p:txBody>
            <a:bodyPr/>
            <a:lstStyle/>
            <a:p>
              <a:endParaRPr lang="en-US"/>
            </a:p>
          </p:txBody>
        </p:sp>
        <p:sp>
          <p:nvSpPr>
            <p:cNvPr id="15371" name="Line 11"/>
            <p:cNvSpPr>
              <a:spLocks noChangeShapeType="1"/>
            </p:cNvSpPr>
            <p:nvPr/>
          </p:nvSpPr>
          <p:spPr bwMode="auto">
            <a:xfrm>
              <a:off x="5024" y="1064"/>
              <a:ext cx="384" cy="144"/>
            </a:xfrm>
            <a:prstGeom prst="line">
              <a:avLst/>
            </a:prstGeom>
            <a:noFill/>
            <a:ln w="25560">
              <a:solidFill>
                <a:srgbClr val="008000"/>
              </a:solidFill>
              <a:round/>
              <a:headEnd/>
              <a:tailEnd/>
            </a:ln>
          </p:spPr>
          <p:txBody>
            <a:bodyPr/>
            <a:lstStyle/>
            <a:p>
              <a:endParaRPr lang="en-US"/>
            </a:p>
          </p:txBody>
        </p:sp>
        <p:sp>
          <p:nvSpPr>
            <p:cNvPr id="15372" name="Line 12"/>
            <p:cNvSpPr>
              <a:spLocks noChangeShapeType="1"/>
            </p:cNvSpPr>
            <p:nvPr/>
          </p:nvSpPr>
          <p:spPr bwMode="auto">
            <a:xfrm>
              <a:off x="5072" y="776"/>
              <a:ext cx="1" cy="1"/>
            </a:xfrm>
            <a:prstGeom prst="line">
              <a:avLst/>
            </a:prstGeom>
            <a:noFill/>
            <a:ln w="25560">
              <a:solidFill>
                <a:srgbClr val="008000"/>
              </a:solidFill>
              <a:round/>
              <a:headEnd/>
              <a:tailEnd/>
            </a:ln>
          </p:spPr>
          <p:txBody>
            <a:bodyPr/>
            <a:lstStyle/>
            <a:p>
              <a:endParaRPr lang="en-US"/>
            </a:p>
          </p:txBody>
        </p:sp>
        <p:sp>
          <p:nvSpPr>
            <p:cNvPr id="15373" name="Line 13"/>
            <p:cNvSpPr>
              <a:spLocks noChangeShapeType="1"/>
            </p:cNvSpPr>
            <p:nvPr/>
          </p:nvSpPr>
          <p:spPr bwMode="auto">
            <a:xfrm flipV="1">
              <a:off x="5024" y="631"/>
              <a:ext cx="384" cy="146"/>
            </a:xfrm>
            <a:prstGeom prst="line">
              <a:avLst/>
            </a:prstGeom>
            <a:noFill/>
            <a:ln w="25560">
              <a:solidFill>
                <a:srgbClr val="008000"/>
              </a:solidFill>
              <a:round/>
              <a:headEnd/>
              <a:tailEnd/>
            </a:ln>
          </p:spPr>
          <p:txBody>
            <a:bodyPr/>
            <a:lstStyle/>
            <a:p>
              <a:endParaRPr lang="en-US"/>
            </a:p>
          </p:txBody>
        </p:sp>
        <p:sp>
          <p:nvSpPr>
            <p:cNvPr id="15374" name="Oval 14"/>
            <p:cNvSpPr>
              <a:spLocks noChangeArrowheads="1"/>
            </p:cNvSpPr>
            <p:nvPr/>
          </p:nvSpPr>
          <p:spPr bwMode="auto">
            <a:xfrm>
              <a:off x="3968" y="632"/>
              <a:ext cx="96" cy="624"/>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5" name="Oval 15"/>
            <p:cNvSpPr>
              <a:spLocks noChangeArrowheads="1"/>
            </p:cNvSpPr>
            <p:nvPr/>
          </p:nvSpPr>
          <p:spPr bwMode="auto">
            <a:xfrm rot="1200000">
              <a:off x="5361" y="1159"/>
              <a:ext cx="96" cy="288"/>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6" name="Oval 16"/>
            <p:cNvSpPr>
              <a:spLocks noChangeArrowheads="1"/>
            </p:cNvSpPr>
            <p:nvPr/>
          </p:nvSpPr>
          <p:spPr bwMode="auto">
            <a:xfrm rot="20940000">
              <a:off x="5359" y="393"/>
              <a:ext cx="96" cy="288"/>
            </a:xfrm>
            <a:prstGeom prst="ellipse">
              <a:avLst/>
            </a:prstGeom>
            <a:solidFill>
              <a:srgbClr val="0088E4"/>
            </a:solidFill>
            <a:ln w="25560">
              <a:solidFill>
                <a:srgbClr val="008AE8"/>
              </a:solidFill>
              <a:round/>
              <a:headEnd/>
              <a:tailEnd/>
            </a:ln>
          </p:spPr>
          <p:txBody>
            <a:bodyPr wrap="none" anchor="ctr"/>
            <a:lstStyle/>
            <a:p>
              <a:endParaRPr lang="en-US"/>
            </a:p>
          </p:txBody>
        </p:sp>
      </p:grpSp>
      <p:sp>
        <p:nvSpPr>
          <p:cNvPr id="15377" name="AutoShape 17"/>
          <p:cNvSpPr>
            <a:spLocks noChangeArrowheads="1"/>
          </p:cNvSpPr>
          <p:nvPr/>
        </p:nvSpPr>
        <p:spPr bwMode="auto">
          <a:xfrm>
            <a:off x="304800" y="914400"/>
            <a:ext cx="5138738"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The angular momentum in the flux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tube stays in one of the daughter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mesons (an  (L=1) and (L=0) meson).</a:t>
            </a:r>
          </a:p>
        </p:txBody>
      </p:sp>
      <p:sp>
        <p:nvSpPr>
          <p:cNvPr id="15378" name="AutoShape 18"/>
          <p:cNvSpPr>
            <a:spLocks noChangeArrowheads="1"/>
          </p:cNvSpPr>
          <p:nvPr/>
        </p:nvSpPr>
        <p:spPr bwMode="auto">
          <a:xfrm>
            <a:off x="228600" y="2667000"/>
            <a:ext cx="3430588" cy="3014663"/>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Symbol" pitchFamily="16" charset="2"/>
              </a:rPr>
              <a:t></a:t>
            </a:r>
            <a:r>
              <a:rPr lang="en-GB" sz="2400" baseline="-25000">
                <a:latin typeface="Comic Sans MS" pitchFamily="64" charset="0"/>
              </a:rPr>
              <a:t>1</a:t>
            </a:r>
            <a:r>
              <a:rPr lang="en-GB" sz="2400">
                <a:latin typeface="Symbol" pitchFamily="16" charset="2"/>
              </a:rPr>
              <a:t></a:t>
            </a:r>
            <a:r>
              <a:rPr lang="en-GB" sz="2400">
                <a:latin typeface="Comic Sans MS" pitchFamily="64" charset="0"/>
              </a:rPr>
              <a:t> </a:t>
            </a:r>
            <a:r>
              <a:rPr lang="en-GB" sz="2400">
                <a:latin typeface="Symbol" pitchFamily="16" charset="2"/>
              </a:rPr>
              <a:t></a:t>
            </a:r>
            <a:r>
              <a:rPr lang="en-GB" sz="2400">
                <a:latin typeface="Comic Sans MS" pitchFamily="64" charset="0"/>
              </a:rPr>
              <a:t>b</a:t>
            </a:r>
            <a:r>
              <a:rPr lang="en-GB" sz="2400" baseline="-25000">
                <a:latin typeface="Comic Sans MS" pitchFamily="64" charset="0"/>
              </a:rPr>
              <a:t>1 </a:t>
            </a:r>
            <a:r>
              <a:rPr lang="en-GB" sz="2400">
                <a:latin typeface="Comic Sans MS" pitchFamily="64" charset="0"/>
              </a:rPr>
              <a:t>, </a:t>
            </a:r>
            <a:r>
              <a:rPr lang="en-GB" sz="2400">
                <a:latin typeface="Symbol" pitchFamily="16" charset="2"/>
              </a:rPr>
              <a:t></a:t>
            </a:r>
            <a:r>
              <a:rPr lang="en-GB" sz="2400">
                <a:latin typeface="Comic Sans MS" pitchFamily="64" charset="0"/>
              </a:rPr>
              <a:t>f</a:t>
            </a:r>
            <a:r>
              <a:rPr lang="en-GB" sz="2400" baseline="-25000">
                <a:latin typeface="Comic Sans MS" pitchFamily="64" charset="0"/>
              </a:rPr>
              <a:t>1 </a:t>
            </a:r>
            <a:r>
              <a:rPr lang="en-GB" sz="2400">
                <a:latin typeface="Comic Sans MS" pitchFamily="64" charset="0"/>
              </a:rPr>
              <a:t>, </a:t>
            </a:r>
            <a:r>
              <a:rPr lang="en-GB" sz="2400">
                <a:latin typeface="Symbol" pitchFamily="16" charset="2"/>
              </a:rPr>
              <a:t></a:t>
            </a:r>
            <a:r>
              <a:rPr lang="en-GB" sz="2400">
                <a:latin typeface="Comic Sans MS" pitchFamily="64" charset="0"/>
              </a:rPr>
              <a:t> , </a:t>
            </a:r>
            <a:r>
              <a:rPr lang="en-GB" sz="2400">
                <a:latin typeface="Symbol" pitchFamily="16" charset="2"/>
              </a:rPr>
              <a:t></a:t>
            </a:r>
            <a:r>
              <a:rPr lang="en-GB" sz="2400">
                <a:latin typeface="Comic Sans MS" pitchFamily="64" charset="0"/>
              </a:rPr>
              <a:t>a</a:t>
            </a:r>
            <a:r>
              <a:rPr lang="en-GB" sz="2400" baseline="-25000">
                <a:latin typeface="Comic Sans MS" pitchFamily="64" charset="0"/>
              </a:rPr>
              <a:t>1 </a:t>
            </a:r>
            <a:endParaRPr lang="en-GB" sz="240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Symbol" pitchFamily="16" charset="2"/>
              </a:rPr>
              <a:t></a:t>
            </a:r>
            <a:r>
              <a:rPr lang="en-GB" sz="2400" baseline="-25000">
                <a:latin typeface="Comic Sans MS" pitchFamily="64" charset="0"/>
              </a:rPr>
              <a:t>1</a:t>
            </a:r>
            <a:r>
              <a:rPr lang="en-GB" sz="2400">
                <a:latin typeface="Symbol" pitchFamily="16" charset="2"/>
              </a:rPr>
              <a:t></a:t>
            </a:r>
            <a:r>
              <a:rPr lang="en-GB" sz="2400">
                <a:latin typeface="Comic Sans MS" pitchFamily="64" charset="0"/>
              </a:rPr>
              <a:t>(1300)</a:t>
            </a:r>
            <a:r>
              <a:rPr lang="en-GB" sz="2400">
                <a:latin typeface="Symbol" pitchFamily="16" charset="2"/>
              </a:rPr>
              <a:t></a:t>
            </a:r>
            <a:r>
              <a:rPr lang="en-GB" sz="2400">
                <a:latin typeface="Comic Sans MS" pitchFamily="64" charset="0"/>
              </a:rPr>
              <a:t> , a</a:t>
            </a:r>
            <a:r>
              <a:rPr lang="en-GB" sz="2400" baseline="-25000">
                <a:latin typeface="Comic Sans MS" pitchFamily="64" charset="0"/>
              </a:rPr>
              <a:t>1</a:t>
            </a:r>
            <a:r>
              <a:rPr lang="en-GB" sz="2400">
                <a:latin typeface="Symbol" pitchFamily="16" charset="2"/>
              </a:rPr>
              <a:t></a:t>
            </a:r>
            <a:r>
              <a:rPr lang="en-GB" sz="2400">
                <a:latin typeface="Comic Sans MS" pitchFamily="64" charset="0"/>
              </a:rPr>
              <a:t>      </a:t>
            </a:r>
            <a:endParaRPr lang="en-GB" sz="240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b</a:t>
            </a:r>
            <a:r>
              <a:rPr lang="en-GB" sz="2400" baseline="-25000">
                <a:latin typeface="Comic Sans MS" pitchFamily="64" charset="0"/>
              </a:rPr>
              <a:t>2 </a:t>
            </a:r>
            <a:r>
              <a:rPr lang="en-GB" sz="2400">
                <a:latin typeface="Symbol" pitchFamily="16" charset="2"/>
              </a:rPr>
              <a:t></a:t>
            </a:r>
            <a:r>
              <a:rPr lang="en-GB" sz="2400">
                <a:latin typeface="Comic Sans MS" pitchFamily="64" charset="0"/>
              </a:rPr>
              <a:t> a</a:t>
            </a:r>
            <a:r>
              <a:rPr lang="en-GB" sz="2400" baseline="-25000">
                <a:latin typeface="Comic Sans MS" pitchFamily="64" charset="0"/>
              </a:rPr>
              <a:t>1</a:t>
            </a:r>
            <a:r>
              <a:rPr lang="en-GB" sz="2400">
                <a:latin typeface="Symbol" pitchFamily="16" charset="2"/>
              </a:rPr>
              <a:t></a:t>
            </a:r>
            <a:r>
              <a:rPr lang="en-GB" sz="2400">
                <a:latin typeface="Comic Sans MS" pitchFamily="64" charset="0"/>
              </a:rPr>
              <a:t> , h</a:t>
            </a:r>
            <a:r>
              <a:rPr lang="en-GB" sz="2400" baseline="-25000">
                <a:latin typeface="Comic Sans MS" pitchFamily="64" charset="0"/>
              </a:rPr>
              <a:t>1</a:t>
            </a:r>
            <a:r>
              <a:rPr lang="en-GB" sz="2400">
                <a:latin typeface="Symbol" pitchFamily="16" charset="2"/>
              </a:rPr>
              <a:t></a:t>
            </a:r>
            <a:r>
              <a:rPr lang="en-GB" sz="2400">
                <a:latin typeface="Comic Sans MS" pitchFamily="64" charset="0"/>
              </a:rPr>
              <a:t>, </a:t>
            </a:r>
            <a:r>
              <a:rPr lang="en-GB" sz="2400">
                <a:latin typeface="Symbol" pitchFamily="16" charset="2"/>
              </a:rPr>
              <a:t></a:t>
            </a:r>
            <a:r>
              <a:rPr lang="en-GB" sz="2400">
                <a:latin typeface="Comic Sans MS" pitchFamily="64" charset="0"/>
              </a:rPr>
              <a:t>a</a:t>
            </a:r>
            <a:r>
              <a:rPr lang="en-GB" sz="2400" baseline="-25000">
                <a:latin typeface="Comic Sans MS" pitchFamily="64" charset="0"/>
              </a:rPr>
              <a:t>2</a:t>
            </a:r>
            <a:r>
              <a:rPr lang="en-GB" sz="240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h</a:t>
            </a:r>
            <a:r>
              <a:rPr lang="en-GB" sz="2400" baseline="-25000">
                <a:latin typeface="Comic Sans MS" pitchFamily="64" charset="0"/>
              </a:rPr>
              <a:t>2 </a:t>
            </a:r>
            <a:r>
              <a:rPr lang="en-GB" sz="2400">
                <a:latin typeface="Symbol" pitchFamily="16" charset="2"/>
              </a:rPr>
              <a:t></a:t>
            </a:r>
            <a:r>
              <a:rPr lang="en-GB" sz="2400">
                <a:latin typeface="Comic Sans MS" pitchFamily="64" charset="0"/>
              </a:rPr>
              <a:t> b</a:t>
            </a:r>
            <a:r>
              <a:rPr lang="en-GB" sz="2400" baseline="-25000">
                <a:latin typeface="Comic Sans MS" pitchFamily="64" charset="0"/>
              </a:rPr>
              <a:t>1</a:t>
            </a:r>
            <a:r>
              <a:rPr lang="en-GB" sz="2400">
                <a:latin typeface="Symbol" pitchFamily="16" charset="2"/>
              </a:rPr>
              <a:t></a:t>
            </a:r>
            <a:r>
              <a:rPr lang="en-GB" sz="2400">
                <a:latin typeface="Comic Sans MS" pitchFamily="64" charset="0"/>
              </a:rPr>
              <a:t> , </a:t>
            </a:r>
            <a:r>
              <a:rPr lang="en-GB" sz="2400">
                <a:latin typeface="Symbol" pitchFamily="16" charset="2"/>
              </a:rPr>
              <a:t></a:t>
            </a: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b</a:t>
            </a:r>
            <a:r>
              <a:rPr lang="en-GB" sz="2400" baseline="-25000">
                <a:latin typeface="Comic Sans MS" pitchFamily="64" charset="0"/>
              </a:rPr>
              <a:t>0 </a:t>
            </a:r>
            <a:r>
              <a:rPr lang="en-GB" sz="2400">
                <a:latin typeface="Symbol" pitchFamily="16" charset="2"/>
              </a:rPr>
              <a:t></a:t>
            </a:r>
            <a:r>
              <a:rPr lang="en-GB" sz="2400">
                <a:latin typeface="Comic Sans MS" pitchFamily="64" charset="0"/>
              </a:rPr>
              <a:t> </a:t>
            </a:r>
            <a:r>
              <a:rPr lang="en-GB" sz="2400">
                <a:latin typeface="Symbol" pitchFamily="16" charset="2"/>
              </a:rPr>
              <a:t></a:t>
            </a:r>
            <a:r>
              <a:rPr lang="en-GB" sz="2400">
                <a:latin typeface="Comic Sans MS" pitchFamily="64" charset="0"/>
              </a:rPr>
              <a:t>(1300)</a:t>
            </a:r>
            <a:r>
              <a:rPr lang="en-GB" sz="2400">
                <a:latin typeface="Symbol" pitchFamily="16" charset="2"/>
              </a:rPr>
              <a:t></a:t>
            </a:r>
            <a:r>
              <a:rPr lang="en-GB" sz="2400">
                <a:latin typeface="Comic Sans MS" pitchFamily="64" charset="0"/>
              </a:rPr>
              <a:t> , h</a:t>
            </a:r>
            <a:r>
              <a:rPr lang="en-GB" sz="2400" baseline="-25000">
                <a:latin typeface="Comic Sans MS" pitchFamily="64" charset="0"/>
              </a:rPr>
              <a:t>1</a:t>
            </a:r>
            <a:r>
              <a:rPr lang="en-GB" sz="240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h</a:t>
            </a:r>
            <a:r>
              <a:rPr lang="en-GB" sz="2400" baseline="-25000">
                <a:latin typeface="Comic Sans MS" pitchFamily="64" charset="0"/>
              </a:rPr>
              <a:t>0 </a:t>
            </a:r>
            <a:r>
              <a:rPr lang="en-GB" sz="2400">
                <a:latin typeface="Symbol" pitchFamily="16" charset="2"/>
              </a:rPr>
              <a:t></a:t>
            </a:r>
            <a:r>
              <a:rPr lang="en-GB" sz="2400">
                <a:latin typeface="Comic Sans MS" pitchFamily="64" charset="0"/>
              </a:rPr>
              <a:t> b</a:t>
            </a:r>
            <a:r>
              <a:rPr lang="en-GB" sz="2400" baseline="-25000">
                <a:latin typeface="Comic Sans MS" pitchFamily="64" charset="0"/>
              </a:rPr>
              <a:t>1</a:t>
            </a:r>
            <a:r>
              <a:rPr lang="en-GB" sz="2400">
                <a:latin typeface="Symbol" pitchFamily="16" charset="2"/>
              </a:rPr>
              <a:t></a:t>
            </a:r>
            <a:r>
              <a:rPr lang="en-GB" sz="2400">
                <a:latin typeface="Comic Sans MS" pitchFamily="64" charset="0"/>
              </a:rPr>
              <a:t> , h</a:t>
            </a:r>
            <a:r>
              <a:rPr lang="en-GB" sz="2400" baseline="-25000">
                <a:latin typeface="Comic Sans MS" pitchFamily="64" charset="0"/>
              </a:rPr>
              <a:t>1</a:t>
            </a:r>
            <a:r>
              <a:rPr lang="en-GB" sz="2400">
                <a:latin typeface="Symbol" pitchFamily="16" charset="2"/>
              </a:rPr>
              <a:t></a:t>
            </a:r>
          </a:p>
        </p:txBody>
      </p:sp>
      <p:grpSp>
        <p:nvGrpSpPr>
          <p:cNvPr id="3" name="Group 19"/>
          <p:cNvGrpSpPr>
            <a:grpSpLocks/>
          </p:cNvGrpSpPr>
          <p:nvPr/>
        </p:nvGrpSpPr>
        <p:grpSpPr bwMode="auto">
          <a:xfrm>
            <a:off x="6588125" y="1155700"/>
            <a:ext cx="736600" cy="641350"/>
            <a:chOff x="4150" y="728"/>
            <a:chExt cx="464" cy="404"/>
          </a:xfrm>
        </p:grpSpPr>
        <p:sp>
          <p:nvSpPr>
            <p:cNvPr id="15380" name="AutoShape 20"/>
            <p:cNvSpPr>
              <a:spLocks noChangeArrowheads="1"/>
            </p:cNvSpPr>
            <p:nvPr/>
          </p:nvSpPr>
          <p:spPr bwMode="auto">
            <a:xfrm>
              <a:off x="4150" y="845"/>
              <a:ext cx="465" cy="2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1" name="Line 21"/>
            <p:cNvSpPr>
              <a:spLocks noChangeShapeType="1"/>
            </p:cNvSpPr>
            <p:nvPr/>
          </p:nvSpPr>
          <p:spPr bwMode="auto">
            <a:xfrm flipV="1">
              <a:off x="4160" y="727"/>
              <a:ext cx="1" cy="394"/>
            </a:xfrm>
            <a:prstGeom prst="line">
              <a:avLst/>
            </a:prstGeom>
            <a:noFill/>
            <a:ln w="50760">
              <a:solidFill>
                <a:srgbClr val="663300"/>
              </a:solidFill>
              <a:round/>
              <a:headEnd/>
              <a:tailEnd type="triangle" w="med" len="med"/>
            </a:ln>
          </p:spPr>
          <p:txBody>
            <a:bodyPr/>
            <a:lstStyle/>
            <a:p>
              <a:endParaRPr lang="en-US"/>
            </a:p>
          </p:txBody>
        </p:sp>
      </p:grpSp>
      <p:grpSp>
        <p:nvGrpSpPr>
          <p:cNvPr id="4" name="Group 22"/>
          <p:cNvGrpSpPr>
            <a:grpSpLocks/>
          </p:cNvGrpSpPr>
          <p:nvPr/>
        </p:nvGrpSpPr>
        <p:grpSpPr bwMode="auto">
          <a:xfrm>
            <a:off x="7561263" y="525463"/>
            <a:ext cx="909637" cy="700087"/>
            <a:chOff x="4763" y="331"/>
            <a:chExt cx="573" cy="441"/>
          </a:xfrm>
        </p:grpSpPr>
        <p:sp>
          <p:nvSpPr>
            <p:cNvPr id="15383" name="AutoShape 23"/>
            <p:cNvSpPr>
              <a:spLocks noChangeArrowheads="1"/>
            </p:cNvSpPr>
            <p:nvPr/>
          </p:nvSpPr>
          <p:spPr bwMode="auto">
            <a:xfrm rot="20280000">
              <a:off x="4834" y="409"/>
              <a:ext cx="465" cy="287"/>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4" name="Line 24"/>
            <p:cNvSpPr>
              <a:spLocks noChangeShapeType="1"/>
            </p:cNvSpPr>
            <p:nvPr/>
          </p:nvSpPr>
          <p:spPr bwMode="auto">
            <a:xfrm flipH="1" flipV="1">
              <a:off x="4762" y="394"/>
              <a:ext cx="150" cy="364"/>
            </a:xfrm>
            <a:prstGeom prst="line">
              <a:avLst/>
            </a:prstGeom>
            <a:noFill/>
            <a:ln w="50760">
              <a:solidFill>
                <a:srgbClr val="663300"/>
              </a:solidFill>
              <a:round/>
              <a:headEnd/>
              <a:tailEnd type="triangle" w="med" len="med"/>
            </a:ln>
          </p:spPr>
          <p:txBody>
            <a:bodyPr/>
            <a:lstStyle/>
            <a:p>
              <a:endParaRPr lang="en-US"/>
            </a:p>
          </p:txBody>
        </p:sp>
      </p:grpSp>
      <p:sp>
        <p:nvSpPr>
          <p:cNvPr id="15385" name="AutoShape 25"/>
          <p:cNvSpPr>
            <a:spLocks noChangeArrowheads="1"/>
          </p:cNvSpPr>
          <p:nvPr/>
        </p:nvSpPr>
        <p:spPr bwMode="auto">
          <a:xfrm>
            <a:off x="304800" y="2133600"/>
            <a:ext cx="4911725" cy="4206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00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6600CC"/>
                </a:solidFill>
                <a:latin typeface="Comic Sans MS" pitchFamily="64" charset="0"/>
              </a:rPr>
              <a:t>Exotic Quantum Number Hybrids</a:t>
            </a:r>
          </a:p>
        </p:txBody>
      </p:sp>
      <p:sp>
        <p:nvSpPr>
          <p:cNvPr id="15386" name="Freeform 26"/>
          <p:cNvSpPr>
            <a:spLocks noChangeArrowheads="1"/>
          </p:cNvSpPr>
          <p:nvPr/>
        </p:nvSpPr>
        <p:spPr bwMode="auto">
          <a:xfrm>
            <a:off x="3962400" y="2667000"/>
            <a:ext cx="88900" cy="3098800"/>
          </a:xfrm>
          <a:custGeom>
            <a:avLst/>
            <a:gdLst/>
            <a:ahLst/>
            <a:cxnLst>
              <a:cxn ang="0">
                <a:pos x="0" y="0"/>
              </a:cxn>
              <a:cxn ang="0">
                <a:pos x="123" y="717"/>
              </a:cxn>
              <a:cxn ang="0">
                <a:pos x="123" y="3586"/>
              </a:cxn>
              <a:cxn ang="0">
                <a:pos x="247" y="4303"/>
              </a:cxn>
              <a:cxn ang="0">
                <a:pos x="123" y="5021"/>
              </a:cxn>
              <a:cxn ang="0">
                <a:pos x="123" y="7890"/>
              </a:cxn>
              <a:cxn ang="0">
                <a:pos x="0" y="8607"/>
              </a:cxn>
            </a:cxnLst>
            <a:rect l="0" t="0" r="r" b="b"/>
            <a:pathLst>
              <a:path w="248" h="8608">
                <a:moveTo>
                  <a:pt x="0" y="0"/>
                </a:moveTo>
                <a:cubicBezTo>
                  <a:pt x="61" y="0"/>
                  <a:pt x="123" y="358"/>
                  <a:pt x="123" y="717"/>
                </a:cubicBezTo>
                <a:lnTo>
                  <a:pt x="123" y="3586"/>
                </a:lnTo>
                <a:cubicBezTo>
                  <a:pt x="123" y="3945"/>
                  <a:pt x="185" y="4303"/>
                  <a:pt x="247" y="4303"/>
                </a:cubicBezTo>
                <a:cubicBezTo>
                  <a:pt x="185" y="4303"/>
                  <a:pt x="123" y="4662"/>
                  <a:pt x="123" y="5021"/>
                </a:cubicBezTo>
                <a:lnTo>
                  <a:pt x="123" y="7890"/>
                </a:lnTo>
                <a:cubicBezTo>
                  <a:pt x="123" y="8249"/>
                  <a:pt x="61" y="8607"/>
                  <a:pt x="0" y="8607"/>
                </a:cubicBezTo>
              </a:path>
            </a:pathLst>
          </a:custGeom>
          <a:noFill/>
          <a:ln w="25560">
            <a:solidFill>
              <a:srgbClr val="008000"/>
            </a:solidFill>
            <a:round/>
            <a:headEnd/>
            <a:tailEnd/>
          </a:ln>
        </p:spPr>
        <p:txBody>
          <a:bodyPr/>
          <a:lstStyle/>
          <a:p>
            <a:endParaRPr lang="en-US"/>
          </a:p>
        </p:txBody>
      </p:sp>
      <p:sp>
        <p:nvSpPr>
          <p:cNvPr id="15387" name="AutoShape 27"/>
          <p:cNvSpPr>
            <a:spLocks noChangeArrowheads="1"/>
          </p:cNvSpPr>
          <p:nvPr/>
        </p:nvSpPr>
        <p:spPr bwMode="auto">
          <a:xfrm>
            <a:off x="4191000" y="2667000"/>
            <a:ext cx="2405063"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Mass and model</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dependent </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predictions</a:t>
            </a:r>
          </a:p>
        </p:txBody>
      </p:sp>
      <p:sp>
        <p:nvSpPr>
          <p:cNvPr id="15388" name="Text Box 28"/>
          <p:cNvSpPr txBox="1">
            <a:spLocks noChangeArrowheads="1"/>
          </p:cNvSpPr>
          <p:nvPr/>
        </p:nvSpPr>
        <p:spPr bwMode="auto">
          <a:xfrm>
            <a:off x="0" y="17065"/>
            <a:ext cx="3659188" cy="586957"/>
          </a:xfrm>
          <a:prstGeom prst="rect">
            <a:avLst/>
          </a:prstGeom>
          <a:noFill/>
          <a:ln w="9525">
            <a:noFill/>
            <a:miter lim="800000"/>
            <a:headEnd/>
            <a:tailEnd/>
          </a:ln>
        </p:spPr>
        <p:txBody>
          <a:bodyPr wrap="square" lIns="90000" tIns="46800" rIns="90000" bIns="46800" anchor="ctr" anchorCtr="1">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bg2">
                    <a:lumMod val="50000"/>
                  </a:schemeClr>
                </a:solidFill>
                <a:effectLst>
                  <a:outerShdw blurRad="38100" dist="38100" dir="2700000" algn="tl">
                    <a:srgbClr val="C0C0C0"/>
                  </a:outerShdw>
                </a:effectLst>
                <a:latin typeface="+mj-lt"/>
              </a:rPr>
              <a:t>Hybrid Decays</a:t>
            </a:r>
          </a:p>
        </p:txBody>
      </p:sp>
      <p:sp>
        <p:nvSpPr>
          <p:cNvPr id="15389" name="Text Box 29"/>
          <p:cNvSpPr txBox="1">
            <a:spLocks noChangeArrowheads="1"/>
          </p:cNvSpPr>
          <p:nvPr/>
        </p:nvSpPr>
        <p:spPr bwMode="auto">
          <a:xfrm>
            <a:off x="4191000" y="3810000"/>
            <a:ext cx="3332312" cy="830997"/>
          </a:xfrm>
          <a:prstGeom prst="rect">
            <a:avLst/>
          </a:prstGeom>
          <a:noFill/>
          <a:ln w="9525">
            <a:noFill/>
            <a:miter lim="800000"/>
            <a:headEnd/>
            <a:tailEnd/>
          </a:ln>
          <a:effectLst/>
        </p:spPr>
        <p:txBody>
          <a:bodyPr wrap="none">
            <a:spAutoFit/>
          </a:bodyPr>
          <a:lstStyle/>
          <a:p>
            <a:r>
              <a:rPr lang="en-US" sz="2400" dirty="0">
                <a:solidFill>
                  <a:srgbClr val="A50021"/>
                </a:solidFill>
              </a:rPr>
              <a:t>Populate final states with </a:t>
            </a:r>
            <a:endParaRPr lang="en-US" sz="2400" dirty="0" smtClean="0">
              <a:solidFill>
                <a:srgbClr val="A50021"/>
              </a:solidFill>
            </a:endParaRPr>
          </a:p>
          <a:p>
            <a:r>
              <a:rPr lang="en-US" sz="2400" dirty="0">
                <a:solidFill>
                  <a:srgbClr val="A50021"/>
                </a:solidFill>
                <a:latin typeface="cmmi10" pitchFamily="34" charset="0"/>
              </a:rPr>
              <a:t>π</a:t>
            </a:r>
            <a:r>
              <a:rPr lang="en-US" sz="2400" baseline="30000" dirty="0" smtClean="0">
                <a:solidFill>
                  <a:srgbClr val="A50021"/>
                </a:solidFill>
                <a:latin typeface="cmsy10" pitchFamily="32" charset="0"/>
              </a:rPr>
              <a:t>±</a:t>
            </a:r>
            <a:r>
              <a:rPr lang="en-US" sz="2400" dirty="0" smtClean="0">
                <a:solidFill>
                  <a:srgbClr val="A50021"/>
                </a:solidFill>
              </a:rPr>
              <a:t>,</a:t>
            </a:r>
            <a:r>
              <a:rPr lang="en-US" sz="2400" dirty="0">
                <a:solidFill>
                  <a:srgbClr val="A50021"/>
                </a:solidFill>
                <a:latin typeface="cmmi10" pitchFamily="34" charset="0"/>
              </a:rPr>
              <a:t>π</a:t>
            </a:r>
            <a:r>
              <a:rPr lang="en-US" sz="2400" baseline="30000" dirty="0" smtClean="0">
                <a:solidFill>
                  <a:srgbClr val="A50021"/>
                </a:solidFill>
                <a:latin typeface="cmmi10" pitchFamily="34" charset="0"/>
              </a:rPr>
              <a:t>0</a:t>
            </a:r>
            <a:r>
              <a:rPr lang="en-US" sz="2400" dirty="0">
                <a:solidFill>
                  <a:srgbClr val="A50021"/>
                </a:solidFill>
              </a:rPr>
              <a:t>,</a:t>
            </a:r>
            <a:r>
              <a:rPr lang="en-US" sz="2400" dirty="0" smtClean="0">
                <a:solidFill>
                  <a:srgbClr val="A50021"/>
                </a:solidFill>
              </a:rPr>
              <a:t>K</a:t>
            </a:r>
            <a:r>
              <a:rPr lang="en-US" sz="2400" baseline="30000" dirty="0">
                <a:solidFill>
                  <a:srgbClr val="A50021"/>
                </a:solidFill>
                <a:latin typeface="cmsy10" pitchFamily="32" charset="0"/>
              </a:rPr>
              <a:t>±</a:t>
            </a:r>
            <a:r>
              <a:rPr lang="en-US" sz="2400" dirty="0" smtClean="0">
                <a:solidFill>
                  <a:srgbClr val="A50021"/>
                </a:solidFill>
              </a:rPr>
              <a:t>,K</a:t>
            </a:r>
            <a:r>
              <a:rPr lang="en-US" sz="2400" baseline="30000" dirty="0" smtClean="0">
                <a:solidFill>
                  <a:srgbClr val="A50021"/>
                </a:solidFill>
              </a:rPr>
              <a:t>0</a:t>
            </a:r>
            <a:r>
              <a:rPr lang="en-US" sz="2400" dirty="0" smtClean="0">
                <a:solidFill>
                  <a:srgbClr val="A50021"/>
                </a:solidFill>
              </a:rPr>
              <a:t>,η,</a:t>
            </a:r>
            <a:r>
              <a:rPr lang="en-US" sz="2400" dirty="0" smtClean="0">
                <a:solidFill>
                  <a:srgbClr val="A50021"/>
                </a:solidFill>
                <a:latin typeface="cmmi10" pitchFamily="34" charset="0"/>
              </a:rPr>
              <a:t> </a:t>
            </a:r>
            <a:r>
              <a:rPr lang="en-US" sz="2400" dirty="0" smtClean="0">
                <a:solidFill>
                  <a:srgbClr val="A50021"/>
                </a:solidFill>
              </a:rPr>
              <a:t>(</a:t>
            </a:r>
            <a:r>
              <a:rPr lang="en-US" sz="2400" dirty="0" smtClean="0">
                <a:solidFill>
                  <a:srgbClr val="A50021"/>
                </a:solidFill>
                <a:latin typeface="cmmi10" pitchFamily="34" charset="0"/>
              </a:rPr>
              <a:t>photons</a:t>
            </a:r>
            <a:r>
              <a:rPr lang="en-US" sz="2400" dirty="0" smtClean="0">
                <a:solidFill>
                  <a:srgbClr val="A50021"/>
                </a:solidFill>
              </a:rPr>
              <a:t>)</a:t>
            </a:r>
            <a:endParaRPr lang="en-US" sz="2400" dirty="0">
              <a:solidFill>
                <a:srgbClr val="A50021"/>
              </a:solidFill>
            </a:endParaRPr>
          </a:p>
        </p:txBody>
      </p:sp>
      <p:sp>
        <p:nvSpPr>
          <p:cNvPr id="35" name="Date Placeholder 34"/>
          <p:cNvSpPr>
            <a:spLocks noGrp="1"/>
          </p:cNvSpPr>
          <p:nvPr>
            <p:ph type="dt" sz="half" idx="10"/>
          </p:nvPr>
        </p:nvSpPr>
        <p:spPr/>
        <p:txBody>
          <a:bodyPr/>
          <a:lstStyle/>
          <a:p>
            <a:r>
              <a:rPr lang="en-US" smtClean="0"/>
              <a:t>6/24/11</a:t>
            </a:r>
            <a:endParaRPr lang="en-US"/>
          </a:p>
        </p:txBody>
      </p:sp>
      <p:sp>
        <p:nvSpPr>
          <p:cNvPr id="37" name="Footer Placeholder 36"/>
          <p:cNvSpPr>
            <a:spLocks noGrp="1"/>
          </p:cNvSpPr>
          <p:nvPr>
            <p:ph type="ftr" sz="quarter" idx="11"/>
          </p:nvPr>
        </p:nvSpPr>
        <p:spPr/>
        <p:txBody>
          <a:bodyPr/>
          <a:lstStyle/>
          <a:p>
            <a:r>
              <a:rPr lang="en-US" smtClean="0"/>
              <a:t>JLab PWA Workshop</a:t>
            </a:r>
            <a:endParaRPr lang="en-US" dirty="0"/>
          </a:p>
        </p:txBody>
      </p:sp>
      <p:sp>
        <p:nvSpPr>
          <p:cNvPr id="36" name="Slide Number Placeholder 35"/>
          <p:cNvSpPr>
            <a:spLocks noGrp="1"/>
          </p:cNvSpPr>
          <p:nvPr>
            <p:ph type="sldNum" sz="quarter" idx="12"/>
          </p:nvPr>
        </p:nvSpPr>
        <p:spPr/>
        <p:txBody>
          <a:bodyPr/>
          <a:lstStyle/>
          <a:p>
            <a:fld id="{0F02BBF6-0EFC-4FDF-87B3-15F795D06869}" type="slidenum">
              <a:rPr lang="en-US" smtClean="0"/>
              <a:pPr/>
              <a:t>8</a:t>
            </a:fld>
            <a:endParaRPr lang="en-US"/>
          </a:p>
        </p:txBody>
      </p:sp>
    </p:spTree>
    <p:extLst>
      <p:ext uri="{BB962C8B-B14F-4D97-AF65-F5344CB8AC3E}">
        <p14:creationId xmlns:p14="http://schemas.microsoft.com/office/powerpoint/2010/main" val="29824696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2209800" y="152400"/>
            <a:ext cx="4114800" cy="609600"/>
          </a:xfrm>
          <a:prstGeom prst="roundRect">
            <a:avLst>
              <a:gd name="adj" fmla="val 259"/>
            </a:avLst>
          </a:prstGeom>
          <a:noFill/>
          <a:ln w="9525">
            <a:noFill/>
            <a:round/>
            <a:headEnd/>
            <a:tailEnd/>
          </a:ln>
        </p:spPr>
        <p:txBody>
          <a:bodyPr wrap="none" anchor="ctr"/>
          <a:lstStyle/>
          <a:p>
            <a:endParaRPr lang="en-US"/>
          </a:p>
        </p:txBody>
      </p:sp>
      <p:grpSp>
        <p:nvGrpSpPr>
          <p:cNvPr id="2" name="Group 5"/>
          <p:cNvGrpSpPr>
            <a:grpSpLocks/>
          </p:cNvGrpSpPr>
          <p:nvPr/>
        </p:nvGrpSpPr>
        <p:grpSpPr bwMode="auto">
          <a:xfrm>
            <a:off x="6299200" y="625475"/>
            <a:ext cx="2389188" cy="1658938"/>
            <a:chOff x="3968" y="394"/>
            <a:chExt cx="1505" cy="1045"/>
          </a:xfrm>
        </p:grpSpPr>
        <p:sp>
          <p:nvSpPr>
            <p:cNvPr id="15366" name="Line 6"/>
            <p:cNvSpPr>
              <a:spLocks noChangeShapeType="1"/>
            </p:cNvSpPr>
            <p:nvPr/>
          </p:nvSpPr>
          <p:spPr bwMode="auto">
            <a:xfrm>
              <a:off x="4064" y="680"/>
              <a:ext cx="624" cy="1"/>
            </a:xfrm>
            <a:prstGeom prst="line">
              <a:avLst/>
            </a:prstGeom>
            <a:noFill/>
            <a:ln w="25560">
              <a:solidFill>
                <a:srgbClr val="008000"/>
              </a:solidFill>
              <a:round/>
              <a:headEnd/>
              <a:tailEnd/>
            </a:ln>
          </p:spPr>
          <p:txBody>
            <a:bodyPr/>
            <a:lstStyle/>
            <a:p>
              <a:endParaRPr lang="en-US"/>
            </a:p>
          </p:txBody>
        </p:sp>
        <p:sp>
          <p:nvSpPr>
            <p:cNvPr id="15367" name="Line 7"/>
            <p:cNvSpPr>
              <a:spLocks noChangeShapeType="1"/>
            </p:cNvSpPr>
            <p:nvPr/>
          </p:nvSpPr>
          <p:spPr bwMode="auto">
            <a:xfrm>
              <a:off x="4064" y="1160"/>
              <a:ext cx="624" cy="1"/>
            </a:xfrm>
            <a:prstGeom prst="line">
              <a:avLst/>
            </a:prstGeom>
            <a:noFill/>
            <a:ln w="25560">
              <a:solidFill>
                <a:srgbClr val="008000"/>
              </a:solidFill>
              <a:round/>
              <a:headEnd/>
              <a:tailEnd/>
            </a:ln>
          </p:spPr>
          <p:txBody>
            <a:bodyPr/>
            <a:lstStyle/>
            <a:p>
              <a:endParaRPr lang="en-US"/>
            </a:p>
          </p:txBody>
        </p:sp>
        <p:sp>
          <p:nvSpPr>
            <p:cNvPr id="15368" name="Line 8"/>
            <p:cNvSpPr>
              <a:spLocks noChangeShapeType="1"/>
            </p:cNvSpPr>
            <p:nvPr/>
          </p:nvSpPr>
          <p:spPr bwMode="auto">
            <a:xfrm flipV="1">
              <a:off x="4688" y="439"/>
              <a:ext cx="672" cy="242"/>
            </a:xfrm>
            <a:prstGeom prst="line">
              <a:avLst/>
            </a:prstGeom>
            <a:noFill/>
            <a:ln w="25560">
              <a:solidFill>
                <a:srgbClr val="008000"/>
              </a:solidFill>
              <a:round/>
              <a:headEnd/>
              <a:tailEnd/>
            </a:ln>
          </p:spPr>
          <p:txBody>
            <a:bodyPr/>
            <a:lstStyle/>
            <a:p>
              <a:endParaRPr lang="en-US"/>
            </a:p>
          </p:txBody>
        </p:sp>
        <p:sp>
          <p:nvSpPr>
            <p:cNvPr id="15369" name="Line 9"/>
            <p:cNvSpPr>
              <a:spLocks noChangeShapeType="1"/>
            </p:cNvSpPr>
            <p:nvPr/>
          </p:nvSpPr>
          <p:spPr bwMode="auto">
            <a:xfrm>
              <a:off x="4688" y="1160"/>
              <a:ext cx="672" cy="240"/>
            </a:xfrm>
            <a:prstGeom prst="line">
              <a:avLst/>
            </a:prstGeom>
            <a:noFill/>
            <a:ln w="25560">
              <a:solidFill>
                <a:srgbClr val="008000"/>
              </a:solidFill>
              <a:round/>
              <a:headEnd/>
              <a:tailEnd/>
            </a:ln>
          </p:spPr>
          <p:txBody>
            <a:bodyPr/>
            <a:lstStyle/>
            <a:p>
              <a:endParaRPr lang="en-US"/>
            </a:p>
          </p:txBody>
        </p:sp>
        <p:sp>
          <p:nvSpPr>
            <p:cNvPr id="15370" name="Line 10"/>
            <p:cNvSpPr>
              <a:spLocks noChangeShapeType="1"/>
            </p:cNvSpPr>
            <p:nvPr/>
          </p:nvSpPr>
          <p:spPr bwMode="auto">
            <a:xfrm>
              <a:off x="5024" y="776"/>
              <a:ext cx="1" cy="288"/>
            </a:xfrm>
            <a:prstGeom prst="line">
              <a:avLst/>
            </a:prstGeom>
            <a:noFill/>
            <a:ln w="25560">
              <a:solidFill>
                <a:srgbClr val="008000"/>
              </a:solidFill>
              <a:round/>
              <a:headEnd/>
              <a:tailEnd/>
            </a:ln>
          </p:spPr>
          <p:txBody>
            <a:bodyPr/>
            <a:lstStyle/>
            <a:p>
              <a:endParaRPr lang="en-US"/>
            </a:p>
          </p:txBody>
        </p:sp>
        <p:sp>
          <p:nvSpPr>
            <p:cNvPr id="15371" name="Line 11"/>
            <p:cNvSpPr>
              <a:spLocks noChangeShapeType="1"/>
            </p:cNvSpPr>
            <p:nvPr/>
          </p:nvSpPr>
          <p:spPr bwMode="auto">
            <a:xfrm>
              <a:off x="5024" y="1064"/>
              <a:ext cx="384" cy="144"/>
            </a:xfrm>
            <a:prstGeom prst="line">
              <a:avLst/>
            </a:prstGeom>
            <a:noFill/>
            <a:ln w="25560">
              <a:solidFill>
                <a:srgbClr val="008000"/>
              </a:solidFill>
              <a:round/>
              <a:headEnd/>
              <a:tailEnd/>
            </a:ln>
          </p:spPr>
          <p:txBody>
            <a:bodyPr/>
            <a:lstStyle/>
            <a:p>
              <a:endParaRPr lang="en-US"/>
            </a:p>
          </p:txBody>
        </p:sp>
        <p:sp>
          <p:nvSpPr>
            <p:cNvPr id="15372" name="Line 12"/>
            <p:cNvSpPr>
              <a:spLocks noChangeShapeType="1"/>
            </p:cNvSpPr>
            <p:nvPr/>
          </p:nvSpPr>
          <p:spPr bwMode="auto">
            <a:xfrm>
              <a:off x="5072" y="776"/>
              <a:ext cx="1" cy="1"/>
            </a:xfrm>
            <a:prstGeom prst="line">
              <a:avLst/>
            </a:prstGeom>
            <a:noFill/>
            <a:ln w="25560">
              <a:solidFill>
                <a:srgbClr val="008000"/>
              </a:solidFill>
              <a:round/>
              <a:headEnd/>
              <a:tailEnd/>
            </a:ln>
          </p:spPr>
          <p:txBody>
            <a:bodyPr/>
            <a:lstStyle/>
            <a:p>
              <a:endParaRPr lang="en-US"/>
            </a:p>
          </p:txBody>
        </p:sp>
        <p:sp>
          <p:nvSpPr>
            <p:cNvPr id="15373" name="Line 13"/>
            <p:cNvSpPr>
              <a:spLocks noChangeShapeType="1"/>
            </p:cNvSpPr>
            <p:nvPr/>
          </p:nvSpPr>
          <p:spPr bwMode="auto">
            <a:xfrm flipV="1">
              <a:off x="5024" y="631"/>
              <a:ext cx="384" cy="146"/>
            </a:xfrm>
            <a:prstGeom prst="line">
              <a:avLst/>
            </a:prstGeom>
            <a:noFill/>
            <a:ln w="25560">
              <a:solidFill>
                <a:srgbClr val="008000"/>
              </a:solidFill>
              <a:round/>
              <a:headEnd/>
              <a:tailEnd/>
            </a:ln>
          </p:spPr>
          <p:txBody>
            <a:bodyPr/>
            <a:lstStyle/>
            <a:p>
              <a:endParaRPr lang="en-US"/>
            </a:p>
          </p:txBody>
        </p:sp>
        <p:sp>
          <p:nvSpPr>
            <p:cNvPr id="15374" name="Oval 14"/>
            <p:cNvSpPr>
              <a:spLocks noChangeArrowheads="1"/>
            </p:cNvSpPr>
            <p:nvPr/>
          </p:nvSpPr>
          <p:spPr bwMode="auto">
            <a:xfrm>
              <a:off x="3968" y="632"/>
              <a:ext cx="96" cy="624"/>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5" name="Oval 15"/>
            <p:cNvSpPr>
              <a:spLocks noChangeArrowheads="1"/>
            </p:cNvSpPr>
            <p:nvPr/>
          </p:nvSpPr>
          <p:spPr bwMode="auto">
            <a:xfrm rot="1200000">
              <a:off x="5361" y="1159"/>
              <a:ext cx="96" cy="288"/>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6" name="Oval 16"/>
            <p:cNvSpPr>
              <a:spLocks noChangeArrowheads="1"/>
            </p:cNvSpPr>
            <p:nvPr/>
          </p:nvSpPr>
          <p:spPr bwMode="auto">
            <a:xfrm rot="20940000">
              <a:off x="5359" y="393"/>
              <a:ext cx="96" cy="288"/>
            </a:xfrm>
            <a:prstGeom prst="ellipse">
              <a:avLst/>
            </a:prstGeom>
            <a:solidFill>
              <a:srgbClr val="0088E4"/>
            </a:solidFill>
            <a:ln w="25560">
              <a:solidFill>
                <a:srgbClr val="008AE8"/>
              </a:solidFill>
              <a:round/>
              <a:headEnd/>
              <a:tailEnd/>
            </a:ln>
          </p:spPr>
          <p:txBody>
            <a:bodyPr wrap="none" anchor="ctr"/>
            <a:lstStyle/>
            <a:p>
              <a:endParaRPr lang="en-US"/>
            </a:p>
          </p:txBody>
        </p:sp>
      </p:grpSp>
      <p:sp>
        <p:nvSpPr>
          <p:cNvPr id="15377" name="AutoShape 17"/>
          <p:cNvSpPr>
            <a:spLocks noChangeArrowheads="1"/>
          </p:cNvSpPr>
          <p:nvPr/>
        </p:nvSpPr>
        <p:spPr bwMode="auto">
          <a:xfrm>
            <a:off x="304800" y="914400"/>
            <a:ext cx="5138738"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The angular momentum in the flux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tube stays in one of the daughter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mesons (an  (L=1) and (L=0) meson).</a:t>
            </a:r>
          </a:p>
        </p:txBody>
      </p:sp>
      <p:sp>
        <p:nvSpPr>
          <p:cNvPr id="15378" name="AutoShape 18"/>
          <p:cNvSpPr>
            <a:spLocks noChangeArrowheads="1"/>
          </p:cNvSpPr>
          <p:nvPr/>
        </p:nvSpPr>
        <p:spPr bwMode="auto">
          <a:xfrm>
            <a:off x="228600" y="2667000"/>
            <a:ext cx="3390268" cy="3049169"/>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solidFill>
                  <a:srgbClr val="FF0000"/>
                </a:solidFill>
                <a:latin typeface="Symbol" pitchFamily="16" charset="2"/>
              </a:rPr>
              <a:t></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 </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f</a:t>
            </a:r>
            <a:r>
              <a:rPr lang="en-GB" sz="2400" baseline="-25000" dirty="0">
                <a:latin typeface="Comic Sans MS" pitchFamily="64" charset="0"/>
              </a:rPr>
              <a:t>1 </a:t>
            </a:r>
            <a:r>
              <a:rPr lang="en-GB" sz="2400" dirty="0">
                <a:latin typeface="Comic Sans MS" pitchFamily="64" charset="0"/>
              </a:rPr>
              <a:t>, </a:t>
            </a:r>
            <a:r>
              <a:rPr lang="en-GB" sz="2400" dirty="0" err="1">
                <a:solidFill>
                  <a:srgbClr val="FF0000"/>
                </a:solidFill>
                <a:latin typeface="Symbol" pitchFamily="16" charset="2"/>
              </a:rPr>
              <a:t></a:t>
            </a:r>
            <a:r>
              <a:rPr lang="en-GB" sz="2400" dirty="0">
                <a:latin typeface="Comic Sans MS" pitchFamily="64" charset="0"/>
              </a:rPr>
              <a:t> , </a:t>
            </a:r>
            <a:r>
              <a:rPr lang="en-GB" sz="2400" dirty="0">
                <a:latin typeface="Symbol" pitchFamily="16" charset="2"/>
              </a:rPr>
              <a:t></a:t>
            </a:r>
            <a:r>
              <a:rPr lang="en-GB" sz="2400" dirty="0">
                <a:latin typeface="Comic Sans MS" pitchFamily="64" charset="0"/>
              </a:rPr>
              <a:t>a</a:t>
            </a:r>
            <a:r>
              <a:rPr lang="en-GB" sz="2400" baseline="-25000" dirty="0">
                <a:latin typeface="Comic Sans MS" pitchFamily="64" charset="0"/>
              </a:rPr>
              <a:t>1 </a:t>
            </a:r>
            <a:endParaRPr lang="en-GB" sz="2400" dirty="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2 </a:t>
            </a:r>
            <a:r>
              <a:rPr lang="en-GB" sz="2400" dirty="0" err="1">
                <a:latin typeface="Symbol" pitchFamily="16" charset="2"/>
              </a:rPr>
              <a:t></a:t>
            </a:r>
            <a:r>
              <a:rPr lang="en-GB" sz="2400" dirty="0">
                <a:latin typeface="Comic Sans MS" pitchFamily="64" charset="0"/>
              </a:rPr>
              <a:t>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a</a:t>
            </a:r>
            <a:r>
              <a:rPr lang="en-GB" sz="2400" baseline="-25000" dirty="0">
                <a:latin typeface="Comic Sans MS" pitchFamily="64" charset="0"/>
              </a:rPr>
              <a:t>2</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2 </a:t>
            </a:r>
            <a:r>
              <a:rPr lang="en-GB" sz="2400" dirty="0" err="1">
                <a:latin typeface="Symbol" pitchFamily="16" charset="2"/>
              </a:rPr>
              <a:t></a:t>
            </a:r>
            <a:r>
              <a:rPr lang="en-GB" sz="2400" dirty="0" smtClean="0">
                <a:latin typeface="Comic Sans MS" pitchFamily="64" charset="0"/>
              </a:rPr>
              <a:t> </a:t>
            </a:r>
            <a:r>
              <a:rPr lang="en-GB" sz="2400" dirty="0" smtClean="0">
                <a:solidFill>
                  <a:srgbClr val="FF0000"/>
                </a:solidFill>
                <a:latin typeface="Comic Sans MS" pitchFamily="64" charset="0"/>
              </a:rPr>
              <a:t>b</a:t>
            </a:r>
            <a:r>
              <a:rPr lang="en-GB" sz="2400" baseline="-25000" dirty="0" smtClean="0">
                <a:solidFill>
                  <a:srgbClr val="FF0000"/>
                </a:solidFill>
                <a:latin typeface="Comic Sans MS" pitchFamily="64" charset="0"/>
              </a:rPr>
              <a:t>1</a:t>
            </a:r>
            <a:r>
              <a:rPr lang="en-GB" sz="2400" dirty="0" smtClean="0">
                <a:solidFill>
                  <a:srgbClr val="FF0000"/>
                </a:solidFill>
                <a:latin typeface="Symbol" pitchFamily="16" charset="2"/>
              </a:rPr>
              <a:t></a:t>
            </a:r>
            <a:r>
              <a:rPr lang="en-GB" sz="2400" dirty="0" smtClean="0">
                <a:latin typeface="Comic Sans MS" pitchFamily="64" charset="0"/>
              </a:rPr>
              <a:t> ,</a:t>
            </a:r>
            <a:r>
              <a:rPr lang="en-GB" sz="2400" dirty="0" smtClean="0">
                <a:solidFill>
                  <a:srgbClr val="FF6600"/>
                </a:solidFill>
                <a:latin typeface="Comic Sans MS" pitchFamily="64" charset="0"/>
              </a:rPr>
              <a:t> </a:t>
            </a:r>
            <a:r>
              <a:rPr lang="en-GB" sz="2400" dirty="0" err="1">
                <a:solidFill>
                  <a:srgbClr val="FF0000"/>
                </a:solidFill>
                <a:latin typeface="Symbol" pitchFamily="16" charset="2"/>
              </a:rPr>
              <a:t></a:t>
            </a:r>
            <a:r>
              <a:rPr lang="en-GB" sz="2400" dirty="0" err="1">
                <a:latin typeface="Symbol" pitchFamily="16" charset="2"/>
              </a:rPr>
              <a:t></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a:t>
            </a:r>
            <a:r>
              <a:rPr lang="en-GB" sz="2400" dirty="0">
                <a:solidFill>
                  <a:srgbClr val="FF0000"/>
                </a:solidFill>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p:txBody>
      </p:sp>
      <p:grpSp>
        <p:nvGrpSpPr>
          <p:cNvPr id="3" name="Group 19"/>
          <p:cNvGrpSpPr>
            <a:grpSpLocks/>
          </p:cNvGrpSpPr>
          <p:nvPr/>
        </p:nvGrpSpPr>
        <p:grpSpPr bwMode="auto">
          <a:xfrm>
            <a:off x="6588125" y="1155700"/>
            <a:ext cx="736600" cy="641350"/>
            <a:chOff x="4150" y="728"/>
            <a:chExt cx="464" cy="404"/>
          </a:xfrm>
        </p:grpSpPr>
        <p:sp>
          <p:nvSpPr>
            <p:cNvPr id="15380" name="AutoShape 20"/>
            <p:cNvSpPr>
              <a:spLocks noChangeArrowheads="1"/>
            </p:cNvSpPr>
            <p:nvPr/>
          </p:nvSpPr>
          <p:spPr bwMode="auto">
            <a:xfrm>
              <a:off x="4150" y="845"/>
              <a:ext cx="465" cy="2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1" name="Line 21"/>
            <p:cNvSpPr>
              <a:spLocks noChangeShapeType="1"/>
            </p:cNvSpPr>
            <p:nvPr/>
          </p:nvSpPr>
          <p:spPr bwMode="auto">
            <a:xfrm flipV="1">
              <a:off x="4160" y="727"/>
              <a:ext cx="1" cy="394"/>
            </a:xfrm>
            <a:prstGeom prst="line">
              <a:avLst/>
            </a:prstGeom>
            <a:noFill/>
            <a:ln w="50760">
              <a:solidFill>
                <a:srgbClr val="663300"/>
              </a:solidFill>
              <a:round/>
              <a:headEnd/>
              <a:tailEnd type="triangle" w="med" len="med"/>
            </a:ln>
          </p:spPr>
          <p:txBody>
            <a:bodyPr/>
            <a:lstStyle/>
            <a:p>
              <a:endParaRPr lang="en-US"/>
            </a:p>
          </p:txBody>
        </p:sp>
      </p:grpSp>
      <p:grpSp>
        <p:nvGrpSpPr>
          <p:cNvPr id="4" name="Group 22"/>
          <p:cNvGrpSpPr>
            <a:grpSpLocks/>
          </p:cNvGrpSpPr>
          <p:nvPr/>
        </p:nvGrpSpPr>
        <p:grpSpPr bwMode="auto">
          <a:xfrm>
            <a:off x="7561263" y="525463"/>
            <a:ext cx="909637" cy="700087"/>
            <a:chOff x="4763" y="331"/>
            <a:chExt cx="573" cy="441"/>
          </a:xfrm>
        </p:grpSpPr>
        <p:sp>
          <p:nvSpPr>
            <p:cNvPr id="15383" name="AutoShape 23"/>
            <p:cNvSpPr>
              <a:spLocks noChangeArrowheads="1"/>
            </p:cNvSpPr>
            <p:nvPr/>
          </p:nvSpPr>
          <p:spPr bwMode="auto">
            <a:xfrm rot="20280000">
              <a:off x="4834" y="409"/>
              <a:ext cx="465" cy="287"/>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4" name="Line 24"/>
            <p:cNvSpPr>
              <a:spLocks noChangeShapeType="1"/>
            </p:cNvSpPr>
            <p:nvPr/>
          </p:nvSpPr>
          <p:spPr bwMode="auto">
            <a:xfrm flipH="1" flipV="1">
              <a:off x="4762" y="394"/>
              <a:ext cx="150" cy="364"/>
            </a:xfrm>
            <a:prstGeom prst="line">
              <a:avLst/>
            </a:prstGeom>
            <a:noFill/>
            <a:ln w="50760">
              <a:solidFill>
                <a:srgbClr val="663300"/>
              </a:solidFill>
              <a:round/>
              <a:headEnd/>
              <a:tailEnd type="triangle" w="med" len="med"/>
            </a:ln>
          </p:spPr>
          <p:txBody>
            <a:bodyPr/>
            <a:lstStyle/>
            <a:p>
              <a:endParaRPr lang="en-US"/>
            </a:p>
          </p:txBody>
        </p:sp>
      </p:grpSp>
      <p:sp>
        <p:nvSpPr>
          <p:cNvPr id="15385" name="AutoShape 25"/>
          <p:cNvSpPr>
            <a:spLocks noChangeArrowheads="1"/>
          </p:cNvSpPr>
          <p:nvPr/>
        </p:nvSpPr>
        <p:spPr bwMode="auto">
          <a:xfrm>
            <a:off x="304800" y="2133600"/>
            <a:ext cx="4911725" cy="4206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00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6600CC"/>
                </a:solidFill>
                <a:latin typeface="Comic Sans MS" pitchFamily="64" charset="0"/>
              </a:rPr>
              <a:t>Exotic Quantum Number Hybrids</a:t>
            </a:r>
          </a:p>
        </p:txBody>
      </p:sp>
      <p:sp>
        <p:nvSpPr>
          <p:cNvPr id="15386" name="Freeform 26"/>
          <p:cNvSpPr>
            <a:spLocks noChangeArrowheads="1"/>
          </p:cNvSpPr>
          <p:nvPr/>
        </p:nvSpPr>
        <p:spPr bwMode="auto">
          <a:xfrm>
            <a:off x="3962400" y="2667000"/>
            <a:ext cx="88900" cy="3098800"/>
          </a:xfrm>
          <a:custGeom>
            <a:avLst/>
            <a:gdLst/>
            <a:ahLst/>
            <a:cxnLst>
              <a:cxn ang="0">
                <a:pos x="0" y="0"/>
              </a:cxn>
              <a:cxn ang="0">
                <a:pos x="123" y="717"/>
              </a:cxn>
              <a:cxn ang="0">
                <a:pos x="123" y="3586"/>
              </a:cxn>
              <a:cxn ang="0">
                <a:pos x="247" y="4303"/>
              </a:cxn>
              <a:cxn ang="0">
                <a:pos x="123" y="5021"/>
              </a:cxn>
              <a:cxn ang="0">
                <a:pos x="123" y="7890"/>
              </a:cxn>
              <a:cxn ang="0">
                <a:pos x="0" y="8607"/>
              </a:cxn>
            </a:cxnLst>
            <a:rect l="0" t="0" r="r" b="b"/>
            <a:pathLst>
              <a:path w="248" h="8608">
                <a:moveTo>
                  <a:pt x="0" y="0"/>
                </a:moveTo>
                <a:cubicBezTo>
                  <a:pt x="61" y="0"/>
                  <a:pt x="123" y="358"/>
                  <a:pt x="123" y="717"/>
                </a:cubicBezTo>
                <a:lnTo>
                  <a:pt x="123" y="3586"/>
                </a:lnTo>
                <a:cubicBezTo>
                  <a:pt x="123" y="3945"/>
                  <a:pt x="185" y="4303"/>
                  <a:pt x="247" y="4303"/>
                </a:cubicBezTo>
                <a:cubicBezTo>
                  <a:pt x="185" y="4303"/>
                  <a:pt x="123" y="4662"/>
                  <a:pt x="123" y="5021"/>
                </a:cubicBezTo>
                <a:lnTo>
                  <a:pt x="123" y="7890"/>
                </a:lnTo>
                <a:cubicBezTo>
                  <a:pt x="123" y="8249"/>
                  <a:pt x="61" y="8607"/>
                  <a:pt x="0" y="8607"/>
                </a:cubicBezTo>
              </a:path>
            </a:pathLst>
          </a:custGeom>
          <a:noFill/>
          <a:ln w="25560">
            <a:solidFill>
              <a:srgbClr val="008000"/>
            </a:solidFill>
            <a:round/>
            <a:headEnd/>
            <a:tailEnd/>
          </a:ln>
        </p:spPr>
        <p:txBody>
          <a:bodyPr/>
          <a:lstStyle/>
          <a:p>
            <a:endParaRPr lang="en-US"/>
          </a:p>
        </p:txBody>
      </p:sp>
      <p:sp>
        <p:nvSpPr>
          <p:cNvPr id="15387" name="AutoShape 27"/>
          <p:cNvSpPr>
            <a:spLocks noChangeArrowheads="1"/>
          </p:cNvSpPr>
          <p:nvPr/>
        </p:nvSpPr>
        <p:spPr bwMode="auto">
          <a:xfrm>
            <a:off x="4191000" y="2667000"/>
            <a:ext cx="2405063"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Mass and model</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dependent </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predictions</a:t>
            </a:r>
          </a:p>
        </p:txBody>
      </p:sp>
      <p:sp>
        <p:nvSpPr>
          <p:cNvPr id="15389" name="Text Box 29"/>
          <p:cNvSpPr txBox="1">
            <a:spLocks noChangeArrowheads="1"/>
          </p:cNvSpPr>
          <p:nvPr/>
        </p:nvSpPr>
        <p:spPr bwMode="auto">
          <a:xfrm>
            <a:off x="4191000" y="3810000"/>
            <a:ext cx="3332312" cy="830997"/>
          </a:xfrm>
          <a:prstGeom prst="rect">
            <a:avLst/>
          </a:prstGeom>
          <a:noFill/>
          <a:ln w="9525">
            <a:noFill/>
            <a:miter lim="800000"/>
            <a:headEnd/>
            <a:tailEnd/>
          </a:ln>
          <a:effectLst/>
        </p:spPr>
        <p:txBody>
          <a:bodyPr wrap="none">
            <a:spAutoFit/>
          </a:bodyPr>
          <a:lstStyle/>
          <a:p>
            <a:r>
              <a:rPr lang="en-US" sz="2400" dirty="0">
                <a:solidFill>
                  <a:srgbClr val="A50021"/>
                </a:solidFill>
              </a:rPr>
              <a:t>Populate final states with </a:t>
            </a:r>
            <a:endParaRPr lang="en-US" sz="2400" dirty="0" smtClean="0">
              <a:solidFill>
                <a:srgbClr val="A50021"/>
              </a:solidFill>
            </a:endParaRPr>
          </a:p>
          <a:p>
            <a:r>
              <a:rPr lang="en-US" sz="2400" dirty="0">
                <a:solidFill>
                  <a:srgbClr val="A50021"/>
                </a:solidFill>
                <a:latin typeface="cmmi10" pitchFamily="34" charset="0"/>
              </a:rPr>
              <a:t>π</a:t>
            </a:r>
            <a:r>
              <a:rPr lang="en-US" sz="2400" baseline="30000" dirty="0" smtClean="0">
                <a:solidFill>
                  <a:srgbClr val="A50021"/>
                </a:solidFill>
                <a:latin typeface="cmsy10" pitchFamily="32" charset="0"/>
              </a:rPr>
              <a:t>±</a:t>
            </a:r>
            <a:r>
              <a:rPr lang="en-US" sz="2400" dirty="0" smtClean="0">
                <a:solidFill>
                  <a:srgbClr val="A50021"/>
                </a:solidFill>
              </a:rPr>
              <a:t>,</a:t>
            </a:r>
            <a:r>
              <a:rPr lang="en-US" sz="2400" dirty="0">
                <a:solidFill>
                  <a:srgbClr val="A50021"/>
                </a:solidFill>
                <a:latin typeface="cmmi10" pitchFamily="34" charset="0"/>
              </a:rPr>
              <a:t>π</a:t>
            </a:r>
            <a:r>
              <a:rPr lang="en-US" sz="2400" baseline="30000" dirty="0" smtClean="0">
                <a:solidFill>
                  <a:srgbClr val="A50021"/>
                </a:solidFill>
                <a:latin typeface="cmmi10" pitchFamily="34" charset="0"/>
              </a:rPr>
              <a:t>0</a:t>
            </a:r>
            <a:r>
              <a:rPr lang="en-US" sz="2400" dirty="0">
                <a:solidFill>
                  <a:srgbClr val="A50021"/>
                </a:solidFill>
              </a:rPr>
              <a:t>,</a:t>
            </a:r>
            <a:r>
              <a:rPr lang="en-US" sz="2400" dirty="0" smtClean="0">
                <a:solidFill>
                  <a:srgbClr val="A50021"/>
                </a:solidFill>
              </a:rPr>
              <a:t>K</a:t>
            </a:r>
            <a:r>
              <a:rPr lang="en-US" sz="2400" baseline="30000" dirty="0">
                <a:solidFill>
                  <a:srgbClr val="A50021"/>
                </a:solidFill>
                <a:latin typeface="cmsy10" pitchFamily="32" charset="0"/>
              </a:rPr>
              <a:t>±</a:t>
            </a:r>
            <a:r>
              <a:rPr lang="en-US" sz="2400" dirty="0" smtClean="0">
                <a:solidFill>
                  <a:srgbClr val="A50021"/>
                </a:solidFill>
              </a:rPr>
              <a:t>,K</a:t>
            </a:r>
            <a:r>
              <a:rPr lang="en-US" sz="2400" baseline="30000" dirty="0" smtClean="0">
                <a:solidFill>
                  <a:srgbClr val="A50021"/>
                </a:solidFill>
              </a:rPr>
              <a:t>0</a:t>
            </a:r>
            <a:r>
              <a:rPr lang="en-US" sz="2400" dirty="0" smtClean="0">
                <a:solidFill>
                  <a:srgbClr val="A50021"/>
                </a:solidFill>
              </a:rPr>
              <a:t>,η,</a:t>
            </a:r>
            <a:r>
              <a:rPr lang="en-US" sz="2400" dirty="0" smtClean="0">
                <a:solidFill>
                  <a:srgbClr val="A50021"/>
                </a:solidFill>
                <a:latin typeface="cmmi10" pitchFamily="34" charset="0"/>
              </a:rPr>
              <a:t> </a:t>
            </a:r>
            <a:r>
              <a:rPr lang="en-US" sz="2400" dirty="0" smtClean="0">
                <a:solidFill>
                  <a:srgbClr val="A50021"/>
                </a:solidFill>
              </a:rPr>
              <a:t>(</a:t>
            </a:r>
            <a:r>
              <a:rPr lang="en-US" sz="2400" dirty="0" smtClean="0">
                <a:solidFill>
                  <a:srgbClr val="A50021"/>
                </a:solidFill>
                <a:latin typeface="cmmi10" pitchFamily="34" charset="0"/>
              </a:rPr>
              <a:t>photons</a:t>
            </a:r>
            <a:r>
              <a:rPr lang="en-US" sz="2400" dirty="0" smtClean="0">
                <a:solidFill>
                  <a:srgbClr val="A50021"/>
                </a:solidFill>
              </a:rPr>
              <a:t>)</a:t>
            </a:r>
            <a:endParaRPr lang="en-US" sz="2400" dirty="0">
              <a:solidFill>
                <a:srgbClr val="A50021"/>
              </a:solidFill>
            </a:endParaRPr>
          </a:p>
        </p:txBody>
      </p:sp>
      <p:sp>
        <p:nvSpPr>
          <p:cNvPr id="35" name="Date Placeholder 34"/>
          <p:cNvSpPr>
            <a:spLocks noGrp="1"/>
          </p:cNvSpPr>
          <p:nvPr>
            <p:ph type="dt" sz="half" idx="10"/>
          </p:nvPr>
        </p:nvSpPr>
        <p:spPr/>
        <p:txBody>
          <a:bodyPr/>
          <a:lstStyle/>
          <a:p>
            <a:r>
              <a:rPr lang="en-US" smtClean="0"/>
              <a:t>6/24/11</a:t>
            </a:r>
            <a:endParaRPr lang="en-US"/>
          </a:p>
        </p:txBody>
      </p:sp>
      <p:sp>
        <p:nvSpPr>
          <p:cNvPr id="37" name="Footer Placeholder 36"/>
          <p:cNvSpPr>
            <a:spLocks noGrp="1"/>
          </p:cNvSpPr>
          <p:nvPr>
            <p:ph type="ftr" sz="quarter" idx="11"/>
          </p:nvPr>
        </p:nvSpPr>
        <p:spPr/>
        <p:txBody>
          <a:bodyPr/>
          <a:lstStyle/>
          <a:p>
            <a:r>
              <a:rPr lang="en-US" smtClean="0"/>
              <a:t>JLab PWA Workshop</a:t>
            </a:r>
            <a:endParaRPr lang="en-US" dirty="0"/>
          </a:p>
        </p:txBody>
      </p:sp>
      <p:sp>
        <p:nvSpPr>
          <p:cNvPr id="36" name="Slide Number Placeholder 35"/>
          <p:cNvSpPr>
            <a:spLocks noGrp="1"/>
          </p:cNvSpPr>
          <p:nvPr>
            <p:ph type="sldNum" sz="quarter" idx="12"/>
          </p:nvPr>
        </p:nvSpPr>
        <p:spPr/>
        <p:txBody>
          <a:bodyPr/>
          <a:lstStyle/>
          <a:p>
            <a:fld id="{0F02BBF6-0EFC-4FDF-87B3-15F795D06869}" type="slidenum">
              <a:rPr lang="en-US" smtClean="0"/>
              <a:pPr/>
              <a:t>9</a:t>
            </a:fld>
            <a:endParaRPr lang="en-US"/>
          </a:p>
        </p:txBody>
      </p:sp>
      <p:sp>
        <p:nvSpPr>
          <p:cNvPr id="33" name="TextBox 32"/>
          <p:cNvSpPr txBox="1"/>
          <p:nvPr/>
        </p:nvSpPr>
        <p:spPr>
          <a:xfrm>
            <a:off x="4129606" y="4979427"/>
            <a:ext cx="5014394" cy="646331"/>
          </a:xfrm>
          <a:prstGeom prst="rect">
            <a:avLst/>
          </a:prstGeom>
          <a:noFill/>
        </p:spPr>
        <p:txBody>
          <a:bodyPr wrap="square" rtlCol="0">
            <a:spAutoFit/>
          </a:bodyPr>
          <a:lstStyle/>
          <a:p>
            <a:r>
              <a:rPr lang="en-US" b="1" dirty="0" smtClean="0">
                <a:solidFill>
                  <a:srgbClr val="FF0000"/>
                </a:solidFill>
                <a:latin typeface="Comic Sans MS"/>
                <a:cs typeface="Comic Sans MS"/>
              </a:rPr>
              <a:t>The good channels to look at with amplitude analysis.</a:t>
            </a:r>
          </a:p>
        </p:txBody>
      </p:sp>
      <p:sp>
        <p:nvSpPr>
          <p:cNvPr id="32" name="Text Box 28"/>
          <p:cNvSpPr txBox="1">
            <a:spLocks noChangeArrowheads="1"/>
          </p:cNvSpPr>
          <p:nvPr/>
        </p:nvSpPr>
        <p:spPr bwMode="auto">
          <a:xfrm>
            <a:off x="0" y="17065"/>
            <a:ext cx="3659188" cy="586957"/>
          </a:xfrm>
          <a:prstGeom prst="rect">
            <a:avLst/>
          </a:prstGeom>
          <a:noFill/>
          <a:ln w="9525">
            <a:noFill/>
            <a:miter lim="800000"/>
            <a:headEnd/>
            <a:tailEnd/>
          </a:ln>
        </p:spPr>
        <p:txBody>
          <a:bodyPr wrap="square" lIns="90000" tIns="46800" rIns="90000" bIns="46800" anchor="ctr" anchorCtr="1">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bg2">
                    <a:lumMod val="50000"/>
                  </a:schemeClr>
                </a:solidFill>
                <a:effectLst>
                  <a:outerShdw blurRad="38100" dist="38100" dir="2700000" algn="tl">
                    <a:srgbClr val="C0C0C0"/>
                  </a:outerShdw>
                </a:effectLst>
                <a:latin typeface="+mj-lt"/>
              </a:rPr>
              <a:t>Hybrid Decays</a:t>
            </a:r>
          </a:p>
        </p:txBody>
      </p:sp>
    </p:spTree>
    <p:extLst>
      <p:ext uri="{BB962C8B-B14F-4D97-AF65-F5344CB8AC3E}">
        <p14:creationId xmlns:p14="http://schemas.microsoft.com/office/powerpoint/2010/main" val="159718741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2142</TotalTime>
  <Words>1768</Words>
  <Application>Microsoft Macintosh PowerPoint</Application>
  <PresentationFormat>On-screen Show (4:3)</PresentationFormat>
  <Paragraphs>277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Breeze</vt:lpstr>
      <vt:lpstr>Amplitude Analysis in GlueX</vt:lpstr>
      <vt:lpstr>Outline</vt:lpstr>
      <vt:lpstr>The GlueX Experiment</vt:lpstr>
      <vt:lpstr>LQCD: The Spectrum of Mesons</vt:lpstr>
      <vt:lpstr>LQCD: The Spectrum of Mesons</vt:lpstr>
      <vt:lpstr>LQCD: The Spectrum of Mesons</vt:lpstr>
      <vt:lpstr>PowerPoint Presentation</vt:lpstr>
      <vt:lpstr>PowerPoint Presentation</vt:lpstr>
      <vt:lpstr>PowerPoint Presentation</vt:lpstr>
      <vt:lpstr>PowerPoint Presentation</vt:lpstr>
      <vt:lpstr>Analysis Amplitude</vt:lpstr>
      <vt:lpstr>Un-binned Likelihood Fitting</vt:lpstr>
      <vt:lpstr>Physics Analysis</vt:lpstr>
      <vt:lpstr>PowerPoint Presentation</vt:lpstr>
      <vt:lpstr>Isospin Aspects of Analysis</vt:lpstr>
      <vt:lpstr>Non-strange final states</vt:lpstr>
      <vt:lpstr>On-going Analyses</vt:lpstr>
      <vt:lpstr>Procedures</vt:lpstr>
      <vt:lpstr>Summary</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Amplitude Analysis in GlueX</dc:title>
  <dc:creator>Curtis Meyer</dc:creator>
  <cp:lastModifiedBy>Curtis Meyer</cp:lastModifiedBy>
  <cp:revision>26</cp:revision>
  <cp:lastPrinted>2011-06-23T20:32:19Z</cp:lastPrinted>
  <dcterms:created xsi:type="dcterms:W3CDTF">2011-06-22T17:04:09Z</dcterms:created>
  <dcterms:modified xsi:type="dcterms:W3CDTF">2011-06-24T15:20:29Z</dcterms:modified>
</cp:coreProperties>
</file>