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jpeg" ContentType="image/jpeg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7" r:id="rId3"/>
    <p:sldId id="294" r:id="rId4"/>
    <p:sldId id="295" r:id="rId5"/>
    <p:sldId id="296" r:id="rId6"/>
    <p:sldId id="258" r:id="rId7"/>
    <p:sldId id="259" r:id="rId8"/>
    <p:sldId id="260" r:id="rId9"/>
    <p:sldId id="277" r:id="rId10"/>
    <p:sldId id="261" r:id="rId11"/>
    <p:sldId id="297" r:id="rId12"/>
    <p:sldId id="264" r:id="rId13"/>
    <p:sldId id="299" r:id="rId14"/>
    <p:sldId id="279" r:id="rId15"/>
    <p:sldId id="274" r:id="rId16"/>
    <p:sldId id="257" r:id="rId17"/>
    <p:sldId id="280" r:id="rId18"/>
    <p:sldId id="275" r:id="rId19"/>
    <p:sldId id="276" r:id="rId20"/>
    <p:sldId id="270" r:id="rId21"/>
    <p:sldId id="273" r:id="rId22"/>
    <p:sldId id="300" r:id="rId23"/>
    <p:sldId id="282" r:id="rId24"/>
    <p:sldId id="281" r:id="rId25"/>
    <p:sldId id="271" r:id="rId26"/>
    <p:sldId id="263" r:id="rId27"/>
    <p:sldId id="262" r:id="rId28"/>
    <p:sldId id="283" r:id="rId29"/>
    <p:sldId id="285" r:id="rId30"/>
    <p:sldId id="286" r:id="rId31"/>
    <p:sldId id="284" r:id="rId32"/>
    <p:sldId id="289" r:id="rId33"/>
    <p:sldId id="292" r:id="rId34"/>
    <p:sldId id="272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45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9279-3D0C-D641-98B5-AE7FA4116D98}" type="datetimeFigureOut">
              <a:rPr lang="en-US" smtClean="0"/>
              <a:pPr/>
              <a:t>11/5/09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4307E-D706-2345-9256-3C17B4E3E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329B-ED33-4E41-B10F-9136455B987C}" type="datetimeFigureOut">
              <a:rPr lang="en-US" smtClean="0"/>
              <a:pPr/>
              <a:t>11/5/09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185CB-902C-DB4C-A99A-3A31DFC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43789B-9F06-1F45-AE66-A84ECF75B065}" type="slidenum">
              <a:rPr lang="en-GB"/>
              <a:pPr/>
              <a:t>3</a:t>
            </a:fld>
            <a:endParaRPr lang="en-GB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E52B8E-FB96-2A41-9AE7-15766F31E343}" type="slidenum">
              <a:rPr lang="en-GB"/>
              <a:pPr/>
              <a:t>4</a:t>
            </a:fld>
            <a:endParaRPr lang="en-GB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C145D9-82C6-7E4E-9FD9-4BD261EFD340}" type="slidenum">
              <a:rPr lang="en-GB"/>
              <a:pPr/>
              <a:t>5</a:t>
            </a:fld>
            <a:endParaRPr lang="en-GB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42.pdf"/><Relationship Id="rId13" Type="http://schemas.openxmlformats.org/officeDocument/2006/relationships/image" Target="../media/image43.png"/><Relationship Id="rId14" Type="http://schemas.openxmlformats.org/officeDocument/2006/relationships/image" Target="../media/image44.pdf"/><Relationship Id="rId1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6" Type="http://schemas.openxmlformats.org/officeDocument/2006/relationships/image" Target="../media/image36.pdf"/><Relationship Id="rId7" Type="http://schemas.openxmlformats.org/officeDocument/2006/relationships/image" Target="../media/image37.png"/><Relationship Id="rId8" Type="http://schemas.openxmlformats.org/officeDocument/2006/relationships/image" Target="../media/image38.pdf"/><Relationship Id="rId9" Type="http://schemas.openxmlformats.org/officeDocument/2006/relationships/image" Target="../media/image39.png"/><Relationship Id="rId10" Type="http://schemas.openxmlformats.org/officeDocument/2006/relationships/image" Target="../media/image40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6" Type="http://schemas.openxmlformats.org/officeDocument/2006/relationships/image" Target="../media/image50.pdf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df"/><Relationship Id="rId3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Physics of GlueX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Curtis A. Meyer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430588" cy="3014663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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f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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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1 </a:t>
            </a:r>
            <a:endParaRPr lang="en-GB" sz="240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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     </a:t>
            </a: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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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2</a:t>
            </a:r>
            <a:r>
              <a:rPr lang="en-GB" sz="240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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0" y="0"/>
            <a:ext cx="4724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99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Experimental Evidence for Hybrids</a:t>
            </a:r>
            <a:endParaRPr lang="en-GB" sz="3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64" y="977191"/>
            <a:ext cx="7830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There  is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also data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Crystal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Barrel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LEAR. Finally, there is 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CLAS (Jefferson Lab)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result. We have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Also just started to see results from the </a:t>
            </a:r>
            <a:r>
              <a:rPr lang="en-US" b="1" dirty="0" smtClean="0"/>
              <a:t>COMPASS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experiment at CERN.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7B3B-8FDD-1841-B4A6-0111D044F703}" type="slidenum">
              <a:rPr lang="en-US"/>
              <a:pPr/>
              <a:t>12</a:t>
            </a:fld>
            <a:endParaRPr lang="en-US"/>
          </a:p>
        </p:txBody>
      </p:sp>
      <p:pic>
        <p:nvPicPr>
          <p:cNvPr id="15364" name="Picture 4" descr="e852_et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019" y="1643062"/>
            <a:ext cx="5557838" cy="4713288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97938" y="228600"/>
            <a:ext cx="200053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 smtClean="0">
                <a:latin typeface="Lucida Console" charset="0"/>
              </a:rPr>
              <a:t>p→</a:t>
            </a:r>
            <a:r>
              <a:rPr lang="en-US" sz="3200" dirty="0" err="1" smtClean="0">
                <a:latin typeface="Symbol" charset="2"/>
              </a:rPr>
              <a:t>hp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09563" y="2159000"/>
            <a:ext cx="309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The a</a:t>
            </a:r>
            <a:r>
              <a:rPr lang="en-US" sz="1800" baseline="-25000">
                <a:solidFill>
                  <a:srgbClr val="0000CC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CC"/>
                </a:solidFill>
                <a:latin typeface="Times New Roman" charset="0"/>
              </a:rPr>
              <a:t>(1320) is the dominant</a:t>
            </a:r>
          </a:p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signal. There is a small (few %)</a:t>
            </a:r>
          </a:p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exotic wave.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9563" y="3314700"/>
            <a:ext cx="3111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Interference effects show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a resonant structure in </a:t>
            </a:r>
            <a:r>
              <a:rPr lang="en-US" sz="1800" dirty="0">
                <a:solidFill>
                  <a:srgbClr val="0000CC"/>
                </a:solidFill>
                <a:latin typeface="Symbol" charset="2"/>
              </a:rPr>
              <a:t>1</a:t>
            </a:r>
            <a:r>
              <a:rPr lang="en-US" sz="1800" baseline="30000" dirty="0">
                <a:solidFill>
                  <a:srgbClr val="0000CC"/>
                </a:solidFill>
                <a:latin typeface="Symbol" charset="2"/>
              </a:rPr>
              <a:t>-+</a:t>
            </a:r>
            <a:r>
              <a:rPr lang="en-US" sz="1800" baseline="30000" dirty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.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(Assumption of flat background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phase as shown as 3.)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28625" y="966788"/>
            <a:ext cx="125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66"/>
                </a:solidFill>
                <a:latin typeface="Symbol" charset="2"/>
              </a:rPr>
              <a:t>p</a:t>
            </a:r>
            <a:r>
              <a:rPr lang="en-US" sz="2200" baseline="-25000" dirty="0">
                <a:solidFill>
                  <a:srgbClr val="000066"/>
                </a:solidFill>
                <a:latin typeface="Symbol" charset="2"/>
              </a:rPr>
              <a:t>1</a:t>
            </a:r>
            <a:r>
              <a:rPr lang="en-US" sz="2200" dirty="0">
                <a:solidFill>
                  <a:srgbClr val="000066"/>
                </a:solidFill>
                <a:latin typeface="Symbol" charset="2"/>
              </a:rPr>
              <a:t>(1400)</a:t>
            </a:r>
            <a:r>
              <a:rPr lang="en-US" dirty="0">
                <a:latin typeface="Times New Roman" charset="0"/>
              </a:rPr>
              <a:t>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65275" y="844550"/>
            <a:ext cx="361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Mass = 1370 </a:t>
            </a:r>
            <a:r>
              <a:rPr lang="en-US" sz="2000" dirty="0">
                <a:latin typeface="Times" charset="0"/>
              </a:rPr>
              <a:t>+-</a:t>
            </a:r>
            <a:r>
              <a:rPr lang="en-US" sz="2000" dirty="0">
                <a:latin typeface="Times New Roman" charset="0"/>
              </a:rPr>
              <a:t>16</a:t>
            </a:r>
            <a:r>
              <a:rPr lang="en-US" sz="2000" baseline="30000" dirty="0">
                <a:latin typeface="Times New Roman" charset="0"/>
              </a:rPr>
              <a:t>+50</a:t>
            </a:r>
            <a:r>
              <a:rPr lang="en-US" sz="2000" baseline="-25000" dirty="0">
                <a:latin typeface="Times New Roman" charset="0"/>
              </a:rPr>
              <a:t>-30     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  <a:p>
            <a:r>
              <a:rPr lang="en-US" sz="2000" dirty="0">
                <a:latin typeface="Times New Roman" charset="0"/>
              </a:rPr>
              <a:t> Width=  385 +- 40</a:t>
            </a:r>
            <a:r>
              <a:rPr lang="en-US" sz="2000" baseline="30000" dirty="0">
                <a:latin typeface="Times New Roman" charset="0"/>
              </a:rPr>
              <a:t>+65</a:t>
            </a:r>
            <a:r>
              <a:rPr lang="en-US" sz="2000" baseline="-25000" dirty="0">
                <a:latin typeface="Times New Roman" charset="0"/>
              </a:rPr>
              <a:t>-105 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56225" y="25558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imes New Roman" charset="0"/>
              </a:rPr>
              <a:t>a</a:t>
            </a:r>
            <a:r>
              <a:rPr lang="en-US" b="1" baseline="-25000">
                <a:solidFill>
                  <a:srgbClr val="3333FF"/>
                </a:solidFill>
                <a:latin typeface="Times New Roman" charset="0"/>
              </a:rPr>
              <a:t>2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035925" y="2536825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Symbol" charset="2"/>
              </a:rPr>
              <a:t>p</a:t>
            </a:r>
            <a:r>
              <a:rPr lang="en-US" baseline="-25000">
                <a:solidFill>
                  <a:srgbClr val="3333FF"/>
                </a:solidFill>
                <a:latin typeface="Symbol" charset="2"/>
              </a:rPr>
              <a:t>1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086225" y="33147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aseline="30000"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90" y="33119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5056048"/>
            <a:ext cx="244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Seen by Crystal Barrel in 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ηπ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and ηπ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3370" y="925200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(1997)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7, 2003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Curtis A. Meyer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CBD-E498-8A4E-B82A-AB5FBFB9DE06}" type="slidenum">
              <a:rPr lang="en-US"/>
              <a:pPr/>
              <a:t>13</a:t>
            </a:fld>
            <a:endParaRPr lang="en-US"/>
          </a:p>
        </p:txBody>
      </p:sp>
      <p:pic>
        <p:nvPicPr>
          <p:cNvPr id="16386" name="Picture 2" descr="C:\My Documents\Hall D\gifs\cbar-exotic-dalit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7813"/>
            <a:ext cx="4495800" cy="4040187"/>
          </a:xfrm>
          <a:prstGeom prst="rect">
            <a:avLst/>
          </a:prstGeom>
          <a:noFill/>
        </p:spPr>
      </p:pic>
      <p:pic>
        <p:nvPicPr>
          <p:cNvPr id="16387" name="Picture 3" descr="C:\My Documents\Hall D\gifs\cbar-exotic-int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825" y="2573338"/>
            <a:ext cx="4321175" cy="4284662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3200" y="1816100"/>
            <a:ext cx="134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 baseline="-25000">
                <a:latin typeface="Symbol" charset="2"/>
              </a:rPr>
              <a:t>1</a:t>
            </a:r>
            <a:r>
              <a:rPr lang="en-US">
                <a:latin typeface="Times New Roman" charset="0"/>
              </a:rPr>
              <a:t>(1400)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460500" y="1643063"/>
            <a:ext cx="3733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Mass = 1400 +- 20 +- 20 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Width=   310+-50</a:t>
            </a:r>
            <a:r>
              <a:rPr lang="en-US" sz="2000" baseline="30000" dirty="0">
                <a:latin typeface="Times New Roman" charset="0"/>
              </a:rPr>
              <a:t>+50</a:t>
            </a:r>
            <a:r>
              <a:rPr lang="en-US" sz="2000" baseline="-25000" dirty="0">
                <a:latin typeface="Times New Roman" charset="0"/>
              </a:rPr>
              <a:t>-30</a:t>
            </a:r>
            <a:r>
              <a:rPr lang="en-US" sz="2000" dirty="0">
                <a:latin typeface="Times New Roman" charset="0"/>
              </a:rPr>
              <a:t> 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495925" y="1233488"/>
            <a:ext cx="303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charset="0"/>
              </a:rPr>
              <a:t>Same strength as the a</a:t>
            </a:r>
            <a:r>
              <a:rPr lang="en-US" sz="2200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2200" b="1">
                <a:solidFill>
                  <a:srgbClr val="FF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91125" y="1741488"/>
            <a:ext cx="3783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Produced from states with </a:t>
            </a: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one unit</a:t>
            </a:r>
          </a:p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of angular momentum</a:t>
            </a:r>
            <a:r>
              <a:rPr lang="en-US">
                <a:latin typeface="Times New Roman" charset="0"/>
              </a:rPr>
              <a:t>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55625" y="2497138"/>
            <a:ext cx="368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660066"/>
                </a:solidFill>
                <a:latin typeface="Times New Roman" charset="0"/>
              </a:rPr>
              <a:t>Without </a:t>
            </a:r>
            <a:r>
              <a:rPr lang="en-US" sz="2000">
                <a:solidFill>
                  <a:srgbClr val="660066"/>
                </a:solidFill>
                <a:latin typeface="Symbol" charset="2"/>
              </a:rPr>
              <a:t>p</a:t>
            </a:r>
            <a:r>
              <a:rPr lang="en-US" sz="2000" baseline="-25000">
                <a:solidFill>
                  <a:srgbClr val="660066"/>
                </a:solidFill>
                <a:latin typeface="Times New Roman" charset="0"/>
              </a:rPr>
              <a:t>1</a:t>
            </a:r>
            <a:r>
              <a:rPr lang="en-US" sz="2000">
                <a:solidFill>
                  <a:srgbClr val="660066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rgbClr val="660066"/>
                </a:solidFill>
                <a:latin typeface="Symbol" charset="2"/>
              </a:rPr>
              <a:t>c</a:t>
            </a:r>
            <a:r>
              <a:rPr lang="en-US" sz="2000" baseline="30000">
                <a:solidFill>
                  <a:srgbClr val="660066"/>
                </a:solidFill>
                <a:latin typeface="Times New Roman" charset="0"/>
              </a:rPr>
              <a:t>2</a:t>
            </a:r>
            <a:r>
              <a:rPr lang="en-US" sz="2000">
                <a:solidFill>
                  <a:srgbClr val="660066"/>
                </a:solidFill>
                <a:latin typeface="Times New Roman" charset="0"/>
              </a:rPr>
              <a:t>/ndf = 3, with = 1.29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171825" y="3121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hp</a:t>
            </a:r>
            <a:r>
              <a:rPr lang="en-US" baseline="30000">
                <a:latin typeface="Symbol" charset="2"/>
              </a:rPr>
              <a:t>0</a:t>
            </a:r>
            <a:r>
              <a:rPr lang="en-US">
                <a:latin typeface="Symbol" charset="2"/>
              </a:rPr>
              <a:t>p</a:t>
            </a:r>
            <a:r>
              <a:rPr lang="en-US" baseline="30000">
                <a:latin typeface="Symbol" charset="2"/>
              </a:rPr>
              <a:t>-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77825" cy="203200"/>
          </a:xfrm>
        </p:spPr>
        <p:txBody>
          <a:bodyPr/>
          <a:lstStyle/>
          <a:p>
            <a:r>
              <a:rPr lang="en-US" sz="100" b="0"/>
              <a:t>CBAR Exotic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3119"/>
            <a:ext cx="604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Crystal Barrel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790" y="33119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0586" y="33119"/>
            <a:ext cx="236341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>
                <a:latin typeface="Lucida Console" charset="0"/>
              </a:rPr>
              <a:t>p</a:t>
            </a:r>
            <a:r>
              <a:rPr lang="en-US" sz="3200" dirty="0" smtClean="0">
                <a:latin typeface="Symbol" charset="2"/>
              </a:rPr>
              <a:t> → hp</a:t>
            </a:r>
            <a:r>
              <a:rPr lang="en-US" sz="3200" baseline="30000" dirty="0">
                <a:latin typeface="Symbol" charset="2"/>
              </a:rPr>
              <a:t>0</a:t>
            </a:r>
            <a:r>
              <a:rPr lang="en-US" sz="3200" dirty="0" smtClean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35727"/>
            <a:ext cx="293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  (et. al) PLB657 (2007)</a:t>
            </a:r>
            <a:endParaRPr lang="en-US" dirty="0"/>
          </a:p>
        </p:txBody>
      </p:sp>
      <p:pic>
        <p:nvPicPr>
          <p:cNvPr id="8" name="Picture 7" descr="D+P+aver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051061"/>
            <a:ext cx="3886200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746250"/>
            <a:ext cx="2165350" cy="461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8757" y="679450"/>
            <a:ext cx="28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Dzierba</a:t>
            </a:r>
            <a:r>
              <a:rPr lang="en-US" dirty="0" smtClean="0"/>
              <a:t> (et. al) PRD67 (2003)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9414" y="1376918"/>
            <a:ext cx="33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Problematic Resonant Description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6358" y="1930916"/>
            <a:ext cx="24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Confirms the </a:t>
            </a:r>
            <a:r>
              <a:rPr lang="en-US" dirty="0" err="1" smtClean="0"/>
              <a:t>ηπ</a:t>
            </a:r>
            <a:r>
              <a:rPr lang="en-US" baseline="30000" dirty="0" smtClean="0"/>
              <a:t>-</a:t>
            </a:r>
            <a:r>
              <a:rPr lang="en-US" dirty="0" smtClean="0"/>
              <a:t> results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96414" y="5126598"/>
            <a:ext cx="3156786" cy="2704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96414" y="2716156"/>
            <a:ext cx="2901524" cy="12698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97481" y="1051061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(~45000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3131" y="1605059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(~23000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8" y="637779"/>
            <a:ext cx="3699047" cy="191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" y="2550160"/>
            <a:ext cx="4226667" cy="392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90" y="33119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19800" y="228600"/>
            <a:ext cx="28533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>
                <a:latin typeface="Lucida Console" charset="0"/>
              </a:rPr>
              <a:t>p</a:t>
            </a:r>
            <a:r>
              <a:rPr lang="en-US" sz="3200" dirty="0" smtClean="0">
                <a:latin typeface="Symbol" charset="2"/>
              </a:rPr>
              <a:t> → π</a:t>
            </a:r>
            <a:r>
              <a:rPr lang="en-US" sz="3200" baseline="30000" dirty="0" smtClean="0">
                <a:latin typeface="Symbol" charset="2"/>
              </a:rPr>
              <a:t>+</a:t>
            </a:r>
            <a:r>
              <a:rPr lang="en-US" sz="3200" dirty="0" smtClean="0">
                <a:latin typeface="Symbol" charset="2"/>
              </a:rPr>
              <a:t>π</a:t>
            </a:r>
            <a:r>
              <a:rPr lang="en-US" sz="3200" baseline="30000" dirty="0" smtClean="0">
                <a:latin typeface="Symbol" charset="2"/>
              </a:rPr>
              <a:t>-</a:t>
            </a:r>
            <a:r>
              <a:rPr lang="en-US" sz="3200" dirty="0" smtClean="0">
                <a:latin typeface="Symbol" charset="2"/>
              </a:rPr>
              <a:t>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227" y="1167076"/>
            <a:ext cx="283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Suggestive of 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π</a:t>
            </a:r>
            <a:r>
              <a:rPr lang="en-US" baseline="-25000" dirty="0" smtClean="0"/>
              <a:t>2</a:t>
            </a:r>
            <a:r>
              <a:rPr lang="en-US" dirty="0" smtClean="0"/>
              <a:t> →</a:t>
            </a:r>
            <a:r>
              <a:rPr lang="en-US" dirty="0" err="1" smtClean="0"/>
              <a:t>ρπ</a:t>
            </a:r>
            <a:endParaRPr lang="en-US" dirty="0" smtClean="0"/>
          </a:p>
          <a:p>
            <a:r>
              <a:rPr lang="en-US" dirty="0" smtClean="0"/>
              <a:t>                                      π</a:t>
            </a:r>
            <a:r>
              <a:rPr lang="en-US" baseline="-25000" dirty="0" smtClean="0"/>
              <a:t>2</a:t>
            </a:r>
            <a:r>
              <a:rPr lang="en-US" dirty="0" smtClean="0"/>
              <a:t>→f</a:t>
            </a:r>
            <a:r>
              <a:rPr lang="en-US" baseline="-25000" dirty="0" smtClean="0"/>
              <a:t>2</a:t>
            </a:r>
            <a:r>
              <a:rPr lang="en-US" dirty="0" smtClean="0"/>
              <a:t>π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01457" y="1361588"/>
            <a:ext cx="11557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68241" y="2860480"/>
            <a:ext cx="2161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Wave Analysis</a:t>
            </a:r>
          </a:p>
          <a:p>
            <a:endParaRPr lang="en-US" dirty="0" smtClean="0"/>
          </a:p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 →</a:t>
            </a:r>
            <a:r>
              <a:rPr lang="en-US" dirty="0" err="1" smtClean="0"/>
              <a:t>ρπ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68241" y="4233510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1598 ±8+29-47   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168±20+150-12 MeV/c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6721" y="813376"/>
            <a:ext cx="20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(~250,000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5286" y="227694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(1998)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944240"/>
            <a:ext cx="6045200" cy="2844800"/>
          </a:xfrm>
          <a:prstGeom prst="rect">
            <a:avLst/>
          </a:prstGeom>
        </p:spPr>
      </p:pic>
      <p:pic>
        <p:nvPicPr>
          <p:cNvPr id="7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971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pic>
        <p:nvPicPr>
          <p:cNvPr id="11" name="Picture 10" descr="fig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7526" y="692368"/>
            <a:ext cx="3033395" cy="246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7332" y="1244377"/>
            <a:ext cx="384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Natural-parity exchange:       0</a:t>
            </a:r>
            <a:r>
              <a:rPr lang="en-US" baseline="30000" dirty="0" smtClean="0"/>
              <a:t>+</a:t>
            </a:r>
            <a:r>
              <a:rPr lang="en-US" dirty="0" smtClean="0"/>
              <a:t>,1</a:t>
            </a:r>
            <a:r>
              <a:rPr lang="en-US" baseline="30000" dirty="0" smtClean="0"/>
              <a:t>-</a:t>
            </a:r>
            <a:r>
              <a:rPr lang="en-US" dirty="0" smtClean="0"/>
              <a:t>,2</a:t>
            </a:r>
            <a:r>
              <a:rPr lang="en-US" baseline="30000" dirty="0" smtClean="0"/>
              <a:t>+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Unnatural-parity exchange:   0</a:t>
            </a:r>
            <a:r>
              <a:rPr lang="en-US" baseline="30000" dirty="0" smtClean="0"/>
              <a:t>-</a:t>
            </a:r>
            <a:r>
              <a:rPr lang="en-US" dirty="0" smtClean="0"/>
              <a:t>,1</a:t>
            </a:r>
            <a:r>
              <a:rPr lang="en-US" baseline="30000" dirty="0" smtClean="0"/>
              <a:t>+</a:t>
            </a:r>
            <a:r>
              <a:rPr lang="en-US" dirty="0" smtClean="0"/>
              <a:t>,2</a:t>
            </a:r>
            <a:r>
              <a:rPr lang="en-US" baseline="30000" dirty="0" smtClean="0"/>
              <a:t>-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0921" y="2574908"/>
            <a:ext cx="205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Unnatural exchange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79882" y="2595719"/>
            <a:ext cx="181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exchange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7170" y="5369188"/>
            <a:ext cx="201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Leakage from other</a:t>
            </a:r>
          </a:p>
          <a:p>
            <a:r>
              <a:rPr lang="en-US" dirty="0" smtClean="0"/>
              <a:t>partial waves.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41600" y="4925745"/>
            <a:ext cx="1555069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90800" y="4925745"/>
            <a:ext cx="4516331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54985" y="2226388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939231" y="2880244"/>
            <a:ext cx="1930494" cy="1361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86259" y="2788718"/>
            <a:ext cx="1930494" cy="1544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8400" y="6015519"/>
            <a:ext cx="550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quote results from the 1</a:t>
            </a:r>
            <a:r>
              <a:rPr lang="en-US" baseline="30000" dirty="0" smtClean="0"/>
              <a:t>+</a:t>
            </a:r>
            <a:r>
              <a:rPr lang="en-US" dirty="0" smtClean="0"/>
              <a:t> (natural parity) exchange.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6521" y="3524111"/>
            <a:ext cx="99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90" y="4722857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1598 ±8+29-47   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168±20+150-12 MeV/c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7184" y="46037"/>
            <a:ext cx="21868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Symbol" charset="2"/>
              </a:rPr>
              <a:t>p</a:t>
            </a:r>
            <a:r>
              <a:rPr lang="en-US" sz="3200" b="1" baseline="30000" dirty="0" smtClean="0">
                <a:solidFill>
                  <a:srgbClr val="000099"/>
                </a:solidFill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</a:rPr>
              <a:t>p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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’</a:t>
            </a:r>
            <a:r>
              <a:rPr lang="en-US" sz="3200" b="1" baseline="30000" dirty="0" err="1" smtClean="0">
                <a:solidFill>
                  <a:srgbClr val="000099"/>
                </a:solidFill>
                <a:sym typeface="Symbol" charset="2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p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endParaRPr lang="en-US" sz="3200" dirty="0"/>
          </a:p>
        </p:txBody>
      </p:sp>
      <p:pic>
        <p:nvPicPr>
          <p:cNvPr id="9" name="Picture 7" descr="fig2_t_p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950" y="1968500"/>
            <a:ext cx="4387850" cy="4387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386" y="820628"/>
            <a:ext cx="677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dominated by  1</a:t>
            </a:r>
            <a:r>
              <a:rPr lang="en-US" sz="2400" baseline="30000" dirty="0" smtClean="0"/>
              <a:t>-+</a:t>
            </a:r>
            <a:r>
              <a:rPr lang="en-US" sz="2400" dirty="0" smtClean="0"/>
              <a:t>, 2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partial waves.</a:t>
            </a:r>
          </a:p>
          <a:p>
            <a:r>
              <a:rPr lang="en-US" sz="2400" dirty="0" smtClean="0"/>
              <a:t>Data are dominated by natural parity exchange.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386" y="2185406"/>
            <a:ext cx="37625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4566"/>
                </a:solidFill>
              </a:rPr>
              <a:t>                π</a:t>
            </a:r>
            <a:r>
              <a:rPr lang="en-US" sz="2400" baseline="-25000" dirty="0" smtClean="0">
                <a:solidFill>
                  <a:srgbClr val="FF4566"/>
                </a:solidFill>
              </a:rPr>
              <a:t>1</a:t>
            </a:r>
            <a:r>
              <a:rPr lang="en-US" sz="2400" dirty="0" smtClean="0">
                <a:solidFill>
                  <a:srgbClr val="FF4566"/>
                </a:solidFill>
              </a:rPr>
              <a:t>(1600)</a:t>
            </a:r>
          </a:p>
          <a:p>
            <a:r>
              <a:rPr lang="en-US" sz="2400" dirty="0" smtClean="0">
                <a:solidFill>
                  <a:srgbClr val="FF4566"/>
                </a:solidFill>
              </a:rPr>
              <a:t>M = 1597±10+45-10  MeV/c</a:t>
            </a:r>
            <a:r>
              <a:rPr lang="en-US" sz="2400" baseline="30000" dirty="0" smtClean="0">
                <a:solidFill>
                  <a:srgbClr val="FF4566"/>
                </a:solidFill>
              </a:rPr>
              <a:t>2</a:t>
            </a:r>
          </a:p>
          <a:p>
            <a:r>
              <a:rPr lang="en-US" sz="2400" dirty="0" err="1" smtClean="0">
                <a:solidFill>
                  <a:srgbClr val="FF4566"/>
                </a:solidFill>
              </a:rPr>
              <a:t>Γ</a:t>
            </a:r>
            <a:r>
              <a:rPr lang="en-US" sz="2400" dirty="0" smtClean="0">
                <a:solidFill>
                  <a:srgbClr val="FF4566"/>
                </a:solidFill>
              </a:rPr>
              <a:t>   = 340±40±50 MeV/c</a:t>
            </a:r>
            <a:r>
              <a:rPr lang="en-US" sz="2400" baseline="30000" dirty="0" smtClean="0">
                <a:solidFill>
                  <a:srgbClr val="FF4566"/>
                </a:solidFill>
              </a:rPr>
              <a:t>2</a:t>
            </a:r>
            <a:endParaRPr lang="en-US" sz="2400" baseline="30000" dirty="0">
              <a:solidFill>
                <a:srgbClr val="FF45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00862" y="3385734"/>
            <a:ext cx="2127975" cy="1511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611093"/>
            <a:ext cx="319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exotic wave is the dominant</a:t>
            </a:r>
          </a:p>
          <a:p>
            <a:r>
              <a:rPr lang="en-US" dirty="0" smtClean="0"/>
              <a:t>wave in this channel.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0539" y="692368"/>
            <a:ext cx="172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3931" y="123413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78300" y="1131054"/>
            <a:ext cx="4749800" cy="2717800"/>
          </a:xfrm>
          <a:prstGeom prst="rect">
            <a:avLst/>
          </a:prstGeom>
        </p:spPr>
      </p:pic>
      <p:pic>
        <p:nvPicPr>
          <p:cNvPr id="3" name="Picture 2" descr="fi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08992" y="5086350"/>
            <a:ext cx="4572000" cy="127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3184" y="2118949"/>
            <a:ext cx="75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8288" y="158763"/>
            <a:ext cx="2472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p→ωπ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87948" y="1751290"/>
            <a:ext cx="75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5982" y="2744334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0694" y="2674620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6540" y="17512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=1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5521987" y="1381958"/>
            <a:ext cx="71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1213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04939" y="4703948"/>
            <a:ext cx="132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Δφ(2</a:t>
            </a:r>
            <a:r>
              <a:rPr lang="en-US" baseline="30000" dirty="0" smtClean="0"/>
              <a:t>++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2377" y="1174674"/>
            <a:ext cx="2683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(1600)→b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1664±8±10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185±25±38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in both natural and </a:t>
            </a:r>
          </a:p>
          <a:p>
            <a:r>
              <a:rPr lang="en-US" dirty="0" smtClean="0"/>
              <a:t>unnatural 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unnatural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777" y="3848854"/>
            <a:ext cx="25112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(2000)→b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2014±20±16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230±32±73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primarily in natural </a:t>
            </a:r>
          </a:p>
          <a:p>
            <a:r>
              <a:rPr lang="en-US" dirty="0" smtClean="0"/>
              <a:t>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3809" y="692368"/>
            <a:ext cx="20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(~145,000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316" y="5849543"/>
            <a:ext cx="411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</a:p>
          <a:p>
            <a:r>
              <a:rPr lang="en-US" dirty="0" smtClean="0"/>
              <a:t>Dashed 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2147" y="69636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DepFit_Labe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790" y="892175"/>
            <a:ext cx="7040880" cy="544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6507" y="46037"/>
            <a:ext cx="268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p→ηπ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π</a:t>
            </a:r>
            <a:r>
              <a:rPr lang="en-US" sz="3200" baseline="30000" dirty="0"/>
              <a:t>-</a:t>
            </a:r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88026" y="1034726"/>
            <a:ext cx="8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902511" y="2313406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842240" y="3640212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81430"/>
            <a:ext cx="128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009544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869013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0987" y="1034726"/>
            <a:ext cx="2709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π</a:t>
            </a:r>
            <a:r>
              <a:rPr lang="en-US" baseline="-25000" dirty="0" smtClean="0"/>
              <a:t>1</a:t>
            </a:r>
            <a:r>
              <a:rPr lang="en-US" dirty="0" smtClean="0"/>
              <a:t>(1600)→f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 = 1709±24±41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 =   403±80±115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70987" y="3238345"/>
            <a:ext cx="25634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π</a:t>
            </a:r>
            <a:r>
              <a:rPr lang="en-US" baseline="-25000" dirty="0" smtClean="0"/>
              <a:t>1</a:t>
            </a:r>
            <a:r>
              <a:rPr lang="en-US" dirty="0" smtClean="0"/>
              <a:t>(2000)→f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 = 2001±30±92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 =   333±52±49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1070" y="5526378"/>
            <a:ext cx="397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</a:p>
          <a:p>
            <a:r>
              <a:rPr lang="en-US" dirty="0" smtClean="0"/>
              <a:t>Red 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13371" y="630813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(~69000 Events)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4746" y="250127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288145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Outline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10" y="1235727"/>
            <a:ext cx="50739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What are light-quark exotic mesons?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How should we look for these mesons?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What is the Experimental Evidence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GlueX Detector.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BBB-140D-6E40-8E1A-3A2B9AE7C48F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50181" name="Picture 5" descr="fig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418798"/>
            <a:ext cx="4222750" cy="2451100"/>
          </a:xfrm>
          <a:prstGeom prst="rect">
            <a:avLst/>
          </a:prstGeom>
          <a:noFill/>
        </p:spPr>
      </p:pic>
      <p:pic>
        <p:nvPicPr>
          <p:cNvPr id="50182" name="Picture 6" descr="fig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1372761"/>
            <a:ext cx="4159250" cy="2497137"/>
          </a:xfrm>
          <a:prstGeom prst="rect">
            <a:avLst/>
          </a:prstGeom>
          <a:noFill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937125" y="182563"/>
            <a:ext cx="33242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Dzierba et. al. PRD 73 (2006)</a:t>
            </a:r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698" name="Equation" r:id="rId5" imgW="114120" imgH="215640" progId="Equation.3">
              <p:embed/>
            </p:oleObj>
          </a:graphicData>
        </a:graphic>
      </p:graphicFrame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58763" y="4563268"/>
            <a:ext cx="6250442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Get </a:t>
            </a:r>
            <a:r>
              <a:rPr lang="en-US" dirty="0">
                <a:solidFill>
                  <a:srgbClr val="0000FF"/>
                </a:solidFill>
              </a:rPr>
              <a:t>a better </a:t>
            </a:r>
            <a:r>
              <a:rPr lang="en-US" dirty="0" smtClean="0">
                <a:solidFill>
                  <a:srgbClr val="0000FF"/>
                </a:solidFill>
              </a:rPr>
              <a:t>description of </a:t>
            </a:r>
            <a:r>
              <a:rPr lang="en-US" dirty="0">
                <a:solidFill>
                  <a:srgbClr val="0000FF"/>
                </a:solidFill>
              </a:rPr>
              <a:t>the data via </a:t>
            </a:r>
            <a:r>
              <a:rPr lang="en-US" dirty="0" smtClean="0">
                <a:solidFill>
                  <a:srgbClr val="0000FF"/>
                </a:solidFill>
              </a:rPr>
              <a:t>moments comparison.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Intensity for the exotic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wave goes away.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Phase motion between the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and the 2</a:t>
            </a:r>
            <a:r>
              <a:rPr lang="en-US" baseline="30000" dirty="0" smtClean="0">
                <a:solidFill>
                  <a:srgbClr val="0000FF"/>
                </a:solidFill>
              </a:rPr>
              <a:t>++</a:t>
            </a:r>
            <a:r>
              <a:rPr lang="en-US" dirty="0" smtClean="0">
                <a:solidFill>
                  <a:srgbClr val="0000FF"/>
                </a:solidFill>
              </a:rPr>
              <a:t> wave is not affected.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5704681"/>
            <a:ext cx="4618037" cy="598488"/>
            <a:chOff x="133" y="3692"/>
            <a:chExt cx="2909" cy="377"/>
          </a:xfrm>
        </p:grpSpPr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133" y="3692"/>
              <a:ext cx="2909" cy="377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34" y="3740"/>
              <a:ext cx="184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CC3300"/>
                  </a:solidFill>
                </a:rPr>
                <a:t>No Evidence for the </a:t>
              </a:r>
              <a:r>
                <a:rPr lang="en-US" b="1" dirty="0">
                  <a:solidFill>
                    <a:srgbClr val="CC3300"/>
                  </a:solidFill>
                  <a:latin typeface="Symbol" charset="2"/>
                  <a:sym typeface="Symbol" charset="2"/>
                </a:rPr>
                <a:t></a:t>
              </a:r>
              <a:r>
                <a:rPr lang="en-US" b="1" baseline="-25000" dirty="0">
                  <a:solidFill>
                    <a:srgbClr val="CC3300"/>
                  </a:solidFill>
                  <a:sym typeface="Symbol" charset="2"/>
                </a:rPr>
                <a:t>1</a:t>
              </a:r>
              <a:r>
                <a:rPr lang="en-US" b="1" dirty="0">
                  <a:solidFill>
                    <a:srgbClr val="CC3300"/>
                  </a:solidFill>
                </a:rPr>
                <a:t>(</a:t>
              </a:r>
              <a:r>
                <a:rPr lang="en-US" b="1" dirty="0" smtClean="0">
                  <a:solidFill>
                    <a:srgbClr val="CC3300"/>
                  </a:solidFill>
                </a:rPr>
                <a:t>1600</a:t>
              </a:r>
              <a:r>
                <a:rPr lang="en-US" b="1" dirty="0">
                  <a:solidFill>
                    <a:srgbClr val="CC3300"/>
                  </a:solidFill>
                </a:rPr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2013" y="877034"/>
            <a:ext cx="139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p→pπ</a:t>
            </a:r>
            <a:r>
              <a:rPr lang="en-US" baseline="30000" dirty="0" smtClean="0"/>
              <a:t>-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7537" y="864800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p→pπ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90091" y="495468"/>
            <a:ext cx="417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10 times statistics in each of two channels.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6037"/>
            <a:ext cx="3130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New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3399" y="877034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(3000000 Events)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80108" y="864800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(2600000 Events)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27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1221" r="-51221"/>
              <a:stretch>
                <a:fillRect/>
              </a:stretch>
            </p:blipFill>
          </mc:Choice>
          <mc:Fallback>
            <p:blipFill>
              <a:blip r:embed="rId3"/>
              <a:srcRect l="-51221" r="-51221"/>
              <a:stretch>
                <a:fillRect/>
              </a:stretch>
            </p:blipFill>
          </mc:Fallback>
        </mc:AlternateContent>
        <p:spPr>
          <a:xfrm>
            <a:off x="1212298" y="1797320"/>
            <a:ext cx="6124154" cy="3368040"/>
          </a:xfrm>
        </p:spPr>
      </p:pic>
      <p:pic>
        <p:nvPicPr>
          <p:cNvPr id="5" name="Picture 4" descr="fig2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08589" y="1835420"/>
            <a:ext cx="2964180" cy="3329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58" y="3688032"/>
            <a:ext cx="2305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wave set:  </a:t>
            </a:r>
          </a:p>
          <a:p>
            <a:r>
              <a:rPr lang="en-US" dirty="0" smtClean="0"/>
              <a:t>Leave out	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(1670)→ρπ(L=1) 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  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136" y="1096756"/>
            <a:ext cx="233801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Include: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(1-)π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8299" y="257947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PDG: π</a:t>
            </a:r>
            <a:r>
              <a:rPr lang="en-US" baseline="-25000" dirty="0" smtClean="0"/>
              <a:t>2</a:t>
            </a:r>
            <a:r>
              <a:rPr lang="en-US" dirty="0" smtClean="0"/>
              <a:t>(1670) Decays</a:t>
            </a:r>
          </a:p>
          <a:p>
            <a:r>
              <a:rPr lang="en-US" dirty="0" smtClean="0"/>
              <a:t>   3π            96%</a:t>
            </a:r>
          </a:p>
          <a:p>
            <a:r>
              <a:rPr lang="en-US" dirty="0" smtClean="0"/>
              <a:t>      f</a:t>
            </a:r>
            <a:r>
              <a:rPr lang="en-US" baseline="-25000" dirty="0" smtClean="0"/>
              <a:t>2</a:t>
            </a:r>
            <a:r>
              <a:rPr lang="en-US" dirty="0" smtClean="0"/>
              <a:t>π        56%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ρπ</a:t>
            </a:r>
            <a:r>
              <a:rPr lang="en-US" dirty="0" smtClean="0"/>
              <a:t>         31%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681" y="5523654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4566"/>
                </a:solidFill>
              </a:rPr>
              <a:t>Most of the strength in the exotic π</a:t>
            </a:r>
            <a:r>
              <a:rPr lang="en-US" baseline="-25000" dirty="0" smtClean="0">
                <a:solidFill>
                  <a:srgbClr val="FF4566"/>
                </a:solidFill>
              </a:rPr>
              <a:t>1</a:t>
            </a:r>
            <a:r>
              <a:rPr lang="en-US" dirty="0" smtClean="0">
                <a:solidFill>
                  <a:srgbClr val="FF4566"/>
                </a:solidFill>
              </a:rPr>
              <a:t>(1600) is better described by known decays of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π</a:t>
            </a:r>
            <a:r>
              <a:rPr lang="en-US" baseline="-25000" dirty="0" smtClean="0">
                <a:solidFill>
                  <a:srgbClr val="FF4566"/>
                </a:solidFill>
              </a:rPr>
              <a:t>2</a:t>
            </a:r>
            <a:r>
              <a:rPr lang="en-US" dirty="0" smtClean="0">
                <a:solidFill>
                  <a:srgbClr val="FF4566"/>
                </a:solidFill>
              </a:rPr>
              <a:t>(1670).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6369" y="257947"/>
            <a:ext cx="291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4566"/>
                </a:solidFill>
              </a:rPr>
              <a:t>Where does the intensity go?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6037"/>
            <a:ext cx="3130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New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D3B478-7282-904F-8ED9-4BBB33FCC29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6037"/>
            <a:ext cx="5163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COMPASS Experiment</a:t>
            </a:r>
          </a:p>
        </p:txBody>
      </p:sp>
      <p:pic>
        <p:nvPicPr>
          <p:cNvPr id="8" name="Picture 7" descr="mass_0p1_1p0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0530" y="1122682"/>
            <a:ext cx="2880360" cy="215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563563"/>
            <a:ext cx="16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pions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 descr="t_0p1_1p0_zemach_42waves_tdep_30a_6w_nobgr2mp_1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526809"/>
            <a:ext cx="2880360" cy="2159000"/>
          </a:xfrm>
          <a:prstGeom prst="rect">
            <a:avLst/>
          </a:prstGeom>
        </p:spPr>
      </p:pic>
      <p:pic>
        <p:nvPicPr>
          <p:cNvPr id="12" name="Picture 11" descr="t_0p1_1p0_zemach_42waves_tdep_30a_6w_nobgr2mp_2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11240" y="3526809"/>
            <a:ext cx="2880360" cy="2159000"/>
          </a:xfrm>
          <a:prstGeom prst="rect">
            <a:avLst/>
          </a:prstGeom>
        </p:spPr>
      </p:pic>
      <p:pic>
        <p:nvPicPr>
          <p:cNvPr id="13" name="Picture 12" descr="t_0p1_1p0_zemach_42waves_tdep_30a_6w_nobgr2mp_5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310890" y="3526809"/>
            <a:ext cx="2880360" cy="2159000"/>
          </a:xfrm>
          <a:prstGeom prst="rect">
            <a:avLst/>
          </a:prstGeom>
        </p:spPr>
      </p:pic>
      <p:pic>
        <p:nvPicPr>
          <p:cNvPr id="14" name="Picture 13" descr="t_0p1_1p0_zemach_42waves_tdep_30a_6w_nobgr2mp_6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337560" y="1122682"/>
            <a:ext cx="2880360" cy="2159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515905" y="2863408"/>
            <a:ext cx="1882477" cy="102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08173" y="1519590"/>
            <a:ext cx="3016342" cy="2336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22569" y="2211344"/>
            <a:ext cx="5340969" cy="178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07006" y="753350"/>
            <a:ext cx="171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baseline="30000" dirty="0" smtClean="0"/>
              <a:t>-+</a:t>
            </a:r>
            <a:r>
              <a:rPr lang="en-US" dirty="0" smtClean="0"/>
              <a:t> Exotic Wave</a:t>
            </a:r>
            <a:endParaRPr lang="en-US" dirty="0"/>
          </a:p>
        </p:txBody>
      </p:sp>
      <p:pic>
        <p:nvPicPr>
          <p:cNvPr id="22" name="Picture 21" descr="t_0p1_1p0_zemach_42waves_tdep_30a_6w_nobgr2mp_2_6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191250" y="1131844"/>
            <a:ext cx="2880360" cy="2159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1670" y="5987018"/>
            <a:ext cx="17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arXiv:0910.5842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163343" y="46037"/>
            <a:ext cx="3945128" cy="4582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1670" y="692368"/>
            <a:ext cx="17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(420,000 Events)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90800" y="5984415"/>
            <a:ext cx="59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Partial waves included, exotic is dominantly 1</a:t>
            </a:r>
            <a:r>
              <a:rPr lang="en-US" baseline="30000" dirty="0" smtClean="0"/>
              <a:t>+</a:t>
            </a:r>
            <a:r>
              <a:rPr lang="en-US" dirty="0" smtClean="0"/>
              <a:t> production.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6487" y="5685809"/>
            <a:ext cx="522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π</a:t>
            </a:r>
            <a:r>
              <a:rPr lang="en-US" baseline="-25000" dirty="0" smtClean="0"/>
              <a:t>1</a:t>
            </a:r>
            <a:r>
              <a:rPr lang="en-US" dirty="0" smtClean="0"/>
              <a:t>(1600)  </a:t>
            </a:r>
            <a:r>
              <a:rPr lang="en-US" dirty="0" err="1" smtClean="0"/>
              <a:t>m</a:t>
            </a:r>
            <a:r>
              <a:rPr lang="en-US" dirty="0" smtClean="0"/>
              <a:t>=1660  </a:t>
            </a:r>
            <a:r>
              <a:rPr lang="en-US" dirty="0" err="1" smtClean="0"/>
              <a:t>Γ</a:t>
            </a:r>
            <a:r>
              <a:rPr lang="en-US" dirty="0" smtClean="0"/>
              <a:t>=269  π</a:t>
            </a:r>
            <a:r>
              <a:rPr lang="en-US" baseline="-25000" dirty="0" smtClean="0"/>
              <a:t>2</a:t>
            </a:r>
            <a:r>
              <a:rPr lang="en-US" dirty="0" smtClean="0"/>
              <a:t>(1670)  </a:t>
            </a:r>
            <a:r>
              <a:rPr lang="en-US" dirty="0" err="1" smtClean="0"/>
              <a:t>m</a:t>
            </a:r>
            <a:r>
              <a:rPr lang="en-US" dirty="0" smtClean="0"/>
              <a:t>=1658  </a:t>
            </a:r>
            <a:r>
              <a:rPr lang="en-US" dirty="0" err="1" smtClean="0"/>
              <a:t>Γ</a:t>
            </a:r>
            <a:r>
              <a:rPr lang="en-US" dirty="0" smtClean="0"/>
              <a:t>=271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80" y="46037"/>
            <a:ext cx="407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CLAS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746" y="0"/>
            <a:ext cx="22072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γp→nπ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en-US" sz="32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3pidia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30781" y="858144"/>
            <a:ext cx="4011930" cy="1213485"/>
          </a:xfrm>
          <a:prstGeom prst="rect">
            <a:avLst/>
          </a:prstGeom>
        </p:spPr>
      </p:pic>
      <p:pic>
        <p:nvPicPr>
          <p:cNvPr id="10" name="Picture 9" descr="newfig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2171" y="2226310"/>
            <a:ext cx="4320540" cy="413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826" y="692368"/>
            <a:ext cx="264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E</a:t>
            </a:r>
            <a:r>
              <a:rPr lang="en-US" baseline="-25000" dirty="0" smtClean="0"/>
              <a:t>γ</a:t>
            </a:r>
            <a:r>
              <a:rPr lang="en-US" dirty="0" smtClean="0"/>
              <a:t> = 4.8 – 5.4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83000 Events after all cuts</a:t>
            </a:r>
          </a:p>
          <a:p>
            <a:r>
              <a:rPr lang="en-US" dirty="0" smtClean="0"/>
              <a:t> Overall Acceptance &lt; 5%</a:t>
            </a:r>
          </a:p>
        </p:txBody>
      </p:sp>
      <p:pic>
        <p:nvPicPr>
          <p:cNvPr id="12" name="Picture 11" descr="new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9826" y="2757501"/>
            <a:ext cx="2880360" cy="2265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826" y="2111170"/>
            <a:ext cx="374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Baryons “removed” by hard kinematic</a:t>
            </a:r>
          </a:p>
          <a:p>
            <a:r>
              <a:rPr lang="en-US" dirty="0" smtClean="0"/>
              <a:t>cuts.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63573" y="3958904"/>
            <a:ext cx="1098310" cy="11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2303" y="351107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PWA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41" y="5535096"/>
            <a:ext cx="296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evidence of π</a:t>
            </a:r>
            <a:r>
              <a:rPr lang="en-US" baseline="-25000" dirty="0" smtClean="0"/>
              <a:t>1</a:t>
            </a:r>
            <a:r>
              <a:rPr lang="en-US" dirty="0" smtClean="0"/>
              <a:t>(1600)→ρπ, </a:t>
            </a:r>
          </a:p>
          <a:p>
            <a:r>
              <a:rPr lang="en-US" dirty="0" smtClean="0"/>
              <a:t>(13.5 </a:t>
            </a:r>
            <a:r>
              <a:rPr lang="en-US" dirty="0" err="1" smtClean="0"/>
              <a:t>nb</a:t>
            </a:r>
            <a:r>
              <a:rPr lang="en-US" dirty="0" smtClean="0"/>
              <a:t> upper limit).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12303" y="5183189"/>
            <a:ext cx="3992813" cy="675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04" y="0"/>
            <a:ext cx="5958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of the π</a:t>
            </a:r>
            <a:r>
              <a:rPr lang="en-US" sz="36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27" y="2509142"/>
            <a:ext cx="78420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/>
              <a:t>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  168±20+150-12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,1-         (</a:t>
            </a:r>
            <a:r>
              <a:rPr lang="en-US" sz="2000" dirty="0" smtClean="0">
                <a:solidFill>
                  <a:srgbClr val="FF4566"/>
                </a:solidFill>
              </a:rPr>
              <a:t>controversial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η’π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1597±10+45-10       340±40±50  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   185±25±38                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1709±24±41            403±80±115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  1660 ±10+64-0           269±21+42-64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17357"/>
            <a:ext cx="5958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of the π</a:t>
            </a:r>
            <a:r>
              <a:rPr lang="en-US" sz="36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(2000)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327" y="5340687"/>
            <a:ext cx="6098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862811"/>
            <a:ext cx="6052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of the π</a:t>
            </a:r>
            <a:r>
              <a:rPr lang="en-US" sz="36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327" y="646331"/>
            <a:ext cx="76857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  354±64±60 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(</a:t>
            </a:r>
            <a:r>
              <a:rPr lang="en-US" sz="2000" dirty="0" smtClean="0">
                <a:solidFill>
                  <a:srgbClr val="FF4566"/>
                </a:solidFill>
              </a:rPr>
              <a:t>controversial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1400                           310      seen in proton-antiproton annihilation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2696" y="3421134"/>
            <a:ext cx="1775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3π not seen in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Photoproduction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FC5B-FA7F-FA4C-ADC3-C05514FE1FEA}" type="slidenum">
              <a:rPr lang="en-US"/>
              <a:pPr/>
              <a:t>25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4863" y="0"/>
            <a:ext cx="3733800" cy="469900"/>
          </a:xfrm>
        </p:spPr>
        <p:txBody>
          <a:bodyPr>
            <a:normAutofit fontScale="90000"/>
          </a:bodyPr>
          <a:lstStyle/>
          <a:p>
            <a:r>
              <a:rPr lang="en-US"/>
              <a:t>Exotic Signals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1288" y="2295525"/>
            <a:ext cx="6770687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99"/>
                </a:solidFill>
                <a:sym typeface="Symbol" charset="2"/>
              </a:rPr>
              <a:t></a:t>
            </a:r>
            <a:r>
              <a:rPr lang="en-US" b="1" baseline="-25000">
                <a:solidFill>
                  <a:srgbClr val="333399"/>
                </a:solidFill>
                <a:sym typeface="Symbol" charset="2"/>
              </a:rPr>
              <a:t>1</a:t>
            </a:r>
            <a:r>
              <a:rPr lang="en-US" b="1">
                <a:solidFill>
                  <a:srgbClr val="333399"/>
                </a:solidFill>
                <a:sym typeface="Symbol" charset="2"/>
              </a:rPr>
              <a:t>(1400)</a:t>
            </a:r>
            <a:r>
              <a:rPr lang="en-US">
                <a:sym typeface="Symbol" charset="2"/>
              </a:rPr>
              <a:t>   </a:t>
            </a:r>
            <a:r>
              <a:rPr lang="en-US">
                <a:solidFill>
                  <a:srgbClr val="333399"/>
                </a:solidFill>
                <a:sym typeface="Symbol" charset="2"/>
              </a:rPr>
              <a:t>Width ~ 0.3 GeV, Decays: only </a:t>
            </a:r>
          </a:p>
          <a:p>
            <a:r>
              <a:rPr lang="en-US">
                <a:solidFill>
                  <a:srgbClr val="333399"/>
                </a:solidFill>
                <a:sym typeface="Symbol" charset="2"/>
              </a:rPr>
              <a:t>      weak signal in p production (scattering??)</a:t>
            </a:r>
          </a:p>
          <a:p>
            <a:r>
              <a:rPr lang="en-US">
                <a:solidFill>
                  <a:srgbClr val="333399"/>
                </a:solidFill>
                <a:sym typeface="Symbol" charset="2"/>
              </a:rPr>
              <a:t>      strong signal in antiproton-deuterium.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0813" y="3581400"/>
            <a:ext cx="4760851" cy="1477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666699"/>
                </a:solidFill>
                <a:sym typeface="Symbol" charset="2"/>
              </a:rPr>
              <a:t></a:t>
            </a:r>
            <a:r>
              <a:rPr lang="en-US" b="1" baseline="-25000" dirty="0">
                <a:solidFill>
                  <a:srgbClr val="666699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666699"/>
                </a:solidFill>
                <a:sym typeface="Symbol" charset="2"/>
              </a:rPr>
              <a:t>(1600)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   Width ~ </a:t>
            </a:r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0.30 </a:t>
            </a:r>
            <a:r>
              <a:rPr lang="en-US" dirty="0" err="1">
                <a:solidFill>
                  <a:srgbClr val="666699"/>
                </a:solidFill>
                <a:sym typeface="Symbol" charset="2"/>
              </a:rPr>
              <a:t>GeV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, Decays ,’,(b</a:t>
            </a:r>
            <a:r>
              <a:rPr lang="en-US" baseline="-25000" dirty="0">
                <a:solidFill>
                  <a:srgbClr val="666699"/>
                </a:solidFill>
                <a:sym typeface="Symbol" charset="2"/>
              </a:rPr>
              <a:t>1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)</a:t>
            </a:r>
          </a:p>
          <a:p>
            <a:r>
              <a:rPr lang="en-US" dirty="0">
                <a:solidFill>
                  <a:srgbClr val="666699"/>
                </a:solidFill>
                <a:sym typeface="Symbol" charset="2"/>
              </a:rPr>
              <a:t>     Only seen in </a:t>
            </a:r>
            <a:r>
              <a:rPr lang="en-US" dirty="0" err="1">
                <a:solidFill>
                  <a:srgbClr val="666699"/>
                </a:solidFill>
                <a:sym typeface="Symbol" charset="2"/>
              </a:rPr>
              <a:t>p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 production, (E852 + VES</a:t>
            </a:r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)</a:t>
            </a:r>
          </a:p>
          <a:p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      Production mechanisms not consistent.</a:t>
            </a:r>
          </a:p>
          <a:p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      COMPASS sees a state with the same mass &amp;</a:t>
            </a:r>
          </a:p>
          <a:p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      width as the π</a:t>
            </a:r>
            <a:r>
              <a:rPr lang="en-US" baseline="-25000" dirty="0" smtClean="0">
                <a:solidFill>
                  <a:srgbClr val="666699"/>
                </a:solidFill>
                <a:sym typeface="Symbol" charset="2"/>
              </a:rPr>
              <a:t>2</a:t>
            </a:r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(1670).</a:t>
            </a:r>
            <a:endParaRPr lang="en-US" dirty="0">
              <a:solidFill>
                <a:srgbClr val="666699"/>
              </a:solidFill>
              <a:sym typeface="Symbol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2638" y="0"/>
            <a:ext cx="7446962" cy="2209800"/>
            <a:chOff x="0" y="2592"/>
            <a:chExt cx="4691" cy="1392"/>
          </a:xfrm>
        </p:grpSpPr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29706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7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8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9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0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1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3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4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1711325" y="4046538"/>
            <a:ext cx="1841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50813" y="5170190"/>
            <a:ext cx="4287013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b="1" baseline="-25000" dirty="0">
                <a:solidFill>
                  <a:schemeClr val="accent2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chemeClr val="accent2"/>
                </a:solidFill>
              </a:rPr>
              <a:t>(2000)</a:t>
            </a:r>
            <a:r>
              <a:rPr lang="en-US" dirty="0">
                <a:solidFill>
                  <a:schemeClr val="accent2"/>
                </a:solidFill>
              </a:rPr>
              <a:t> Weak evidence in preferred hybrid</a:t>
            </a:r>
          </a:p>
          <a:p>
            <a:r>
              <a:rPr lang="en-US" dirty="0">
                <a:solidFill>
                  <a:schemeClr val="accent2"/>
                </a:solidFill>
              </a:rPr>
              <a:t>     modes  f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>
                <a:solidFill>
                  <a:schemeClr val="accent2"/>
                </a:solidFill>
              </a:rPr>
              <a:t> and 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natural parity exchange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7202488" y="2451100"/>
            <a:ext cx="1382712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NOT  A</a:t>
            </a:r>
          </a:p>
          <a:p>
            <a:r>
              <a:rPr lang="en-US">
                <a:solidFill>
                  <a:srgbClr val="CC3300"/>
                </a:solidFill>
              </a:rPr>
              <a:t>HYBRID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342188" y="3443288"/>
            <a:ext cx="109852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What is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going on? 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6743700" y="5168900"/>
            <a:ext cx="2066925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The right</a:t>
            </a:r>
          </a:p>
          <a:p>
            <a:r>
              <a:rPr lang="en-US" dirty="0">
                <a:solidFill>
                  <a:srgbClr val="CC3300"/>
                </a:solidFill>
              </a:rPr>
              <a:t>place. Needs</a:t>
            </a:r>
          </a:p>
          <a:p>
            <a:r>
              <a:rPr lang="en-US" dirty="0">
                <a:solidFill>
                  <a:srgbClr val="CC3300"/>
                </a:solidFill>
              </a:rPr>
              <a:t>confirmation.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26" grpId="0"/>
      <p:bldP spid="29727" grpId="0"/>
      <p:bldP spid="29728" grpId="0"/>
      <p:bldP spid="297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57325" y="137160"/>
            <a:ext cx="1521250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GlueX Here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126230" y="4869180"/>
            <a:ext cx="203582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600700" y="4994910"/>
            <a:ext cx="203582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B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98005" y="4869180"/>
            <a:ext cx="203582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C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189470" y="137160"/>
            <a:ext cx="1946046" cy="17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9FFEE"/>
                </a:solidFill>
                <a:latin typeface="Marker Felt" pitchFamily="34" charset="0"/>
              </a:rPr>
              <a:t>Jefferson Lab</a:t>
            </a:r>
          </a:p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9FFEE"/>
                </a:solidFill>
                <a:latin typeface="Marker Felt" pitchFamily="34" charset="0"/>
              </a:rPr>
              <a:t>Accelerator</a:t>
            </a:r>
          </a:p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2738"/>
                </a:solidFill>
                <a:latin typeface="Marker Felt" pitchFamily="34" charset="0"/>
              </a:rPr>
              <a:t>Newport News</a:t>
            </a:r>
          </a:p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2738"/>
                </a:solidFill>
                <a:latin typeface="Marker Felt" pitchFamily="34" charset="0"/>
              </a:rPr>
              <a:t>VA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43013" y="128588"/>
            <a:ext cx="7415212" cy="5861050"/>
            <a:chOff x="783" y="81"/>
            <a:chExt cx="4671" cy="369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83" y="819"/>
              <a:ext cx="3839" cy="2954"/>
              <a:chOff x="783" y="819"/>
              <a:chExt cx="3839" cy="2954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3" y="819"/>
                <a:ext cx="3840" cy="2955"/>
              </a:xfrm>
              <a:prstGeom prst="rect">
                <a:avLst/>
              </a:prstGeom>
              <a:noFill/>
            </p:spPr>
          </p:pic>
          <p:sp>
            <p:nvSpPr>
              <p:cNvPr id="5124" name="Freeform 4"/>
              <p:cNvSpPr>
                <a:spLocks noChangeArrowheads="1"/>
              </p:cNvSpPr>
              <p:nvPr/>
            </p:nvSpPr>
            <p:spPr bwMode="auto">
              <a:xfrm>
                <a:off x="2877" y="1697"/>
                <a:ext cx="219" cy="336"/>
              </a:xfrm>
              <a:custGeom>
                <a:avLst/>
                <a:gdLst/>
                <a:ahLst/>
                <a:cxnLst>
                  <a:cxn ang="0">
                    <a:pos x="963" y="507"/>
                  </a:cxn>
                  <a:cxn ang="0">
                    <a:pos x="963" y="1481"/>
                  </a:cxn>
                  <a:cxn ang="0">
                    <a:pos x="0" y="974"/>
                  </a:cxn>
                  <a:cxn ang="0">
                    <a:pos x="0" y="0"/>
                  </a:cxn>
                  <a:cxn ang="0">
                    <a:pos x="963" y="507"/>
                  </a:cxn>
                </a:cxnLst>
                <a:rect l="0" t="0" r="r" b="b"/>
                <a:pathLst>
                  <a:path w="964" h="1482">
                    <a:moveTo>
                      <a:pt x="963" y="507"/>
                    </a:moveTo>
                    <a:lnTo>
                      <a:pt x="963" y="1481"/>
                    </a:lnTo>
                    <a:lnTo>
                      <a:pt x="0" y="974"/>
                    </a:lnTo>
                    <a:lnTo>
                      <a:pt x="0" y="0"/>
                    </a:lnTo>
                    <a:lnTo>
                      <a:pt x="963" y="507"/>
                    </a:lnTo>
                  </a:path>
                </a:pathLst>
              </a:custGeom>
              <a:solidFill>
                <a:srgbClr val="0068A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1776"/>
              <a:ext cx="1940" cy="1182"/>
            </a:xfrm>
            <a:prstGeom prst="rect">
              <a:avLst/>
            </a:prstGeom>
            <a:noFill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13" y="544"/>
              <a:ext cx="554" cy="843"/>
            </a:xfrm>
            <a:prstGeom prst="rect">
              <a:avLst/>
            </a:prstGeom>
            <a:noFill/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8" y="816"/>
              <a:ext cx="786" cy="774"/>
            </a:xfrm>
            <a:prstGeom prst="rect">
              <a:avLst/>
            </a:prstGeom>
            <a:noFill/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7" y="2079"/>
              <a:ext cx="1068" cy="859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864" y="1437"/>
              <a:ext cx="573" cy="533"/>
              <a:chOff x="2864" y="1437"/>
              <a:chExt cx="573" cy="533"/>
            </a:xfrm>
          </p:grpSpPr>
          <p:sp>
            <p:nvSpPr>
              <p:cNvPr id="5130" name="Text Box 10"/>
              <p:cNvSpPr txBox="1">
                <a:spLocks noChangeArrowheads="1"/>
              </p:cNvSpPr>
              <p:nvPr/>
            </p:nvSpPr>
            <p:spPr bwMode="auto">
              <a:xfrm>
                <a:off x="3058" y="1437"/>
                <a:ext cx="380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84000"/>
                  </a:lnSpc>
                  <a:spcBef>
                    <a:spcPts val="1000"/>
                  </a:spcBef>
                  <a:buClr>
                    <a:srgbClr val="FFFFFF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CHL-2</a:t>
                </a:r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2864" y="1533"/>
                <a:ext cx="368" cy="437"/>
                <a:chOff x="2864" y="1533"/>
                <a:chExt cx="368" cy="437"/>
              </a:xfrm>
            </p:grpSpPr>
            <p:pic>
              <p:nvPicPr>
                <p:cNvPr id="5132" name="Picture 1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864" y="1704"/>
                  <a:ext cx="167" cy="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33" name="Picture 1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030" y="1533"/>
                  <a:ext cx="203" cy="2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449" y="81"/>
              <a:ext cx="858" cy="605"/>
              <a:chOff x="3449" y="81"/>
              <a:chExt cx="858" cy="605"/>
            </a:xfrm>
          </p:grpSpPr>
          <p:pic>
            <p:nvPicPr>
              <p:cNvPr id="5135" name="Picture 1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449" y="81"/>
                <a:ext cx="859" cy="606"/>
              </a:xfrm>
              <a:prstGeom prst="rect">
                <a:avLst/>
              </a:prstGeom>
              <a:noFill/>
            </p:spPr>
          </p:pic>
          <p:sp>
            <p:nvSpPr>
              <p:cNvPr id="5136" name="Freeform 16"/>
              <p:cNvSpPr>
                <a:spLocks noChangeArrowheads="1"/>
              </p:cNvSpPr>
              <p:nvPr/>
            </p:nvSpPr>
            <p:spPr bwMode="auto">
              <a:xfrm>
                <a:off x="3693" y="356"/>
                <a:ext cx="219" cy="192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0" y="846"/>
                  </a:cxn>
                  <a:cxn ang="0">
                    <a:pos x="963" y="346"/>
                  </a:cxn>
                  <a:cxn ang="0">
                    <a:pos x="963" y="0"/>
                  </a:cxn>
                  <a:cxn ang="0">
                    <a:pos x="0" y="498"/>
                  </a:cxn>
                </a:cxnLst>
                <a:rect l="0" t="0" r="r" b="b"/>
                <a:pathLst>
                  <a:path w="964" h="847">
                    <a:moveTo>
                      <a:pt x="0" y="498"/>
                    </a:moveTo>
                    <a:lnTo>
                      <a:pt x="0" y="846"/>
                    </a:lnTo>
                    <a:lnTo>
                      <a:pt x="963" y="346"/>
                    </a:lnTo>
                    <a:lnTo>
                      <a:pt x="963" y="0"/>
                    </a:lnTo>
                    <a:lnTo>
                      <a:pt x="0" y="498"/>
                    </a:lnTo>
                  </a:path>
                </a:pathLst>
              </a:custGeom>
              <a:solidFill>
                <a:srgbClr val="0068A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7" name="Freeform 17"/>
            <p:cNvSpPr>
              <a:spLocks noChangeArrowheads="1"/>
            </p:cNvSpPr>
            <p:nvPr/>
          </p:nvSpPr>
          <p:spPr bwMode="auto">
            <a:xfrm>
              <a:off x="3694" y="361"/>
              <a:ext cx="276" cy="130"/>
            </a:xfrm>
            <a:custGeom>
              <a:avLst/>
              <a:gdLst/>
              <a:ahLst/>
              <a:cxnLst>
                <a:cxn ang="0">
                  <a:pos x="0" y="574"/>
                </a:cxn>
                <a:cxn ang="0">
                  <a:pos x="56" y="476"/>
                </a:cxn>
                <a:cxn ang="0">
                  <a:pos x="112" y="538"/>
                </a:cxn>
                <a:cxn ang="0">
                  <a:pos x="176" y="565"/>
                </a:cxn>
                <a:cxn ang="0">
                  <a:pos x="212" y="472"/>
                </a:cxn>
                <a:cxn ang="0">
                  <a:pos x="288" y="437"/>
                </a:cxn>
                <a:cxn ang="0">
                  <a:pos x="352" y="468"/>
                </a:cxn>
                <a:cxn ang="0">
                  <a:pos x="376" y="388"/>
                </a:cxn>
                <a:cxn ang="0">
                  <a:pos x="384" y="362"/>
                </a:cxn>
                <a:cxn ang="0">
                  <a:pos x="448" y="370"/>
                </a:cxn>
                <a:cxn ang="0">
                  <a:pos x="512" y="388"/>
                </a:cxn>
                <a:cxn ang="0">
                  <a:pos x="584" y="264"/>
                </a:cxn>
                <a:cxn ang="0">
                  <a:pos x="609" y="273"/>
                </a:cxn>
                <a:cxn ang="0">
                  <a:pos x="633" y="291"/>
                </a:cxn>
                <a:cxn ang="0">
                  <a:pos x="681" y="309"/>
                </a:cxn>
                <a:cxn ang="0">
                  <a:pos x="769" y="167"/>
                </a:cxn>
                <a:cxn ang="0">
                  <a:pos x="857" y="238"/>
                </a:cxn>
                <a:cxn ang="0">
                  <a:pos x="945" y="105"/>
                </a:cxn>
                <a:cxn ang="0">
                  <a:pos x="1017" y="150"/>
                </a:cxn>
                <a:cxn ang="0">
                  <a:pos x="1065" y="167"/>
                </a:cxn>
                <a:cxn ang="0">
                  <a:pos x="1145" y="44"/>
                </a:cxn>
                <a:cxn ang="0">
                  <a:pos x="1218" y="0"/>
                </a:cxn>
              </a:cxnLst>
              <a:rect l="0" t="0" r="r" b="b"/>
              <a:pathLst>
                <a:path w="1219" h="575">
                  <a:moveTo>
                    <a:pt x="0" y="574"/>
                  </a:moveTo>
                  <a:cubicBezTo>
                    <a:pt x="64" y="525"/>
                    <a:pt x="44" y="560"/>
                    <a:pt x="56" y="476"/>
                  </a:cubicBezTo>
                  <a:cubicBezTo>
                    <a:pt x="100" y="494"/>
                    <a:pt x="76" y="476"/>
                    <a:pt x="112" y="538"/>
                  </a:cubicBezTo>
                  <a:cubicBezTo>
                    <a:pt x="116" y="547"/>
                    <a:pt x="176" y="565"/>
                    <a:pt x="176" y="565"/>
                  </a:cubicBezTo>
                  <a:cubicBezTo>
                    <a:pt x="212" y="525"/>
                    <a:pt x="160" y="490"/>
                    <a:pt x="212" y="472"/>
                  </a:cubicBezTo>
                  <a:cubicBezTo>
                    <a:pt x="256" y="406"/>
                    <a:pt x="244" y="388"/>
                    <a:pt x="288" y="437"/>
                  </a:cubicBezTo>
                  <a:cubicBezTo>
                    <a:pt x="292" y="454"/>
                    <a:pt x="328" y="512"/>
                    <a:pt x="352" y="468"/>
                  </a:cubicBezTo>
                  <a:cubicBezTo>
                    <a:pt x="352" y="468"/>
                    <a:pt x="372" y="401"/>
                    <a:pt x="376" y="388"/>
                  </a:cubicBezTo>
                  <a:cubicBezTo>
                    <a:pt x="380" y="379"/>
                    <a:pt x="384" y="362"/>
                    <a:pt x="384" y="362"/>
                  </a:cubicBezTo>
                  <a:cubicBezTo>
                    <a:pt x="404" y="366"/>
                    <a:pt x="428" y="366"/>
                    <a:pt x="448" y="370"/>
                  </a:cubicBezTo>
                  <a:cubicBezTo>
                    <a:pt x="468" y="375"/>
                    <a:pt x="512" y="388"/>
                    <a:pt x="512" y="388"/>
                  </a:cubicBezTo>
                  <a:cubicBezTo>
                    <a:pt x="564" y="375"/>
                    <a:pt x="556" y="313"/>
                    <a:pt x="584" y="264"/>
                  </a:cubicBezTo>
                  <a:cubicBezTo>
                    <a:pt x="592" y="269"/>
                    <a:pt x="600" y="269"/>
                    <a:pt x="609" y="273"/>
                  </a:cubicBezTo>
                  <a:cubicBezTo>
                    <a:pt x="617" y="278"/>
                    <a:pt x="625" y="287"/>
                    <a:pt x="633" y="291"/>
                  </a:cubicBezTo>
                  <a:cubicBezTo>
                    <a:pt x="649" y="300"/>
                    <a:pt x="681" y="309"/>
                    <a:pt x="681" y="309"/>
                  </a:cubicBezTo>
                  <a:cubicBezTo>
                    <a:pt x="709" y="264"/>
                    <a:pt x="721" y="185"/>
                    <a:pt x="769" y="167"/>
                  </a:cubicBezTo>
                  <a:cubicBezTo>
                    <a:pt x="805" y="194"/>
                    <a:pt x="817" y="225"/>
                    <a:pt x="857" y="238"/>
                  </a:cubicBezTo>
                  <a:cubicBezTo>
                    <a:pt x="909" y="220"/>
                    <a:pt x="929" y="158"/>
                    <a:pt x="945" y="105"/>
                  </a:cubicBezTo>
                  <a:cubicBezTo>
                    <a:pt x="969" y="114"/>
                    <a:pt x="997" y="141"/>
                    <a:pt x="1017" y="150"/>
                  </a:cubicBezTo>
                  <a:cubicBezTo>
                    <a:pt x="1033" y="154"/>
                    <a:pt x="1065" y="167"/>
                    <a:pt x="1065" y="167"/>
                  </a:cubicBezTo>
                  <a:cubicBezTo>
                    <a:pt x="1105" y="88"/>
                    <a:pt x="1121" y="83"/>
                    <a:pt x="1145" y="44"/>
                  </a:cubicBezTo>
                  <a:cubicBezTo>
                    <a:pt x="1145" y="35"/>
                    <a:pt x="1201" y="8"/>
                    <a:pt x="1218" y="0"/>
                  </a:cubicBezTo>
                </a:path>
              </a:pathLst>
            </a:custGeom>
            <a:noFill/>
            <a:ln w="19080">
              <a:solidFill>
                <a:srgbClr val="FFB6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145" y="528"/>
              <a:ext cx="1309" cy="769"/>
              <a:chOff x="4145" y="528"/>
              <a:chExt cx="1309" cy="769"/>
            </a:xfrm>
          </p:grpSpPr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4276" y="528"/>
                <a:ext cx="1179" cy="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84000"/>
                  </a:lnSpc>
                  <a:spcBef>
                    <a:spcPts val="1125"/>
                  </a:spcBef>
                  <a:buClr>
                    <a:srgbClr val="FFFFFF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Upgrade magnets and power supplies</a:t>
                </a:r>
              </a:p>
            </p:txBody>
          </p:sp>
          <p:pic>
            <p:nvPicPr>
              <p:cNvPr id="5140" name="Picture 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145" y="847"/>
                <a:ext cx="279" cy="3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676400" y="0"/>
            <a:ext cx="4343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 eaLnBrk="1" hangingPunct="1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JLab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Upgrade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756650" cy="57308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3943" y="0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GlueX Experiment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0879" y="4060286"/>
            <a:ext cx="734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Future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814B-F504-604E-8B2E-86FD8BE03C41}" type="slidenum">
              <a:rPr lang="en-US"/>
              <a:pPr/>
              <a:t>29</a:t>
            </a:fld>
            <a:endParaRPr lang="en-US"/>
          </a:p>
        </p:txBody>
      </p:sp>
      <p:sp>
        <p:nvSpPr>
          <p:cNvPr id="16386" name="Freeform 2"/>
          <p:cNvSpPr>
            <a:spLocks noChangeArrowheads="1"/>
          </p:cNvSpPr>
          <p:nvPr/>
        </p:nvSpPr>
        <p:spPr bwMode="auto">
          <a:xfrm>
            <a:off x="8953500" y="6364288"/>
            <a:ext cx="8724900" cy="5145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237" y="0"/>
              </a:cxn>
              <a:cxn ang="0">
                <a:pos x="24237" y="14293"/>
              </a:cxn>
              <a:cxn ang="0">
                <a:pos x="0" y="14293"/>
              </a:cxn>
              <a:cxn ang="0">
                <a:pos x="0" y="0"/>
              </a:cxn>
            </a:cxnLst>
            <a:rect l="0" t="0" r="r" b="b"/>
            <a:pathLst>
              <a:path w="24238" h="14294">
                <a:moveTo>
                  <a:pt x="0" y="0"/>
                </a:moveTo>
                <a:lnTo>
                  <a:pt x="24237" y="0"/>
                </a:lnTo>
                <a:lnTo>
                  <a:pt x="24237" y="14293"/>
                </a:lnTo>
                <a:lnTo>
                  <a:pt x="0" y="1429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70708D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1054960"/>
            <a:ext cx="3556000" cy="247967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054960"/>
            <a:ext cx="3173413" cy="25939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232703" y="0"/>
            <a:ext cx="3899202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F7F110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8000"/>
                </a:solidFill>
                <a:latin typeface="Comic Sans MS" charset="0"/>
              </a:rPr>
              <a:t>More likely to find</a:t>
            </a: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F7F110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exotic </a:t>
            </a:r>
            <a:r>
              <a:rPr lang="en-GB" sz="2400" dirty="0">
                <a:solidFill>
                  <a:srgbClr val="008000"/>
                </a:solidFill>
                <a:latin typeface="Comic Sans MS" charset="0"/>
              </a:rPr>
              <a:t>hybrid mesons</a:t>
            </a: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F7F110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using </a:t>
            </a:r>
            <a:r>
              <a:rPr lang="en-GB" sz="2400" dirty="0">
                <a:solidFill>
                  <a:srgbClr val="008000"/>
                </a:solidFill>
                <a:latin typeface="Comic Sans MS" charset="0"/>
              </a:rPr>
              <a:t>beams of photons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691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Photoproduction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766" y="3878863"/>
            <a:ext cx="535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(0</a:t>
            </a:r>
            <a:r>
              <a:rPr lang="en-US" baseline="30000" dirty="0" smtClean="0"/>
              <a:t>++</a:t>
            </a:r>
            <a:r>
              <a:rPr lang="en-US" dirty="0" smtClean="0"/>
              <a:t>) natural parity exchange with L=1: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baseline="30000" dirty="0" smtClean="0">
                <a:solidFill>
                  <a:srgbClr val="FF0000"/>
                </a:solidFill>
              </a:rPr>
              <a:t>+-</a:t>
            </a:r>
            <a:r>
              <a:rPr lang="en-US" dirty="0" smtClean="0"/>
              <a:t>,1</a:t>
            </a:r>
            <a:r>
              <a:rPr lang="en-US" baseline="30000" dirty="0" smtClean="0"/>
              <a:t>+-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+-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276910"/>
            <a:ext cx="7468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Dudek et. al, PRD 79 (2009)  Compute radiative decays in charmonium to </a:t>
            </a:r>
          </a:p>
          <a:p>
            <a:r>
              <a:rPr lang="en-US" dirty="0" smtClean="0"/>
              <a:t>normal and hybrid mesons. Rates are comparable. Work currently underway</a:t>
            </a:r>
          </a:p>
          <a:p>
            <a:r>
              <a:rPr lang="en-US" dirty="0" smtClean="0"/>
              <a:t>to compute the same for light quarks.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5766" y="5538136"/>
            <a:ext cx="661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8.4-9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GeV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tagged, linearly polarized photon beam, up to 10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/s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GB"/>
          </a:p>
        </p:txBody>
      </p:sp>
      <p:sp>
        <p:nvSpPr>
          <p:cNvPr id="130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GB"/>
          </a:p>
        </p:txBody>
      </p:sp>
      <p:sp>
        <p:nvSpPr>
          <p:cNvPr id="131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B03AC20-4ADE-C64A-BE71-20D3C4442257}" type="slidenum">
              <a:rPr lang="en-GB"/>
              <a:pPr/>
              <a:t>3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2950" y="1511300"/>
            <a:ext cx="1128713" cy="4176713"/>
            <a:chOff x="1268" y="952"/>
            <a:chExt cx="711" cy="2631"/>
          </a:xfrm>
        </p:grpSpPr>
        <p:sp>
          <p:nvSpPr>
            <p:cNvPr id="19458" name="Rectangle 2"/>
            <p:cNvSpPr>
              <a:spLocks noChangeArrowheads="1"/>
            </p:cNvSpPr>
            <p:nvPr/>
          </p:nvSpPr>
          <p:spPr bwMode="auto">
            <a:xfrm>
              <a:off x="1268" y="328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1268" y="28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1268" y="216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1268" y="343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268" y="26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268" y="201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1268" y="29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1268" y="24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1268" y="186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1268" y="17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1268" y="140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1268" y="110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1268" y="12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1268" y="9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9275" y="1663700"/>
            <a:ext cx="1128713" cy="4176713"/>
            <a:chOff x="1146" y="1048"/>
            <a:chExt cx="711" cy="2631"/>
          </a:xfrm>
        </p:grpSpPr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1146" y="337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1146" y="28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1146" y="226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1146" y="352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1146" y="27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1146" y="21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1146" y="304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1146" y="25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1146" y="19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1146" y="18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1146" y="150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1146" y="12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1146" y="13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1146" y="10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90675" y="1789113"/>
            <a:ext cx="1128713" cy="4176712"/>
            <a:chOff x="1002" y="1127"/>
            <a:chExt cx="711" cy="2631"/>
          </a:xfrm>
        </p:grpSpPr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1002" y="345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1002" y="297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0" name="Rectangle 34"/>
            <p:cNvSpPr>
              <a:spLocks noChangeArrowheads="1"/>
            </p:cNvSpPr>
            <p:nvPr/>
          </p:nvSpPr>
          <p:spPr bwMode="auto">
            <a:xfrm>
              <a:off x="1002" y="234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1002" y="360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1002" y="2823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1002" y="219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4" name="Rectangle 38"/>
            <p:cNvSpPr>
              <a:spLocks noChangeArrowheads="1"/>
            </p:cNvSpPr>
            <p:nvPr/>
          </p:nvSpPr>
          <p:spPr bwMode="auto">
            <a:xfrm>
              <a:off x="1002" y="312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5" name="Rectangle 39"/>
            <p:cNvSpPr>
              <a:spLocks noChangeArrowheads="1"/>
            </p:cNvSpPr>
            <p:nvPr/>
          </p:nvSpPr>
          <p:spPr bwMode="auto">
            <a:xfrm>
              <a:off x="1002" y="267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1002" y="203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1002" y="188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1002" y="158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1002" y="127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0" name="Rectangle 44"/>
            <p:cNvSpPr>
              <a:spLocks noChangeArrowheads="1"/>
            </p:cNvSpPr>
            <p:nvPr/>
          </p:nvSpPr>
          <p:spPr bwMode="auto">
            <a:xfrm>
              <a:off x="1002" y="143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1002" y="112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14463" y="1898650"/>
            <a:ext cx="1128712" cy="4176713"/>
            <a:chOff x="891" y="1196"/>
            <a:chExt cx="711" cy="2631"/>
          </a:xfrm>
        </p:grpSpPr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891" y="352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4" name="Rectangle 48"/>
            <p:cNvSpPr>
              <a:spLocks noChangeArrowheads="1"/>
            </p:cNvSpPr>
            <p:nvPr/>
          </p:nvSpPr>
          <p:spPr bwMode="auto">
            <a:xfrm>
              <a:off x="891" y="30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5" name="Rectangle 49"/>
            <p:cNvSpPr>
              <a:spLocks noChangeArrowheads="1"/>
            </p:cNvSpPr>
            <p:nvPr/>
          </p:nvSpPr>
          <p:spPr bwMode="auto">
            <a:xfrm>
              <a:off x="891" y="241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891" y="367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" name="Rectangle 51"/>
            <p:cNvSpPr>
              <a:spLocks noChangeArrowheads="1"/>
            </p:cNvSpPr>
            <p:nvPr/>
          </p:nvSpPr>
          <p:spPr bwMode="auto">
            <a:xfrm>
              <a:off x="891" y="28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8" name="Rectangle 52"/>
            <p:cNvSpPr>
              <a:spLocks noChangeArrowheads="1"/>
            </p:cNvSpPr>
            <p:nvPr/>
          </p:nvSpPr>
          <p:spPr bwMode="auto">
            <a:xfrm>
              <a:off x="891" y="22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9" name="Rectangle 53"/>
            <p:cNvSpPr>
              <a:spLocks noChangeArrowheads="1"/>
            </p:cNvSpPr>
            <p:nvPr/>
          </p:nvSpPr>
          <p:spPr bwMode="auto">
            <a:xfrm>
              <a:off x="891" y="319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0" name="Rectangle 54"/>
            <p:cNvSpPr>
              <a:spLocks noChangeArrowheads="1"/>
            </p:cNvSpPr>
            <p:nvPr/>
          </p:nvSpPr>
          <p:spPr bwMode="auto">
            <a:xfrm>
              <a:off x="891" y="274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1" name="Rectangle 55"/>
            <p:cNvSpPr>
              <a:spLocks noChangeArrowheads="1"/>
            </p:cNvSpPr>
            <p:nvPr/>
          </p:nvSpPr>
          <p:spPr bwMode="auto">
            <a:xfrm>
              <a:off x="891" y="21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2" name="Rectangle 56"/>
            <p:cNvSpPr>
              <a:spLocks noChangeArrowheads="1"/>
            </p:cNvSpPr>
            <p:nvPr/>
          </p:nvSpPr>
          <p:spPr bwMode="auto">
            <a:xfrm>
              <a:off x="891" y="19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3" name="Rectangle 57"/>
            <p:cNvSpPr>
              <a:spLocks noChangeArrowheads="1"/>
            </p:cNvSpPr>
            <p:nvPr/>
          </p:nvSpPr>
          <p:spPr bwMode="auto">
            <a:xfrm>
              <a:off x="891" y="16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4" name="Rectangle 58"/>
            <p:cNvSpPr>
              <a:spLocks noChangeArrowheads="1"/>
            </p:cNvSpPr>
            <p:nvPr/>
          </p:nvSpPr>
          <p:spPr bwMode="auto">
            <a:xfrm>
              <a:off x="891" y="13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5" name="Rectangle 59"/>
            <p:cNvSpPr>
              <a:spLocks noChangeArrowheads="1"/>
            </p:cNvSpPr>
            <p:nvPr/>
          </p:nvSpPr>
          <p:spPr bwMode="auto">
            <a:xfrm>
              <a:off x="891" y="15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891" y="11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604000" y="825500"/>
            <a:ext cx="1992313" cy="820738"/>
            <a:chOff x="4160" y="520"/>
            <a:chExt cx="1255" cy="517"/>
          </a:xfrm>
        </p:grpSpPr>
        <p:sp>
          <p:nvSpPr>
            <p:cNvPr id="19519" name="Oval 63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160" y="520"/>
              <a:ext cx="271" cy="517"/>
              <a:chOff x="4160" y="520"/>
              <a:chExt cx="271" cy="517"/>
            </a:xfrm>
          </p:grpSpPr>
          <p:sp>
            <p:nvSpPr>
              <p:cNvPr id="19521" name="Line 65"/>
              <p:cNvSpPr>
                <a:spLocks noChangeShapeType="1"/>
              </p:cNvSpPr>
              <p:nvPr/>
            </p:nvSpPr>
            <p:spPr bwMode="auto">
              <a:xfrm flipV="1">
                <a:off x="4304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2" name="Oval 66"/>
              <p:cNvSpPr>
                <a:spLocks noChangeArrowheads="1"/>
              </p:cNvSpPr>
              <p:nvPr/>
            </p:nvSpPr>
            <p:spPr bwMode="auto">
              <a:xfrm>
                <a:off x="4160" y="67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FFFF00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FF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5144" y="520"/>
              <a:ext cx="271" cy="517"/>
              <a:chOff x="5144" y="520"/>
              <a:chExt cx="271" cy="517"/>
            </a:xfrm>
          </p:grpSpPr>
          <p:sp>
            <p:nvSpPr>
              <p:cNvPr id="19524" name="Line 68"/>
              <p:cNvSpPr>
                <a:spLocks noChangeShapeType="1"/>
              </p:cNvSpPr>
              <p:nvPr/>
            </p:nvSpPr>
            <p:spPr bwMode="auto">
              <a:xfrm flipV="1">
                <a:off x="5280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5" name="Oval 69"/>
              <p:cNvSpPr>
                <a:spLocks noChangeArrowheads="1"/>
              </p:cNvSpPr>
              <p:nvPr/>
            </p:nvSpPr>
            <p:spPr bwMode="auto">
              <a:xfrm>
                <a:off x="5144" y="656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0000CC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0000CC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sp>
          <p:nvSpPr>
            <p:cNvPr id="19526" name="Line 70"/>
            <p:cNvSpPr>
              <a:spLocks noChangeShapeType="1"/>
            </p:cNvSpPr>
            <p:nvPr/>
          </p:nvSpPr>
          <p:spPr bwMode="auto">
            <a:xfrm>
              <a:off x="4704" y="984"/>
              <a:ext cx="144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4752" y="648"/>
              <a:ext cx="168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4248" y="744"/>
              <a:ext cx="88" cy="1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29" name="Rectangle 73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36525" y="2030413"/>
            <a:ext cx="3027363" cy="4303712"/>
            <a:chOff x="86" y="1279"/>
            <a:chExt cx="1907" cy="2711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465" y="1279"/>
              <a:ext cx="1036" cy="2711"/>
              <a:chOff x="465" y="1279"/>
              <a:chExt cx="1036" cy="2711"/>
            </a:xfrm>
          </p:grpSpPr>
          <p:sp>
            <p:nvSpPr>
              <p:cNvPr id="19532" name="Rectangle 76"/>
              <p:cNvSpPr>
                <a:spLocks noChangeArrowheads="1"/>
              </p:cNvSpPr>
              <p:nvPr/>
            </p:nvSpPr>
            <p:spPr bwMode="auto">
              <a:xfrm>
                <a:off x="790" y="360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3" name="Rectangle 77"/>
              <p:cNvSpPr>
                <a:spLocks noChangeArrowheads="1"/>
              </p:cNvSpPr>
              <p:nvPr/>
            </p:nvSpPr>
            <p:spPr bwMode="auto">
              <a:xfrm>
                <a:off x="790" y="312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4" name="Rectangle 78"/>
              <p:cNvSpPr>
                <a:spLocks noChangeArrowheads="1"/>
              </p:cNvSpPr>
              <p:nvPr/>
            </p:nvSpPr>
            <p:spPr bwMode="auto">
              <a:xfrm>
                <a:off x="790" y="249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5" name="Rectangle 79"/>
              <p:cNvSpPr>
                <a:spLocks noChangeArrowheads="1"/>
              </p:cNvSpPr>
              <p:nvPr/>
            </p:nvSpPr>
            <p:spPr bwMode="auto">
              <a:xfrm>
                <a:off x="790" y="375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6" name="Rectangle 80"/>
              <p:cNvSpPr>
                <a:spLocks noChangeArrowheads="1"/>
              </p:cNvSpPr>
              <p:nvPr/>
            </p:nvSpPr>
            <p:spPr bwMode="auto">
              <a:xfrm>
                <a:off x="790" y="2975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7" name="Rectangle 81"/>
              <p:cNvSpPr>
                <a:spLocks noChangeArrowheads="1"/>
              </p:cNvSpPr>
              <p:nvPr/>
            </p:nvSpPr>
            <p:spPr bwMode="auto">
              <a:xfrm>
                <a:off x="790" y="234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8" name="Rectangle 82"/>
              <p:cNvSpPr>
                <a:spLocks noChangeArrowheads="1"/>
              </p:cNvSpPr>
              <p:nvPr/>
            </p:nvSpPr>
            <p:spPr bwMode="auto">
              <a:xfrm>
                <a:off x="790" y="327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9" name="Rectangle 83"/>
              <p:cNvSpPr>
                <a:spLocks noChangeArrowheads="1"/>
              </p:cNvSpPr>
              <p:nvPr/>
            </p:nvSpPr>
            <p:spPr bwMode="auto">
              <a:xfrm>
                <a:off x="790" y="282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0" name="Rectangle 84"/>
              <p:cNvSpPr>
                <a:spLocks noChangeArrowheads="1"/>
              </p:cNvSpPr>
              <p:nvPr/>
            </p:nvSpPr>
            <p:spPr bwMode="auto">
              <a:xfrm>
                <a:off x="790" y="219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1" name="Rectangle 85"/>
              <p:cNvSpPr>
                <a:spLocks noChangeArrowheads="1"/>
              </p:cNvSpPr>
              <p:nvPr/>
            </p:nvSpPr>
            <p:spPr bwMode="auto">
              <a:xfrm>
                <a:off x="790" y="203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2" name="Rectangle 86"/>
              <p:cNvSpPr>
                <a:spLocks noChangeArrowheads="1"/>
              </p:cNvSpPr>
              <p:nvPr/>
            </p:nvSpPr>
            <p:spPr bwMode="auto">
              <a:xfrm>
                <a:off x="790" y="173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3" name="Rectangle 87"/>
              <p:cNvSpPr>
                <a:spLocks noChangeArrowheads="1"/>
              </p:cNvSpPr>
              <p:nvPr/>
            </p:nvSpPr>
            <p:spPr bwMode="auto">
              <a:xfrm>
                <a:off x="790" y="143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4" name="Rectangle 88"/>
              <p:cNvSpPr>
                <a:spLocks noChangeArrowheads="1"/>
              </p:cNvSpPr>
              <p:nvPr/>
            </p:nvSpPr>
            <p:spPr bwMode="auto">
              <a:xfrm>
                <a:off x="790" y="158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5" name="Rectangle 89"/>
              <p:cNvSpPr>
                <a:spLocks noChangeArrowheads="1"/>
              </p:cNvSpPr>
              <p:nvPr/>
            </p:nvSpPr>
            <p:spPr bwMode="auto">
              <a:xfrm>
                <a:off x="790" y="127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6" name="Text Box 90"/>
              <p:cNvSpPr txBox="1">
                <a:spLocks noChangeArrowheads="1"/>
              </p:cNvSpPr>
              <p:nvPr/>
            </p:nvSpPr>
            <p:spPr bwMode="auto">
              <a:xfrm>
                <a:off x="507" y="3759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19547" name="Text Box 91"/>
              <p:cNvSpPr txBox="1">
                <a:spLocks noChangeArrowheads="1"/>
              </p:cNvSpPr>
              <p:nvPr/>
            </p:nvSpPr>
            <p:spPr bwMode="auto">
              <a:xfrm>
                <a:off x="501" y="3268"/>
                <a:ext cx="25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  <p:sp>
            <p:nvSpPr>
              <p:cNvPr id="19548" name="Text Box 92"/>
              <p:cNvSpPr txBox="1">
                <a:spLocks noChangeArrowheads="1"/>
              </p:cNvSpPr>
              <p:nvPr/>
            </p:nvSpPr>
            <p:spPr bwMode="auto">
              <a:xfrm>
                <a:off x="507" y="3575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49" name="Text Box 93"/>
              <p:cNvSpPr txBox="1">
                <a:spLocks noChangeArrowheads="1"/>
              </p:cNvSpPr>
              <p:nvPr/>
            </p:nvSpPr>
            <p:spPr bwMode="auto">
              <a:xfrm>
                <a:off x="500" y="311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0" name="Text Box 94"/>
              <p:cNvSpPr txBox="1">
                <a:spLocks noChangeArrowheads="1"/>
              </p:cNvSpPr>
              <p:nvPr/>
            </p:nvSpPr>
            <p:spPr bwMode="auto">
              <a:xfrm>
                <a:off x="500" y="2975"/>
                <a:ext cx="26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1" name="Text Box 95"/>
              <p:cNvSpPr txBox="1">
                <a:spLocks noChangeArrowheads="1"/>
              </p:cNvSpPr>
              <p:nvPr/>
            </p:nvSpPr>
            <p:spPr bwMode="auto">
              <a:xfrm>
                <a:off x="477" y="282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2" name="Text Box 96"/>
              <p:cNvSpPr txBox="1">
                <a:spLocks noChangeArrowheads="1"/>
              </p:cNvSpPr>
              <p:nvPr/>
            </p:nvSpPr>
            <p:spPr bwMode="auto">
              <a:xfrm>
                <a:off x="478" y="2458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19553" name="Text Box 97"/>
              <p:cNvSpPr txBox="1">
                <a:spLocks noChangeArrowheads="1"/>
              </p:cNvSpPr>
              <p:nvPr/>
            </p:nvSpPr>
            <p:spPr bwMode="auto">
              <a:xfrm>
                <a:off x="501" y="2311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54" name="Text Box 98"/>
              <p:cNvSpPr txBox="1">
                <a:spLocks noChangeArrowheads="1"/>
              </p:cNvSpPr>
              <p:nvPr/>
            </p:nvSpPr>
            <p:spPr bwMode="auto">
              <a:xfrm>
                <a:off x="490" y="2148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55" name="Text Box 99"/>
              <p:cNvSpPr txBox="1">
                <a:spLocks noChangeArrowheads="1"/>
              </p:cNvSpPr>
              <p:nvPr/>
            </p:nvSpPr>
            <p:spPr bwMode="auto">
              <a:xfrm>
                <a:off x="501" y="2023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56" name="Text Box 100"/>
              <p:cNvSpPr txBox="1">
                <a:spLocks noChangeArrowheads="1"/>
              </p:cNvSpPr>
              <p:nvPr/>
            </p:nvSpPr>
            <p:spPr bwMode="auto">
              <a:xfrm>
                <a:off x="477" y="1279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4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7" name="Text Box 101"/>
              <p:cNvSpPr txBox="1">
                <a:spLocks noChangeArrowheads="1"/>
              </p:cNvSpPr>
              <p:nvPr/>
            </p:nvSpPr>
            <p:spPr bwMode="auto">
              <a:xfrm>
                <a:off x="477" y="158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8" name="Text Box 102"/>
              <p:cNvSpPr txBox="1">
                <a:spLocks noChangeArrowheads="1"/>
              </p:cNvSpPr>
              <p:nvPr/>
            </p:nvSpPr>
            <p:spPr bwMode="auto">
              <a:xfrm>
                <a:off x="465" y="1431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9" name="Text Box 103"/>
              <p:cNvSpPr txBox="1">
                <a:spLocks noChangeArrowheads="1"/>
              </p:cNvSpPr>
              <p:nvPr/>
            </p:nvSpPr>
            <p:spPr bwMode="auto">
              <a:xfrm>
                <a:off x="472" y="1735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</p:grpSp>
        <p:sp>
          <p:nvSpPr>
            <p:cNvPr id="19560" name="Text Box 104"/>
            <p:cNvSpPr txBox="1">
              <a:spLocks noChangeArrowheads="1"/>
            </p:cNvSpPr>
            <p:nvPr/>
          </p:nvSpPr>
          <p:spPr bwMode="auto">
            <a:xfrm>
              <a:off x="1604" y="3575"/>
              <a:ext cx="3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9966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966FF"/>
                  </a:solidFill>
                  <a:latin typeface="Comic Sans MS" charset="0"/>
                  <a:ea typeface="DejaVu Sans" charset="0"/>
                  <a:cs typeface="DejaVu Sans" charset="0"/>
                </a:rPr>
                <a:t>S=1</a:t>
              </a:r>
            </a:p>
            <a:p>
              <a:pPr>
                <a:lnSpc>
                  <a:spcPct val="100000"/>
                </a:lnSpc>
                <a:buClr>
                  <a:srgbClr val="969696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69696"/>
                  </a:solidFill>
                  <a:latin typeface="Comic Sans MS" charset="0"/>
                  <a:ea typeface="DejaVu Sans" charset="0"/>
                  <a:cs typeface="DejaVu Sans" charset="0"/>
                </a:rPr>
                <a:t>S=0</a:t>
              </a:r>
            </a:p>
          </p:txBody>
        </p:sp>
        <p:sp>
          <p:nvSpPr>
            <p:cNvPr id="19561" name="Text Box 105"/>
            <p:cNvSpPr txBox="1">
              <a:spLocks noChangeArrowheads="1"/>
            </p:cNvSpPr>
            <p:nvPr/>
          </p:nvSpPr>
          <p:spPr bwMode="auto">
            <a:xfrm>
              <a:off x="86" y="3680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L=0</a:t>
              </a:r>
            </a:p>
          </p:txBody>
        </p:sp>
        <p:sp>
          <p:nvSpPr>
            <p:cNvPr id="19562" name="Rectangle 106"/>
            <p:cNvSpPr>
              <a:spLocks noChangeArrowheads="1"/>
            </p:cNvSpPr>
            <p:nvPr/>
          </p:nvSpPr>
          <p:spPr bwMode="auto">
            <a:xfrm>
              <a:off x="86" y="2997"/>
              <a:ext cx="33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L=1</a:t>
              </a:r>
            </a:p>
          </p:txBody>
        </p:sp>
        <p:sp>
          <p:nvSpPr>
            <p:cNvPr id="19563" name="Rectangle 107"/>
            <p:cNvSpPr>
              <a:spLocks noChangeArrowheads="1"/>
            </p:cNvSpPr>
            <p:nvPr/>
          </p:nvSpPr>
          <p:spPr bwMode="auto">
            <a:xfrm>
              <a:off x="109" y="222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L=2</a:t>
              </a:r>
            </a:p>
          </p:txBody>
        </p:sp>
        <p:sp>
          <p:nvSpPr>
            <p:cNvPr id="19564" name="Rectangle 108"/>
            <p:cNvSpPr>
              <a:spLocks noChangeArrowheads="1"/>
            </p:cNvSpPr>
            <p:nvPr/>
          </p:nvSpPr>
          <p:spPr bwMode="auto">
            <a:xfrm>
              <a:off x="109" y="148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L=3</a:t>
              </a:r>
            </a:p>
          </p:txBody>
        </p:sp>
      </p:grp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1309688" y="838200"/>
            <a:ext cx="1236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Mesons</a:t>
            </a:r>
          </a:p>
        </p:txBody>
      </p:sp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4221162" y="1868489"/>
            <a:ext cx="3876674" cy="1236663"/>
            <a:chOff x="2659" y="1177"/>
            <a:chExt cx="2442" cy="779"/>
          </a:xfrm>
        </p:grpSpPr>
        <p:sp>
          <p:nvSpPr>
            <p:cNvPr id="19567" name="Text Box 111"/>
            <p:cNvSpPr txBox="1">
              <a:spLocks noChangeArrowheads="1"/>
            </p:cNvSpPr>
            <p:nvPr/>
          </p:nvSpPr>
          <p:spPr bwMode="auto">
            <a:xfrm>
              <a:off x="2659" y="1177"/>
              <a:ext cx="24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D60093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D60093"/>
                  </a:solidFill>
                  <a:latin typeface="Comic Sans MS" charset="0"/>
                  <a:ea typeface="DejaVu Sans" charset="0"/>
                  <a:cs typeface="DejaVu Sans" charset="0"/>
                </a:rPr>
                <a:t>Consider the three lightest quarks</a:t>
              </a:r>
            </a:p>
          </p:txBody>
        </p:sp>
        <p:graphicFrame>
          <p:nvGraphicFramePr>
            <p:cNvPr id="19568" name="Object 112"/>
            <p:cNvGraphicFramePr>
              <a:graphicFrameLocks noChangeAspect="1"/>
            </p:cNvGraphicFramePr>
            <p:nvPr/>
          </p:nvGraphicFramePr>
          <p:xfrm>
            <a:off x="2672" y="1454"/>
            <a:ext cx="581" cy="257"/>
          </p:xfrm>
          <a:graphic>
            <a:graphicData uri="http://schemas.openxmlformats.org/presentationml/2006/ole">
              <p:oleObj spid="_x0000_s51211" r:id="rId4" imgW="558800" imgH="177800" progId="Equation.3">
                <p:embed/>
              </p:oleObj>
            </a:graphicData>
          </a:graphic>
        </p:graphicFrame>
        <p:sp>
          <p:nvSpPr>
            <p:cNvPr id="19570" name="AutoShape 114"/>
            <p:cNvSpPr>
              <a:spLocks/>
            </p:cNvSpPr>
            <p:nvPr/>
          </p:nvSpPr>
          <p:spPr bwMode="auto">
            <a:xfrm>
              <a:off x="3256" y="1487"/>
              <a:ext cx="208" cy="469"/>
            </a:xfrm>
            <a:prstGeom prst="rightBrace">
              <a:avLst>
                <a:gd name="adj1" fmla="val 18790"/>
                <a:gd name="adj2" fmla="val 50000"/>
              </a:avLst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1" name="Text Box 115"/>
            <p:cNvSpPr txBox="1">
              <a:spLocks noChangeArrowheads="1"/>
            </p:cNvSpPr>
            <p:nvPr/>
          </p:nvSpPr>
          <p:spPr bwMode="auto">
            <a:xfrm>
              <a:off x="3518" y="1583"/>
              <a:ext cx="14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FF"/>
                  </a:solidFill>
                  <a:latin typeface="Comic Sans MS" charset="0"/>
                  <a:ea typeface="DejaVu Sans" charset="0"/>
                  <a:cs typeface="DejaVu Sans" charset="0"/>
                </a:rPr>
                <a:t>9 Combinations</a:t>
              </a:r>
            </a:p>
          </p:txBody>
        </p:sp>
      </p:grpSp>
      <p:sp>
        <p:nvSpPr>
          <p:cNvPr id="19582" name="Text Box 126"/>
          <p:cNvSpPr txBox="1">
            <a:spLocks noChangeArrowheads="1"/>
          </p:cNvSpPr>
          <p:nvPr/>
        </p:nvSpPr>
        <p:spPr bwMode="auto">
          <a:xfrm rot="19020000">
            <a:off x="1063625" y="1462088"/>
            <a:ext cx="708025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radial </a:t>
            </a:r>
          </a:p>
        </p:txBody>
      </p:sp>
      <p:sp>
        <p:nvSpPr>
          <p:cNvPr id="19583" name="Rectangle 127"/>
          <p:cNvSpPr>
            <a:spLocks noChangeArrowheads="1"/>
          </p:cNvSpPr>
          <p:nvPr/>
        </p:nvSpPr>
        <p:spPr bwMode="auto">
          <a:xfrm>
            <a:off x="-1588" y="73025"/>
            <a:ext cx="3862388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66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1">
                <a:solidFill>
                  <a:srgbClr val="6666FF"/>
                </a:solidFill>
                <a:latin typeface="Comic Sans MS" charset="0"/>
                <a:ea typeface="DejaVu Sans" charset="0"/>
                <a:cs typeface="DejaVu Sans" charset="0"/>
              </a:rPr>
              <a:t>Spectroscopy and QCD</a:t>
            </a:r>
          </a:p>
        </p:txBody>
      </p:sp>
      <p:graphicFrame>
        <p:nvGraphicFramePr>
          <p:cNvPr id="133" name="Object 112"/>
          <p:cNvGraphicFramePr>
            <a:graphicFrameLocks noChangeAspect="1"/>
          </p:cNvGraphicFramePr>
          <p:nvPr/>
        </p:nvGraphicFramePr>
        <p:xfrm>
          <a:off x="4241800" y="2590801"/>
          <a:ext cx="762000" cy="520699"/>
        </p:xfrm>
        <a:graphic>
          <a:graphicData uri="http://schemas.openxmlformats.org/presentationml/2006/ole">
            <p:oleObj spid="_x0000_s51214" name="Equation" r:id="rId5" imgW="355600" imgH="266700" progId="Equation.3">
              <p:embed/>
            </p:oleObj>
          </a:graphicData>
        </a:graphic>
      </p:graphicFrame>
      <p:sp>
        <p:nvSpPr>
          <p:cNvPr id="135" name="Rectangle 61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err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  <a:endParaRPr lang="en-GB" sz="3200" b="1" dirty="0">
              <a:solidFill>
                <a:srgbClr val="3366CC"/>
              </a:solidFill>
              <a:latin typeface="Comic Sans MS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403D-D162-9D4E-B6EB-8230D12EF814}" type="slidenum">
              <a:rPr lang="en-US"/>
              <a:pPr/>
              <a:t>30</a:t>
            </a:fld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752600" y="1524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29400" y="533400"/>
            <a:ext cx="1905000" cy="1676400"/>
            <a:chOff x="384" y="624"/>
            <a:chExt cx="1200" cy="1056"/>
          </a:xfrm>
        </p:grpSpPr>
        <p:sp>
          <p:nvSpPr>
            <p:cNvPr id="99335" name="Freeform 7"/>
            <p:cNvSpPr>
              <a:spLocks/>
            </p:cNvSpPr>
            <p:nvPr/>
          </p:nvSpPr>
          <p:spPr bwMode="auto">
            <a:xfrm rot="2070470">
              <a:off x="432" y="816"/>
              <a:ext cx="461" cy="115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240" y="48"/>
                </a:cxn>
                <a:cxn ang="0">
                  <a:pos x="528" y="576"/>
                </a:cxn>
                <a:cxn ang="0">
                  <a:pos x="816" y="48"/>
                </a:cxn>
                <a:cxn ang="0">
                  <a:pos x="1056" y="576"/>
                </a:cxn>
                <a:cxn ang="0">
                  <a:pos x="1248" y="240"/>
                </a:cxn>
                <a:cxn ang="0">
                  <a:pos x="1488" y="192"/>
                </a:cxn>
              </a:cxnLst>
              <a:rect l="0" t="0" r="r" b="b"/>
              <a:pathLst>
                <a:path w="1488" h="608">
                  <a:moveTo>
                    <a:pt x="0" y="288"/>
                  </a:moveTo>
                  <a:cubicBezTo>
                    <a:pt x="76" y="144"/>
                    <a:pt x="152" y="0"/>
                    <a:pt x="240" y="48"/>
                  </a:cubicBezTo>
                  <a:cubicBezTo>
                    <a:pt x="328" y="96"/>
                    <a:pt x="432" y="576"/>
                    <a:pt x="528" y="576"/>
                  </a:cubicBezTo>
                  <a:cubicBezTo>
                    <a:pt x="624" y="576"/>
                    <a:pt x="728" y="48"/>
                    <a:pt x="816" y="48"/>
                  </a:cubicBezTo>
                  <a:cubicBezTo>
                    <a:pt x="904" y="48"/>
                    <a:pt x="984" y="544"/>
                    <a:pt x="1056" y="576"/>
                  </a:cubicBezTo>
                  <a:cubicBezTo>
                    <a:pt x="1128" y="608"/>
                    <a:pt x="1176" y="304"/>
                    <a:pt x="1248" y="240"/>
                  </a:cubicBezTo>
                  <a:cubicBezTo>
                    <a:pt x="1320" y="176"/>
                    <a:pt x="1440" y="200"/>
                    <a:pt x="1488" y="19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auto">
            <a:xfrm>
              <a:off x="816" y="960"/>
              <a:ext cx="192" cy="5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 flipV="1">
              <a:off x="384" y="1440"/>
              <a:ext cx="480" cy="24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960" y="1440"/>
              <a:ext cx="432" cy="24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38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>
              <a:off x="110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99341" name="Rectangle 13"/>
            <p:cNvSpPr>
              <a:spLocks noChangeArrowheads="1"/>
            </p:cNvSpPr>
            <p:nvPr/>
          </p:nvSpPr>
          <p:spPr bwMode="auto">
            <a:xfrm>
              <a:off x="384" y="81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FF6600"/>
                  </a:solidFill>
                  <a:latin typeface="Symbol" charset="2"/>
                </a:rPr>
                <a:t>g</a:t>
              </a:r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 flipV="1">
              <a:off x="960" y="864"/>
              <a:ext cx="336" cy="14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>
              <a:off x="1296" y="864"/>
              <a:ext cx="288" cy="144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V="1">
              <a:off x="1296" y="768"/>
              <a:ext cx="288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 flipV="1">
              <a:off x="1296" y="624"/>
              <a:ext cx="144" cy="24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816" y="105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e</a:t>
              </a: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950" y="65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X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2400" y="1828800"/>
            <a:ext cx="2805113" cy="2133600"/>
            <a:chOff x="144" y="768"/>
            <a:chExt cx="1767" cy="1344"/>
          </a:xfrm>
        </p:grpSpPr>
        <p:sp>
          <p:nvSpPr>
            <p:cNvPr id="99349" name="Rectangle 21"/>
            <p:cNvSpPr>
              <a:spLocks noChangeArrowheads="1"/>
            </p:cNvSpPr>
            <p:nvPr/>
          </p:nvSpPr>
          <p:spPr bwMode="auto">
            <a:xfrm>
              <a:off x="144" y="768"/>
              <a:ext cx="1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b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)=1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0" name="Rectangle 22"/>
            <p:cNvSpPr>
              <a:spLocks noChangeArrowheads="1"/>
            </p:cNvSpPr>
            <p:nvPr/>
          </p:nvSpPr>
          <p:spPr bwMode="auto">
            <a:xfrm>
              <a:off x="144" y="1104"/>
              <a:ext cx="1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1" name="Rectangle 23"/>
            <p:cNvSpPr>
              <a:spLocks noChangeArrowheads="1"/>
            </p:cNvSpPr>
            <p:nvPr/>
          </p:nvSpPr>
          <p:spPr bwMode="auto">
            <a:xfrm>
              <a:off x="144" y="1440"/>
              <a:ext cx="1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h’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2" name="Rectangle 24"/>
            <p:cNvSpPr>
              <a:spLocks noChangeArrowheads="1"/>
            </p:cNvSpPr>
            <p:nvPr/>
          </p:nvSpPr>
          <p:spPr bwMode="auto">
            <a:xfrm>
              <a:off x="192" y="1824"/>
              <a:ext cx="14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K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  <a:ea typeface="Tahoma" charset="0"/>
                  <a:cs typeface="Tahoma" charset="0"/>
                </a:rPr>
                <a:t>½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96000" y="4114800"/>
            <a:ext cx="2881313" cy="2286000"/>
            <a:chOff x="3744" y="1584"/>
            <a:chExt cx="1815" cy="1440"/>
          </a:xfrm>
        </p:grpSpPr>
        <p:sp>
          <p:nvSpPr>
            <p:cNvPr id="99354" name="Rectangle 26"/>
            <p:cNvSpPr>
              <a:spLocks noChangeArrowheads="1"/>
            </p:cNvSpPr>
            <p:nvPr/>
          </p:nvSpPr>
          <p:spPr bwMode="auto">
            <a:xfrm>
              <a:off x="3744" y="1584"/>
              <a:ext cx="1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b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)=1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3744" y="1968"/>
              <a:ext cx="1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6" name="Rectangle 28"/>
            <p:cNvSpPr>
              <a:spLocks noChangeArrowheads="1"/>
            </p:cNvSpPr>
            <p:nvPr/>
          </p:nvSpPr>
          <p:spPr bwMode="auto">
            <a:xfrm>
              <a:off x="3792" y="2352"/>
              <a:ext cx="1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h’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7" name="Rectangle 29"/>
            <p:cNvSpPr>
              <a:spLocks noChangeArrowheads="1"/>
            </p:cNvSpPr>
            <p:nvPr/>
          </p:nvSpPr>
          <p:spPr bwMode="auto">
            <a:xfrm>
              <a:off x="3840" y="2736"/>
              <a:ext cx="14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K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 ½(2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</p:grp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3124200" y="1905000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a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  <a:endParaRPr lang="en-US" sz="2400" b="1" baseline="-25000">
              <a:solidFill>
                <a:srgbClr val="800000"/>
              </a:solidFill>
              <a:latin typeface="Comic Sans MS" charset="0"/>
            </a:endParaRPr>
          </a:p>
        </p:txBody>
      </p:sp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3124200" y="2362200"/>
            <a:ext cx="177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0" name="Rectangle 32"/>
          <p:cNvSpPr>
            <a:spLocks noChangeArrowheads="1"/>
          </p:cNvSpPr>
          <p:nvPr/>
        </p:nvSpPr>
        <p:spPr bwMode="auto">
          <a:xfrm>
            <a:off x="3124200" y="28956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1" name="Rectangle 33"/>
          <p:cNvSpPr>
            <a:spLocks noChangeArrowheads="1"/>
          </p:cNvSpPr>
          <p:nvPr/>
        </p:nvSpPr>
        <p:spPr bwMode="auto">
          <a:xfrm>
            <a:off x="3581400" y="4114800"/>
            <a:ext cx="228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  <a:sym typeface="Symbol" charset="2"/>
              </a:rPr>
              <a:t>wp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 a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3429000" y="4724400"/>
            <a:ext cx="265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wh,rp,w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3505200" y="5334000"/>
            <a:ext cx="250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fh,rp,f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4" name="Text Box 36"/>
          <p:cNvSpPr txBox="1">
            <a:spLocks noChangeArrowheads="1"/>
          </p:cNvSpPr>
          <p:nvPr/>
        </p:nvSpPr>
        <p:spPr bwMode="auto">
          <a:xfrm>
            <a:off x="288925" y="808038"/>
            <a:ext cx="582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In photoproduction, couple to </a:t>
            </a:r>
            <a:r>
              <a:rPr lang="en-US" sz="2400" dirty="0" err="1">
                <a:solidFill>
                  <a:srgbClr val="660066"/>
                </a:solidFill>
                <a:latin typeface="Symbol" charset="2"/>
              </a:rPr>
              <a:t>r</a:t>
            </a: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, </a:t>
            </a:r>
            <a:r>
              <a:rPr lang="en-US" sz="2400" dirty="0" err="1">
                <a:solidFill>
                  <a:srgbClr val="660066"/>
                </a:solidFill>
                <a:latin typeface="Symbol" charset="2"/>
              </a:rPr>
              <a:t>w</a:t>
            </a: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 or </a:t>
            </a:r>
            <a:r>
              <a:rPr lang="en-US" sz="2400" dirty="0" err="1">
                <a:solidFill>
                  <a:srgbClr val="660066"/>
                </a:solidFill>
                <a:latin typeface="Symbol" charset="2"/>
              </a:rPr>
              <a:t>f</a:t>
            </a: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?</a:t>
            </a:r>
          </a:p>
        </p:txBody>
      </p:sp>
      <p:sp>
        <p:nvSpPr>
          <p:cNvPr id="99365" name="Oval 37"/>
          <p:cNvSpPr>
            <a:spLocks noChangeArrowheads="1"/>
          </p:cNvSpPr>
          <p:nvPr/>
        </p:nvSpPr>
        <p:spPr bwMode="auto">
          <a:xfrm>
            <a:off x="3581400" y="41148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66" name="Oval 38"/>
          <p:cNvSpPr>
            <a:spLocks noChangeArrowheads="1"/>
          </p:cNvSpPr>
          <p:nvPr/>
        </p:nvSpPr>
        <p:spPr bwMode="auto">
          <a:xfrm>
            <a:off x="3886200" y="47244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67" name="Oval 39"/>
          <p:cNvSpPr>
            <a:spLocks noChangeArrowheads="1"/>
          </p:cNvSpPr>
          <p:nvPr/>
        </p:nvSpPr>
        <p:spPr bwMode="auto">
          <a:xfrm>
            <a:off x="3886200" y="53340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68" name="Text Box 40"/>
          <p:cNvSpPr txBox="1">
            <a:spLocks noChangeArrowheads="1"/>
          </p:cNvSpPr>
          <p:nvPr/>
        </p:nvSpPr>
        <p:spPr bwMode="auto">
          <a:xfrm>
            <a:off x="609600" y="4724400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charset="0"/>
              </a:rPr>
              <a:t>“Similar to </a:t>
            </a:r>
            <a:r>
              <a:rPr lang="en-US" sz="2400" b="1">
                <a:solidFill>
                  <a:srgbClr val="FF0000"/>
                </a:solidFill>
                <a:latin typeface="Symbol" charset="2"/>
              </a:rPr>
              <a:t>p</a:t>
            </a:r>
            <a:r>
              <a:rPr lang="en-US" sz="2400" b="1" baseline="-25000">
                <a:solidFill>
                  <a:srgbClr val="FF0000"/>
                </a:solidFill>
                <a:latin typeface="Comic Sans MS" charset="0"/>
              </a:rPr>
              <a:t>1 </a:t>
            </a:r>
            <a:r>
              <a:rPr lang="en-US" sz="2400" b="1">
                <a:solidFill>
                  <a:srgbClr val="FF0000"/>
                </a:solidFill>
                <a:latin typeface="Comic Sans MS" charset="0"/>
              </a:rPr>
              <a:t>”</a:t>
            </a:r>
          </a:p>
        </p:txBody>
      </p:sp>
      <p:sp>
        <p:nvSpPr>
          <p:cNvPr id="99369" name="Text Box 41"/>
          <p:cNvSpPr txBox="1">
            <a:spLocks noChangeArrowheads="1"/>
          </p:cNvSpPr>
          <p:nvPr/>
        </p:nvSpPr>
        <p:spPr bwMode="auto">
          <a:xfrm>
            <a:off x="609600" y="5943600"/>
            <a:ext cx="45005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>
                <a:solidFill>
                  <a:srgbClr val="333399"/>
                </a:solidFill>
                <a:latin typeface="Comic Sans MS" charset="0"/>
              </a:rPr>
              <a:t>Kaons</a:t>
            </a:r>
            <a:r>
              <a:rPr lang="en-US" sz="2400" dirty="0">
                <a:solidFill>
                  <a:srgbClr val="333399"/>
                </a:solidFill>
                <a:latin typeface="Comic Sans MS" charset="0"/>
              </a:rPr>
              <a:t> do not have exotic </a:t>
            </a:r>
            <a:r>
              <a:rPr lang="en-US" sz="2400" dirty="0" err="1">
                <a:solidFill>
                  <a:srgbClr val="333399"/>
                </a:solidFill>
                <a:latin typeface="Comic Sans MS" charset="0"/>
              </a:rPr>
              <a:t>QN’s</a:t>
            </a:r>
            <a:endParaRPr lang="en-US" sz="2400" dirty="0">
              <a:solidFill>
                <a:srgbClr val="333399"/>
              </a:solidFill>
              <a:latin typeface="Comic Sans MS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" y="0"/>
            <a:ext cx="41148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Jlab 0</a:t>
            </a:r>
            <a:r>
              <a:rPr lang="en-GB" sz="36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+-</a:t>
            </a: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and 2</a:t>
            </a:r>
            <a:r>
              <a:rPr lang="en-GB" sz="36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+-</a:t>
            </a:r>
            <a:endParaRPr lang="en-US" sz="3600" b="1" baseline="30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8" grpId="0" autoUpdateAnimBg="0"/>
      <p:bldP spid="99359" grpId="0" autoUpdateAnimBg="0"/>
      <p:bldP spid="99360" grpId="0" autoUpdateAnimBg="0"/>
      <p:bldP spid="99361" grpId="0" autoUpdateAnimBg="0"/>
      <p:bldP spid="99362" grpId="0" autoUpdateAnimBg="0"/>
      <p:bldP spid="99363" grpId="0" autoUpdateAnimBg="0"/>
      <p:bldP spid="99365" grpId="0" animBg="1"/>
      <p:bldP spid="99366" grpId="0" animBg="1"/>
      <p:bldP spid="99367" grpId="0" animBg="1"/>
      <p:bldP spid="9936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e852_gluex_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17262" y="1622177"/>
            <a:ext cx="4282440" cy="4076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616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GlueX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vs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E852 Acceptance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6998" y="855259"/>
            <a:ext cx="191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η final state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57804"/>
            <a:ext cx="32749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High, and reasonably uniform</a:t>
            </a:r>
          </a:p>
          <a:p>
            <a:r>
              <a:rPr lang="en-US" dirty="0" smtClean="0"/>
              <a:t>Acceptance up to 2.5 GeV/c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Sensitive to charged particles</a:t>
            </a:r>
          </a:p>
          <a:p>
            <a:r>
              <a:rPr lang="en-US" dirty="0" smtClean="0"/>
              <a:t>And photons.</a:t>
            </a:r>
          </a:p>
          <a:p>
            <a:endParaRPr lang="en-US" dirty="0" smtClean="0"/>
          </a:p>
          <a:p>
            <a:r>
              <a:rPr lang="en-US" dirty="0" smtClean="0"/>
              <a:t>Some particle ID in the initial</a:t>
            </a:r>
          </a:p>
          <a:p>
            <a:r>
              <a:rPr lang="en-US" dirty="0" smtClean="0"/>
              <a:t>phases, plans to upgrade this.</a:t>
            </a:r>
          </a:p>
          <a:p>
            <a:endParaRPr lang="en-US" dirty="0" smtClean="0"/>
          </a:p>
          <a:p>
            <a:r>
              <a:rPr lang="en-US" dirty="0" smtClean="0"/>
              <a:t>Able to fully reconstruct the 4-12</a:t>
            </a:r>
          </a:p>
          <a:p>
            <a:r>
              <a:rPr lang="en-US" dirty="0" smtClean="0"/>
              <a:t>Particle final states.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6441" y="1360567"/>
            <a:ext cx="107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GlueX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GlueX Experiment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943" y="1121308"/>
            <a:ext cx="38020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12 </a:t>
            </a:r>
            <a:r>
              <a:rPr lang="en-US" dirty="0" err="1" smtClean="0"/>
              <a:t>GeV</a:t>
            </a:r>
            <a:r>
              <a:rPr lang="en-US" dirty="0" smtClean="0"/>
              <a:t> upgrade of Jefferson Lab is </a:t>
            </a:r>
          </a:p>
          <a:p>
            <a:r>
              <a:rPr lang="en-US" dirty="0" smtClean="0"/>
              <a:t>currently under construction.</a:t>
            </a:r>
          </a:p>
          <a:p>
            <a:endParaRPr lang="en-US" dirty="0" smtClean="0"/>
          </a:p>
          <a:p>
            <a:r>
              <a:rPr lang="en-US" dirty="0" smtClean="0"/>
              <a:t>Construction of Hall-D broke ground in </a:t>
            </a:r>
          </a:p>
          <a:p>
            <a:r>
              <a:rPr lang="en-US" dirty="0" smtClean="0"/>
              <a:t>April 2009.</a:t>
            </a:r>
          </a:p>
          <a:p>
            <a:endParaRPr lang="en-US" dirty="0" smtClean="0"/>
          </a:p>
          <a:p>
            <a:r>
              <a:rPr lang="en-US" dirty="0" smtClean="0"/>
              <a:t>Construction of the GlueX detector</a:t>
            </a:r>
          </a:p>
          <a:p>
            <a:r>
              <a:rPr lang="en-US" dirty="0" smtClean="0"/>
              <a:t>has started.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951" y="646331"/>
            <a:ext cx="4572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77682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plans call for the first beam in </a:t>
            </a:r>
            <a:r>
              <a:rPr lang="en-US" dirty="0" err="1" smtClean="0"/>
              <a:t>HallD</a:t>
            </a:r>
            <a:r>
              <a:rPr lang="en-US" dirty="0" smtClean="0"/>
              <a:t>/GlueX in late 2014.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79" y="957401"/>
            <a:ext cx="7076440" cy="52273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3943" y="0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GlueX Experiment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815389"/>
            <a:ext cx="191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November 4, 2009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25776" y="1052657"/>
            <a:ext cx="347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Hall D at Jefferson Lab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9239-8734-5040-AFD0-8B09282AED94}" type="slidenum">
              <a:rPr lang="en-US"/>
              <a:pPr/>
              <a:t>34</a:t>
            </a:fld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30213" y="690563"/>
            <a:ext cx="6600861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 order to establish the existence of </a:t>
            </a:r>
            <a:r>
              <a:rPr lang="en-US" dirty="0" err="1"/>
              <a:t>gluonic</a:t>
            </a:r>
            <a:r>
              <a:rPr lang="en-US" dirty="0"/>
              <a:t> excitations,</a:t>
            </a:r>
          </a:p>
          <a:p>
            <a:r>
              <a:rPr lang="en-US" dirty="0"/>
              <a:t>We need to establish the existence and </a:t>
            </a:r>
            <a:r>
              <a:rPr lang="en-US" dirty="0" err="1"/>
              <a:t>nonet</a:t>
            </a:r>
            <a:r>
              <a:rPr lang="en-US" dirty="0"/>
              <a:t> nature of</a:t>
            </a:r>
            <a:r>
              <a:rPr lang="en-US" dirty="0" smtClean="0"/>
              <a:t> the </a:t>
            </a:r>
            <a:r>
              <a:rPr lang="en-US" dirty="0"/>
              <a:t>1</a:t>
            </a:r>
            <a:r>
              <a:rPr lang="en-US" baseline="30000" dirty="0"/>
              <a:t>-+</a:t>
            </a:r>
            <a:r>
              <a:rPr lang="en-US" dirty="0"/>
              <a:t> state.</a:t>
            </a:r>
          </a:p>
          <a:p>
            <a:r>
              <a:rPr lang="en-US" dirty="0"/>
              <a:t>We need to establish at other exotic QN nonets – the</a:t>
            </a:r>
            <a:r>
              <a:rPr lang="en-US" dirty="0" smtClean="0"/>
              <a:t> 0</a:t>
            </a:r>
            <a:r>
              <a:rPr lang="en-US" baseline="30000" dirty="0"/>
              <a:t>+-</a:t>
            </a:r>
            <a:r>
              <a:rPr lang="en-US" dirty="0"/>
              <a:t> and 2</a:t>
            </a:r>
            <a:r>
              <a:rPr lang="en-US" baseline="30000" dirty="0"/>
              <a:t>+-</a:t>
            </a:r>
            <a:r>
              <a:rPr lang="en-US" baseline="30000" dirty="0" smtClean="0"/>
              <a:t>.</a:t>
            </a:r>
          </a:p>
        </p:txBody>
      </p:sp>
      <p:pic>
        <p:nvPicPr>
          <p:cNvPr id="40964" name="Picture 4" descr="plotDe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762" y="1939290"/>
            <a:ext cx="3648075" cy="3648075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65125" y="2286000"/>
            <a:ext cx="3125074" cy="17543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Decay Patterns are Crucial</a:t>
            </a:r>
          </a:p>
          <a:p>
            <a:endParaRPr lang="en-US" dirty="0" smtClean="0">
              <a:solidFill>
                <a:srgbClr val="990033"/>
              </a:solidFill>
            </a:endParaRPr>
          </a:p>
          <a:p>
            <a:r>
              <a:rPr lang="en-US" dirty="0" smtClean="0">
                <a:solidFill>
                  <a:srgbClr val="990033"/>
                </a:solidFill>
              </a:rPr>
              <a:t>Coupled Channel PWA Needed.</a:t>
            </a:r>
          </a:p>
          <a:p>
            <a:endParaRPr lang="en-US" dirty="0" smtClean="0">
              <a:solidFill>
                <a:srgbClr val="990033"/>
              </a:solidFill>
            </a:endParaRPr>
          </a:p>
          <a:p>
            <a:r>
              <a:rPr lang="en-US" dirty="0" smtClean="0">
                <a:solidFill>
                  <a:srgbClr val="990033"/>
                </a:solidFill>
              </a:rPr>
              <a:t>Very Large Data Sets Expected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From GlueX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990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Exotics and QCD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932997"/>
            <a:ext cx="4009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challenge is carrying out a PWA</a:t>
            </a:r>
          </a:p>
          <a:p>
            <a:r>
              <a:rPr lang="en-US" dirty="0" smtClean="0"/>
              <a:t>with huge statistics and good theoretical</a:t>
            </a:r>
          </a:p>
          <a:p>
            <a:r>
              <a:rPr lang="en-US" dirty="0" smtClean="0"/>
              <a:t>underpinnings to the method.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240" y="1167076"/>
            <a:ext cx="6967397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 predicts several nonets of exotic-quantum-number mesons.</a:t>
            </a:r>
          </a:p>
          <a:p>
            <a:endParaRPr lang="en-US" dirty="0" smtClean="0"/>
          </a:p>
          <a:p>
            <a:r>
              <a:rPr lang="en-US" dirty="0" smtClean="0"/>
              <a:t>Evidence hints at some exotic-quantum-number states, and two are</a:t>
            </a:r>
          </a:p>
          <a:p>
            <a:r>
              <a:rPr lang="en-US" dirty="0" smtClean="0"/>
              <a:t>consistent with a π</a:t>
            </a:r>
            <a:r>
              <a:rPr lang="en-US" baseline="-25000" dirty="0" smtClean="0"/>
              <a:t>1</a:t>
            </a:r>
            <a:r>
              <a:rPr lang="en-US" dirty="0" smtClean="0"/>
              <a:t> state. Where are the other states?</a:t>
            </a:r>
          </a:p>
          <a:p>
            <a:endParaRPr lang="en-US" dirty="0" smtClean="0"/>
          </a:p>
          <a:p>
            <a:r>
              <a:rPr lang="en-US" dirty="0" smtClean="0"/>
              <a:t>The first searches in photoproduction have come up negative, but</a:t>
            </a:r>
          </a:p>
          <a:p>
            <a:r>
              <a:rPr lang="en-US" dirty="0" smtClean="0"/>
              <a:t>the acceptance is poor, and the lower energy regime may not </a:t>
            </a:r>
          </a:p>
          <a:p>
            <a:r>
              <a:rPr lang="en-US" dirty="0" smtClean="0"/>
              <a:t>have been optimal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Phenomenology was very poor </a:t>
            </a:r>
            <a:r>
              <a:rPr lang="en-US" dirty="0" smtClean="0"/>
              <a:t>for first photoproduction search.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GlueX experiment at Jefferson Lab is now under construction</a:t>
            </a:r>
          </a:p>
          <a:p>
            <a:r>
              <a:rPr lang="en-US" dirty="0" smtClean="0"/>
              <a:t>with first beam in the hall expected in 2014.</a:t>
            </a:r>
          </a:p>
          <a:p>
            <a:endParaRPr lang="en-US" dirty="0" smtClean="0"/>
          </a:p>
          <a:p>
            <a:r>
              <a:rPr lang="en-US" dirty="0" smtClean="0"/>
              <a:t>The GlueX experiment has high acceptance for multi-particle final states,</a:t>
            </a:r>
          </a:p>
          <a:p>
            <a:r>
              <a:rPr lang="en-US" dirty="0" smtClean="0"/>
              <a:t>sensitivity to photons, and a linearly polarize photon beam.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GB"/>
          </a:p>
        </p:txBody>
      </p:sp>
      <p:sp>
        <p:nvSpPr>
          <p:cNvPr id="12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GB"/>
          </a:p>
        </p:txBody>
      </p:sp>
      <p:sp>
        <p:nvSpPr>
          <p:cNvPr id="12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BD9816-2AA4-7F41-9C90-085265647081}" type="slidenum">
              <a:rPr lang="en-GB"/>
              <a:pPr/>
              <a:t>4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2950" y="1511300"/>
            <a:ext cx="1128713" cy="4176713"/>
            <a:chOff x="1268" y="952"/>
            <a:chExt cx="711" cy="2631"/>
          </a:xfrm>
        </p:grpSpPr>
        <p:sp>
          <p:nvSpPr>
            <p:cNvPr id="20482" name="Rectangle 2"/>
            <p:cNvSpPr>
              <a:spLocks noChangeArrowheads="1"/>
            </p:cNvSpPr>
            <p:nvPr/>
          </p:nvSpPr>
          <p:spPr bwMode="auto">
            <a:xfrm>
              <a:off x="1268" y="328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1268" y="28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1268" y="216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268" y="343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268" y="26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1268" y="201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268" y="29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268" y="24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268" y="186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268" y="17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1268" y="140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268" y="110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1268" y="12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1268" y="9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9275" y="1663700"/>
            <a:ext cx="1128713" cy="4176713"/>
            <a:chOff x="1146" y="1048"/>
            <a:chExt cx="711" cy="2631"/>
          </a:xfrm>
        </p:grpSpPr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1146" y="337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1146" y="28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1146" y="226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1146" y="352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1146" y="27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1146" y="21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1146" y="304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1146" y="25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1146" y="19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1146" y="18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1146" y="150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1146" y="12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1146" y="13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1146" y="10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90675" y="1789113"/>
            <a:ext cx="1128713" cy="4176712"/>
            <a:chOff x="1002" y="1127"/>
            <a:chExt cx="711" cy="2631"/>
          </a:xfrm>
        </p:grpSpPr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>
              <a:off x="1002" y="345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1002" y="297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Rectangle 34"/>
            <p:cNvSpPr>
              <a:spLocks noChangeArrowheads="1"/>
            </p:cNvSpPr>
            <p:nvPr/>
          </p:nvSpPr>
          <p:spPr bwMode="auto">
            <a:xfrm>
              <a:off x="1002" y="234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Rectangle 35"/>
            <p:cNvSpPr>
              <a:spLocks noChangeArrowheads="1"/>
            </p:cNvSpPr>
            <p:nvPr/>
          </p:nvSpPr>
          <p:spPr bwMode="auto">
            <a:xfrm>
              <a:off x="1002" y="360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Rectangle 36"/>
            <p:cNvSpPr>
              <a:spLocks noChangeArrowheads="1"/>
            </p:cNvSpPr>
            <p:nvPr/>
          </p:nvSpPr>
          <p:spPr bwMode="auto">
            <a:xfrm>
              <a:off x="1002" y="2823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Rectangle 37"/>
            <p:cNvSpPr>
              <a:spLocks noChangeArrowheads="1"/>
            </p:cNvSpPr>
            <p:nvPr/>
          </p:nvSpPr>
          <p:spPr bwMode="auto">
            <a:xfrm>
              <a:off x="1002" y="219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Rectangle 38"/>
            <p:cNvSpPr>
              <a:spLocks noChangeArrowheads="1"/>
            </p:cNvSpPr>
            <p:nvPr/>
          </p:nvSpPr>
          <p:spPr bwMode="auto">
            <a:xfrm>
              <a:off x="1002" y="312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Rectangle 39"/>
            <p:cNvSpPr>
              <a:spLocks noChangeArrowheads="1"/>
            </p:cNvSpPr>
            <p:nvPr/>
          </p:nvSpPr>
          <p:spPr bwMode="auto">
            <a:xfrm>
              <a:off x="1002" y="267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1002" y="203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Rectangle 41"/>
            <p:cNvSpPr>
              <a:spLocks noChangeArrowheads="1"/>
            </p:cNvSpPr>
            <p:nvPr/>
          </p:nvSpPr>
          <p:spPr bwMode="auto">
            <a:xfrm>
              <a:off x="1002" y="188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Rectangle 42"/>
            <p:cNvSpPr>
              <a:spLocks noChangeArrowheads="1"/>
            </p:cNvSpPr>
            <p:nvPr/>
          </p:nvSpPr>
          <p:spPr bwMode="auto">
            <a:xfrm>
              <a:off x="1002" y="158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Rectangle 43"/>
            <p:cNvSpPr>
              <a:spLocks noChangeArrowheads="1"/>
            </p:cNvSpPr>
            <p:nvPr/>
          </p:nvSpPr>
          <p:spPr bwMode="auto">
            <a:xfrm>
              <a:off x="1002" y="127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1002" y="143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5" name="Rectangle 45"/>
            <p:cNvSpPr>
              <a:spLocks noChangeArrowheads="1"/>
            </p:cNvSpPr>
            <p:nvPr/>
          </p:nvSpPr>
          <p:spPr bwMode="auto">
            <a:xfrm>
              <a:off x="1002" y="112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14463" y="1898650"/>
            <a:ext cx="1128712" cy="4176713"/>
            <a:chOff x="891" y="1196"/>
            <a:chExt cx="711" cy="2631"/>
          </a:xfrm>
        </p:grpSpPr>
        <p:sp>
          <p:nvSpPr>
            <p:cNvPr id="20527" name="Rectangle 47"/>
            <p:cNvSpPr>
              <a:spLocks noChangeArrowheads="1"/>
            </p:cNvSpPr>
            <p:nvPr/>
          </p:nvSpPr>
          <p:spPr bwMode="auto">
            <a:xfrm>
              <a:off x="891" y="352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8" name="Rectangle 48"/>
            <p:cNvSpPr>
              <a:spLocks noChangeArrowheads="1"/>
            </p:cNvSpPr>
            <p:nvPr/>
          </p:nvSpPr>
          <p:spPr bwMode="auto">
            <a:xfrm>
              <a:off x="891" y="30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9" name="Rectangle 49"/>
            <p:cNvSpPr>
              <a:spLocks noChangeArrowheads="1"/>
            </p:cNvSpPr>
            <p:nvPr/>
          </p:nvSpPr>
          <p:spPr bwMode="auto">
            <a:xfrm>
              <a:off x="891" y="241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0" name="Rectangle 50"/>
            <p:cNvSpPr>
              <a:spLocks noChangeArrowheads="1"/>
            </p:cNvSpPr>
            <p:nvPr/>
          </p:nvSpPr>
          <p:spPr bwMode="auto">
            <a:xfrm>
              <a:off x="891" y="367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1" name="Rectangle 51"/>
            <p:cNvSpPr>
              <a:spLocks noChangeArrowheads="1"/>
            </p:cNvSpPr>
            <p:nvPr/>
          </p:nvSpPr>
          <p:spPr bwMode="auto">
            <a:xfrm>
              <a:off x="891" y="28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2" name="Rectangle 52"/>
            <p:cNvSpPr>
              <a:spLocks noChangeArrowheads="1"/>
            </p:cNvSpPr>
            <p:nvPr/>
          </p:nvSpPr>
          <p:spPr bwMode="auto">
            <a:xfrm>
              <a:off x="891" y="22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3" name="Rectangle 53"/>
            <p:cNvSpPr>
              <a:spLocks noChangeArrowheads="1"/>
            </p:cNvSpPr>
            <p:nvPr/>
          </p:nvSpPr>
          <p:spPr bwMode="auto">
            <a:xfrm>
              <a:off x="891" y="319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>
              <a:off x="891" y="274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>
              <a:off x="891" y="21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6" name="Rectangle 56"/>
            <p:cNvSpPr>
              <a:spLocks noChangeArrowheads="1"/>
            </p:cNvSpPr>
            <p:nvPr/>
          </p:nvSpPr>
          <p:spPr bwMode="auto">
            <a:xfrm>
              <a:off x="891" y="19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7" name="Rectangle 57"/>
            <p:cNvSpPr>
              <a:spLocks noChangeArrowheads="1"/>
            </p:cNvSpPr>
            <p:nvPr/>
          </p:nvSpPr>
          <p:spPr bwMode="auto">
            <a:xfrm>
              <a:off x="891" y="16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8" name="Rectangle 58"/>
            <p:cNvSpPr>
              <a:spLocks noChangeArrowheads="1"/>
            </p:cNvSpPr>
            <p:nvPr/>
          </p:nvSpPr>
          <p:spPr bwMode="auto">
            <a:xfrm>
              <a:off x="891" y="13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9" name="Rectangle 59"/>
            <p:cNvSpPr>
              <a:spLocks noChangeArrowheads="1"/>
            </p:cNvSpPr>
            <p:nvPr/>
          </p:nvSpPr>
          <p:spPr bwMode="auto">
            <a:xfrm>
              <a:off x="891" y="15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0" name="Rectangle 60"/>
            <p:cNvSpPr>
              <a:spLocks noChangeArrowheads="1"/>
            </p:cNvSpPr>
            <p:nvPr/>
          </p:nvSpPr>
          <p:spPr bwMode="auto">
            <a:xfrm>
              <a:off x="891" y="11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41" name="Rectangle 61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err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  <a:endParaRPr lang="en-GB" sz="3200" b="1" dirty="0">
              <a:solidFill>
                <a:srgbClr val="3366CC"/>
              </a:solidFill>
              <a:latin typeface="Comic Sans MS" charset="0"/>
              <a:ea typeface="DejaVu Sans" charset="0"/>
              <a:cs typeface="DejaVu Sans" charset="0"/>
            </a:endParaRP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604000" y="825500"/>
            <a:ext cx="1992313" cy="820738"/>
            <a:chOff x="4160" y="520"/>
            <a:chExt cx="1255" cy="517"/>
          </a:xfrm>
        </p:grpSpPr>
        <p:sp>
          <p:nvSpPr>
            <p:cNvPr id="20543" name="Oval 63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160" y="520"/>
              <a:ext cx="271" cy="517"/>
              <a:chOff x="4160" y="520"/>
              <a:chExt cx="271" cy="517"/>
            </a:xfrm>
          </p:grpSpPr>
          <p:sp>
            <p:nvSpPr>
              <p:cNvPr id="20545" name="Line 65"/>
              <p:cNvSpPr>
                <a:spLocks noChangeShapeType="1"/>
              </p:cNvSpPr>
              <p:nvPr/>
            </p:nvSpPr>
            <p:spPr bwMode="auto">
              <a:xfrm flipV="1">
                <a:off x="4304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6" name="Oval 66"/>
              <p:cNvSpPr>
                <a:spLocks noChangeArrowheads="1"/>
              </p:cNvSpPr>
              <p:nvPr/>
            </p:nvSpPr>
            <p:spPr bwMode="auto">
              <a:xfrm>
                <a:off x="4160" y="67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FFFF00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FF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5144" y="520"/>
              <a:ext cx="271" cy="517"/>
              <a:chOff x="5144" y="520"/>
              <a:chExt cx="271" cy="517"/>
            </a:xfrm>
          </p:grpSpPr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 flipV="1">
                <a:off x="5280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9" name="Oval 69"/>
              <p:cNvSpPr>
                <a:spLocks noChangeArrowheads="1"/>
              </p:cNvSpPr>
              <p:nvPr/>
            </p:nvSpPr>
            <p:spPr bwMode="auto">
              <a:xfrm>
                <a:off x="5144" y="656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0000CC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0000CC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sp>
          <p:nvSpPr>
            <p:cNvPr id="20550" name="Line 70"/>
            <p:cNvSpPr>
              <a:spLocks noChangeShapeType="1"/>
            </p:cNvSpPr>
            <p:nvPr/>
          </p:nvSpPr>
          <p:spPr bwMode="auto">
            <a:xfrm>
              <a:off x="4704" y="984"/>
              <a:ext cx="144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1" name="Line 71"/>
            <p:cNvSpPr>
              <a:spLocks noChangeShapeType="1"/>
            </p:cNvSpPr>
            <p:nvPr/>
          </p:nvSpPr>
          <p:spPr bwMode="auto">
            <a:xfrm>
              <a:off x="4752" y="648"/>
              <a:ext cx="168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2" name="Line 72"/>
            <p:cNvSpPr>
              <a:spLocks noChangeShapeType="1"/>
            </p:cNvSpPr>
            <p:nvPr/>
          </p:nvSpPr>
          <p:spPr bwMode="auto">
            <a:xfrm>
              <a:off x="4248" y="744"/>
              <a:ext cx="88" cy="1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36525" y="2030413"/>
            <a:ext cx="3027363" cy="4303712"/>
            <a:chOff x="86" y="1279"/>
            <a:chExt cx="1907" cy="2711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465" y="1279"/>
              <a:ext cx="1036" cy="2711"/>
              <a:chOff x="465" y="1279"/>
              <a:chExt cx="1036" cy="2711"/>
            </a:xfrm>
          </p:grpSpPr>
          <p:sp>
            <p:nvSpPr>
              <p:cNvPr id="20556" name="Rectangle 76"/>
              <p:cNvSpPr>
                <a:spLocks noChangeArrowheads="1"/>
              </p:cNvSpPr>
              <p:nvPr/>
            </p:nvSpPr>
            <p:spPr bwMode="auto">
              <a:xfrm>
                <a:off x="790" y="360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7" name="Rectangle 77"/>
              <p:cNvSpPr>
                <a:spLocks noChangeArrowheads="1"/>
              </p:cNvSpPr>
              <p:nvPr/>
            </p:nvSpPr>
            <p:spPr bwMode="auto">
              <a:xfrm>
                <a:off x="790" y="312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8" name="Rectangle 78"/>
              <p:cNvSpPr>
                <a:spLocks noChangeArrowheads="1"/>
              </p:cNvSpPr>
              <p:nvPr/>
            </p:nvSpPr>
            <p:spPr bwMode="auto">
              <a:xfrm>
                <a:off x="790" y="249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9" name="Rectangle 79"/>
              <p:cNvSpPr>
                <a:spLocks noChangeArrowheads="1"/>
              </p:cNvSpPr>
              <p:nvPr/>
            </p:nvSpPr>
            <p:spPr bwMode="auto">
              <a:xfrm>
                <a:off x="790" y="375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0" name="Rectangle 80"/>
              <p:cNvSpPr>
                <a:spLocks noChangeArrowheads="1"/>
              </p:cNvSpPr>
              <p:nvPr/>
            </p:nvSpPr>
            <p:spPr bwMode="auto">
              <a:xfrm>
                <a:off x="790" y="2975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1" name="Rectangle 81"/>
              <p:cNvSpPr>
                <a:spLocks noChangeArrowheads="1"/>
              </p:cNvSpPr>
              <p:nvPr/>
            </p:nvSpPr>
            <p:spPr bwMode="auto">
              <a:xfrm>
                <a:off x="790" y="234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2" name="Rectangle 82"/>
              <p:cNvSpPr>
                <a:spLocks noChangeArrowheads="1"/>
              </p:cNvSpPr>
              <p:nvPr/>
            </p:nvSpPr>
            <p:spPr bwMode="auto">
              <a:xfrm>
                <a:off x="790" y="327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3" name="Rectangle 83"/>
              <p:cNvSpPr>
                <a:spLocks noChangeArrowheads="1"/>
              </p:cNvSpPr>
              <p:nvPr/>
            </p:nvSpPr>
            <p:spPr bwMode="auto">
              <a:xfrm>
                <a:off x="790" y="282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4" name="Rectangle 84"/>
              <p:cNvSpPr>
                <a:spLocks noChangeArrowheads="1"/>
              </p:cNvSpPr>
              <p:nvPr/>
            </p:nvSpPr>
            <p:spPr bwMode="auto">
              <a:xfrm>
                <a:off x="790" y="219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5" name="Rectangle 85"/>
              <p:cNvSpPr>
                <a:spLocks noChangeArrowheads="1"/>
              </p:cNvSpPr>
              <p:nvPr/>
            </p:nvSpPr>
            <p:spPr bwMode="auto">
              <a:xfrm>
                <a:off x="790" y="203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6" name="Rectangle 86"/>
              <p:cNvSpPr>
                <a:spLocks noChangeArrowheads="1"/>
              </p:cNvSpPr>
              <p:nvPr/>
            </p:nvSpPr>
            <p:spPr bwMode="auto">
              <a:xfrm>
                <a:off x="790" y="173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7" name="Rectangle 87"/>
              <p:cNvSpPr>
                <a:spLocks noChangeArrowheads="1"/>
              </p:cNvSpPr>
              <p:nvPr/>
            </p:nvSpPr>
            <p:spPr bwMode="auto">
              <a:xfrm>
                <a:off x="790" y="143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8" name="Rectangle 88"/>
              <p:cNvSpPr>
                <a:spLocks noChangeArrowheads="1"/>
              </p:cNvSpPr>
              <p:nvPr/>
            </p:nvSpPr>
            <p:spPr bwMode="auto">
              <a:xfrm>
                <a:off x="790" y="158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9" name="Rectangle 89"/>
              <p:cNvSpPr>
                <a:spLocks noChangeArrowheads="1"/>
              </p:cNvSpPr>
              <p:nvPr/>
            </p:nvSpPr>
            <p:spPr bwMode="auto">
              <a:xfrm>
                <a:off x="790" y="127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0" name="Text Box 90"/>
              <p:cNvSpPr txBox="1">
                <a:spLocks noChangeArrowheads="1"/>
              </p:cNvSpPr>
              <p:nvPr/>
            </p:nvSpPr>
            <p:spPr bwMode="auto">
              <a:xfrm>
                <a:off x="507" y="3759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0571" name="Text Box 91"/>
              <p:cNvSpPr txBox="1">
                <a:spLocks noChangeArrowheads="1"/>
              </p:cNvSpPr>
              <p:nvPr/>
            </p:nvSpPr>
            <p:spPr bwMode="auto">
              <a:xfrm>
                <a:off x="501" y="3268"/>
                <a:ext cx="25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  <p:sp>
            <p:nvSpPr>
              <p:cNvPr id="20572" name="Text Box 92"/>
              <p:cNvSpPr txBox="1">
                <a:spLocks noChangeArrowheads="1"/>
              </p:cNvSpPr>
              <p:nvPr/>
            </p:nvSpPr>
            <p:spPr bwMode="auto">
              <a:xfrm>
                <a:off x="507" y="3575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73" name="Text Box 93"/>
              <p:cNvSpPr txBox="1">
                <a:spLocks noChangeArrowheads="1"/>
              </p:cNvSpPr>
              <p:nvPr/>
            </p:nvSpPr>
            <p:spPr bwMode="auto">
              <a:xfrm>
                <a:off x="500" y="311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74" name="Text Box 94"/>
              <p:cNvSpPr txBox="1">
                <a:spLocks noChangeArrowheads="1"/>
              </p:cNvSpPr>
              <p:nvPr/>
            </p:nvSpPr>
            <p:spPr bwMode="auto">
              <a:xfrm>
                <a:off x="500" y="2975"/>
                <a:ext cx="26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75" name="Text Box 95"/>
              <p:cNvSpPr txBox="1">
                <a:spLocks noChangeArrowheads="1"/>
              </p:cNvSpPr>
              <p:nvPr/>
            </p:nvSpPr>
            <p:spPr bwMode="auto">
              <a:xfrm>
                <a:off x="477" y="282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76" name="Text Box 96"/>
              <p:cNvSpPr txBox="1">
                <a:spLocks noChangeArrowheads="1"/>
              </p:cNvSpPr>
              <p:nvPr/>
            </p:nvSpPr>
            <p:spPr bwMode="auto">
              <a:xfrm>
                <a:off x="478" y="2458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0577" name="Text Box 97"/>
              <p:cNvSpPr txBox="1">
                <a:spLocks noChangeArrowheads="1"/>
              </p:cNvSpPr>
              <p:nvPr/>
            </p:nvSpPr>
            <p:spPr bwMode="auto">
              <a:xfrm>
                <a:off x="501" y="2311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78" name="Text Box 98"/>
              <p:cNvSpPr txBox="1">
                <a:spLocks noChangeArrowheads="1"/>
              </p:cNvSpPr>
              <p:nvPr/>
            </p:nvSpPr>
            <p:spPr bwMode="auto">
              <a:xfrm>
                <a:off x="490" y="2148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79" name="Text Box 99"/>
              <p:cNvSpPr txBox="1">
                <a:spLocks noChangeArrowheads="1"/>
              </p:cNvSpPr>
              <p:nvPr/>
            </p:nvSpPr>
            <p:spPr bwMode="auto">
              <a:xfrm>
                <a:off x="501" y="2023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80" name="Text Box 100"/>
              <p:cNvSpPr txBox="1">
                <a:spLocks noChangeArrowheads="1"/>
              </p:cNvSpPr>
              <p:nvPr/>
            </p:nvSpPr>
            <p:spPr bwMode="auto">
              <a:xfrm>
                <a:off x="477" y="1279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4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81" name="Text Box 101"/>
              <p:cNvSpPr txBox="1">
                <a:spLocks noChangeArrowheads="1"/>
              </p:cNvSpPr>
              <p:nvPr/>
            </p:nvSpPr>
            <p:spPr bwMode="auto">
              <a:xfrm>
                <a:off x="477" y="158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82" name="Text Box 102"/>
              <p:cNvSpPr txBox="1">
                <a:spLocks noChangeArrowheads="1"/>
              </p:cNvSpPr>
              <p:nvPr/>
            </p:nvSpPr>
            <p:spPr bwMode="auto">
              <a:xfrm>
                <a:off x="465" y="1431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83" name="Text Box 103"/>
              <p:cNvSpPr txBox="1">
                <a:spLocks noChangeArrowheads="1"/>
              </p:cNvSpPr>
              <p:nvPr/>
            </p:nvSpPr>
            <p:spPr bwMode="auto">
              <a:xfrm>
                <a:off x="472" y="1735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</p:grpSp>
        <p:sp>
          <p:nvSpPr>
            <p:cNvPr id="20584" name="Text Box 104"/>
            <p:cNvSpPr txBox="1">
              <a:spLocks noChangeArrowheads="1"/>
            </p:cNvSpPr>
            <p:nvPr/>
          </p:nvSpPr>
          <p:spPr bwMode="auto">
            <a:xfrm>
              <a:off x="1604" y="3575"/>
              <a:ext cx="3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9966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966FF"/>
                  </a:solidFill>
                  <a:latin typeface="Comic Sans MS" charset="0"/>
                  <a:ea typeface="DejaVu Sans" charset="0"/>
                  <a:cs typeface="DejaVu Sans" charset="0"/>
                </a:rPr>
                <a:t>S=1</a:t>
              </a:r>
            </a:p>
            <a:p>
              <a:pPr>
                <a:lnSpc>
                  <a:spcPct val="100000"/>
                </a:lnSpc>
                <a:buClr>
                  <a:srgbClr val="969696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69696"/>
                  </a:solidFill>
                  <a:latin typeface="Comic Sans MS" charset="0"/>
                  <a:ea typeface="DejaVu Sans" charset="0"/>
                  <a:cs typeface="DejaVu Sans" charset="0"/>
                </a:rPr>
                <a:t>S=0</a:t>
              </a:r>
            </a:p>
          </p:txBody>
        </p:sp>
        <p:sp>
          <p:nvSpPr>
            <p:cNvPr id="20585" name="Text Box 105"/>
            <p:cNvSpPr txBox="1">
              <a:spLocks noChangeArrowheads="1"/>
            </p:cNvSpPr>
            <p:nvPr/>
          </p:nvSpPr>
          <p:spPr bwMode="auto">
            <a:xfrm>
              <a:off x="86" y="3680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L=0</a:t>
              </a:r>
            </a:p>
          </p:txBody>
        </p:sp>
        <p:sp>
          <p:nvSpPr>
            <p:cNvPr id="20586" name="Rectangle 106"/>
            <p:cNvSpPr>
              <a:spLocks noChangeArrowheads="1"/>
            </p:cNvSpPr>
            <p:nvPr/>
          </p:nvSpPr>
          <p:spPr bwMode="auto">
            <a:xfrm>
              <a:off x="86" y="2997"/>
              <a:ext cx="33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L=1</a:t>
              </a:r>
            </a:p>
          </p:txBody>
        </p:sp>
        <p:sp>
          <p:nvSpPr>
            <p:cNvPr id="20587" name="Rectangle 107"/>
            <p:cNvSpPr>
              <a:spLocks noChangeArrowheads="1"/>
            </p:cNvSpPr>
            <p:nvPr/>
          </p:nvSpPr>
          <p:spPr bwMode="auto">
            <a:xfrm>
              <a:off x="109" y="222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L=2</a:t>
              </a:r>
            </a:p>
          </p:txBody>
        </p:sp>
        <p:sp>
          <p:nvSpPr>
            <p:cNvPr id="20588" name="Rectangle 108"/>
            <p:cNvSpPr>
              <a:spLocks noChangeArrowheads="1"/>
            </p:cNvSpPr>
            <p:nvPr/>
          </p:nvSpPr>
          <p:spPr bwMode="auto">
            <a:xfrm>
              <a:off x="109" y="148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L=3</a:t>
              </a:r>
            </a:p>
          </p:txBody>
        </p:sp>
      </p:grpSp>
      <p:sp>
        <p:nvSpPr>
          <p:cNvPr id="20589" name="Text Box 109"/>
          <p:cNvSpPr txBox="1">
            <a:spLocks noChangeArrowheads="1"/>
          </p:cNvSpPr>
          <p:nvPr/>
        </p:nvSpPr>
        <p:spPr bwMode="auto">
          <a:xfrm>
            <a:off x="1198563" y="798513"/>
            <a:ext cx="16097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Mesons</a:t>
            </a:r>
          </a:p>
        </p:txBody>
      </p:sp>
      <p:graphicFrame>
        <p:nvGraphicFramePr>
          <p:cNvPr id="20590" name="Object 110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p:oleObj spid="_x0000_s53250" name="Equation" r:id="rId4" imgW="76200" imgH="177800" progId="Equation.3">
              <p:embed/>
            </p:oleObj>
          </a:graphicData>
        </a:graphic>
      </p:graphicFrame>
      <p:sp>
        <p:nvSpPr>
          <p:cNvPr id="20591" name="Text Box 111"/>
          <p:cNvSpPr txBox="1">
            <a:spLocks noChangeArrowheads="1"/>
          </p:cNvSpPr>
          <p:nvPr/>
        </p:nvSpPr>
        <p:spPr bwMode="auto">
          <a:xfrm>
            <a:off x="3551238" y="5859463"/>
            <a:ext cx="120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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’</a:t>
            </a:r>
          </a:p>
        </p:txBody>
      </p:sp>
      <p:sp>
        <p:nvSpPr>
          <p:cNvPr id="20592" name="Text Box 112"/>
          <p:cNvSpPr txBox="1">
            <a:spLocks noChangeArrowheads="1"/>
          </p:cNvSpPr>
          <p:nvPr/>
        </p:nvSpPr>
        <p:spPr bwMode="auto">
          <a:xfrm>
            <a:off x="3551238" y="5372100"/>
            <a:ext cx="1314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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,K*,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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</a:t>
            </a:r>
          </a:p>
        </p:txBody>
      </p:sp>
      <p:sp>
        <p:nvSpPr>
          <p:cNvPr id="20593" name="Text Box 113"/>
          <p:cNvSpPr txBox="1">
            <a:spLocks noChangeArrowheads="1"/>
          </p:cNvSpPr>
          <p:nvPr/>
        </p:nvSpPr>
        <p:spPr bwMode="auto">
          <a:xfrm>
            <a:off x="3659188" y="4632325"/>
            <a:ext cx="12080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b,K,h,h’</a:t>
            </a:r>
          </a:p>
        </p:txBody>
      </p:sp>
      <p:sp>
        <p:nvSpPr>
          <p:cNvPr id="20594" name="Text Box 114"/>
          <p:cNvSpPr txBox="1">
            <a:spLocks noChangeArrowheads="1"/>
          </p:cNvSpPr>
          <p:nvPr/>
        </p:nvSpPr>
        <p:spPr bwMode="auto">
          <a:xfrm>
            <a:off x="3660775" y="4140200"/>
            <a:ext cx="1139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a,K,f,f’</a:t>
            </a:r>
          </a:p>
        </p:txBody>
      </p:sp>
      <p:sp>
        <p:nvSpPr>
          <p:cNvPr id="20595" name="Text Box 115"/>
          <p:cNvSpPr txBox="1">
            <a:spLocks noChangeArrowheads="1"/>
          </p:cNvSpPr>
          <p:nvPr/>
        </p:nvSpPr>
        <p:spPr bwMode="auto">
          <a:xfrm>
            <a:off x="3551238" y="3440113"/>
            <a:ext cx="120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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’</a:t>
            </a:r>
          </a:p>
        </p:txBody>
      </p:sp>
      <p:sp>
        <p:nvSpPr>
          <p:cNvPr id="20596" name="Text Box 116"/>
          <p:cNvSpPr txBox="1">
            <a:spLocks noChangeArrowheads="1"/>
          </p:cNvSpPr>
          <p:nvPr/>
        </p:nvSpPr>
        <p:spPr bwMode="auto">
          <a:xfrm>
            <a:off x="3551238" y="2870200"/>
            <a:ext cx="1314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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,K*,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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</a:t>
            </a:r>
          </a:p>
        </p:txBody>
      </p:sp>
      <p:sp>
        <p:nvSpPr>
          <p:cNvPr id="20597" name="AutoShape 117"/>
          <p:cNvSpPr>
            <a:spLocks/>
          </p:cNvSpPr>
          <p:nvPr/>
        </p:nvSpPr>
        <p:spPr bwMode="auto">
          <a:xfrm>
            <a:off x="4868863" y="2959100"/>
            <a:ext cx="655637" cy="3249613"/>
          </a:xfrm>
          <a:prstGeom prst="rightBrace">
            <a:avLst>
              <a:gd name="adj1" fmla="val 41304"/>
              <a:gd name="adj2" fmla="val 50000"/>
            </a:avLst>
          </a:prstGeom>
          <a:noFill/>
          <a:ln w="255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8" name="Text Box 118"/>
          <p:cNvSpPr txBox="1">
            <a:spLocks noChangeArrowheads="1"/>
          </p:cNvSpPr>
          <p:nvPr/>
        </p:nvSpPr>
        <p:spPr bwMode="auto">
          <a:xfrm>
            <a:off x="5540375" y="2846388"/>
            <a:ext cx="2585473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Mesons come in </a:t>
            </a:r>
            <a:endParaRPr lang="en-GB" dirty="0" smtClean="0">
              <a:solidFill>
                <a:srgbClr val="CC0066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nonets</a:t>
            </a:r>
            <a:r>
              <a:rPr lang="en-GB" dirty="0" smtClean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 </a:t>
            </a: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of the same</a:t>
            </a:r>
          </a:p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J</a:t>
            </a:r>
            <a:r>
              <a:rPr lang="en-GB" baseline="30000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PC</a:t>
            </a: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 Quantum Numbers</a:t>
            </a:r>
          </a:p>
        </p:txBody>
      </p:sp>
      <p:sp>
        <p:nvSpPr>
          <p:cNvPr id="20599" name="Text Box 119"/>
          <p:cNvSpPr txBox="1">
            <a:spLocks noChangeArrowheads="1"/>
          </p:cNvSpPr>
          <p:nvPr/>
        </p:nvSpPr>
        <p:spPr bwMode="auto">
          <a:xfrm>
            <a:off x="5516563" y="4772025"/>
            <a:ext cx="253133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SU(3) is broken</a:t>
            </a:r>
            <a:endParaRPr lang="en-GB" dirty="0" smtClean="0">
              <a:solidFill>
                <a:srgbClr val="0000FF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last </a:t>
            </a:r>
            <a:r>
              <a:rPr lang="en-GB" dirty="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two members mix</a:t>
            </a:r>
          </a:p>
        </p:txBody>
      </p:sp>
      <p:sp>
        <p:nvSpPr>
          <p:cNvPr id="20600" name="Rectangle 120"/>
          <p:cNvSpPr>
            <a:spLocks noChangeArrowheads="1"/>
          </p:cNvSpPr>
          <p:nvPr/>
        </p:nvSpPr>
        <p:spPr bwMode="auto">
          <a:xfrm>
            <a:off x="-1588" y="73025"/>
            <a:ext cx="36687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66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1">
                <a:solidFill>
                  <a:srgbClr val="6666FF"/>
                </a:solidFill>
                <a:latin typeface="Comic Sans MS" charset="0"/>
                <a:ea typeface="DejaVu Sans" charset="0"/>
                <a:cs typeface="DejaVu Sans" charset="0"/>
              </a:rPr>
              <a:t>Spectroscopy an QCD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GB"/>
          </a:p>
        </p:txBody>
      </p:sp>
      <p:sp>
        <p:nvSpPr>
          <p:cNvPr id="121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GB"/>
          </a:p>
        </p:txBody>
      </p:sp>
      <p:sp>
        <p:nvSpPr>
          <p:cNvPr id="12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D9B05B-FADD-1C4D-A586-2B835851A8A7}" type="slidenum">
              <a:rPr lang="en-GB"/>
              <a:pPr/>
              <a:t>5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2950" y="1511300"/>
            <a:ext cx="1128713" cy="4176713"/>
            <a:chOff x="1268" y="952"/>
            <a:chExt cx="711" cy="2631"/>
          </a:xfrm>
        </p:grpSpPr>
        <p:sp>
          <p:nvSpPr>
            <p:cNvPr id="21506" name="Rectangle 2"/>
            <p:cNvSpPr>
              <a:spLocks noChangeArrowheads="1"/>
            </p:cNvSpPr>
            <p:nvPr/>
          </p:nvSpPr>
          <p:spPr bwMode="auto">
            <a:xfrm>
              <a:off x="1268" y="328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1268" y="28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268" y="216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1268" y="343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1268" y="26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268" y="201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268" y="29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1268" y="24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268" y="186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268" y="17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1268" y="140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1268" y="110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1268" y="12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1268" y="9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9275" y="1663700"/>
            <a:ext cx="1128713" cy="4176713"/>
            <a:chOff x="1146" y="1048"/>
            <a:chExt cx="711" cy="2631"/>
          </a:xfrm>
        </p:grpSpPr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1146" y="337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1146" y="28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1146" y="226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1146" y="352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1146" y="27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1146" y="21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1146" y="304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146" y="25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146" y="19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1146" y="18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1146" y="150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1146" y="12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1146" y="13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1146" y="10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90675" y="1789113"/>
            <a:ext cx="1128713" cy="4176712"/>
            <a:chOff x="1002" y="1127"/>
            <a:chExt cx="711" cy="2631"/>
          </a:xfrm>
        </p:grpSpPr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1002" y="345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1002" y="297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1002" y="234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1002" y="360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1002" y="2823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1002" y="219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1002" y="312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1002" y="267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1002" y="203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1002" y="188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6" name="Rectangle 42"/>
            <p:cNvSpPr>
              <a:spLocks noChangeArrowheads="1"/>
            </p:cNvSpPr>
            <p:nvPr/>
          </p:nvSpPr>
          <p:spPr bwMode="auto">
            <a:xfrm>
              <a:off x="1002" y="158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1002" y="127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1002" y="143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1002" y="112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14463" y="1898650"/>
            <a:ext cx="1128712" cy="4176713"/>
            <a:chOff x="891" y="1196"/>
            <a:chExt cx="711" cy="2631"/>
          </a:xfrm>
        </p:grpSpPr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891" y="352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891" y="30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891" y="241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891" y="367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891" y="28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891" y="22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891" y="319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891" y="274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891" y="21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891" y="19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891" y="16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891" y="13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891" y="15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891" y="11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604000" y="825500"/>
            <a:ext cx="1992313" cy="820738"/>
            <a:chOff x="4160" y="520"/>
            <a:chExt cx="1255" cy="517"/>
          </a:xfrm>
        </p:grpSpPr>
        <p:sp>
          <p:nvSpPr>
            <p:cNvPr id="21567" name="Oval 63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160" y="520"/>
              <a:ext cx="271" cy="517"/>
              <a:chOff x="4160" y="520"/>
              <a:chExt cx="271" cy="517"/>
            </a:xfrm>
          </p:grpSpPr>
          <p:sp>
            <p:nvSpPr>
              <p:cNvPr id="21569" name="Line 65"/>
              <p:cNvSpPr>
                <a:spLocks noChangeShapeType="1"/>
              </p:cNvSpPr>
              <p:nvPr/>
            </p:nvSpPr>
            <p:spPr bwMode="auto">
              <a:xfrm flipV="1">
                <a:off x="4304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0" name="Oval 66"/>
              <p:cNvSpPr>
                <a:spLocks noChangeArrowheads="1"/>
              </p:cNvSpPr>
              <p:nvPr/>
            </p:nvSpPr>
            <p:spPr bwMode="auto">
              <a:xfrm>
                <a:off x="4160" y="67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FFFF00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FF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5144" y="520"/>
              <a:ext cx="271" cy="517"/>
              <a:chOff x="5144" y="520"/>
              <a:chExt cx="271" cy="517"/>
            </a:xfrm>
          </p:grpSpPr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 flipV="1">
                <a:off x="5280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3" name="Oval 69"/>
              <p:cNvSpPr>
                <a:spLocks noChangeArrowheads="1"/>
              </p:cNvSpPr>
              <p:nvPr/>
            </p:nvSpPr>
            <p:spPr bwMode="auto">
              <a:xfrm>
                <a:off x="5144" y="656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0000CC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0000CC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sp>
          <p:nvSpPr>
            <p:cNvPr id="21574" name="Line 70"/>
            <p:cNvSpPr>
              <a:spLocks noChangeShapeType="1"/>
            </p:cNvSpPr>
            <p:nvPr/>
          </p:nvSpPr>
          <p:spPr bwMode="auto">
            <a:xfrm>
              <a:off x="4704" y="984"/>
              <a:ext cx="144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5" name="Line 71"/>
            <p:cNvSpPr>
              <a:spLocks noChangeShapeType="1"/>
            </p:cNvSpPr>
            <p:nvPr/>
          </p:nvSpPr>
          <p:spPr bwMode="auto">
            <a:xfrm>
              <a:off x="4752" y="648"/>
              <a:ext cx="168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6" name="Line 72"/>
            <p:cNvSpPr>
              <a:spLocks noChangeShapeType="1"/>
            </p:cNvSpPr>
            <p:nvPr/>
          </p:nvSpPr>
          <p:spPr bwMode="auto">
            <a:xfrm>
              <a:off x="4248" y="744"/>
              <a:ext cx="88" cy="1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36525" y="2030413"/>
            <a:ext cx="3027363" cy="4303712"/>
            <a:chOff x="86" y="1279"/>
            <a:chExt cx="1907" cy="2711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465" y="1279"/>
              <a:ext cx="1036" cy="2711"/>
              <a:chOff x="465" y="1279"/>
              <a:chExt cx="1036" cy="2711"/>
            </a:xfrm>
          </p:grpSpPr>
          <p:sp>
            <p:nvSpPr>
              <p:cNvPr id="21580" name="Rectangle 76"/>
              <p:cNvSpPr>
                <a:spLocks noChangeArrowheads="1"/>
              </p:cNvSpPr>
              <p:nvPr/>
            </p:nvSpPr>
            <p:spPr bwMode="auto">
              <a:xfrm>
                <a:off x="790" y="360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1" name="Rectangle 77"/>
              <p:cNvSpPr>
                <a:spLocks noChangeArrowheads="1"/>
              </p:cNvSpPr>
              <p:nvPr/>
            </p:nvSpPr>
            <p:spPr bwMode="auto">
              <a:xfrm>
                <a:off x="790" y="312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2" name="Rectangle 78"/>
              <p:cNvSpPr>
                <a:spLocks noChangeArrowheads="1"/>
              </p:cNvSpPr>
              <p:nvPr/>
            </p:nvSpPr>
            <p:spPr bwMode="auto">
              <a:xfrm>
                <a:off x="790" y="249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3" name="Rectangle 79"/>
              <p:cNvSpPr>
                <a:spLocks noChangeArrowheads="1"/>
              </p:cNvSpPr>
              <p:nvPr/>
            </p:nvSpPr>
            <p:spPr bwMode="auto">
              <a:xfrm>
                <a:off x="790" y="375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4" name="Rectangle 80"/>
              <p:cNvSpPr>
                <a:spLocks noChangeArrowheads="1"/>
              </p:cNvSpPr>
              <p:nvPr/>
            </p:nvSpPr>
            <p:spPr bwMode="auto">
              <a:xfrm>
                <a:off x="790" y="2975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5" name="Rectangle 81"/>
              <p:cNvSpPr>
                <a:spLocks noChangeArrowheads="1"/>
              </p:cNvSpPr>
              <p:nvPr/>
            </p:nvSpPr>
            <p:spPr bwMode="auto">
              <a:xfrm>
                <a:off x="790" y="234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6" name="Rectangle 82"/>
              <p:cNvSpPr>
                <a:spLocks noChangeArrowheads="1"/>
              </p:cNvSpPr>
              <p:nvPr/>
            </p:nvSpPr>
            <p:spPr bwMode="auto">
              <a:xfrm>
                <a:off x="790" y="327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7" name="Rectangle 83"/>
              <p:cNvSpPr>
                <a:spLocks noChangeArrowheads="1"/>
              </p:cNvSpPr>
              <p:nvPr/>
            </p:nvSpPr>
            <p:spPr bwMode="auto">
              <a:xfrm>
                <a:off x="790" y="282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8" name="Rectangle 84"/>
              <p:cNvSpPr>
                <a:spLocks noChangeArrowheads="1"/>
              </p:cNvSpPr>
              <p:nvPr/>
            </p:nvSpPr>
            <p:spPr bwMode="auto">
              <a:xfrm>
                <a:off x="790" y="219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9" name="Rectangle 85"/>
              <p:cNvSpPr>
                <a:spLocks noChangeArrowheads="1"/>
              </p:cNvSpPr>
              <p:nvPr/>
            </p:nvSpPr>
            <p:spPr bwMode="auto">
              <a:xfrm>
                <a:off x="790" y="203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0" name="Rectangle 86"/>
              <p:cNvSpPr>
                <a:spLocks noChangeArrowheads="1"/>
              </p:cNvSpPr>
              <p:nvPr/>
            </p:nvSpPr>
            <p:spPr bwMode="auto">
              <a:xfrm>
                <a:off x="790" y="173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1" name="Rectangle 87"/>
              <p:cNvSpPr>
                <a:spLocks noChangeArrowheads="1"/>
              </p:cNvSpPr>
              <p:nvPr/>
            </p:nvSpPr>
            <p:spPr bwMode="auto">
              <a:xfrm>
                <a:off x="790" y="143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2" name="Rectangle 88"/>
              <p:cNvSpPr>
                <a:spLocks noChangeArrowheads="1"/>
              </p:cNvSpPr>
              <p:nvPr/>
            </p:nvSpPr>
            <p:spPr bwMode="auto">
              <a:xfrm>
                <a:off x="790" y="158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3" name="Rectangle 89"/>
              <p:cNvSpPr>
                <a:spLocks noChangeArrowheads="1"/>
              </p:cNvSpPr>
              <p:nvPr/>
            </p:nvSpPr>
            <p:spPr bwMode="auto">
              <a:xfrm>
                <a:off x="790" y="127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4" name="Text Box 90"/>
              <p:cNvSpPr txBox="1">
                <a:spLocks noChangeArrowheads="1"/>
              </p:cNvSpPr>
              <p:nvPr/>
            </p:nvSpPr>
            <p:spPr bwMode="auto">
              <a:xfrm>
                <a:off x="507" y="3759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1595" name="Text Box 91"/>
              <p:cNvSpPr txBox="1">
                <a:spLocks noChangeArrowheads="1"/>
              </p:cNvSpPr>
              <p:nvPr/>
            </p:nvSpPr>
            <p:spPr bwMode="auto">
              <a:xfrm>
                <a:off x="501" y="3268"/>
                <a:ext cx="25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  <p:sp>
            <p:nvSpPr>
              <p:cNvPr id="21596" name="Text Box 92"/>
              <p:cNvSpPr txBox="1">
                <a:spLocks noChangeArrowheads="1"/>
              </p:cNvSpPr>
              <p:nvPr/>
            </p:nvSpPr>
            <p:spPr bwMode="auto">
              <a:xfrm>
                <a:off x="507" y="3575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597" name="Text Box 93"/>
              <p:cNvSpPr txBox="1">
                <a:spLocks noChangeArrowheads="1"/>
              </p:cNvSpPr>
              <p:nvPr/>
            </p:nvSpPr>
            <p:spPr bwMode="auto">
              <a:xfrm>
                <a:off x="500" y="311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598" name="Text Box 94"/>
              <p:cNvSpPr txBox="1">
                <a:spLocks noChangeArrowheads="1"/>
              </p:cNvSpPr>
              <p:nvPr/>
            </p:nvSpPr>
            <p:spPr bwMode="auto">
              <a:xfrm>
                <a:off x="500" y="2975"/>
                <a:ext cx="26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599" name="Text Box 95"/>
              <p:cNvSpPr txBox="1">
                <a:spLocks noChangeArrowheads="1"/>
              </p:cNvSpPr>
              <p:nvPr/>
            </p:nvSpPr>
            <p:spPr bwMode="auto">
              <a:xfrm>
                <a:off x="477" y="282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0" name="Text Box 96"/>
              <p:cNvSpPr txBox="1">
                <a:spLocks noChangeArrowheads="1"/>
              </p:cNvSpPr>
              <p:nvPr/>
            </p:nvSpPr>
            <p:spPr bwMode="auto">
              <a:xfrm>
                <a:off x="478" y="2458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1601" name="Text Box 97"/>
              <p:cNvSpPr txBox="1">
                <a:spLocks noChangeArrowheads="1"/>
              </p:cNvSpPr>
              <p:nvPr/>
            </p:nvSpPr>
            <p:spPr bwMode="auto">
              <a:xfrm>
                <a:off x="501" y="2311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602" name="Text Box 98"/>
              <p:cNvSpPr txBox="1">
                <a:spLocks noChangeArrowheads="1"/>
              </p:cNvSpPr>
              <p:nvPr/>
            </p:nvSpPr>
            <p:spPr bwMode="auto">
              <a:xfrm>
                <a:off x="490" y="2148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603" name="Text Box 99"/>
              <p:cNvSpPr txBox="1">
                <a:spLocks noChangeArrowheads="1"/>
              </p:cNvSpPr>
              <p:nvPr/>
            </p:nvSpPr>
            <p:spPr bwMode="auto">
              <a:xfrm>
                <a:off x="501" y="2023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604" name="Text Box 100"/>
              <p:cNvSpPr txBox="1">
                <a:spLocks noChangeArrowheads="1"/>
              </p:cNvSpPr>
              <p:nvPr/>
            </p:nvSpPr>
            <p:spPr bwMode="auto">
              <a:xfrm>
                <a:off x="477" y="1279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4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5" name="Text Box 101"/>
              <p:cNvSpPr txBox="1">
                <a:spLocks noChangeArrowheads="1"/>
              </p:cNvSpPr>
              <p:nvPr/>
            </p:nvSpPr>
            <p:spPr bwMode="auto">
              <a:xfrm>
                <a:off x="477" y="158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6" name="Text Box 102"/>
              <p:cNvSpPr txBox="1">
                <a:spLocks noChangeArrowheads="1"/>
              </p:cNvSpPr>
              <p:nvPr/>
            </p:nvSpPr>
            <p:spPr bwMode="auto">
              <a:xfrm>
                <a:off x="465" y="1431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7" name="Text Box 103"/>
              <p:cNvSpPr txBox="1">
                <a:spLocks noChangeArrowheads="1"/>
              </p:cNvSpPr>
              <p:nvPr/>
            </p:nvSpPr>
            <p:spPr bwMode="auto">
              <a:xfrm>
                <a:off x="472" y="1735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</p:grpSp>
        <p:sp>
          <p:nvSpPr>
            <p:cNvPr id="21608" name="Text Box 104"/>
            <p:cNvSpPr txBox="1">
              <a:spLocks noChangeArrowheads="1"/>
            </p:cNvSpPr>
            <p:nvPr/>
          </p:nvSpPr>
          <p:spPr bwMode="auto">
            <a:xfrm>
              <a:off x="1604" y="3575"/>
              <a:ext cx="3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9966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966FF"/>
                  </a:solidFill>
                  <a:latin typeface="Comic Sans MS" charset="0"/>
                  <a:ea typeface="DejaVu Sans" charset="0"/>
                  <a:cs typeface="DejaVu Sans" charset="0"/>
                </a:rPr>
                <a:t>S=1</a:t>
              </a:r>
            </a:p>
            <a:p>
              <a:pPr>
                <a:lnSpc>
                  <a:spcPct val="100000"/>
                </a:lnSpc>
                <a:buClr>
                  <a:srgbClr val="969696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69696"/>
                  </a:solidFill>
                  <a:latin typeface="Comic Sans MS" charset="0"/>
                  <a:ea typeface="DejaVu Sans" charset="0"/>
                  <a:cs typeface="DejaVu Sans" charset="0"/>
                </a:rPr>
                <a:t>S=0</a:t>
              </a:r>
            </a:p>
          </p:txBody>
        </p:sp>
        <p:sp>
          <p:nvSpPr>
            <p:cNvPr id="21609" name="Text Box 105"/>
            <p:cNvSpPr txBox="1">
              <a:spLocks noChangeArrowheads="1"/>
            </p:cNvSpPr>
            <p:nvPr/>
          </p:nvSpPr>
          <p:spPr bwMode="auto">
            <a:xfrm>
              <a:off x="86" y="3680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L=0</a:t>
              </a:r>
            </a:p>
          </p:txBody>
        </p:sp>
        <p:sp>
          <p:nvSpPr>
            <p:cNvPr id="21610" name="Rectangle 106"/>
            <p:cNvSpPr>
              <a:spLocks noChangeArrowheads="1"/>
            </p:cNvSpPr>
            <p:nvPr/>
          </p:nvSpPr>
          <p:spPr bwMode="auto">
            <a:xfrm>
              <a:off x="86" y="2997"/>
              <a:ext cx="33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L=1</a:t>
              </a:r>
            </a:p>
          </p:txBody>
        </p:sp>
        <p:sp>
          <p:nvSpPr>
            <p:cNvPr id="21611" name="Rectangle 107"/>
            <p:cNvSpPr>
              <a:spLocks noChangeArrowheads="1"/>
            </p:cNvSpPr>
            <p:nvPr/>
          </p:nvSpPr>
          <p:spPr bwMode="auto">
            <a:xfrm>
              <a:off x="109" y="222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L=2</a:t>
              </a:r>
            </a:p>
          </p:txBody>
        </p:sp>
        <p:sp>
          <p:nvSpPr>
            <p:cNvPr id="21612" name="Rectangle 108"/>
            <p:cNvSpPr>
              <a:spLocks noChangeArrowheads="1"/>
            </p:cNvSpPr>
            <p:nvPr/>
          </p:nvSpPr>
          <p:spPr bwMode="auto">
            <a:xfrm>
              <a:off x="109" y="148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L=3</a:t>
              </a:r>
            </a:p>
          </p:txBody>
        </p:sp>
      </p:grpSp>
      <p:sp>
        <p:nvSpPr>
          <p:cNvPr id="21613" name="Text Box 109"/>
          <p:cNvSpPr txBox="1">
            <a:spLocks noChangeArrowheads="1"/>
          </p:cNvSpPr>
          <p:nvPr/>
        </p:nvSpPr>
        <p:spPr bwMode="auto">
          <a:xfrm>
            <a:off x="1309688" y="838200"/>
            <a:ext cx="1236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Mesons</a:t>
            </a:r>
          </a:p>
        </p:txBody>
      </p:sp>
      <p:sp>
        <p:nvSpPr>
          <p:cNvPr id="21614" name="Text Box 110"/>
          <p:cNvSpPr txBox="1">
            <a:spLocks noChangeArrowheads="1"/>
          </p:cNvSpPr>
          <p:nvPr/>
        </p:nvSpPr>
        <p:spPr bwMode="auto">
          <a:xfrm>
            <a:off x="6146800" y="280988"/>
            <a:ext cx="26543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</a:p>
        </p:txBody>
      </p:sp>
      <p:sp>
        <p:nvSpPr>
          <p:cNvPr id="21615" name="Text Box 111"/>
          <p:cNvSpPr txBox="1">
            <a:spLocks noChangeArrowheads="1"/>
          </p:cNvSpPr>
          <p:nvPr/>
        </p:nvSpPr>
        <p:spPr bwMode="auto">
          <a:xfrm>
            <a:off x="3886200" y="2560638"/>
            <a:ext cx="47196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Allowed J</a:t>
            </a:r>
            <a:r>
              <a:rPr lang="en-GB" b="1" baseline="3000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PC</a:t>
            </a:r>
            <a:r>
              <a:rPr lang="en-GB" b="1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 Quantum numbers:</a:t>
            </a:r>
          </a:p>
        </p:txBody>
      </p:sp>
      <p:sp>
        <p:nvSpPr>
          <p:cNvPr id="21616" name="Text Box 112"/>
          <p:cNvSpPr txBox="1">
            <a:spLocks noChangeArrowheads="1"/>
          </p:cNvSpPr>
          <p:nvPr/>
        </p:nvSpPr>
        <p:spPr bwMode="auto">
          <a:xfrm>
            <a:off x="4040188" y="3233738"/>
            <a:ext cx="2544762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     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0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0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-+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1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–-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  1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     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1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+-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2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2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2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-+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3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3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       3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+-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4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4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4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-+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5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5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     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5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+-</a:t>
            </a:r>
          </a:p>
        </p:txBody>
      </p:sp>
      <p:sp>
        <p:nvSpPr>
          <p:cNvPr id="21617" name="Text Box 113"/>
          <p:cNvSpPr txBox="1">
            <a:spLocks noChangeArrowheads="1"/>
          </p:cNvSpPr>
          <p:nvPr/>
        </p:nvSpPr>
        <p:spPr bwMode="auto">
          <a:xfrm>
            <a:off x="3925888" y="3208338"/>
            <a:ext cx="278130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0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--</a:t>
            </a: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  0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+-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1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-+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      2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+-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3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-+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      4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+-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5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-+</a:t>
            </a:r>
          </a:p>
        </p:txBody>
      </p:sp>
      <p:sp>
        <p:nvSpPr>
          <p:cNvPr id="21618" name="Text Box 114"/>
          <p:cNvSpPr txBox="1">
            <a:spLocks noChangeArrowheads="1"/>
          </p:cNvSpPr>
          <p:nvPr/>
        </p:nvSpPr>
        <p:spPr bwMode="auto">
          <a:xfrm>
            <a:off x="3832225" y="5481638"/>
            <a:ext cx="394335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Exotic Quantum Numbers</a:t>
            </a:r>
          </a:p>
          <a:p>
            <a:pPr>
              <a:lnSpc>
                <a:spcPct val="100000"/>
              </a:lnSpc>
              <a:buClr>
                <a:srgbClr val="99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9966FF"/>
                </a:solidFill>
                <a:latin typeface="Comic Sans MS" charset="0"/>
                <a:ea typeface="DejaVu Sans" charset="0"/>
                <a:cs typeface="DejaVu Sans" charset="0"/>
              </a:rPr>
              <a:t>non quark-antiquark description</a:t>
            </a:r>
          </a:p>
        </p:txBody>
      </p:sp>
      <p:sp>
        <p:nvSpPr>
          <p:cNvPr id="21619" name="Rectangle 115"/>
          <p:cNvSpPr>
            <a:spLocks noChangeArrowheads="1"/>
          </p:cNvSpPr>
          <p:nvPr/>
        </p:nvSpPr>
        <p:spPr bwMode="auto">
          <a:xfrm>
            <a:off x="-1588" y="73025"/>
            <a:ext cx="36687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66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1">
                <a:solidFill>
                  <a:srgbClr val="6666FF"/>
                </a:solidFill>
                <a:latin typeface="Comic Sans MS" charset="0"/>
                <a:ea typeface="DejaVu Sans" charset="0"/>
                <a:cs typeface="DejaVu Sans" charset="0"/>
              </a:rPr>
              <a:t>Spectroscopy an QCD</a:t>
            </a:r>
          </a:p>
        </p:txBody>
      </p: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3632200" y="1206500"/>
            <a:ext cx="2335213" cy="912813"/>
            <a:chOff x="2288" y="760"/>
            <a:chExt cx="1471" cy="575"/>
          </a:xfrm>
        </p:grpSpPr>
        <p:sp>
          <p:nvSpPr>
            <p:cNvPr id="21621" name="Rectangle 117"/>
            <p:cNvSpPr>
              <a:spLocks noChangeArrowheads="1"/>
            </p:cNvSpPr>
            <p:nvPr/>
          </p:nvSpPr>
          <p:spPr bwMode="auto">
            <a:xfrm>
              <a:off x="2288" y="760"/>
              <a:ext cx="1472" cy="576"/>
            </a:xfrm>
            <a:prstGeom prst="rect">
              <a:avLst/>
            </a:prstGeom>
            <a:solidFill>
              <a:schemeClr val="bg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2" name="Text Box 118"/>
            <p:cNvSpPr txBox="1">
              <a:spLocks noChangeArrowheads="1"/>
            </p:cNvSpPr>
            <p:nvPr/>
          </p:nvSpPr>
          <p:spPr bwMode="auto">
            <a:xfrm>
              <a:off x="2311" y="781"/>
              <a:ext cx="1401" cy="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0000"/>
                  </a:solidFill>
                  <a:latin typeface="Comic Sans MS" charset="0"/>
                  <a:ea typeface="DejaVu Sans" charset="0"/>
                  <a:cs typeface="DejaVu Sans" charset="0"/>
                </a:rPr>
                <a:t>Nothing to do</a:t>
              </a:r>
            </a:p>
            <a:p>
              <a:pPr>
                <a:lnSpc>
                  <a:spcPct val="100000"/>
                </a:lnSpc>
                <a:buClr>
                  <a:srgbClr val="FF0000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0000"/>
                  </a:solidFill>
                  <a:latin typeface="Comic Sans MS" charset="0"/>
                  <a:ea typeface="DejaVu Sans" charset="0"/>
                  <a:cs typeface="DejaVu Sans" charset="0"/>
                </a:rPr>
                <a:t>with Glue!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6349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  <a:latin typeface="Comic Sans MS" pitchFamily="64" charset="0"/>
                </a:rPr>
                <a:t>linear potential</a:t>
              </a:r>
              <a:endParaRPr lang="en-US" sz="1400" b="1">
                <a:solidFill>
                  <a:srgbClr val="ED181E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Oval 11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Oval 12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ground-state 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   flux-tube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       </a:t>
              </a:r>
              <a:r>
                <a:rPr lang="en-US" sz="2400" dirty="0" err="1">
                  <a:solidFill>
                    <a:srgbClr val="800000"/>
                  </a:solidFill>
                  <a:latin typeface="Comic Sans MS" pitchFamily="64" charset="0"/>
                </a:rPr>
                <a:t>m</a:t>
              </a:r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=0</a:t>
              </a:r>
            </a:p>
          </p:txBody>
        </p:sp>
      </p:grp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457200" y="4267200"/>
            <a:ext cx="7812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The normal mesons are built up from a “quark-</a:t>
            </a:r>
            <a:r>
              <a:rPr lang="en-US" sz="2400" dirty="0" err="1">
                <a:solidFill>
                  <a:srgbClr val="A50021"/>
                </a:solidFill>
              </a:rPr>
              <a:t>antiquark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>
                <a:solidFill>
                  <a:srgbClr val="A50021"/>
                </a:solidFill>
              </a:rPr>
              <a:t>pair” with and a “ground-state” flux tube.</a:t>
            </a:r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533400" y="5105400"/>
            <a:ext cx="1043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(π,K,η,η’)</a:t>
            </a:r>
            <a:endParaRPr lang="en-US" dirty="0"/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1828800" y="5105400"/>
            <a:ext cx="1256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latin typeface="cmmi10" pitchFamily="34" charset="0"/>
              </a:rPr>
              <a:t>ρ,K*,</a:t>
            </a:r>
            <a:r>
              <a:rPr lang="en-US" dirty="0" err="1" smtClean="0">
                <a:latin typeface="cmmi10" pitchFamily="34" charset="0"/>
              </a:rPr>
              <a:t>ω,Φ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3429000" y="5105400"/>
            <a:ext cx="132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(b</a:t>
            </a:r>
            <a:r>
              <a:rPr lang="en-US" baseline="-25000" dirty="0"/>
              <a:t>1</a:t>
            </a:r>
            <a:r>
              <a:rPr lang="en-US" dirty="0"/>
              <a:t>,K</a:t>
            </a:r>
            <a:r>
              <a:rPr lang="en-US" baseline="-25000" dirty="0"/>
              <a:t>1</a:t>
            </a:r>
            <a:r>
              <a:rPr lang="en-US" dirty="0"/>
              <a:t>,h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baseline="30000" dirty="0" smtClean="0">
                <a:latin typeface="cmsy10" pitchFamily="32" charset="0"/>
              </a:rPr>
              <a:t>’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5029200" y="5105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 </a:t>
            </a:r>
            <a:r>
              <a:rPr lang="en-US">
                <a:latin typeface="MT Extra" pitchFamily="18" charset="2"/>
                <a:sym typeface="MT Extra" pitchFamily="18" charset="2"/>
              </a:rPr>
              <a:t></a:t>
            </a:r>
            <a:r>
              <a:rPr lang="en-US"/>
              <a:t> )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609600" y="5486400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 baseline="30000"/>
              <a:t>PC</a:t>
            </a:r>
            <a:r>
              <a:rPr lang="en-US"/>
              <a:t>=0</a:t>
            </a:r>
            <a:r>
              <a:rPr lang="en-US" baseline="30000"/>
              <a:t>-+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1981200" y="5486400"/>
            <a:ext cx="871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baseline="30000" dirty="0"/>
              <a:t>PC</a:t>
            </a:r>
            <a:r>
              <a:rPr lang="en-US" dirty="0"/>
              <a:t>=1</a:t>
            </a:r>
            <a:r>
              <a:rPr lang="en-US" baseline="30000" dirty="0"/>
              <a:t>--</a:t>
            </a:r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581400" y="5486400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 baseline="30000"/>
              <a:t>PC</a:t>
            </a:r>
            <a:r>
              <a:rPr lang="en-US"/>
              <a:t>=1</a:t>
            </a:r>
            <a:r>
              <a:rPr lang="en-US" baseline="30000"/>
              <a:t>+-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5013325" y="5446713"/>
            <a:ext cx="292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++</a:t>
            </a:r>
            <a:r>
              <a:rPr lang="en-US"/>
              <a:t>,1</a:t>
            </a:r>
            <a:r>
              <a:rPr lang="en-US" baseline="30000"/>
              <a:t>++</a:t>
            </a:r>
            <a:r>
              <a:rPr lang="en-US"/>
              <a:t>,2</a:t>
            </a:r>
            <a:r>
              <a:rPr lang="en-US" baseline="30000"/>
              <a:t>++</a:t>
            </a:r>
            <a:r>
              <a:rPr lang="en-US"/>
              <a:t>,2</a:t>
            </a:r>
            <a:r>
              <a:rPr lang="en-US" baseline="30000"/>
              <a:t>--</a:t>
            </a:r>
            <a:r>
              <a:rPr lang="en-US"/>
              <a:t>,2</a:t>
            </a:r>
            <a:r>
              <a:rPr lang="en-US" baseline="30000"/>
              <a:t>-+</a:t>
            </a:r>
            <a:r>
              <a:rPr lang="en-US"/>
              <a:t>,3</a:t>
            </a:r>
            <a:r>
              <a:rPr lang="en-US" baseline="30000"/>
              <a:t>++</a:t>
            </a:r>
            <a:r>
              <a:rPr lang="en-US"/>
              <a:t>,3</a:t>
            </a:r>
            <a:r>
              <a:rPr lang="en-US" baseline="30000"/>
              <a:t>- -</a:t>
            </a:r>
            <a:r>
              <a:rPr lang="en-US"/>
              <a:t>,3</a:t>
            </a:r>
            <a:r>
              <a:rPr lang="en-US" baseline="30000"/>
              <a:t>+ -</a:t>
            </a:r>
            <a:endParaRPr lang="en-US">
              <a:latin typeface="MT Extra" pitchFamily="18" charset="2"/>
              <a:sym typeface="MT Extra" pitchFamily="18" charset="2"/>
            </a:endParaRP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5622925" y="6969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Lattice QCD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 dirty="0"/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0" y="0"/>
            <a:ext cx="3741117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QCD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6451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  <a:latin typeface="Comic Sans MS" pitchFamily="64" charset="0"/>
                </a:rPr>
                <a:t>linear potential</a:t>
              </a:r>
              <a:endParaRPr lang="en-US" sz="1400" b="1">
                <a:solidFill>
                  <a:srgbClr val="ED181E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Oval 11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Oval 12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ground-state 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flux-tube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    m=0</a:t>
              </a:r>
            </a:p>
          </p:txBody>
        </p:sp>
      </p:grp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1447800"/>
            <a:ext cx="4000500" cy="2163763"/>
            <a:chOff x="288" y="797"/>
            <a:chExt cx="2520" cy="1363"/>
          </a:xfrm>
        </p:grpSpPr>
        <p:sp>
          <p:nvSpPr>
            <p:cNvPr id="64528" name="Arc 16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Oval 17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0" name="Oval 1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1" name="Oval 1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Arc 20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1046" y="797"/>
              <a:ext cx="17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excited flux-tube 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        m=1</a:t>
              </a:r>
            </a:p>
          </p:txBody>
        </p:sp>
      </p:grp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35" name="Picture 23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304800" y="403860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Gluonic Excitations provide an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experimental measurement of 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the excited QCD potential.</a:t>
            </a:r>
            <a:r>
              <a:rPr lang="en-US" sz="2400">
                <a:latin typeface="Comic Sans MS" pitchFamily="64" charset="0"/>
              </a:rPr>
              <a:t>  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304800" y="5181600"/>
            <a:ext cx="830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Many of the hybrid nonets have 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exotic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 quantum numbers.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4876800" y="838200"/>
            <a:ext cx="37338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495800" y="1295400"/>
            <a:ext cx="4252913" cy="2638425"/>
            <a:chOff x="2976" y="2496"/>
            <a:chExt cx="2679" cy="1662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2976" y="2496"/>
              <a:ext cx="1222" cy="1322"/>
              <a:chOff x="2880" y="2400"/>
              <a:chExt cx="1222" cy="1322"/>
            </a:xfrm>
          </p:grpSpPr>
          <p:sp>
            <p:nvSpPr>
              <p:cNvPr id="64542" name="AutoShape 30"/>
              <p:cNvSpPr>
                <a:spLocks noChangeArrowheads="1"/>
              </p:cNvSpPr>
              <p:nvPr/>
            </p:nvSpPr>
            <p:spPr bwMode="auto">
              <a:xfrm>
                <a:off x="2880" y="2400"/>
                <a:ext cx="1222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S=0,L=0,m=1</a:t>
                </a:r>
              </a:p>
            </p:txBody>
          </p:sp>
          <p:sp>
            <p:nvSpPr>
              <p:cNvPr id="64543" name="AutoShape 31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946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J=1  CP=+</a:t>
                </a:r>
              </a:p>
            </p:txBody>
          </p:sp>
          <p:sp>
            <p:nvSpPr>
              <p:cNvPr id="64544" name="AutoShape 32"/>
              <p:cNvSpPr>
                <a:spLocks noChangeArrowheads="1"/>
              </p:cNvSpPr>
              <p:nvPr/>
            </p:nvSpPr>
            <p:spPr bwMode="auto">
              <a:xfrm>
                <a:off x="2881" y="3073"/>
                <a:ext cx="1165" cy="649"/>
              </a:xfrm>
              <a:prstGeom prst="roundRect">
                <a:avLst>
                  <a:gd name="adj" fmla="val 14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J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PC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=1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++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--</a:t>
                </a:r>
              </a:p>
              <a:p>
                <a:pPr eaLnBrk="0" hangingPunct="0"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2400" b="1" baseline="30000">
                  <a:solidFill>
                    <a:srgbClr val="660066"/>
                  </a:solidFill>
                  <a:latin typeface="Comic Sans MS" pitchFamily="64" charset="0"/>
                </a:endParaRPr>
              </a:p>
              <a:p>
                <a:pPr eaLnBrk="0" hangingPunct="0"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(not exotic)</a:t>
                </a: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464" y="2496"/>
              <a:ext cx="1191" cy="601"/>
              <a:chOff x="4368" y="2400"/>
              <a:chExt cx="1191" cy="601"/>
            </a:xfrm>
          </p:grpSpPr>
          <p:sp>
            <p:nvSpPr>
              <p:cNvPr id="64546" name="AutoShape 34"/>
              <p:cNvSpPr>
                <a:spLocks noChangeArrowheads="1"/>
              </p:cNvSpPr>
              <p:nvPr/>
            </p:nvSpPr>
            <p:spPr bwMode="auto">
              <a:xfrm>
                <a:off x="4368" y="2400"/>
                <a:ext cx="1191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S=1,L=0,m=1</a:t>
                </a:r>
              </a:p>
            </p:txBody>
          </p:sp>
          <p:sp>
            <p:nvSpPr>
              <p:cNvPr id="64547" name="AutoShape 35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934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J=1  CP=-</a:t>
                </a: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4168" y="3104"/>
              <a:ext cx="1450" cy="1054"/>
              <a:chOff x="4072" y="3008"/>
              <a:chExt cx="1450" cy="1054"/>
            </a:xfrm>
          </p:grpSpPr>
          <p:sp>
            <p:nvSpPr>
              <p:cNvPr id="64549" name="Text Box 37"/>
              <p:cNvSpPr txBox="1">
                <a:spLocks noChangeArrowheads="1"/>
              </p:cNvSpPr>
              <p:nvPr/>
            </p:nvSpPr>
            <p:spPr bwMode="auto">
              <a:xfrm>
                <a:off x="4370" y="3008"/>
                <a:ext cx="1152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J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PC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=0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0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+-</a:t>
                </a:r>
              </a:p>
              <a:p>
                <a:pPr eaLnBrk="0" hangingPunct="0"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       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1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-+</a:t>
                </a:r>
                <a:r>
                  <a:rPr lang="en-GB" sz="2400" b="1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+-</a:t>
                </a:r>
              </a:p>
              <a:p>
                <a:pPr eaLnBrk="0" hangingPunct="0"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       2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2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+-</a:t>
                </a:r>
              </a:p>
            </p:txBody>
          </p:sp>
          <p:sp>
            <p:nvSpPr>
              <p:cNvPr id="64550" name="AutoShape 38"/>
              <p:cNvSpPr>
                <a:spLocks noChangeArrowheads="1"/>
              </p:cNvSpPr>
              <p:nvPr/>
            </p:nvSpPr>
            <p:spPr bwMode="auto">
              <a:xfrm>
                <a:off x="4072" y="3797"/>
                <a:ext cx="676" cy="265"/>
              </a:xfrm>
              <a:prstGeom prst="roundRect">
                <a:avLst>
                  <a:gd name="adj" fmla="val 35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FF0000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exotic</a:t>
                </a:r>
              </a:p>
            </p:txBody>
          </p:sp>
        </p:grpSp>
      </p:grp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622925" y="6969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Lattice QCD</a:t>
            </a: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5562600" y="6858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0" y="0"/>
            <a:ext cx="3741117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QCD Potential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7" grpId="0" autoUpdateAnimBg="0"/>
      <p:bldP spid="64539" grpId="0" animBg="1"/>
      <p:bldP spid="645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2700" y="0"/>
            <a:ext cx="520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Hybrid Predictions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7025" y="808038"/>
            <a:ext cx="688498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4" charset="0"/>
              </a:rPr>
              <a:t>Flux-tube model:  8 degenerate nonets</a:t>
            </a:r>
          </a:p>
          <a:p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       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++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-- 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0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-+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+-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,2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+-   </a:t>
            </a:r>
            <a:r>
              <a:rPr lang="en-US" sz="2400" b="1" dirty="0">
                <a:solidFill>
                  <a:srgbClr val="990033"/>
                </a:solidFill>
                <a:latin typeface="Comic Sans MS" pitchFamily="64" charset="0"/>
              </a:rPr>
              <a:t>~1.9 GeV/c</a:t>
            </a:r>
            <a:r>
              <a:rPr lang="en-US" sz="2400" b="1" baseline="30000" dirty="0">
                <a:solidFill>
                  <a:srgbClr val="990033"/>
                </a:solidFill>
                <a:latin typeface="Comic Sans MS" pitchFamily="64" charset="0"/>
              </a:rPr>
              <a:t>2</a:t>
            </a:r>
            <a:endParaRPr lang="en-US" sz="2400" dirty="0">
              <a:latin typeface="Comic Sans MS" pitchFamily="6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1625" y="2179638"/>
            <a:ext cx="7648248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Lattice calculations --- </a:t>
            </a:r>
            <a:r>
              <a:rPr lang="en-US" sz="2400" b="1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-+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Comic Sans MS" pitchFamily="64" charset="0"/>
              </a:rPr>
              <a:t>nonet</a:t>
            </a:r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 is the lightest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mic Sans MS" pitchFamily="64" charset="0"/>
              </a:rPr>
              <a:t> </a:t>
            </a:r>
          </a:p>
          <a:p>
            <a:r>
              <a:rPr lang="en-US" sz="2400" dirty="0">
                <a:latin typeface="Comic Sans MS" pitchFamily="64" charset="0"/>
              </a:rPr>
              <a:t>UKQCD (97)   1.87 </a:t>
            </a:r>
            <a:r>
              <a:rPr lang="en-US" sz="2400" dirty="0">
                <a:latin typeface="Comic Sans MS" pitchFamily="64" charset="0"/>
                <a:sym typeface="Symbol" pitchFamily="16" charset="2"/>
              </a:rPr>
              <a:t>0.20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MILC (97)       1.97 0.30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MILC (99)       2.11  0.10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Lacock(99)      1.90 0.20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Mei(02)           2.01 0.10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Bernard(04)    </a:t>
            </a:r>
            <a:r>
              <a:rPr lang="en-US" sz="2400" dirty="0" smtClean="0">
                <a:latin typeface="Comic Sans MS" pitchFamily="64" charset="0"/>
                <a:sym typeface="Symbol" pitchFamily="16" charset="2"/>
              </a:rPr>
              <a:t>1.792</a:t>
            </a:r>
            <a:r>
              <a:rPr lang="en-US" sz="2400" dirty="0">
                <a:latin typeface="cmsy10" pitchFamily="32" charset="0"/>
                <a:sym typeface="Symbol" pitchFamily="16" charset="2"/>
              </a:rPr>
              <a:t>±</a:t>
            </a:r>
            <a:r>
              <a:rPr lang="en-US" sz="2400" dirty="0" smtClean="0">
                <a:latin typeface="Comic Sans MS" pitchFamily="64" charset="0"/>
                <a:sym typeface="Symbol" pitchFamily="16" charset="2"/>
              </a:rPr>
              <a:t>0.139</a:t>
            </a:r>
            <a:endParaRPr lang="en-US" sz="2400" dirty="0">
              <a:latin typeface="Comic Sans MS" pitchFamily="64" charset="0"/>
              <a:sym typeface="Symbol" pitchFamily="16" charset="2"/>
            </a:endParaRPr>
          </a:p>
        </p:txBody>
      </p:sp>
      <p:sp>
        <p:nvSpPr>
          <p:cNvPr id="14343" name="AutoShape 7"/>
          <p:cNvSpPr>
            <a:spLocks/>
          </p:cNvSpPr>
          <p:nvPr/>
        </p:nvSpPr>
        <p:spPr bwMode="auto">
          <a:xfrm>
            <a:off x="4267200" y="2692400"/>
            <a:ext cx="76200" cy="1651000"/>
          </a:xfrm>
          <a:prstGeom prst="rightBrace">
            <a:avLst>
              <a:gd name="adj1" fmla="val 180556"/>
              <a:gd name="adj2" fmla="val 50000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1625" y="4832350"/>
            <a:ext cx="41386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In the charmonium sector: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      4.39 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0.08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0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+-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      4.61  0.11</a:t>
            </a:r>
          </a:p>
          <a:p>
            <a:endParaRPr lang="en-US" sz="2400" dirty="0">
              <a:latin typeface="Comic Sans MS" pitchFamily="64" charset="0"/>
              <a:sym typeface="Symbol" pitchFamily="16" charset="2"/>
            </a:endParaRPr>
          </a:p>
        </p:txBody>
      </p:sp>
      <p:sp>
        <p:nvSpPr>
          <p:cNvPr id="14345" name="AutoShape 9"/>
          <p:cNvSpPr>
            <a:spLocks/>
          </p:cNvSpPr>
          <p:nvPr/>
        </p:nvSpPr>
        <p:spPr bwMode="auto">
          <a:xfrm>
            <a:off x="3124200" y="50292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565525" y="5151438"/>
            <a:ext cx="2392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99"/>
                </a:solidFill>
                <a:latin typeface="Comic Sans MS" pitchFamily="64" charset="0"/>
              </a:rPr>
              <a:t>Splitting = 0.20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026025" y="3065463"/>
            <a:ext cx="2264813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-+     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1.9±</a:t>
            </a:r>
            <a:r>
              <a:rPr lang="en-US" sz="2400" dirty="0" smtClean="0">
                <a:solidFill>
                  <a:srgbClr val="FF0000"/>
                </a:solidFill>
                <a:latin typeface="cmsy10" pitchFamily="3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0.2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2.0</a:t>
            </a:r>
            <a:r>
              <a:rPr lang="en-US" sz="2400" dirty="0">
                <a:solidFill>
                  <a:srgbClr val="FF0000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FF0000"/>
                </a:solidFill>
                <a:latin typeface="cmsy10" pitchFamily="3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0.11</a:t>
            </a:r>
            <a:endParaRPr lang="en-US" sz="2400" baseline="30000" dirty="0">
              <a:solidFill>
                <a:srgbClr val="FF0000"/>
              </a:solidFill>
              <a:latin typeface="Comic Sans MS" pitchFamily="6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    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2.3</a:t>
            </a:r>
            <a:r>
              <a:rPr lang="en-US" sz="2400" dirty="0">
                <a:solidFill>
                  <a:srgbClr val="FF0000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0.6</a:t>
            </a: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 rot="5329672">
            <a:off x="1295400" y="1333500"/>
            <a:ext cx="88900" cy="609600"/>
          </a:xfrm>
          <a:prstGeom prst="rightBrace">
            <a:avLst>
              <a:gd name="adj1" fmla="val 5714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987425" y="1646238"/>
            <a:ext cx="736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4" charset="0"/>
              </a:rPr>
              <a:t>S=0</a:t>
            </a:r>
          </a:p>
        </p:txBody>
      </p:sp>
      <p:sp>
        <p:nvSpPr>
          <p:cNvPr id="14350" name="AutoShape 14"/>
          <p:cNvSpPr>
            <a:spLocks/>
          </p:cNvSpPr>
          <p:nvPr/>
        </p:nvSpPr>
        <p:spPr bwMode="auto">
          <a:xfrm rot="5400000">
            <a:off x="3431382" y="170656"/>
            <a:ext cx="69850" cy="3008313"/>
          </a:xfrm>
          <a:prstGeom prst="rightBrace">
            <a:avLst>
              <a:gd name="adj1" fmla="val 358902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082925" y="1697038"/>
            <a:ext cx="6873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4" charset="0"/>
              </a:rPr>
              <a:t>S=1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953000" y="2590800"/>
            <a:ext cx="268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All masses in GeV/c</a:t>
            </a:r>
            <a:r>
              <a:rPr lang="en-US" sz="2000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8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QCD Exotics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40557" y="1600200"/>
            <a:ext cx="7446962" cy="2209800"/>
            <a:chOff x="0" y="2592"/>
            <a:chExt cx="4691" cy="139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4865" y="774860"/>
            <a:ext cx="71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expect 3 nonets of exotic-quantum-number mesons: 0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r>
              <a:rPr lang="en-US" sz="2000" dirty="0" smtClean="0">
                <a:solidFill>
                  <a:srgbClr val="0000FF"/>
                </a:solidFill>
              </a:rPr>
              <a:t>, 1</a:t>
            </a:r>
            <a:r>
              <a:rPr lang="en-US" sz="2000" baseline="30000" dirty="0" smtClean="0">
                <a:solidFill>
                  <a:srgbClr val="0000FF"/>
                </a:solidFill>
              </a:rPr>
              <a:t>-+</a:t>
            </a:r>
            <a:r>
              <a:rPr lang="en-US" sz="2000" dirty="0" smtClean="0">
                <a:solidFill>
                  <a:srgbClr val="0000FF"/>
                </a:solidFill>
              </a:rPr>
              <a:t>, 2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907757" y="1174970"/>
            <a:ext cx="1945238" cy="653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557" y="4531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’ , K   →  π</a:t>
            </a:r>
            <a:r>
              <a:rPr lang="en-US" baseline="-25000" dirty="0" smtClean="0"/>
              <a:t>1</a:t>
            </a:r>
            <a:r>
              <a:rPr lang="en-US" dirty="0" smtClean="0"/>
              <a:t> , η</a:t>
            </a:r>
            <a:r>
              <a:rPr lang="en-US" baseline="-25000" dirty="0" smtClean="0"/>
              <a:t>1</a:t>
            </a:r>
            <a:r>
              <a:rPr lang="en-US" dirty="0" smtClean="0"/>
              <a:t> , η’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24154" y="4900332"/>
            <a:ext cx="1473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’, K</a:t>
            </a:r>
            <a:r>
              <a:rPr lang="en-US" sz="2000" baseline="-25000" dirty="0" smtClean="0"/>
              <a:t>0</a:t>
            </a:r>
          </a:p>
          <a:p>
            <a:r>
              <a:rPr lang="en-US" sz="2000" dirty="0" smtClean="0"/>
              <a:t>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’, K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717435" y="4684888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0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+-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12686</TotalTime>
  <Words>3478</Words>
  <Application>Microsoft Macintosh PowerPoint</Application>
  <PresentationFormat>On-screen Show (4:3)</PresentationFormat>
  <Paragraphs>631</Paragraphs>
  <Slides>35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Equation.3</vt:lpstr>
      <vt:lpstr>Equation</vt:lpstr>
      <vt:lpstr>The Physics of GlueX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CBAR Exotic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Exotic Signals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Exotics at BNL and JLab</dc:title>
  <dc:creator>Curtis Meyer</dc:creator>
  <cp:lastModifiedBy>Curtis Meyer</cp:lastModifiedBy>
  <cp:revision>68</cp:revision>
  <cp:lastPrinted>2009-11-09T15:04:23Z</cp:lastPrinted>
  <dcterms:created xsi:type="dcterms:W3CDTF">2009-11-05T19:32:11Z</dcterms:created>
  <dcterms:modified xsi:type="dcterms:W3CDTF">2009-11-09T15:16:21Z</dcterms:modified>
</cp:coreProperties>
</file>