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88" r:id="rId3"/>
    <p:sldId id="259" r:id="rId4"/>
    <p:sldId id="267" r:id="rId5"/>
    <p:sldId id="269" r:id="rId6"/>
    <p:sldId id="270" r:id="rId7"/>
    <p:sldId id="260" r:id="rId8"/>
    <p:sldId id="261" r:id="rId9"/>
    <p:sldId id="262" r:id="rId10"/>
    <p:sldId id="264" r:id="rId11"/>
    <p:sldId id="263" r:id="rId12"/>
    <p:sldId id="271" r:id="rId13"/>
    <p:sldId id="272" r:id="rId14"/>
    <p:sldId id="274" r:id="rId15"/>
    <p:sldId id="257" r:id="rId16"/>
    <p:sldId id="258" r:id="rId17"/>
    <p:sldId id="277" r:id="rId18"/>
    <p:sldId id="280" r:id="rId19"/>
    <p:sldId id="281" r:id="rId20"/>
    <p:sldId id="279" r:id="rId21"/>
    <p:sldId id="305" r:id="rId22"/>
    <p:sldId id="276" r:id="rId23"/>
    <p:sldId id="275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1" r:id="rId32"/>
    <p:sldId id="290" r:id="rId33"/>
    <p:sldId id="292" r:id="rId34"/>
    <p:sldId id="293" r:id="rId35"/>
    <p:sldId id="294" r:id="rId36"/>
    <p:sldId id="295" r:id="rId37"/>
    <p:sldId id="296" r:id="rId38"/>
    <p:sldId id="297" r:id="rId39"/>
    <p:sldId id="303" r:id="rId40"/>
    <p:sldId id="304" r:id="rId41"/>
    <p:sldId id="302" r:id="rId42"/>
    <p:sldId id="300" r:id="rId43"/>
    <p:sldId id="298" r:id="rId44"/>
    <p:sldId id="306" r:id="rId45"/>
    <p:sldId id="309" r:id="rId46"/>
    <p:sldId id="308" r:id="rId47"/>
    <p:sldId id="307" r:id="rId48"/>
    <p:sldId id="299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01" r:id="rId57"/>
    <p:sldId id="318" r:id="rId58"/>
    <p:sldId id="319" r:id="rId59"/>
    <p:sldId id="320" r:id="rId60"/>
    <p:sldId id="310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31" autoAdjust="0"/>
  </p:normalViewPr>
  <p:slideViewPr>
    <p:cSldViewPr snapToGrid="0" snapToObjects="1">
      <p:cViewPr varScale="1">
        <p:scale>
          <a:sx n="106" d="100"/>
          <a:sy n="106" d="100"/>
        </p:scale>
        <p:origin x="-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4" Type="http://schemas.openxmlformats.org/officeDocument/2006/relationships/image" Target="../media/image55.wmf"/><Relationship Id="rId5" Type="http://schemas.openxmlformats.org/officeDocument/2006/relationships/image" Target="../media/image56.wmf"/><Relationship Id="rId6" Type="http://schemas.openxmlformats.org/officeDocument/2006/relationships/image" Target="../media/image57.wmf"/><Relationship Id="rId7" Type="http://schemas.openxmlformats.org/officeDocument/2006/relationships/image" Target="../media/image58.wmf"/><Relationship Id="rId8" Type="http://schemas.openxmlformats.org/officeDocument/2006/relationships/image" Target="../media/image59.wmf"/><Relationship Id="rId9" Type="http://schemas.openxmlformats.org/officeDocument/2006/relationships/image" Target="../media/image60.wmf"/><Relationship Id="rId10" Type="http://schemas.openxmlformats.org/officeDocument/2006/relationships/image" Target="../media/image61.wmf"/><Relationship Id="rId11" Type="http://schemas.openxmlformats.org/officeDocument/2006/relationships/image" Target="../media/image62.wmf"/><Relationship Id="rId1" Type="http://schemas.openxmlformats.org/officeDocument/2006/relationships/image" Target="../media/image52.wmf"/><Relationship Id="rId2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37CFB-851F-1249-979C-10DC9F878334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C220-BC79-654D-A6A2-18AC8F30A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199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9932A-1357-3445-8D88-0B66A4D3F5B9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927CC-DBAA-574C-85E5-2B893052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134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Quick slide to show the Hall-D complex as well as the detector and the tagger area. Comment on relevant details such as tagger resolution, magnet, electronics</a:t>
            </a:r>
            <a:r>
              <a:rPr lang="en-US" baseline="0" dirty="0" smtClean="0"/>
              <a:t>,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76624-D535-5B47-A5E4-02CB055E1B4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6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8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6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14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9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8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7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1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0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8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alphaModFix amt="10000"/>
          </a:blip>
          <a:stretch>
            <a:fillRect/>
          </a:stretch>
        </p:blipFill>
        <p:spPr>
          <a:xfrm>
            <a:off x="0" y="-1"/>
            <a:ext cx="12459780" cy="697747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C0EDE-075C-7E4D-ADAF-923749CC7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20" Type="http://schemas.openxmlformats.org/officeDocument/2006/relationships/image" Target="../media/image60.wmf"/><Relationship Id="rId21" Type="http://schemas.openxmlformats.org/officeDocument/2006/relationships/oleObject" Target="../embeddings/oleObject11.bin"/><Relationship Id="rId22" Type="http://schemas.openxmlformats.org/officeDocument/2006/relationships/image" Target="../media/image61.wmf"/><Relationship Id="rId23" Type="http://schemas.openxmlformats.org/officeDocument/2006/relationships/oleObject" Target="../embeddings/oleObject12.bin"/><Relationship Id="rId24" Type="http://schemas.openxmlformats.org/officeDocument/2006/relationships/image" Target="../media/image62.wmf"/><Relationship Id="rId10" Type="http://schemas.openxmlformats.org/officeDocument/2006/relationships/image" Target="../media/image55.wmf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56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57.w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58.w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59.wmf"/><Relationship Id="rId19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52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53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5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63.w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wmf"/><Relationship Id="rId3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Relationship Id="rId3" Type="http://schemas.openxmlformats.org/officeDocument/2006/relationships/image" Target="../media/image7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emf"/><Relationship Id="rId7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jpg"/><Relationship Id="rId1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jpe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3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Relationship Id="rId3" Type="http://schemas.openxmlformats.org/officeDocument/2006/relationships/image" Target="../media/image11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Relationship Id="rId3" Type="http://schemas.openxmlformats.org/officeDocument/2006/relationships/image" Target="../media/image9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emf"/><Relationship Id="rId7" Type="http://schemas.openxmlformats.org/officeDocument/2006/relationships/image" Target="../media/image79.emf"/><Relationship Id="rId8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emf"/><Relationship Id="rId12" Type="http://schemas.openxmlformats.org/officeDocument/2006/relationships/image" Target="../media/image15.emf"/><Relationship Id="rId13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3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jpeg"/><Relationship Id="rId3" Type="http://schemas.openxmlformats.org/officeDocument/2006/relationships/image" Target="../media/image9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Shedding light on the color forces that bind matter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Curtis A. Meyer</a:t>
            </a:r>
          </a:p>
          <a:p>
            <a:r>
              <a:rPr lang="en-US" dirty="0" smtClean="0"/>
              <a:t>Carnegie Mellon University</a:t>
            </a:r>
          </a:p>
          <a:p>
            <a:r>
              <a:rPr lang="en-US" dirty="0" smtClean="0"/>
              <a:t>April 24,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5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02"/>
            <a:ext cx="4357868" cy="730827"/>
          </a:xfrm>
        </p:spPr>
        <p:txBody>
          <a:bodyPr/>
          <a:lstStyle/>
          <a:p>
            <a:r>
              <a:rPr lang="en-US" dirty="0" smtClean="0"/>
              <a:t>Strong Interaction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379" y="274638"/>
            <a:ext cx="2679700" cy="3994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565" y="1111304"/>
            <a:ext cx="5924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classic nuclear physics force binds the protons and neutrons together in a nucleus. It is stronger than the electric force as it overcomes the electrostatic repulsion between the protons.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65" y="3298414"/>
            <a:ext cx="4051300" cy="2578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5865" y="4308477"/>
            <a:ext cx="482813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This is just a residual force from a more fundamental force that forms the protons and neutrons.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8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272"/>
            <a:ext cx="8445385" cy="730827"/>
          </a:xfrm>
        </p:spPr>
        <p:txBody>
          <a:bodyPr>
            <a:normAutofit/>
          </a:bodyPr>
          <a:lstStyle/>
          <a:p>
            <a:r>
              <a:rPr lang="en-US" dirty="0" smtClean="0"/>
              <a:t>Strong Interaction – Interactions of Quarks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1005465"/>
            <a:ext cx="4826000" cy="3022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510" y="1045155"/>
            <a:ext cx="3756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Protons and neutrons are made of three quarks. The proton is two ``up quarks’’ and a ``down quark’’. The neutron is two “down quarks’’ and an ``up quark’’.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510" y="4234089"/>
            <a:ext cx="8757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Quarks carry electric charge, but there primary interaction is through there ``color charge’’, of which there are three: </a:t>
            </a:r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>
                <a:solidFill>
                  <a:srgbClr val="000090"/>
                </a:solidFill>
              </a:rPr>
              <a:t>, </a:t>
            </a:r>
            <a:r>
              <a:rPr lang="en-US" sz="2400" b="1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>
                <a:solidFill>
                  <a:srgbClr val="000090"/>
                </a:solidFill>
              </a:rPr>
              <a:t> and </a:t>
            </a:r>
            <a:r>
              <a:rPr lang="en-US" sz="2400" b="1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0000FF"/>
                </a:solidFill>
              </a:rPr>
              <a:t>Quantum Chromo Dynamics  (</a:t>
            </a:r>
            <a:r>
              <a:rPr lang="en-US" sz="2400" dirty="0" smtClean="0">
                <a:solidFill>
                  <a:srgbClr val="FF0000"/>
                </a:solidFill>
              </a:rPr>
              <a:t>Q</a:t>
            </a:r>
            <a:r>
              <a:rPr lang="en-US" sz="2400" dirty="0" smtClean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8000"/>
                </a:solidFill>
              </a:rPr>
              <a:t>D</a:t>
            </a:r>
            <a:r>
              <a:rPr lang="en-US" sz="2400" dirty="0" smtClean="0">
                <a:solidFill>
                  <a:srgbClr val="0000FF"/>
                </a:solidFill>
              </a:rPr>
              <a:t>) describes the interactions involving color forces.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8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495839" cy="750042"/>
          </a:xfrm>
        </p:spPr>
        <p:txBody>
          <a:bodyPr/>
          <a:lstStyle/>
          <a:p>
            <a:r>
              <a:rPr lang="en-US" dirty="0" smtClean="0"/>
              <a:t>Quantum Chromo Dynamics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91" y="645196"/>
            <a:ext cx="2118360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91" y="4625395"/>
            <a:ext cx="2381909" cy="20960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05959" y="1405265"/>
            <a:ext cx="59205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rules that govern how the quarks froze out into protons and neutrons (hadrons) are given by QCD.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4846" y="2605593"/>
            <a:ext cx="713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Quarks have color charge: </a:t>
            </a:r>
            <a:r>
              <a:rPr lang="en-US" sz="2400" dirty="0" smtClean="0">
                <a:solidFill>
                  <a:srgbClr val="CC0000"/>
                </a:solidFill>
              </a:rPr>
              <a:t>red</a:t>
            </a:r>
            <a:r>
              <a:rPr lang="en-US" sz="2400" dirty="0" smtClean="0">
                <a:solidFill>
                  <a:srgbClr val="660066"/>
                </a:solidFill>
              </a:rPr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>
                <a:solidFill>
                  <a:srgbClr val="660066"/>
                </a:solidFill>
              </a:rPr>
              <a:t> and </a:t>
            </a:r>
            <a:r>
              <a:rPr lang="en-US" sz="2400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>
                <a:solidFill>
                  <a:srgbClr val="660066"/>
                </a:solidFill>
              </a:rPr>
              <a:t>. Antiquarks have anticolors:  </a:t>
            </a:r>
            <a:r>
              <a:rPr lang="en-US" sz="2400" dirty="0" smtClean="0">
                <a:solidFill>
                  <a:srgbClr val="66CCFF"/>
                </a:solidFill>
              </a:rPr>
              <a:t>cyan</a:t>
            </a:r>
            <a:r>
              <a:rPr lang="en-US" sz="2400" dirty="0" smtClean="0">
                <a:solidFill>
                  <a:srgbClr val="660066"/>
                </a:solidFill>
              </a:rPr>
              <a:t>, </a:t>
            </a:r>
            <a:r>
              <a:rPr lang="en-US" sz="2400" dirty="0" smtClean="0">
                <a:solidFill>
                  <a:srgbClr val="FFFF00"/>
                </a:solidFill>
              </a:rPr>
              <a:t>yellow</a:t>
            </a:r>
            <a:r>
              <a:rPr lang="en-US" sz="2400" dirty="0" smtClean="0">
                <a:solidFill>
                  <a:srgbClr val="660066"/>
                </a:solidFill>
              </a:rPr>
              <a:t> and </a:t>
            </a:r>
            <a:r>
              <a:rPr lang="en-US" sz="2400" dirty="0" smtClean="0">
                <a:solidFill>
                  <a:srgbClr val="CD24CE"/>
                </a:solidFill>
              </a:rPr>
              <a:t>magenta</a:t>
            </a:r>
            <a:r>
              <a:rPr lang="en-US" sz="2400" dirty="0" smtClean="0">
                <a:solidFill>
                  <a:srgbClr val="660066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3853" y="4832855"/>
            <a:ext cx="6273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 ``</a:t>
            </a:r>
            <a:r>
              <a:rPr lang="en-US" sz="2400" dirty="0" smtClean="0">
                <a:solidFill>
                  <a:srgbClr val="660066"/>
                </a:solidFill>
              </a:rPr>
              <a:t>White’’ can be one of each color: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>
                <a:solidFill>
                  <a:srgbClr val="660066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blue</a:t>
            </a:r>
            <a:r>
              <a:rPr lang="en-US" sz="2400" dirty="0">
                <a:solidFill>
                  <a:srgbClr val="660066"/>
                </a:solidFill>
              </a:rPr>
              <a:t>-</a:t>
            </a:r>
            <a:r>
              <a:rPr lang="en-US" sz="2400" dirty="0">
                <a:solidFill>
                  <a:srgbClr val="008000"/>
                </a:solidFill>
              </a:rPr>
              <a:t>green</a:t>
            </a:r>
            <a:r>
              <a:rPr lang="en-US" sz="2400" dirty="0">
                <a:solidFill>
                  <a:srgbClr val="660066"/>
                </a:solidFill>
              </a:rPr>
              <a:t>, </a:t>
            </a:r>
            <a:r>
              <a:rPr lang="en-US" sz="2400" dirty="0">
                <a:solidFill>
                  <a:srgbClr val="66CCFF"/>
                </a:solidFill>
              </a:rPr>
              <a:t>cyan</a:t>
            </a:r>
            <a:r>
              <a:rPr lang="en-US" sz="2400" dirty="0">
                <a:solidFill>
                  <a:srgbClr val="660066"/>
                </a:solidFill>
              </a:rPr>
              <a:t>-</a:t>
            </a:r>
            <a:r>
              <a:rPr lang="en-US" sz="2400" dirty="0">
                <a:solidFill>
                  <a:srgbClr val="FFFF00"/>
                </a:solidFill>
              </a:rPr>
              <a:t>yellow</a:t>
            </a:r>
            <a:r>
              <a:rPr lang="en-US" sz="2400" dirty="0">
                <a:solidFill>
                  <a:srgbClr val="660066"/>
                </a:solidFill>
              </a:rPr>
              <a:t>-</a:t>
            </a:r>
            <a:r>
              <a:rPr lang="en-US" sz="2400" dirty="0">
                <a:solidFill>
                  <a:srgbClr val="CD24CE"/>
                </a:solidFill>
              </a:rPr>
              <a:t>magenta</a:t>
            </a:r>
            <a:endParaRPr lang="en-US" sz="2400" dirty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 or a color and an </a:t>
            </a:r>
            <a:r>
              <a:rPr lang="en-US" sz="2400" dirty="0" err="1" smtClean="0">
                <a:solidFill>
                  <a:srgbClr val="660066"/>
                </a:solidFill>
              </a:rPr>
              <a:t>anticolor</a:t>
            </a:r>
            <a:r>
              <a:rPr lang="en-US" sz="2400" dirty="0" smtClean="0">
                <a:solidFill>
                  <a:srgbClr val="660066"/>
                </a:solidFill>
              </a:rPr>
              <a:t>:</a:t>
            </a:r>
          </a:p>
          <a:p>
            <a:r>
              <a:rPr lang="en-US" sz="2400" dirty="0">
                <a:solidFill>
                  <a:srgbClr val="CC0000"/>
                </a:solidFill>
              </a:rPr>
              <a:t>r</a:t>
            </a:r>
            <a:r>
              <a:rPr lang="en-US" sz="2400" dirty="0" smtClean="0">
                <a:solidFill>
                  <a:srgbClr val="CC0000"/>
                </a:solidFill>
              </a:rPr>
              <a:t>ed</a:t>
            </a:r>
            <a:r>
              <a:rPr lang="en-US" sz="2400" dirty="0" smtClean="0">
                <a:solidFill>
                  <a:srgbClr val="660066"/>
                </a:solidFill>
              </a:rPr>
              <a:t>-</a:t>
            </a:r>
            <a:r>
              <a:rPr lang="en-US" sz="2400" dirty="0" smtClean="0">
                <a:solidFill>
                  <a:srgbClr val="66CCFF"/>
                </a:solidFill>
              </a:rPr>
              <a:t>cyan</a:t>
            </a:r>
            <a:r>
              <a:rPr lang="en-US" sz="2400" dirty="0" smtClean="0">
                <a:solidFill>
                  <a:srgbClr val="660066"/>
                </a:solidFill>
              </a:rPr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>
                <a:solidFill>
                  <a:srgbClr val="660066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yellow</a:t>
            </a:r>
            <a:r>
              <a:rPr lang="en-US" sz="2400" dirty="0" smtClean="0">
                <a:solidFill>
                  <a:srgbClr val="660066"/>
                </a:solidFill>
              </a:rPr>
              <a:t>, </a:t>
            </a:r>
            <a:r>
              <a:rPr lang="en-US" sz="2400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>
                <a:solidFill>
                  <a:srgbClr val="660066"/>
                </a:solidFill>
              </a:rPr>
              <a:t>-</a:t>
            </a:r>
            <a:r>
              <a:rPr lang="en-US" sz="2400" dirty="0" smtClean="0">
                <a:solidFill>
                  <a:srgbClr val="CD24CE"/>
                </a:solidFill>
              </a:rPr>
              <a:t>magenta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296" y="3436590"/>
            <a:ext cx="1333500" cy="1310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00" y="3436590"/>
            <a:ext cx="1333500" cy="131064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00" y="770265"/>
            <a:ext cx="4902200" cy="63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846" y="3568382"/>
            <a:ext cx="378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Bound states of quarks  are  color neutral, ``white’’.  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9" y="869685"/>
            <a:ext cx="1847850" cy="1463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9622" y="1383199"/>
            <a:ext cx="6223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66FF"/>
                </a:solidFill>
              </a:rPr>
              <a:t>Photons are the force carriers for the E-M force. </a:t>
            </a:r>
            <a:endParaRPr lang="en-US" sz="2400" dirty="0">
              <a:solidFill>
                <a:srgbClr val="6666FF"/>
              </a:solidFill>
            </a:endParaRPr>
          </a:p>
          <a:p>
            <a:r>
              <a:rPr lang="en-US" sz="2400" dirty="0" smtClean="0">
                <a:solidFill>
                  <a:srgbClr val="6666FF"/>
                </a:solidFill>
              </a:rPr>
              <a:t>Photons are electrically neutral. </a:t>
            </a:r>
          </a:p>
          <a:p>
            <a:r>
              <a:rPr lang="en-US" sz="2400" dirty="0" smtClean="0">
                <a:solidFill>
                  <a:srgbClr val="6666FF"/>
                </a:solidFill>
              </a:rPr>
              <a:t>Massless photons lead to infinite range.</a:t>
            </a:r>
            <a:endParaRPr lang="en-US" sz="2400" dirty="0">
              <a:solidFill>
                <a:srgbClr val="6666FF"/>
              </a:solidFill>
            </a:endParaRP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3968463" cy="750042"/>
          </a:xfrm>
        </p:spPr>
        <p:txBody>
          <a:bodyPr/>
          <a:lstStyle/>
          <a:p>
            <a:r>
              <a:rPr lang="en-US" dirty="0" smtClean="0"/>
              <a:t>Force Mediators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89622" y="879679"/>
            <a:ext cx="4466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Electromagnetic Interactions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9" y="2495781"/>
            <a:ext cx="2222500" cy="133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9622" y="2522240"/>
            <a:ext cx="2909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660066"/>
                </a:solidFill>
              </a:rPr>
              <a:t>Weak Interactions</a:t>
            </a:r>
            <a:endParaRPr lang="en-US" sz="2800" b="1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9622" y="2931091"/>
            <a:ext cx="6009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W and Z bosons mediate the weak interaction.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Massive particles lead to very short range.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69" y="4030699"/>
            <a:ext cx="2743200" cy="18288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124200" y="4030699"/>
            <a:ext cx="4008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Gravitational Interactions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124200" y="4611276"/>
            <a:ext cx="5419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Gravitons mediate the gravitational force.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Massless gravitons lead to infinite range.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2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75" y="789978"/>
            <a:ext cx="2631701" cy="20922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1303575"/>
            <a:ext cx="58883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Gluons are the force carriers of QCD.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Gluons carry color and an </a:t>
            </a:r>
            <a:r>
              <a:rPr lang="en-US" sz="2400" dirty="0" err="1" smtClean="0">
                <a:solidFill>
                  <a:srgbClr val="3366FF"/>
                </a:solidFill>
              </a:rPr>
              <a:t>anticolor</a:t>
            </a:r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</a:rPr>
              <a:t>charges.</a:t>
            </a:r>
          </a:p>
          <a:p>
            <a:r>
              <a:rPr lang="en-US" sz="2400" dirty="0" smtClean="0">
                <a:solidFill>
                  <a:srgbClr val="3366FF"/>
                </a:solidFill>
              </a:rPr>
              <a:t>Gluons are not white. </a:t>
            </a:r>
          </a:p>
        </p:txBody>
      </p:sp>
      <p:grpSp>
        <p:nvGrpSpPr>
          <p:cNvPr id="14" name="Group 50"/>
          <p:cNvGrpSpPr>
            <a:grpSpLocks noChangeAspect="1"/>
          </p:cNvGrpSpPr>
          <p:nvPr/>
        </p:nvGrpSpPr>
        <p:grpSpPr bwMode="auto">
          <a:xfrm>
            <a:off x="650847" y="3658898"/>
            <a:ext cx="1425575" cy="1911350"/>
            <a:chOff x="312" y="906"/>
            <a:chExt cx="1384" cy="1857"/>
          </a:xfrm>
        </p:grpSpPr>
        <p:sp>
          <p:nvSpPr>
            <p:cNvPr id="15" name="Line 4"/>
            <p:cNvSpPr>
              <a:spLocks noChangeAspect="1" noChangeShapeType="1"/>
            </p:cNvSpPr>
            <p:nvPr/>
          </p:nvSpPr>
          <p:spPr bwMode="auto">
            <a:xfrm flipV="1">
              <a:off x="1008" y="922"/>
              <a:ext cx="688" cy="5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5"/>
            <p:cNvSpPr>
              <a:spLocks noChangeAspect="1" noChangeShapeType="1"/>
            </p:cNvSpPr>
            <p:nvPr/>
          </p:nvSpPr>
          <p:spPr bwMode="auto">
            <a:xfrm>
              <a:off x="464" y="906"/>
              <a:ext cx="536" cy="568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6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45" name="Group 7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53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14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8" name="Oval 21"/>
            <p:cNvSpPr>
              <a:spLocks noChangeAspect="1" noChangeArrowheads="1"/>
            </p:cNvSpPr>
            <p:nvPr/>
          </p:nvSpPr>
          <p:spPr bwMode="auto">
            <a:xfrm>
              <a:off x="480" y="922"/>
              <a:ext cx="432" cy="43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19" name="Oval 22"/>
            <p:cNvSpPr>
              <a:spLocks noChangeAspect="1" noChangeArrowheads="1"/>
            </p:cNvSpPr>
            <p:nvPr/>
          </p:nvSpPr>
          <p:spPr bwMode="auto">
            <a:xfrm>
              <a:off x="1208" y="914"/>
              <a:ext cx="432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0" name="Text Box 23"/>
            <p:cNvSpPr txBox="1">
              <a:spLocks noChangeAspect="1" noChangeArrowheads="1"/>
            </p:cNvSpPr>
            <p:nvPr/>
          </p:nvSpPr>
          <p:spPr bwMode="auto">
            <a:xfrm>
              <a:off x="1086" y="1751"/>
              <a:ext cx="36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1" name="Text Box 24"/>
            <p:cNvSpPr txBox="1">
              <a:spLocks noChangeAspect="1" noChangeArrowheads="1"/>
            </p:cNvSpPr>
            <p:nvPr/>
          </p:nvSpPr>
          <p:spPr bwMode="auto">
            <a:xfrm>
              <a:off x="702" y="1744"/>
              <a:ext cx="38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2" name="Line 25"/>
            <p:cNvSpPr>
              <a:spLocks noChangeAspect="1" noChangeShapeType="1"/>
            </p:cNvSpPr>
            <p:nvPr/>
          </p:nvSpPr>
          <p:spPr bwMode="auto">
            <a:xfrm>
              <a:off x="808" y="201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Aspect="1" noChangeShapeType="1"/>
            </p:cNvSpPr>
            <p:nvPr/>
          </p:nvSpPr>
          <p:spPr bwMode="auto">
            <a:xfrm flipV="1">
              <a:off x="1192" y="160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" name="Group 27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31" name="Group 28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39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35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33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5" name="Line 45"/>
            <p:cNvSpPr>
              <a:spLocks noChangeAspect="1" noChangeShapeType="1"/>
            </p:cNvSpPr>
            <p:nvPr/>
          </p:nvSpPr>
          <p:spPr bwMode="auto">
            <a:xfrm flipV="1">
              <a:off x="312" y="2172"/>
              <a:ext cx="688" cy="560"/>
            </a:xfrm>
            <a:prstGeom prst="line">
              <a:avLst/>
            </a:prstGeom>
            <a:noFill/>
            <a:ln w="22225">
              <a:solidFill>
                <a:srgbClr val="FF00FF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43"/>
            <p:cNvSpPr>
              <a:spLocks noChangeAspect="1" noChangeArrowheads="1"/>
            </p:cNvSpPr>
            <p:nvPr/>
          </p:nvSpPr>
          <p:spPr bwMode="auto">
            <a:xfrm>
              <a:off x="480" y="2195"/>
              <a:ext cx="432" cy="432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7" name="Line 47"/>
            <p:cNvSpPr>
              <a:spLocks noChangeAspect="1" noChangeShapeType="1"/>
            </p:cNvSpPr>
            <p:nvPr/>
          </p:nvSpPr>
          <p:spPr bwMode="auto">
            <a:xfrm>
              <a:off x="1055" y="2195"/>
              <a:ext cx="536" cy="568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42"/>
            <p:cNvSpPr>
              <a:spLocks noChangeAspect="1" noChangeArrowheads="1"/>
            </p:cNvSpPr>
            <p:nvPr/>
          </p:nvSpPr>
          <p:spPr bwMode="auto">
            <a:xfrm>
              <a:off x="1077" y="2195"/>
              <a:ext cx="432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9" name="Line 48"/>
            <p:cNvSpPr>
              <a:spLocks noChangeAspect="1" noChangeShapeType="1"/>
            </p:cNvSpPr>
            <p:nvPr/>
          </p:nvSpPr>
          <p:spPr bwMode="auto">
            <a:xfrm>
              <a:off x="648" y="2280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49"/>
            <p:cNvSpPr>
              <a:spLocks noChangeAspect="1" noChangeShapeType="1"/>
            </p:cNvSpPr>
            <p:nvPr/>
          </p:nvSpPr>
          <p:spPr bwMode="auto">
            <a:xfrm>
              <a:off x="1227" y="2277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124200" y="750043"/>
            <a:ext cx="4185902" cy="50851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6600"/>
                </a:solidFill>
                <a:latin typeface="+mn-lt"/>
              </a:rPr>
              <a:t>Quantum Chromo Dynamics</a:t>
            </a:r>
            <a:endParaRPr lang="en-US" sz="24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0" y="1"/>
            <a:ext cx="3968463" cy="75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Force Mediators</a:t>
            </a:r>
            <a:endParaRPr lang="en-US" dirty="0"/>
          </a:p>
        </p:txBody>
      </p: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3437567" y="3584320"/>
            <a:ext cx="1836743" cy="2092326"/>
            <a:chOff x="3160" y="2149"/>
            <a:chExt cx="1157" cy="1318"/>
          </a:xfrm>
        </p:grpSpPr>
        <p:grpSp>
          <p:nvGrpSpPr>
            <p:cNvPr id="62" name="Group 61"/>
            <p:cNvGrpSpPr>
              <a:grpSpLocks/>
            </p:cNvGrpSpPr>
            <p:nvPr/>
          </p:nvGrpSpPr>
          <p:grpSpPr bwMode="auto">
            <a:xfrm rot="5364034">
              <a:off x="3409" y="3032"/>
              <a:ext cx="746" cy="123"/>
              <a:chOff x="3033" y="3112"/>
              <a:chExt cx="746" cy="123"/>
            </a:xfrm>
          </p:grpSpPr>
          <p:grpSp>
            <p:nvGrpSpPr>
              <p:cNvPr id="105" name="Group 104"/>
              <p:cNvGrpSpPr>
                <a:grpSpLocks/>
              </p:cNvGrpSpPr>
              <p:nvPr/>
            </p:nvGrpSpPr>
            <p:grpSpPr bwMode="auto">
              <a:xfrm>
                <a:off x="3033" y="3112"/>
                <a:ext cx="690" cy="115"/>
                <a:chOff x="1574" y="2525"/>
                <a:chExt cx="690" cy="115"/>
              </a:xfrm>
            </p:grpSpPr>
            <p:sp>
              <p:nvSpPr>
                <p:cNvPr id="113" name="Oval 112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14" name="Oval 113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15" name="Oval 114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16" name="Oval 115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17" name="Oval 116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18" name="Oval 117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grpSp>
            <p:nvGrpSpPr>
              <p:cNvPr id="106" name="Group 105"/>
              <p:cNvGrpSpPr>
                <a:grpSpLocks/>
              </p:cNvGrpSpPr>
              <p:nvPr/>
            </p:nvGrpSpPr>
            <p:grpSpPr bwMode="auto">
              <a:xfrm>
                <a:off x="3089" y="3120"/>
                <a:ext cx="690" cy="115"/>
                <a:chOff x="1574" y="2525"/>
                <a:chExt cx="690" cy="115"/>
              </a:xfrm>
            </p:grpSpPr>
            <p:sp>
              <p:nvSpPr>
                <p:cNvPr id="107" name="Oval 106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08" name="Oval 107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09" name="Oval 108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10" name="Oval 109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11" name="Oval 110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12" name="Oval 111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</p:grpSp>
        <p:grpSp>
          <p:nvGrpSpPr>
            <p:cNvPr id="63" name="Group 62"/>
            <p:cNvGrpSpPr>
              <a:grpSpLocks/>
            </p:cNvGrpSpPr>
            <p:nvPr/>
          </p:nvGrpSpPr>
          <p:grpSpPr bwMode="auto">
            <a:xfrm rot="2235580">
              <a:off x="3160" y="2512"/>
              <a:ext cx="747" cy="131"/>
              <a:chOff x="2480" y="3328"/>
              <a:chExt cx="747" cy="131"/>
            </a:xfrm>
          </p:grpSpPr>
          <p:grpSp>
            <p:nvGrpSpPr>
              <p:cNvPr id="91" name="Group 90"/>
              <p:cNvGrpSpPr>
                <a:grpSpLocks/>
              </p:cNvGrpSpPr>
              <p:nvPr/>
            </p:nvGrpSpPr>
            <p:grpSpPr bwMode="auto">
              <a:xfrm>
                <a:off x="2480" y="3328"/>
                <a:ext cx="691" cy="123"/>
                <a:chOff x="480" y="2640"/>
                <a:chExt cx="691" cy="123"/>
              </a:xfrm>
            </p:grpSpPr>
            <p:sp>
              <p:nvSpPr>
                <p:cNvPr id="99" name="Oval 98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00" name="Oval 99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01" name="Oval 100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02" name="Oval 101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03" name="Oval 102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04" name="Oval 103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grpSp>
            <p:nvGrpSpPr>
              <p:cNvPr id="92" name="Group 91"/>
              <p:cNvGrpSpPr>
                <a:grpSpLocks/>
              </p:cNvGrpSpPr>
              <p:nvPr/>
            </p:nvGrpSpPr>
            <p:grpSpPr bwMode="auto">
              <a:xfrm>
                <a:off x="2536" y="3336"/>
                <a:ext cx="691" cy="123"/>
                <a:chOff x="480" y="2640"/>
                <a:chExt cx="691" cy="123"/>
              </a:xfrm>
            </p:grpSpPr>
            <p:sp>
              <p:nvSpPr>
                <p:cNvPr id="93" name="Oval 92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94" name="Oval 93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95" name="Oval 94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96" name="Oval 95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97" name="Oval 96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98" name="Oval 97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</p:grpSp>
        <p:grpSp>
          <p:nvGrpSpPr>
            <p:cNvPr id="64" name="Group 63"/>
            <p:cNvGrpSpPr>
              <a:grpSpLocks/>
            </p:cNvGrpSpPr>
            <p:nvPr/>
          </p:nvGrpSpPr>
          <p:grpSpPr bwMode="auto">
            <a:xfrm rot="-3094771">
              <a:off x="3616" y="2464"/>
              <a:ext cx="747" cy="123"/>
              <a:chOff x="768" y="2480"/>
              <a:chExt cx="747" cy="123"/>
            </a:xfrm>
          </p:grpSpPr>
          <p:grpSp>
            <p:nvGrpSpPr>
              <p:cNvPr id="77" name="Group 76"/>
              <p:cNvGrpSpPr>
                <a:grpSpLocks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85" name="Oval 84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86" name="Oval 85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87" name="Oval 86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88" name="Oval 87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89" name="Oval 88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90" name="Oval 89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grpSp>
            <p:nvGrpSpPr>
              <p:cNvPr id="78" name="Group 77"/>
              <p:cNvGrpSpPr>
                <a:grpSpLocks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79" name="Oval 78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80" name="Oval 79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81" name="Oval 80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82" name="Oval 81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83" name="Oval 82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84" name="Oval 83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</p:grpSp>
        <p:sp>
          <p:nvSpPr>
            <p:cNvPr id="65" name="Text Box 101"/>
            <p:cNvSpPr txBox="1">
              <a:spLocks noChangeArrowheads="1"/>
            </p:cNvSpPr>
            <p:nvPr/>
          </p:nvSpPr>
          <p:spPr bwMode="auto">
            <a:xfrm>
              <a:off x="3382" y="2149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R</a:t>
              </a:r>
            </a:p>
          </p:txBody>
        </p:sp>
        <p:sp>
          <p:nvSpPr>
            <p:cNvPr id="66" name="Text Box 117"/>
            <p:cNvSpPr txBox="1">
              <a:spLocks noChangeArrowheads="1"/>
            </p:cNvSpPr>
            <p:nvPr/>
          </p:nvSpPr>
          <p:spPr bwMode="auto">
            <a:xfrm>
              <a:off x="3758" y="2293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R</a:t>
              </a:r>
            </a:p>
          </p:txBody>
        </p:sp>
        <p:sp>
          <p:nvSpPr>
            <p:cNvPr id="67" name="Text Box 118"/>
            <p:cNvSpPr txBox="1">
              <a:spLocks noChangeArrowheads="1"/>
            </p:cNvSpPr>
            <p:nvPr/>
          </p:nvSpPr>
          <p:spPr bwMode="auto">
            <a:xfrm>
              <a:off x="3886" y="2957"/>
              <a:ext cx="2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G</a:t>
              </a:r>
            </a:p>
          </p:txBody>
        </p:sp>
        <p:sp>
          <p:nvSpPr>
            <p:cNvPr id="68" name="Text Box 119"/>
            <p:cNvSpPr txBox="1">
              <a:spLocks noChangeArrowheads="1"/>
            </p:cNvSpPr>
            <p:nvPr/>
          </p:nvSpPr>
          <p:spPr bwMode="auto">
            <a:xfrm>
              <a:off x="4070" y="2381"/>
              <a:ext cx="2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G</a:t>
              </a:r>
            </a:p>
          </p:txBody>
        </p:sp>
        <p:sp>
          <p:nvSpPr>
            <p:cNvPr id="69" name="Text Box 120"/>
            <p:cNvSpPr txBox="1">
              <a:spLocks noChangeArrowheads="1"/>
            </p:cNvSpPr>
            <p:nvPr/>
          </p:nvSpPr>
          <p:spPr bwMode="auto">
            <a:xfrm>
              <a:off x="3462" y="2957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B</a:t>
              </a:r>
            </a:p>
          </p:txBody>
        </p:sp>
        <p:sp>
          <p:nvSpPr>
            <p:cNvPr id="70" name="Text Box 121"/>
            <p:cNvSpPr txBox="1">
              <a:spLocks noChangeArrowheads="1"/>
            </p:cNvSpPr>
            <p:nvPr/>
          </p:nvSpPr>
          <p:spPr bwMode="auto">
            <a:xfrm>
              <a:off x="3342" y="2605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B</a:t>
              </a:r>
            </a:p>
          </p:txBody>
        </p:sp>
        <p:sp>
          <p:nvSpPr>
            <p:cNvPr id="71" name="Line 123"/>
            <p:cNvSpPr>
              <a:spLocks noChangeShapeType="1"/>
            </p:cNvSpPr>
            <p:nvPr/>
          </p:nvSpPr>
          <p:spPr bwMode="auto">
            <a:xfrm rot="-3315409">
              <a:off x="3640" y="235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72" name="Line 124"/>
            <p:cNvSpPr>
              <a:spLocks noChangeShapeType="1"/>
            </p:cNvSpPr>
            <p:nvPr/>
          </p:nvSpPr>
          <p:spPr bwMode="auto">
            <a:xfrm rot="7593431">
              <a:off x="3328" y="2520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73" name="Line 125"/>
            <p:cNvSpPr>
              <a:spLocks noChangeShapeType="1"/>
            </p:cNvSpPr>
            <p:nvPr/>
          </p:nvSpPr>
          <p:spPr bwMode="auto">
            <a:xfrm rot="-8452176">
              <a:off x="3968" y="2168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74" name="Line 126"/>
            <p:cNvSpPr>
              <a:spLocks noChangeShapeType="1"/>
            </p:cNvSpPr>
            <p:nvPr/>
          </p:nvSpPr>
          <p:spPr bwMode="auto">
            <a:xfrm rot="2520652">
              <a:off x="4080" y="259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75" name="Line 127"/>
            <p:cNvSpPr>
              <a:spLocks noChangeShapeType="1"/>
            </p:cNvSpPr>
            <p:nvPr/>
          </p:nvSpPr>
          <p:spPr bwMode="auto">
            <a:xfrm>
              <a:off x="3584" y="2824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76" name="Line 128"/>
            <p:cNvSpPr>
              <a:spLocks noChangeShapeType="1"/>
            </p:cNvSpPr>
            <p:nvPr/>
          </p:nvSpPr>
          <p:spPr bwMode="auto">
            <a:xfrm>
              <a:off x="4000" y="3216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</p:grpSp>
      <p:grpSp>
        <p:nvGrpSpPr>
          <p:cNvPr id="119" name="Group 118"/>
          <p:cNvGrpSpPr>
            <a:grpSpLocks/>
          </p:cNvGrpSpPr>
          <p:nvPr/>
        </p:nvGrpSpPr>
        <p:grpSpPr bwMode="auto">
          <a:xfrm>
            <a:off x="6101647" y="3595435"/>
            <a:ext cx="2036764" cy="1985958"/>
            <a:chOff x="3482" y="573"/>
            <a:chExt cx="1283" cy="1251"/>
          </a:xfrm>
        </p:grpSpPr>
        <p:grpSp>
          <p:nvGrpSpPr>
            <p:cNvPr id="120" name="Group 119"/>
            <p:cNvGrpSpPr>
              <a:grpSpLocks/>
            </p:cNvGrpSpPr>
            <p:nvPr/>
          </p:nvGrpSpPr>
          <p:grpSpPr bwMode="auto">
            <a:xfrm rot="2235580">
              <a:off x="3496" y="936"/>
              <a:ext cx="747" cy="131"/>
              <a:chOff x="2480" y="3328"/>
              <a:chExt cx="747" cy="131"/>
            </a:xfrm>
          </p:grpSpPr>
          <p:grpSp>
            <p:nvGrpSpPr>
              <p:cNvPr id="182" name="Group 181"/>
              <p:cNvGrpSpPr>
                <a:grpSpLocks/>
              </p:cNvGrpSpPr>
              <p:nvPr/>
            </p:nvGrpSpPr>
            <p:grpSpPr bwMode="auto">
              <a:xfrm>
                <a:off x="2480" y="3328"/>
                <a:ext cx="691" cy="123"/>
                <a:chOff x="480" y="2640"/>
                <a:chExt cx="691" cy="123"/>
              </a:xfrm>
            </p:grpSpPr>
            <p:sp>
              <p:nvSpPr>
                <p:cNvPr id="190" name="Oval 189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91" name="Oval 190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92" name="Oval 191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93" name="Oval 192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94" name="Oval 193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95" name="Oval 194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grpSp>
            <p:nvGrpSpPr>
              <p:cNvPr id="183" name="Group 182"/>
              <p:cNvGrpSpPr>
                <a:grpSpLocks/>
              </p:cNvGrpSpPr>
              <p:nvPr/>
            </p:nvGrpSpPr>
            <p:grpSpPr bwMode="auto">
              <a:xfrm>
                <a:off x="2536" y="3336"/>
                <a:ext cx="691" cy="123"/>
                <a:chOff x="480" y="2640"/>
                <a:chExt cx="691" cy="123"/>
              </a:xfrm>
            </p:grpSpPr>
            <p:sp>
              <p:nvSpPr>
                <p:cNvPr id="184" name="Oval 183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85" name="Oval 184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86" name="Oval 185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87" name="Oval 186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88" name="Oval 187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89" name="Oval 188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</p:grpSp>
        <p:grpSp>
          <p:nvGrpSpPr>
            <p:cNvPr id="121" name="Group 120"/>
            <p:cNvGrpSpPr>
              <a:grpSpLocks/>
            </p:cNvGrpSpPr>
            <p:nvPr/>
          </p:nvGrpSpPr>
          <p:grpSpPr bwMode="auto">
            <a:xfrm rot="-3094771">
              <a:off x="3952" y="888"/>
              <a:ext cx="747" cy="123"/>
              <a:chOff x="768" y="2480"/>
              <a:chExt cx="747" cy="123"/>
            </a:xfrm>
          </p:grpSpPr>
          <p:grpSp>
            <p:nvGrpSpPr>
              <p:cNvPr id="168" name="Group 167"/>
              <p:cNvGrpSpPr>
                <a:grpSpLocks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176" name="Oval 175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77" name="Oval 176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78" name="Oval 177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79" name="Oval 178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80" name="Oval 179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81" name="Oval 180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grpSp>
            <p:nvGrpSpPr>
              <p:cNvPr id="169" name="Group 168"/>
              <p:cNvGrpSpPr>
                <a:grpSpLocks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170" name="Oval 169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71" name="Oval 170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72" name="Oval 171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73" name="Oval 172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74" name="Oval 173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75" name="Oval 174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</p:grpSp>
        <p:sp>
          <p:nvSpPr>
            <p:cNvPr id="122" name="Text Box 185"/>
            <p:cNvSpPr txBox="1">
              <a:spLocks noChangeArrowheads="1"/>
            </p:cNvSpPr>
            <p:nvPr/>
          </p:nvSpPr>
          <p:spPr bwMode="auto">
            <a:xfrm>
              <a:off x="3718" y="573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R</a:t>
              </a:r>
            </a:p>
          </p:txBody>
        </p:sp>
        <p:sp>
          <p:nvSpPr>
            <p:cNvPr id="123" name="Text Box 186"/>
            <p:cNvSpPr txBox="1">
              <a:spLocks noChangeArrowheads="1"/>
            </p:cNvSpPr>
            <p:nvPr/>
          </p:nvSpPr>
          <p:spPr bwMode="auto">
            <a:xfrm>
              <a:off x="4094" y="717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R</a:t>
              </a:r>
            </a:p>
          </p:txBody>
        </p:sp>
        <p:sp>
          <p:nvSpPr>
            <p:cNvPr id="124" name="Text Box 188"/>
            <p:cNvSpPr txBox="1">
              <a:spLocks noChangeArrowheads="1"/>
            </p:cNvSpPr>
            <p:nvPr/>
          </p:nvSpPr>
          <p:spPr bwMode="auto">
            <a:xfrm>
              <a:off x="4406" y="805"/>
              <a:ext cx="2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G</a:t>
              </a:r>
            </a:p>
          </p:txBody>
        </p:sp>
        <p:sp>
          <p:nvSpPr>
            <p:cNvPr id="125" name="Text Box 190"/>
            <p:cNvSpPr txBox="1">
              <a:spLocks noChangeArrowheads="1"/>
            </p:cNvSpPr>
            <p:nvPr/>
          </p:nvSpPr>
          <p:spPr bwMode="auto">
            <a:xfrm>
              <a:off x="3678" y="1029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B</a:t>
              </a:r>
            </a:p>
          </p:txBody>
        </p:sp>
        <p:sp>
          <p:nvSpPr>
            <p:cNvPr id="126" name="Line 191"/>
            <p:cNvSpPr>
              <a:spLocks noChangeShapeType="1"/>
            </p:cNvSpPr>
            <p:nvPr/>
          </p:nvSpPr>
          <p:spPr bwMode="auto">
            <a:xfrm rot="-3315409">
              <a:off x="3976" y="776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127" name="Line 192"/>
            <p:cNvSpPr>
              <a:spLocks noChangeShapeType="1"/>
            </p:cNvSpPr>
            <p:nvPr/>
          </p:nvSpPr>
          <p:spPr bwMode="auto">
            <a:xfrm rot="7593431">
              <a:off x="3664" y="944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128" name="Line 193"/>
            <p:cNvSpPr>
              <a:spLocks noChangeShapeType="1"/>
            </p:cNvSpPr>
            <p:nvPr/>
          </p:nvSpPr>
          <p:spPr bwMode="auto">
            <a:xfrm rot="-8452176">
              <a:off x="4304" y="59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129" name="Line 194"/>
            <p:cNvSpPr>
              <a:spLocks noChangeShapeType="1"/>
            </p:cNvSpPr>
            <p:nvPr/>
          </p:nvSpPr>
          <p:spPr bwMode="auto">
            <a:xfrm rot="2520652">
              <a:off x="4416" y="1016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grpSp>
          <p:nvGrpSpPr>
            <p:cNvPr id="130" name="Group 129"/>
            <p:cNvGrpSpPr>
              <a:grpSpLocks/>
            </p:cNvGrpSpPr>
            <p:nvPr/>
          </p:nvGrpSpPr>
          <p:grpSpPr bwMode="auto">
            <a:xfrm>
              <a:off x="3830" y="1081"/>
              <a:ext cx="156" cy="731"/>
              <a:chOff x="3854" y="1545"/>
              <a:chExt cx="156" cy="731"/>
            </a:xfrm>
          </p:grpSpPr>
          <p:grpSp>
            <p:nvGrpSpPr>
              <p:cNvPr id="154" name="Group 153"/>
              <p:cNvGrpSpPr>
                <a:grpSpLocks/>
              </p:cNvGrpSpPr>
              <p:nvPr/>
            </p:nvGrpSpPr>
            <p:grpSpPr bwMode="auto">
              <a:xfrm rot="-3094771">
                <a:off x="3570" y="1869"/>
                <a:ext cx="691" cy="123"/>
                <a:chOff x="480" y="2640"/>
                <a:chExt cx="691" cy="123"/>
              </a:xfrm>
            </p:grpSpPr>
            <p:sp>
              <p:nvSpPr>
                <p:cNvPr id="162" name="Oval 161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63" name="Oval 162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64" name="Oval 163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65" name="Oval 164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66" name="Oval 165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67" name="Oval 166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grpSp>
            <p:nvGrpSpPr>
              <p:cNvPr id="155" name="Group 154"/>
              <p:cNvGrpSpPr>
                <a:grpSpLocks/>
              </p:cNvGrpSpPr>
              <p:nvPr/>
            </p:nvGrpSpPr>
            <p:grpSpPr bwMode="auto">
              <a:xfrm rot="-3094771">
                <a:off x="3608" y="1832"/>
                <a:ext cx="690" cy="115"/>
                <a:chOff x="1574" y="2525"/>
                <a:chExt cx="690" cy="115"/>
              </a:xfrm>
            </p:grpSpPr>
            <p:sp>
              <p:nvSpPr>
                <p:cNvPr id="156" name="Oval 155"/>
                <p:cNvSpPr>
                  <a:spLocks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57" name="Oval 156"/>
                <p:cNvSpPr>
                  <a:spLocks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58" name="Oval 157"/>
                <p:cNvSpPr>
                  <a:spLocks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59" name="Oval 158"/>
                <p:cNvSpPr>
                  <a:spLocks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60" name="Oval 159"/>
                <p:cNvSpPr>
                  <a:spLocks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61" name="Oval 160"/>
                <p:cNvSpPr>
                  <a:spLocks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</p:grpSp>
        <p:grpSp>
          <p:nvGrpSpPr>
            <p:cNvPr id="131" name="Group 130"/>
            <p:cNvGrpSpPr>
              <a:grpSpLocks/>
            </p:cNvGrpSpPr>
            <p:nvPr/>
          </p:nvGrpSpPr>
          <p:grpSpPr bwMode="auto">
            <a:xfrm>
              <a:off x="3999" y="1311"/>
              <a:ext cx="730" cy="164"/>
              <a:chOff x="4551" y="2943"/>
              <a:chExt cx="730" cy="164"/>
            </a:xfrm>
          </p:grpSpPr>
          <p:grpSp>
            <p:nvGrpSpPr>
              <p:cNvPr id="140" name="Group 139"/>
              <p:cNvGrpSpPr>
                <a:grpSpLocks/>
              </p:cNvGrpSpPr>
              <p:nvPr/>
            </p:nvGrpSpPr>
            <p:grpSpPr bwMode="auto">
              <a:xfrm rot="2235580">
                <a:off x="4551" y="2943"/>
                <a:ext cx="691" cy="123"/>
                <a:chOff x="480" y="2640"/>
                <a:chExt cx="691" cy="123"/>
              </a:xfrm>
            </p:grpSpPr>
            <p:sp>
              <p:nvSpPr>
                <p:cNvPr id="148" name="Oval 147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49" name="Oval 148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50" name="Oval 149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51" name="Oval 150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52" name="Oval 151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53" name="Oval 152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grpSp>
            <p:nvGrpSpPr>
              <p:cNvPr id="141" name="Group 140"/>
              <p:cNvGrpSpPr>
                <a:grpSpLocks/>
              </p:cNvGrpSpPr>
              <p:nvPr/>
            </p:nvGrpSpPr>
            <p:grpSpPr bwMode="auto">
              <a:xfrm rot="2235580">
                <a:off x="4590" y="2984"/>
                <a:ext cx="691" cy="123"/>
                <a:chOff x="480" y="2640"/>
                <a:chExt cx="691" cy="123"/>
              </a:xfrm>
            </p:grpSpPr>
            <p:sp>
              <p:nvSpPr>
                <p:cNvPr id="142" name="Oval 141"/>
                <p:cNvSpPr>
                  <a:spLocks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43" name="Oval 142"/>
                <p:cNvSpPr>
                  <a:spLocks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44" name="Oval 143"/>
                <p:cNvSpPr>
                  <a:spLocks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45" name="Oval 144"/>
                <p:cNvSpPr>
                  <a:spLocks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46" name="Oval 145"/>
                <p:cNvSpPr>
                  <a:spLocks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  <p:sp>
              <p:nvSpPr>
                <p:cNvPr id="147" name="Oval 146"/>
                <p:cNvSpPr>
                  <a:spLocks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</p:grpSp>
        <p:sp>
          <p:nvSpPr>
            <p:cNvPr id="132" name="Line 228"/>
            <p:cNvSpPr>
              <a:spLocks noChangeShapeType="1"/>
            </p:cNvSpPr>
            <p:nvPr/>
          </p:nvSpPr>
          <p:spPr bwMode="auto">
            <a:xfrm rot="-8452176">
              <a:off x="3760" y="1328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3482" y="1440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B</a:t>
              </a:r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3901" y="1440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R</a:t>
              </a:r>
            </a:p>
          </p:txBody>
        </p:sp>
        <p:sp>
          <p:nvSpPr>
            <p:cNvPr id="135" name="Line 231"/>
            <p:cNvSpPr>
              <a:spLocks noChangeShapeType="1"/>
            </p:cNvSpPr>
            <p:nvPr/>
          </p:nvSpPr>
          <p:spPr bwMode="auto">
            <a:xfrm rot="2520652">
              <a:off x="3856" y="1672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136" name="Line 233"/>
            <p:cNvSpPr>
              <a:spLocks noChangeShapeType="1"/>
            </p:cNvSpPr>
            <p:nvPr/>
          </p:nvSpPr>
          <p:spPr bwMode="auto">
            <a:xfrm rot="-3315409">
              <a:off x="4688" y="1384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4429" y="1200"/>
              <a:ext cx="2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G</a:t>
              </a:r>
            </a:p>
          </p:txBody>
        </p:sp>
        <p:sp>
          <p:nvSpPr>
            <p:cNvPr id="138" name="Line 235"/>
            <p:cNvSpPr>
              <a:spLocks noChangeShapeType="1"/>
            </p:cNvSpPr>
            <p:nvPr/>
          </p:nvSpPr>
          <p:spPr bwMode="auto">
            <a:xfrm rot="7593431">
              <a:off x="4296" y="1424"/>
              <a:ext cx="1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kern="1200"/>
            </a:p>
          </p:txBody>
        </p:sp>
        <p:sp>
          <p:nvSpPr>
            <p:cNvPr id="139" name="Rectangle 138"/>
            <p:cNvSpPr>
              <a:spLocks noChangeArrowheads="1"/>
            </p:cNvSpPr>
            <p:nvPr/>
          </p:nvSpPr>
          <p:spPr bwMode="auto">
            <a:xfrm>
              <a:off x="4338" y="1512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/>
                <a:t>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6875" y="3058620"/>
            <a:ext cx="471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Gluons strongly interact with quarks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6423" y="5676842"/>
            <a:ext cx="7067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Gluons strongly interact with other gluons.</a:t>
            </a: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This makes QCD different than all other interactions.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2333-7C79-ED4F-B16F-FE223EA6D4E5}" type="slidenum">
              <a:rPr lang="en-US"/>
              <a:pPr/>
              <a:t>15</a:t>
            </a:fld>
            <a:endParaRPr lang="en-US"/>
          </a:p>
        </p:txBody>
      </p:sp>
      <p:pic>
        <p:nvPicPr>
          <p:cNvPr id="23555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104900"/>
            <a:ext cx="3994150" cy="2776538"/>
          </a:xfrm>
          <a:prstGeom prst="rect">
            <a:avLst/>
          </a:prstGeom>
          <a:noFill/>
        </p:spPr>
      </p:pic>
      <p:pic>
        <p:nvPicPr>
          <p:cNvPr id="23557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8200" y="825500"/>
            <a:ext cx="27178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9" name="Rectangle 1031"/>
          <p:cNvSpPr>
            <a:spLocks noChangeArrowheads="1"/>
          </p:cNvSpPr>
          <p:nvPr/>
        </p:nvSpPr>
        <p:spPr bwMode="auto">
          <a:xfrm>
            <a:off x="538163" y="4210050"/>
            <a:ext cx="4344987" cy="9159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ED181E"/>
                </a:solidFill>
              </a:rPr>
              <a:t>C</a:t>
            </a:r>
            <a:r>
              <a:rPr lang="en-US" sz="1800" b="1">
                <a:solidFill>
                  <a:schemeClr val="accent2"/>
                </a:solidFill>
              </a:rPr>
              <a:t>o</a:t>
            </a:r>
            <a:r>
              <a:rPr lang="en-US" sz="1800" b="1">
                <a:solidFill>
                  <a:srgbClr val="FFE957"/>
                </a:solidFill>
              </a:rPr>
              <a:t>l</a:t>
            </a:r>
            <a:r>
              <a:rPr lang="en-US" sz="1800" b="1">
                <a:solidFill>
                  <a:schemeClr val="hlink"/>
                </a:solidFill>
              </a:rPr>
              <a:t>o</a:t>
            </a:r>
            <a:r>
              <a:rPr lang="en-US" sz="1800" b="1">
                <a:solidFill>
                  <a:srgbClr val="18605A"/>
                </a:solidFill>
              </a:rPr>
              <a:t>r</a:t>
            </a:r>
            <a:r>
              <a:rPr lang="en-US" sz="1800" b="1"/>
              <a:t> </a:t>
            </a:r>
            <a:r>
              <a:rPr lang="en-US" sz="1800" b="1">
                <a:solidFill>
                  <a:srgbClr val="CC0066"/>
                </a:solidFill>
              </a:rPr>
              <a:t>Field: Because of self interaction, confining flux tubes form between static  color charges</a:t>
            </a:r>
          </a:p>
        </p:txBody>
      </p:sp>
      <p:sp>
        <p:nvSpPr>
          <p:cNvPr id="23561" name="Rectangle 1033"/>
          <p:cNvSpPr>
            <a:spLocks noChangeArrowheads="1"/>
          </p:cNvSpPr>
          <p:nvPr/>
        </p:nvSpPr>
        <p:spPr bwMode="auto">
          <a:xfrm>
            <a:off x="5854700" y="5005388"/>
            <a:ext cx="2806700" cy="1069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CC0066"/>
                </a:solidFill>
              </a:rPr>
              <a:t>Confinement arises from flux tubes and their excitation leads to a new spectrum of mesons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0"/>
            <a:ext cx="6190802" cy="8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Quantum Chromo Dynamics</a:t>
            </a:r>
          </a:p>
        </p:txBody>
      </p:sp>
    </p:spTree>
    <p:extLst>
      <p:ext uri="{BB962C8B-B14F-4D97-AF65-F5344CB8AC3E}">
        <p14:creationId xmlns:p14="http://schemas.microsoft.com/office/powerpoint/2010/main" val="185502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E779-ABDF-D947-85E1-474C57E91CB9}" type="slidenum">
              <a:rPr lang="en-US"/>
              <a:pPr/>
              <a:t>16</a:t>
            </a:fld>
            <a:endParaRPr lang="en-US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58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3366CC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85800" y="9144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Q</a:t>
            </a:r>
            <a:r>
              <a:rPr lang="en-US" sz="2800" dirty="0" smtClean="0">
                <a:solidFill>
                  <a:srgbClr val="0000FF"/>
                </a:solidFill>
              </a:rPr>
              <a:t>uarks </a:t>
            </a:r>
            <a:r>
              <a:rPr lang="en-US" sz="2800" dirty="0">
                <a:solidFill>
                  <a:srgbClr val="0000FF"/>
                </a:solidFill>
              </a:rPr>
              <a:t>can never be </a:t>
            </a:r>
            <a:r>
              <a:rPr lang="en-US" sz="2800" dirty="0" smtClean="0">
                <a:solidFill>
                  <a:srgbClr val="0000FF"/>
                </a:solidFill>
              </a:rPr>
              <a:t>isolated.</a:t>
            </a:r>
            <a:endParaRPr lang="en-US" sz="280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There is a linearly </a:t>
            </a:r>
            <a:r>
              <a:rPr lang="en-US" sz="2800" dirty="0">
                <a:solidFill>
                  <a:srgbClr val="0000FF"/>
                </a:solidFill>
              </a:rPr>
              <a:t>rising </a:t>
            </a:r>
            <a:r>
              <a:rPr lang="en-US" sz="2800" dirty="0" smtClean="0">
                <a:solidFill>
                  <a:srgbClr val="0000FF"/>
                </a:solidFill>
              </a:rPr>
              <a:t>potential energy.</a:t>
            </a:r>
            <a:endParaRPr lang="en-US" sz="2800" dirty="0">
              <a:solidFill>
                <a:srgbClr val="0000FF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smtClean="0">
                <a:solidFill>
                  <a:srgbClr val="000090"/>
                </a:solidFill>
              </a:rPr>
              <a:t>Constant  16-ton force between quarks.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90"/>
                </a:solidFill>
              </a:rPr>
              <a:t>S</a:t>
            </a:r>
            <a:r>
              <a:rPr lang="en-US" dirty="0" smtClean="0">
                <a:solidFill>
                  <a:srgbClr val="000090"/>
                </a:solidFill>
              </a:rPr>
              <a:t>eparation </a:t>
            </a:r>
            <a:r>
              <a:rPr lang="en-US" dirty="0">
                <a:solidFill>
                  <a:srgbClr val="000090"/>
                </a:solidFill>
              </a:rPr>
              <a:t>of quark from antiquark takes an infinite amount of energy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90"/>
                </a:solidFill>
              </a:rPr>
              <a:t>G</a:t>
            </a:r>
            <a:r>
              <a:rPr lang="en-US" dirty="0" smtClean="0">
                <a:solidFill>
                  <a:srgbClr val="000090"/>
                </a:solidFill>
              </a:rPr>
              <a:t>luon </a:t>
            </a:r>
            <a:r>
              <a:rPr lang="en-US" dirty="0">
                <a:solidFill>
                  <a:srgbClr val="000090"/>
                </a:solidFill>
              </a:rPr>
              <a:t>flux breaks, new quark-antiquark pair </a:t>
            </a:r>
            <a:r>
              <a:rPr lang="en-US" dirty="0" smtClean="0">
                <a:solidFill>
                  <a:srgbClr val="000090"/>
                </a:solidFill>
              </a:rPr>
              <a:t>produced --- E=mc</a:t>
            </a:r>
            <a:r>
              <a:rPr lang="en-US" baseline="30000" dirty="0" smtClean="0">
                <a:solidFill>
                  <a:srgbClr val="000090"/>
                </a:solidFill>
              </a:rPr>
              <a:t>2.</a:t>
            </a:r>
            <a:endParaRPr lang="en-US" baseline="30000" dirty="0">
              <a:solidFill>
                <a:srgbClr val="000090"/>
              </a:solidFill>
            </a:endParaRPr>
          </a:p>
        </p:txBody>
      </p:sp>
      <p:pic>
        <p:nvPicPr>
          <p:cNvPr id="28676" name="Picture 4" descr="string_bre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3300" y="3105657"/>
            <a:ext cx="4378325" cy="2781300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84092" y="76200"/>
            <a:ext cx="4178415" cy="762000"/>
          </a:xfrm>
        </p:spPr>
        <p:txBody>
          <a:bodyPr>
            <a:normAutofit/>
          </a:bodyPr>
          <a:lstStyle/>
          <a:p>
            <a:r>
              <a:rPr lang="en-US" dirty="0"/>
              <a:t>Quark Confinement</a:t>
            </a:r>
          </a:p>
        </p:txBody>
      </p:sp>
    </p:spTree>
    <p:extLst>
      <p:ext uri="{BB962C8B-B14F-4D97-AF65-F5344CB8AC3E}">
        <p14:creationId xmlns:p14="http://schemas.microsoft.com/office/powerpoint/2010/main" val="336499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ucleon_sp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10" y="908518"/>
            <a:ext cx="4837430" cy="20002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9056"/>
            <a:ext cx="5363212" cy="653872"/>
          </a:xfrm>
        </p:spPr>
        <p:txBody>
          <a:bodyPr>
            <a:normAutofit/>
          </a:bodyPr>
          <a:lstStyle/>
          <a:p>
            <a:r>
              <a:rPr lang="en-US" b="1" dirty="0" smtClean="0"/>
              <a:t>The </a:t>
            </a:r>
            <a:r>
              <a:rPr lang="en-US" dirty="0" smtClean="0"/>
              <a:t>Mass</a:t>
            </a:r>
            <a:r>
              <a:rPr lang="en-US" b="1" dirty="0" smtClean="0"/>
              <a:t> of The Proton?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1403" y="832928"/>
            <a:ext cx="4218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The proton has a mass ~1800 times that of the electron.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The bare masses of the up and down quarks are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~18 times the mass of the electron.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30151" y="2744542"/>
            <a:ext cx="3679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18 m</a:t>
            </a:r>
            <a:r>
              <a:rPr lang="en-US" sz="2800" b="1" baseline="-25000" dirty="0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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1800 m</a:t>
            </a:r>
            <a:r>
              <a:rPr lang="en-US" sz="2800" b="1" baseline="-25000" dirty="0" smtClean="0">
                <a:solidFill>
                  <a:schemeClr val="accent6">
                    <a:lumMod val="50000"/>
                  </a:schemeClr>
                </a:solidFill>
              </a:rPr>
              <a:t>e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??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403" y="3744035"/>
            <a:ext cx="81179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In many experiments, the proton behaves like it contains three objects of mass ~600 times the mass of the electron.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0090"/>
                </a:solidFill>
              </a:rPr>
              <a:t>Three ``heavy” objects confined in a 1fm sized space.</a:t>
            </a:r>
          </a:p>
        </p:txBody>
      </p:sp>
    </p:spTree>
    <p:extLst>
      <p:ext uri="{BB962C8B-B14F-4D97-AF65-F5344CB8AC3E}">
        <p14:creationId xmlns:p14="http://schemas.microsoft.com/office/powerpoint/2010/main" val="417210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ucleon_sp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10" y="908518"/>
            <a:ext cx="4837430" cy="20002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9056"/>
            <a:ext cx="5363212" cy="653872"/>
          </a:xfrm>
        </p:spPr>
        <p:txBody>
          <a:bodyPr>
            <a:normAutofit/>
          </a:bodyPr>
          <a:lstStyle/>
          <a:p>
            <a:r>
              <a:rPr lang="en-US" b="1" dirty="0" smtClean="0"/>
              <a:t>The </a:t>
            </a:r>
            <a:r>
              <a:rPr lang="en-US" dirty="0" smtClean="0"/>
              <a:t>Mass</a:t>
            </a:r>
            <a:r>
              <a:rPr lang="en-US" b="1" dirty="0" smtClean="0"/>
              <a:t> of The Proton?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1403" y="832928"/>
            <a:ext cx="4218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The proton has a mass ~1800 times that of the electron.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The bare masses of the up and down quarks are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~18 times the mass of the electron.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30151" y="2744542"/>
            <a:ext cx="3679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18 m</a:t>
            </a:r>
            <a:r>
              <a:rPr lang="en-US" sz="2800" b="1" baseline="-25000" dirty="0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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1800 m</a:t>
            </a:r>
            <a:r>
              <a:rPr lang="en-US" sz="2800" b="1" baseline="-25000" dirty="0" smtClean="0">
                <a:solidFill>
                  <a:schemeClr val="accent6">
                    <a:lumMod val="50000"/>
                  </a:schemeClr>
                </a:solidFill>
              </a:rPr>
              <a:t>e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??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767" y="3510584"/>
            <a:ext cx="84753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If gluons did not carry color charges, QCD would look much more like the electromagnetic interaction. 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The energy density is associated with color-charge density in a quark-gluon system. </a:t>
            </a: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An balancing of size and color charge has to occur. 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ucleon_sp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10" y="908518"/>
            <a:ext cx="4837430" cy="20002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9056"/>
            <a:ext cx="5363212" cy="653872"/>
          </a:xfrm>
        </p:spPr>
        <p:txBody>
          <a:bodyPr>
            <a:normAutofit/>
          </a:bodyPr>
          <a:lstStyle/>
          <a:p>
            <a:r>
              <a:rPr lang="en-US" b="1" dirty="0" smtClean="0"/>
              <a:t>The </a:t>
            </a:r>
            <a:r>
              <a:rPr lang="en-US" dirty="0" smtClean="0"/>
              <a:t>Mass</a:t>
            </a:r>
            <a:r>
              <a:rPr lang="en-US" b="1" dirty="0" smtClean="0"/>
              <a:t> of The Proton?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1403" y="832928"/>
            <a:ext cx="4218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The proton has a mass ~1800 times that of the electron.</a:t>
            </a: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The bare masses of the up and down quarks are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~18 times the mass of the electron.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30151" y="2744542"/>
            <a:ext cx="3679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18 m</a:t>
            </a:r>
            <a:r>
              <a:rPr lang="en-US" sz="2800" b="1" baseline="-25000" dirty="0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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1800 m</a:t>
            </a:r>
            <a:r>
              <a:rPr lang="en-US" sz="2800" b="1" baseline="-25000" dirty="0" smtClean="0">
                <a:solidFill>
                  <a:schemeClr val="accent6">
                    <a:lumMod val="50000"/>
                  </a:schemeClr>
                </a:solidFill>
              </a:rPr>
              <a:t>e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??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403" y="3744035"/>
            <a:ext cx="81179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84807"/>
                </a:solidFill>
              </a:rPr>
              <a:t>The </a:t>
            </a:r>
            <a:r>
              <a:rPr lang="en-US" sz="2800" dirty="0" err="1" smtClean="0">
                <a:solidFill>
                  <a:srgbClr val="984807"/>
                </a:solidFill>
              </a:rPr>
              <a:t>gluonic</a:t>
            </a:r>
            <a:r>
              <a:rPr lang="en-US" sz="2800" dirty="0" smtClean="0">
                <a:solidFill>
                  <a:srgbClr val="984807"/>
                </a:solidFill>
              </a:rPr>
              <a:t> field binding the quarks generates the most of the proton’s mass. 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Most of the visible (not dark) mass of the universe is gluons!</a:t>
            </a:r>
          </a:p>
        </p:txBody>
      </p:sp>
    </p:spTree>
    <p:extLst>
      <p:ext uri="{BB962C8B-B14F-4D97-AF65-F5344CB8AC3E}">
        <p14:creationId xmlns:p14="http://schemas.microsoft.com/office/powerpoint/2010/main" val="1536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Fundamental Interactions</a:t>
            </a:r>
          </a:p>
          <a:p>
            <a:r>
              <a:rPr lang="en-US" dirty="0" smtClean="0"/>
              <a:t>Quantum Chromo Dynamics </a:t>
            </a:r>
          </a:p>
          <a:p>
            <a:r>
              <a:rPr lang="en-US" dirty="0" smtClean="0"/>
              <a:t>Color Charges and Gluons</a:t>
            </a:r>
          </a:p>
          <a:p>
            <a:r>
              <a:rPr lang="en-US" dirty="0" smtClean="0"/>
              <a:t>Exciting the Glue</a:t>
            </a:r>
          </a:p>
          <a:p>
            <a:r>
              <a:rPr lang="en-US" dirty="0" smtClean="0"/>
              <a:t>The GlueX Experiment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79968" y="6782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61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ucleon_sp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10" y="908518"/>
            <a:ext cx="4837430" cy="20002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9056"/>
            <a:ext cx="5363212" cy="653872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Spin of the Proton?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1403" y="832928"/>
            <a:ext cx="41142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What makes up the spin ½ of the proton?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Three Spin 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quarks? </a:t>
            </a:r>
            <a:r>
              <a:rPr lang="en-US" sz="2400" dirty="0" smtClean="0">
                <a:solidFill>
                  <a:srgbClr val="0000FF"/>
                </a:solidFill>
                <a:latin typeface="Symbol"/>
              </a:rPr>
              <a:t>DS </a:t>
            </a:r>
            <a:r>
              <a:rPr lang="en-US" sz="2400" dirty="0" smtClean="0">
                <a:solidFill>
                  <a:srgbClr val="0000FF"/>
                </a:solidFill>
              </a:rPr>
              <a:t>is only 25% of the total spin!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Spin of gluons?  J</a:t>
            </a:r>
            <a:r>
              <a:rPr lang="en-US" sz="2400" baseline="-25000" dirty="0" smtClean="0">
                <a:solidFill>
                  <a:srgbClr val="0000FF"/>
                </a:solidFill>
              </a:rPr>
              <a:t>g</a:t>
            </a:r>
            <a:r>
              <a:rPr lang="en-US" sz="2400" dirty="0" smtClean="0">
                <a:solidFill>
                  <a:srgbClr val="0000FF"/>
                </a:solidFill>
              </a:rPr>
              <a:t> is also only 25% of the total spin!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Orbital motion?  L</a:t>
            </a:r>
            <a:r>
              <a:rPr lang="en-US" sz="2400" baseline="-25000" dirty="0" smtClean="0">
                <a:solidFill>
                  <a:srgbClr val="0000FF"/>
                </a:solidFill>
              </a:rPr>
              <a:t>q</a:t>
            </a:r>
            <a:r>
              <a:rPr lang="en-US" sz="2400" dirty="0" smtClean="0">
                <a:solidFill>
                  <a:srgbClr val="0000FF"/>
                </a:solidFill>
              </a:rPr>
              <a:t> is currently unexplored.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DBDE-9186-D44E-B30A-BC2C7A5002A2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223860"/>
              </p:ext>
            </p:extLst>
          </p:nvPr>
        </p:nvGraphicFramePr>
        <p:xfrm>
          <a:off x="4069310" y="3422716"/>
          <a:ext cx="44084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4" imgW="1714500" imgH="355600" progId="Equation.3">
                  <p:embed/>
                </p:oleObj>
              </mc:Choice>
              <mc:Fallback>
                <p:oleObj name="Equation" r:id="rId4" imgW="17145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9310" y="3422716"/>
                        <a:ext cx="440848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562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43" y="1196114"/>
            <a:ext cx="4953000" cy="4953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79056"/>
            <a:ext cx="5363212" cy="6538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</a:t>
            </a:r>
            <a:r>
              <a:rPr lang="en-US" dirty="0" smtClean="0"/>
              <a:t>Structure of </a:t>
            </a:r>
            <a:r>
              <a:rPr lang="en-US" b="1" dirty="0" smtClean="0"/>
              <a:t>The Proton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6019800" y="3692060"/>
            <a:ext cx="531585" cy="48735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34457" y="1525847"/>
            <a:ext cx="531585" cy="48735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58407" y="4794344"/>
            <a:ext cx="531585" cy="48735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1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08F4-258A-C745-BFCE-A13FED95208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0"/>
            <a:ext cx="672708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Observed </a:t>
            </a:r>
            <a:r>
              <a:rPr lang="en-US" sz="3600" b="1" kern="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Quark Configurations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835" y="2331255"/>
            <a:ext cx="30480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89" y="2337852"/>
            <a:ext cx="3048000" cy="2476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119" y="839646"/>
            <a:ext cx="2737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0066"/>
                </a:solidFill>
              </a:rPr>
              <a:t>3-Quark Systems </a:t>
            </a:r>
          </a:p>
          <a:p>
            <a:pPr algn="ctr"/>
            <a:r>
              <a:rPr lang="en-US" sz="2400" b="1" dirty="0" smtClean="0">
                <a:solidFill>
                  <a:srgbClr val="CC0066"/>
                </a:solidFill>
              </a:rPr>
              <a:t>Baryons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945162" y="864753"/>
            <a:ext cx="3959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0066"/>
                </a:solidFill>
              </a:rPr>
              <a:t>Quark-antiquark Systems </a:t>
            </a:r>
          </a:p>
          <a:p>
            <a:pPr algn="ctr"/>
            <a:r>
              <a:rPr lang="en-US" sz="2400" b="1" dirty="0" smtClean="0">
                <a:solidFill>
                  <a:srgbClr val="CC0066"/>
                </a:solidFill>
              </a:rPr>
              <a:t>Mesons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7290" y="1623369"/>
            <a:ext cx="2526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Groups of 8 (octet)</a:t>
            </a:r>
          </a:p>
          <a:p>
            <a:r>
              <a:rPr lang="en-US" sz="2000" dirty="0">
                <a:solidFill>
                  <a:srgbClr val="000090"/>
                </a:solidFill>
              </a:rPr>
              <a:t>a</a:t>
            </a:r>
            <a:r>
              <a:rPr lang="en-US" sz="2000" dirty="0" smtClean="0">
                <a:solidFill>
                  <a:srgbClr val="000090"/>
                </a:solidFill>
              </a:rPr>
              <a:t>nd 10 (decuplet).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6769" y="165448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Groups of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9 (nonet).</a:t>
            </a:r>
            <a:endParaRPr lang="en-US" sz="2000" dirty="0">
              <a:solidFill>
                <a:srgbClr val="00009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0789" y="4738543"/>
            <a:ext cx="7462943" cy="1630190"/>
            <a:chOff x="230789" y="4335244"/>
            <a:chExt cx="7462943" cy="1630190"/>
          </a:xfrm>
        </p:grpSpPr>
        <p:sp>
          <p:nvSpPr>
            <p:cNvPr id="15" name="Rectangle 4"/>
            <p:cNvSpPr txBox="1">
              <a:spLocks noChangeArrowheads="1"/>
            </p:cNvSpPr>
            <p:nvPr/>
          </p:nvSpPr>
          <p:spPr bwMode="auto">
            <a:xfrm>
              <a:off x="264458" y="4335244"/>
              <a:ext cx="3948192" cy="440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66CC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Other Configurations?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2728" y="4884782"/>
              <a:ext cx="1460500" cy="304800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789" y="5508313"/>
              <a:ext cx="1079500" cy="3810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572" y="4890161"/>
              <a:ext cx="889000" cy="381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95688" y="4885002"/>
              <a:ext cx="1292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4-quark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52269" y="5503769"/>
              <a:ext cx="1922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pentaquarks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74203" y="4776447"/>
              <a:ext cx="14195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glueballs</a:t>
              </a:r>
              <a:endParaRPr lang="en-US" dirty="0"/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5450" y="5508625"/>
              <a:ext cx="647700" cy="381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306769" y="5471202"/>
              <a:ext cx="1269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hybrids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62816" y="2388065"/>
            <a:ext cx="2542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p</a:t>
            </a:r>
            <a:r>
              <a:rPr lang="en-US" sz="2000" b="1" dirty="0" smtClean="0">
                <a:solidFill>
                  <a:srgbClr val="0000FF"/>
                </a:solidFill>
              </a:rPr>
              <a:t>roton and neutron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8631" y="3922155"/>
            <a:ext cx="257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="1" dirty="0" smtClean="0">
                <a:solidFill>
                  <a:srgbClr val="0000FF"/>
                </a:solidFill>
              </a:rPr>
              <a:t> meson or pion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4055" y="316426"/>
            <a:ext cx="109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(</a:t>
            </a:r>
            <a:r>
              <a:rPr lang="en-US" sz="2800" dirty="0" err="1" smtClean="0">
                <a:solidFill>
                  <a:srgbClr val="0000FF"/>
                </a:solidFill>
              </a:rPr>
              <a:t>u,d,s</a:t>
            </a:r>
            <a:r>
              <a:rPr lang="en-US" sz="2800" dirty="0" smtClean="0">
                <a:solidFill>
                  <a:srgbClr val="0000FF"/>
                </a:solidFill>
              </a:rPr>
              <a:t>)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2B87-FD79-0346-82CA-C63E7DA39726}" type="slidenum">
              <a:rPr lang="en-US"/>
              <a:pPr/>
              <a:t>23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9880" y="781854"/>
            <a:ext cx="2578100" cy="676389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Positronium</a:t>
            </a:r>
          </a:p>
        </p:txBody>
      </p:sp>
      <p:grpSp>
        <p:nvGrpSpPr>
          <p:cNvPr id="14350" name="Group 14"/>
          <p:cNvGrpSpPr>
            <a:grpSpLocks/>
          </p:cNvGrpSpPr>
          <p:nvPr/>
        </p:nvGrpSpPr>
        <p:grpSpPr bwMode="auto">
          <a:xfrm>
            <a:off x="6470650" y="617837"/>
            <a:ext cx="1993900" cy="822325"/>
            <a:chOff x="760" y="1400"/>
            <a:chExt cx="1256" cy="518"/>
          </a:xfrm>
        </p:grpSpPr>
        <p:sp>
          <p:nvSpPr>
            <p:cNvPr id="14344" name="Oval 8"/>
            <p:cNvSpPr>
              <a:spLocks noChangeArrowheads="1"/>
            </p:cNvSpPr>
            <p:nvPr/>
          </p:nvSpPr>
          <p:spPr bwMode="auto">
            <a:xfrm>
              <a:off x="824" y="152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346" name="Group 10"/>
            <p:cNvGrpSpPr>
              <a:grpSpLocks/>
            </p:cNvGrpSpPr>
            <p:nvPr/>
          </p:nvGrpSpPr>
          <p:grpSpPr bwMode="auto">
            <a:xfrm>
              <a:off x="760" y="1400"/>
              <a:ext cx="272" cy="518"/>
              <a:chOff x="760" y="1400"/>
              <a:chExt cx="272" cy="518"/>
            </a:xfrm>
          </p:grpSpPr>
          <p:sp>
            <p:nvSpPr>
              <p:cNvPr id="14341" name="Line 5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9" name="Oval 3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e</a:t>
                </a:r>
                <a:r>
                  <a:rPr lang="en-US" baseline="3000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1744" y="1400"/>
              <a:ext cx="272" cy="518"/>
              <a:chOff x="1360" y="1416"/>
              <a:chExt cx="272" cy="518"/>
            </a:xfrm>
          </p:grpSpPr>
          <p:sp>
            <p:nvSpPr>
              <p:cNvPr id="14342" name="Line 6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0" name="Oval 4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e</a:t>
                </a:r>
                <a:r>
                  <a:rPr lang="en-US" baseline="30000">
                    <a:solidFill>
                      <a:srgbClr val="0000CC"/>
                    </a:solidFill>
                  </a:rPr>
                  <a:t>-</a:t>
                </a:r>
              </a:p>
            </p:txBody>
          </p:sp>
        </p:grp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1304" y="186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352" y="152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25425" y="165100"/>
            <a:ext cx="59989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Spectroscopy - a </a:t>
            </a:r>
            <a:r>
              <a:rPr lang="en-US" sz="3600" b="1" dirty="0">
                <a:solidFill>
                  <a:srgbClr val="000090"/>
                </a:solidFill>
                <a:latin typeface="+mj-lt"/>
              </a:rPr>
              <a:t>probe of QED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8" y="1572134"/>
            <a:ext cx="4216400" cy="31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72821"/>
            <a:ext cx="8286750" cy="3371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599061"/>
            <a:ext cx="7632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Include spin, S, </a:t>
            </a:r>
            <a:r>
              <a:rPr lang="en-US" sz="2400" dirty="0">
                <a:solidFill>
                  <a:srgbClr val="0000FF"/>
                </a:solidFill>
              </a:rPr>
              <a:t>t</a:t>
            </a:r>
            <a:r>
              <a:rPr lang="en-US" sz="2400" dirty="0" smtClean="0">
                <a:solidFill>
                  <a:srgbClr val="0000FF"/>
                </a:solidFill>
              </a:rPr>
              <a:t>otal angular momentum J: J = L + S:    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(2S+1)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US" sz="2400" b="1" baseline="-25000" dirty="0" smtClean="0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5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2B87-FD79-0346-82CA-C63E7DA39726}" type="slidenum">
              <a:rPr lang="en-US"/>
              <a:pPr/>
              <a:t>24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9880" y="781854"/>
            <a:ext cx="2578100" cy="676389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Positronium</a:t>
            </a:r>
          </a:p>
        </p:txBody>
      </p:sp>
      <p:grpSp>
        <p:nvGrpSpPr>
          <p:cNvPr id="14350" name="Group 14"/>
          <p:cNvGrpSpPr>
            <a:grpSpLocks/>
          </p:cNvGrpSpPr>
          <p:nvPr/>
        </p:nvGrpSpPr>
        <p:grpSpPr bwMode="auto">
          <a:xfrm>
            <a:off x="6470650" y="617837"/>
            <a:ext cx="1993900" cy="822325"/>
            <a:chOff x="760" y="1400"/>
            <a:chExt cx="1256" cy="518"/>
          </a:xfrm>
        </p:grpSpPr>
        <p:sp>
          <p:nvSpPr>
            <p:cNvPr id="14344" name="Oval 8"/>
            <p:cNvSpPr>
              <a:spLocks noChangeArrowheads="1"/>
            </p:cNvSpPr>
            <p:nvPr/>
          </p:nvSpPr>
          <p:spPr bwMode="auto">
            <a:xfrm>
              <a:off x="824" y="152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346" name="Group 10"/>
            <p:cNvGrpSpPr>
              <a:grpSpLocks/>
            </p:cNvGrpSpPr>
            <p:nvPr/>
          </p:nvGrpSpPr>
          <p:grpSpPr bwMode="auto">
            <a:xfrm>
              <a:off x="760" y="1400"/>
              <a:ext cx="272" cy="518"/>
              <a:chOff x="760" y="1400"/>
              <a:chExt cx="272" cy="518"/>
            </a:xfrm>
          </p:grpSpPr>
          <p:sp>
            <p:nvSpPr>
              <p:cNvPr id="14341" name="Line 5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9" name="Oval 3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e</a:t>
                </a:r>
                <a:r>
                  <a:rPr lang="en-US" baseline="3000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1744" y="1400"/>
              <a:ext cx="272" cy="518"/>
              <a:chOff x="1360" y="1416"/>
              <a:chExt cx="272" cy="518"/>
            </a:xfrm>
          </p:grpSpPr>
          <p:sp>
            <p:nvSpPr>
              <p:cNvPr id="14342" name="Line 6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0" name="Oval 4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e</a:t>
                </a:r>
                <a:r>
                  <a:rPr lang="en-US" baseline="30000">
                    <a:solidFill>
                      <a:srgbClr val="0000CC"/>
                    </a:solidFill>
                  </a:rPr>
                  <a:t>-</a:t>
                </a:r>
              </a:p>
            </p:txBody>
          </p:sp>
        </p:grp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1304" y="186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352" y="152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87325" y="1596232"/>
            <a:ext cx="3305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Spin</a:t>
            </a:r>
            <a:r>
              <a:rPr lang="en-US" sz="2400" dirty="0"/>
              <a:t>:  </a:t>
            </a:r>
            <a:r>
              <a:rPr lang="en-US" sz="2400" dirty="0">
                <a:solidFill>
                  <a:srgbClr val="CC0066"/>
                </a:solidFill>
              </a:rPr>
              <a:t>S=S</a:t>
            </a:r>
            <a:r>
              <a:rPr lang="en-US" sz="2400" baseline="-25000" dirty="0">
                <a:solidFill>
                  <a:srgbClr val="CC0066"/>
                </a:solidFill>
              </a:rPr>
              <a:t>1</a:t>
            </a:r>
            <a:r>
              <a:rPr lang="en-US" sz="2400" dirty="0">
                <a:solidFill>
                  <a:srgbClr val="CC0066"/>
                </a:solidFill>
              </a:rPr>
              <a:t>+S</a:t>
            </a:r>
            <a:r>
              <a:rPr lang="en-US" sz="2400" baseline="-25000" dirty="0">
                <a:solidFill>
                  <a:srgbClr val="CC0066"/>
                </a:solidFill>
              </a:rPr>
              <a:t>2</a:t>
            </a:r>
            <a:r>
              <a:rPr lang="en-US" sz="2400" dirty="0">
                <a:solidFill>
                  <a:srgbClr val="CC0066"/>
                </a:solidFill>
              </a:rPr>
              <a:t>=(0,1)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87325" y="2193279"/>
            <a:ext cx="5970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Orbital Angular Momentum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L=0,1,2,…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187325" y="2818513"/>
            <a:ext cx="5745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Total Spin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J=L+S  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L=0, S=0 : J=0    </a:t>
            </a:r>
            <a:r>
              <a:rPr lang="en-US" sz="2400" dirty="0">
                <a:solidFill>
                  <a:srgbClr val="006699"/>
                </a:solidFill>
              </a:rPr>
              <a:t>L=0, S=1 : J=1</a:t>
            </a:r>
          </a:p>
          <a:p>
            <a:r>
              <a:rPr lang="en-US" sz="2400" dirty="0">
                <a:solidFill>
                  <a:srgbClr val="CC0066"/>
                </a:solidFill>
              </a:rPr>
              <a:t>L=</a:t>
            </a:r>
            <a:r>
              <a:rPr lang="en-US" sz="2400" dirty="0" smtClean="0">
                <a:solidFill>
                  <a:srgbClr val="CC0066"/>
                </a:solidFill>
              </a:rPr>
              <a:t>1, </a:t>
            </a:r>
            <a:r>
              <a:rPr lang="en-US" sz="2400" dirty="0">
                <a:solidFill>
                  <a:srgbClr val="CC0066"/>
                </a:solidFill>
              </a:rPr>
              <a:t>S=0 : J=1    </a:t>
            </a:r>
            <a:r>
              <a:rPr lang="en-US" sz="2400" dirty="0">
                <a:solidFill>
                  <a:srgbClr val="006699"/>
                </a:solidFill>
              </a:rPr>
              <a:t>L=1,  S=1 : J=0,1,2</a:t>
            </a:r>
          </a:p>
          <a:p>
            <a:r>
              <a:rPr lang="en-US" sz="2400" dirty="0">
                <a:solidFill>
                  <a:srgbClr val="CC0066"/>
                </a:solidFill>
              </a:rPr>
              <a:t>    …                          </a:t>
            </a:r>
            <a:r>
              <a:rPr lang="en-US" sz="2400" dirty="0">
                <a:solidFill>
                  <a:srgbClr val="006699"/>
                </a:solidFill>
              </a:rPr>
              <a:t>…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4253712" y="4388173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666FF"/>
                </a:solidFill>
              </a:rPr>
              <a:t>    </a:t>
            </a:r>
            <a:r>
              <a:rPr lang="en-US" sz="2400" dirty="0">
                <a:solidFill>
                  <a:srgbClr val="6666FF"/>
                </a:solidFill>
              </a:rPr>
              <a:t> </a:t>
            </a:r>
            <a:endParaRPr lang="en-US" sz="2400" baseline="30000" dirty="0">
              <a:solidFill>
                <a:srgbClr val="CC0066"/>
              </a:solidFill>
            </a:endParaRP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25425" y="165100"/>
            <a:ext cx="59989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Spectroscopy - a </a:t>
            </a:r>
            <a:r>
              <a:rPr lang="en-US" sz="3600" b="1" dirty="0">
                <a:solidFill>
                  <a:srgbClr val="000090"/>
                </a:solidFill>
                <a:latin typeface="+mj-lt"/>
              </a:rPr>
              <a:t>probe of QED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8" y="1572134"/>
            <a:ext cx="4216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2B87-FD79-0346-82CA-C63E7DA39726}" type="slidenum">
              <a:rPr lang="en-US"/>
              <a:pPr/>
              <a:t>25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9880" y="781854"/>
            <a:ext cx="2578100" cy="676389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Positronium</a:t>
            </a:r>
          </a:p>
        </p:txBody>
      </p:sp>
      <p:grpSp>
        <p:nvGrpSpPr>
          <p:cNvPr id="14350" name="Group 14"/>
          <p:cNvGrpSpPr>
            <a:grpSpLocks/>
          </p:cNvGrpSpPr>
          <p:nvPr/>
        </p:nvGrpSpPr>
        <p:grpSpPr bwMode="auto">
          <a:xfrm>
            <a:off x="6470650" y="617837"/>
            <a:ext cx="1993900" cy="822325"/>
            <a:chOff x="760" y="1400"/>
            <a:chExt cx="1256" cy="518"/>
          </a:xfrm>
        </p:grpSpPr>
        <p:sp>
          <p:nvSpPr>
            <p:cNvPr id="14344" name="Oval 8"/>
            <p:cNvSpPr>
              <a:spLocks noChangeArrowheads="1"/>
            </p:cNvSpPr>
            <p:nvPr/>
          </p:nvSpPr>
          <p:spPr bwMode="auto">
            <a:xfrm>
              <a:off x="824" y="152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346" name="Group 10"/>
            <p:cNvGrpSpPr>
              <a:grpSpLocks/>
            </p:cNvGrpSpPr>
            <p:nvPr/>
          </p:nvGrpSpPr>
          <p:grpSpPr bwMode="auto">
            <a:xfrm>
              <a:off x="760" y="1400"/>
              <a:ext cx="272" cy="518"/>
              <a:chOff x="760" y="1400"/>
              <a:chExt cx="272" cy="518"/>
            </a:xfrm>
          </p:grpSpPr>
          <p:sp>
            <p:nvSpPr>
              <p:cNvPr id="14341" name="Line 5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9" name="Oval 3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e</a:t>
                </a:r>
                <a:r>
                  <a:rPr lang="en-US" baseline="3000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1744" y="1400"/>
              <a:ext cx="272" cy="518"/>
              <a:chOff x="1360" y="1416"/>
              <a:chExt cx="272" cy="518"/>
            </a:xfrm>
          </p:grpSpPr>
          <p:sp>
            <p:nvSpPr>
              <p:cNvPr id="14342" name="Line 6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0" name="Oval 4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e</a:t>
                </a:r>
                <a:r>
                  <a:rPr lang="en-US" baseline="30000">
                    <a:solidFill>
                      <a:srgbClr val="0000CC"/>
                    </a:solidFill>
                  </a:rPr>
                  <a:t>-</a:t>
                </a:r>
              </a:p>
            </p:txBody>
          </p:sp>
        </p:grp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1304" y="186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352" y="152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87325" y="1596232"/>
            <a:ext cx="3305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Spin</a:t>
            </a:r>
            <a:r>
              <a:rPr lang="en-US" sz="2400" dirty="0"/>
              <a:t>:  </a:t>
            </a:r>
            <a:r>
              <a:rPr lang="en-US" sz="2400" dirty="0">
                <a:solidFill>
                  <a:srgbClr val="CC0066"/>
                </a:solidFill>
              </a:rPr>
              <a:t>S=S</a:t>
            </a:r>
            <a:r>
              <a:rPr lang="en-US" sz="2400" baseline="-25000" dirty="0">
                <a:solidFill>
                  <a:srgbClr val="CC0066"/>
                </a:solidFill>
              </a:rPr>
              <a:t>1</a:t>
            </a:r>
            <a:r>
              <a:rPr lang="en-US" sz="2400" dirty="0">
                <a:solidFill>
                  <a:srgbClr val="CC0066"/>
                </a:solidFill>
              </a:rPr>
              <a:t>+S</a:t>
            </a:r>
            <a:r>
              <a:rPr lang="en-US" sz="2400" baseline="-25000" dirty="0">
                <a:solidFill>
                  <a:srgbClr val="CC0066"/>
                </a:solidFill>
              </a:rPr>
              <a:t>2</a:t>
            </a:r>
            <a:r>
              <a:rPr lang="en-US" sz="2400" dirty="0">
                <a:solidFill>
                  <a:srgbClr val="CC0066"/>
                </a:solidFill>
              </a:rPr>
              <a:t>=(0,1)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87325" y="2193279"/>
            <a:ext cx="5970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Orbital Angular Momentum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L=0,1,2,…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64458" y="4388173"/>
            <a:ext cx="3385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6666FF"/>
                </a:solidFill>
              </a:rPr>
              <a:t>Reflection in a mirror</a:t>
            </a:r>
            <a:r>
              <a:rPr lang="en-US" sz="2400" dirty="0"/>
              <a:t>:   </a:t>
            </a:r>
          </a:p>
          <a:p>
            <a:r>
              <a:rPr lang="en-US" sz="2400" dirty="0"/>
              <a:t>     </a:t>
            </a:r>
            <a:r>
              <a:rPr lang="en-US" sz="2400" b="1" dirty="0">
                <a:solidFill>
                  <a:srgbClr val="0000FF"/>
                </a:solidFill>
              </a:rPr>
              <a:t>Parity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P=-(-1)</a:t>
            </a:r>
            <a:r>
              <a:rPr lang="en-US" sz="2400" baseline="30000" dirty="0">
                <a:solidFill>
                  <a:srgbClr val="CC0066"/>
                </a:solidFill>
              </a:rPr>
              <a:t>(L)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187325" y="2818513"/>
            <a:ext cx="5745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Total Spin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J=L+S   </a:t>
            </a:r>
          </a:p>
          <a:p>
            <a:r>
              <a:rPr lang="en-US" sz="2400" dirty="0">
                <a:solidFill>
                  <a:srgbClr val="CC0066"/>
                </a:solidFill>
              </a:rPr>
              <a:t>L=0, S=0 : J=0    </a:t>
            </a:r>
            <a:r>
              <a:rPr lang="en-US" sz="2400" dirty="0">
                <a:solidFill>
                  <a:srgbClr val="006699"/>
                </a:solidFill>
              </a:rPr>
              <a:t>L=0, S=1 : J=1</a:t>
            </a:r>
          </a:p>
          <a:p>
            <a:r>
              <a:rPr lang="en-US" sz="2400" dirty="0">
                <a:solidFill>
                  <a:srgbClr val="CC0066"/>
                </a:solidFill>
              </a:rPr>
              <a:t>L=</a:t>
            </a:r>
            <a:r>
              <a:rPr lang="en-US" sz="2400" dirty="0" smtClean="0">
                <a:solidFill>
                  <a:srgbClr val="CC0066"/>
                </a:solidFill>
              </a:rPr>
              <a:t>1, </a:t>
            </a:r>
            <a:r>
              <a:rPr lang="en-US" sz="2400" dirty="0">
                <a:solidFill>
                  <a:srgbClr val="CC0066"/>
                </a:solidFill>
              </a:rPr>
              <a:t>S=0 : J=1    </a:t>
            </a:r>
            <a:r>
              <a:rPr lang="en-US" sz="2400" dirty="0">
                <a:solidFill>
                  <a:srgbClr val="006699"/>
                </a:solidFill>
              </a:rPr>
              <a:t>L=1,  S=1 : J=0,1,2</a:t>
            </a:r>
          </a:p>
          <a:p>
            <a:r>
              <a:rPr lang="en-US" sz="2400" dirty="0">
                <a:solidFill>
                  <a:srgbClr val="CC0066"/>
                </a:solidFill>
              </a:rPr>
              <a:t>    …                          </a:t>
            </a:r>
            <a:r>
              <a:rPr lang="en-US" sz="2400" dirty="0">
                <a:solidFill>
                  <a:srgbClr val="006699"/>
                </a:solidFill>
              </a:rPr>
              <a:t>…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4253712" y="4388173"/>
            <a:ext cx="47578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666FF"/>
                </a:solidFill>
              </a:rPr>
              <a:t>    </a:t>
            </a:r>
            <a:r>
              <a:rPr lang="en-US" sz="2400" dirty="0">
                <a:solidFill>
                  <a:srgbClr val="6666FF"/>
                </a:solidFill>
              </a:rPr>
              <a:t> Particle&lt;-&gt;Antiparticle</a:t>
            </a:r>
            <a:r>
              <a:rPr lang="en-US" sz="2400" dirty="0"/>
              <a:t>: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Charge Conjugation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C0066"/>
                </a:solidFill>
              </a:rPr>
              <a:t>C=(-1)</a:t>
            </a:r>
            <a:r>
              <a:rPr lang="en-US" sz="2400" baseline="30000" dirty="0">
                <a:solidFill>
                  <a:srgbClr val="CC0066"/>
                </a:solidFill>
              </a:rPr>
              <a:t>(L+S)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264458" y="5444671"/>
            <a:ext cx="74047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Notation</a:t>
            </a:r>
            <a:r>
              <a:rPr lang="en-US" sz="2400" dirty="0"/>
              <a:t>:   J</a:t>
            </a:r>
            <a:r>
              <a:rPr lang="en-US" sz="2400" baseline="30000" dirty="0"/>
              <a:t>(PC) </a:t>
            </a:r>
            <a:r>
              <a:rPr lang="en-US" sz="2400" dirty="0"/>
              <a:t>       </a:t>
            </a:r>
            <a:r>
              <a:rPr lang="en-US" sz="2400" dirty="0" smtClean="0"/>
              <a:t>   </a:t>
            </a:r>
            <a:r>
              <a:rPr lang="en-US" sz="2400" dirty="0">
                <a:solidFill>
                  <a:srgbClr val="CC0066"/>
                </a:solidFill>
              </a:rPr>
              <a:t>0</a:t>
            </a:r>
            <a:r>
              <a:rPr lang="en-US" sz="2400" baseline="30000" dirty="0">
                <a:solidFill>
                  <a:srgbClr val="CC0066"/>
                </a:solidFill>
              </a:rPr>
              <a:t>-+</a:t>
            </a:r>
            <a:r>
              <a:rPr lang="en-US" sz="2400" dirty="0">
                <a:solidFill>
                  <a:srgbClr val="CC0066"/>
                </a:solidFill>
              </a:rPr>
              <a:t>, 1</a:t>
            </a:r>
            <a:r>
              <a:rPr lang="en-US" sz="2400" baseline="30000" dirty="0">
                <a:solidFill>
                  <a:srgbClr val="CC0066"/>
                </a:solidFill>
              </a:rPr>
              <a:t>--</a:t>
            </a:r>
            <a:r>
              <a:rPr lang="en-US" sz="2400" dirty="0">
                <a:solidFill>
                  <a:srgbClr val="CC0066"/>
                </a:solidFill>
              </a:rPr>
              <a:t>,  1</a:t>
            </a:r>
            <a:r>
              <a:rPr lang="en-US" sz="2400" baseline="30000" dirty="0">
                <a:solidFill>
                  <a:srgbClr val="CC0066"/>
                </a:solidFill>
              </a:rPr>
              <a:t>+-</a:t>
            </a:r>
            <a:r>
              <a:rPr lang="en-US" sz="2400" dirty="0">
                <a:solidFill>
                  <a:srgbClr val="CC0066"/>
                </a:solidFill>
              </a:rPr>
              <a:t>,  0</a:t>
            </a:r>
            <a:r>
              <a:rPr lang="en-US" sz="2400" baseline="30000" dirty="0">
                <a:solidFill>
                  <a:srgbClr val="CC0066"/>
                </a:solidFill>
              </a:rPr>
              <a:t>++</a:t>
            </a:r>
            <a:r>
              <a:rPr lang="en-US" sz="2400" dirty="0">
                <a:solidFill>
                  <a:srgbClr val="CC0066"/>
                </a:solidFill>
              </a:rPr>
              <a:t>, 1</a:t>
            </a:r>
            <a:r>
              <a:rPr lang="en-US" sz="2400" baseline="30000" dirty="0">
                <a:solidFill>
                  <a:srgbClr val="CC0066"/>
                </a:solidFill>
              </a:rPr>
              <a:t>++</a:t>
            </a:r>
            <a:r>
              <a:rPr lang="en-US" sz="2400" dirty="0">
                <a:solidFill>
                  <a:srgbClr val="CC0066"/>
                </a:solidFill>
              </a:rPr>
              <a:t>,  2</a:t>
            </a:r>
            <a:r>
              <a:rPr lang="en-US" sz="2400" baseline="30000" dirty="0">
                <a:solidFill>
                  <a:srgbClr val="CC0066"/>
                </a:solidFill>
              </a:rPr>
              <a:t>++</a:t>
            </a:r>
            <a:r>
              <a:rPr lang="en-US" sz="2400" dirty="0"/>
              <a:t> </a:t>
            </a:r>
          </a:p>
          <a:p>
            <a:r>
              <a:rPr lang="en-US" sz="2400" dirty="0"/>
              <a:t>                 </a:t>
            </a:r>
            <a:r>
              <a:rPr lang="en-US" sz="2400" baseline="30000" dirty="0"/>
              <a:t>(2S+1)</a:t>
            </a:r>
            <a:r>
              <a:rPr lang="en-US" sz="2400" dirty="0"/>
              <a:t>L</a:t>
            </a:r>
            <a:r>
              <a:rPr lang="en-US" sz="2400" baseline="-25000" dirty="0"/>
              <a:t>J        </a:t>
            </a:r>
            <a:r>
              <a:rPr lang="en-US" sz="2400" baseline="30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S</a:t>
            </a:r>
            <a:r>
              <a:rPr lang="en-US" sz="2400" baseline="-25000" dirty="0">
                <a:solidFill>
                  <a:srgbClr val="0000CC"/>
                </a:solidFill>
              </a:rPr>
              <a:t>0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S</a:t>
            </a:r>
            <a:r>
              <a:rPr lang="en-US" sz="2400" baseline="-25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P</a:t>
            </a:r>
            <a:r>
              <a:rPr lang="en-US" sz="2400" baseline="-25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P</a:t>
            </a:r>
            <a:r>
              <a:rPr lang="en-US" sz="2400" baseline="-25000" dirty="0">
                <a:solidFill>
                  <a:srgbClr val="0000CC"/>
                </a:solidFill>
              </a:rPr>
              <a:t>0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P</a:t>
            </a:r>
            <a:r>
              <a:rPr lang="en-US" sz="2400" baseline="-25000" dirty="0">
                <a:solidFill>
                  <a:srgbClr val="0000CC"/>
                </a:solidFill>
              </a:rPr>
              <a:t>1</a:t>
            </a:r>
            <a:r>
              <a:rPr lang="en-US" sz="2400" dirty="0">
                <a:solidFill>
                  <a:srgbClr val="0000CC"/>
                </a:solidFill>
              </a:rPr>
              <a:t>, </a:t>
            </a:r>
            <a:r>
              <a:rPr lang="en-US" sz="2400" baseline="30000" dirty="0">
                <a:solidFill>
                  <a:srgbClr val="0000CC"/>
                </a:solidFill>
              </a:rPr>
              <a:t>3</a:t>
            </a:r>
            <a:r>
              <a:rPr lang="en-US" sz="2400" dirty="0">
                <a:solidFill>
                  <a:srgbClr val="0000CC"/>
                </a:solidFill>
              </a:rPr>
              <a:t>P</a:t>
            </a:r>
            <a:r>
              <a:rPr lang="en-US" sz="2400" baseline="-25000" dirty="0">
                <a:solidFill>
                  <a:srgbClr val="0000CC"/>
                </a:solidFill>
              </a:rPr>
              <a:t>2</a:t>
            </a:r>
            <a:r>
              <a:rPr lang="en-US" sz="2400" dirty="0">
                <a:solidFill>
                  <a:srgbClr val="0000CC"/>
                </a:solidFill>
              </a:rPr>
              <a:t>,…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25425" y="165100"/>
            <a:ext cx="59989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Spectroscopy - a </a:t>
            </a:r>
            <a:r>
              <a:rPr lang="en-US" sz="3600" b="1" dirty="0">
                <a:solidFill>
                  <a:srgbClr val="000090"/>
                </a:solidFill>
                <a:latin typeface="+mj-lt"/>
              </a:rPr>
              <a:t>probe of QED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8" y="1572134"/>
            <a:ext cx="4216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13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1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47FE-1D26-4944-B5B9-73C4A1BE55A9}" type="slidenum">
              <a:rPr lang="en-US"/>
              <a:pPr/>
              <a:t>26</a:t>
            </a:fld>
            <a:endParaRPr lang="en-US"/>
          </a:p>
        </p:txBody>
      </p:sp>
      <p:grpSp>
        <p:nvGrpSpPr>
          <p:cNvPr id="15470" name="Group 110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15442" name="Rectangle 8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3" name="Rectangle 8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4" name="Rectangle 8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5" name="Rectangle 8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6" name="Rectangle 8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7" name="Rectangle 8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8" name="Rectangle 8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9" name="Rectangle 8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0" name="Rectangle 9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1" name="Rectangle 9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2" name="Rectangle 9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3" name="Rectangle 9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4" name="Rectangle 9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5" name="Rectangle 9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71" name="Group 111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15472" name="Rectangle 11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3" name="Rectangle 11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4" name="Rectangle 11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5" name="Rectangle 11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6" name="Rectangle 11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7" name="Rectangle 11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8" name="Rectangle 11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9" name="Rectangle 11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0" name="Rectangle 12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1" name="Rectangle 12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2" name="Rectangle 12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3" name="Rectangle 12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4" name="Rectangle 12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5" name="Rectangle 12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86" name="Group 126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15487" name="Rectangle 127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8" name="Rectangle 128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9" name="Rectangle 129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0" name="Rectangle 130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1" name="Rectangle 131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2" name="Rectangle 132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3" name="Rectangle 133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4" name="Rectangle 134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5" name="Rectangle 135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6" name="Rectangle 136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7" name="Rectangle 137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8" name="Rectangle 138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9" name="Rectangle 139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0" name="Rectangle 140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01" name="Group 141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15502" name="Rectangle 14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3" name="Rectangle 14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4" name="Rectangle 14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5" name="Rectangle 14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6" name="Rectangle 14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7" name="Rectangle 14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8" name="Rectangle 14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9" name="Rectangle 14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0" name="Rectangle 15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1" name="Rectangle 15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2" name="Rectangle 15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3" name="Rectangle 15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4" name="Rectangle 15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5" name="Rectangle 15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74" name="Group 14"/>
          <p:cNvGrpSpPr>
            <a:grpSpLocks/>
          </p:cNvGrpSpPr>
          <p:nvPr/>
        </p:nvGrpSpPr>
        <p:grpSpPr bwMode="auto">
          <a:xfrm>
            <a:off x="6546850" y="966788"/>
            <a:ext cx="1993900" cy="822325"/>
            <a:chOff x="4160" y="520"/>
            <a:chExt cx="1256" cy="518"/>
          </a:xfrm>
        </p:grpSpPr>
        <p:sp>
          <p:nvSpPr>
            <p:cNvPr id="15364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67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5369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0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5440" name="Group 80"/>
          <p:cNvGrpSpPr>
            <a:grpSpLocks/>
          </p:cNvGrpSpPr>
          <p:nvPr/>
        </p:nvGrpSpPr>
        <p:grpSpPr bwMode="auto">
          <a:xfrm>
            <a:off x="136525" y="2030413"/>
            <a:ext cx="3629026" cy="4303712"/>
            <a:chOff x="329" y="744"/>
            <a:chExt cx="2286" cy="2711"/>
          </a:xfrm>
        </p:grpSpPr>
        <p:grpSp>
          <p:nvGrpSpPr>
            <p:cNvPr id="15404" name="Group 44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15375" name="Rectangle 15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6" name="Rectangle 16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8" name="Rectangle 18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9" name="Rectangle 19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0" name="Rectangle 20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1" name="Rectangle 21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2" name="Rectangle 22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3" name="Rectangle 23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4" name="Rectangle 24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5" name="Rectangle 25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6" name="Rectangle 26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7" name="Rectangle 27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8" name="Rectangle 28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9" name="Rectangle 29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0" name="Text Box 30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5391" name="Text Box 31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15392" name="Text Box 32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3" name="Text Box 33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4" name="Text Box 34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5" name="Text Box 35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6" name="Text Box 36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5397" name="Text Box 37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8" name="Text Box 38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9" name="Text Box 39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400" name="Text Box 40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1" name="Text Box 41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2" name="Text Box 42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3" name="Text Box 43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15405" name="Text Box 45"/>
            <p:cNvSpPr txBox="1">
              <a:spLocks noChangeArrowheads="1"/>
            </p:cNvSpPr>
            <p:nvPr/>
          </p:nvSpPr>
          <p:spPr bwMode="auto">
            <a:xfrm>
              <a:off x="2223" y="2995"/>
              <a:ext cx="3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9966FF"/>
                  </a:solidFill>
                </a:rPr>
                <a:t>S=1</a:t>
              </a:r>
            </a:p>
            <a:p>
              <a:r>
                <a:rPr lang="en-US" sz="1800" b="1" dirty="0">
                  <a:solidFill>
                    <a:srgbClr val="969696"/>
                  </a:solidFill>
                </a:rPr>
                <a:t>S=0</a:t>
              </a:r>
              <a:endParaRPr lang="en-US" sz="1800" b="1" dirty="0">
                <a:solidFill>
                  <a:srgbClr val="9966FF"/>
                </a:solidFill>
              </a:endParaRPr>
            </a:p>
          </p:txBody>
        </p:sp>
        <p:sp>
          <p:nvSpPr>
            <p:cNvPr id="15406" name="Text Box 4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15407" name="Rectangle 4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15408" name="Rectangle 4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15409" name="Rectangle 4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sp>
        <p:nvSpPr>
          <p:cNvPr id="15516" name="Text Box 156"/>
          <p:cNvSpPr txBox="1">
            <a:spLocks noChangeArrowheads="1"/>
          </p:cNvSpPr>
          <p:nvPr/>
        </p:nvSpPr>
        <p:spPr bwMode="auto">
          <a:xfrm>
            <a:off x="1384763" y="733013"/>
            <a:ext cx="1508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Mesons</a:t>
            </a:r>
          </a:p>
        </p:txBody>
      </p:sp>
      <p:grpSp>
        <p:nvGrpSpPr>
          <p:cNvPr id="15532" name="Group 172"/>
          <p:cNvGrpSpPr>
            <a:grpSpLocks/>
          </p:cNvGrpSpPr>
          <p:nvPr/>
        </p:nvGrpSpPr>
        <p:grpSpPr bwMode="auto">
          <a:xfrm>
            <a:off x="4221163" y="1868488"/>
            <a:ext cx="4319587" cy="1271587"/>
            <a:chOff x="2659" y="1177"/>
            <a:chExt cx="2721" cy="801"/>
          </a:xfrm>
        </p:grpSpPr>
        <p:sp>
          <p:nvSpPr>
            <p:cNvPr id="15517" name="Text Box 157"/>
            <p:cNvSpPr txBox="1">
              <a:spLocks noChangeArrowheads="1"/>
            </p:cNvSpPr>
            <p:nvPr/>
          </p:nvSpPr>
          <p:spPr bwMode="auto">
            <a:xfrm>
              <a:off x="2659" y="1177"/>
              <a:ext cx="272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D60093"/>
                  </a:solidFill>
                </a:rPr>
                <a:t>Consider the three lightest quarks</a:t>
              </a:r>
            </a:p>
          </p:txBody>
        </p:sp>
        <p:graphicFrame>
          <p:nvGraphicFramePr>
            <p:cNvPr id="15518" name="Object 158"/>
            <p:cNvGraphicFramePr>
              <a:graphicFrameLocks noChangeAspect="1"/>
            </p:cNvGraphicFramePr>
            <p:nvPr/>
          </p:nvGraphicFramePr>
          <p:xfrm>
            <a:off x="2672" y="1454"/>
            <a:ext cx="581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3" name="Equation" r:id="rId3" imgW="660240" imgH="291960" progId="Equation.3">
                    <p:embed/>
                  </p:oleObj>
                </mc:Choice>
                <mc:Fallback>
                  <p:oleObj name="Equation" r:id="rId3" imgW="660240" imgH="291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72" y="1454"/>
                          <a:ext cx="581" cy="2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19" name="Object 159"/>
            <p:cNvGraphicFramePr>
              <a:graphicFrameLocks noChangeAspect="1"/>
            </p:cNvGraphicFramePr>
            <p:nvPr/>
          </p:nvGraphicFramePr>
          <p:xfrm>
            <a:off x="2659" y="1711"/>
            <a:ext cx="597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4" name="Equation" r:id="rId5" imgW="711000" imgH="317160" progId="Equation.3">
                    <p:embed/>
                  </p:oleObj>
                </mc:Choice>
                <mc:Fallback>
                  <p:oleObj name="Equation" r:id="rId5" imgW="71100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9" y="1711"/>
                          <a:ext cx="597" cy="2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20" name="AutoShape 160"/>
            <p:cNvSpPr>
              <a:spLocks/>
            </p:cNvSpPr>
            <p:nvPr/>
          </p:nvSpPr>
          <p:spPr bwMode="auto">
            <a:xfrm>
              <a:off x="3256" y="1487"/>
              <a:ext cx="208" cy="469"/>
            </a:xfrm>
            <a:prstGeom prst="rightBrace">
              <a:avLst>
                <a:gd name="adj1" fmla="val 18790"/>
                <a:gd name="adj2" fmla="val 50000"/>
              </a:avLst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21" name="Text Box 161"/>
            <p:cNvSpPr txBox="1">
              <a:spLocks noChangeArrowheads="1"/>
            </p:cNvSpPr>
            <p:nvPr/>
          </p:nvSpPr>
          <p:spPr bwMode="auto">
            <a:xfrm>
              <a:off x="3517" y="1583"/>
              <a:ext cx="13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9 Combinations</a:t>
              </a:r>
            </a:p>
          </p:txBody>
        </p:sp>
      </p:grpSp>
      <p:grpSp>
        <p:nvGrpSpPr>
          <p:cNvPr id="15531" name="Group 171"/>
          <p:cNvGrpSpPr>
            <a:grpSpLocks/>
          </p:cNvGrpSpPr>
          <p:nvPr/>
        </p:nvGrpSpPr>
        <p:grpSpPr bwMode="auto">
          <a:xfrm>
            <a:off x="3765550" y="3683000"/>
            <a:ext cx="5035550" cy="2554288"/>
            <a:chOff x="2372" y="2320"/>
            <a:chExt cx="3172" cy="1609"/>
          </a:xfrm>
        </p:grpSpPr>
        <p:graphicFrame>
          <p:nvGraphicFramePr>
            <p:cNvPr id="15522" name="Object 162"/>
            <p:cNvGraphicFramePr>
              <a:graphicFrameLocks noChangeAspect="1"/>
            </p:cNvGraphicFramePr>
            <p:nvPr/>
          </p:nvGraphicFramePr>
          <p:xfrm>
            <a:off x="3428" y="2560"/>
            <a:ext cx="1088" cy="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5" name="Equation" r:id="rId7" imgW="1434960" imgH="622080" progId="Equation.3">
                    <p:embed/>
                  </p:oleObj>
                </mc:Choice>
                <mc:Fallback>
                  <p:oleObj name="Equation" r:id="rId7" imgW="143496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8" y="2560"/>
                          <a:ext cx="1088" cy="4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3" name="Object 163"/>
            <p:cNvGraphicFramePr>
              <a:graphicFrameLocks noChangeAspect="1"/>
            </p:cNvGraphicFramePr>
            <p:nvPr/>
          </p:nvGraphicFramePr>
          <p:xfrm>
            <a:off x="2372" y="3455"/>
            <a:ext cx="1480" cy="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6" name="Equation" r:id="rId9" imgW="1942920" imgH="622080" progId="Equation.3">
                    <p:embed/>
                  </p:oleObj>
                </mc:Choice>
                <mc:Fallback>
                  <p:oleObj name="Equation" r:id="rId9" imgW="194292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2" y="3455"/>
                          <a:ext cx="1480" cy="4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4" name="Object 164"/>
            <p:cNvGraphicFramePr>
              <a:graphicFrameLocks noChangeAspect="1"/>
            </p:cNvGraphicFramePr>
            <p:nvPr/>
          </p:nvGraphicFramePr>
          <p:xfrm>
            <a:off x="3960" y="3455"/>
            <a:ext cx="1584" cy="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7" name="Equation" r:id="rId11" imgW="2082600" imgH="622080" progId="Equation.3">
                    <p:embed/>
                  </p:oleObj>
                </mc:Choice>
                <mc:Fallback>
                  <p:oleObj name="Equation" r:id="rId11" imgW="208260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0" y="3455"/>
                          <a:ext cx="1584" cy="4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5" name="Object 165"/>
            <p:cNvGraphicFramePr>
              <a:graphicFrameLocks noChangeAspect="1"/>
            </p:cNvGraphicFramePr>
            <p:nvPr/>
          </p:nvGraphicFramePr>
          <p:xfrm>
            <a:off x="4752" y="2655"/>
            <a:ext cx="248" cy="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8" name="Equation" r:id="rId13" imgW="330120" imgH="279360" progId="Equation.3">
                    <p:embed/>
                  </p:oleObj>
                </mc:Choice>
                <mc:Fallback>
                  <p:oleObj name="Equation" r:id="rId13" imgW="33012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2655"/>
                          <a:ext cx="248" cy="2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6" name="Object 166"/>
            <p:cNvGraphicFramePr>
              <a:graphicFrameLocks noChangeAspect="1"/>
            </p:cNvGraphicFramePr>
            <p:nvPr/>
          </p:nvGraphicFramePr>
          <p:xfrm>
            <a:off x="2904" y="2671"/>
            <a:ext cx="253" cy="1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9" name="Equation" r:id="rId15" imgW="330120" imgH="253800" progId="Equation.3">
                    <p:embed/>
                  </p:oleObj>
                </mc:Choice>
                <mc:Fallback>
                  <p:oleObj name="Equation" r:id="rId15" imgW="33012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4" y="2671"/>
                          <a:ext cx="253" cy="1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7" name="Object 167"/>
            <p:cNvGraphicFramePr>
              <a:graphicFrameLocks noChangeAspect="1"/>
            </p:cNvGraphicFramePr>
            <p:nvPr/>
          </p:nvGraphicFramePr>
          <p:xfrm>
            <a:off x="4512" y="2320"/>
            <a:ext cx="213" cy="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0" name="Equation" r:id="rId17" imgW="279360" imgH="215640" progId="Equation.3">
                    <p:embed/>
                  </p:oleObj>
                </mc:Choice>
                <mc:Fallback>
                  <p:oleObj name="Equation" r:id="rId17" imgW="2793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2320"/>
                          <a:ext cx="213" cy="1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8" name="Object 168"/>
            <p:cNvGraphicFramePr>
              <a:graphicFrameLocks noChangeAspect="1"/>
            </p:cNvGraphicFramePr>
            <p:nvPr/>
          </p:nvGraphicFramePr>
          <p:xfrm>
            <a:off x="3244" y="2320"/>
            <a:ext cx="253" cy="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1" name="Equation" r:id="rId19" imgW="291960" imgH="253800" progId="Equation.3">
                    <p:embed/>
                  </p:oleObj>
                </mc:Choice>
                <mc:Fallback>
                  <p:oleObj name="Equation" r:id="rId19" imgW="2919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2320"/>
                          <a:ext cx="253" cy="1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29" name="Object 169"/>
            <p:cNvGraphicFramePr>
              <a:graphicFrameLocks noChangeAspect="1"/>
            </p:cNvGraphicFramePr>
            <p:nvPr/>
          </p:nvGraphicFramePr>
          <p:xfrm>
            <a:off x="4512" y="3144"/>
            <a:ext cx="230" cy="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2" name="Equation" r:id="rId21" imgW="304560" imgH="215640" progId="Equation.3">
                    <p:embed/>
                  </p:oleObj>
                </mc:Choice>
                <mc:Fallback>
                  <p:oleObj name="Equation" r:id="rId21" imgW="304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144"/>
                          <a:ext cx="230" cy="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30" name="Object 170"/>
            <p:cNvGraphicFramePr>
              <a:graphicFrameLocks noChangeAspect="1"/>
            </p:cNvGraphicFramePr>
            <p:nvPr/>
          </p:nvGraphicFramePr>
          <p:xfrm>
            <a:off x="3244" y="3113"/>
            <a:ext cx="242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3" name="Equation" r:id="rId23" imgW="317160" imgH="279360" progId="Equation.3">
                    <p:embed/>
                  </p:oleObj>
                </mc:Choice>
                <mc:Fallback>
                  <p:oleObj name="Equation" r:id="rId23" imgW="31716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4" y="3113"/>
                          <a:ext cx="242" cy="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533" name="Text Box 173"/>
          <p:cNvSpPr txBox="1">
            <a:spLocks noChangeArrowheads="1"/>
          </p:cNvSpPr>
          <p:nvPr/>
        </p:nvSpPr>
        <p:spPr bwMode="auto">
          <a:xfrm rot="-2573388">
            <a:off x="1063625" y="1462088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CC0066"/>
                </a:solidFill>
              </a:rPr>
              <a:t>radial </a:t>
            </a:r>
          </a:p>
        </p:txBody>
      </p:sp>
      <p:sp>
        <p:nvSpPr>
          <p:cNvPr id="15534" name="Rectangle 174"/>
          <p:cNvSpPr>
            <a:spLocks noChangeArrowheads="1"/>
          </p:cNvSpPr>
          <p:nvPr/>
        </p:nvSpPr>
        <p:spPr bwMode="auto">
          <a:xfrm>
            <a:off x="0" y="73025"/>
            <a:ext cx="78618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QCD and Spectroscopy: quark-antiquark</a:t>
            </a:r>
            <a:endParaRPr lang="en-US" sz="36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34" name="Rectangle 62"/>
          <p:cNvSpPr>
            <a:spLocks noChangeArrowheads="1"/>
          </p:cNvSpPr>
          <p:nvPr/>
        </p:nvSpPr>
        <p:spPr bwMode="auto">
          <a:xfrm>
            <a:off x="6159500" y="498063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Quarkonium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3392" y="1245800"/>
            <a:ext cx="3023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Each state is a particle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12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1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CBBB1-ED7D-6F43-A440-FB8B14CF45A7}" type="slidenum">
              <a:rPr lang="en-US"/>
              <a:pPr/>
              <a:t>27</a:t>
            </a:fld>
            <a:endParaRPr lang="en-US"/>
          </a:p>
        </p:txBody>
      </p:sp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4" name="Rectangle 1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8" name="Rectangle 1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3" name="Rectangle 1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4" name="Rectangle 2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6" name="Rectangle 2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7" name="Rectangle 2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8" name="Rectangle 2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9" name="Rectangle 2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0" name="Rectangle 2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1" name="Rectangle 2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2" name="Rectangle 2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4" name="Rectangle 3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Rectangle 3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16" name="Group 32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16417" name="Rectangle 3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8" name="Rectangle 3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9" name="Rectangle 3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0" name="Rectangle 3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1" name="Rectangle 3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2" name="Rectangle 3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3" name="Rectangle 3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4" name="Rectangle 4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5" name="Rectangle 4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6" name="Rectangle 4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7" name="Rectangle 4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8" name="Rectangle 4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9" name="Rectangle 4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0" name="Rectangle 4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31" name="Group 47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16432" name="Rectangle 4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3" name="Rectangle 4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4" name="Rectangle 5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5" name="Rectangle 5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6" name="Rectangle 5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7" name="Rectangle 5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8" name="Rectangle 5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9" name="Rectangle 5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0" name="Rectangle 5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1" name="Rectangle 5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2" name="Rectangle 5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3" name="Rectangle 5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4" name="Rectangle 6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5" name="Rectangle 6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58" name="Rectangle 74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459" name="Group 75"/>
          <p:cNvGrpSpPr>
            <a:grpSpLocks/>
          </p:cNvGrpSpPr>
          <p:nvPr/>
        </p:nvGrpSpPr>
        <p:grpSpPr bwMode="auto">
          <a:xfrm>
            <a:off x="136525" y="2030413"/>
            <a:ext cx="2247901" cy="4303712"/>
            <a:chOff x="329" y="744"/>
            <a:chExt cx="1416" cy="2711"/>
          </a:xfrm>
        </p:grpSpPr>
        <p:grpSp>
          <p:nvGrpSpPr>
            <p:cNvPr id="16460" name="Group 76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16461" name="Rectangle 77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2" name="Rectangle 78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3" name="Rectangle 79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4" name="Rectangle 80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5" name="Rectangle 81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6" name="Rectangle 82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7" name="Rectangle 83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8" name="Rectangle 84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69" name="Rectangle 85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0" name="Rectangle 86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1" name="Rectangle 87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2" name="Rectangle 88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3" name="Rectangle 89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4" name="Rectangle 90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75" name="Text Box 91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6476" name="Text Box 92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16477" name="Text Box 93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78" name="Text Box 94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79" name="Text Box 95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0" name="Text Box 96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1" name="Text Box 97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6482" name="Text Box 98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3" name="Text Box 99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4" name="Text Box 100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6485" name="Text Box 101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6" name="Text Box 102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7" name="Text Box 103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6488" name="Text Box 104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16490" name="Text Box 10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16491" name="Rectangle 10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16492" name="Rectangle 10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16493" name="Rectangle 10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graphicFrame>
        <p:nvGraphicFramePr>
          <p:cNvPr id="16513" name="Object 129"/>
          <p:cNvGraphicFramePr>
            <a:graphicFrameLocks noChangeAspect="1"/>
          </p:cNvGraphicFramePr>
          <p:nvPr/>
        </p:nvGraphicFramePr>
        <p:xfrm>
          <a:off x="4495800" y="3270250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3" imgW="152280" imgH="317160" progId="Equation.3">
                  <p:embed/>
                </p:oleObj>
              </mc:Choice>
              <mc:Fallback>
                <p:oleObj name="Equation" r:id="rId3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70250"/>
                        <a:ext cx="1524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14" name="Text Box 130"/>
          <p:cNvSpPr txBox="1">
            <a:spLocks noChangeArrowheads="1"/>
          </p:cNvSpPr>
          <p:nvPr/>
        </p:nvSpPr>
        <p:spPr bwMode="auto">
          <a:xfrm>
            <a:off x="3549650" y="5859463"/>
            <a:ext cx="121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p</a:t>
            </a:r>
            <a:r>
              <a:rPr lang="en-US"/>
              <a:t>,K,</a:t>
            </a:r>
            <a:r>
              <a:rPr lang="en-US">
                <a:latin typeface="Symbol" charset="2"/>
              </a:rPr>
              <a:t>h</a:t>
            </a:r>
            <a:r>
              <a:rPr lang="en-US"/>
              <a:t>,</a:t>
            </a:r>
            <a:r>
              <a:rPr lang="en-US">
                <a:latin typeface="Symbol" charset="2"/>
              </a:rPr>
              <a:t>h</a:t>
            </a:r>
            <a:r>
              <a:rPr lang="en-US"/>
              <a:t>’</a:t>
            </a:r>
          </a:p>
        </p:txBody>
      </p:sp>
      <p:sp>
        <p:nvSpPr>
          <p:cNvPr id="16515" name="Text Box 131"/>
          <p:cNvSpPr txBox="1">
            <a:spLocks noChangeArrowheads="1"/>
          </p:cNvSpPr>
          <p:nvPr/>
        </p:nvSpPr>
        <p:spPr bwMode="auto">
          <a:xfrm>
            <a:off x="3549650" y="5372100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r</a:t>
            </a:r>
            <a:r>
              <a:rPr lang="en-US"/>
              <a:t>,K*,</a:t>
            </a:r>
            <a:r>
              <a:rPr lang="en-US">
                <a:latin typeface="Symbol" charset="2"/>
              </a:rPr>
              <a:t>w</a:t>
            </a:r>
            <a:r>
              <a:rPr lang="en-US"/>
              <a:t>,</a:t>
            </a:r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6516" name="Text Box 132"/>
          <p:cNvSpPr txBox="1">
            <a:spLocks noChangeArrowheads="1"/>
          </p:cNvSpPr>
          <p:nvPr/>
        </p:nvSpPr>
        <p:spPr bwMode="auto">
          <a:xfrm>
            <a:off x="3657600" y="4632325"/>
            <a:ext cx="121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b,K,h,h’</a:t>
            </a:r>
          </a:p>
        </p:txBody>
      </p:sp>
      <p:sp>
        <p:nvSpPr>
          <p:cNvPr id="16517" name="Text Box 133"/>
          <p:cNvSpPr txBox="1">
            <a:spLocks noChangeArrowheads="1"/>
          </p:cNvSpPr>
          <p:nvPr/>
        </p:nvSpPr>
        <p:spPr bwMode="auto">
          <a:xfrm>
            <a:off x="3657600" y="4140200"/>
            <a:ext cx="1144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a,K,f,f’</a:t>
            </a:r>
          </a:p>
        </p:txBody>
      </p:sp>
      <p:sp>
        <p:nvSpPr>
          <p:cNvPr id="16518" name="Text Box 134"/>
          <p:cNvSpPr txBox="1">
            <a:spLocks noChangeArrowheads="1"/>
          </p:cNvSpPr>
          <p:nvPr/>
        </p:nvSpPr>
        <p:spPr bwMode="auto">
          <a:xfrm>
            <a:off x="3549650" y="3440113"/>
            <a:ext cx="121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p</a:t>
            </a:r>
            <a:r>
              <a:rPr lang="en-US"/>
              <a:t>,K,</a:t>
            </a:r>
            <a:r>
              <a:rPr lang="en-US">
                <a:latin typeface="Symbol" charset="2"/>
              </a:rPr>
              <a:t>h</a:t>
            </a:r>
            <a:r>
              <a:rPr lang="en-US"/>
              <a:t>,</a:t>
            </a:r>
            <a:r>
              <a:rPr lang="en-US">
                <a:latin typeface="Symbol" charset="2"/>
              </a:rPr>
              <a:t>h</a:t>
            </a:r>
            <a:r>
              <a:rPr lang="en-US"/>
              <a:t>’</a:t>
            </a:r>
          </a:p>
        </p:txBody>
      </p:sp>
      <p:sp>
        <p:nvSpPr>
          <p:cNvPr id="16519" name="Text Box 135"/>
          <p:cNvSpPr txBox="1">
            <a:spLocks noChangeArrowheads="1"/>
          </p:cNvSpPr>
          <p:nvPr/>
        </p:nvSpPr>
        <p:spPr bwMode="auto">
          <a:xfrm>
            <a:off x="3549650" y="2870200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r</a:t>
            </a:r>
            <a:r>
              <a:rPr lang="en-US"/>
              <a:t>,K*,</a:t>
            </a:r>
            <a:r>
              <a:rPr lang="en-US">
                <a:latin typeface="Symbol" charset="2"/>
              </a:rPr>
              <a:t>w</a:t>
            </a:r>
            <a:r>
              <a:rPr lang="en-US"/>
              <a:t>,</a:t>
            </a:r>
            <a:r>
              <a:rPr lang="en-US">
                <a:latin typeface="Symbol" charset="2"/>
              </a:rPr>
              <a:t>f</a:t>
            </a:r>
          </a:p>
        </p:txBody>
      </p:sp>
      <p:sp>
        <p:nvSpPr>
          <p:cNvPr id="16520" name="AutoShape 136"/>
          <p:cNvSpPr>
            <a:spLocks/>
          </p:cNvSpPr>
          <p:nvPr/>
        </p:nvSpPr>
        <p:spPr bwMode="auto">
          <a:xfrm>
            <a:off x="4868863" y="2959100"/>
            <a:ext cx="655637" cy="3249613"/>
          </a:xfrm>
          <a:prstGeom prst="rightBrace">
            <a:avLst>
              <a:gd name="adj1" fmla="val 41304"/>
              <a:gd name="adj2" fmla="val 50000"/>
            </a:avLst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21" name="Text Box 137"/>
          <p:cNvSpPr txBox="1">
            <a:spLocks noChangeArrowheads="1"/>
          </p:cNvSpPr>
          <p:nvPr/>
        </p:nvSpPr>
        <p:spPr bwMode="auto">
          <a:xfrm>
            <a:off x="5449133" y="2846388"/>
            <a:ext cx="3355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66"/>
                </a:solidFill>
              </a:rPr>
              <a:t>Mesons come in </a:t>
            </a:r>
          </a:p>
          <a:p>
            <a:r>
              <a:rPr lang="en-US" dirty="0">
                <a:solidFill>
                  <a:srgbClr val="CC0066"/>
                </a:solidFill>
              </a:rPr>
              <a:t>Nonets of the same</a:t>
            </a:r>
          </a:p>
          <a:p>
            <a:r>
              <a:rPr lang="en-US" dirty="0">
                <a:solidFill>
                  <a:srgbClr val="CC0066"/>
                </a:solidFill>
              </a:rPr>
              <a:t>J</a:t>
            </a:r>
            <a:r>
              <a:rPr lang="en-US" baseline="30000" dirty="0">
                <a:solidFill>
                  <a:srgbClr val="CC0066"/>
                </a:solidFill>
              </a:rPr>
              <a:t>PC</a:t>
            </a:r>
            <a:r>
              <a:rPr lang="en-US" dirty="0">
                <a:solidFill>
                  <a:srgbClr val="CC0066"/>
                </a:solidFill>
              </a:rPr>
              <a:t> Quantum Numbers</a:t>
            </a:r>
          </a:p>
        </p:txBody>
      </p:sp>
      <p:sp>
        <p:nvSpPr>
          <p:cNvPr id="16522" name="Text Box 138"/>
          <p:cNvSpPr txBox="1">
            <a:spLocks noChangeArrowheads="1"/>
          </p:cNvSpPr>
          <p:nvPr/>
        </p:nvSpPr>
        <p:spPr bwMode="auto">
          <a:xfrm>
            <a:off x="5516563" y="4772025"/>
            <a:ext cx="3363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SU(3) is broken</a:t>
            </a:r>
          </a:p>
          <a:p>
            <a:r>
              <a:rPr lang="en-US">
                <a:solidFill>
                  <a:srgbClr val="0000FF"/>
                </a:solidFill>
              </a:rPr>
              <a:t>Last two members mix</a:t>
            </a:r>
          </a:p>
        </p:txBody>
      </p:sp>
      <p:sp>
        <p:nvSpPr>
          <p:cNvPr id="125" name="Text Box 45"/>
          <p:cNvSpPr txBox="1">
            <a:spLocks noChangeArrowheads="1"/>
          </p:cNvSpPr>
          <p:nvPr/>
        </p:nvSpPr>
        <p:spPr bwMode="auto">
          <a:xfrm>
            <a:off x="3013075" y="5594350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9966FF"/>
                </a:solidFill>
              </a:rPr>
              <a:t>S=1</a:t>
            </a:r>
          </a:p>
          <a:p>
            <a:r>
              <a:rPr lang="en-US" sz="1800" b="1" dirty="0">
                <a:solidFill>
                  <a:srgbClr val="969696"/>
                </a:solidFill>
              </a:rPr>
              <a:t>S=0</a:t>
            </a:r>
            <a:endParaRPr lang="en-US" sz="1800" b="1" dirty="0">
              <a:solidFill>
                <a:srgbClr val="9966FF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1" y="5519400"/>
            <a:ext cx="279400" cy="2032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5492750"/>
            <a:ext cx="1066800" cy="304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743700" y="5675313"/>
            <a:ext cx="723900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174"/>
          <p:cNvSpPr>
            <a:spLocks noChangeArrowheads="1"/>
          </p:cNvSpPr>
          <p:nvPr/>
        </p:nvSpPr>
        <p:spPr bwMode="auto">
          <a:xfrm>
            <a:off x="0" y="73025"/>
            <a:ext cx="78618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QCD and Spectroscopy: quark-antiquark</a:t>
            </a:r>
            <a:endParaRPr lang="en-US" sz="36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29" name="Text Box 156"/>
          <p:cNvSpPr txBox="1">
            <a:spLocks noChangeArrowheads="1"/>
          </p:cNvSpPr>
          <p:nvPr/>
        </p:nvSpPr>
        <p:spPr bwMode="auto">
          <a:xfrm>
            <a:off x="1384763" y="733013"/>
            <a:ext cx="1508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Mesons</a:t>
            </a:r>
          </a:p>
        </p:txBody>
      </p:sp>
      <p:grpSp>
        <p:nvGrpSpPr>
          <p:cNvPr id="130" name="Group 14"/>
          <p:cNvGrpSpPr>
            <a:grpSpLocks/>
          </p:cNvGrpSpPr>
          <p:nvPr/>
        </p:nvGrpSpPr>
        <p:grpSpPr bwMode="auto">
          <a:xfrm>
            <a:off x="6546850" y="966788"/>
            <a:ext cx="1993900" cy="822325"/>
            <a:chOff x="4160" y="520"/>
            <a:chExt cx="1256" cy="518"/>
          </a:xfrm>
        </p:grpSpPr>
        <p:sp>
          <p:nvSpPr>
            <p:cNvPr id="131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2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39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33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37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34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1" name="Rectangle 62"/>
          <p:cNvSpPr>
            <a:spLocks noChangeArrowheads="1"/>
          </p:cNvSpPr>
          <p:nvPr/>
        </p:nvSpPr>
        <p:spPr bwMode="auto">
          <a:xfrm>
            <a:off x="6159500" y="498063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Quarkonium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1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1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A9F0-0C26-CD46-84F7-1F374975A0D4}" type="slidenum">
              <a:rPr lang="en-US"/>
              <a:pPr/>
              <a:t>28</a:t>
            </a:fld>
            <a:endParaRPr lang="en-US"/>
          </a:p>
        </p:txBody>
      </p:sp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29714" name="Rectangle 1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28" name="Group 32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29729" name="Rectangle 3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0" name="Rectangle 3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1" name="Rectangle 3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2" name="Rectangle 3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3" name="Rectangle 3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4" name="Rectangle 3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5" name="Rectangle 3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6" name="Rectangle 4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7" name="Rectangle 4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8" name="Rectangle 4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9" name="Rectangle 4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0" name="Rectangle 4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1" name="Rectangle 4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2" name="Rectangle 4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43" name="Group 47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29744" name="Rectangle 4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5" name="Rectangle 4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6" name="Rectangle 5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7" name="Rectangle 5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8" name="Rectangle 5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9" name="Rectangle 5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0" name="Rectangle 5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1" name="Rectangle 5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2" name="Rectangle 5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3" name="Rectangle 5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4" name="Rectangle 5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5" name="Rectangle 5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6" name="Rectangle 6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7" name="Rectangle 6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70" name="Rectangle 74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9771" name="Group 75"/>
          <p:cNvGrpSpPr>
            <a:grpSpLocks/>
          </p:cNvGrpSpPr>
          <p:nvPr/>
        </p:nvGrpSpPr>
        <p:grpSpPr bwMode="auto">
          <a:xfrm>
            <a:off x="136525" y="2030413"/>
            <a:ext cx="2247900" cy="4303712"/>
            <a:chOff x="329" y="744"/>
            <a:chExt cx="1416" cy="2711"/>
          </a:xfrm>
        </p:grpSpPr>
        <p:grpSp>
          <p:nvGrpSpPr>
            <p:cNvPr id="29772" name="Group 76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29773" name="Rectangle 77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4" name="Rectangle 78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5" name="Rectangle 79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6" name="Rectangle 80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8" name="Rectangle 82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9" name="Rectangle 83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0" name="Rectangle 84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1" name="Rectangle 85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2" name="Rectangle 86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3" name="Rectangle 87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4" name="Rectangle 88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5" name="Rectangle 89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6" name="Rectangle 90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7" name="Text Box 91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88" name="Text Box 92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29789" name="Text Box 93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0" name="Text Box 94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1" name="Text Box 95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2" name="Text Box 96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3" name="Text Box 97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94" name="Text Box 98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5" name="Text Box 99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6" name="Text Box 100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7" name="Text Box 101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8" name="Text Box 102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9" name="Text Box 103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800" name="Text Box 104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29802" name="Text Box 10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29803" name="Rectangle 10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29804" name="Rectangle 10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29805" name="Rectangle 10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sp>
        <p:nvSpPr>
          <p:cNvPr id="29824" name="Text Box 128"/>
          <p:cNvSpPr txBox="1">
            <a:spLocks noChangeArrowheads="1"/>
          </p:cNvSpPr>
          <p:nvPr/>
        </p:nvSpPr>
        <p:spPr bwMode="auto">
          <a:xfrm>
            <a:off x="3870325" y="2560638"/>
            <a:ext cx="4870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C0066"/>
                </a:solidFill>
              </a:rPr>
              <a:t>Allowed J</a:t>
            </a:r>
            <a:r>
              <a:rPr lang="en-US" sz="2400" b="1" baseline="30000" dirty="0">
                <a:solidFill>
                  <a:srgbClr val="CC0066"/>
                </a:solidFill>
              </a:rPr>
              <a:t>PC</a:t>
            </a:r>
            <a:r>
              <a:rPr lang="en-US" sz="2400" b="1" dirty="0">
                <a:solidFill>
                  <a:srgbClr val="CC0066"/>
                </a:solidFill>
              </a:rPr>
              <a:t> Quantum numbers:</a:t>
            </a:r>
          </a:p>
        </p:txBody>
      </p:sp>
      <p:sp>
        <p:nvSpPr>
          <p:cNvPr id="29825" name="Text Box 129"/>
          <p:cNvSpPr txBox="1">
            <a:spLocks noChangeArrowheads="1"/>
          </p:cNvSpPr>
          <p:nvPr/>
        </p:nvSpPr>
        <p:spPr bwMode="auto">
          <a:xfrm>
            <a:off x="3897251" y="3086051"/>
            <a:ext cx="27654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    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0</a:t>
            </a:r>
            <a:r>
              <a:rPr lang="en-US" sz="2400" b="1" baseline="30000" dirty="0">
                <a:solidFill>
                  <a:srgbClr val="0000FF"/>
                </a:solidFill>
              </a:rPr>
              <a:t>++  </a:t>
            </a:r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–-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++           </a:t>
            </a:r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+-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++  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3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3</a:t>
            </a:r>
            <a:r>
              <a:rPr lang="en-US" sz="2400" b="1" baseline="30000" dirty="0">
                <a:solidFill>
                  <a:srgbClr val="0000FF"/>
                </a:solidFill>
              </a:rPr>
              <a:t>++ </a:t>
            </a:r>
            <a:r>
              <a:rPr lang="en-US" sz="2400" b="1" dirty="0">
                <a:solidFill>
                  <a:srgbClr val="0000FF"/>
                </a:solidFill>
              </a:rPr>
              <a:t>       3</a:t>
            </a:r>
            <a:r>
              <a:rPr lang="en-US" sz="2400" b="1" baseline="30000" dirty="0">
                <a:solidFill>
                  <a:srgbClr val="0000FF"/>
                </a:solidFill>
              </a:rPr>
              <a:t>+-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++   </a:t>
            </a:r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++           </a:t>
            </a:r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+-</a:t>
            </a:r>
          </a:p>
        </p:txBody>
      </p:sp>
      <p:sp>
        <p:nvSpPr>
          <p:cNvPr id="123" name="Text Box 45"/>
          <p:cNvSpPr txBox="1">
            <a:spLocks noChangeArrowheads="1"/>
          </p:cNvSpPr>
          <p:nvPr/>
        </p:nvSpPr>
        <p:spPr bwMode="auto">
          <a:xfrm>
            <a:off x="3143251" y="5603875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9966FF"/>
                </a:solidFill>
              </a:rPr>
              <a:t>S=1</a:t>
            </a:r>
          </a:p>
          <a:p>
            <a:r>
              <a:rPr lang="en-US" sz="1800" b="1" dirty="0">
                <a:solidFill>
                  <a:srgbClr val="969696"/>
                </a:solidFill>
              </a:rPr>
              <a:t>S=0</a:t>
            </a:r>
            <a:endParaRPr lang="en-US" sz="1800" b="1" dirty="0">
              <a:solidFill>
                <a:srgbClr val="9966FF"/>
              </a:solidFill>
            </a:endParaRPr>
          </a:p>
        </p:txBody>
      </p:sp>
      <p:sp>
        <p:nvSpPr>
          <p:cNvPr id="119" name="Rectangle 174"/>
          <p:cNvSpPr>
            <a:spLocks noChangeArrowheads="1"/>
          </p:cNvSpPr>
          <p:nvPr/>
        </p:nvSpPr>
        <p:spPr bwMode="auto">
          <a:xfrm>
            <a:off x="0" y="73025"/>
            <a:ext cx="78618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QCD and Spectroscopy: quark-antiquark</a:t>
            </a:r>
            <a:endParaRPr lang="en-US" sz="36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24" name="Rectangle 62"/>
          <p:cNvSpPr>
            <a:spLocks noChangeArrowheads="1"/>
          </p:cNvSpPr>
          <p:nvPr/>
        </p:nvSpPr>
        <p:spPr bwMode="auto">
          <a:xfrm>
            <a:off x="6159500" y="498063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Quarkonium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125" name="Group 14"/>
          <p:cNvGrpSpPr>
            <a:grpSpLocks/>
          </p:cNvGrpSpPr>
          <p:nvPr/>
        </p:nvGrpSpPr>
        <p:grpSpPr bwMode="auto">
          <a:xfrm>
            <a:off x="6546850" y="966788"/>
            <a:ext cx="1993900" cy="822325"/>
            <a:chOff x="4160" y="520"/>
            <a:chExt cx="1256" cy="518"/>
          </a:xfrm>
        </p:grpSpPr>
        <p:sp>
          <p:nvSpPr>
            <p:cNvPr id="126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7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34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28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32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29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6" name="Text Box 156"/>
          <p:cNvSpPr txBox="1">
            <a:spLocks noChangeArrowheads="1"/>
          </p:cNvSpPr>
          <p:nvPr/>
        </p:nvSpPr>
        <p:spPr bwMode="auto">
          <a:xfrm>
            <a:off x="1384763" y="733013"/>
            <a:ext cx="1508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Mesons</a:t>
            </a:r>
          </a:p>
        </p:txBody>
      </p:sp>
    </p:spTree>
    <p:extLst>
      <p:ext uri="{BB962C8B-B14F-4D97-AF65-F5344CB8AC3E}">
        <p14:creationId xmlns:p14="http://schemas.microsoft.com/office/powerpoint/2010/main" val="9273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1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1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A9F0-0C26-CD46-84F7-1F374975A0D4}" type="slidenum">
              <a:rPr lang="en-US"/>
              <a:pPr/>
              <a:t>29</a:t>
            </a:fld>
            <a:endParaRPr lang="en-US"/>
          </a:p>
        </p:txBody>
      </p:sp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29714" name="Rectangle 1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28" name="Group 32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29729" name="Rectangle 3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0" name="Rectangle 3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1" name="Rectangle 3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2" name="Rectangle 3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3" name="Rectangle 3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4" name="Rectangle 3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5" name="Rectangle 3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6" name="Rectangle 4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7" name="Rectangle 4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8" name="Rectangle 4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9" name="Rectangle 4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0" name="Rectangle 4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1" name="Rectangle 4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2" name="Rectangle 4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43" name="Group 47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29744" name="Rectangle 4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5" name="Rectangle 4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6" name="Rectangle 5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7" name="Rectangle 5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8" name="Rectangle 5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9" name="Rectangle 5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0" name="Rectangle 5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1" name="Rectangle 5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2" name="Rectangle 5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3" name="Rectangle 5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4" name="Rectangle 5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5" name="Rectangle 5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6" name="Rectangle 6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7" name="Rectangle 6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70" name="Rectangle 74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9771" name="Group 75"/>
          <p:cNvGrpSpPr>
            <a:grpSpLocks/>
          </p:cNvGrpSpPr>
          <p:nvPr/>
        </p:nvGrpSpPr>
        <p:grpSpPr bwMode="auto">
          <a:xfrm>
            <a:off x="136525" y="2030413"/>
            <a:ext cx="2247900" cy="4303712"/>
            <a:chOff x="329" y="744"/>
            <a:chExt cx="1416" cy="2711"/>
          </a:xfrm>
        </p:grpSpPr>
        <p:grpSp>
          <p:nvGrpSpPr>
            <p:cNvPr id="29772" name="Group 76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29773" name="Rectangle 77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4" name="Rectangle 78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5" name="Rectangle 79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6" name="Rectangle 80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8" name="Rectangle 82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9" name="Rectangle 83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0" name="Rectangle 84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1" name="Rectangle 85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2" name="Rectangle 86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3" name="Rectangle 87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4" name="Rectangle 88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5" name="Rectangle 89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6" name="Rectangle 90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7" name="Text Box 91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88" name="Text Box 92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29789" name="Text Box 93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0" name="Text Box 94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1" name="Text Box 95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2" name="Text Box 96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3" name="Text Box 97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94" name="Text Box 98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5" name="Text Box 99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6" name="Text Box 100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7" name="Text Box 101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8" name="Text Box 102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9" name="Text Box 103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800" name="Text Box 104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29802" name="Text Box 10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29803" name="Rectangle 10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29804" name="Rectangle 10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29805" name="Rectangle 10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sp>
        <p:nvSpPr>
          <p:cNvPr id="29824" name="Text Box 128"/>
          <p:cNvSpPr txBox="1">
            <a:spLocks noChangeArrowheads="1"/>
          </p:cNvSpPr>
          <p:nvPr/>
        </p:nvSpPr>
        <p:spPr bwMode="auto">
          <a:xfrm>
            <a:off x="3870325" y="2560638"/>
            <a:ext cx="4870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C0066"/>
                </a:solidFill>
              </a:rPr>
              <a:t>Allowed J</a:t>
            </a:r>
            <a:r>
              <a:rPr lang="en-US" sz="2400" b="1" baseline="30000" dirty="0">
                <a:solidFill>
                  <a:srgbClr val="CC0066"/>
                </a:solidFill>
              </a:rPr>
              <a:t>PC</a:t>
            </a:r>
            <a:r>
              <a:rPr lang="en-US" sz="2400" b="1" dirty="0">
                <a:solidFill>
                  <a:srgbClr val="CC0066"/>
                </a:solidFill>
              </a:rPr>
              <a:t> Quantum numbers:</a:t>
            </a:r>
          </a:p>
        </p:txBody>
      </p:sp>
      <p:sp>
        <p:nvSpPr>
          <p:cNvPr id="29825" name="Text Box 129"/>
          <p:cNvSpPr txBox="1">
            <a:spLocks noChangeArrowheads="1"/>
          </p:cNvSpPr>
          <p:nvPr/>
        </p:nvSpPr>
        <p:spPr bwMode="auto">
          <a:xfrm>
            <a:off x="3897251" y="3086051"/>
            <a:ext cx="27654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    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0</a:t>
            </a:r>
            <a:r>
              <a:rPr lang="en-US" sz="2400" b="1" baseline="30000" dirty="0">
                <a:solidFill>
                  <a:srgbClr val="0000FF"/>
                </a:solidFill>
              </a:rPr>
              <a:t>++  </a:t>
            </a:r>
            <a:r>
              <a:rPr lang="en-US" sz="2400" b="1" dirty="0">
                <a:solidFill>
                  <a:srgbClr val="0000FF"/>
                </a:solidFill>
              </a:rPr>
              <a:t>0</a:t>
            </a:r>
            <a:r>
              <a:rPr lang="en-US" sz="2400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–-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++           </a:t>
            </a:r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+-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++  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3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3</a:t>
            </a:r>
            <a:r>
              <a:rPr lang="en-US" sz="2400" b="1" baseline="30000" dirty="0">
                <a:solidFill>
                  <a:srgbClr val="0000FF"/>
                </a:solidFill>
              </a:rPr>
              <a:t>++ </a:t>
            </a:r>
            <a:r>
              <a:rPr lang="en-US" sz="2400" b="1" dirty="0">
                <a:solidFill>
                  <a:srgbClr val="0000FF"/>
                </a:solidFill>
              </a:rPr>
              <a:t>       3</a:t>
            </a:r>
            <a:r>
              <a:rPr lang="en-US" sz="2400" b="1" baseline="30000" dirty="0">
                <a:solidFill>
                  <a:srgbClr val="0000FF"/>
                </a:solidFill>
              </a:rPr>
              <a:t>+-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++   </a:t>
            </a:r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baseline="30000" dirty="0">
                <a:solidFill>
                  <a:srgbClr val="0000FF"/>
                </a:solidFill>
              </a:rPr>
              <a:t>-+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--  </a:t>
            </a:r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++           </a:t>
            </a:r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baseline="30000" dirty="0">
                <a:solidFill>
                  <a:srgbClr val="0000FF"/>
                </a:solidFill>
              </a:rPr>
              <a:t>+-</a:t>
            </a:r>
          </a:p>
        </p:txBody>
      </p:sp>
      <p:sp>
        <p:nvSpPr>
          <p:cNvPr id="29826" name="Text Box 130"/>
          <p:cNvSpPr txBox="1">
            <a:spLocks noChangeArrowheads="1"/>
          </p:cNvSpPr>
          <p:nvPr/>
        </p:nvSpPr>
        <p:spPr bwMode="auto">
          <a:xfrm>
            <a:off x="3897251" y="3064852"/>
            <a:ext cx="35655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</a:t>
            </a:r>
            <a:r>
              <a:rPr lang="en-US" sz="2400" b="1" baseline="30000" dirty="0">
                <a:solidFill>
                  <a:srgbClr val="FF0000"/>
                </a:solidFill>
              </a:rPr>
              <a:t>--</a:t>
            </a: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r>
              <a:rPr lang="en-US" sz="2400" b="1" dirty="0" smtClean="0">
                <a:solidFill>
                  <a:srgbClr val="FF0000"/>
                </a:solidFill>
              </a:rPr>
              <a:t>  0</a:t>
            </a:r>
            <a:r>
              <a:rPr lang="en-US" sz="2400" b="1" baseline="30000" dirty="0">
                <a:solidFill>
                  <a:srgbClr val="FF0000"/>
                </a:solidFill>
              </a:rPr>
              <a:t>+-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  2</a:t>
            </a:r>
            <a:r>
              <a:rPr lang="en-US" sz="2400" b="1" baseline="30000" dirty="0">
                <a:solidFill>
                  <a:srgbClr val="FF0000"/>
                </a:solidFill>
              </a:rPr>
              <a:t>+-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</a:t>
            </a:r>
            <a:r>
              <a:rPr lang="en-US" sz="2400" b="1" dirty="0" smtClean="0">
                <a:solidFill>
                  <a:srgbClr val="FF0000"/>
                </a:solidFill>
              </a:rPr>
              <a:t> 3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  4</a:t>
            </a:r>
            <a:r>
              <a:rPr lang="en-US" sz="2400" b="1" baseline="30000" dirty="0">
                <a:solidFill>
                  <a:srgbClr val="FF0000"/>
                </a:solidFill>
              </a:rPr>
              <a:t>+-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</a:t>
            </a:r>
            <a:r>
              <a:rPr lang="en-US" sz="2400" b="1" dirty="0" smtClean="0">
                <a:solidFill>
                  <a:srgbClr val="FF0000"/>
                </a:solidFill>
              </a:rPr>
              <a:t> 5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</a:p>
        </p:txBody>
      </p:sp>
      <p:sp>
        <p:nvSpPr>
          <p:cNvPr id="29827" name="Text Box 131"/>
          <p:cNvSpPr txBox="1">
            <a:spLocks noChangeArrowheads="1"/>
          </p:cNvSpPr>
          <p:nvPr/>
        </p:nvSpPr>
        <p:spPr bwMode="auto">
          <a:xfrm>
            <a:off x="3832225" y="5481638"/>
            <a:ext cx="48802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Exotic Quantum Numbers</a:t>
            </a:r>
          </a:p>
          <a:p>
            <a:r>
              <a:rPr lang="en-US" sz="2400" dirty="0">
                <a:solidFill>
                  <a:srgbClr val="9966FF"/>
                </a:solidFill>
              </a:rPr>
              <a:t>non quark-antiquark description</a:t>
            </a:r>
          </a:p>
        </p:txBody>
      </p:sp>
      <p:sp>
        <p:nvSpPr>
          <p:cNvPr id="123" name="Text Box 45"/>
          <p:cNvSpPr txBox="1">
            <a:spLocks noChangeArrowheads="1"/>
          </p:cNvSpPr>
          <p:nvPr/>
        </p:nvSpPr>
        <p:spPr bwMode="auto">
          <a:xfrm>
            <a:off x="3143251" y="5603875"/>
            <a:ext cx="622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9966FF"/>
                </a:solidFill>
              </a:rPr>
              <a:t>S=1</a:t>
            </a:r>
          </a:p>
          <a:p>
            <a:r>
              <a:rPr lang="en-US" sz="1800" b="1" dirty="0">
                <a:solidFill>
                  <a:srgbClr val="969696"/>
                </a:solidFill>
              </a:rPr>
              <a:t>S=0</a:t>
            </a:r>
            <a:endParaRPr lang="en-US" sz="1800" b="1" dirty="0">
              <a:solidFill>
                <a:srgbClr val="9966FF"/>
              </a:solidFill>
            </a:endParaRPr>
          </a:p>
        </p:txBody>
      </p:sp>
      <p:sp>
        <p:nvSpPr>
          <p:cNvPr id="119" name="Rectangle 174"/>
          <p:cNvSpPr>
            <a:spLocks noChangeArrowheads="1"/>
          </p:cNvSpPr>
          <p:nvPr/>
        </p:nvSpPr>
        <p:spPr bwMode="auto">
          <a:xfrm>
            <a:off x="0" y="73025"/>
            <a:ext cx="78618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QCD and Spectroscopy: quark-antiquark</a:t>
            </a:r>
            <a:endParaRPr lang="en-US" sz="36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24" name="Rectangle 62"/>
          <p:cNvSpPr>
            <a:spLocks noChangeArrowheads="1"/>
          </p:cNvSpPr>
          <p:nvPr/>
        </p:nvSpPr>
        <p:spPr bwMode="auto">
          <a:xfrm>
            <a:off x="6159500" y="498063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Quarkonium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125" name="Group 14"/>
          <p:cNvGrpSpPr>
            <a:grpSpLocks/>
          </p:cNvGrpSpPr>
          <p:nvPr/>
        </p:nvGrpSpPr>
        <p:grpSpPr bwMode="auto">
          <a:xfrm>
            <a:off x="6546850" y="966788"/>
            <a:ext cx="1993900" cy="822325"/>
            <a:chOff x="4160" y="520"/>
            <a:chExt cx="1256" cy="518"/>
          </a:xfrm>
        </p:grpSpPr>
        <p:sp>
          <p:nvSpPr>
            <p:cNvPr id="126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7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34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28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32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29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6" name="Text Box 156"/>
          <p:cNvSpPr txBox="1">
            <a:spLocks noChangeArrowheads="1"/>
          </p:cNvSpPr>
          <p:nvPr/>
        </p:nvSpPr>
        <p:spPr bwMode="auto">
          <a:xfrm>
            <a:off x="1384763" y="733013"/>
            <a:ext cx="1508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Mesons</a:t>
            </a:r>
          </a:p>
        </p:txBody>
      </p:sp>
    </p:spTree>
    <p:extLst>
      <p:ext uri="{BB962C8B-B14F-4D97-AF65-F5344CB8AC3E}">
        <p14:creationId xmlns:p14="http://schemas.microsoft.com/office/powerpoint/2010/main" val="39433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492" y="671682"/>
            <a:ext cx="5731508" cy="578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67" y="92610"/>
            <a:ext cx="5429353" cy="793788"/>
          </a:xfrm>
        </p:spPr>
        <p:txBody>
          <a:bodyPr>
            <a:normAutofit/>
          </a:bodyPr>
          <a:lstStyle/>
          <a:p>
            <a:r>
              <a:rPr lang="en-US" dirty="0" smtClean="0"/>
              <a:t>Fundamental 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3267" y="1706645"/>
            <a:ext cx="34054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Interactions act on a large range of distance scales.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Each interaction involves its own charges.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Interactions cause forces and changes in configuration.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Interactions are associated with microscopic particles. 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5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48C4-0139-6B40-894C-0DC62161975B}" type="slidenum">
              <a:rPr lang="en-US"/>
              <a:pPr/>
              <a:t>30</a:t>
            </a:fld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2928" y="177799"/>
            <a:ext cx="3936683" cy="812801"/>
          </a:xfrm>
        </p:spPr>
        <p:txBody>
          <a:bodyPr>
            <a:normAutofit/>
          </a:bodyPr>
          <a:lstStyle/>
          <a:p>
            <a:r>
              <a:rPr lang="en-US" b="1" dirty="0"/>
              <a:t>QCD Potential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4648200" y="990600"/>
            <a:ext cx="4495800" cy="3216275"/>
            <a:chOff x="528" y="672"/>
            <a:chExt cx="2832" cy="2026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672"/>
              <a:ext cx="2832" cy="2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2064" y="1632"/>
              <a:ext cx="9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18605A"/>
                  </a:solidFill>
                </a:rPr>
                <a:t>linear potential</a:t>
              </a:r>
              <a:endParaRPr lang="en-US" sz="1400" b="1">
                <a:solidFill>
                  <a:srgbClr val="ED181E"/>
                </a:solidFill>
              </a:endParaRPr>
            </a:p>
          </p:txBody>
        </p:sp>
      </p:grp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381000" y="1371600"/>
            <a:ext cx="3022600" cy="2011363"/>
            <a:chOff x="288" y="893"/>
            <a:chExt cx="1904" cy="1267"/>
          </a:xfrm>
        </p:grpSpPr>
        <p:sp>
          <p:nvSpPr>
            <p:cNvPr id="25607" name="Oval 7"/>
            <p:cNvSpPr>
              <a:spLocks noChangeArrowheads="1"/>
            </p:cNvSpPr>
            <p:nvPr/>
          </p:nvSpPr>
          <p:spPr bwMode="auto">
            <a:xfrm rot="2225759">
              <a:off x="336" y="1488"/>
              <a:ext cx="1248" cy="120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8" name="Oval 8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9" name="Oval 9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854" y="893"/>
              <a:ext cx="133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ground-state 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flux-tube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    m=0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8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48C4-0139-6B40-894C-0DC62161975B}" type="slidenum">
              <a:rPr lang="en-US"/>
              <a:pPr/>
              <a:t>31</a:t>
            </a:fld>
            <a:endParaRPr lang="en-US"/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4648200" y="990600"/>
            <a:ext cx="4495800" cy="3216275"/>
            <a:chOff x="528" y="672"/>
            <a:chExt cx="2832" cy="2026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672"/>
              <a:ext cx="2832" cy="2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2064" y="1632"/>
              <a:ext cx="9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18605A"/>
                  </a:solidFill>
                </a:rPr>
                <a:t>linear potential</a:t>
              </a:r>
              <a:endParaRPr lang="en-US" sz="1400" b="1">
                <a:solidFill>
                  <a:srgbClr val="ED181E"/>
                </a:solidFill>
              </a:endParaRPr>
            </a:p>
          </p:txBody>
        </p:sp>
      </p:grp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381000" y="1371600"/>
            <a:ext cx="3022600" cy="2011363"/>
            <a:chOff x="288" y="893"/>
            <a:chExt cx="1904" cy="1267"/>
          </a:xfrm>
        </p:grpSpPr>
        <p:sp>
          <p:nvSpPr>
            <p:cNvPr id="25607" name="Oval 7"/>
            <p:cNvSpPr>
              <a:spLocks noChangeArrowheads="1"/>
            </p:cNvSpPr>
            <p:nvPr/>
          </p:nvSpPr>
          <p:spPr bwMode="auto">
            <a:xfrm rot="2225759">
              <a:off x="336" y="1488"/>
              <a:ext cx="1248" cy="120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8" name="Oval 8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9" name="Oval 9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854" y="893"/>
              <a:ext cx="133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ground-state 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flux-tube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    m=0</a:t>
              </a:r>
            </a:p>
          </p:txBody>
        </p:sp>
      </p:grp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1066800"/>
            <a:ext cx="42672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381000" y="1447800"/>
            <a:ext cx="3022603" cy="2163763"/>
            <a:chOff x="288" y="797"/>
            <a:chExt cx="1904" cy="1363"/>
          </a:xfrm>
        </p:grpSpPr>
        <p:sp>
          <p:nvSpPr>
            <p:cNvPr id="25613" name="Arc 13"/>
            <p:cNvSpPr>
              <a:spLocks/>
            </p:cNvSpPr>
            <p:nvPr/>
          </p:nvSpPr>
          <p:spPr bwMode="auto">
            <a:xfrm flipV="1">
              <a:off x="768" y="1344"/>
              <a:ext cx="768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4" name="Oval 14"/>
            <p:cNvSpPr>
              <a:spLocks noChangeArrowheads="1"/>
            </p:cNvSpPr>
            <p:nvPr/>
          </p:nvSpPr>
          <p:spPr bwMode="auto">
            <a:xfrm rot="2225759">
              <a:off x="384" y="1344"/>
              <a:ext cx="1248" cy="504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5" name="Oval 15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6" name="Oval 16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7" name="Arc 17"/>
            <p:cNvSpPr>
              <a:spLocks/>
            </p:cNvSpPr>
            <p:nvPr/>
          </p:nvSpPr>
          <p:spPr bwMode="auto">
            <a:xfrm flipH="1">
              <a:off x="576" y="1200"/>
              <a:ext cx="816" cy="7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8" name="Text Box 18"/>
            <p:cNvSpPr txBox="1">
              <a:spLocks noChangeArrowheads="1"/>
            </p:cNvSpPr>
            <p:nvPr/>
          </p:nvSpPr>
          <p:spPr bwMode="auto">
            <a:xfrm>
              <a:off x="1046" y="797"/>
              <a:ext cx="11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Excited gluonic field  (m</a:t>
              </a:r>
              <a:r>
                <a:rPr lang="en-US" dirty="0">
                  <a:solidFill>
                    <a:srgbClr val="800000"/>
                  </a:solidFill>
                </a:rPr>
                <a:t>=</a:t>
              </a:r>
              <a:r>
                <a:rPr lang="en-US" dirty="0" smtClean="0">
                  <a:solidFill>
                    <a:srgbClr val="800000"/>
                  </a:solidFill>
                </a:rPr>
                <a:t>1)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419600" y="838200"/>
            <a:ext cx="4724400" cy="3657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20" name="Picture 20" descr="plotDel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825500"/>
            <a:ext cx="3648075" cy="364807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69422" y="4633436"/>
            <a:ext cx="818877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Mapping the spectrum of meson states associated with excitations of the </a:t>
            </a:r>
            <a:r>
              <a:rPr lang="en-US" sz="2400" dirty="0" err="1">
                <a:solidFill>
                  <a:srgbClr val="0000FF"/>
                </a:solidFill>
              </a:rPr>
              <a:t>gluonic</a:t>
            </a:r>
            <a:r>
              <a:rPr lang="en-US" sz="2400" dirty="0">
                <a:solidFill>
                  <a:srgbClr val="0000FF"/>
                </a:solidFill>
              </a:rPr>
              <a:t> field. The light-quark systems will be measured at Jefferson Lab. </a:t>
            </a: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132928" y="177799"/>
            <a:ext cx="3936683" cy="812801"/>
          </a:xfrm>
        </p:spPr>
        <p:txBody>
          <a:bodyPr>
            <a:normAutofit/>
          </a:bodyPr>
          <a:lstStyle/>
          <a:p>
            <a:r>
              <a:rPr lang="en-US" b="1" dirty="0"/>
              <a:t>QCD Potential</a:t>
            </a:r>
          </a:p>
        </p:txBody>
      </p:sp>
    </p:spTree>
    <p:extLst>
      <p:ext uri="{BB962C8B-B14F-4D97-AF65-F5344CB8AC3E}">
        <p14:creationId xmlns:p14="http://schemas.microsoft.com/office/powerpoint/2010/main" val="345699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1" y="981316"/>
            <a:ext cx="5052228" cy="2674709"/>
          </a:xfrm>
          <a:prstGeom prst="rect">
            <a:avLst/>
          </a:prstGeom>
        </p:spPr>
      </p:pic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48C4-0139-6B40-894C-0DC62161975B}" type="slidenum">
              <a:rPr lang="en-US"/>
              <a:pPr/>
              <a:t>32</a:t>
            </a:fld>
            <a:endParaRPr lang="en-US"/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304799" y="4038600"/>
            <a:ext cx="85837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Exciting the Glue provides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an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xperimental window to the confining potential of QCD.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304799" y="4964539"/>
            <a:ext cx="69093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Mapping out the families of hybrid mesons is the </a:t>
            </a:r>
            <a:r>
              <a:rPr lang="en-US" sz="2400" dirty="0">
                <a:solidFill>
                  <a:srgbClr val="0000FF"/>
                </a:solidFill>
              </a:rPr>
              <a:t>best 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experimental signature of </a:t>
            </a:r>
            <a:r>
              <a:rPr lang="en-US" sz="2400" dirty="0" err="1">
                <a:solidFill>
                  <a:srgbClr val="0000FF"/>
                </a:solidFill>
              </a:rPr>
              <a:t>gluonic</a:t>
            </a:r>
            <a:r>
              <a:rPr lang="en-US" sz="2400" dirty="0">
                <a:solidFill>
                  <a:srgbClr val="0000FF"/>
                </a:solidFill>
              </a:rPr>
              <a:t> excitations.</a:t>
            </a:r>
          </a:p>
        </p:txBody>
      </p:sp>
      <p:pic>
        <p:nvPicPr>
          <p:cNvPr id="34" name="Picture 20" descr="plotDel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825500"/>
            <a:ext cx="3648075" cy="36480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7721" y="3008837"/>
            <a:ext cx="267145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Conventional Meson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4294" y="3008837"/>
            <a:ext cx="1908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Hybrid Meson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32928" y="177799"/>
            <a:ext cx="3936683" cy="812801"/>
          </a:xfrm>
        </p:spPr>
        <p:txBody>
          <a:bodyPr>
            <a:normAutofit/>
          </a:bodyPr>
          <a:lstStyle/>
          <a:p>
            <a:r>
              <a:rPr lang="en-US" b="1" dirty="0"/>
              <a:t>QCD Potential</a:t>
            </a:r>
          </a:p>
        </p:txBody>
      </p:sp>
    </p:spTree>
    <p:extLst>
      <p:ext uri="{BB962C8B-B14F-4D97-AF65-F5344CB8AC3E}">
        <p14:creationId xmlns:p14="http://schemas.microsoft.com/office/powerpoint/2010/main" val="4845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459" y="132977"/>
            <a:ext cx="3278174" cy="705224"/>
          </a:xfrm>
        </p:spPr>
        <p:txBody>
          <a:bodyPr/>
          <a:lstStyle/>
          <a:p>
            <a:r>
              <a:rPr lang="en-US" dirty="0"/>
              <a:t>Lattice </a:t>
            </a:r>
            <a:r>
              <a:rPr lang="en-US" dirty="0" smtClean="0"/>
              <a:t>QCD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10" descr="C:\My Documents\My Pictures\latti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31" y="1818191"/>
            <a:ext cx="4168775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5900" y="2938381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quarks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755900" y="3451729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CC66"/>
                </a:solidFill>
              </a:rPr>
              <a:t>gluons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91953" y="2557379"/>
            <a:ext cx="1136650" cy="609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84003" y="3362829"/>
            <a:ext cx="12446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2022" y="1163052"/>
            <a:ext cx="7014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Numerically solve QCD on a space-time lattice.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53" y="206543"/>
            <a:ext cx="4902200" cy="63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0316" y="3928527"/>
            <a:ext cx="48082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Computationally very intensive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Gauge configurations on leadership-class computers.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``Mine’’ the configurations for physics on smaller clusters.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413" y="5967891"/>
            <a:ext cx="4695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Dudek</a:t>
            </a:r>
            <a:r>
              <a:rPr lang="en-US" sz="2000" dirty="0" smtClean="0"/>
              <a:t> et. al, 2010, 2011,2012,2013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75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50" y="4629150"/>
            <a:ext cx="2857500" cy="6985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629150"/>
            <a:ext cx="1765300" cy="698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318000"/>
            <a:ext cx="279400" cy="20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82718" y="5307568"/>
            <a:ext cx="115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isovector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29835" y="5307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isoscalar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795"/>
          </a:xfrm>
        </p:spPr>
        <p:txBody>
          <a:bodyPr/>
          <a:lstStyle/>
          <a:p>
            <a:r>
              <a:rPr lang="en-US" dirty="0" smtClean="0"/>
              <a:t>Lattice QCD Meson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979956"/>
            <a:ext cx="8854440" cy="42849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9300" y="18669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72720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3600" y="16383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64500" y="18669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97449" y="4622800"/>
            <a:ext cx="282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gluonic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6299" y="4747567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5334000"/>
            <a:ext cx="1219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9" y="4342529"/>
            <a:ext cx="3031337" cy="160482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84579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01546"/>
            <a:chOff x="0" y="2592"/>
            <a:chExt cx="4691" cy="1392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21931" y="895229"/>
            <a:ext cx="4264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We expect 5 nonets of exotic-quantum-number mesons: 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1 </a:t>
            </a:r>
            <a:r>
              <a:rPr lang="en-US" sz="2400" b="1" dirty="0" err="1" smtClean="0">
                <a:solidFill>
                  <a:srgbClr val="0000FF"/>
                </a:solidFill>
              </a:rPr>
              <a:t>nonet</a:t>
            </a:r>
            <a:r>
              <a:rPr lang="en-US" sz="2400" b="1" dirty="0" smtClean="0">
                <a:solidFill>
                  <a:srgbClr val="0000FF"/>
                </a:solidFill>
              </a:rPr>
              <a:t> of   </a:t>
            </a:r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+-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2 nonets of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2 nonets of </a:t>
            </a:r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+-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5743" y="2229292"/>
            <a:ext cx="1759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pple Casual"/>
              </a:rPr>
              <a:t>Lattice shows two nonets here.</a:t>
            </a:r>
            <a:endParaRPr lang="en-US" sz="2000" dirty="0">
              <a:solidFill>
                <a:srgbClr val="008000"/>
              </a:solidFill>
              <a:latin typeface="Apple Casu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8605812" y="146508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043836" y="101142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047485" y="1486705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8243408" y="146508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681989" y="101142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6716521" y="1512332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557344" y="54114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89900" y="68190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672997" y="506266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5287774" y="1999973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7917" y="634660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910741" y="1905000"/>
            <a:ext cx="0" cy="324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970606" y="2419350"/>
            <a:ext cx="352043" cy="18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2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0624"/>
          </a:xfrm>
        </p:spPr>
        <p:txBody>
          <a:bodyPr/>
          <a:lstStyle/>
          <a:p>
            <a:r>
              <a:rPr lang="en-US" dirty="0" smtClean="0"/>
              <a:t>Finding the States?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458" y="946150"/>
            <a:ext cx="428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Lattice QCD suggest where to look for exotic states: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2976" y="2609850"/>
            <a:ext cx="399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Models suggest how the states should fall apart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AutoShape 18"/>
          <p:cNvSpPr>
            <a:spLocks noChangeArrowheads="1"/>
          </p:cNvSpPr>
          <p:nvPr/>
        </p:nvSpPr>
        <p:spPr bwMode="auto">
          <a:xfrm>
            <a:off x="4724400" y="3261005"/>
            <a:ext cx="3430588" cy="3014663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 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 </a:t>
            </a:r>
            <a:endParaRPr lang="en-GB" sz="2400" dirty="0"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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    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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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2</a:t>
            </a:r>
            <a:r>
              <a:rPr lang="en-GB" sz="2400" dirty="0">
                <a:latin typeface="Symbol" pitchFamily="16" charset="2"/>
              </a:rPr>
              <a:t>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</a:t>
            </a:r>
            <a:r>
              <a:rPr lang="en-GB" sz="2400" dirty="0">
                <a:latin typeface="Symbol" pitchFamily="16" charset="2"/>
              </a:rPr>
              <a:t>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</a:t>
            </a:r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990600" y="3453547"/>
            <a:ext cx="2389188" cy="1658938"/>
            <a:chOff x="3968" y="394"/>
            <a:chExt cx="1505" cy="1045"/>
          </a:xfrm>
        </p:grpSpPr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4064" y="68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4064" y="1160"/>
              <a:ext cx="624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flipV="1">
              <a:off x="4688" y="439"/>
              <a:ext cx="672" cy="242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4688" y="1160"/>
              <a:ext cx="672" cy="240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5024" y="776"/>
              <a:ext cx="1" cy="288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>
              <a:off x="5024" y="1064"/>
              <a:ext cx="384" cy="144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5072" y="776"/>
              <a:ext cx="1" cy="1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V="1">
              <a:off x="5024" y="631"/>
              <a:ext cx="384" cy="146"/>
            </a:xfrm>
            <a:prstGeom prst="line">
              <a:avLst/>
            </a:prstGeom>
            <a:noFill/>
            <a:ln w="2556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auto">
            <a:xfrm>
              <a:off x="3968" y="632"/>
              <a:ext cx="96" cy="624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 rot="1200000">
              <a:off x="5361" y="1159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6"/>
            <p:cNvSpPr>
              <a:spLocks noChangeArrowheads="1"/>
            </p:cNvSpPr>
            <p:nvPr/>
          </p:nvSpPr>
          <p:spPr bwMode="auto">
            <a:xfrm rot="20940000">
              <a:off x="5359" y="393"/>
              <a:ext cx="96" cy="288"/>
            </a:xfrm>
            <a:prstGeom prst="ellipse">
              <a:avLst/>
            </a:prstGeom>
            <a:solidFill>
              <a:srgbClr val="0088E4"/>
            </a:solidFill>
            <a:ln w="25560">
              <a:solidFill>
                <a:srgbClr val="008A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19"/>
          <p:cNvGrpSpPr>
            <a:grpSpLocks/>
          </p:cNvGrpSpPr>
          <p:nvPr/>
        </p:nvGrpSpPr>
        <p:grpSpPr bwMode="auto">
          <a:xfrm>
            <a:off x="1295400" y="3919499"/>
            <a:ext cx="736600" cy="641350"/>
            <a:chOff x="4150" y="728"/>
            <a:chExt cx="464" cy="404"/>
          </a:xfrm>
        </p:grpSpPr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>
              <a:off x="4150" y="845"/>
              <a:ext cx="465" cy="288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1" name="Line 21"/>
            <p:cNvSpPr>
              <a:spLocks noChangeShapeType="1"/>
            </p:cNvSpPr>
            <p:nvPr/>
          </p:nvSpPr>
          <p:spPr bwMode="auto">
            <a:xfrm flipV="1">
              <a:off x="4160" y="727"/>
              <a:ext cx="1" cy="39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2275910" y="3450291"/>
            <a:ext cx="852487" cy="577850"/>
            <a:chOff x="4762" y="394"/>
            <a:chExt cx="537" cy="364"/>
          </a:xfrm>
        </p:grpSpPr>
        <p:sp>
          <p:nvSpPr>
            <p:cNvPr id="43" name="AutoShape 23"/>
            <p:cNvSpPr>
              <a:spLocks noChangeArrowheads="1"/>
            </p:cNvSpPr>
            <p:nvPr/>
          </p:nvSpPr>
          <p:spPr bwMode="auto">
            <a:xfrm rot="20280000">
              <a:off x="4834" y="409"/>
              <a:ext cx="465" cy="287"/>
            </a:xfrm>
            <a:prstGeom prst="roundRect">
              <a:avLst>
                <a:gd name="adj" fmla="val 34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  <a:buClr>
                  <a:srgbClr val="FFFFFF"/>
                </a:buClr>
                <a:buSzPct val="100000"/>
                <a:buFont typeface="Comic Sans MS" pitchFamily="6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latin typeface="Comic Sans MS" pitchFamily="64" charset="0"/>
                </a:rPr>
                <a:t>L</a:t>
              </a:r>
              <a:r>
                <a:rPr lang="en-GB" sz="2400" baseline="-25000" dirty="0" err="1">
                  <a:solidFill>
                    <a:srgbClr val="660033"/>
                  </a:solidFill>
                  <a:latin typeface="Comic Sans MS" pitchFamily="64" charset="0"/>
                </a:rPr>
                <a:t>flux</a:t>
              </a:r>
              <a:endParaRPr lang="en-GB" sz="2400" baseline="-25000" dirty="0">
                <a:solidFill>
                  <a:srgbClr val="660033"/>
                </a:solidFill>
                <a:latin typeface="Comic Sans MS" pitchFamily="64" charset="0"/>
              </a:endParaRPr>
            </a:p>
          </p:txBody>
        </p:sp>
        <p:sp>
          <p:nvSpPr>
            <p:cNvPr id="44" name="Line 24"/>
            <p:cNvSpPr>
              <a:spLocks noChangeShapeType="1"/>
            </p:cNvSpPr>
            <p:nvPr/>
          </p:nvSpPr>
          <p:spPr bwMode="auto">
            <a:xfrm flipH="1" flipV="1">
              <a:off x="4762" y="394"/>
              <a:ext cx="150" cy="364"/>
            </a:xfrm>
            <a:prstGeom prst="line">
              <a:avLst/>
            </a:prstGeom>
            <a:noFill/>
            <a:ln w="50760">
              <a:solidFill>
                <a:srgbClr val="66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392664" y="5137461"/>
            <a:ext cx="38608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Populate final states with </a:t>
            </a:r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π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0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n-US" sz="2400" baseline="30000" dirty="0">
                <a:solidFill>
                  <a:schemeClr val="accent3">
                    <a:lumMod val="75000"/>
                  </a:schemeClr>
                </a:solidFill>
                <a:latin typeface="cmsy10" pitchFamily="32" charset="0"/>
              </a:rPr>
              <a:t>±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,K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,η,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cmmi10" pitchFamily="34" charset="0"/>
              </a:rPr>
              <a:t>photons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133852" y="8445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647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454" y="107592"/>
            <a:ext cx="70819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2629" y="1254876"/>
            <a:ext cx="47207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Pion peripheral production: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most extensive data sets to date are from the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BNL E852 experiment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There  is also data from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VES experiment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Protvino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and from the </a:t>
            </a:r>
            <a:r>
              <a:rPr lang="en-US" b="1" dirty="0" smtClean="0"/>
              <a:t>COMPASS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experiment at CERN. </a:t>
            </a:r>
            <a:endParaRPr lang="en-US" dirty="0"/>
          </a:p>
        </p:txBody>
      </p:sp>
      <p:pic>
        <p:nvPicPr>
          <p:cNvPr id="10" name="Picture 9" descr="fig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6" y="692368"/>
            <a:ext cx="3033395" cy="2461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8862" y="3836832"/>
            <a:ext cx="40129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Proton-antiproton annihilation:</a:t>
            </a:r>
          </a:p>
          <a:p>
            <a:r>
              <a:rPr lang="en-US" dirty="0" smtClean="0"/>
              <a:t>There is data from the </a:t>
            </a:r>
            <a:r>
              <a:rPr lang="en-US" b="1" dirty="0" smtClean="0">
                <a:solidFill>
                  <a:schemeClr val="tx2"/>
                </a:solidFill>
              </a:rPr>
              <a:t>Crystal Barrel</a:t>
            </a:r>
            <a:r>
              <a:rPr lang="en-US" dirty="0" smtClean="0"/>
              <a:t> experiment at LEAR. This is also one of the pushes of the future </a:t>
            </a:r>
            <a:r>
              <a:rPr lang="en-US" b="1" dirty="0" smtClean="0"/>
              <a:t>PANDA</a:t>
            </a:r>
            <a:r>
              <a:rPr lang="en-US" dirty="0" smtClean="0"/>
              <a:t> experiment.</a:t>
            </a:r>
            <a:endParaRPr lang="en-US" dirty="0"/>
          </a:p>
        </p:txBody>
      </p:sp>
      <p:pic>
        <p:nvPicPr>
          <p:cNvPr id="12" name="Picture 11" descr="p-p-b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68" y="3300868"/>
            <a:ext cx="2336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94399" cy="823436"/>
          </a:xfrm>
        </p:spPr>
        <p:txBody>
          <a:bodyPr/>
          <a:lstStyle/>
          <a:p>
            <a:r>
              <a:rPr lang="en-US" dirty="0" smtClean="0"/>
              <a:t>Microscopic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8" y="1836846"/>
            <a:ext cx="1155700" cy="850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04" y="1836846"/>
            <a:ext cx="939800" cy="85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874" y="1150993"/>
            <a:ext cx="117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Leptons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804" y="1150993"/>
            <a:ext cx="1068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Quarks</a:t>
            </a:r>
            <a:endParaRPr lang="en-US" sz="2400" dirty="0">
              <a:solidFill>
                <a:srgbClr val="984807"/>
              </a:solidFill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28" y="1836847"/>
            <a:ext cx="1181100" cy="8509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97591" y="2989936"/>
            <a:ext cx="2358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Electric Charge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12" y="1850606"/>
            <a:ext cx="1244600" cy="8763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6782" y="3747021"/>
            <a:ext cx="8530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Can effectively describe everything we see in the world around us.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Quarks build the protons and neutrons in the nucleus of atoms.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7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2629" y="4146578"/>
            <a:ext cx="47207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Photo Production: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There are limited results from the </a:t>
            </a:r>
            <a:r>
              <a:rPr lang="en-US" b="1" dirty="0" smtClean="0"/>
              <a:t>CLAS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experiment at Jefferson Lab. </a:t>
            </a:r>
            <a:r>
              <a:rPr lang="en-US" dirty="0"/>
              <a:t>This is </a:t>
            </a:r>
            <a:r>
              <a:rPr lang="en-US" dirty="0" smtClean="0"/>
              <a:t>the main push </a:t>
            </a:r>
            <a:r>
              <a:rPr lang="en-US" dirty="0"/>
              <a:t>of the future </a:t>
            </a:r>
            <a:r>
              <a:rPr lang="en-US" b="1" dirty="0" smtClean="0"/>
              <a:t>GlueX</a:t>
            </a:r>
            <a:r>
              <a:rPr lang="en-US" dirty="0" smtClean="0"/>
              <a:t> experiment</a:t>
            </a:r>
            <a:r>
              <a:rPr lang="en-US" dirty="0"/>
              <a:t> </a:t>
            </a:r>
            <a:r>
              <a:rPr lang="en-US" dirty="0" smtClean="0"/>
              <a:t>at Jefferson Lab.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5983" y="966581"/>
            <a:ext cx="40769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Charmonium</a:t>
            </a:r>
            <a:r>
              <a:rPr lang="en-US" sz="2000" b="1" dirty="0" smtClean="0">
                <a:solidFill>
                  <a:srgbClr val="0000FF"/>
                </a:solidFill>
              </a:rPr>
              <a:t> Decays:</a:t>
            </a:r>
          </a:p>
          <a:p>
            <a:r>
              <a:rPr lang="en-US" dirty="0" smtClean="0"/>
              <a:t>There is data from the </a:t>
            </a:r>
            <a:r>
              <a:rPr lang="en-US" b="1" dirty="0" smtClean="0">
                <a:solidFill>
                  <a:schemeClr val="tx2"/>
                </a:solidFill>
              </a:rPr>
              <a:t>CLEO-c</a:t>
            </a:r>
            <a:r>
              <a:rPr lang="en-US" dirty="0" smtClean="0"/>
              <a:t> at Cornell. This is also an area of interest of the </a:t>
            </a:r>
            <a:r>
              <a:rPr lang="en-US" b="1" dirty="0" smtClean="0"/>
              <a:t>BES III </a:t>
            </a:r>
            <a:r>
              <a:rPr lang="en-US" dirty="0" smtClean="0"/>
              <a:t>experiment in Beijing. This will also be part of the </a:t>
            </a:r>
            <a:r>
              <a:rPr lang="en-US" b="1" dirty="0" smtClean="0"/>
              <a:t>PANDA</a:t>
            </a:r>
            <a:r>
              <a:rPr lang="en-US" dirty="0" smtClean="0"/>
              <a:t> program at FAIR.</a:t>
            </a:r>
            <a:endParaRPr lang="en-US" dirty="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078552" y="3978283"/>
            <a:ext cx="1905000" cy="1676400"/>
            <a:chOff x="384" y="624"/>
            <a:chExt cx="1200" cy="1056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 rot="2070470">
              <a:off x="432" y="816"/>
              <a:ext cx="461" cy="115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40" y="48"/>
                </a:cxn>
                <a:cxn ang="0">
                  <a:pos x="528" y="576"/>
                </a:cxn>
                <a:cxn ang="0">
                  <a:pos x="816" y="48"/>
                </a:cxn>
                <a:cxn ang="0">
                  <a:pos x="1056" y="576"/>
                </a:cxn>
                <a:cxn ang="0">
                  <a:pos x="1248" y="240"/>
                </a:cxn>
                <a:cxn ang="0">
                  <a:pos x="1488" y="192"/>
                </a:cxn>
              </a:cxnLst>
              <a:rect l="0" t="0" r="r" b="b"/>
              <a:pathLst>
                <a:path w="1488" h="608">
                  <a:moveTo>
                    <a:pt x="0" y="288"/>
                  </a:moveTo>
                  <a:cubicBezTo>
                    <a:pt x="76" y="144"/>
                    <a:pt x="152" y="0"/>
                    <a:pt x="240" y="48"/>
                  </a:cubicBezTo>
                  <a:cubicBezTo>
                    <a:pt x="328" y="96"/>
                    <a:pt x="432" y="576"/>
                    <a:pt x="528" y="576"/>
                  </a:cubicBezTo>
                  <a:cubicBezTo>
                    <a:pt x="624" y="576"/>
                    <a:pt x="728" y="48"/>
                    <a:pt x="816" y="48"/>
                  </a:cubicBezTo>
                  <a:cubicBezTo>
                    <a:pt x="904" y="48"/>
                    <a:pt x="984" y="544"/>
                    <a:pt x="1056" y="576"/>
                  </a:cubicBezTo>
                  <a:cubicBezTo>
                    <a:pt x="1128" y="608"/>
                    <a:pt x="1176" y="304"/>
                    <a:pt x="1248" y="240"/>
                  </a:cubicBezTo>
                  <a:cubicBezTo>
                    <a:pt x="1320" y="176"/>
                    <a:pt x="1440" y="200"/>
                    <a:pt x="1488" y="192"/>
                  </a:cubicBezTo>
                </a:path>
              </a:pathLst>
            </a:cu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816" y="960"/>
              <a:ext cx="192" cy="52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384" y="1440"/>
              <a:ext cx="480" cy="240"/>
            </a:xfrm>
            <a:prstGeom prst="line">
              <a:avLst/>
            </a:prstGeom>
            <a:noFill/>
            <a:ln w="4445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960" y="1440"/>
              <a:ext cx="432" cy="240"/>
            </a:xfrm>
            <a:prstGeom prst="line">
              <a:avLst/>
            </a:prstGeom>
            <a:noFill/>
            <a:ln w="635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384" y="1296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800000"/>
                  </a:solidFill>
                  <a:latin typeface="Comic Sans MS" charset="0"/>
                </a:rPr>
                <a:t>N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104" y="1296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800000"/>
                  </a:solidFill>
                  <a:latin typeface="Comic Sans MS" charset="0"/>
                </a:rPr>
                <a:t>N</a:t>
              </a: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384" y="816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b="1">
                  <a:solidFill>
                    <a:srgbClr val="FF6600"/>
                  </a:solidFill>
                  <a:latin typeface="Symbol" charset="2"/>
                </a:rPr>
                <a:t>g</a:t>
              </a: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V="1">
              <a:off x="960" y="864"/>
              <a:ext cx="336" cy="144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1296" y="864"/>
              <a:ext cx="288" cy="144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V="1">
              <a:off x="1296" y="768"/>
              <a:ext cx="288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V="1">
              <a:off x="1296" y="624"/>
              <a:ext cx="144" cy="24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816" y="1056"/>
              <a:ext cx="2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chemeClr val="tx1"/>
                  </a:solidFill>
                  <a:latin typeface="Comic Sans MS" charset="0"/>
                </a:rPr>
                <a:t>e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950" y="653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charset="0"/>
                </a:rPr>
                <a:t>X</a:t>
              </a:r>
            </a:p>
          </p:txBody>
        </p:sp>
      </p:grpSp>
      <p:pic>
        <p:nvPicPr>
          <p:cNvPr id="6" name="Picture 5" descr="cc-b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49" y="1004888"/>
            <a:ext cx="2400300" cy="15875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3454" y="107592"/>
            <a:ext cx="708198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Experimental Evidence for Hybrids</a:t>
            </a:r>
            <a:endParaRPr lang="en-GB" sz="3200" b="1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743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E8AE-BF74-584F-AB47-427FE1286D2B}" type="slidenum">
              <a:rPr lang="en-US"/>
              <a:pPr/>
              <a:t>41</a:t>
            </a:fld>
            <a:endParaRPr lang="en-US"/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0263" y="785813"/>
            <a:ext cx="3556000" cy="2479675"/>
          </a:xfrm>
          <a:prstGeom prst="rect">
            <a:avLst/>
          </a:prstGeom>
          <a:noFill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8" y="782638"/>
            <a:ext cx="3173412" cy="2593975"/>
          </a:xfrm>
          <a:prstGeom prst="rect">
            <a:avLst/>
          </a:prstGeom>
          <a:noFill/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132896" y="3358365"/>
            <a:ext cx="8756386" cy="269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>
                <a:solidFill>
                  <a:srgbClr val="008000"/>
                </a:solidFill>
              </a:rPr>
              <a:t>Beams of photons may be a more </a:t>
            </a:r>
            <a:r>
              <a:rPr lang="en-GB" sz="2800" dirty="0" smtClean="0">
                <a:solidFill>
                  <a:srgbClr val="008000"/>
                </a:solidFill>
              </a:rPr>
              <a:t>natural way </a:t>
            </a:r>
            <a:r>
              <a:rPr lang="en-GB" sz="2800" dirty="0">
                <a:solidFill>
                  <a:srgbClr val="008000"/>
                </a:solidFill>
              </a:rPr>
              <a:t>to create hybrid mesons.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008000"/>
              </a:solidFill>
            </a:endParaRP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</a:rPr>
              <a:t>Simple </a:t>
            </a:r>
            <a:r>
              <a:rPr lang="en-GB" sz="2800" dirty="0" smtClean="0">
                <a:solidFill>
                  <a:schemeClr val="accent6">
                    <a:lumMod val="50000"/>
                  </a:schemeClr>
                </a:solidFill>
              </a:rPr>
              <a:t>Quantum Number 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</a:rPr>
              <a:t>counting leads to the </a:t>
            </a:r>
            <a:r>
              <a:rPr lang="en-GB" sz="2800" dirty="0" smtClean="0">
                <a:solidFill>
                  <a:schemeClr val="accent6">
                    <a:lumMod val="50000"/>
                  </a:schemeClr>
                </a:solidFill>
              </a:rPr>
              <a:t>exotics. </a:t>
            </a:r>
            <a:endParaRPr lang="en-GB" sz="2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008000"/>
              </a:solidFill>
            </a:endParaRP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>
                <a:solidFill>
                  <a:srgbClr val="008000"/>
                </a:solidFill>
              </a:rPr>
              <a:t>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There is almost no data for photon beams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at 9GeV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energies.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We can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increase data 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</a:rPr>
              <a:t>by 3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-4 orders of magnitude.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173663" cy="844550"/>
          </a:xfrm>
        </p:spPr>
        <p:txBody>
          <a:bodyPr/>
          <a:lstStyle/>
          <a:p>
            <a:r>
              <a:rPr lang="en-US"/>
              <a:t>How to Produce Hybrids</a:t>
            </a:r>
          </a:p>
        </p:txBody>
      </p:sp>
    </p:spTree>
    <p:extLst>
      <p:ext uri="{BB962C8B-B14F-4D97-AF65-F5344CB8AC3E}">
        <p14:creationId xmlns:p14="http://schemas.microsoft.com/office/powerpoint/2010/main" val="22412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31" y="107576"/>
            <a:ext cx="8039390" cy="721266"/>
          </a:xfrm>
        </p:spPr>
        <p:txBody>
          <a:bodyPr/>
          <a:lstStyle/>
          <a:p>
            <a:r>
              <a:rPr lang="en-US" b="1" dirty="0" smtClean="0"/>
              <a:t>The GlueX Experiment at Jefferson Lab</a:t>
            </a:r>
            <a:endParaRPr lang="en-US" b="1" dirty="0"/>
          </a:p>
        </p:txBody>
      </p:sp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6" y="837577"/>
            <a:ext cx="8032750" cy="5009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226" y="1946126"/>
            <a:ext cx="32878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Photo Production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Light-quark Mesons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Strangeonium States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85144" y="5833130"/>
            <a:ext cx="243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Physics in 2016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9933" y="793049"/>
            <a:ext cx="189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BaBar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DIRC Bars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99069" y="1131603"/>
            <a:ext cx="483170" cy="345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22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0" y="211123"/>
            <a:ext cx="6753501" cy="751250"/>
          </a:xfrm>
        </p:spPr>
        <p:txBody>
          <a:bodyPr/>
          <a:lstStyle/>
          <a:p>
            <a:r>
              <a:rPr lang="en-US" dirty="0" smtClean="0"/>
              <a:t>12-GeV CEBAF – Photoproduction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6081" y="648632"/>
            <a:ext cx="2016760" cy="1407160"/>
          </a:xfrm>
          <a:prstGeom prst="rect">
            <a:avLst/>
          </a:prstGeom>
          <a:noFill/>
        </p:spPr>
      </p:pic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354138" y="1111597"/>
            <a:ext cx="3359333" cy="3230361"/>
            <a:chOff x="783" y="81"/>
            <a:chExt cx="3839" cy="3692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783" y="819"/>
              <a:ext cx="3839" cy="2954"/>
              <a:chOff x="783" y="819"/>
              <a:chExt cx="3839" cy="2954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3" y="819"/>
                <a:ext cx="3840" cy="2955"/>
              </a:xfrm>
              <a:prstGeom prst="rect">
                <a:avLst/>
              </a:prstGeom>
              <a:noFill/>
            </p:spPr>
          </p:pic>
          <p:sp>
            <p:nvSpPr>
              <p:cNvPr id="27" name="Freeform 4"/>
              <p:cNvSpPr>
                <a:spLocks noChangeArrowheads="1"/>
              </p:cNvSpPr>
              <p:nvPr/>
            </p:nvSpPr>
            <p:spPr bwMode="auto">
              <a:xfrm>
                <a:off x="2877" y="1697"/>
                <a:ext cx="219" cy="336"/>
              </a:xfrm>
              <a:custGeom>
                <a:avLst/>
                <a:gdLst/>
                <a:ahLst/>
                <a:cxnLst>
                  <a:cxn ang="0">
                    <a:pos x="963" y="507"/>
                  </a:cxn>
                  <a:cxn ang="0">
                    <a:pos x="963" y="1481"/>
                  </a:cxn>
                  <a:cxn ang="0">
                    <a:pos x="0" y="974"/>
                  </a:cxn>
                  <a:cxn ang="0">
                    <a:pos x="0" y="0"/>
                  </a:cxn>
                  <a:cxn ang="0">
                    <a:pos x="963" y="507"/>
                  </a:cxn>
                </a:cxnLst>
                <a:rect l="0" t="0" r="r" b="b"/>
                <a:pathLst>
                  <a:path w="964" h="1482">
                    <a:moveTo>
                      <a:pt x="963" y="507"/>
                    </a:moveTo>
                    <a:lnTo>
                      <a:pt x="963" y="1481"/>
                    </a:lnTo>
                    <a:lnTo>
                      <a:pt x="0" y="974"/>
                    </a:lnTo>
                    <a:lnTo>
                      <a:pt x="0" y="0"/>
                    </a:lnTo>
                    <a:lnTo>
                      <a:pt x="963" y="507"/>
                    </a:lnTo>
                  </a:path>
                </a:pathLst>
              </a:custGeom>
              <a:solidFill>
                <a:srgbClr val="0068A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1776"/>
              <a:ext cx="1940" cy="1182"/>
            </a:xfrm>
            <a:prstGeom prst="rect">
              <a:avLst/>
            </a:prstGeom>
            <a:noFill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13" y="544"/>
              <a:ext cx="554" cy="843"/>
            </a:xfrm>
            <a:prstGeom prst="rect">
              <a:avLst/>
            </a:prstGeom>
            <a:noFill/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38" y="816"/>
              <a:ext cx="786" cy="774"/>
            </a:xfrm>
            <a:prstGeom prst="rect">
              <a:avLst/>
            </a:prstGeom>
            <a:noFill/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7" y="2079"/>
              <a:ext cx="1068" cy="859"/>
            </a:xfrm>
            <a:prstGeom prst="rect">
              <a:avLst/>
            </a:prstGeom>
            <a:noFill/>
          </p:spPr>
        </p:pic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2864" y="1437"/>
              <a:ext cx="1106" cy="533"/>
              <a:chOff x="2864" y="1437"/>
              <a:chExt cx="1106" cy="533"/>
            </a:xfrm>
          </p:grpSpPr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3058" y="1437"/>
                <a:ext cx="912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84000"/>
                  </a:lnSpc>
                  <a:spcBef>
                    <a:spcPts val="1102"/>
                  </a:spcBef>
                  <a:buClr>
                    <a:srgbClr val="FFFFFF"/>
                  </a:buClr>
                  <a:buSzPct val="100000"/>
                  <a:tabLst>
                    <a:tab pos="0" algn="l"/>
                    <a:tab pos="1007943" algn="l"/>
                    <a:tab pos="2015886" algn="l"/>
                    <a:tab pos="3023829" algn="l"/>
                    <a:tab pos="4031772" algn="l"/>
                    <a:tab pos="5039716" algn="l"/>
                    <a:tab pos="6047659" algn="l"/>
                    <a:tab pos="7055602" algn="l"/>
                    <a:tab pos="8063545" algn="l"/>
                    <a:tab pos="9071488" algn="l"/>
                    <a:tab pos="10079431" algn="l"/>
                    <a:tab pos="11087374" algn="l"/>
                  </a:tabLst>
                </a:pPr>
                <a:r>
                  <a:rPr lang="en-GB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CHL-2</a:t>
                </a:r>
              </a:p>
            </p:txBody>
          </p:sp>
          <p:grpSp>
            <p:nvGrpSpPr>
              <p:cNvPr id="23" name="Group 11"/>
              <p:cNvGrpSpPr>
                <a:grpSpLocks/>
              </p:cNvGrpSpPr>
              <p:nvPr/>
            </p:nvGrpSpPr>
            <p:grpSpPr bwMode="auto">
              <a:xfrm>
                <a:off x="2864" y="1533"/>
                <a:ext cx="368" cy="437"/>
                <a:chOff x="2864" y="1533"/>
                <a:chExt cx="368" cy="437"/>
              </a:xfrm>
            </p:grpSpPr>
            <p:pic>
              <p:nvPicPr>
                <p:cNvPr id="24" name="Picture 12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864" y="1704"/>
                  <a:ext cx="167" cy="267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" name="Picture 13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030" y="1533"/>
                  <a:ext cx="203" cy="28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449" y="81"/>
              <a:ext cx="858" cy="605"/>
              <a:chOff x="3449" y="81"/>
              <a:chExt cx="858" cy="605"/>
            </a:xfrm>
          </p:grpSpPr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449" y="81"/>
                <a:ext cx="859" cy="606"/>
              </a:xfrm>
              <a:prstGeom prst="rect">
                <a:avLst/>
              </a:prstGeom>
              <a:noFill/>
            </p:spPr>
          </p:pic>
          <p:sp>
            <p:nvSpPr>
              <p:cNvPr id="21" name="Freeform 16"/>
              <p:cNvSpPr>
                <a:spLocks noChangeArrowheads="1"/>
              </p:cNvSpPr>
              <p:nvPr/>
            </p:nvSpPr>
            <p:spPr bwMode="auto">
              <a:xfrm>
                <a:off x="3693" y="356"/>
                <a:ext cx="219" cy="192"/>
              </a:xfrm>
              <a:custGeom>
                <a:avLst/>
                <a:gdLst/>
                <a:ahLst/>
                <a:cxnLst>
                  <a:cxn ang="0">
                    <a:pos x="0" y="498"/>
                  </a:cxn>
                  <a:cxn ang="0">
                    <a:pos x="0" y="846"/>
                  </a:cxn>
                  <a:cxn ang="0">
                    <a:pos x="963" y="346"/>
                  </a:cxn>
                  <a:cxn ang="0">
                    <a:pos x="963" y="0"/>
                  </a:cxn>
                  <a:cxn ang="0">
                    <a:pos x="0" y="498"/>
                  </a:cxn>
                </a:cxnLst>
                <a:rect l="0" t="0" r="r" b="b"/>
                <a:pathLst>
                  <a:path w="964" h="847">
                    <a:moveTo>
                      <a:pt x="0" y="498"/>
                    </a:moveTo>
                    <a:lnTo>
                      <a:pt x="0" y="846"/>
                    </a:lnTo>
                    <a:lnTo>
                      <a:pt x="963" y="346"/>
                    </a:lnTo>
                    <a:lnTo>
                      <a:pt x="963" y="0"/>
                    </a:lnTo>
                    <a:lnTo>
                      <a:pt x="0" y="498"/>
                    </a:lnTo>
                  </a:path>
                </a:pathLst>
              </a:custGeom>
              <a:solidFill>
                <a:srgbClr val="0068A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" name="Freeform 17"/>
            <p:cNvSpPr>
              <a:spLocks noChangeArrowheads="1"/>
            </p:cNvSpPr>
            <p:nvPr/>
          </p:nvSpPr>
          <p:spPr bwMode="auto">
            <a:xfrm>
              <a:off x="3694" y="361"/>
              <a:ext cx="276" cy="130"/>
            </a:xfrm>
            <a:custGeom>
              <a:avLst/>
              <a:gdLst/>
              <a:ahLst/>
              <a:cxnLst>
                <a:cxn ang="0">
                  <a:pos x="0" y="574"/>
                </a:cxn>
                <a:cxn ang="0">
                  <a:pos x="56" y="476"/>
                </a:cxn>
                <a:cxn ang="0">
                  <a:pos x="112" y="538"/>
                </a:cxn>
                <a:cxn ang="0">
                  <a:pos x="176" y="565"/>
                </a:cxn>
                <a:cxn ang="0">
                  <a:pos x="212" y="472"/>
                </a:cxn>
                <a:cxn ang="0">
                  <a:pos x="288" y="437"/>
                </a:cxn>
                <a:cxn ang="0">
                  <a:pos x="352" y="468"/>
                </a:cxn>
                <a:cxn ang="0">
                  <a:pos x="376" y="388"/>
                </a:cxn>
                <a:cxn ang="0">
                  <a:pos x="384" y="362"/>
                </a:cxn>
                <a:cxn ang="0">
                  <a:pos x="448" y="370"/>
                </a:cxn>
                <a:cxn ang="0">
                  <a:pos x="512" y="388"/>
                </a:cxn>
                <a:cxn ang="0">
                  <a:pos x="584" y="264"/>
                </a:cxn>
                <a:cxn ang="0">
                  <a:pos x="609" y="273"/>
                </a:cxn>
                <a:cxn ang="0">
                  <a:pos x="633" y="291"/>
                </a:cxn>
                <a:cxn ang="0">
                  <a:pos x="681" y="309"/>
                </a:cxn>
                <a:cxn ang="0">
                  <a:pos x="769" y="167"/>
                </a:cxn>
                <a:cxn ang="0">
                  <a:pos x="857" y="238"/>
                </a:cxn>
                <a:cxn ang="0">
                  <a:pos x="945" y="105"/>
                </a:cxn>
                <a:cxn ang="0">
                  <a:pos x="1017" y="150"/>
                </a:cxn>
                <a:cxn ang="0">
                  <a:pos x="1065" y="167"/>
                </a:cxn>
                <a:cxn ang="0">
                  <a:pos x="1145" y="44"/>
                </a:cxn>
                <a:cxn ang="0">
                  <a:pos x="1218" y="0"/>
                </a:cxn>
              </a:cxnLst>
              <a:rect l="0" t="0" r="r" b="b"/>
              <a:pathLst>
                <a:path w="1219" h="575">
                  <a:moveTo>
                    <a:pt x="0" y="574"/>
                  </a:moveTo>
                  <a:cubicBezTo>
                    <a:pt x="64" y="525"/>
                    <a:pt x="44" y="560"/>
                    <a:pt x="56" y="476"/>
                  </a:cubicBezTo>
                  <a:cubicBezTo>
                    <a:pt x="100" y="494"/>
                    <a:pt x="76" y="476"/>
                    <a:pt x="112" y="538"/>
                  </a:cubicBezTo>
                  <a:cubicBezTo>
                    <a:pt x="116" y="547"/>
                    <a:pt x="176" y="565"/>
                    <a:pt x="176" y="565"/>
                  </a:cubicBezTo>
                  <a:cubicBezTo>
                    <a:pt x="212" y="525"/>
                    <a:pt x="160" y="490"/>
                    <a:pt x="212" y="472"/>
                  </a:cubicBezTo>
                  <a:cubicBezTo>
                    <a:pt x="256" y="406"/>
                    <a:pt x="244" y="388"/>
                    <a:pt x="288" y="437"/>
                  </a:cubicBezTo>
                  <a:cubicBezTo>
                    <a:pt x="292" y="454"/>
                    <a:pt x="328" y="512"/>
                    <a:pt x="352" y="468"/>
                  </a:cubicBezTo>
                  <a:cubicBezTo>
                    <a:pt x="352" y="468"/>
                    <a:pt x="372" y="401"/>
                    <a:pt x="376" y="388"/>
                  </a:cubicBezTo>
                  <a:cubicBezTo>
                    <a:pt x="380" y="379"/>
                    <a:pt x="384" y="362"/>
                    <a:pt x="384" y="362"/>
                  </a:cubicBezTo>
                  <a:cubicBezTo>
                    <a:pt x="404" y="366"/>
                    <a:pt x="428" y="366"/>
                    <a:pt x="448" y="370"/>
                  </a:cubicBezTo>
                  <a:cubicBezTo>
                    <a:pt x="468" y="375"/>
                    <a:pt x="512" y="388"/>
                    <a:pt x="512" y="388"/>
                  </a:cubicBezTo>
                  <a:cubicBezTo>
                    <a:pt x="564" y="375"/>
                    <a:pt x="556" y="313"/>
                    <a:pt x="584" y="264"/>
                  </a:cubicBezTo>
                  <a:cubicBezTo>
                    <a:pt x="592" y="269"/>
                    <a:pt x="600" y="269"/>
                    <a:pt x="609" y="273"/>
                  </a:cubicBezTo>
                  <a:cubicBezTo>
                    <a:pt x="617" y="278"/>
                    <a:pt x="625" y="287"/>
                    <a:pt x="633" y="291"/>
                  </a:cubicBezTo>
                  <a:cubicBezTo>
                    <a:pt x="649" y="300"/>
                    <a:pt x="681" y="309"/>
                    <a:pt x="681" y="309"/>
                  </a:cubicBezTo>
                  <a:cubicBezTo>
                    <a:pt x="709" y="264"/>
                    <a:pt x="721" y="185"/>
                    <a:pt x="769" y="167"/>
                  </a:cubicBezTo>
                  <a:cubicBezTo>
                    <a:pt x="805" y="194"/>
                    <a:pt x="817" y="225"/>
                    <a:pt x="857" y="238"/>
                  </a:cubicBezTo>
                  <a:cubicBezTo>
                    <a:pt x="909" y="220"/>
                    <a:pt x="929" y="158"/>
                    <a:pt x="945" y="105"/>
                  </a:cubicBezTo>
                  <a:cubicBezTo>
                    <a:pt x="969" y="114"/>
                    <a:pt x="997" y="141"/>
                    <a:pt x="1017" y="150"/>
                  </a:cubicBezTo>
                  <a:cubicBezTo>
                    <a:pt x="1033" y="154"/>
                    <a:pt x="1065" y="167"/>
                    <a:pt x="1065" y="167"/>
                  </a:cubicBezTo>
                  <a:cubicBezTo>
                    <a:pt x="1105" y="88"/>
                    <a:pt x="1121" y="83"/>
                    <a:pt x="1145" y="44"/>
                  </a:cubicBezTo>
                  <a:cubicBezTo>
                    <a:pt x="1145" y="35"/>
                    <a:pt x="1201" y="8"/>
                    <a:pt x="1218" y="0"/>
                  </a:cubicBezTo>
                </a:path>
              </a:pathLst>
            </a:custGeom>
            <a:noFill/>
            <a:ln w="19080">
              <a:solidFill>
                <a:srgbClr val="FFB6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2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45" y="847"/>
              <a:ext cx="279" cy="376"/>
            </a:xfrm>
            <a:prstGeom prst="rect">
              <a:avLst/>
            </a:prstGeom>
            <a:noFill/>
          </p:spPr>
        </p:pic>
      </p:grpSp>
      <p:pic>
        <p:nvPicPr>
          <p:cNvPr id="28" name="Picture 27" descr="Cebaf_201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33" y="2118343"/>
            <a:ext cx="3853286" cy="4739657"/>
          </a:xfrm>
          <a:prstGeom prst="rect">
            <a:avLst/>
          </a:prstGeom>
        </p:spPr>
      </p:pic>
      <p:pic>
        <p:nvPicPr>
          <p:cNvPr id="29" name="Picture 26"/>
          <p:cNvPicPr>
            <a:picLocks noChangeAspect="1" noChangeArrowheads="1"/>
          </p:cNvPicPr>
          <p:nvPr/>
        </p:nvPicPr>
        <p:blipFill>
          <a:blip r:embed="rId12"/>
          <a:srcRect l="10701" t="57410" r="52740" b="8984"/>
          <a:stretch>
            <a:fillRect/>
          </a:stretch>
        </p:blipFill>
        <p:spPr bwMode="auto">
          <a:xfrm>
            <a:off x="2038770" y="4342833"/>
            <a:ext cx="2514600" cy="1471613"/>
          </a:xfrm>
          <a:prstGeom prst="rect">
            <a:avLst/>
          </a:prstGeom>
          <a:noFill/>
        </p:spPr>
      </p:pic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2954540" y="3636144"/>
            <a:ext cx="23653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2000" b="1" dirty="0">
                <a:latin typeface="Helvetica" charset="0"/>
              </a:rPr>
              <a:t>photons out</a:t>
            </a: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99812" y="4753706"/>
            <a:ext cx="2198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E30917"/>
                </a:solidFill>
                <a:latin typeface="Helvetica" charset="0"/>
              </a:rPr>
              <a:t>12GeV electrons </a:t>
            </a:r>
            <a:endParaRPr lang="en-US" sz="2000" b="1" dirty="0">
              <a:solidFill>
                <a:srgbClr val="E30917"/>
              </a:solidFill>
              <a:latin typeface="Helvetica" charset="0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998635" y="5814446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latin typeface="Helvetica" charset="0"/>
              </a:rPr>
              <a:t>20 </a:t>
            </a:r>
            <a:r>
              <a:rPr lang="en-US" sz="1400" b="1" dirty="0" smtClean="0">
                <a:latin typeface="Symbol"/>
              </a:rPr>
              <a:t>m</a:t>
            </a:r>
            <a:r>
              <a:rPr lang="en-US" sz="1400" b="1" dirty="0" smtClean="0">
                <a:latin typeface="Helvetica" charset="0"/>
              </a:rPr>
              <a:t>m thick </a:t>
            </a:r>
          </a:p>
          <a:p>
            <a:pPr algn="ctr" eaLnBrk="0" hangingPunct="0"/>
            <a:r>
              <a:rPr lang="en-US" sz="1400" b="1" dirty="0" smtClean="0">
                <a:latin typeface="Helvetica" charset="0"/>
              </a:rPr>
              <a:t>Diamond crystal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3293880" y="5427838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</p:spTree>
    <p:extLst>
      <p:ext uri="{BB962C8B-B14F-4D97-AF65-F5344CB8AC3E}">
        <p14:creationId xmlns:p14="http://schemas.microsoft.com/office/powerpoint/2010/main" val="164924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2049" y="768039"/>
            <a:ext cx="4153421" cy="277713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/>
          </p:cNvSpPr>
          <p:nvPr/>
        </p:nvSpPr>
        <p:spPr bwMode="auto">
          <a:xfrm>
            <a:off x="5002858" y="3759398"/>
            <a:ext cx="206466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Hall-D Groundbreaking</a:t>
            </a:r>
            <a:r>
              <a:rPr lang="en-US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457" y="768039"/>
            <a:ext cx="4738401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</a:rPr>
              <a:t>Planning started in 1998.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660066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The beginning of the DOE process started in 2004.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660066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</a:rPr>
              <a:t>Construction </a:t>
            </a:r>
            <a:r>
              <a:rPr lang="en-US" sz="2400" dirty="0">
                <a:solidFill>
                  <a:srgbClr val="660066"/>
                </a:solidFill>
              </a:rPr>
              <a:t>of Hall-D broke ground in April 2009. 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In 2015, the 12 </a:t>
            </a:r>
            <a:r>
              <a:rPr lang="en-US" sz="2400" dirty="0" err="1" smtClean="0">
                <a:solidFill>
                  <a:srgbClr val="0000FF"/>
                </a:solidFill>
              </a:rPr>
              <a:t>GeV</a:t>
            </a:r>
            <a:r>
              <a:rPr lang="en-US" sz="2400" dirty="0" smtClean="0">
                <a:solidFill>
                  <a:srgbClr val="0000FF"/>
                </a:solidFill>
              </a:rPr>
              <a:t> upgrade of Jefferson Lab is nearly complete.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</a:rPr>
              <a:t>The GlueX Experiment is ready to start collecting data.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2018631" y="-639762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 in Hall-D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441" y="44305"/>
            <a:ext cx="5986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Timeline to a New Experiment</a:t>
            </a:r>
            <a:endParaRPr lang="en-US" sz="3600" b="1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13" name="Picture 12" descr="DSC_0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58" y="3670209"/>
            <a:ext cx="4055547" cy="268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B38-FC51-AE48-8C3D-18833604311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147" t="10451" r="5147" b="4038"/>
          <a:stretch>
            <a:fillRect/>
          </a:stretch>
        </p:blipFill>
        <p:spPr bwMode="auto">
          <a:xfrm rot="11831116">
            <a:off x="4929925" y="2737539"/>
            <a:ext cx="3826951" cy="282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10800000" lon="10800000" rev="0"/>
            </a:camera>
            <a:lightRig rig="threePt" dir="t"/>
          </a:scene3d>
        </p:spPr>
      </p:pic>
      <p:grpSp>
        <p:nvGrpSpPr>
          <p:cNvPr id="8" name="Group 21"/>
          <p:cNvGrpSpPr/>
          <p:nvPr/>
        </p:nvGrpSpPr>
        <p:grpSpPr>
          <a:xfrm>
            <a:off x="1460188" y="163513"/>
            <a:ext cx="6340475" cy="2732087"/>
            <a:chOff x="1336675" y="1785938"/>
            <a:chExt cx="6340475" cy="2732087"/>
          </a:xfrm>
        </p:grpSpPr>
        <p:pic>
          <p:nvPicPr>
            <p:cNvPr id="9" name="Picture 8" descr="Hall_D_Rendering_07-04-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88356" y="1898650"/>
              <a:ext cx="4464844" cy="261937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6381750" y="3235325"/>
              <a:ext cx="1295400" cy="7397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i="0" dirty="0">
                  <a:solidFill>
                    <a:schemeClr val="accent2"/>
                  </a:solidFill>
                  <a:effectLst/>
                  <a:latin typeface="Arial" pitchFamily="-65" charset="0"/>
                </a:rPr>
                <a:t>Tagger Area </a:t>
              </a:r>
              <a:r>
                <a:rPr lang="en-US" sz="1400" i="0" dirty="0" err="1">
                  <a:solidFill>
                    <a:schemeClr val="accent2"/>
                  </a:solidFill>
                  <a:effectLst/>
                  <a:latin typeface="Arial" pitchFamily="-65" charset="0"/>
                </a:rPr>
                <a:t>w</a:t>
              </a:r>
              <a:r>
                <a:rPr lang="en-US" sz="1400" i="0" dirty="0">
                  <a:solidFill>
                    <a:schemeClr val="accent2"/>
                  </a:solidFill>
                  <a:effectLst/>
                  <a:latin typeface="Arial" pitchFamily="-65" charset="0"/>
                </a:rPr>
                <a:t>/ Electron Beam Dump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336675" y="3543300"/>
              <a:ext cx="1905000" cy="314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i="0">
                  <a:solidFill>
                    <a:schemeClr val="accent2"/>
                  </a:solidFill>
                  <a:effectLst/>
                  <a:latin typeface="Arial" pitchFamily="-65" charset="0"/>
                </a:rPr>
                <a:t>Photon Beam Dump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2251075" y="3009900"/>
              <a:ext cx="838200" cy="533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756025" y="1785938"/>
              <a:ext cx="762000" cy="314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i="0">
                  <a:solidFill>
                    <a:schemeClr val="accent2"/>
                  </a:solidFill>
                  <a:effectLst/>
                  <a:latin typeface="Arial" pitchFamily="-65" charset="0"/>
                </a:rPr>
                <a:t>Hall D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843463" y="2170113"/>
              <a:ext cx="1477962" cy="284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i="0">
                  <a:solidFill>
                    <a:schemeClr val="accent2"/>
                  </a:solidFill>
                  <a:effectLst/>
                  <a:latin typeface="Arial" pitchFamily="-65" charset="0"/>
                </a:rPr>
                <a:t>Counting House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 flipV="1">
              <a:off x="6459538" y="1944688"/>
              <a:ext cx="260350" cy="126365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 l="6123" t="19358" r="10864" b="20199"/>
          <a:stretch>
            <a:fillRect/>
          </a:stretch>
        </p:blipFill>
        <p:spPr bwMode="auto">
          <a:xfrm rot="20686306">
            <a:off x="418991" y="3280119"/>
            <a:ext cx="4262892" cy="240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4" name="Straight Arrow Connector 23"/>
          <p:cNvCxnSpPr/>
          <p:nvPr/>
        </p:nvCxnSpPr>
        <p:spPr>
          <a:xfrm flipH="1">
            <a:off x="4128776" y="4176783"/>
            <a:ext cx="1676400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7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B38-FC51-AE48-8C3D-188336043114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 l="6123" t="19358" r="10864" b="20199"/>
          <a:stretch>
            <a:fillRect/>
          </a:stretch>
        </p:blipFill>
        <p:spPr bwMode="auto">
          <a:xfrm>
            <a:off x="2374588" y="2603252"/>
            <a:ext cx="4588162" cy="258536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082040"/>
            <a:ext cx="1165860" cy="150876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76600" y="533400"/>
            <a:ext cx="2530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sz="2000" dirty="0" smtClean="0"/>
              <a:t>BCAL @ Regina</a:t>
            </a:r>
          </a:p>
          <a:p>
            <a:r>
              <a:rPr lang="en-US" sz="2000" dirty="0" smtClean="0"/>
              <a:t>40/48 modules at JLab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0602" y="269433"/>
            <a:ext cx="1481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CDC @ CMU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8" y="2590800"/>
            <a:ext cx="1524000" cy="1143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2221468"/>
            <a:ext cx="1269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FCAL @ IU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270798" y="2983468"/>
            <a:ext cx="1389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FDC @ JLab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53407" y="373380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P.S. @ UNCW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916387" y="4202668"/>
            <a:ext cx="1342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TOF @ FSU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4287798"/>
            <a:ext cx="1532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START @ FIU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92731" y="4659868"/>
            <a:ext cx="2434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TRIGGER @ </a:t>
            </a:r>
            <a:r>
              <a:rPr lang="en-US" sz="2000" dirty="0" err="1" smtClean="0"/>
              <a:t>Jlab</a:t>
            </a:r>
            <a:r>
              <a:rPr lang="en-US" sz="2000" dirty="0" smtClean="0"/>
              <a:t>, CNU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21377" y="5574268"/>
            <a:ext cx="4175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Electronics  @ JLab, ICO, UMASS, USM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66800" y="1263134"/>
            <a:ext cx="2502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BCAL Readout @ USM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38984" y="1744702"/>
            <a:ext cx="239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Calibration @ Athens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05398" y="5574268"/>
            <a:ext cx="2373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Solenoid @ JLab, ICO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7291974" y="5574268"/>
            <a:ext cx="145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DAQ @ JLab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26160" y="29421"/>
            <a:ext cx="4400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The Experimental Hall</a:t>
            </a:r>
            <a:endParaRPr lang="en-US" sz="3600" b="1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2" name="Picture 1" descr="MCS_JLab Detector_2011_0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57409"/>
            <a:ext cx="1294790" cy="1945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434" y="675752"/>
            <a:ext cx="20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Future PID @ MIT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907470" y="5943600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The GlueX Detector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121377" y="5172276"/>
            <a:ext cx="333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Calibration@Northwestern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91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4CB38-FC51-AE48-8C3D-188336043114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147" t="10451" r="5147" b="4038"/>
          <a:stretch>
            <a:fillRect/>
          </a:stretch>
        </p:blipFill>
        <p:spPr bwMode="auto">
          <a:xfrm>
            <a:off x="2362200" y="1858322"/>
            <a:ext cx="4338326" cy="32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6019800" y="2165866"/>
            <a:ext cx="229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Tagger Magnet @ JLab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4070866"/>
            <a:ext cx="206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Diamond @ UCONN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1436132"/>
            <a:ext cx="230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Microscope @ UCONN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9164" y="4070866"/>
            <a:ext cx="151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Tagger @ CUA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1107" y="19812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 @ UNC A&amp;T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24200" y="5257800"/>
            <a:ext cx="281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Collimator @ UCONN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38819" y="1343860"/>
            <a:ext cx="229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Polarimetry</a:t>
            </a:r>
            <a:r>
              <a:rPr lang="en-US" dirty="0" smtClean="0"/>
              <a:t> @ ASU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434" y="194779"/>
            <a:ext cx="7404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Photon Beam Production and Tagging</a:t>
            </a:r>
            <a:endParaRPr lang="en-US" sz="36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0032" y="5664200"/>
            <a:ext cx="422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Pair </a:t>
            </a:r>
            <a:r>
              <a:rPr lang="en-US" dirty="0" err="1" smtClean="0"/>
              <a:t>Spectrometer@UNC</a:t>
            </a:r>
            <a:r>
              <a:rPr lang="en-US" dirty="0" smtClean="0"/>
              <a:t> Wilmington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5963" y="4752902"/>
            <a:ext cx="259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Goniometer@Glasgow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963" y="3315732"/>
            <a:ext cx="202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Support@Yervan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32A6-F434-AC4E-A3C0-83EB200FC527}" type="slidenum">
              <a:rPr lang="en-US"/>
              <a:pPr/>
              <a:t>48</a:t>
            </a:fld>
            <a:endParaRPr lang="en-US"/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304800" y="1524000"/>
            <a:ext cx="2590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660A25"/>
                </a:solidFill>
                <a:latin typeface="Helvetica" charset="0"/>
              </a:rPr>
              <a:t>This technique provides requisite energy, flux and polarization</a:t>
            </a:r>
            <a:endParaRPr lang="en-US">
              <a:solidFill>
                <a:srgbClr val="660A25"/>
              </a:solidFill>
              <a:latin typeface="Helvetica" charset="0"/>
            </a:endParaRPr>
          </a:p>
        </p:txBody>
      </p:sp>
      <p:pic>
        <p:nvPicPr>
          <p:cNvPr id="107546" name="Picture 26"/>
          <p:cNvPicPr>
            <a:picLocks noChangeAspect="1" noChangeArrowheads="1"/>
          </p:cNvPicPr>
          <p:nvPr/>
        </p:nvPicPr>
        <p:blipFill>
          <a:blip r:embed="rId2"/>
          <a:srcRect l="10701" t="57410" r="52740" b="8984"/>
          <a:stretch>
            <a:fillRect/>
          </a:stretch>
        </p:blipFill>
        <p:spPr bwMode="auto">
          <a:xfrm>
            <a:off x="381000" y="3352800"/>
            <a:ext cx="2514600" cy="1471613"/>
          </a:xfrm>
          <a:prstGeom prst="rect">
            <a:avLst/>
          </a:prstGeom>
          <a:noFill/>
        </p:spPr>
      </p:pic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158750" y="3613150"/>
            <a:ext cx="117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E30917"/>
                </a:solidFill>
                <a:latin typeface="Helvetica" charset="0"/>
              </a:rPr>
              <a:t>electrons in</a:t>
            </a: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1655763" y="2819400"/>
            <a:ext cx="16906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1400" b="1">
                <a:latin typeface="Helvetica" charset="0"/>
              </a:rPr>
              <a:t>photons out</a:t>
            </a:r>
          </a:p>
        </p:txBody>
      </p:sp>
      <p:sp>
        <p:nvSpPr>
          <p:cNvPr id="107549" name="Rectangle 29"/>
          <p:cNvSpPr>
            <a:spLocks noChangeArrowheads="1"/>
          </p:cNvSpPr>
          <p:nvPr/>
        </p:nvSpPr>
        <p:spPr bwMode="auto">
          <a:xfrm>
            <a:off x="1619250" y="4527550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  <p:sp>
        <p:nvSpPr>
          <p:cNvPr id="107550" name="Rectangle 30"/>
          <p:cNvSpPr>
            <a:spLocks noChangeArrowheads="1"/>
          </p:cNvSpPr>
          <p:nvPr/>
        </p:nvSpPr>
        <p:spPr bwMode="auto">
          <a:xfrm>
            <a:off x="378174" y="5137150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latin typeface="Helvetica" charset="0"/>
              </a:rPr>
              <a:t>20 </a:t>
            </a:r>
            <a:r>
              <a:rPr lang="en-US" sz="1400" b="1" dirty="0" smtClean="0">
                <a:latin typeface="Symbol"/>
              </a:rPr>
              <a:t>m</a:t>
            </a:r>
            <a:r>
              <a:rPr lang="en-US" sz="1400" b="1" dirty="0" smtClean="0">
                <a:latin typeface="Helvetica" charset="0"/>
              </a:rPr>
              <a:t>m thick </a:t>
            </a:r>
          </a:p>
          <a:p>
            <a:pPr algn="ctr" eaLnBrk="0" hangingPunct="0"/>
            <a:r>
              <a:rPr lang="en-US" sz="1400" b="1" dirty="0" smtClean="0">
                <a:latin typeface="Helvetica" charset="0"/>
              </a:rPr>
              <a:t>Diamond crystal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107551" name="Line 31"/>
          <p:cNvSpPr>
            <a:spLocks noChangeShapeType="1"/>
          </p:cNvSpPr>
          <p:nvPr/>
        </p:nvSpPr>
        <p:spPr bwMode="auto">
          <a:xfrm flipV="1">
            <a:off x="533400" y="472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57475" y="757455"/>
            <a:ext cx="6423025" cy="5655469"/>
            <a:chOff x="2720975" y="152400"/>
            <a:chExt cx="6423025" cy="5655469"/>
          </a:xfrm>
        </p:grpSpPr>
        <p:grpSp>
          <p:nvGrpSpPr>
            <p:cNvPr id="107525" name="Group 5"/>
            <p:cNvGrpSpPr>
              <a:grpSpLocks/>
            </p:cNvGrpSpPr>
            <p:nvPr/>
          </p:nvGrpSpPr>
          <p:grpSpPr bwMode="auto">
            <a:xfrm>
              <a:off x="3429000" y="152400"/>
              <a:ext cx="5083175" cy="5181600"/>
              <a:chOff x="2208" y="864"/>
              <a:chExt cx="2590" cy="2640"/>
            </a:xfrm>
          </p:grpSpPr>
          <p:pic>
            <p:nvPicPr>
              <p:cNvPr id="10752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2208" y="864"/>
                <a:ext cx="2590" cy="2640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</p:spPr>
          </p:pic>
          <p:sp>
            <p:nvSpPr>
              <p:cNvPr id="107527" name="Rectangle 7"/>
              <p:cNvSpPr>
                <a:spLocks noChangeArrowheads="1"/>
              </p:cNvSpPr>
              <p:nvPr/>
            </p:nvSpPr>
            <p:spPr bwMode="auto">
              <a:xfrm>
                <a:off x="2976" y="912"/>
                <a:ext cx="1392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28" name="Rectangle 8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1152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7529" name="Rectangle 9"/>
            <p:cNvSpPr>
              <a:spLocks noChangeArrowheads="1"/>
            </p:cNvSpPr>
            <p:nvPr/>
          </p:nvSpPr>
          <p:spPr bwMode="auto">
            <a:xfrm rot="-5400000">
              <a:off x="2847182" y="1332706"/>
              <a:ext cx="590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latin typeface="Helvetica" charset="0"/>
                </a:rPr>
                <a:t>flux</a:t>
              </a:r>
            </a:p>
          </p:txBody>
        </p:sp>
        <p:sp>
          <p:nvSpPr>
            <p:cNvPr id="107530" name="Rectangle 10"/>
            <p:cNvSpPr>
              <a:spLocks noChangeArrowheads="1"/>
            </p:cNvSpPr>
            <p:nvPr/>
          </p:nvSpPr>
          <p:spPr bwMode="auto">
            <a:xfrm>
              <a:off x="6699250" y="5257800"/>
              <a:ext cx="2444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latin typeface="Helvetica" charset="0"/>
                </a:rPr>
                <a:t>photon energy (GeV)</a:t>
              </a:r>
            </a:p>
          </p:txBody>
        </p:sp>
        <p:sp>
          <p:nvSpPr>
            <p:cNvPr id="107531" name="Rectangle 11"/>
            <p:cNvSpPr>
              <a:spLocks noChangeArrowheads="1"/>
            </p:cNvSpPr>
            <p:nvPr/>
          </p:nvSpPr>
          <p:spPr bwMode="auto">
            <a:xfrm>
              <a:off x="5242085" y="400378"/>
              <a:ext cx="2038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F1F1D"/>
                  </a:solidFill>
                  <a:latin typeface="Helvetica" charset="0"/>
                </a:rPr>
                <a:t>12 GeV electrons</a:t>
              </a:r>
            </a:p>
          </p:txBody>
        </p:sp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4191000" y="3317875"/>
              <a:ext cx="1323975" cy="376238"/>
            </a:xfrm>
            <a:prstGeom prst="rect">
              <a:avLst/>
            </a:prstGeom>
            <a:noFill/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collimated</a:t>
              </a:r>
            </a:p>
          </p:txBody>
        </p:sp>
        <p:sp>
          <p:nvSpPr>
            <p:cNvPr id="107535" name="Line 15"/>
            <p:cNvSpPr>
              <a:spLocks noChangeShapeType="1"/>
            </p:cNvSpPr>
            <p:nvPr/>
          </p:nvSpPr>
          <p:spPr bwMode="auto">
            <a:xfrm flipH="1">
              <a:off x="4114800" y="3733800"/>
              <a:ext cx="762000" cy="990600"/>
            </a:xfrm>
            <a:prstGeom prst="line">
              <a:avLst/>
            </a:prstGeom>
            <a:noFill/>
            <a:ln w="28575">
              <a:solidFill>
                <a:srgbClr val="EF1F1D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37" name="Rectangle 17"/>
            <p:cNvSpPr>
              <a:spLocks noChangeArrowheads="1"/>
            </p:cNvSpPr>
            <p:nvPr/>
          </p:nvSpPr>
          <p:spPr bwMode="auto">
            <a:xfrm>
              <a:off x="4191000" y="803275"/>
              <a:ext cx="22415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>
                  <a:latin typeface="Helvetica" charset="0"/>
                </a:rPr>
                <a:t>Incoherent &amp;</a:t>
              </a:r>
            </a:p>
            <a:p>
              <a:pPr algn="ctr" eaLnBrk="0" hangingPunct="0"/>
              <a:r>
                <a:rPr lang="en-US" sz="1800" b="1">
                  <a:latin typeface="Helvetica" charset="0"/>
                </a:rPr>
                <a:t>coherent spectrum</a:t>
              </a:r>
            </a:p>
          </p:txBody>
        </p:sp>
        <p:sp>
          <p:nvSpPr>
            <p:cNvPr id="107538" name="Line 18"/>
            <p:cNvSpPr>
              <a:spLocks noChangeShapeType="1"/>
            </p:cNvSpPr>
            <p:nvPr/>
          </p:nvSpPr>
          <p:spPr bwMode="auto">
            <a:xfrm flipH="1">
              <a:off x="5181600" y="1524000"/>
              <a:ext cx="3048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0" name="Freeform 20"/>
            <p:cNvSpPr>
              <a:spLocks/>
            </p:cNvSpPr>
            <p:nvPr/>
          </p:nvSpPr>
          <p:spPr bwMode="auto">
            <a:xfrm>
              <a:off x="6230938" y="3348038"/>
              <a:ext cx="304800" cy="1727200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384"/>
                </a:cxn>
                <a:cxn ang="0">
                  <a:pos x="0" y="576"/>
                </a:cxn>
                <a:cxn ang="0">
                  <a:pos x="0" y="1104"/>
                </a:cxn>
                <a:cxn ang="0">
                  <a:pos x="192" y="1104"/>
                </a:cxn>
                <a:cxn ang="0">
                  <a:pos x="192" y="240"/>
                </a:cxn>
                <a:cxn ang="0">
                  <a:pos x="144" y="0"/>
                </a:cxn>
              </a:cxnLst>
              <a:rect l="0" t="0" r="r" b="b"/>
              <a:pathLst>
                <a:path w="192" h="1104">
                  <a:moveTo>
                    <a:pt x="144" y="0"/>
                  </a:moveTo>
                  <a:lnTo>
                    <a:pt x="48" y="384"/>
                  </a:lnTo>
                  <a:lnTo>
                    <a:pt x="0" y="576"/>
                  </a:lnTo>
                  <a:lnTo>
                    <a:pt x="0" y="1104"/>
                  </a:lnTo>
                  <a:lnTo>
                    <a:pt x="192" y="1104"/>
                  </a:lnTo>
                  <a:lnTo>
                    <a:pt x="192" y="24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1" name="AutoShape 21"/>
            <p:cNvSpPr>
              <a:spLocks noChangeAspect="1" noChangeArrowheads="1"/>
            </p:cNvSpPr>
            <p:nvPr/>
          </p:nvSpPr>
          <p:spPr bwMode="auto">
            <a:xfrm>
              <a:off x="5900738" y="5138738"/>
              <a:ext cx="639763" cy="550863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2" name="Rectangle 22"/>
            <p:cNvSpPr>
              <a:spLocks noChangeArrowheads="1"/>
            </p:cNvSpPr>
            <p:nvPr/>
          </p:nvSpPr>
          <p:spPr bwMode="auto">
            <a:xfrm>
              <a:off x="2720975" y="5441156"/>
              <a:ext cx="933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D181E"/>
                  </a:solidFill>
                  <a:latin typeface="Helvetica" charset="0"/>
                </a:rPr>
                <a:t>tagged</a:t>
              </a:r>
            </a:p>
          </p:txBody>
        </p:sp>
        <p:sp>
          <p:nvSpPr>
            <p:cNvPr id="107543" name="Rectangle 23"/>
            <p:cNvSpPr>
              <a:spLocks noChangeArrowheads="1"/>
            </p:cNvSpPr>
            <p:nvPr/>
          </p:nvSpPr>
          <p:spPr bwMode="auto">
            <a:xfrm>
              <a:off x="3515100" y="5441156"/>
              <a:ext cx="2457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F1F1D"/>
                  </a:solidFill>
                  <a:latin typeface="Helvetica" charset="0"/>
                </a:rPr>
                <a:t>with 0.1% resolution </a:t>
              </a:r>
            </a:p>
          </p:txBody>
        </p:sp>
        <p:sp>
          <p:nvSpPr>
            <p:cNvPr id="107544" name="Rectangle 24"/>
            <p:cNvSpPr>
              <a:spLocks noChangeArrowheads="1"/>
            </p:cNvSpPr>
            <p:nvPr/>
          </p:nvSpPr>
          <p:spPr bwMode="auto">
            <a:xfrm>
              <a:off x="6761163" y="1855788"/>
              <a:ext cx="1177925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>
                  <a:latin typeface="Helvetica" charset="0"/>
                </a:rPr>
                <a:t>40%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polarization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in peak</a:t>
              </a:r>
            </a:p>
          </p:txBody>
        </p:sp>
        <p:sp>
          <p:nvSpPr>
            <p:cNvPr id="107545" name="Line 25"/>
            <p:cNvSpPr>
              <a:spLocks noChangeShapeType="1"/>
            </p:cNvSpPr>
            <p:nvPr/>
          </p:nvSpPr>
          <p:spPr bwMode="auto">
            <a:xfrm flipH="1">
              <a:off x="6459538" y="2662238"/>
              <a:ext cx="76200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>
              <a:off x="8229600" y="228600"/>
              <a:ext cx="0" cy="480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4" name="Line 34"/>
            <p:cNvSpPr>
              <a:spLocks noChangeShapeType="1"/>
            </p:cNvSpPr>
            <p:nvPr/>
          </p:nvSpPr>
          <p:spPr bwMode="auto">
            <a:xfrm>
              <a:off x="6286500" y="4025900"/>
              <a:ext cx="0" cy="10509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5" name="Line 35"/>
            <p:cNvSpPr>
              <a:spLocks noChangeShapeType="1"/>
            </p:cNvSpPr>
            <p:nvPr/>
          </p:nvSpPr>
          <p:spPr bwMode="auto">
            <a:xfrm>
              <a:off x="6343650" y="3733800"/>
              <a:ext cx="0" cy="1371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6" name="Line 36"/>
            <p:cNvSpPr>
              <a:spLocks noChangeShapeType="1"/>
            </p:cNvSpPr>
            <p:nvPr/>
          </p:nvSpPr>
          <p:spPr bwMode="auto">
            <a:xfrm>
              <a:off x="6410325" y="3328988"/>
              <a:ext cx="0" cy="17367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7" name="Line 37"/>
            <p:cNvSpPr>
              <a:spLocks noChangeShapeType="1"/>
            </p:cNvSpPr>
            <p:nvPr/>
          </p:nvSpPr>
          <p:spPr bwMode="auto">
            <a:xfrm>
              <a:off x="6477000" y="3879850"/>
              <a:ext cx="0" cy="118903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8" name="Line 38"/>
            <p:cNvSpPr>
              <a:spLocks noChangeShapeType="1"/>
            </p:cNvSpPr>
            <p:nvPr/>
          </p:nvSpPr>
          <p:spPr bwMode="auto">
            <a:xfrm>
              <a:off x="6477000" y="2587625"/>
              <a:ext cx="0" cy="5476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9" name="Line 39"/>
            <p:cNvSpPr>
              <a:spLocks noChangeShapeType="1"/>
            </p:cNvSpPr>
            <p:nvPr/>
          </p:nvSpPr>
          <p:spPr bwMode="auto">
            <a:xfrm>
              <a:off x="6477000" y="3295650"/>
              <a:ext cx="0" cy="4841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158750" y="131829"/>
            <a:ext cx="50962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+mj-lt"/>
              </a:rPr>
              <a:t>Coherent Bremsstrahlung</a:t>
            </a:r>
            <a:endParaRPr lang="en-US" sz="36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18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E33AA-3894-D947-9F81-C0552B07D946}" type="slidenum">
              <a:rPr lang="en-US"/>
              <a:pPr/>
              <a:t>49</a:t>
            </a:fld>
            <a:endParaRPr lang="en-US"/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43205" y="730880"/>
            <a:ext cx="6993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Angular distributions of reactions let you </a:t>
            </a:r>
            <a:r>
              <a:rPr lang="en-US" dirty="0" smtClean="0">
                <a:solidFill>
                  <a:srgbClr val="CC0000"/>
                </a:solidFill>
              </a:rPr>
              <a:t>determine the </a:t>
            </a:r>
            <a:r>
              <a:rPr lang="en-US" dirty="0">
                <a:solidFill>
                  <a:srgbClr val="CC0000"/>
                </a:solidFill>
              </a:rPr>
              <a:t>spin and parity of intermediate resonances.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3276600" y="1901893"/>
            <a:ext cx="4144963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Classical Electrodynamics: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Monopole Radiation (L=0)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Dipole Radiation (L=1)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Quadrupole</a:t>
            </a:r>
            <a:r>
              <a:rPr lang="en-US" dirty="0"/>
              <a:t> Radiation (L=2) </a:t>
            </a:r>
          </a:p>
        </p:txBody>
      </p:sp>
      <p:sp>
        <p:nvSpPr>
          <p:cNvPr id="120840" name="Oval 8"/>
          <p:cNvSpPr>
            <a:spLocks noChangeArrowheads="1"/>
          </p:cNvSpPr>
          <p:nvPr/>
        </p:nvSpPr>
        <p:spPr bwMode="auto">
          <a:xfrm>
            <a:off x="6286500" y="1914525"/>
            <a:ext cx="1135063" cy="10588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>
            <a:off x="5927725" y="2501900"/>
            <a:ext cx="1906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0842" name="Line 10"/>
          <p:cNvSpPr>
            <a:spLocks noChangeShapeType="1"/>
          </p:cNvSpPr>
          <p:nvPr/>
        </p:nvSpPr>
        <p:spPr bwMode="auto">
          <a:xfrm>
            <a:off x="6862763" y="1731963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>
            <a:off x="5916613" y="5907088"/>
            <a:ext cx="1906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5926138" y="4203700"/>
            <a:ext cx="1906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6851650" y="3452813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0846" name="Line 14"/>
          <p:cNvSpPr>
            <a:spLocks noChangeShapeType="1"/>
          </p:cNvSpPr>
          <p:nvPr/>
        </p:nvSpPr>
        <p:spPr bwMode="auto">
          <a:xfrm>
            <a:off x="6840538" y="5067300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0847" name="Oval 15"/>
          <p:cNvSpPr>
            <a:spLocks noChangeArrowheads="1"/>
          </p:cNvSpPr>
          <p:nvPr/>
        </p:nvSpPr>
        <p:spPr bwMode="auto">
          <a:xfrm>
            <a:off x="6583363" y="4214813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8" name="Oval 16"/>
          <p:cNvSpPr>
            <a:spLocks noChangeArrowheads="1"/>
          </p:cNvSpPr>
          <p:nvPr/>
        </p:nvSpPr>
        <p:spPr bwMode="auto">
          <a:xfrm>
            <a:off x="6600825" y="3251200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9" name="Oval 17"/>
          <p:cNvSpPr>
            <a:spLocks noChangeArrowheads="1"/>
          </p:cNvSpPr>
          <p:nvPr/>
        </p:nvSpPr>
        <p:spPr bwMode="auto">
          <a:xfrm rot="2700000">
            <a:off x="6216651" y="5808662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0" name="Oval 18"/>
          <p:cNvSpPr>
            <a:spLocks noChangeArrowheads="1"/>
          </p:cNvSpPr>
          <p:nvPr/>
        </p:nvSpPr>
        <p:spPr bwMode="auto">
          <a:xfrm rot="2700000">
            <a:off x="6946901" y="5126037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1" name="Oval 19"/>
          <p:cNvSpPr>
            <a:spLocks noChangeArrowheads="1"/>
          </p:cNvSpPr>
          <p:nvPr/>
        </p:nvSpPr>
        <p:spPr bwMode="auto">
          <a:xfrm rot="8100000">
            <a:off x="6919913" y="5810250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2" name="Oval 20"/>
          <p:cNvSpPr>
            <a:spLocks noChangeArrowheads="1"/>
          </p:cNvSpPr>
          <p:nvPr/>
        </p:nvSpPr>
        <p:spPr bwMode="auto">
          <a:xfrm rot="8100000">
            <a:off x="6197600" y="5048250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6203" y="35994"/>
            <a:ext cx="4238625" cy="718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Amplitude Analysis</a:t>
            </a:r>
            <a:endParaRPr lang="en-US" dirty="0"/>
          </a:p>
        </p:txBody>
      </p:sp>
      <p:pic>
        <p:nvPicPr>
          <p:cNvPr id="21" name="Picture 20" descr="fig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" y="1641475"/>
            <a:ext cx="3033395" cy="246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4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94399" cy="823436"/>
          </a:xfrm>
        </p:spPr>
        <p:txBody>
          <a:bodyPr/>
          <a:lstStyle/>
          <a:p>
            <a:r>
              <a:rPr lang="en-US" dirty="0" smtClean="0"/>
              <a:t>Microscopic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8" y="1836846"/>
            <a:ext cx="1155700" cy="850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04" y="1836846"/>
            <a:ext cx="939800" cy="85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874" y="1150993"/>
            <a:ext cx="117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Leptons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804" y="1150993"/>
            <a:ext cx="1068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Quarks</a:t>
            </a:r>
            <a:endParaRPr lang="en-US" sz="2400" dirty="0">
              <a:solidFill>
                <a:srgbClr val="984807"/>
              </a:solidFill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4" y="3347141"/>
            <a:ext cx="1193800" cy="8509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26" y="3347141"/>
            <a:ext cx="901700" cy="8509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6922"/>
            <a:ext cx="1181100" cy="8509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47" y="4766922"/>
            <a:ext cx="889000" cy="850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1599" y="1313626"/>
            <a:ext cx="295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Its not that easy ….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1244" y="5863790"/>
            <a:ext cx="3598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Mass (electron masses)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9742" y="1733639"/>
            <a:ext cx="545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84807"/>
                </a:solidFill>
              </a:rPr>
              <a:t>1</a:t>
            </a:r>
          </a:p>
          <a:p>
            <a:r>
              <a:rPr lang="en-US" sz="2800" dirty="0" smtClean="0">
                <a:solidFill>
                  <a:srgbClr val="984807"/>
                </a:solidFill>
              </a:rPr>
              <a:t>&gt;0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4595" y="3347141"/>
            <a:ext cx="730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84807"/>
                </a:solidFill>
              </a:rPr>
              <a:t>205</a:t>
            </a:r>
          </a:p>
          <a:p>
            <a:r>
              <a:rPr lang="en-US" sz="2800" dirty="0" smtClean="0">
                <a:solidFill>
                  <a:srgbClr val="984807"/>
                </a:solidFill>
              </a:rPr>
              <a:t>&gt;0</a:t>
            </a:r>
            <a:endParaRPr lang="en-US" sz="2800" dirty="0">
              <a:solidFill>
                <a:srgbClr val="98480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9674" y="4663715"/>
            <a:ext cx="10914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84807"/>
                </a:solidFill>
              </a:rPr>
              <a:t>~3500</a:t>
            </a:r>
          </a:p>
          <a:p>
            <a:r>
              <a:rPr lang="en-US" sz="2800" dirty="0" smtClean="0">
                <a:solidFill>
                  <a:srgbClr val="984807"/>
                </a:solidFill>
              </a:rPr>
              <a:t>&gt;0</a:t>
            </a:r>
            <a:endParaRPr lang="en-US" sz="2800" dirty="0">
              <a:solidFill>
                <a:srgbClr val="98480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2365" y="1836846"/>
            <a:ext cx="7274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84807"/>
                </a:solidFill>
              </a:rPr>
              <a:t>~4</a:t>
            </a:r>
          </a:p>
          <a:p>
            <a:r>
              <a:rPr lang="en-US" sz="2800" dirty="0" smtClean="0">
                <a:solidFill>
                  <a:srgbClr val="984807"/>
                </a:solidFill>
              </a:rPr>
              <a:t>~10</a:t>
            </a:r>
            <a:endParaRPr lang="en-US" sz="2800" dirty="0">
              <a:solidFill>
                <a:srgbClr val="98480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60134" y="3283623"/>
            <a:ext cx="10914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84807"/>
                </a:solidFill>
              </a:rPr>
              <a:t>~3000</a:t>
            </a:r>
          </a:p>
          <a:p>
            <a:r>
              <a:rPr lang="en-US" sz="2800" dirty="0" smtClean="0">
                <a:solidFill>
                  <a:srgbClr val="984807"/>
                </a:solidFill>
              </a:rPr>
              <a:t>~1000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0134" y="4703404"/>
            <a:ext cx="14554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84807"/>
                </a:solidFill>
              </a:rPr>
              <a:t>~350000</a:t>
            </a:r>
          </a:p>
          <a:p>
            <a:r>
              <a:rPr lang="en-US" sz="2800" dirty="0" smtClean="0">
                <a:solidFill>
                  <a:srgbClr val="984807"/>
                </a:solidFill>
              </a:rPr>
              <a:t>~10000</a:t>
            </a:r>
            <a:endParaRPr lang="en-US" sz="2800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9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2E751-3F92-CE49-AFA6-50173EA7F1BB}" type="slidenum">
              <a:rPr lang="en-US"/>
              <a:pPr/>
              <a:t>50</a:t>
            </a:fld>
            <a:endParaRPr lang="en-US"/>
          </a:p>
        </p:txBody>
      </p:sp>
      <p:pic>
        <p:nvPicPr>
          <p:cNvPr id="114692" name="Picture 4" descr="first_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0"/>
            <a:ext cx="3913188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193675" y="1406525"/>
            <a:ext cx="4121150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Start with a single energy</a:t>
            </a:r>
          </a:p>
          <a:p>
            <a:r>
              <a:rPr lang="en-US" sz="2200">
                <a:solidFill>
                  <a:srgbClr val="990000"/>
                </a:solidFill>
              </a:rPr>
              <a:t>bin. 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to get the strengths and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between</a:t>
            </a:r>
          </a:p>
          <a:p>
            <a:r>
              <a:rPr lang="en-US" sz="2200">
                <a:solidFill>
                  <a:srgbClr val="990000"/>
                </a:solidFill>
              </a:rPr>
              <a:t>the two resonances.</a:t>
            </a:r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203" y="35994"/>
            <a:ext cx="4238625" cy="7188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Amplitude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7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98F6-29D9-004F-891B-F313490E49D0}" type="slidenum">
              <a:rPr lang="en-US"/>
              <a:pPr/>
              <a:t>51</a:t>
            </a:fld>
            <a:endParaRPr lang="en-US"/>
          </a:p>
        </p:txBody>
      </p:sp>
      <p:pic>
        <p:nvPicPr>
          <p:cNvPr id="115716" name="Picture 4" descr="second_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0"/>
            <a:ext cx="3913188" cy="60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193675" y="1406525"/>
            <a:ext cx="4121150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Start with a single energy</a:t>
            </a:r>
          </a:p>
          <a:p>
            <a:r>
              <a:rPr lang="en-US" sz="2200">
                <a:solidFill>
                  <a:srgbClr val="990000"/>
                </a:solidFill>
              </a:rPr>
              <a:t>bin. 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to get the strengths and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between</a:t>
            </a:r>
          </a:p>
          <a:p>
            <a:r>
              <a:rPr lang="en-US" sz="2200">
                <a:solidFill>
                  <a:srgbClr val="990000"/>
                </a:solidFill>
              </a:rPr>
              <a:t>the two resonances.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a 2</a:t>
            </a:r>
            <a:r>
              <a:rPr lang="en-US" sz="2200" baseline="30000">
                <a:solidFill>
                  <a:srgbClr val="990000"/>
                </a:solidFill>
              </a:rPr>
              <a:t>nd</a:t>
            </a:r>
            <a:r>
              <a:rPr lang="en-US" sz="2200">
                <a:solidFill>
                  <a:srgbClr val="990000"/>
                </a:solidFill>
              </a:rPr>
              <a:t> bin.</a:t>
            </a:r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203" y="35994"/>
            <a:ext cx="4238625" cy="7188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Amplitude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0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3F878-14BA-DA4A-B1F7-77FBF50E5926}" type="slidenum">
              <a:rPr lang="en-US"/>
              <a:pPr/>
              <a:t>52</a:t>
            </a:fld>
            <a:endParaRPr lang="en-US"/>
          </a:p>
        </p:txBody>
      </p:sp>
      <p:pic>
        <p:nvPicPr>
          <p:cNvPr id="116740" name="Picture 4" descr="third_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0"/>
            <a:ext cx="3913188" cy="60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193675" y="1406525"/>
            <a:ext cx="4121150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Start with a single energy</a:t>
            </a:r>
          </a:p>
          <a:p>
            <a:r>
              <a:rPr lang="en-US" sz="2200">
                <a:solidFill>
                  <a:srgbClr val="990000"/>
                </a:solidFill>
              </a:rPr>
              <a:t>bin. 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to get the strengths and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between</a:t>
            </a:r>
          </a:p>
          <a:p>
            <a:r>
              <a:rPr lang="en-US" sz="2200">
                <a:solidFill>
                  <a:srgbClr val="990000"/>
                </a:solidFill>
              </a:rPr>
              <a:t>the two resonances.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Continue fitting bins …</a:t>
            </a:r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203" y="35994"/>
            <a:ext cx="4238625" cy="7188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Amplitude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0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9BD0-BF0A-3447-BBB1-EC68AD47850F}" type="slidenum">
              <a:rPr lang="en-US"/>
              <a:pPr/>
              <a:t>53</a:t>
            </a:fld>
            <a:endParaRPr lang="en-US"/>
          </a:p>
        </p:txBody>
      </p:sp>
      <p:pic>
        <p:nvPicPr>
          <p:cNvPr id="117764" name="Picture 4" descr="fourth_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0"/>
            <a:ext cx="3913187" cy="60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193675" y="1406525"/>
            <a:ext cx="4121150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Start with a single energy</a:t>
            </a:r>
          </a:p>
          <a:p>
            <a:r>
              <a:rPr lang="en-US" sz="2200">
                <a:solidFill>
                  <a:srgbClr val="990000"/>
                </a:solidFill>
              </a:rPr>
              <a:t>bin. 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to get the strengths and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between</a:t>
            </a:r>
          </a:p>
          <a:p>
            <a:r>
              <a:rPr lang="en-US" sz="2200">
                <a:solidFill>
                  <a:srgbClr val="990000"/>
                </a:solidFill>
              </a:rPr>
              <a:t>the two resonances.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… and continue …</a:t>
            </a:r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203" y="35994"/>
            <a:ext cx="4238625" cy="7188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Amplitude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0D7B-DC57-AF49-A34F-489855680D34}" type="slidenum">
              <a:rPr lang="en-US"/>
              <a:pPr/>
              <a:t>54</a:t>
            </a:fld>
            <a:endParaRPr lang="en-US"/>
          </a:p>
        </p:txBody>
      </p:sp>
      <p:pic>
        <p:nvPicPr>
          <p:cNvPr id="118788" name="Picture 4" descr="full_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0"/>
            <a:ext cx="3913187" cy="60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93675" y="1406525"/>
            <a:ext cx="414337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QNs. The masses</a:t>
            </a:r>
          </a:p>
          <a:p>
            <a:r>
              <a:rPr lang="en-US" sz="2200">
                <a:solidFill>
                  <a:srgbClr val="990000"/>
                </a:solidFill>
              </a:rPr>
              <a:t>peak where the two lines</a:t>
            </a:r>
          </a:p>
          <a:p>
            <a:r>
              <a:rPr lang="en-US" sz="2200">
                <a:solidFill>
                  <a:srgbClr val="990000"/>
                </a:solidFill>
              </a:rPr>
              <a:t>are.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The need for intensity and 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are</a:t>
            </a:r>
          </a:p>
          <a:p>
            <a:r>
              <a:rPr lang="en-US" sz="2200">
                <a:solidFill>
                  <a:srgbClr val="990000"/>
                </a:solidFill>
              </a:rPr>
              <a:t>indicative of two resonances.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Can fit for masses and widths.</a:t>
            </a:r>
          </a:p>
        </p:txBody>
      </p:sp>
      <p:sp>
        <p:nvSpPr>
          <p:cNvPr id="118793" name="Line 9"/>
          <p:cNvSpPr>
            <a:spLocks noChangeShapeType="1"/>
          </p:cNvSpPr>
          <p:nvPr/>
        </p:nvSpPr>
        <p:spPr bwMode="auto">
          <a:xfrm flipV="1">
            <a:off x="5235575" y="1935163"/>
            <a:ext cx="0" cy="14811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6765925" y="2319338"/>
            <a:ext cx="0" cy="10683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203" y="35994"/>
            <a:ext cx="4238625" cy="7188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Amplitude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0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3" y="35994"/>
            <a:ext cx="4238625" cy="718850"/>
          </a:xfrm>
        </p:spPr>
        <p:txBody>
          <a:bodyPr>
            <a:noAutofit/>
          </a:bodyPr>
          <a:lstStyle/>
          <a:p>
            <a:r>
              <a:rPr lang="en-US" dirty="0" smtClean="0"/>
              <a:t>Amplitude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70D-27E1-3841-9941-0A9603449086}" type="slidenum">
              <a:rPr lang="en-US" smtClean="0"/>
              <a:t>55</a:t>
            </a:fld>
            <a:endParaRPr lang="en-US"/>
          </a:p>
        </p:txBody>
      </p:sp>
      <p:pic>
        <p:nvPicPr>
          <p:cNvPr id="11" name="Picture 10" descr="amp_analysis_f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29" y="613240"/>
            <a:ext cx="5073777" cy="5546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457" y="1128968"/>
            <a:ext cx="3661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Fit the data event-by event to sums of high-dimensional angular distributions using complex weights.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8" y="2395525"/>
            <a:ext cx="3200400" cy="63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457" y="3322370"/>
            <a:ext cx="360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Intensity and phase differences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56213" y="3030525"/>
            <a:ext cx="197231" cy="291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154626" y="3030525"/>
            <a:ext cx="538826" cy="291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027687" y="3796994"/>
            <a:ext cx="4400410" cy="65421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69751" y="3796994"/>
            <a:ext cx="5580694" cy="8338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4458" y="4464034"/>
            <a:ext cx="349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Search for particles in several final states at once.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4729" y="613240"/>
            <a:ext cx="5073777" cy="3231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3.5 Hours of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beamtime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98918" cy="785979"/>
          </a:xfrm>
        </p:spPr>
        <p:txBody>
          <a:bodyPr/>
          <a:lstStyle/>
          <a:p>
            <a:r>
              <a:rPr lang="en-US" dirty="0" smtClean="0"/>
              <a:t>Fall 2014 GlueX Commissioning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 descr="aaa_gluex_dec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49" y="3928546"/>
            <a:ext cx="4145280" cy="2331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895" y="992447"/>
            <a:ext cx="44134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Ran from late October until just before Christmas.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All systems worked and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ll detectors recorded data simultaneously.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Multiple triggers tested.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984807"/>
                </a:solidFill>
              </a:rPr>
              <a:t>120TB of data collected, all data have since been processed multiple times.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Calibration and alignment is in an advanced state.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984807"/>
                </a:solidFill>
              </a:rPr>
              <a:t>Hoped to complete calibrations using Spring’15 commissioning data.</a:t>
            </a:r>
            <a:endParaRPr lang="en-US" sz="2400" dirty="0">
              <a:solidFill>
                <a:srgbClr val="984807"/>
              </a:solidFill>
            </a:endParaRPr>
          </a:p>
        </p:txBody>
      </p:sp>
      <p:pic>
        <p:nvPicPr>
          <p:cNvPr id="9" name="Picture 8" descr="DSC_0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09" y="705398"/>
            <a:ext cx="4506163" cy="29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8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55"/>
            <a:ext cx="6078359" cy="6765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GlueX/Hall-D </a:t>
            </a:r>
            <a:r>
              <a:rPr lang="en-US" dirty="0">
                <a:solidFill>
                  <a:srgbClr val="000090"/>
                </a:solidFill>
              </a:rPr>
              <a:t>Data </a:t>
            </a:r>
            <a:r>
              <a:rPr lang="en-US" dirty="0" smtClean="0">
                <a:solidFill>
                  <a:srgbClr val="000090"/>
                </a:solidFill>
              </a:rPr>
              <a:t>Challenges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82" y="648641"/>
            <a:ext cx="8723583" cy="5578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                                                           Data formats defined for all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			levels of GlueX/Hall-D analysis. 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									EVIO  Raw Data   18kbyte/</a:t>
            </a:r>
            <a:r>
              <a:rPr lang="en-US" sz="2400" dirty="0" err="1" smtClean="0">
                <a:solidFill>
                  <a:srgbClr val="000090"/>
                </a:solidFill>
              </a:rPr>
              <a:t>evt</a:t>
            </a:r>
            <a:r>
              <a:rPr lang="en-US" sz="2400" dirty="0" smtClean="0">
                <a:solidFill>
                  <a:srgbClr val="00009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									REST  DST Data    2.7kbyte/</a:t>
            </a:r>
            <a:r>
              <a:rPr lang="en-US" sz="2400" dirty="0" err="1" smtClean="0">
                <a:solidFill>
                  <a:srgbClr val="000090"/>
                </a:solidFill>
              </a:rPr>
              <a:t>evt</a:t>
            </a:r>
            <a:r>
              <a:rPr lang="en-US" sz="2400" dirty="0" smtClean="0">
                <a:solidFill>
                  <a:srgbClr val="00009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									PART Physics Analysis (root tree).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									</a:t>
            </a:r>
            <a:r>
              <a:rPr lang="en-US" sz="2400" dirty="0" err="1" smtClean="0">
                <a:solidFill>
                  <a:srgbClr val="000090"/>
                </a:solidFill>
              </a:rPr>
              <a:t>EventStore</a:t>
            </a:r>
            <a:endParaRPr lang="en-US" sz="24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January 2015 (on going) – </a:t>
            </a: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process 2014 data (150TB)</a:t>
            </a:r>
          </a:p>
          <a:p>
            <a:pPr marL="0" indent="0">
              <a:buNone/>
            </a:pPr>
            <a:r>
              <a:rPr lang="en-US" sz="2400" b="0" dirty="0" smtClean="0">
                <a:solidFill>
                  <a:srgbClr val="984807"/>
                </a:solidFill>
              </a:rPr>
              <a:t>	7000 ~20GB files on JLab Tapes, Run 6 threads per job</a:t>
            </a:r>
            <a:r>
              <a:rPr lang="en-US" sz="2400" b="0" dirty="0">
                <a:solidFill>
                  <a:srgbClr val="984807"/>
                </a:solidFill>
              </a:rPr>
              <a:t>	</a:t>
            </a:r>
            <a:endParaRPr lang="en-US" sz="2400" b="0" dirty="0" smtClean="0">
              <a:solidFill>
                <a:srgbClr val="984807"/>
              </a:solidFill>
            </a:endParaRPr>
          </a:p>
          <a:p>
            <a:pPr marL="0" indent="0">
              <a:buNone/>
            </a:pPr>
            <a:r>
              <a:rPr lang="en-US" sz="2000" b="0" dirty="0" smtClean="0">
                <a:solidFill>
                  <a:srgbClr val="000090"/>
                </a:solidFill>
              </a:rPr>
              <a:t>	Data on cache disk (~4800 JLab threads)</a:t>
            </a:r>
          </a:p>
          <a:p>
            <a:pPr marL="0" indent="0">
              <a:buNone/>
            </a:pPr>
            <a:r>
              <a:rPr lang="en-US" sz="2000" b="0" dirty="0">
                <a:solidFill>
                  <a:srgbClr val="000090"/>
                </a:solidFill>
              </a:rPr>
              <a:t>	</a:t>
            </a:r>
            <a:r>
              <a:rPr lang="en-US" sz="2000" b="0" dirty="0" smtClean="0">
                <a:solidFill>
                  <a:srgbClr val="000090"/>
                </a:solidFill>
              </a:rPr>
              <a:t>Data from tape (~1200 JLab threads)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February 2015 </a:t>
            </a:r>
            <a:r>
              <a:rPr lang="en-US" sz="2400" smtClean="0">
                <a:solidFill>
                  <a:srgbClr val="0000FF"/>
                </a:solidFill>
              </a:rPr>
              <a:t>(ongoing) </a:t>
            </a:r>
            <a:r>
              <a:rPr lang="en-US" sz="2400" dirty="0" smtClean="0">
                <a:solidFill>
                  <a:srgbClr val="0000FF"/>
                </a:solidFill>
              </a:rPr>
              <a:t>– </a:t>
            </a:r>
            <a:r>
              <a:rPr lang="en-US" sz="2400" b="0" dirty="0" smtClean="0">
                <a:solidFill>
                  <a:srgbClr val="984807"/>
                </a:solidFill>
              </a:rPr>
              <a:t>process simulated data from tape</a:t>
            </a:r>
          </a:p>
          <a:p>
            <a:pPr marL="0" indent="0">
              <a:buNone/>
            </a:pPr>
            <a:r>
              <a:rPr lang="en-US" sz="2400" b="0" dirty="0">
                <a:solidFill>
                  <a:srgbClr val="984807"/>
                </a:solidFill>
              </a:rPr>
              <a:t>	</a:t>
            </a:r>
            <a:r>
              <a:rPr lang="en-US" sz="2400" b="0" dirty="0" smtClean="0">
                <a:solidFill>
                  <a:srgbClr val="984807"/>
                </a:solidFill>
              </a:rPr>
              <a:t>Optimize process of from tape to processors.</a:t>
            </a:r>
          </a:p>
          <a:p>
            <a:pPr marL="0" indent="0">
              <a:buNone/>
            </a:pPr>
            <a:r>
              <a:rPr lang="en-US" sz="2400" b="0" dirty="0">
                <a:solidFill>
                  <a:srgbClr val="984807"/>
                </a:solidFill>
              </a:rPr>
              <a:t>	</a:t>
            </a:r>
            <a:r>
              <a:rPr lang="en-US" sz="2400" b="0" dirty="0" smtClean="0">
                <a:solidFill>
                  <a:srgbClr val="984807"/>
                </a:solidFill>
              </a:rPr>
              <a:t>Optimize threading of jobs.</a:t>
            </a:r>
            <a:endParaRPr lang="en-US" sz="2000" b="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2238"/>
            <a:ext cx="4167632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2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3789259" cy="661783"/>
          </a:xfrm>
        </p:spPr>
        <p:txBody>
          <a:bodyPr>
            <a:normAutofit/>
          </a:bodyPr>
          <a:lstStyle/>
          <a:p>
            <a:r>
              <a:rPr lang="en-US" dirty="0" smtClean="0"/>
              <a:t>Computing Needs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5605" y="1013387"/>
            <a:ext cx="80159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MC Generation:  0.16   s/</a:t>
            </a:r>
            <a:r>
              <a:rPr lang="en-US" sz="2400" dirty="0" err="1" smtClean="0">
                <a:solidFill>
                  <a:srgbClr val="984807"/>
                </a:solidFill>
              </a:rPr>
              <a:t>evt</a:t>
            </a:r>
            <a:r>
              <a:rPr lang="en-US" sz="2400" dirty="0" smtClean="0">
                <a:solidFill>
                  <a:srgbClr val="984807"/>
                </a:solidFill>
              </a:rPr>
              <a:t>        Raw Data Size:   18 </a:t>
            </a:r>
            <a:r>
              <a:rPr lang="en-US" sz="2400" dirty="0" err="1" smtClean="0">
                <a:solidFill>
                  <a:srgbClr val="984807"/>
                </a:solidFill>
              </a:rPr>
              <a:t>kB</a:t>
            </a:r>
            <a:r>
              <a:rPr lang="en-US" sz="2400" dirty="0" smtClean="0">
                <a:solidFill>
                  <a:srgbClr val="984807"/>
                </a:solidFill>
              </a:rPr>
              <a:t>/</a:t>
            </a:r>
            <a:r>
              <a:rPr lang="en-US" sz="2400" dirty="0" err="1" smtClean="0">
                <a:solidFill>
                  <a:srgbClr val="984807"/>
                </a:solidFill>
              </a:rPr>
              <a:t>evt</a:t>
            </a:r>
            <a:r>
              <a:rPr lang="en-US" sz="2400" dirty="0" smtClean="0">
                <a:solidFill>
                  <a:srgbClr val="984807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984807"/>
                </a:solidFill>
              </a:rPr>
              <a:t>Reconstruction:  0.045 s/</a:t>
            </a:r>
            <a:r>
              <a:rPr lang="en-US" sz="2400" dirty="0" err="1" smtClean="0">
                <a:solidFill>
                  <a:srgbClr val="984807"/>
                </a:solidFill>
              </a:rPr>
              <a:t>evt</a:t>
            </a:r>
            <a:r>
              <a:rPr lang="en-US" sz="2400" dirty="0" smtClean="0">
                <a:solidFill>
                  <a:srgbClr val="984807"/>
                </a:solidFill>
              </a:rPr>
              <a:t>        Produced Data:  2.7 </a:t>
            </a:r>
            <a:r>
              <a:rPr lang="en-US" sz="2400" dirty="0" err="1" smtClean="0">
                <a:solidFill>
                  <a:srgbClr val="984807"/>
                </a:solidFill>
              </a:rPr>
              <a:t>kB</a:t>
            </a:r>
            <a:r>
              <a:rPr lang="en-US" sz="2400" dirty="0" smtClean="0">
                <a:solidFill>
                  <a:srgbClr val="984807"/>
                </a:solidFill>
              </a:rPr>
              <a:t>/</a:t>
            </a:r>
            <a:r>
              <a:rPr lang="en-US" sz="2400" dirty="0" err="1" smtClean="0">
                <a:solidFill>
                  <a:srgbClr val="984807"/>
                </a:solidFill>
              </a:rPr>
              <a:t>evt</a:t>
            </a:r>
            <a:endParaRPr lang="en-US" sz="2400" dirty="0" smtClean="0">
              <a:solidFill>
                <a:srgbClr val="984807"/>
              </a:solidFill>
            </a:endParaRPr>
          </a:p>
          <a:p>
            <a:r>
              <a:rPr lang="en-US" sz="2400" dirty="0" smtClean="0">
                <a:solidFill>
                  <a:srgbClr val="984807"/>
                </a:solidFill>
              </a:rPr>
              <a:t>Event rate is 20 KHz</a:t>
            </a:r>
          </a:p>
          <a:p>
            <a:endParaRPr lang="en-US" sz="2400" dirty="0">
              <a:solidFill>
                <a:srgbClr val="984807"/>
              </a:solidFill>
            </a:endParaRPr>
          </a:p>
          <a:p>
            <a:r>
              <a:rPr lang="en-US" sz="2400" b="1" u="sng" dirty="0" smtClean="0">
                <a:solidFill>
                  <a:srgbClr val="0000FF"/>
                </a:solidFill>
              </a:rPr>
              <a:t>Year		FY15		FY16		FY17		FY18		FY19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Cores		   380		3080		4810		3460		4230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Raw Data	0.2PB		1.6PB		2.5PB		1.8PB		2.2PB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REST Data	75TB		240TB		371TB		267TB		327TB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MC Rest   ~100TB	    ~500TB	    ~700 TB       ~500TB      ~650TB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5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82" y="724832"/>
            <a:ext cx="3031337" cy="160482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105399" y="11303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05399" y="27686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845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QCD Exotics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83714" y="3374371"/>
            <a:ext cx="462786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We hope to be able to illuminate this spectrum of exotic-quantum-number mesons and ultimately understand the QCD potentials associated with exciting the glue in normal matter. </a:t>
            </a:r>
            <a:endParaRPr lang="en-US" sz="2400" b="1" dirty="0">
              <a:solidFill>
                <a:srgbClr val="0000FF"/>
              </a:solidFill>
            </a:endParaRP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29607" y="1114829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5291696" y="2737124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5743" y="2229292"/>
            <a:ext cx="1759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pple Casual"/>
              </a:rPr>
              <a:t>Lattice shows two nonets here.</a:t>
            </a:r>
            <a:endParaRPr lang="en-US" sz="2000" dirty="0">
              <a:solidFill>
                <a:srgbClr val="008000"/>
              </a:solidFill>
              <a:latin typeface="Apple Casu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105399" y="24193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05399" y="204470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7649" y="1512332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25385" y="148796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59550" y="1035050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762250"/>
            <a:ext cx="279400" cy="1905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0300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00300"/>
            <a:ext cx="254000" cy="203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05000"/>
            <a:ext cx="254000" cy="330200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1441450"/>
            <a:ext cx="685800" cy="2921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1442482"/>
            <a:ext cx="685800" cy="2921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946150"/>
            <a:ext cx="685800" cy="292100"/>
          </a:xfrm>
          <a:prstGeom prst="rect">
            <a:avLst/>
          </a:prstGeom>
        </p:spPr>
      </p:pic>
      <p:sp>
        <p:nvSpPr>
          <p:cNvPr id="56" name="Oval 55"/>
          <p:cNvSpPr>
            <a:spLocks noChangeAspect="1"/>
          </p:cNvSpPr>
          <p:nvPr/>
        </p:nvSpPr>
        <p:spPr>
          <a:xfrm>
            <a:off x="5290113" y="1997456"/>
            <a:ext cx="237744" cy="237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290113" y="2375334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8605812" y="146508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043836" y="1011428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7047485" y="1486705"/>
            <a:ext cx="237744" cy="237744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8243408" y="146508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6681989" y="1011428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6716521" y="1512332"/>
            <a:ext cx="237744" cy="23774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557344" y="54114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089900" y="681904"/>
            <a:ext cx="723900" cy="190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6672997" y="506266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5287774" y="1999973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8207917" y="634660"/>
            <a:ext cx="237744" cy="23774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910741" y="1905000"/>
            <a:ext cx="0" cy="324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970606" y="2419350"/>
            <a:ext cx="352043" cy="184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20" descr="plotDelt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382" y="2649537"/>
            <a:ext cx="3648075" cy="3648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87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94399" cy="823436"/>
          </a:xfrm>
        </p:spPr>
        <p:txBody>
          <a:bodyPr/>
          <a:lstStyle/>
          <a:p>
            <a:r>
              <a:rPr lang="en-US" dirty="0" smtClean="0"/>
              <a:t>Microscopic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8" y="1836846"/>
            <a:ext cx="1155700" cy="850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04" y="1836846"/>
            <a:ext cx="939800" cy="85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874" y="1150993"/>
            <a:ext cx="1176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Leptons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804" y="1150993"/>
            <a:ext cx="1068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Quarks</a:t>
            </a:r>
            <a:endParaRPr lang="en-US" sz="2400" dirty="0">
              <a:solidFill>
                <a:srgbClr val="984807"/>
              </a:solidFill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4" y="3347141"/>
            <a:ext cx="1193800" cy="8509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26" y="3347141"/>
            <a:ext cx="901700" cy="8509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6922"/>
            <a:ext cx="1181100" cy="8509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47" y="4766922"/>
            <a:ext cx="889000" cy="8509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15581" y="452799"/>
            <a:ext cx="326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Antimatter as well ….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74" y="1836846"/>
            <a:ext cx="1130300" cy="8509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74" y="3347141"/>
            <a:ext cx="1181100" cy="8509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4766922"/>
            <a:ext cx="1181100" cy="8509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04" y="4778056"/>
            <a:ext cx="889000" cy="8509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04" y="3345044"/>
            <a:ext cx="901700" cy="8509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04" y="1836846"/>
            <a:ext cx="939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8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E205-FA10-D142-B331-3464F8DFE13E}" type="slidenum">
              <a:rPr lang="en-US"/>
              <a:pPr/>
              <a:t>60</a:t>
            </a:fld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769"/>
            <a:ext cx="3235418" cy="791682"/>
          </a:xfrm>
        </p:spPr>
        <p:txBody>
          <a:bodyPr>
            <a:no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235418" y="556123"/>
            <a:ext cx="502117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The quest to understand confinement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and the strong force is about to make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great leaps forward.</a:t>
            </a:r>
          </a:p>
        </p:txBody>
      </p:sp>
      <p:pic>
        <p:nvPicPr>
          <p:cNvPr id="45063" name="Picture 7" descr="alice-ss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458" y="806451"/>
            <a:ext cx="1919288" cy="1938337"/>
          </a:xfrm>
          <a:prstGeom prst="rect">
            <a:avLst/>
          </a:prstGeom>
          <a:noFill/>
        </p:spPr>
      </p:pic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2447691" y="1743573"/>
            <a:ext cx="583465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C0066"/>
                </a:solidFill>
              </a:rPr>
              <a:t>Advances in theory and computing will soon </a:t>
            </a:r>
          </a:p>
          <a:p>
            <a:r>
              <a:rPr lang="en-US" sz="2400" b="1" dirty="0">
                <a:solidFill>
                  <a:srgbClr val="CC0066"/>
                </a:solidFill>
              </a:rPr>
              <a:t>allow us to solve QCD and understand the </a:t>
            </a:r>
          </a:p>
          <a:p>
            <a:r>
              <a:rPr lang="en-US" sz="2400" b="1" dirty="0" smtClean="0">
                <a:solidFill>
                  <a:srgbClr val="CC0066"/>
                </a:solidFill>
              </a:rPr>
              <a:t>the </a:t>
            </a:r>
            <a:r>
              <a:rPr lang="en-US" sz="2400" b="1" dirty="0">
                <a:solidFill>
                  <a:srgbClr val="CC0066"/>
                </a:solidFill>
              </a:rPr>
              <a:t>role of </a:t>
            </a:r>
            <a:r>
              <a:rPr lang="en-US" sz="2400" b="1" dirty="0" smtClean="0">
                <a:solidFill>
                  <a:srgbClr val="CC0066"/>
                </a:solidFill>
              </a:rPr>
              <a:t>glue in the spectrum of hadrons.</a:t>
            </a:r>
            <a:endParaRPr lang="en-US" sz="2400" b="1" dirty="0">
              <a:solidFill>
                <a:srgbClr val="CC0066"/>
              </a:solidFill>
            </a:endParaRP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263525" y="3439849"/>
            <a:ext cx="506571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9966FF"/>
                </a:solidFill>
              </a:rPr>
              <a:t>D</a:t>
            </a:r>
            <a:r>
              <a:rPr lang="en-US" sz="2400" b="1" dirty="0" smtClean="0">
                <a:solidFill>
                  <a:srgbClr val="9966FF"/>
                </a:solidFill>
              </a:rPr>
              <a:t>efinitive </a:t>
            </a:r>
            <a:r>
              <a:rPr lang="en-US" sz="2400" b="1" dirty="0">
                <a:solidFill>
                  <a:srgbClr val="9966FF"/>
                </a:solidFill>
              </a:rPr>
              <a:t>experiments </a:t>
            </a:r>
            <a:r>
              <a:rPr lang="en-US" sz="2400" b="1" dirty="0" smtClean="0">
                <a:solidFill>
                  <a:srgbClr val="9966FF"/>
                </a:solidFill>
              </a:rPr>
              <a:t>to confirm </a:t>
            </a:r>
            <a:r>
              <a:rPr lang="en-US" sz="2400" b="1" dirty="0">
                <a:solidFill>
                  <a:srgbClr val="9966FF"/>
                </a:solidFill>
              </a:rPr>
              <a:t>or refute our </a:t>
            </a:r>
            <a:r>
              <a:rPr lang="en-US" sz="2400" b="1" dirty="0" smtClean="0">
                <a:solidFill>
                  <a:srgbClr val="9966FF"/>
                </a:solidFill>
              </a:rPr>
              <a:t>expectations on </a:t>
            </a:r>
            <a:r>
              <a:rPr lang="en-US" sz="2400" b="1" dirty="0">
                <a:solidFill>
                  <a:srgbClr val="9966FF"/>
                </a:solidFill>
              </a:rPr>
              <a:t>the role of glue </a:t>
            </a:r>
            <a:r>
              <a:rPr lang="en-US" sz="2400" b="1" dirty="0" smtClean="0">
                <a:solidFill>
                  <a:srgbClr val="9966FF"/>
                </a:solidFill>
              </a:rPr>
              <a:t>have just started.</a:t>
            </a:r>
            <a:endParaRPr lang="en-US" sz="2400" b="1" dirty="0">
              <a:solidFill>
                <a:srgbClr val="9966FF"/>
              </a:solidFill>
            </a:endParaRP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317500" y="5069108"/>
            <a:ext cx="67044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The synchronized advances in both areas will allow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us to finally understand QCD and confinement.</a:t>
            </a:r>
          </a:p>
        </p:txBody>
      </p:sp>
      <p:pic>
        <p:nvPicPr>
          <p:cNvPr id="15" name="Picture 14" descr="DSC_0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80" y="2894106"/>
            <a:ext cx="3304520" cy="21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94" y="135775"/>
            <a:ext cx="5226556" cy="955964"/>
          </a:xfrm>
        </p:spPr>
        <p:txBody>
          <a:bodyPr>
            <a:noAutofit/>
          </a:bodyPr>
          <a:lstStyle/>
          <a:p>
            <a:r>
              <a:rPr lang="en-US" dirty="0" smtClean="0"/>
              <a:t>Gravitational Interaction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4" y="3438619"/>
            <a:ext cx="3251200" cy="2438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4" y="1091739"/>
            <a:ext cx="2476500" cy="647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739439"/>
            <a:ext cx="4794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Gravity has an infinite range.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``Mass’’ is the ``charge’’ of gravity.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8073" y="3413144"/>
            <a:ext cx="544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Short-range limits look for deviations to gravitational force on very short distances. Limits on deviations can be probed to micron-level and better.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8073" y="5125859"/>
            <a:ext cx="544708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On very large distance scales, dark energy creates a repulsive force that counteracts gravity.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50" y="501189"/>
            <a:ext cx="33337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3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925" y="595341"/>
            <a:ext cx="4286250" cy="30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272"/>
            <a:ext cx="5799743" cy="704368"/>
          </a:xfrm>
        </p:spPr>
        <p:txBody>
          <a:bodyPr/>
          <a:lstStyle/>
          <a:p>
            <a:r>
              <a:rPr lang="en-US" dirty="0" smtClean="0"/>
              <a:t>Electromagnetic Interaction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6" y="916051"/>
            <a:ext cx="2463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35" y="3816476"/>
            <a:ext cx="3403600" cy="2550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199" y="1743141"/>
            <a:ext cx="44240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Electric force has an infinite range.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``Electric Charge’’ is the ``charge’’ of the interaction.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8729" y="3883636"/>
            <a:ext cx="4999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Responsible for friction and tension forces.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Responsible for chemistry and biology.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8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53620" cy="651448"/>
          </a:xfrm>
        </p:spPr>
        <p:txBody>
          <a:bodyPr/>
          <a:lstStyle/>
          <a:p>
            <a:r>
              <a:rPr lang="en-US" dirty="0" smtClean="0"/>
              <a:t>Weak Interaction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C0EDE-075C-7E4D-ADAF-923749CC784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56" y="3783148"/>
            <a:ext cx="3276600" cy="246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263" y="274638"/>
            <a:ext cx="3947160" cy="29616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056" y="979005"/>
            <a:ext cx="4458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An interaction that changes particles into other particles.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07" y="2030518"/>
            <a:ext cx="1638300" cy="30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02292" y="3426470"/>
            <a:ext cx="504513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Responsible for fusion in the center of stars by fusing protons into heavier elements.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2292" y="4785592"/>
            <a:ext cx="514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Responsible for which isotopes of nuclei are stable.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2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6435</TotalTime>
  <Words>3838</Words>
  <Application>Microsoft Macintosh PowerPoint</Application>
  <PresentationFormat>On-screen Show (4:3)</PresentationFormat>
  <Paragraphs>812</Paragraphs>
  <Slides>60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Equation</vt:lpstr>
      <vt:lpstr>Shedding light on the color forces that bind matter</vt:lpstr>
      <vt:lpstr>Outline</vt:lpstr>
      <vt:lpstr>Fundamental Interactions</vt:lpstr>
      <vt:lpstr>Microscopic Particles</vt:lpstr>
      <vt:lpstr>Microscopic Particles</vt:lpstr>
      <vt:lpstr>Microscopic Particles</vt:lpstr>
      <vt:lpstr>Gravitational Interaction</vt:lpstr>
      <vt:lpstr>Electromagnetic Interaction</vt:lpstr>
      <vt:lpstr>Weak Interaction</vt:lpstr>
      <vt:lpstr>Strong Interaction</vt:lpstr>
      <vt:lpstr>Strong Interaction – Interactions of Quarks </vt:lpstr>
      <vt:lpstr>Quantum Chromo Dynamics</vt:lpstr>
      <vt:lpstr>Force Mediators</vt:lpstr>
      <vt:lpstr>Quantum Chromo Dynamics</vt:lpstr>
      <vt:lpstr>PowerPoint Presentation</vt:lpstr>
      <vt:lpstr>Quark Confinement</vt:lpstr>
      <vt:lpstr>The Mass of The Proton?</vt:lpstr>
      <vt:lpstr>The Mass of The Proton?</vt:lpstr>
      <vt:lpstr>The Mass of The Proton?</vt:lpstr>
      <vt:lpstr>The Spin of the Proton?</vt:lpstr>
      <vt:lpstr>The Structure of The Proton</vt:lpstr>
      <vt:lpstr>PowerPoint Presentation</vt:lpstr>
      <vt:lpstr>Positronium</vt:lpstr>
      <vt:lpstr>Positronium</vt:lpstr>
      <vt:lpstr>Positronium</vt:lpstr>
      <vt:lpstr>PowerPoint Presentation</vt:lpstr>
      <vt:lpstr>PowerPoint Presentation</vt:lpstr>
      <vt:lpstr>PowerPoint Presentation</vt:lpstr>
      <vt:lpstr>PowerPoint Presentation</vt:lpstr>
      <vt:lpstr>QCD Potential</vt:lpstr>
      <vt:lpstr>QCD Potential</vt:lpstr>
      <vt:lpstr>QCD Potential</vt:lpstr>
      <vt:lpstr>Lattice QCD</vt:lpstr>
      <vt:lpstr>Lattice QCD Meson Spectrum</vt:lpstr>
      <vt:lpstr>Lattice QCD Meson Spectrum</vt:lpstr>
      <vt:lpstr>Lattice QCD Meson Spectrum</vt:lpstr>
      <vt:lpstr>PowerPoint Presentation</vt:lpstr>
      <vt:lpstr>Finding the States?</vt:lpstr>
      <vt:lpstr>PowerPoint Presentation</vt:lpstr>
      <vt:lpstr>PowerPoint Presentation</vt:lpstr>
      <vt:lpstr>How to Produce Hybrids</vt:lpstr>
      <vt:lpstr>The GlueX Experiment at Jefferson Lab</vt:lpstr>
      <vt:lpstr>12-GeV CEBAF – Photoproduction </vt:lpstr>
      <vt:lpstr>The GlueX Detector in Hall-D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Amplitude Analysis</vt:lpstr>
      <vt:lpstr>Fall 2014 GlueX Commissioning </vt:lpstr>
      <vt:lpstr>GlueX/Hall-D Data Challenges</vt:lpstr>
      <vt:lpstr>Computing Needs</vt:lpstr>
      <vt:lpstr>PowerPoint Presentation</vt:lpstr>
      <vt:lpstr>Conclusions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Shedding light on the color forces that bind matter</dc:title>
  <dc:creator>Curtis Meyer</dc:creator>
  <cp:lastModifiedBy>Curtis Meyer</cp:lastModifiedBy>
  <cp:revision>64</cp:revision>
  <dcterms:created xsi:type="dcterms:W3CDTF">2015-04-19T12:02:33Z</dcterms:created>
  <dcterms:modified xsi:type="dcterms:W3CDTF">2015-04-24T13:32:40Z</dcterms:modified>
</cp:coreProperties>
</file>