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2" r:id="rId3"/>
    <p:sldId id="257" r:id="rId4"/>
    <p:sldId id="259" r:id="rId5"/>
    <p:sldId id="273" r:id="rId6"/>
    <p:sldId id="279" r:id="rId7"/>
    <p:sldId id="270" r:id="rId8"/>
    <p:sldId id="260" r:id="rId9"/>
    <p:sldId id="262" r:id="rId10"/>
    <p:sldId id="258" r:id="rId11"/>
    <p:sldId id="271" r:id="rId12"/>
    <p:sldId id="269" r:id="rId13"/>
    <p:sldId id="264" r:id="rId14"/>
    <p:sldId id="266" r:id="rId15"/>
    <p:sldId id="267" r:id="rId16"/>
    <p:sldId id="276" r:id="rId17"/>
    <p:sldId id="265" r:id="rId18"/>
    <p:sldId id="275" r:id="rId19"/>
    <p:sldId id="268" r:id="rId20"/>
    <p:sldId id="277" r:id="rId21"/>
    <p:sldId id="278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6F61B-2A71-254C-9615-1A3AE941D9B5}" type="datetimeFigureOut">
              <a:rPr lang="en-US" smtClean="0"/>
              <a:t>9/13/15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8B890-CB55-7F46-8AA6-50BA93DAC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1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DF10D-7B2D-9E4F-915D-705CF3E9A55D}" type="datetimeFigureOut">
              <a:rPr lang="en-US" smtClean="0"/>
              <a:t>9/13/15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1E421-C634-BA46-8128-475A10703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5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1E421-C634-BA46-8128-475A107034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1E421-C634-BA46-8128-475A107034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r>
              <a:rPr lang="en-US" smtClean="0"/>
              <a:t>9/14/15</a:t>
            </a:r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z="1200" smtClean="0">
                <a:solidFill>
                  <a:schemeClr val="bg2">
                    <a:shade val="50000"/>
                  </a:schemeClr>
                </a:solidFill>
                <a:effectLst/>
              </a:rPr>
              <a:t>Hadron 2015 - C.A. Meyer</a:t>
            </a:r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2" name="Picture 1" descr="GlueX-100-px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8"/>
            <a:ext cx="1270000" cy="469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First Results of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Curtis A. Meyer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GlueX Spokesperson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 descr="DSC_0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1" y="3235323"/>
            <a:ext cx="5118313" cy="3391260"/>
          </a:xfrm>
          <a:prstGeom prst="rect">
            <a:avLst/>
          </a:prstGeom>
        </p:spPr>
      </p:pic>
      <p:pic>
        <p:nvPicPr>
          <p:cNvPr id="7" name="Picture 6" descr="GlueX-100-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66" y="1262689"/>
            <a:ext cx="1587500" cy="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2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943" y="44969"/>
            <a:ext cx="7737950" cy="6547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Photoproduction Mechanisms</a:t>
            </a:r>
            <a:endParaRPr lang="en-US" sz="4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 dirty="0"/>
          </a:p>
        </p:txBody>
      </p:sp>
      <p:pic>
        <p:nvPicPr>
          <p:cNvPr id="4" name="Picture 3" descr="Exch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74" y="715982"/>
            <a:ext cx="2788920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0347" y="1181104"/>
            <a:ext cx="4531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Simple quantum number counting for production: 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(I</a:t>
            </a:r>
            <a:r>
              <a:rPr lang="en-US" sz="2400" b="1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)J</a:t>
            </a:r>
            <a:r>
              <a:rPr lang="en-US" sz="2400" b="1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PC 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up to L=2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2004" y="2811482"/>
            <a:ext cx="29562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               </a:t>
            </a:r>
            <a:r>
              <a:rPr lang="en-US" sz="28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8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    </a:t>
            </a:r>
            <a:r>
              <a:rPr lang="en-US" sz="28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800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8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</a:t>
            </a:r>
            <a:r>
              <a:rPr lang="en-US" sz="28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>
                <a:solidFill>
                  <a:srgbClr val="660066"/>
                </a:solidFill>
                <a:latin typeface="Symbol" charset="2"/>
                <a:cs typeface="Symbol" charset="2"/>
              </a:rPr>
              <a:t>’</a:t>
            </a:r>
            <a:r>
              <a:rPr lang="en-US" sz="28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r>
              <a:rPr lang="en-US" sz="2800" dirty="0">
                <a:solidFill>
                  <a:srgbClr val="660066"/>
                </a:solidFill>
              </a:rPr>
              <a:t> </a:t>
            </a:r>
            <a:endParaRPr lang="en-US" sz="28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 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800" baseline="-25000" dirty="0" smtClean="0">
                <a:solidFill>
                  <a:srgbClr val="660066"/>
                </a:solidFill>
                <a:cs typeface="Symbol" charset="2"/>
              </a:rPr>
              <a:t>0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 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800" baseline="-25000" dirty="0" smtClean="0">
                <a:solidFill>
                  <a:srgbClr val="660066"/>
                </a:solidFill>
                <a:cs typeface="Symbol" charset="2"/>
              </a:rPr>
              <a:t>0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800" dirty="0">
                <a:solidFill>
                  <a:srgbClr val="660066"/>
                </a:solidFill>
                <a:cs typeface="Symbol" charset="2"/>
              </a:rPr>
              <a:t>’</a:t>
            </a:r>
            <a:r>
              <a:rPr lang="en-US" sz="2800" baseline="-25000" dirty="0">
                <a:solidFill>
                  <a:srgbClr val="660066"/>
                </a:solidFill>
                <a:cs typeface="Symbol" charset="2"/>
              </a:rPr>
              <a:t>0</a:t>
            </a:r>
            <a:r>
              <a:rPr lang="en-US" sz="28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err="1">
                <a:solidFill>
                  <a:srgbClr val="008000"/>
                </a:solidFill>
                <a:cs typeface="Symbol" charset="2"/>
              </a:rPr>
              <a:t>,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800" baseline="-25000" dirty="0" smtClean="0">
                <a:solidFill>
                  <a:srgbClr val="660066"/>
                </a:solidFill>
                <a:cs typeface="Symbol" charset="2"/>
              </a:rPr>
              <a:t>2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8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800" baseline="-25000" dirty="0" smtClean="0">
                <a:solidFill>
                  <a:srgbClr val="660066"/>
                </a:solidFill>
                <a:cs typeface="Symbol" charset="2"/>
              </a:rPr>
              <a:t>2</a:t>
            </a:r>
            <a:endParaRPr lang="en-US" sz="2800" dirty="0" smtClean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800" dirty="0">
                <a:solidFill>
                  <a:srgbClr val="660066"/>
                </a:solidFill>
                <a:cs typeface="Symbol" charset="2"/>
              </a:rPr>
              <a:t>’</a:t>
            </a:r>
            <a:r>
              <a:rPr lang="en-US" sz="2800" baseline="-25000" dirty="0">
                <a:solidFill>
                  <a:srgbClr val="660066"/>
                </a:solidFill>
                <a:cs typeface="Symbol" charset="2"/>
              </a:rPr>
              <a:t>2</a:t>
            </a:r>
            <a:r>
              <a:rPr lang="en-US" sz="28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8294" y="273024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is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8000"/>
                </a:solidFill>
              </a:rPr>
              <a:t>charge-exchange </a:t>
            </a:r>
            <a:r>
              <a:rPr lang="en-US" sz="2800" dirty="0" smtClean="0">
                <a:solidFill>
                  <a:srgbClr val="000000"/>
                </a:solidFill>
              </a:rPr>
              <a:t>only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1953" y="3456208"/>
            <a:ext cx="500376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Can couple to all the lightest exotic hybrid nonets through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</a:rPr>
              <a:t>photoproduction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 and VMD. </a:t>
            </a:r>
          </a:p>
          <a:p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Linear polarization is a filter on the naturality of the exchanged particle.</a:t>
            </a:r>
            <a:endParaRPr lang="en-US" sz="2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15713" y="3200616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80211" y="6151936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80481" y="6564752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80481" y="5724323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80211" y="5361500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80211" y="4907971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80211" y="4480358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80481" y="4078662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80211" y="3702881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10347" y="2025059"/>
            <a:ext cx="307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P = Pomeron exchange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895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55561" y="570552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</a:t>
            </a:r>
            <a:r>
              <a:rPr lang="en-US" sz="2000" dirty="0" err="1" smtClean="0">
                <a:solidFill>
                  <a:srgbClr val="333399"/>
                </a:solidFill>
              </a:rPr>
              <a:t>aons</a:t>
            </a:r>
            <a:r>
              <a:rPr lang="en-US" sz="2000" dirty="0" smtClean="0">
                <a:solidFill>
                  <a:srgbClr val="333399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269999" y="-2148"/>
            <a:ext cx="6971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713204"/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800" y="983499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984843" y="646331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</a:t>
            </a:r>
            <a:r>
              <a:rPr lang="en-GB" sz="2400" dirty="0" smtClean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chemeClr val="accent1"/>
                </a:solidFill>
                <a:latin typeface="Comic Sans MS" pitchFamily="64" charset="0"/>
              </a:rPr>
              <a:t>1 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chemeClr val="accent1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ph’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Symbol" pitchFamily="16" charset="2"/>
              </a:rPr>
              <a:t>1</a:t>
            </a:r>
            <a:r>
              <a:rPr lang="en-GB" sz="2400" dirty="0" smtClean="0">
                <a:latin typeface="Symbol" pitchFamily="16" charset="2"/>
              </a:rPr>
              <a:t>’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 smtClean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1410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b="1" dirty="0" smtClean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endParaRPr lang="en-GB" sz="2400" dirty="0" smtClean="0">
              <a:solidFill>
                <a:srgbClr val="3891A7"/>
              </a:solidFill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 smtClean="0">
                <a:latin typeface="Symbol" pitchFamily="16" charset="2"/>
              </a:rPr>
              <a:t>,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1410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f</a:t>
            </a:r>
            <a:r>
              <a:rPr lang="en-GB" sz="2400" dirty="0" smtClean="0">
                <a:latin typeface="Comic Sans MS" pitchFamily="64" charset="0"/>
              </a:rPr>
              <a:t> 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</a:t>
            </a:r>
            <a:r>
              <a:rPr lang="en-GB" sz="2400" dirty="0" smtClean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Comic Sans MS" pitchFamily="64" charset="0"/>
              </a:rPr>
              <a:t>h</a:t>
            </a:r>
            <a:r>
              <a:rPr lang="en-GB" sz="2400" dirty="0">
                <a:latin typeface="Comic Sans MS" pitchFamily="64" charset="0"/>
              </a:rPr>
              <a:t>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>
                <a:latin typeface="Symbol" pitchFamily="16" charset="2"/>
              </a:rPr>
              <a:t>(1460)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561" y="5216185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Early Reach 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rgbClr val="3891A7"/>
                </a:solidFill>
              </a:rPr>
              <a:t>With Statistics  </a:t>
            </a:r>
            <a:r>
              <a:rPr lang="en-US" b="1" dirty="0" smtClean="0"/>
              <a:t>Hard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97070" y="4791160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1" name="Picture 10" descr="GlueX-100-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8"/>
            <a:ext cx="1270000" cy="4699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4808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150" y="0"/>
            <a:ext cx="5926064" cy="9924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GlueX Commissioning Runs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aaa_gluex_dec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96" y="905047"/>
            <a:ext cx="3730752" cy="2098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423" y="888802"/>
            <a:ext cx="46516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L</a:t>
            </a:r>
            <a:r>
              <a:rPr lang="en-US" sz="2400" dirty="0" smtClean="0">
                <a:solidFill>
                  <a:srgbClr val="0000FF"/>
                </a:solidFill>
              </a:rPr>
              <a:t>ate October to mid December 2014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with 10 </a:t>
            </a:r>
            <a:r>
              <a:rPr lang="en-US" sz="2400" dirty="0" err="1" smtClean="0">
                <a:solidFill>
                  <a:srgbClr val="0000FF"/>
                </a:solidFill>
              </a:rPr>
              <a:t>GeV</a:t>
            </a:r>
            <a:r>
              <a:rPr lang="en-US" sz="2400" dirty="0" smtClean="0">
                <a:solidFill>
                  <a:srgbClr val="0000FF"/>
                </a:solidFill>
              </a:rPr>
              <a:t> electrons. No polarized </a:t>
            </a:r>
            <a:r>
              <a:rPr lang="en-US" sz="2400" dirty="0" smtClean="0">
                <a:solidFill>
                  <a:srgbClr val="0000FF"/>
                </a:solidFill>
              </a:rPr>
              <a:t>photons, </a:t>
            </a:r>
            <a:r>
              <a:rPr lang="en-US" sz="2400" dirty="0" smtClean="0">
                <a:solidFill>
                  <a:srgbClr val="0000FF"/>
                </a:solidFill>
              </a:rPr>
              <a:t>and solid GlueX targets.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All systems worked,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ll detectors recorded data using multiple triggers. 120TB of data collected,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423" y="3653750"/>
            <a:ext cx="8455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April 2015 ran for a few days with 6GeV electrons producing linearly-polarized photons </a:t>
            </a:r>
            <a:r>
              <a:rPr lang="en-US" sz="2400" dirty="0" smtClean="0">
                <a:solidFill>
                  <a:srgbClr val="0000FF"/>
                </a:solidFill>
              </a:rPr>
              <a:t>on the </a:t>
            </a:r>
            <a:r>
              <a:rPr lang="en-US" sz="2400" dirty="0" smtClean="0">
                <a:solidFill>
                  <a:srgbClr val="0000FF"/>
                </a:solidFill>
              </a:rPr>
              <a:t>liquid-hydrogen GlueX target.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Better DAQ and triggering led to higher-quality data. 74TB of data collected, 1285M events.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Many detector systems at design specs,  all detector systems are within 30% of design specs.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Data are fully processed every two weeks. </a:t>
            </a:r>
            <a:r>
              <a:rPr lang="en-US" sz="2400" dirty="0"/>
              <a:t>W</a:t>
            </a:r>
            <a:r>
              <a:rPr lang="en-US" sz="2400" dirty="0" smtClean="0"/>
              <a:t>e are</a:t>
            </a:r>
            <a:r>
              <a:rPr lang="en-US" sz="2400" dirty="0" smtClean="0">
                <a:solidFill>
                  <a:srgbClr val="000000"/>
                </a:solidFill>
              </a:rPr>
              <a:t> extracting physics from GlueX.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780" y="3076095"/>
            <a:ext cx="1802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930M events.</a:t>
            </a:r>
            <a:endParaRPr lang="en-US" sz="24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330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Bremsstrahlung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coherent_pea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37" y="2360260"/>
            <a:ext cx="4077970" cy="2715895"/>
          </a:xfrm>
          <a:prstGeom prst="rect">
            <a:avLst/>
          </a:prstGeom>
        </p:spPr>
      </p:pic>
      <p:pic>
        <p:nvPicPr>
          <p:cNvPr id="8" name="Picture 7" descr="polariz_cal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38" y="3809536"/>
            <a:ext cx="3473450" cy="224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9656" y="1417384"/>
            <a:ext cx="7648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Spring 2015—</a:t>
            </a:r>
            <a:r>
              <a:rPr lang="en-US" sz="2400" dirty="0" smtClean="0">
                <a:solidFill>
                  <a:srgbClr val="FF0000"/>
                </a:solidFill>
              </a:rPr>
              <a:t>6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r>
              <a:rPr lang="en-US" sz="2400" dirty="0" smtClean="0">
                <a:solidFill>
                  <a:srgbClr val="FF0000"/>
                </a:solidFill>
              </a:rPr>
              <a:t> electron beam on diamond radiator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 </a:t>
            </a:r>
            <a:r>
              <a:rPr lang="en-US" sz="2400" dirty="0" smtClean="0">
                <a:solidFill>
                  <a:srgbClr val="FF0000"/>
                </a:solidFill>
              </a:rPr>
              <a:t>         </a:t>
            </a:r>
            <a:r>
              <a:rPr lang="en-US" sz="2400" dirty="0" smtClean="0">
                <a:solidFill>
                  <a:srgbClr val="000090"/>
                </a:solidFill>
              </a:rPr>
              <a:t>6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r>
              <a:rPr lang="en-US" sz="2400" dirty="0" smtClean="0">
                <a:solidFill>
                  <a:srgbClr val="000090"/>
                </a:solidFill>
              </a:rPr>
              <a:t> electron beam on amorphous radiator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04863" y="3512593"/>
            <a:ext cx="2986072" cy="10267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90100" y="3146661"/>
            <a:ext cx="2503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Linear Polarization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5608" y="6043940"/>
            <a:ext cx="6916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13204"/>
                </a:solidFill>
              </a:rPr>
              <a:t>Polarized photon beam commissioning started.</a:t>
            </a:r>
            <a:endParaRPr lang="en-US" sz="2800" dirty="0">
              <a:solidFill>
                <a:srgbClr val="713204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3760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mass_peak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8" y="1244912"/>
            <a:ext cx="8102600" cy="5435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5608" y="133370"/>
            <a:ext cx="74980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Mass Peaks in GlueX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636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p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" y="476504"/>
            <a:ext cx="8065770" cy="630529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5608" y="4440"/>
            <a:ext cx="7498080" cy="68457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Particle Identification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3989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37" y="831797"/>
            <a:ext cx="7609481" cy="4486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40250"/>
          </a:xfrm>
        </p:spPr>
        <p:txBody>
          <a:bodyPr>
            <a:normAutofit/>
          </a:bodyPr>
          <a:lstStyle/>
          <a:p>
            <a:r>
              <a:rPr lang="en-US" dirty="0" smtClean="0"/>
              <a:t>Physics signals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688091" y="5477464"/>
            <a:ext cx="3914527" cy="923330"/>
            <a:chOff x="1131611" y="5341247"/>
            <a:chExt cx="3914527" cy="9233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2614" b="24444"/>
            <a:stretch/>
          </p:blipFill>
          <p:spPr>
            <a:xfrm>
              <a:off x="1131611" y="5352587"/>
              <a:ext cx="3574338" cy="87319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95665" y="5341247"/>
              <a:ext cx="8504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~5%</a:t>
              </a:r>
            </a:p>
            <a:p>
              <a:r>
                <a:rPr lang="en-US" b="1" dirty="0" smtClean="0">
                  <a:solidFill>
                    <a:srgbClr val="00FF00"/>
                  </a:solidFill>
                  <a:latin typeface="Arial"/>
                  <a:cs typeface="Arial"/>
                </a:rPr>
                <a:t>~1%</a:t>
              </a:r>
            </a:p>
            <a:p>
              <a:r>
                <a:rPr lang="en-US" b="1" dirty="0" smtClean="0">
                  <a:solidFill>
                    <a:srgbClr val="0000FF"/>
                  </a:solidFill>
                  <a:latin typeface="Arial"/>
                  <a:cs typeface="Arial"/>
                </a:rPr>
                <a:t>~10%</a:t>
              </a:r>
              <a:endParaRPr lang="en-US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3137" y="5565835"/>
            <a:ext cx="3825670" cy="805158"/>
            <a:chOff x="4917190" y="5511346"/>
            <a:chExt cx="3825670" cy="8051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t="37300" b="18618"/>
            <a:stretch/>
          </p:blipFill>
          <p:spPr>
            <a:xfrm>
              <a:off x="4917190" y="5874234"/>
              <a:ext cx="3670300" cy="4422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25218" b="34302"/>
            <a:stretch/>
          </p:blipFill>
          <p:spPr>
            <a:xfrm>
              <a:off x="4928530" y="5534026"/>
              <a:ext cx="3683000" cy="38556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762274" y="5511346"/>
              <a:ext cx="980586" cy="747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 smtClean="0">
                  <a:solidFill>
                    <a:srgbClr val="FF66FF"/>
                  </a:solidFill>
                  <a:latin typeface="Arial"/>
                  <a:cs typeface="Arial"/>
                </a:rPr>
                <a:t>~10%</a:t>
              </a:r>
            </a:p>
            <a:p>
              <a:pPr>
                <a:lnSpc>
                  <a:spcPct val="120000"/>
                </a:lnSpc>
              </a:pPr>
              <a:r>
                <a:rPr lang="en-US" b="1" dirty="0">
                  <a:latin typeface="Arial"/>
                  <a:cs typeface="Arial"/>
                </a:rPr>
                <a:t>~</a:t>
              </a:r>
              <a:r>
                <a:rPr lang="en-US" b="1" dirty="0" smtClean="0">
                  <a:latin typeface="Arial"/>
                  <a:cs typeface="Arial"/>
                </a:rPr>
                <a:t>5%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33159" y="5153642"/>
            <a:ext cx="4873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Observed reactions            </a:t>
            </a:r>
            <a:r>
              <a:rPr lang="en-US" sz="2000" b="1" dirty="0" err="1" smtClean="0"/>
              <a:t>σ</a:t>
            </a:r>
            <a:r>
              <a:rPr lang="en-US" sz="2000" b="1" baseline="-25000" dirty="0" err="1" smtClean="0"/>
              <a:t>rect</a:t>
            </a:r>
            <a:r>
              <a:rPr lang="en-US" sz="2000" b="1" baseline="-25000" dirty="0" smtClean="0"/>
              <a:t>.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σ</a:t>
            </a:r>
            <a:r>
              <a:rPr lang="en-US" sz="2000" b="1" baseline="-25000" dirty="0" err="1" smtClean="0"/>
              <a:t>tot</a:t>
            </a:r>
            <a:endParaRPr lang="en-US" sz="2000" b="1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43697" y="940251"/>
            <a:ext cx="129587" cy="3711656"/>
          </a:xfrm>
          <a:prstGeom prst="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9165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rho_produ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73152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8555" y="0"/>
            <a:ext cx="636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13204"/>
                </a:solidFill>
                <a:latin typeface="+mj-lt"/>
              </a:rPr>
              <a:t>Polarization transfer to the</a:t>
            </a:r>
            <a:r>
              <a:rPr lang="en-US" sz="3600" b="1" dirty="0" smtClean="0">
                <a:solidFill>
                  <a:srgbClr val="713204"/>
                </a:solidFill>
                <a:latin typeface="+mj-lt"/>
                <a:cs typeface="Symbol" charset="2"/>
              </a:rPr>
              <a:t> </a:t>
            </a:r>
            <a:r>
              <a:rPr lang="en-US" sz="3600" b="1" dirty="0" smtClean="0">
                <a:solidFill>
                  <a:srgbClr val="713204"/>
                </a:solidFill>
                <a:latin typeface="Symbol" charset="2"/>
                <a:cs typeface="Symbol" charset="2"/>
              </a:rPr>
              <a:t>r</a:t>
            </a:r>
            <a:endParaRPr lang="en-US" sz="3600" b="1" dirty="0">
              <a:solidFill>
                <a:srgbClr val="713204"/>
              </a:solidFill>
              <a:latin typeface="Symbol" charset="2"/>
              <a:cs typeface="Symbol" charset="2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55" y="646331"/>
            <a:ext cx="312420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353" y="691155"/>
            <a:ext cx="3294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P=Linear Polarization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=Beam Asymmetry~1.0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3615" y="3105649"/>
            <a:ext cx="36519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A few hours of beam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512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</a:t>
            </a:r>
            <a:r>
              <a:rPr lang="en-US" dirty="0" smtClean="0"/>
              <a:t> </a:t>
            </a: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Initial reactions will be polarization transfer and beam asymmetry measurements.</a:t>
            </a:r>
          </a:p>
          <a:p>
            <a:pPr marL="82296" indent="0">
              <a:buNone/>
            </a:pPr>
            <a:endParaRPr lang="en-US" sz="2800" dirty="0"/>
          </a:p>
          <a:p>
            <a:r>
              <a:rPr lang="en-US" sz="2800" dirty="0" smtClean="0"/>
              <a:t>Cross section measurements.</a:t>
            </a:r>
          </a:p>
          <a:p>
            <a:r>
              <a:rPr lang="en-US" sz="2800" dirty="0" smtClean="0"/>
              <a:t>Spin-density matrix elements to understand production mechanisms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Identify known mesons in PWA.</a:t>
            </a:r>
          </a:p>
          <a:p>
            <a:r>
              <a:rPr lang="en-US" sz="2800" dirty="0" smtClean="0"/>
              <a:t>Move on to the search for exotic hybrids.</a:t>
            </a:r>
            <a:endParaRPr lang="en-US" sz="2800" dirty="0" smtClean="0"/>
          </a:p>
          <a:p>
            <a:pPr marL="82296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65" y="2471974"/>
            <a:ext cx="2057400" cy="342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35" y="2408474"/>
            <a:ext cx="2273300" cy="4064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154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Kaon</a:t>
            </a:r>
            <a:r>
              <a:rPr lang="en-US" dirty="0" smtClean="0"/>
              <a:t>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dirc_carri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22" y="1417638"/>
            <a:ext cx="4451350" cy="370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471" y="1417638"/>
            <a:ext cx="38277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Four of the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BaBar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DIRC bar boxes will be installed in front of the TOF wall.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This combined with the other PID systems in GlueX will allow us to fully study final states with strange quarks.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88631"/>
                </a:solidFill>
              </a:rPr>
              <a:t>Strangeonium mesons and hybrids can be studied.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Hyperon and cascade baryons can be studied. 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5883" y="5230924"/>
            <a:ext cx="335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Expected late 2017/ 2018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8196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GlueX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Arizona State, Athens, Carnegie Mellon, Catholic University, Univ. of Connecticut, Florida International, Florida State, George Washington, Glasgow, Indiana University, ITEP, Jefferson Lab, U. Mass Amherst, MIT,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MePhi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Norfolk State, North Carolina A&amp;T, Univ. North Carolina Wilmington, Northwestern, Santa Maria, University of Regina and Yerevan Physics Institute.</a:t>
            </a:r>
          </a:p>
          <a:p>
            <a:pPr marL="82296" indent="0">
              <a:buNone/>
            </a:pP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82296" indent="0"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Over 100 collaborators from 22 institutions. Others planning to join over the next 6 months and more </a:t>
            </a:r>
            <a:r>
              <a:rPr lang="en-US" sz="2400" smtClean="0">
                <a:solidFill>
                  <a:schemeClr val="accent5">
                    <a:lumMod val="75000"/>
                  </a:schemeClr>
                </a:solidFill>
              </a:rPr>
              <a:t>are welcome.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303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 using GlueX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21790" y="1365407"/>
            <a:ext cx="492955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GlueX—Hybrid mesons/spectroscopy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PR-06-102, PR-12-002 &amp; PR-13-003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GlueX—</a:t>
            </a:r>
            <a:r>
              <a:rPr lang="en-US" sz="2400" dirty="0" err="1" smtClean="0">
                <a:solidFill>
                  <a:srgbClr val="0000FF"/>
                </a:solidFill>
              </a:rPr>
              <a:t>PrimEx</a:t>
            </a:r>
            <a:r>
              <a:rPr lang="en-US" sz="2400" dirty="0" smtClean="0">
                <a:solidFill>
                  <a:srgbClr val="0000FF"/>
                </a:solidFill>
              </a:rPr>
              <a:t>-eta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PR-10-011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(calorimeter plug)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GlueX—Pion </a:t>
            </a:r>
            <a:r>
              <a:rPr lang="en-US" sz="2400" dirty="0" err="1" smtClean="0">
                <a:solidFill>
                  <a:srgbClr val="0000FF"/>
                </a:solidFill>
              </a:rPr>
              <a:t>polarizability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PR-13-008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(forward </a:t>
            </a:r>
            <a:r>
              <a:rPr lang="en-US" sz="2400" dirty="0" err="1" smtClean="0">
                <a:solidFill>
                  <a:srgbClr val="0000FF"/>
                </a:solidFill>
              </a:rPr>
              <a:t>muon</a:t>
            </a:r>
            <a:r>
              <a:rPr lang="en-US" sz="2400" dirty="0" smtClean="0">
                <a:solidFill>
                  <a:srgbClr val="0000FF"/>
                </a:solidFill>
              </a:rPr>
              <a:t> detector)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GlueX—JEF: Rare eta decays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PR14-004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(calorimeter upgrade)	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9300" y="1417638"/>
            <a:ext cx="245076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A rating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340-540 PAC days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A- rating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79 PAC Days</a:t>
            </a:r>
            <a:endParaRPr lang="en-US" dirty="0"/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A- rating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25 PAC Days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Conditionally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Approved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44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 using GlueX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21790" y="1365407"/>
            <a:ext cx="56885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GlueX—Study of </a:t>
            </a:r>
            <a:r>
              <a:rPr lang="en-US" sz="2400" dirty="0" smtClean="0">
                <a:solidFill>
                  <a:srgbClr val="0000FF"/>
                </a:solidFill>
                <a:latin typeface="Symbol"/>
              </a:rPr>
              <a:t>w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photoproduction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            on nuclei.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GlueX—Physics opportunities with a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        secondary K</a:t>
            </a:r>
            <a:r>
              <a:rPr lang="en-US" sz="2400" baseline="-25000" dirty="0" smtClean="0">
                <a:solidFill>
                  <a:srgbClr val="0000FF"/>
                </a:solidFill>
              </a:rPr>
              <a:t>L</a:t>
            </a:r>
            <a:r>
              <a:rPr lang="en-US" sz="2400" dirty="0" smtClean="0">
                <a:solidFill>
                  <a:srgbClr val="0000FF"/>
                </a:solidFill>
              </a:rPr>
              <a:t> beam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</a:rPr>
              <a:t>Workshop planned at </a:t>
            </a:r>
            <a:r>
              <a:rPr lang="en-US" sz="2400" dirty="0" err="1" smtClean="0">
                <a:solidFill>
                  <a:srgbClr val="008000"/>
                </a:solidFill>
              </a:rPr>
              <a:t>JLab</a:t>
            </a:r>
            <a:r>
              <a:rPr lang="en-US" sz="2400" dirty="0" smtClean="0">
                <a:solidFill>
                  <a:srgbClr val="008000"/>
                </a:solidFill>
              </a:rPr>
              <a:t> in February </a:t>
            </a:r>
            <a:r>
              <a:rPr lang="en-US" sz="2400" dirty="0" smtClean="0">
                <a:solidFill>
                  <a:srgbClr val="008000"/>
                </a:solidFill>
              </a:rPr>
              <a:t>2016</a:t>
            </a:r>
          </a:p>
          <a:p>
            <a:r>
              <a:rPr lang="en-US" sz="2400" dirty="0">
                <a:solidFill>
                  <a:srgbClr val="0000FF"/>
                </a:solidFill>
              </a:rPr>
              <a:t>https://</a:t>
            </a:r>
            <a:r>
              <a:rPr lang="en-US" sz="2400" dirty="0" err="1">
                <a:solidFill>
                  <a:srgbClr val="0000FF"/>
                </a:solidFill>
              </a:rPr>
              <a:t>www.jlab.org</a:t>
            </a:r>
            <a:r>
              <a:rPr lang="en-US" sz="2400" dirty="0">
                <a:solidFill>
                  <a:srgbClr val="0000FF"/>
                </a:solidFill>
              </a:rPr>
              <a:t>/conferences/kl2016/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9300" y="1417638"/>
            <a:ext cx="13669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LOI 2015</a:t>
            </a:r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LOI 2015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606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5479"/>
            <a:ext cx="7498080" cy="77495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825817"/>
            <a:ext cx="7498080" cy="5479733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GlueX is installed and well into its commissioning.</a:t>
            </a:r>
          </a:p>
          <a:p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</a:rPr>
              <a:t>All detector systems are approaching design specifications in performance, but additional data are needed for full calibration.</a:t>
            </a:r>
          </a:p>
          <a:p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The experiment is 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ready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to do first physics measurements of simple reactions.</a:t>
            </a:r>
          </a:p>
          <a:p>
            <a:r>
              <a:rPr lang="en-US" sz="2600" dirty="0" smtClean="0">
                <a:solidFill>
                  <a:srgbClr val="922223"/>
                </a:solidFill>
              </a:rPr>
              <a:t>The broader program of exotic mesons is in sight and an upgrade plan is in place to allow us to cover all parts of that </a:t>
            </a:r>
            <a:r>
              <a:rPr lang="en-US" sz="2600" dirty="0" smtClean="0">
                <a:solidFill>
                  <a:srgbClr val="922223"/>
                </a:solidFill>
              </a:rPr>
              <a:t>program is moving forward.</a:t>
            </a:r>
          </a:p>
          <a:p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We have an extensive program beyond exotic hybrids and are excited to have new ideas and new collaborators.</a:t>
            </a:r>
            <a:endParaRPr lang="en-US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979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GlueX Experiment and the Photon Beam.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physics program in GlueX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Performance of GlueX during Commissioning.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Initial Physics from GlueX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Future Plans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Summary	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39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513" y="104751"/>
            <a:ext cx="6402599" cy="102685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GlueX Experiment</a:t>
            </a:r>
            <a:endParaRPr lang="en-US" b="1" dirty="0"/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6" y="1296035"/>
            <a:ext cx="8032750" cy="500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641" y="3161710"/>
            <a:ext cx="43781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Photo Production of Hybrids,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Light-quark Mesons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a</a:t>
            </a:r>
            <a:r>
              <a:rPr lang="en-US" sz="2400" b="1" dirty="0" smtClean="0">
                <a:solidFill>
                  <a:srgbClr val="0000FF"/>
                </a:solidFill>
              </a:rPr>
              <a:t>nd Strangeonium States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01" y="2504586"/>
            <a:ext cx="273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Physics in 2016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9933" y="793049"/>
            <a:ext cx="189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BaBar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DIRC Bars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9069" y="1131603"/>
            <a:ext cx="483170" cy="345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784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5323397" cy="86259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GlueX Experiment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3746"/>
          <a:stretch/>
        </p:blipFill>
        <p:spPr>
          <a:xfrm>
            <a:off x="0" y="687408"/>
            <a:ext cx="9144000" cy="2426066"/>
          </a:xfrm>
          <a:prstGeom prst="rect">
            <a:avLst/>
          </a:prstGeom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315892" y="3113474"/>
            <a:ext cx="3718971" cy="3654108"/>
            <a:chOff x="181434" y="2948460"/>
            <a:chExt cx="3492261" cy="3517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434" y="2948460"/>
              <a:ext cx="3492261" cy="3517690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 flipV="1">
              <a:off x="1893774" y="3379388"/>
              <a:ext cx="0" cy="261959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170910" y="3379388"/>
              <a:ext cx="0" cy="261959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0" y="3414397"/>
            <a:ext cx="55954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12 </a:t>
            </a:r>
            <a:r>
              <a:rPr lang="en-US" sz="2400" dirty="0" err="1"/>
              <a:t>GeV</a:t>
            </a:r>
            <a:r>
              <a:rPr lang="en-US" sz="2400" dirty="0"/>
              <a:t> e</a:t>
            </a:r>
            <a:r>
              <a:rPr lang="en-US" sz="2400" baseline="30000" dirty="0"/>
              <a:t>-</a:t>
            </a:r>
            <a:r>
              <a:rPr lang="en-US" sz="2400" dirty="0"/>
              <a:t> beam up to 2.2 </a:t>
            </a:r>
            <a:r>
              <a:rPr lang="en-US" sz="2400" dirty="0" err="1" smtClean="0"/>
              <a:t>μA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Linearly polarized </a:t>
            </a:r>
            <a:r>
              <a:rPr lang="en-US" sz="2400" dirty="0" smtClean="0"/>
              <a:t>photons (P</a:t>
            </a:r>
            <a:r>
              <a:rPr lang="en-US" sz="2400" baseline="-25000" dirty="0" smtClean="0"/>
              <a:t>ɣ</a:t>
            </a:r>
            <a:r>
              <a:rPr lang="en-US" sz="2400" dirty="0" smtClean="0"/>
              <a:t>≈40</a:t>
            </a:r>
            <a:r>
              <a:rPr lang="en-US" sz="2400" dirty="0"/>
              <a:t>%) from </a:t>
            </a:r>
            <a:r>
              <a:rPr lang="en-US" sz="2400" dirty="0" smtClean="0"/>
              <a:t>coherent bremsstrahlung </a:t>
            </a:r>
            <a:r>
              <a:rPr lang="en-US" sz="2400" dirty="0"/>
              <a:t>on </a:t>
            </a:r>
            <a:r>
              <a:rPr lang="en-US" sz="2400" dirty="0">
                <a:solidFill>
                  <a:srgbClr val="FF0000"/>
                </a:solidFill>
              </a:rPr>
              <a:t>diamond radiator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Design intensity of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en-US" sz="2400" dirty="0" err="1"/>
              <a:t>ɣ</a:t>
            </a:r>
            <a:r>
              <a:rPr lang="en-US" sz="2400" dirty="0"/>
              <a:t>/s in coherent peak (</a:t>
            </a:r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</a:rPr>
              <a:t>ɣ</a:t>
            </a:r>
            <a:r>
              <a:rPr lang="en-US" sz="2400" dirty="0">
                <a:solidFill>
                  <a:srgbClr val="FF0000"/>
                </a:solidFill>
              </a:rPr>
              <a:t> = 8.4-9 </a:t>
            </a:r>
            <a:r>
              <a:rPr lang="en-US" sz="2400" dirty="0" err="1">
                <a:solidFill>
                  <a:srgbClr val="FF0000"/>
                </a:solidFill>
              </a:rPr>
              <a:t>GeV</a:t>
            </a:r>
            <a:r>
              <a:rPr lang="en-US" sz="2400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6010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30" y="3272041"/>
            <a:ext cx="1714500" cy="29591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96495" y="5323489"/>
            <a:ext cx="1509635" cy="35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030" y="-5377"/>
            <a:ext cx="6096000" cy="7588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Chromo Dynamics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56" y="791410"/>
            <a:ext cx="2631701" cy="2092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717497"/>
            <a:ext cx="5779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QCD describes the interactions of quarks and gluons and should predict the spectrum of bound-state baryons (       ) and mesons (     ).</a:t>
            </a: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There should also be mesons in which the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gluonic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field contributes directly to the J</a:t>
            </a:r>
            <a:r>
              <a:rPr lang="en-US" sz="20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quantum numbers of the states --- hybrid mesons. Some are expected to have ``exotic’’ quantum numbers.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37" y="1473905"/>
            <a:ext cx="2413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02" y="1546438"/>
            <a:ext cx="368300" cy="177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2869" y="3272041"/>
            <a:ext cx="47521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Lattice QCD calculation of the light-quark meson </a:t>
            </a:r>
            <a:r>
              <a:rPr lang="en-US" sz="2800" dirty="0" smtClean="0">
                <a:solidFill>
                  <a:srgbClr val="0000FF"/>
                </a:solidFill>
              </a:rPr>
              <a:t>spectrum.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``Constituent gluon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’’: </a:t>
            </a:r>
            <a:r>
              <a:rPr lang="en-US" sz="2400" b="1" dirty="0" smtClean="0">
                <a:solidFill>
                  <a:srgbClr val="000090"/>
                </a:solidFill>
              </a:rPr>
              <a:t>J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PC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>
                <a:solidFill>
                  <a:srgbClr val="000090"/>
                </a:solidFill>
              </a:rPr>
              <a:t>= 1</a:t>
            </a:r>
            <a:r>
              <a:rPr lang="en-US" sz="2400" b="1" baseline="30000" dirty="0">
                <a:solidFill>
                  <a:srgbClr val="000090"/>
                </a:solidFill>
              </a:rPr>
              <a:t>+- 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mass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of  </a:t>
            </a:r>
            <a:r>
              <a:rPr lang="en-US" sz="2400" b="1" dirty="0">
                <a:solidFill>
                  <a:srgbClr val="000090"/>
                </a:solidFill>
              </a:rPr>
              <a:t>1-1.5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.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The lightest hybrid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nonets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   1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/>
              <a:t>,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29" y="4902984"/>
            <a:ext cx="3556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3" y="4187898"/>
            <a:ext cx="279400" cy="203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30" y="4534820"/>
            <a:ext cx="342900" cy="20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27628" y="471831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2.0GeV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2" y="5323489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+-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69494" y="5323489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32514" y="5323489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27630" y="3844221"/>
            <a:ext cx="8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0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71600" y="107576"/>
            <a:ext cx="3276096" cy="651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7413" y="6412468"/>
            <a:ext cx="421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Dudek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et. al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Phys. Rev. D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83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111502 (2011)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405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7576"/>
            <a:ext cx="3276096" cy="651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55831" y="3318470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gluonic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99" y="4017132"/>
            <a:ext cx="1219200" cy="38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1709" y="4562901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92215" y="509085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336642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1220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86299" y="4720436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7552" y="4241994"/>
            <a:ext cx="24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Supermultiplet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767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9/14/15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6316" y="0"/>
            <a:ext cx="3836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120" y="681904"/>
            <a:ext cx="4224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Lattice QCD suggests 5 nonets of mesons with exotic quantum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number: 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1 nonet of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 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-+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5743" y="2229292"/>
            <a:ext cx="238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Lattice shows two nonets here.</a:t>
            </a:r>
            <a:endParaRPr lang="en-US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8605812" y="1465088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043836" y="1011428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047485" y="1486705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8243408" y="146508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681989" y="101142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716521" y="1512332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57344" y="54114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89900" y="68190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672997" y="506266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287774" y="1999973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7917" y="634660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910741" y="1905000"/>
            <a:ext cx="0" cy="32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970606" y="2419350"/>
            <a:ext cx="352043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2025" y="3285684"/>
            <a:ext cx="56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Experimental evidence exists for 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 states.</a:t>
            </a:r>
            <a:endParaRPr lang="en-US" sz="24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2119" y="4853549"/>
            <a:ext cx="3813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``Constituent gluon’’ behaves like </a:t>
            </a:r>
            <a:r>
              <a:rPr lang="en-US" sz="2000" b="1" dirty="0" smtClean="0">
                <a:solidFill>
                  <a:srgbClr val="000090"/>
                </a:solidFill>
              </a:rPr>
              <a:t>J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PC</a:t>
            </a:r>
            <a:r>
              <a:rPr lang="en-US" sz="2000" b="1" dirty="0" smtClean="0">
                <a:solidFill>
                  <a:srgbClr val="000090"/>
                </a:solidFill>
              </a:rPr>
              <a:t> = 1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+- </a:t>
            </a:r>
            <a:r>
              <a:rPr lang="en-US" sz="2000" b="1" baseline="30000" dirty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with a  mass of  </a:t>
            </a:r>
            <a:r>
              <a:rPr lang="en-US" sz="2000" b="1" dirty="0" smtClean="0">
                <a:solidFill>
                  <a:srgbClr val="000090"/>
                </a:solidFill>
              </a:rPr>
              <a:t>1-1.5 </a:t>
            </a:r>
            <a:r>
              <a:rPr lang="en-US" sz="2000" b="1" dirty="0" err="1" smtClean="0">
                <a:solidFill>
                  <a:srgbClr val="000090"/>
                </a:solidFill>
              </a:rPr>
              <a:t>GeV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The lightest hybrid nonets: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  <p:pic>
        <p:nvPicPr>
          <p:cNvPr id="68" name="Picture 67" descr="GlueX-100-p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8"/>
            <a:ext cx="1270000" cy="469900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Hadron 2015 - C.A. Meyer</a:t>
            </a:r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50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5991</TotalTime>
  <Words>1715</Words>
  <Application>Microsoft Macintosh PowerPoint</Application>
  <PresentationFormat>On-screen Show (4:3)</PresentationFormat>
  <Paragraphs>250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Solstice</vt:lpstr>
      <vt:lpstr>First Results of </vt:lpstr>
      <vt:lpstr>The GlueX Collaboration</vt:lpstr>
      <vt:lpstr>Outline</vt:lpstr>
      <vt:lpstr>The GlueX Experiment</vt:lpstr>
      <vt:lpstr>The GlueX Experiment</vt:lpstr>
      <vt:lpstr>Quantum Chromo Dynamics</vt:lpstr>
      <vt:lpstr>Lattice QCD</vt:lpstr>
      <vt:lpstr>Lattice QCD</vt:lpstr>
      <vt:lpstr>PowerPoint Presentation</vt:lpstr>
      <vt:lpstr>Photoproduction Mechanisms</vt:lpstr>
      <vt:lpstr>PowerPoint Presentation</vt:lpstr>
      <vt:lpstr>GlueX Commissioning Runs</vt:lpstr>
      <vt:lpstr>Coherent Bremsstrahlung</vt:lpstr>
      <vt:lpstr>Mass Peaks in GlueX</vt:lpstr>
      <vt:lpstr>Particle Identification</vt:lpstr>
      <vt:lpstr>Physics signals</vt:lpstr>
      <vt:lpstr>PowerPoint Presentation</vt:lpstr>
      <vt:lpstr>Early Physics</vt:lpstr>
      <vt:lpstr>Forward Kaon Identification</vt:lpstr>
      <vt:lpstr>Experiments using GlueX</vt:lpstr>
      <vt:lpstr>Experiments using GlueX</vt:lpstr>
      <vt:lpstr>Summary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Results of GlueX</dc:title>
  <dc:creator>Curtis Meyer</dc:creator>
  <cp:lastModifiedBy>Curtis Meyer</cp:lastModifiedBy>
  <cp:revision>67</cp:revision>
  <dcterms:created xsi:type="dcterms:W3CDTF">2015-09-05T16:32:38Z</dcterms:created>
  <dcterms:modified xsi:type="dcterms:W3CDTF">2015-09-14T11:37:03Z</dcterms:modified>
</cp:coreProperties>
</file>