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png" ContentType="image/png"/>
  <Default Extension="rels" ContentType="application/vnd.openxmlformats-package.relationships+xml"/>
  <Default Extension="jpeg" ContentType="image/jpeg"/>
  <Default Extension="xml" ContentType="application/xml"/>
  <Override PartName="/ppt/slides/slide9.xml" ContentType="application/vnd.openxmlformats-officedocument.presentationml.slide+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Default Extension="wmf" ContentType="image/x-wmf"/>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Default Extension="tiff" ContentType="image/tiff"/>
  <Override PartName="/ppt/notesSlides/notesSlide4.xml" ContentType="application/vnd.openxmlformats-officedocument.presentationml.notesSlide+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slideLayouts/slideLayout7.xml" ContentType="application/vnd.openxmlformats-officedocument.presentationml.slideLayout+xml"/>
  <Override PartName="/ppt/slides/slide6.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notesSlides/notesSlide7.xml" ContentType="application/vnd.openxmlformats-officedocument.presentationml.notesSlide+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2"/>
  </p:notesMasterIdLst>
  <p:handoutMasterIdLst>
    <p:handoutMasterId r:id="rId13"/>
  </p:handoutMasterIdLst>
  <p:sldIdLst>
    <p:sldId id="256" r:id="rId2"/>
    <p:sldId id="259" r:id="rId3"/>
    <p:sldId id="264" r:id="rId4"/>
    <p:sldId id="261" r:id="rId5"/>
    <p:sldId id="262" r:id="rId6"/>
    <p:sldId id="260" r:id="rId7"/>
    <p:sldId id="263" r:id="rId8"/>
    <p:sldId id="265" r:id="rId9"/>
    <p:sldId id="266"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p:restoredLeft sz="15397" autoAdjust="0"/>
    <p:restoredTop sz="94660"/>
  </p:normalViewPr>
  <p:slideViewPr>
    <p:cSldViewPr snapToObjects="1">
      <p:cViewPr varScale="1">
        <p:scale>
          <a:sx n="122" d="100"/>
          <a:sy n="122" d="100"/>
        </p:scale>
        <p:origin x="-50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A4A0A30-646C-1B43-A091-B2558F4D7BB3}" type="datetimeFigureOut">
              <a:rPr lang="en-US" smtClean="0"/>
              <a:pPr/>
              <a:t>8/23/10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7C932F-0F24-4D44-A8BD-FD7F63D6493E}"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A3D92-93CA-0047-8166-53FE9E5B320E}" type="datetimeFigureOut">
              <a:rPr lang="en-US" smtClean="0"/>
              <a:pPr/>
              <a:t>8/23/10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76624-D535-5B47-A5E4-02CB055E1B4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Opening slide contains schematic</a:t>
            </a:r>
            <a:r>
              <a:rPr lang="en-US" baseline="0" dirty="0" smtClean="0"/>
              <a:t> drawings of the tagger and detector and reminds people that we use linearly polarized photons to produce mesons. Tagged photons travel ~90 meters and interact in the LH2 target. Charged particles give signals in the start counter and then are tracked in the CDC and FDC system. Time-of-flight is measured in the TOF wall and in the BCAL. Photons are measured in both the BCAL and the FCAL. Space has been reserved for a future PID system.</a:t>
            </a:r>
            <a:endParaRPr lang="en-US" dirty="0"/>
          </a:p>
        </p:txBody>
      </p:sp>
      <p:sp>
        <p:nvSpPr>
          <p:cNvPr id="4" name="Slide Number Placeholder 3"/>
          <p:cNvSpPr>
            <a:spLocks noGrp="1"/>
          </p:cNvSpPr>
          <p:nvPr>
            <p:ph type="sldNum" sz="quarter" idx="10"/>
          </p:nvPr>
        </p:nvSpPr>
        <p:spPr/>
        <p:txBody>
          <a:bodyPr/>
          <a:lstStyle/>
          <a:p>
            <a:fld id="{81C76624-D535-5B47-A5E4-02CB055E1B4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flux tube picture</a:t>
            </a:r>
            <a:r>
              <a:rPr lang="en-US" baseline="0" dirty="0" smtClean="0"/>
              <a:t> is a simple way to view hybrids, the these states are expected in most models. Very recent lattice calculations that determine the spectrum of </a:t>
            </a:r>
            <a:r>
              <a:rPr lang="en-US" baseline="0" dirty="0" err="1" smtClean="0"/>
              <a:t>isovector</a:t>
            </a:r>
            <a:r>
              <a:rPr lang="en-US" baseline="0" dirty="0" smtClean="0"/>
              <a:t> mesons also predicts that these states exist. The three towers on the right correspond to the exotic-quantum-number states. These calculations also give us a handle on the </a:t>
            </a:r>
            <a:r>
              <a:rPr lang="en-US" baseline="0" dirty="0" err="1" smtClean="0"/>
              <a:t>gluonic</a:t>
            </a:r>
            <a:r>
              <a:rPr lang="en-US" baseline="0" dirty="0" smtClean="0"/>
              <a:t> content of the states when overlap with configurations with non-trivial glue is considered. The exotic states have a large overlap, but several non-exotic states also have this overlap. These lattice calculations are currently  being extended to </a:t>
            </a:r>
            <a:r>
              <a:rPr lang="en-US" baseline="0" dirty="0" err="1" smtClean="0"/>
              <a:t>isoscalar</a:t>
            </a:r>
            <a:r>
              <a:rPr lang="en-US" baseline="0" dirty="0" smtClean="0"/>
              <a:t> states as well as to much lower (~280 MeV) pion masses.</a:t>
            </a:r>
            <a:endParaRPr lang="en-US" dirty="0"/>
          </a:p>
        </p:txBody>
      </p:sp>
      <p:sp>
        <p:nvSpPr>
          <p:cNvPr id="4" name="Slide Number Placeholder 3"/>
          <p:cNvSpPr>
            <a:spLocks noGrp="1"/>
          </p:cNvSpPr>
          <p:nvPr>
            <p:ph type="sldNum" sz="quarter" idx="10"/>
          </p:nvPr>
        </p:nvSpPr>
        <p:spPr/>
        <p:txBody>
          <a:bodyPr/>
          <a:lstStyle/>
          <a:p>
            <a:fld id="{81C76624-D535-5B47-A5E4-02CB055E1B4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flux tube picture</a:t>
            </a:r>
            <a:r>
              <a:rPr lang="en-US" baseline="0" dirty="0" smtClean="0"/>
              <a:t> is a simple way to view hybrids, the these states are expected in most models. Very recent lattice calculations that determine the spectrum of </a:t>
            </a:r>
            <a:r>
              <a:rPr lang="en-US" baseline="0" dirty="0" err="1" smtClean="0"/>
              <a:t>isovector</a:t>
            </a:r>
            <a:r>
              <a:rPr lang="en-US" baseline="0" dirty="0" smtClean="0"/>
              <a:t> mesons also predicts that these states exist. The three towers on the right correspond to the exotic-quantum-number states. These calculations also give us a handle on the </a:t>
            </a:r>
            <a:r>
              <a:rPr lang="en-US" baseline="0" dirty="0" err="1" smtClean="0"/>
              <a:t>gluonic</a:t>
            </a:r>
            <a:r>
              <a:rPr lang="en-US" baseline="0" dirty="0" smtClean="0"/>
              <a:t> content of the states when overlap with configurations with non-trivial glue is considered. The exotic states have a large overlap, but several non-exotic states also have this overlap. These lattice calculations are currently  being extended to </a:t>
            </a:r>
            <a:r>
              <a:rPr lang="en-US" baseline="0" dirty="0" err="1" smtClean="0"/>
              <a:t>isoscalar</a:t>
            </a:r>
            <a:r>
              <a:rPr lang="en-US" baseline="0" dirty="0" smtClean="0"/>
              <a:t> states as well as to much lower (~280 MeV) pion masses.</a:t>
            </a:r>
            <a:endParaRPr lang="en-US" dirty="0"/>
          </a:p>
        </p:txBody>
      </p:sp>
      <p:sp>
        <p:nvSpPr>
          <p:cNvPr id="4" name="Slide Number Placeholder 3"/>
          <p:cNvSpPr>
            <a:spLocks noGrp="1"/>
          </p:cNvSpPr>
          <p:nvPr>
            <p:ph type="sldNum" sz="quarter" idx="10"/>
          </p:nvPr>
        </p:nvSpPr>
        <p:spPr/>
        <p:txBody>
          <a:bodyPr/>
          <a:lstStyle/>
          <a:p>
            <a:fld id="{81C76624-D535-5B47-A5E4-02CB055E1B4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Decays</a:t>
            </a:r>
            <a:r>
              <a:rPr lang="en-US" baseline="0" dirty="0" smtClean="0"/>
              <a:t> of exotic hybrids are still model dependent, with the 3P0 model being the most common choice. Expectations are for final states which typically involve 4-5 particles, though simpler ones exist. The rho-pi and the b1-pi are expected to overlap with several of the exotic hybrids and provide a good starting point in which to search. Cross sections are such that both of these channels can be searched using lower intensity photon beams (~10^7).  Other final states will require higher intensity beams to achieve the needed statistics. A few nb cross section should be reachable in some of the final states.</a:t>
            </a:r>
            <a:endParaRPr lang="en-US" dirty="0"/>
          </a:p>
        </p:txBody>
      </p:sp>
      <p:sp>
        <p:nvSpPr>
          <p:cNvPr id="4" name="Slide Number Placeholder 3"/>
          <p:cNvSpPr>
            <a:spLocks noGrp="1"/>
          </p:cNvSpPr>
          <p:nvPr>
            <p:ph type="sldNum" sz="quarter" idx="10"/>
          </p:nvPr>
        </p:nvSpPr>
        <p:spPr/>
        <p:txBody>
          <a:bodyPr/>
          <a:lstStyle/>
          <a:p>
            <a:fld id="{81C76624-D535-5B47-A5E4-02CB055E1B4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a:t>
            </a:r>
            <a:r>
              <a:rPr lang="en-US" baseline="0" dirty="0" smtClean="0"/>
              <a:t> is the method by which we extract the exotic signals. Extractions using a vey simple Monte Carlo were first done in 2000. Work is currently underway to use our full GEANT simulation, realistic PYTHIA backgrounds and the GlueX reconstruction software to carry out the next generation of these studies. We also have a NSF funded effort to improve the tools used to do this analysis as well as improve the physics that goes into the analysis. </a:t>
            </a:r>
            <a:r>
              <a:rPr lang="en-US" baseline="0" dirty="0" err="1" smtClean="0"/>
              <a:t>GPUs</a:t>
            </a:r>
            <a:r>
              <a:rPr lang="en-US" baseline="0" dirty="0" smtClean="0"/>
              <a:t> look very promising at the moment.</a:t>
            </a:r>
          </a:p>
        </p:txBody>
      </p:sp>
      <p:sp>
        <p:nvSpPr>
          <p:cNvPr id="4" name="Slide Number Placeholder 3"/>
          <p:cNvSpPr>
            <a:spLocks noGrp="1"/>
          </p:cNvSpPr>
          <p:nvPr>
            <p:ph type="sldNum" sz="quarter" idx="10"/>
          </p:nvPr>
        </p:nvSpPr>
        <p:spPr/>
        <p:txBody>
          <a:bodyPr/>
          <a:lstStyle/>
          <a:p>
            <a:fld id="{81C76624-D535-5B47-A5E4-02CB055E1B4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4pi nature of GlueX</a:t>
            </a:r>
            <a:r>
              <a:rPr lang="en-US" baseline="0" dirty="0" smtClean="0"/>
              <a:t> for both charged particles and photons allows for important cross checks on the analyses. Different isospin channels are important constraints in that if the same production mechanism is allowed, the same physics should be present for different isospin-related final states. Also, ultimately detecting multiple decay modes and extracting relative branching fractions is the best method to get at information about the underlying quark/gluon structure of the states. </a:t>
            </a:r>
            <a:endParaRPr lang="en-US" dirty="0"/>
          </a:p>
        </p:txBody>
      </p:sp>
      <p:sp>
        <p:nvSpPr>
          <p:cNvPr id="4" name="Slide Number Placeholder 3"/>
          <p:cNvSpPr>
            <a:spLocks noGrp="1"/>
          </p:cNvSpPr>
          <p:nvPr>
            <p:ph type="sldNum" sz="quarter" idx="10"/>
          </p:nvPr>
        </p:nvSpPr>
        <p:spPr/>
        <p:txBody>
          <a:bodyPr/>
          <a:lstStyle/>
          <a:p>
            <a:fld id="{81C76624-D535-5B47-A5E4-02CB055E1B4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slide to show the Hall-D complex as well as the detector and the tagger area. Comment on relevant details such as tagger resolution, magnet, electronics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1C76624-D535-5B47-A5E4-02CB055E1B44}"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8/23/10</a:t>
            </a:r>
            <a:endParaRPr lang="en-US"/>
          </a:p>
        </p:txBody>
      </p:sp>
      <p:sp>
        <p:nvSpPr>
          <p:cNvPr id="6" name="Footer Placeholder 5"/>
          <p:cNvSpPr>
            <a:spLocks noGrp="1"/>
          </p:cNvSpPr>
          <p:nvPr>
            <p:ph type="ftr" sz="quarter" idx="11"/>
          </p:nvPr>
        </p:nvSpPr>
        <p:spPr/>
        <p:txBody>
          <a:bodyPr/>
          <a:lstStyle/>
          <a:p>
            <a:r>
              <a:rPr lang="en-US" smtClean="0"/>
              <a:t>GlueX Experiment</a:t>
            </a:r>
            <a:endParaRPr lang="en-US"/>
          </a:p>
        </p:txBody>
      </p:sp>
      <p:sp>
        <p:nvSpPr>
          <p:cNvPr id="7" name="Slide Number Placeholder 6"/>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8/23/10</a:t>
            </a:r>
            <a:endParaRPr lang="en-US"/>
          </a:p>
        </p:txBody>
      </p:sp>
      <p:sp>
        <p:nvSpPr>
          <p:cNvPr id="8" name="Footer Placeholder 7"/>
          <p:cNvSpPr>
            <a:spLocks noGrp="1"/>
          </p:cNvSpPr>
          <p:nvPr>
            <p:ph type="ftr" sz="quarter" idx="11"/>
          </p:nvPr>
        </p:nvSpPr>
        <p:spPr/>
        <p:txBody>
          <a:bodyPr/>
          <a:lstStyle/>
          <a:p>
            <a:r>
              <a:rPr lang="en-US" smtClean="0"/>
              <a:t>GlueX Experiment</a:t>
            </a:r>
            <a:endParaRPr lang="en-US"/>
          </a:p>
        </p:txBody>
      </p:sp>
      <p:sp>
        <p:nvSpPr>
          <p:cNvPr id="9" name="Slide Number Placeholder 8"/>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8/23/10</a:t>
            </a:r>
            <a:endParaRPr lang="en-US"/>
          </a:p>
        </p:txBody>
      </p:sp>
      <p:sp>
        <p:nvSpPr>
          <p:cNvPr id="4" name="Footer Placeholder 3"/>
          <p:cNvSpPr>
            <a:spLocks noGrp="1"/>
          </p:cNvSpPr>
          <p:nvPr>
            <p:ph type="ftr" sz="quarter" idx="11"/>
          </p:nvPr>
        </p:nvSpPr>
        <p:spPr/>
        <p:txBody>
          <a:bodyPr/>
          <a:lstStyle/>
          <a:p>
            <a:r>
              <a:rPr lang="en-US" smtClean="0"/>
              <a:t>GlueX Experiment</a:t>
            </a:r>
            <a:endParaRPr lang="en-US"/>
          </a:p>
        </p:txBody>
      </p:sp>
      <p:sp>
        <p:nvSpPr>
          <p:cNvPr id="5" name="Slide Number Placeholder 4"/>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8/23/10</a:t>
            </a:r>
            <a:endParaRPr lang="en-US"/>
          </a:p>
        </p:txBody>
      </p:sp>
      <p:sp>
        <p:nvSpPr>
          <p:cNvPr id="3" name="Footer Placeholder 2"/>
          <p:cNvSpPr>
            <a:spLocks noGrp="1"/>
          </p:cNvSpPr>
          <p:nvPr>
            <p:ph type="ftr" sz="quarter" idx="11"/>
          </p:nvPr>
        </p:nvSpPr>
        <p:spPr/>
        <p:txBody>
          <a:bodyPr/>
          <a:lstStyle/>
          <a:p>
            <a:r>
              <a:rPr lang="en-US" smtClean="0"/>
              <a:t>GlueX Experiment</a:t>
            </a:r>
            <a:endParaRPr lang="en-US"/>
          </a:p>
        </p:txBody>
      </p:sp>
      <p:sp>
        <p:nvSpPr>
          <p:cNvPr id="4" name="Slide Number Placeholder 3"/>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8/23/10</a:t>
            </a:r>
            <a:endParaRPr lang="en-US"/>
          </a:p>
        </p:txBody>
      </p:sp>
      <p:sp>
        <p:nvSpPr>
          <p:cNvPr id="6" name="Footer Placeholder 5"/>
          <p:cNvSpPr>
            <a:spLocks noGrp="1"/>
          </p:cNvSpPr>
          <p:nvPr>
            <p:ph type="ftr" sz="quarter" idx="11"/>
          </p:nvPr>
        </p:nvSpPr>
        <p:spPr/>
        <p:txBody>
          <a:bodyPr/>
          <a:lstStyle/>
          <a:p>
            <a:r>
              <a:rPr lang="en-US" smtClean="0"/>
              <a:t>GlueX Experiment</a:t>
            </a:r>
            <a:endParaRPr lang="en-US"/>
          </a:p>
        </p:txBody>
      </p:sp>
      <p:sp>
        <p:nvSpPr>
          <p:cNvPr id="7" name="Slide Number Placeholder 6"/>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8/23/10</a:t>
            </a:r>
            <a:endParaRPr lang="en-US"/>
          </a:p>
        </p:txBody>
      </p:sp>
      <p:sp>
        <p:nvSpPr>
          <p:cNvPr id="6" name="Footer Placeholder 5"/>
          <p:cNvSpPr>
            <a:spLocks noGrp="1"/>
          </p:cNvSpPr>
          <p:nvPr>
            <p:ph type="ftr" sz="quarter" idx="11"/>
          </p:nvPr>
        </p:nvSpPr>
        <p:spPr/>
        <p:txBody>
          <a:bodyPr/>
          <a:lstStyle/>
          <a:p>
            <a:r>
              <a:rPr lang="en-US" smtClean="0"/>
              <a:t>GlueX Experiment</a:t>
            </a:r>
            <a:endParaRPr lang="en-US"/>
          </a:p>
        </p:txBody>
      </p:sp>
      <p:sp>
        <p:nvSpPr>
          <p:cNvPr id="7" name="Slide Number Placeholder 6"/>
          <p:cNvSpPr>
            <a:spLocks noGrp="1"/>
          </p:cNvSpPr>
          <p:nvPr>
            <p:ph type="sldNum" sz="quarter" idx="12"/>
          </p:nvPr>
        </p:nvSpPr>
        <p:spPr/>
        <p:txBody>
          <a:bodyPr/>
          <a:lstStyle/>
          <a:p>
            <a:fld id="{E0E4CB38-FC51-AE48-8C3D-18833604311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tiff"/><Relationship Id="rId14" Type="http://schemas.openxmlformats.org/officeDocument/2006/relationships/image" Target="../media/image2.wmf"/><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accent6">
                    <a:lumMod val="50000"/>
                  </a:schemeClr>
                </a:solidFill>
                <a:latin typeface="Lucida Handwriting"/>
                <a:cs typeface="Lucida Handwriting"/>
              </a:defRPr>
            </a:lvl1pPr>
          </a:lstStyle>
          <a:p>
            <a:r>
              <a:rPr lang="en-US" smtClean="0"/>
              <a:t>8/23/10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100">
                <a:solidFill>
                  <a:schemeClr val="accent2">
                    <a:lumMod val="75000"/>
                  </a:schemeClr>
                </a:solidFill>
                <a:latin typeface="Lucida Handwriting"/>
                <a:cs typeface="Lucida Handwriting"/>
              </a:defRPr>
            </a:lvl1pPr>
          </a:lstStyle>
          <a:p>
            <a:r>
              <a:rPr lang="en-US" smtClean="0"/>
              <a:t>GlueX Experiment</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accent6">
                    <a:lumMod val="50000"/>
                  </a:schemeClr>
                </a:solidFill>
                <a:latin typeface="Lucida Handwriting"/>
                <a:cs typeface="Lucida Handwriting"/>
              </a:defRPr>
            </a:lvl1pPr>
          </a:lstStyle>
          <a:p>
            <a:fld id="{E0E4CB38-FC51-AE48-8C3D-188336043114}" type="slidenum">
              <a:rPr lang="en-US" smtClean="0"/>
              <a:pPr/>
              <a:t>‹#›</a:t>
            </a:fld>
            <a:endParaRPr lang="en-US" dirty="0"/>
          </a:p>
        </p:txBody>
      </p:sp>
      <p:pic>
        <p:nvPicPr>
          <p:cNvPr id="7" name="Picture 6" descr="Hall_D_const.tiff"/>
          <p:cNvPicPr>
            <a:picLocks noChangeAspect="1"/>
          </p:cNvPicPr>
          <p:nvPr userDrawn="1"/>
        </p:nvPicPr>
        <p:blipFill>
          <a:blip r:embed="rId13">
            <a:lum/>
            <a:alphaModFix amt="15000"/>
          </a:blip>
          <a:stretch>
            <a:fillRect/>
          </a:stretch>
        </p:blipFill>
        <p:spPr>
          <a:xfrm>
            <a:off x="0" y="0"/>
            <a:ext cx="9144000" cy="6858000"/>
          </a:xfrm>
          <a:prstGeom prst="rect">
            <a:avLst/>
          </a:prstGeom>
        </p:spPr>
      </p:pic>
      <p:pic>
        <p:nvPicPr>
          <p:cNvPr id="8" name="Picture 1029"/>
          <p:cNvPicPr>
            <a:picLocks noChangeAspect="1" noChangeArrowheads="1"/>
          </p:cNvPicPr>
          <p:nvPr userDrawn="1"/>
        </p:nvPicPr>
        <p:blipFill>
          <a:blip r:embed="rId14"/>
          <a:srcRect/>
          <a:stretch>
            <a:fillRect/>
          </a:stretch>
        </p:blipFill>
        <p:spPr bwMode="auto">
          <a:xfrm>
            <a:off x="0" y="0"/>
            <a:ext cx="665480" cy="960120"/>
          </a:xfrm>
          <a:prstGeom prst="rect">
            <a:avLst/>
          </a:prstGeom>
          <a:noFill/>
          <a:ln w="9525">
            <a:noFill/>
            <a:miter lim="800000"/>
            <a:headEnd/>
            <a:tailEnd/>
          </a:ln>
          <a:effectLst/>
        </p:spPr>
      </p:pic>
      <p:pic>
        <p:nvPicPr>
          <p:cNvPr id="9" name="Picture 8"/>
          <p:cNvPicPr>
            <a:picLocks noChangeAspect="1" noChangeArrowheads="1"/>
          </p:cNvPicPr>
          <p:nvPr userDrawn="1"/>
        </p:nvPicPr>
        <p:blipFill>
          <a:blip r:embed="rId15">
            <a:alphaModFix amt="51000"/>
          </a:blip>
          <a:srcRect/>
          <a:stretch>
            <a:fillRect/>
          </a:stretch>
        </p:blipFill>
        <p:spPr bwMode="auto">
          <a:xfrm>
            <a:off x="7451725" y="0"/>
            <a:ext cx="1692275" cy="1096963"/>
          </a:xfrm>
          <a:prstGeom prst="rect">
            <a:avLst/>
          </a:prstGeom>
          <a:noFill/>
          <a:ln w="9525">
            <a:noFill/>
            <a:round/>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3200" kern="1200">
          <a:solidFill>
            <a:schemeClr val="accent1">
              <a:lumMod val="75000"/>
            </a:schemeClr>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600" kern="1200">
          <a:solidFill>
            <a:schemeClr val="tx2">
              <a:lumMod val="60000"/>
              <a:lumOff val="40000"/>
            </a:schemeClr>
          </a:solidFill>
          <a:latin typeface="Lucida Sans"/>
          <a:ea typeface="+mn-ea"/>
          <a:cs typeface="Lucida Sans"/>
        </a:defRPr>
      </a:lvl1pPr>
      <a:lvl2pPr marL="742950" indent="-285750" algn="l" defTabSz="457200" rtl="0" eaLnBrk="1" latinLnBrk="0" hangingPunct="1">
        <a:spcBef>
          <a:spcPct val="20000"/>
        </a:spcBef>
        <a:buFont typeface="Arial"/>
        <a:buChar char="–"/>
        <a:defRPr sz="2400" kern="1200">
          <a:solidFill>
            <a:schemeClr val="accent1">
              <a:lumMod val="75000"/>
            </a:schemeClr>
          </a:solidFill>
          <a:latin typeface="Lucida Sans"/>
          <a:ea typeface="+mn-ea"/>
          <a:cs typeface="Lucida San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pdf"/><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2.xml.rels><?xml version="1.0" encoding="UTF-8" standalone="yes"?>
<Relationships xmlns="http://schemas.openxmlformats.org/package/2006/relationships"><Relationship Id="rId3" Type="http://schemas.openxmlformats.org/officeDocument/2006/relationships/image" Target="../media/image7.pdf"/><Relationship Id="rId4" Type="http://schemas.openxmlformats.org/officeDocument/2006/relationships/image" Target="../media/image8.png"/><Relationship Id="rId5" Type="http://schemas.openxmlformats.org/officeDocument/2006/relationships/image" Target="../media/image9.pdf"/><Relationship Id="rId6" Type="http://schemas.openxmlformats.org/officeDocument/2006/relationships/image" Target="../media/image10.png"/><Relationship Id="rId7" Type="http://schemas.openxmlformats.org/officeDocument/2006/relationships/image" Target="../media/image11.pdf"/><Relationship Id="rId8" Type="http://schemas.openxmlformats.org/officeDocument/2006/relationships/image" Target="../media/image12.png"/><Relationship Id="rId9" Type="http://schemas.openxmlformats.org/officeDocument/2006/relationships/image" Target="../media/image13.pdf"/><Relationship Id="rId10"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5.pdf"/><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df"/><Relationship Id="rId4" Type="http://schemas.openxmlformats.org/officeDocument/2006/relationships/image" Target="../media/image8.png"/><Relationship Id="rId5" Type="http://schemas.openxmlformats.org/officeDocument/2006/relationships/image" Target="../media/image9.pdf"/><Relationship Id="rId6" Type="http://schemas.openxmlformats.org/officeDocument/2006/relationships/image" Target="../media/image10.png"/><Relationship Id="rId7" Type="http://schemas.openxmlformats.org/officeDocument/2006/relationships/image" Target="../media/image11.pdf"/><Relationship Id="rId8" Type="http://schemas.openxmlformats.org/officeDocument/2006/relationships/image" Target="../media/image12.png"/><Relationship Id="rId9" Type="http://schemas.openxmlformats.org/officeDocument/2006/relationships/image" Target="../media/image13.pdf"/><Relationship Id="rId10"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19.pdf"/><Relationship Id="rId6" Type="http://schemas.openxmlformats.org/officeDocument/2006/relationships/image" Target="../media/image20.png"/><Relationship Id="rId7" Type="http://schemas.openxmlformats.org/officeDocument/2006/relationships/image" Target="../media/image21.pdf"/><Relationship Id="rId8" Type="http://schemas.openxmlformats.org/officeDocument/2006/relationships/image" Target="../media/image22.png"/><Relationship Id="rId9" Type="http://schemas.openxmlformats.org/officeDocument/2006/relationships/image" Target="../media/image23.pdf"/><Relationship Id="rId10"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5.pdf"/><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7.pdf"/><Relationship Id="rId4" Type="http://schemas.openxmlformats.org/officeDocument/2006/relationships/image" Target="../media/image28.png"/><Relationship Id="rId5" Type="http://schemas.openxmlformats.org/officeDocument/2006/relationships/image" Target="../media/image29.pdf"/><Relationship Id="rId6"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jpeg"/><Relationship Id="rId5"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 name="Picture 1"/>
          <p:cNvPicPr>
            <a:picLocks noChangeAspect="1" noChangeArrowheads="1"/>
          </p:cNvPicPr>
          <p:nvPr/>
        </p:nvPicPr>
        <p:blipFill>
          <a:blip r:embed="rId3">
            <a:alphaModFix amt="50000"/>
          </a:blip>
          <a:srcRect r="55385"/>
          <a:stretch>
            <a:fillRect/>
          </a:stretch>
        </p:blipFill>
        <p:spPr bwMode="auto">
          <a:xfrm>
            <a:off x="3054350" y="2209800"/>
            <a:ext cx="2614928" cy="3816350"/>
          </a:xfrm>
          <a:prstGeom prst="rect">
            <a:avLst/>
          </a:prstGeom>
          <a:noFill/>
        </p:spPr>
      </p:pic>
      <p:sp>
        <p:nvSpPr>
          <p:cNvPr id="2" name="Title 1"/>
          <p:cNvSpPr>
            <a:spLocks noGrp="1"/>
          </p:cNvSpPr>
          <p:nvPr>
            <p:ph type="ctrTitle"/>
          </p:nvPr>
        </p:nvSpPr>
        <p:spPr>
          <a:xfrm>
            <a:off x="1524000" y="0"/>
            <a:ext cx="5814927" cy="1050702"/>
          </a:xfrm>
        </p:spPr>
        <p:txBody>
          <a:bodyPr/>
          <a:lstStyle/>
          <a:p>
            <a:r>
              <a:rPr lang="en-US" dirty="0" smtClean="0"/>
              <a:t>The GlueX Experiment</a:t>
            </a:r>
            <a:endParaRPr lang="en-US" dirty="0"/>
          </a:p>
        </p:txBody>
      </p:sp>
      <p:sp>
        <p:nvSpPr>
          <p:cNvPr id="3" name="Subtitle 2"/>
          <p:cNvSpPr>
            <a:spLocks noGrp="1"/>
          </p:cNvSpPr>
          <p:nvPr>
            <p:ph type="subTitle" idx="1"/>
          </p:nvPr>
        </p:nvSpPr>
        <p:spPr>
          <a:xfrm>
            <a:off x="1371600" y="930690"/>
            <a:ext cx="6400800" cy="1072873"/>
          </a:xfrm>
        </p:spPr>
        <p:txBody>
          <a:bodyPr>
            <a:normAutofit lnSpcReduction="10000"/>
          </a:bodyPr>
          <a:lstStyle/>
          <a:p>
            <a:r>
              <a:rPr lang="en-US" sz="2000" dirty="0" smtClean="0">
                <a:solidFill>
                  <a:schemeClr val="accent6">
                    <a:lumMod val="50000"/>
                  </a:schemeClr>
                </a:solidFill>
              </a:rPr>
              <a:t>Curtis A. Meyer</a:t>
            </a:r>
          </a:p>
          <a:p>
            <a:r>
              <a:rPr lang="en-US" sz="2000" dirty="0" smtClean="0">
                <a:solidFill>
                  <a:schemeClr val="accent6">
                    <a:lumMod val="50000"/>
                  </a:schemeClr>
                </a:solidFill>
              </a:rPr>
              <a:t>Carnegie Mellon University</a:t>
            </a:r>
          </a:p>
          <a:p>
            <a:r>
              <a:rPr lang="en-US" sz="2000" b="1" dirty="0" smtClean="0">
                <a:solidFill>
                  <a:schemeClr val="accent2">
                    <a:lumMod val="75000"/>
                  </a:schemeClr>
                </a:solidFill>
              </a:rPr>
              <a:t>The GlueX Collaboration</a:t>
            </a:r>
            <a:endParaRPr lang="en-US" sz="2000" b="1" dirty="0">
              <a:solidFill>
                <a:schemeClr val="accent2">
                  <a:lumMod val="75000"/>
                </a:schemeClr>
              </a:solidFill>
            </a:endParaRPr>
          </a:p>
        </p:txBody>
      </p:sp>
      <p:sp>
        <p:nvSpPr>
          <p:cNvPr id="4" name="Date Placeholder 3"/>
          <p:cNvSpPr>
            <a:spLocks noGrp="1"/>
          </p:cNvSpPr>
          <p:nvPr>
            <p:ph type="dt" sz="half" idx="10"/>
          </p:nvPr>
        </p:nvSpPr>
        <p:spPr/>
        <p:txBody>
          <a:bodyPr/>
          <a:lstStyle/>
          <a:p>
            <a:r>
              <a:rPr lang="en-US" smtClean="0"/>
              <a:t>8/23/10</a:t>
            </a:r>
            <a:endParaRPr lang="en-US"/>
          </a:p>
        </p:txBody>
      </p:sp>
      <p:sp>
        <p:nvSpPr>
          <p:cNvPr id="5" name="Slide Number Placeholder 4"/>
          <p:cNvSpPr>
            <a:spLocks noGrp="1"/>
          </p:cNvSpPr>
          <p:nvPr>
            <p:ph type="sldNum" sz="quarter" idx="12"/>
          </p:nvPr>
        </p:nvSpPr>
        <p:spPr/>
        <p:txBody>
          <a:bodyPr/>
          <a:lstStyle/>
          <a:p>
            <a:fld id="{E0E4CB38-FC51-AE48-8C3D-188336043114}"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GlueX Experiment</a:t>
            </a:r>
            <a:endParaRPr lang="en-US" dirty="0"/>
          </a:p>
        </p:txBody>
      </p:sp>
      <p:pic>
        <p:nvPicPr>
          <p:cNvPr id="11" name="Picture 4"/>
          <p:cNvPicPr>
            <a:picLocks noChangeAspect="1" noChangeArrowheads="1"/>
          </p:cNvPicPr>
          <p:nvPr/>
        </p:nvPicPr>
        <p:blipFill>
          <a:blip r:embed="rId4">
            <a:alphaModFix amt="33000"/>
          </a:blip>
          <a:srcRect/>
          <a:stretch>
            <a:fillRect/>
          </a:stretch>
        </p:blipFill>
        <p:spPr bwMode="auto">
          <a:xfrm>
            <a:off x="228600" y="2209800"/>
            <a:ext cx="2541588" cy="2590800"/>
          </a:xfrm>
          <a:prstGeom prst="rect">
            <a:avLst/>
          </a:prstGeom>
          <a:gradFill rotWithShape="0">
            <a:gsLst>
              <a:gs pos="0">
                <a:schemeClr val="accent1">
                  <a:alpha val="50000"/>
                </a:schemeClr>
              </a:gs>
              <a:gs pos="100000">
                <a:schemeClr val="accent1">
                  <a:gamma/>
                  <a:shade val="46275"/>
                  <a:invGamma/>
                </a:schemeClr>
              </a:gs>
            </a:gsLst>
            <a:lin ang="5400000" scaled="1"/>
          </a:gradFill>
        </p:spPr>
      </p:pic>
      <p:sp>
        <p:nvSpPr>
          <p:cNvPr id="15" name="Rectangle 14"/>
          <p:cNvSpPr/>
          <p:nvPr/>
        </p:nvSpPr>
        <p:spPr>
          <a:xfrm>
            <a:off x="914400" y="2362200"/>
            <a:ext cx="1447800" cy="358637"/>
          </a:xfrm>
          <a:prstGeom prst="rect">
            <a:avLst/>
          </a:prstGeom>
          <a:ln>
            <a:solidFill>
              <a:schemeClr val="accent1">
                <a:lumMod val="40000"/>
                <a:lumOff val="60000"/>
              </a:schemeClr>
            </a:solidFill>
          </a:ln>
          <a:effectLst>
            <a:outerShdw blurRad="50800" dist="38100" dir="5400000"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12 GeV electrons</a:t>
            </a:r>
            <a:endParaRPr lang="en-US" sz="1400" dirty="0"/>
          </a:p>
        </p:txBody>
      </p:sp>
      <p:sp>
        <p:nvSpPr>
          <p:cNvPr id="16" name="Rectangle 15"/>
          <p:cNvSpPr/>
          <p:nvPr/>
        </p:nvSpPr>
        <p:spPr>
          <a:xfrm>
            <a:off x="381000" y="4185207"/>
            <a:ext cx="1143000" cy="3048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40% lin. Pol.</a:t>
            </a:r>
            <a:endParaRPr lang="en-US" sz="1200" dirty="0"/>
          </a:p>
        </p:txBody>
      </p:sp>
      <p:sp>
        <p:nvSpPr>
          <p:cNvPr id="17" name="TextBox 16"/>
          <p:cNvSpPr txBox="1"/>
          <p:nvPr/>
        </p:nvSpPr>
        <p:spPr>
          <a:xfrm>
            <a:off x="416559" y="3276600"/>
            <a:ext cx="878841" cy="246221"/>
          </a:xfrm>
          <a:prstGeom prst="rect">
            <a:avLst/>
          </a:prstGeom>
          <a:noFill/>
        </p:spPr>
        <p:txBody>
          <a:bodyPr wrap="none" rtlCol="0">
            <a:spAutoFit/>
          </a:bodyPr>
          <a:lstStyle/>
          <a:p>
            <a:r>
              <a:rPr lang="en-US" sz="1000" dirty="0" smtClean="0"/>
              <a:t>Uncollimated</a:t>
            </a:r>
            <a:endParaRPr lang="en-US" sz="1000" dirty="0"/>
          </a:p>
        </p:txBody>
      </p:sp>
      <p:sp>
        <p:nvSpPr>
          <p:cNvPr id="18" name="TextBox 17"/>
          <p:cNvSpPr txBox="1"/>
          <p:nvPr/>
        </p:nvSpPr>
        <p:spPr>
          <a:xfrm>
            <a:off x="1887402" y="4120675"/>
            <a:ext cx="744402" cy="246221"/>
          </a:xfrm>
          <a:prstGeom prst="rect">
            <a:avLst/>
          </a:prstGeom>
          <a:noFill/>
        </p:spPr>
        <p:txBody>
          <a:bodyPr wrap="none" rtlCol="0">
            <a:spAutoFit/>
          </a:bodyPr>
          <a:lstStyle/>
          <a:p>
            <a:r>
              <a:rPr lang="en-US" sz="1000" dirty="0" smtClean="0"/>
              <a:t>Collimated</a:t>
            </a:r>
            <a:endParaRPr lang="en-US" sz="1000" dirty="0"/>
          </a:p>
        </p:txBody>
      </p:sp>
      <p:sp>
        <p:nvSpPr>
          <p:cNvPr id="19" name="TextBox 18"/>
          <p:cNvSpPr txBox="1"/>
          <p:nvPr/>
        </p:nvSpPr>
        <p:spPr>
          <a:xfrm>
            <a:off x="437346" y="3657600"/>
            <a:ext cx="954107" cy="246221"/>
          </a:xfrm>
          <a:prstGeom prst="rect">
            <a:avLst/>
          </a:prstGeom>
          <a:noFill/>
        </p:spPr>
        <p:txBody>
          <a:bodyPr wrap="none" rtlCol="0">
            <a:spAutoFit/>
          </a:bodyPr>
          <a:lstStyle/>
          <a:p>
            <a:r>
              <a:rPr lang="en-US" sz="1000" dirty="0" smtClean="0"/>
              <a:t>Coherent Peak</a:t>
            </a:r>
            <a:endParaRPr lang="en-US" sz="1000" dirty="0"/>
          </a:p>
        </p:txBody>
      </p:sp>
      <p:cxnSp>
        <p:nvCxnSpPr>
          <p:cNvPr id="21" name="Straight Arrow Connector 20"/>
          <p:cNvCxnSpPr/>
          <p:nvPr/>
        </p:nvCxnSpPr>
        <p:spPr>
          <a:xfrm>
            <a:off x="1381526" y="3903821"/>
            <a:ext cx="284947" cy="2813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V="1">
            <a:off x="437346" y="3124200"/>
            <a:ext cx="172254" cy="152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10800000" flipV="1">
            <a:off x="1887402" y="4366895"/>
            <a:ext cx="169998" cy="1231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2362200" y="3679110"/>
            <a:ext cx="2362200" cy="709296"/>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35" name="Picture 34" descr="detector_noplug.pdf"/>
          <p:cNvPicPr>
            <a:picLocks noChangeAspect="1"/>
          </p:cNvPicPr>
          <p:nvPr/>
        </p:nvPicPr>
        <mc:AlternateContent xmlns:ma="http://schemas.microsoft.com/office/mac/drawingml/2008/main">
          <mc:Choice Requires="ma">
            <p:blipFill>
              <a:blip r:embed="rId5"/>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6"/>
              <a:stretch>
                <a:fillRect/>
              </a:stretch>
            </p:blipFill>
          </mc:Fallback>
        </mc:AlternateContent>
        <p:spPr>
          <a:xfrm>
            <a:off x="5613400" y="2418875"/>
            <a:ext cx="3302000" cy="3200400"/>
          </a:xfrm>
          <a:prstGeom prst="rect">
            <a:avLst/>
          </a:prstGeom>
        </p:spPr>
      </p:pic>
      <p:cxnSp>
        <p:nvCxnSpPr>
          <p:cNvPr id="37" name="Straight Connector 36"/>
          <p:cNvCxnSpPr/>
          <p:nvPr/>
        </p:nvCxnSpPr>
        <p:spPr>
          <a:xfrm flipV="1">
            <a:off x="5613400" y="4120675"/>
            <a:ext cx="1264922" cy="462993"/>
          </a:xfrm>
          <a:prstGeom prst="line">
            <a:avLst/>
          </a:prstGeom>
          <a:ln>
            <a:solidFill>
              <a:srgbClr val="FF6600"/>
            </a:solidFill>
          </a:ln>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a:off x="5669278" y="3522821"/>
            <a:ext cx="960122" cy="597854"/>
          </a:xfrm>
          <a:prstGeom prst="curvedConnector3">
            <a:avLst>
              <a:gd name="adj1" fmla="val 50000"/>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5413369" y="2438400"/>
            <a:ext cx="755661" cy="369332"/>
          </a:xfrm>
          <a:prstGeom prst="rect">
            <a:avLst/>
          </a:prstGeom>
          <a:solidFill>
            <a:schemeClr val="accent1">
              <a:lumMod val="60000"/>
              <a:lumOff val="40000"/>
            </a:schemeClr>
          </a:solidFill>
        </p:spPr>
        <p:txBody>
          <a:bodyPr wrap="none" rtlCol="0">
            <a:spAutoFit/>
          </a:bodyPr>
          <a:lstStyle/>
          <a:p>
            <a:r>
              <a:rPr lang="en-US" b="1" dirty="0" smtClean="0">
                <a:solidFill>
                  <a:schemeClr val="accent4">
                    <a:lumMod val="60000"/>
                    <a:lumOff val="40000"/>
                  </a:schemeClr>
                </a:solidFill>
              </a:rPr>
              <a:t>GlueX</a:t>
            </a:r>
            <a:endParaRPr lang="en-US" b="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10</a:t>
            </a:fld>
            <a:endParaRPr lang="en-US"/>
          </a:p>
        </p:txBody>
      </p:sp>
      <p:pic>
        <p:nvPicPr>
          <p:cNvPr id="7" name="Picture 6" descr="Hall_D_const.tiff"/>
          <p:cNvPicPr>
            <a:picLocks noChangeAspect="1"/>
          </p:cNvPicPr>
          <p:nvPr/>
        </p:nvPicPr>
        <p:blipFill>
          <a:blip r:embed="rId2">
            <a:lum/>
            <a:alphaModFix/>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1"/>
            <a:ext cx="6665012" cy="821048"/>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3"/>
              <a:srcRect l="-11452" r="-11452"/>
              <a:stretch>
                <a:fillRect/>
              </a:stretch>
            </p:blipFill>
          </mc:Choice>
          <mc:Fallback>
            <p:blipFill>
              <a:blip r:embed="rId4"/>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2</a:t>
            </a:fld>
            <a:endParaRPr lang="en-US"/>
          </a:p>
        </p:txBody>
      </p:sp>
      <p:sp>
        <p:nvSpPr>
          <p:cNvPr id="8" name="TextBox 7"/>
          <p:cNvSpPr txBox="1"/>
          <p:nvPr/>
        </p:nvSpPr>
        <p:spPr>
          <a:xfrm>
            <a:off x="0" y="5877580"/>
            <a:ext cx="2451137" cy="523220"/>
          </a:xfrm>
          <a:prstGeom prst="rect">
            <a:avLst/>
          </a:prstGeom>
          <a:noFill/>
        </p:spPr>
        <p:txBody>
          <a:bodyPr wrap="none" rtlCol="0">
            <a:spAutoFit/>
          </a:bodyPr>
          <a:lstStyle/>
          <a:p>
            <a:r>
              <a:rPr lang="en-US" sz="1400" dirty="0" smtClean="0">
                <a:solidFill>
                  <a:schemeClr val="accent2">
                    <a:lumMod val="75000"/>
                  </a:schemeClr>
                </a:solidFill>
                <a:latin typeface="Apple Casual"/>
              </a:rPr>
              <a:t>J.J. Dudek (et al.) </a:t>
            </a:r>
          </a:p>
          <a:p>
            <a:r>
              <a:rPr lang="en-US" sz="1400" b="1" dirty="0" smtClean="0">
                <a:solidFill>
                  <a:schemeClr val="accent2">
                    <a:lumMod val="75000"/>
                  </a:schemeClr>
                </a:solidFill>
              </a:rPr>
              <a:t>Phys. Rev. D 82, 034508 (2010) </a:t>
            </a:r>
          </a:p>
        </p:txBody>
      </p:sp>
      <p:sp>
        <p:nvSpPr>
          <p:cNvPr id="9" name="TextBox 8"/>
          <p:cNvSpPr txBox="1"/>
          <p:nvPr/>
        </p:nvSpPr>
        <p:spPr>
          <a:xfrm>
            <a:off x="1003664" y="945734"/>
            <a:ext cx="5704748"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isovector</a:t>
            </a:r>
            <a:r>
              <a:rPr lang="en-US" sz="1600" dirty="0" smtClean="0">
                <a:solidFill>
                  <a:schemeClr val="accent5">
                    <a:lumMod val="75000"/>
                  </a:schemeClr>
                </a:solidFill>
                <a:latin typeface="Apple Casual"/>
              </a:rPr>
              <a:t> light-quark mesons.</a:t>
            </a:r>
            <a:endParaRPr lang="en-US" sz="1600" dirty="0">
              <a:solidFill>
                <a:schemeClr val="accent5">
                  <a:lumMod val="75000"/>
                </a:schemeClr>
              </a:solidFill>
              <a:latin typeface="Apple Casual"/>
            </a:endParaRP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996164" y="1319213"/>
            <a:ext cx="800100" cy="228600"/>
          </a:xfrm>
          <a:prstGeom prst="rect">
            <a:avLst/>
          </a:prstGeom>
        </p:spPr>
      </p:pic>
      <p:sp>
        <p:nvSpPr>
          <p:cNvPr id="21" name="TextBox 20"/>
          <p:cNvSpPr txBox="1"/>
          <p:nvPr/>
        </p:nvSpPr>
        <p:spPr>
          <a:xfrm>
            <a:off x="0" y="1344613"/>
            <a:ext cx="1398254" cy="1569660"/>
          </a:xfrm>
          <a:prstGeom prst="rect">
            <a:avLst/>
          </a:prstGeom>
          <a:noFill/>
        </p:spPr>
        <p:txBody>
          <a:bodyPr wrap="square" rtlCol="0">
            <a:spAutoFit/>
          </a:bodyPr>
          <a:lstStyle/>
          <a:p>
            <a:r>
              <a:rPr lang="en-US" sz="1600" dirty="0" smtClean="0"/>
              <a:t>3 identical quarks, pion mass~700MeV</a:t>
            </a:r>
          </a:p>
          <a:p>
            <a:endParaRPr lang="en-US" sz="1600" dirty="0" smtClean="0"/>
          </a:p>
          <a:p>
            <a:r>
              <a:rPr lang="en-US" sz="1600" dirty="0" smtClean="0"/>
              <a:t>Two lattice  volumes</a:t>
            </a:r>
          </a:p>
        </p:txBody>
      </p:sp>
      <p:sp>
        <p:nvSpPr>
          <p:cNvPr id="17" name="Oval 16"/>
          <p:cNvSpPr/>
          <p:nvPr/>
        </p:nvSpPr>
        <p:spPr>
          <a:xfrm>
            <a:off x="6323941" y="1159602"/>
            <a:ext cx="2103700" cy="507206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Callout 21"/>
          <p:cNvSpPr/>
          <p:nvPr/>
        </p:nvSpPr>
        <p:spPr>
          <a:xfrm>
            <a:off x="6465595" y="3200400"/>
            <a:ext cx="1901466" cy="1219200"/>
          </a:xfrm>
          <a:prstGeom prst="wedgeEllipseCallout">
            <a:avLst/>
          </a:prstGeom>
          <a:solidFill>
            <a:schemeClr val="accent2">
              <a:lumMod val="20000"/>
              <a:lumOff val="80000"/>
              <a:alpha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Exotic Quantum Numbers</a:t>
            </a:r>
            <a:endParaRPr lang="en-US" b="1" dirty="0">
              <a:solidFill>
                <a:srgbClr val="FF0000"/>
              </a:solidFill>
            </a:endParaRPr>
          </a:p>
        </p:txBody>
      </p:sp>
      <p:sp>
        <p:nvSpPr>
          <p:cNvPr id="23" name="TextBox 22"/>
          <p:cNvSpPr txBox="1"/>
          <p:nvPr/>
        </p:nvSpPr>
        <p:spPr>
          <a:xfrm>
            <a:off x="1178044" y="636383"/>
            <a:ext cx="5145897" cy="369332"/>
          </a:xfrm>
          <a:prstGeom prst="rect">
            <a:avLst/>
          </a:prstGeom>
          <a:solidFill>
            <a:schemeClr val="accent2">
              <a:lumMod val="40000"/>
              <a:lumOff val="60000"/>
            </a:schemeClr>
          </a:solidFill>
        </p:spPr>
        <p:txBody>
          <a:bodyPr wrap="square" rtlCol="0">
            <a:spAutoFit/>
          </a:bodyPr>
          <a:lstStyle/>
          <a:p>
            <a:r>
              <a:rPr lang="en-US" dirty="0" smtClean="0"/>
              <a:t>Flux-tube Hybrids:  </a:t>
            </a:r>
            <a:r>
              <a:rPr lang="en-US" dirty="0" smtClean="0">
                <a:latin typeface="Symbol" charset="2"/>
                <a:cs typeface="Symbol" charset="2"/>
              </a:rPr>
              <a:t>r</a:t>
            </a:r>
            <a:r>
              <a:rPr lang="en-US" baseline="-25000" dirty="0" smtClean="0"/>
              <a:t>1</a:t>
            </a:r>
            <a:r>
              <a:rPr lang="en-US" dirty="0" smtClean="0"/>
              <a:t> a</a:t>
            </a:r>
            <a:r>
              <a:rPr lang="en-US" sz="1600" baseline="-25000" dirty="0" smtClean="0"/>
              <a:t>1</a:t>
            </a:r>
            <a:r>
              <a:rPr lang="en-US" dirty="0" smtClean="0"/>
              <a:t> </a:t>
            </a:r>
            <a:r>
              <a:rPr lang="en-US" dirty="0" smtClean="0">
                <a:solidFill>
                  <a:srgbClr val="FF0000"/>
                </a:solidFill>
              </a:rPr>
              <a:t>b</a:t>
            </a:r>
            <a:r>
              <a:rPr lang="en-US" baseline="-25000" dirty="0" smtClean="0">
                <a:solidFill>
                  <a:srgbClr val="FF0000"/>
                </a:solidFill>
              </a:rPr>
              <a:t>0</a:t>
            </a:r>
            <a:r>
              <a:rPr lang="en-US" dirty="0" smtClean="0"/>
              <a:t>  </a:t>
            </a:r>
            <a:r>
              <a:rPr lang="en-US" dirty="0" smtClean="0">
                <a:latin typeface="Symbol" charset="2"/>
                <a:cs typeface="Symbol" charset="2"/>
              </a:rPr>
              <a:t>p</a:t>
            </a:r>
            <a:r>
              <a:rPr lang="en-US" baseline="-25000" dirty="0" smtClean="0"/>
              <a:t>0</a:t>
            </a:r>
            <a:r>
              <a:rPr lang="en-US" dirty="0" smtClean="0"/>
              <a:t> a</a:t>
            </a:r>
            <a:r>
              <a:rPr lang="en-US" baseline="-25000" dirty="0" smtClean="0"/>
              <a:t>0</a:t>
            </a:r>
            <a:r>
              <a:rPr lang="en-US" dirty="0" smtClean="0"/>
              <a:t> </a:t>
            </a:r>
            <a:r>
              <a:rPr lang="en-US" dirty="0" smtClean="0">
                <a:solidFill>
                  <a:srgbClr val="FF0000"/>
                </a:solidFill>
                <a:latin typeface="Symbol" charset="2"/>
                <a:cs typeface="Symbol" charset="2"/>
              </a:rPr>
              <a:t>p</a:t>
            </a:r>
            <a:r>
              <a:rPr lang="en-US" baseline="-25000" dirty="0" smtClean="0">
                <a:solidFill>
                  <a:srgbClr val="FF0000"/>
                </a:solidFill>
              </a:rPr>
              <a:t>1</a:t>
            </a:r>
            <a:r>
              <a:rPr lang="en-US" dirty="0" smtClean="0"/>
              <a:t> </a:t>
            </a:r>
            <a:r>
              <a:rPr lang="en-US" dirty="0" smtClean="0">
                <a:latin typeface="Symbol" charset="2"/>
                <a:cs typeface="Symbol" charset="2"/>
              </a:rPr>
              <a:t>p</a:t>
            </a:r>
            <a:r>
              <a:rPr lang="en-US" baseline="-25000" dirty="0" smtClean="0"/>
              <a:t>2</a:t>
            </a:r>
            <a:r>
              <a:rPr lang="en-US" dirty="0" smtClean="0"/>
              <a:t> </a:t>
            </a:r>
            <a:r>
              <a:rPr lang="en-US" dirty="0" smtClean="0">
                <a:solidFill>
                  <a:srgbClr val="FF0000"/>
                </a:solidFill>
              </a:rPr>
              <a:t>b</a:t>
            </a:r>
            <a:r>
              <a:rPr lang="en-US" baseline="-25000" dirty="0" smtClean="0">
                <a:solidFill>
                  <a:srgbClr val="FF0000"/>
                </a:solidFill>
              </a:rPr>
              <a:t>2</a:t>
            </a:r>
            <a:endParaRPr lang="en-US" baseline="-25000" dirty="0">
              <a:solidFill>
                <a:srgbClr val="FF0000"/>
              </a:solidFill>
            </a:endParaRPr>
          </a:p>
        </p:txBody>
      </p:sp>
      <p:sp>
        <p:nvSpPr>
          <p:cNvPr id="24" name="Rectangle 23"/>
          <p:cNvSpPr/>
          <p:nvPr/>
        </p:nvSpPr>
        <p:spPr>
          <a:xfrm>
            <a:off x="1333500" y="2408238"/>
            <a:ext cx="6857939" cy="527784"/>
          </a:xfrm>
          <a:prstGeom prst="rect">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710779" y="2914273"/>
            <a:ext cx="1049759" cy="470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710779" y="2743200"/>
            <a:ext cx="1727621" cy="641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10779" y="2590800"/>
            <a:ext cx="2694407" cy="794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0" y="3059668"/>
            <a:ext cx="1665803" cy="369332"/>
          </a:xfrm>
          <a:prstGeom prst="rect">
            <a:avLst/>
          </a:prstGeom>
          <a:solidFill>
            <a:schemeClr val="tx2">
              <a:lumMod val="60000"/>
              <a:lumOff val="40000"/>
            </a:schemeClr>
          </a:solidFill>
        </p:spPr>
        <p:txBody>
          <a:bodyPr wrap="none" rtlCol="0">
            <a:spAutoFit/>
          </a:bodyPr>
          <a:lstStyle/>
          <a:p>
            <a:r>
              <a:rPr lang="en-US" dirty="0" smtClean="0"/>
              <a:t>Non-trivial Glue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2000"/>
                                        <p:tgtEl>
                                          <p:spTgt spid="2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2000"/>
                                        <p:tgtEl>
                                          <p:spTgt spid="25"/>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2000"/>
                                        <p:tgtEl>
                                          <p:spTgt spid="27"/>
                                        </p:tgtEl>
                                      </p:cBhvr>
                                    </p:animEffect>
                                  </p:childTnLst>
                                </p:cTn>
                              </p:par>
                              <p:par>
                                <p:cTn id="22" presetID="10"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2000"/>
                                        <p:tgtEl>
                                          <p:spTgt spid="29"/>
                                        </p:tgtEl>
                                      </p:cBhvr>
                                    </p:animEffect>
                                  </p:childTnLst>
                                </p:cTn>
                              </p:par>
                              <p:par>
                                <p:cTn id="25" presetID="10"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P spid="24" grpId="0" animBg="1"/>
      <p:bldP spid="25"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10779" y="1"/>
            <a:ext cx="6665012" cy="821048"/>
          </a:xfrm>
        </p:spPr>
        <p:txBody>
          <a:bodyPr>
            <a:normAutofit/>
          </a:bodyPr>
          <a:lstStyle/>
          <a:p>
            <a:r>
              <a:rPr lang="en-US" dirty="0" smtClean="0"/>
              <a:t>LQCD: The Spectrum of Mesons</a:t>
            </a:r>
            <a:endParaRPr lang="en-US" dirty="0"/>
          </a:p>
        </p:txBody>
      </p:sp>
      <p:pic>
        <p:nvPicPr>
          <p:cNvPr id="7" name="Content Placeholder 6" descr="lqcd_spectrum.pdf"/>
          <p:cNvPicPr>
            <a:picLocks noGrp="1" noChangeAspect="1"/>
          </p:cNvPicPr>
          <p:nvPr>
            <p:ph idx="1"/>
          </p:nvPr>
        </p:nvPicPr>
        <mc:AlternateContent>
          <mc:Choice xmlns:ma="http://schemas.microsoft.com/office/mac/drawingml/2008/main" Requires="ma">
            <p:blipFill>
              <a:blip r:embed="rId3"/>
              <a:srcRect l="-11452" r="-11452"/>
              <a:stretch>
                <a:fillRect/>
              </a:stretch>
            </p:blipFill>
          </mc:Choice>
          <mc:Fallback>
            <p:blipFill>
              <a:blip r:embed="rId4"/>
              <a:srcRect l="-11452" r="-11452"/>
              <a:stretch>
                <a:fillRect/>
              </a:stretch>
            </p:blipFill>
          </mc:Fallback>
        </mc:AlternateContent>
        <p:spPr/>
      </p:pic>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3</a:t>
            </a:fld>
            <a:endParaRPr lang="en-US"/>
          </a:p>
        </p:txBody>
      </p:sp>
      <p:sp>
        <p:nvSpPr>
          <p:cNvPr id="8" name="TextBox 7"/>
          <p:cNvSpPr txBox="1"/>
          <p:nvPr/>
        </p:nvSpPr>
        <p:spPr>
          <a:xfrm>
            <a:off x="0" y="6126163"/>
            <a:ext cx="4067153" cy="307777"/>
          </a:xfrm>
          <a:prstGeom prst="rect">
            <a:avLst/>
          </a:prstGeom>
          <a:noFill/>
        </p:spPr>
        <p:txBody>
          <a:bodyPr wrap="none" rtlCol="0">
            <a:spAutoFit/>
          </a:bodyPr>
          <a:lstStyle/>
          <a:p>
            <a:r>
              <a:rPr lang="en-US" sz="1400" dirty="0" smtClean="0">
                <a:solidFill>
                  <a:schemeClr val="accent2">
                    <a:lumMod val="75000"/>
                  </a:schemeClr>
                </a:solidFill>
                <a:latin typeface="Apple Casual"/>
              </a:rPr>
              <a:t>J.J. Dudek (et al.) </a:t>
            </a:r>
            <a:r>
              <a:rPr lang="en-US" sz="1400" b="1" dirty="0" smtClean="0">
                <a:solidFill>
                  <a:schemeClr val="accent2">
                    <a:lumMod val="75000"/>
                  </a:schemeClr>
                </a:solidFill>
              </a:rPr>
              <a:t>Phys. Rev. D 82, 034508 (2010) </a:t>
            </a:r>
          </a:p>
        </p:txBody>
      </p:sp>
      <p:sp>
        <p:nvSpPr>
          <p:cNvPr id="10" name="TextBox 9"/>
          <p:cNvSpPr txBox="1"/>
          <p:nvPr/>
        </p:nvSpPr>
        <p:spPr>
          <a:xfrm>
            <a:off x="3405186"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1" name="TextBox 10"/>
          <p:cNvSpPr txBox="1"/>
          <p:nvPr/>
        </p:nvSpPr>
        <p:spPr>
          <a:xfrm>
            <a:off x="6133381" y="5941497"/>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2" name="TextBox 11"/>
          <p:cNvSpPr txBox="1"/>
          <p:nvPr/>
        </p:nvSpPr>
        <p:spPr>
          <a:xfrm>
            <a:off x="7516196" y="5909231"/>
            <a:ext cx="419819" cy="369332"/>
          </a:xfrm>
          <a:prstGeom prst="rect">
            <a:avLst/>
          </a:prstGeom>
          <a:noFill/>
        </p:spPr>
        <p:txBody>
          <a:bodyPr wrap="none" rtlCol="0">
            <a:spAutoFit/>
          </a:bodyPr>
          <a:lstStyle/>
          <a:p>
            <a:r>
              <a:rPr lang="en-US" dirty="0" smtClean="0"/>
              <a:t>J</a:t>
            </a:r>
            <a:r>
              <a:rPr lang="en-US" baseline="30000" dirty="0" smtClean="0"/>
              <a:t>PC</a:t>
            </a:r>
            <a:endParaRPr lang="en-US" baseline="30000" dirty="0"/>
          </a:p>
        </p:txBody>
      </p:sp>
      <p:sp>
        <p:nvSpPr>
          <p:cNvPr id="13" name="TextBox 12"/>
          <p:cNvSpPr txBox="1"/>
          <p:nvPr/>
        </p:nvSpPr>
        <p:spPr>
          <a:xfrm>
            <a:off x="7013934" y="5314550"/>
            <a:ext cx="723713" cy="307777"/>
          </a:xfrm>
          <a:prstGeom prst="rect">
            <a:avLst/>
          </a:prstGeom>
          <a:noFill/>
        </p:spPr>
        <p:txBody>
          <a:bodyPr wrap="none" rtlCol="0">
            <a:spAutoFit/>
          </a:bodyPr>
          <a:lstStyle/>
          <a:p>
            <a:r>
              <a:rPr lang="en-US" sz="1400" dirty="0" smtClean="0">
                <a:solidFill>
                  <a:schemeClr val="accent2">
                    <a:lumMod val="60000"/>
                    <a:lumOff val="40000"/>
                  </a:schemeClr>
                </a:solidFill>
              </a:rPr>
              <a:t>(exotic)</a:t>
            </a:r>
            <a:endParaRPr lang="en-US" sz="1400" dirty="0">
              <a:solidFill>
                <a:schemeClr val="accent2">
                  <a:lumMod val="60000"/>
                  <a:lumOff val="40000"/>
                </a:schemeClr>
              </a:solidFill>
            </a:endParaRPr>
          </a:p>
        </p:txBody>
      </p:sp>
      <p:pic>
        <p:nvPicPr>
          <p:cNvPr id="18" name="Picture 17"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1760538" y="1344613"/>
            <a:ext cx="2095500" cy="177800"/>
          </a:xfrm>
          <a:prstGeom prst="rect">
            <a:avLst/>
          </a:prstGeom>
        </p:spPr>
      </p:pic>
      <p:pic>
        <p:nvPicPr>
          <p:cNvPr id="19" name="Picture 18"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298950" y="1284288"/>
            <a:ext cx="2120900" cy="228600"/>
          </a:xfrm>
          <a:prstGeom prst="rect">
            <a:avLst/>
          </a:prstGeom>
        </p:spPr>
      </p:pic>
      <p:pic>
        <p:nvPicPr>
          <p:cNvPr id="20" name="Picture 19"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996164" y="1319213"/>
            <a:ext cx="800100" cy="228600"/>
          </a:xfrm>
          <a:prstGeom prst="rect">
            <a:avLst/>
          </a:prstGeom>
        </p:spPr>
      </p:pic>
      <p:sp>
        <p:nvSpPr>
          <p:cNvPr id="21" name="TextBox 20"/>
          <p:cNvSpPr txBox="1"/>
          <p:nvPr/>
        </p:nvSpPr>
        <p:spPr>
          <a:xfrm>
            <a:off x="0" y="1344613"/>
            <a:ext cx="1398254" cy="1569660"/>
          </a:xfrm>
          <a:prstGeom prst="rect">
            <a:avLst/>
          </a:prstGeom>
          <a:noFill/>
        </p:spPr>
        <p:txBody>
          <a:bodyPr wrap="square" rtlCol="0">
            <a:spAutoFit/>
          </a:bodyPr>
          <a:lstStyle/>
          <a:p>
            <a:r>
              <a:rPr lang="en-US" sz="1600" dirty="0" smtClean="0"/>
              <a:t>3 identical quarks, pion mass~700MeV</a:t>
            </a:r>
          </a:p>
          <a:p>
            <a:endParaRPr lang="en-US" sz="1600" dirty="0" smtClean="0"/>
          </a:p>
          <a:p>
            <a:r>
              <a:rPr lang="en-US" sz="1600" dirty="0" smtClean="0"/>
              <a:t>Two lattice volumes.</a:t>
            </a:r>
          </a:p>
        </p:txBody>
      </p:sp>
      <p:sp>
        <p:nvSpPr>
          <p:cNvPr id="17" name="Oval 16"/>
          <p:cNvSpPr/>
          <p:nvPr/>
        </p:nvSpPr>
        <p:spPr>
          <a:xfrm>
            <a:off x="6323941" y="1159602"/>
            <a:ext cx="2103700" cy="5072062"/>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Callout 21"/>
          <p:cNvSpPr/>
          <p:nvPr/>
        </p:nvSpPr>
        <p:spPr>
          <a:xfrm>
            <a:off x="6323941" y="3200400"/>
            <a:ext cx="1901466" cy="1219200"/>
          </a:xfrm>
          <a:prstGeom prst="wedgeEllipseCallout">
            <a:avLst/>
          </a:prstGeom>
          <a:solidFill>
            <a:schemeClr val="accent2">
              <a:lumMod val="20000"/>
              <a:lumOff val="80000"/>
              <a:alpha val="50000"/>
            </a:scheme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rgbClr val="FF0000"/>
                </a:solidFill>
              </a:rPr>
              <a:t>Exotic Quantum Numbers</a:t>
            </a:r>
            <a:endParaRPr lang="en-US" b="1" dirty="0">
              <a:solidFill>
                <a:srgbClr val="FF0000"/>
              </a:solidFill>
            </a:endParaRPr>
          </a:p>
        </p:txBody>
      </p:sp>
      <p:sp>
        <p:nvSpPr>
          <p:cNvPr id="24" name="Rectangle 23"/>
          <p:cNvSpPr/>
          <p:nvPr/>
        </p:nvSpPr>
        <p:spPr>
          <a:xfrm>
            <a:off x="1333500" y="2408238"/>
            <a:ext cx="6857939" cy="527784"/>
          </a:xfrm>
          <a:prstGeom prst="rect">
            <a:avLst/>
          </a:prstGeom>
          <a:noFill/>
          <a:ln w="38100">
            <a:solidFill>
              <a:schemeClr val="accent2">
                <a:lumMod val="7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710779" y="2914273"/>
            <a:ext cx="1049759" cy="4707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710779" y="2743200"/>
            <a:ext cx="1727621" cy="6418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V="1">
            <a:off x="710779" y="2590800"/>
            <a:ext cx="2694407" cy="7942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0" y="3015734"/>
            <a:ext cx="1665803" cy="369332"/>
          </a:xfrm>
          <a:prstGeom prst="rect">
            <a:avLst/>
          </a:prstGeom>
          <a:solidFill>
            <a:schemeClr val="accent2">
              <a:lumMod val="60000"/>
              <a:lumOff val="40000"/>
            </a:schemeClr>
          </a:solidFill>
        </p:spPr>
        <p:txBody>
          <a:bodyPr wrap="none" rtlCol="0">
            <a:spAutoFit/>
          </a:bodyPr>
          <a:lstStyle/>
          <a:p>
            <a:r>
              <a:rPr lang="en-US" dirty="0" smtClean="0"/>
              <a:t>Non-trivial Glue</a:t>
            </a:r>
            <a:endParaRPr lang="en-US" dirty="0"/>
          </a:p>
        </p:txBody>
      </p:sp>
      <p:pic>
        <p:nvPicPr>
          <p:cNvPr id="26" name="Picture 25" descr="fig03_exotic_spectrum.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0" y="2159516"/>
            <a:ext cx="6286500" cy="4064000"/>
          </a:xfrm>
          <a:prstGeom prst="rect">
            <a:avLst/>
          </a:prstGeom>
          <a:solidFill>
            <a:schemeClr val="bg2"/>
          </a:solidFill>
        </p:spPr>
      </p:pic>
      <p:sp>
        <p:nvSpPr>
          <p:cNvPr id="28" name="TextBox 27"/>
          <p:cNvSpPr txBox="1"/>
          <p:nvPr/>
        </p:nvSpPr>
        <p:spPr>
          <a:xfrm>
            <a:off x="1398254" y="4419600"/>
            <a:ext cx="3277685" cy="369332"/>
          </a:xfrm>
          <a:prstGeom prst="rect">
            <a:avLst/>
          </a:prstGeom>
          <a:noFill/>
        </p:spPr>
        <p:txBody>
          <a:bodyPr wrap="none" rtlCol="0">
            <a:spAutoFit/>
          </a:bodyPr>
          <a:lstStyle/>
          <a:p>
            <a:r>
              <a:rPr lang="en-US" dirty="0" smtClean="0"/>
              <a:t>Mass in the 1.6 to 2.5 GeV Range</a:t>
            </a:r>
            <a:endParaRPr lang="en-US" dirty="0"/>
          </a:p>
        </p:txBody>
      </p:sp>
      <p:sp>
        <p:nvSpPr>
          <p:cNvPr id="32" name="TextBox 31"/>
          <p:cNvSpPr txBox="1"/>
          <p:nvPr/>
        </p:nvSpPr>
        <p:spPr>
          <a:xfrm>
            <a:off x="1178044" y="636383"/>
            <a:ext cx="5145897" cy="369332"/>
          </a:xfrm>
          <a:prstGeom prst="rect">
            <a:avLst/>
          </a:prstGeom>
          <a:solidFill>
            <a:schemeClr val="accent2">
              <a:lumMod val="40000"/>
              <a:lumOff val="60000"/>
            </a:schemeClr>
          </a:solidFill>
        </p:spPr>
        <p:txBody>
          <a:bodyPr wrap="square" rtlCol="0">
            <a:spAutoFit/>
          </a:bodyPr>
          <a:lstStyle/>
          <a:p>
            <a:r>
              <a:rPr lang="en-US" dirty="0" smtClean="0"/>
              <a:t>Flux-tube Hybrids:  </a:t>
            </a:r>
            <a:r>
              <a:rPr lang="en-US" dirty="0" smtClean="0">
                <a:latin typeface="Symbol" charset="2"/>
                <a:cs typeface="Symbol" charset="2"/>
              </a:rPr>
              <a:t>r</a:t>
            </a:r>
            <a:r>
              <a:rPr lang="en-US" baseline="-25000" dirty="0" smtClean="0"/>
              <a:t>1</a:t>
            </a:r>
            <a:r>
              <a:rPr lang="en-US" dirty="0" smtClean="0"/>
              <a:t> a</a:t>
            </a:r>
            <a:r>
              <a:rPr lang="en-US" sz="1600" baseline="-25000" dirty="0" smtClean="0"/>
              <a:t>1</a:t>
            </a:r>
            <a:r>
              <a:rPr lang="en-US" dirty="0" smtClean="0"/>
              <a:t> </a:t>
            </a:r>
            <a:r>
              <a:rPr lang="en-US" dirty="0" smtClean="0">
                <a:solidFill>
                  <a:srgbClr val="FF0000"/>
                </a:solidFill>
              </a:rPr>
              <a:t>b</a:t>
            </a:r>
            <a:r>
              <a:rPr lang="en-US" baseline="-25000" dirty="0" smtClean="0">
                <a:solidFill>
                  <a:srgbClr val="FF0000"/>
                </a:solidFill>
              </a:rPr>
              <a:t>0</a:t>
            </a:r>
            <a:r>
              <a:rPr lang="en-US" dirty="0" smtClean="0"/>
              <a:t>  </a:t>
            </a:r>
            <a:r>
              <a:rPr lang="en-US" dirty="0" smtClean="0">
                <a:latin typeface="Symbol" charset="2"/>
                <a:cs typeface="Symbol" charset="2"/>
              </a:rPr>
              <a:t>p</a:t>
            </a:r>
            <a:r>
              <a:rPr lang="en-US" baseline="-25000" dirty="0" smtClean="0"/>
              <a:t>0</a:t>
            </a:r>
            <a:r>
              <a:rPr lang="en-US" dirty="0" smtClean="0"/>
              <a:t> a</a:t>
            </a:r>
            <a:r>
              <a:rPr lang="en-US" baseline="-25000" dirty="0" smtClean="0"/>
              <a:t>0</a:t>
            </a:r>
            <a:r>
              <a:rPr lang="en-US" dirty="0" smtClean="0"/>
              <a:t> </a:t>
            </a:r>
            <a:r>
              <a:rPr lang="en-US" dirty="0" smtClean="0">
                <a:solidFill>
                  <a:srgbClr val="FF0000"/>
                </a:solidFill>
                <a:latin typeface="Symbol" charset="2"/>
                <a:cs typeface="Symbol" charset="2"/>
              </a:rPr>
              <a:t>p</a:t>
            </a:r>
            <a:r>
              <a:rPr lang="en-US" baseline="-25000" dirty="0" smtClean="0">
                <a:solidFill>
                  <a:srgbClr val="FF0000"/>
                </a:solidFill>
              </a:rPr>
              <a:t>1</a:t>
            </a:r>
            <a:r>
              <a:rPr lang="en-US" dirty="0" smtClean="0"/>
              <a:t> </a:t>
            </a:r>
            <a:r>
              <a:rPr lang="en-US" dirty="0" smtClean="0">
                <a:latin typeface="Symbol" charset="2"/>
                <a:cs typeface="Symbol" charset="2"/>
              </a:rPr>
              <a:t>p</a:t>
            </a:r>
            <a:r>
              <a:rPr lang="en-US" baseline="-25000" dirty="0" smtClean="0"/>
              <a:t>2</a:t>
            </a:r>
            <a:r>
              <a:rPr lang="en-US" dirty="0" smtClean="0"/>
              <a:t> </a:t>
            </a:r>
            <a:r>
              <a:rPr lang="en-US" dirty="0" smtClean="0">
                <a:solidFill>
                  <a:srgbClr val="FF0000"/>
                </a:solidFill>
              </a:rPr>
              <a:t>b</a:t>
            </a:r>
            <a:r>
              <a:rPr lang="en-US" baseline="-25000" dirty="0" smtClean="0">
                <a:solidFill>
                  <a:srgbClr val="FF0000"/>
                </a:solidFill>
              </a:rPr>
              <a:t>2</a:t>
            </a:r>
            <a:endParaRPr lang="en-US" baseline="-25000" dirty="0">
              <a:solidFill>
                <a:srgbClr val="FF0000"/>
              </a:solidFill>
            </a:endParaRPr>
          </a:p>
        </p:txBody>
      </p:sp>
      <p:sp>
        <p:nvSpPr>
          <p:cNvPr id="33" name="TextBox 32"/>
          <p:cNvSpPr txBox="1"/>
          <p:nvPr/>
        </p:nvSpPr>
        <p:spPr>
          <a:xfrm>
            <a:off x="1003664" y="945734"/>
            <a:ext cx="5704748" cy="338554"/>
          </a:xfrm>
          <a:prstGeom prst="rect">
            <a:avLst/>
          </a:prstGeom>
          <a:noFill/>
        </p:spPr>
        <p:txBody>
          <a:bodyPr wrap="none" rtlCol="0">
            <a:spAutoFit/>
          </a:bodyPr>
          <a:lstStyle/>
          <a:p>
            <a:r>
              <a:rPr lang="en-US" sz="1600" dirty="0" smtClean="0">
                <a:solidFill>
                  <a:schemeClr val="accent5">
                    <a:lumMod val="75000"/>
                  </a:schemeClr>
                </a:solidFill>
                <a:latin typeface="Apple Casual"/>
              </a:rPr>
              <a:t>Dynamical calculation of the </a:t>
            </a:r>
            <a:r>
              <a:rPr lang="en-US" sz="1600" dirty="0" err="1" smtClean="0">
                <a:solidFill>
                  <a:schemeClr val="accent5">
                    <a:lumMod val="75000"/>
                  </a:schemeClr>
                </a:solidFill>
                <a:latin typeface="Apple Casual"/>
              </a:rPr>
              <a:t>isovector</a:t>
            </a:r>
            <a:r>
              <a:rPr lang="en-US" sz="1600" dirty="0" smtClean="0">
                <a:solidFill>
                  <a:schemeClr val="accent5">
                    <a:lumMod val="75000"/>
                  </a:schemeClr>
                </a:solidFill>
                <a:latin typeface="Apple Casual"/>
              </a:rPr>
              <a:t> light-quark mesons.</a:t>
            </a:r>
            <a:endParaRPr lang="en-US" sz="1600" dirty="0">
              <a:solidFill>
                <a:schemeClr val="accent5">
                  <a:lumMod val="75000"/>
                </a:schemeClr>
              </a:solidFill>
              <a:latin typeface="Apple Casua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3" name="Picture 22" descr="bw.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387725" y="2743200"/>
            <a:ext cx="2160270" cy="2160270"/>
          </a:xfrm>
          <a:prstGeom prst="rect">
            <a:avLst/>
          </a:prstGeom>
          <a:solidFill>
            <a:schemeClr val="bg2">
              <a:lumMod val="90000"/>
              <a:alpha val="70000"/>
            </a:schemeClr>
          </a:solidFill>
        </p:spPr>
      </p:pic>
      <p:sp>
        <p:nvSpPr>
          <p:cNvPr id="51" name="Rectangle 50"/>
          <p:cNvSpPr/>
          <p:nvPr/>
        </p:nvSpPr>
        <p:spPr>
          <a:xfrm>
            <a:off x="5747198" y="2971800"/>
            <a:ext cx="3426978" cy="3276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325" y="0"/>
            <a:ext cx="4648200" cy="766425"/>
          </a:xfrm>
        </p:spPr>
        <p:txBody>
          <a:bodyPr/>
          <a:lstStyle/>
          <a:p>
            <a:r>
              <a:rPr lang="en-US" dirty="0" smtClean="0"/>
              <a:t>Identifying Exotics </a:t>
            </a:r>
            <a:endParaRPr lang="en-US" dirty="0"/>
          </a:p>
        </p:txBody>
      </p:sp>
      <p:sp>
        <p:nvSpPr>
          <p:cNvPr id="4" name="Date Placeholder 3"/>
          <p:cNvSpPr>
            <a:spLocks noGrp="1"/>
          </p:cNvSpPr>
          <p:nvPr>
            <p:ph type="dt" sz="half" idx="10"/>
          </p:nvPr>
        </p:nvSpPr>
        <p:spPr/>
        <p:txBody>
          <a:bodyPr/>
          <a:lstStyle/>
          <a:p>
            <a:r>
              <a:rPr lang="en-US" dirty="0" smtClean="0"/>
              <a:t>8/23/10</a:t>
            </a:r>
            <a:endParaRPr lang="en-US" dirty="0"/>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4</a:t>
            </a:fld>
            <a:endParaRPr lang="en-US"/>
          </a:p>
        </p:txBody>
      </p:sp>
      <p:sp>
        <p:nvSpPr>
          <p:cNvPr id="13" name="TextBox 12"/>
          <p:cNvSpPr txBox="1"/>
          <p:nvPr/>
        </p:nvSpPr>
        <p:spPr>
          <a:xfrm>
            <a:off x="0" y="1041063"/>
            <a:ext cx="4303920" cy="369332"/>
          </a:xfrm>
          <a:prstGeom prst="rect">
            <a:avLst/>
          </a:prstGeom>
          <a:noFill/>
        </p:spPr>
        <p:txBody>
          <a:bodyPr wrap="none" rtlCol="0">
            <a:spAutoFit/>
          </a:bodyPr>
          <a:lstStyle/>
          <a:p>
            <a:r>
              <a:rPr lang="en-US" dirty="0" smtClean="0"/>
              <a:t>The </a:t>
            </a:r>
            <a:r>
              <a:rPr lang="en-US" dirty="0" smtClean="0">
                <a:latin typeface="Symbol" charset="2"/>
                <a:cs typeface="Symbol" charset="2"/>
              </a:rPr>
              <a:t>p</a:t>
            </a:r>
            <a:r>
              <a:rPr lang="en-US" baseline="-25000" dirty="0" smtClean="0"/>
              <a:t>1</a:t>
            </a:r>
            <a:r>
              <a:rPr lang="en-US" dirty="0" smtClean="0"/>
              <a:t>(1600) is reported in </a:t>
            </a:r>
            <a:r>
              <a:rPr lang="en-US" dirty="0" smtClean="0">
                <a:latin typeface="Symbol" charset="2"/>
                <a:cs typeface="Symbol" charset="2"/>
              </a:rPr>
              <a:t>rp</a:t>
            </a:r>
            <a:r>
              <a:rPr lang="en-US" dirty="0" smtClean="0"/>
              <a:t>  </a:t>
            </a:r>
            <a:r>
              <a:rPr lang="en-US" dirty="0" smtClean="0">
                <a:latin typeface="Symbol" charset="2"/>
                <a:cs typeface="Symbol" charset="2"/>
              </a:rPr>
              <a:t>h</a:t>
            </a:r>
            <a:r>
              <a:rPr lang="en-US" dirty="0" smtClean="0"/>
              <a:t>’</a:t>
            </a:r>
            <a:r>
              <a:rPr lang="en-US" dirty="0" smtClean="0">
                <a:latin typeface="Symbol" charset="2"/>
                <a:cs typeface="Symbol" charset="2"/>
              </a:rPr>
              <a:t>p</a:t>
            </a:r>
            <a:r>
              <a:rPr lang="en-US" dirty="0" smtClean="0"/>
              <a:t>  b</a:t>
            </a:r>
            <a:r>
              <a:rPr lang="en-US" baseline="-25000" dirty="0" smtClean="0"/>
              <a:t>1</a:t>
            </a:r>
            <a:r>
              <a:rPr lang="en-US" dirty="0" smtClean="0">
                <a:latin typeface="Symbol" charset="2"/>
                <a:cs typeface="Symbol" charset="2"/>
              </a:rPr>
              <a:t>p</a:t>
            </a:r>
            <a:r>
              <a:rPr lang="en-US" dirty="0" smtClean="0"/>
              <a:t>  f</a:t>
            </a:r>
            <a:r>
              <a:rPr lang="en-US" baseline="-25000" dirty="0" smtClean="0"/>
              <a:t>1</a:t>
            </a:r>
            <a:r>
              <a:rPr lang="en-US" dirty="0" smtClean="0">
                <a:latin typeface="Symbol" charset="2"/>
                <a:cs typeface="Symbol" charset="2"/>
              </a:rPr>
              <a:t>p</a:t>
            </a:r>
            <a:r>
              <a:rPr lang="en-US" dirty="0" smtClean="0"/>
              <a:t> </a:t>
            </a:r>
            <a:endParaRPr lang="en-US" dirty="0"/>
          </a:p>
        </p:txBody>
      </p:sp>
      <p:sp>
        <p:nvSpPr>
          <p:cNvPr id="14" name="AutoShape 18"/>
          <p:cNvSpPr>
            <a:spLocks noChangeArrowheads="1"/>
          </p:cNvSpPr>
          <p:nvPr/>
        </p:nvSpPr>
        <p:spPr bwMode="auto">
          <a:xfrm>
            <a:off x="262221" y="1828799"/>
            <a:ext cx="2861979" cy="2618282"/>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Symbol" pitchFamily="16" charset="2"/>
              </a:rPr>
              <a:t></a:t>
            </a:r>
            <a:r>
              <a:rPr lang="en-GB" sz="2000" baseline="-25000" dirty="0">
                <a:latin typeface="Comic Sans MS" pitchFamily="64" charset="0"/>
              </a:rPr>
              <a:t>1</a:t>
            </a:r>
            <a:r>
              <a:rPr lang="en-GB" sz="2000" dirty="0">
                <a:latin typeface="Symbol" pitchFamily="16" charset="2"/>
              </a:rPr>
              <a:t></a:t>
            </a:r>
            <a:r>
              <a:rPr lang="en-GB" sz="2000" dirty="0" smtClean="0">
                <a:latin typeface="Comic Sans MS" pitchFamily="64" charset="0"/>
              </a:rPr>
              <a:t> b</a:t>
            </a:r>
            <a:r>
              <a:rPr lang="en-GB" sz="2000" baseline="-25000" dirty="0" smtClean="0">
                <a:latin typeface="Comic Sans MS" pitchFamily="64" charset="0"/>
              </a:rPr>
              <a:t>1</a:t>
            </a:r>
            <a:r>
              <a:rPr lang="en-GB" sz="2000" dirty="0" smtClean="0">
                <a:latin typeface="Symbol" pitchFamily="16" charset="2"/>
              </a:rPr>
              <a:t></a:t>
            </a:r>
            <a:r>
              <a:rPr lang="en-GB" sz="2000" baseline="-25000" dirty="0" smtClean="0">
                <a:latin typeface="Comic Sans MS" pitchFamily="64" charset="0"/>
              </a:rPr>
              <a:t> </a:t>
            </a:r>
            <a:r>
              <a:rPr lang="en-GB" sz="2000" dirty="0">
                <a:latin typeface="Comic Sans MS" pitchFamily="64" charset="0"/>
              </a:rPr>
              <a:t>,</a:t>
            </a:r>
            <a:r>
              <a:rPr lang="en-GB" sz="2000" dirty="0" smtClean="0">
                <a:latin typeface="Comic Sans MS" pitchFamily="64" charset="0"/>
              </a:rPr>
              <a:t> f</a:t>
            </a:r>
            <a:r>
              <a:rPr lang="en-GB" sz="2000" baseline="-25000" dirty="0" smtClean="0">
                <a:latin typeface="Comic Sans MS" pitchFamily="64" charset="0"/>
              </a:rPr>
              <a:t>1</a:t>
            </a:r>
            <a:r>
              <a:rPr lang="en-GB" sz="2000" dirty="0" smtClean="0">
                <a:latin typeface="Symbol" pitchFamily="16" charset="2"/>
              </a:rPr>
              <a:t></a:t>
            </a:r>
            <a:r>
              <a:rPr lang="en-GB" sz="2000" baseline="-25000" dirty="0" smtClean="0">
                <a:latin typeface="Comic Sans MS" pitchFamily="64" charset="0"/>
              </a:rPr>
              <a:t> </a:t>
            </a:r>
            <a:r>
              <a:rPr lang="en-GB" sz="2000" dirty="0">
                <a:latin typeface="Comic Sans MS" pitchFamily="64" charset="0"/>
              </a:rPr>
              <a:t>,</a:t>
            </a:r>
            <a:r>
              <a:rPr lang="en-GB" sz="2000" dirty="0" smtClean="0">
                <a:latin typeface="Comic Sans MS" pitchFamily="64" charset="0"/>
              </a:rPr>
              <a:t> </a:t>
            </a:r>
            <a:r>
              <a:rPr lang="en-GB" sz="2000" dirty="0" smtClean="0">
                <a:latin typeface="Symbol" pitchFamily="16" charset="2"/>
              </a:rPr>
              <a:t></a:t>
            </a:r>
            <a:r>
              <a:rPr lang="en-GB" sz="2000" dirty="0" smtClean="0">
                <a:latin typeface="Comic Sans MS" pitchFamily="64" charset="0"/>
              </a:rPr>
              <a:t> </a:t>
            </a:r>
            <a:r>
              <a:rPr lang="en-GB" sz="2000" dirty="0">
                <a:latin typeface="Comic Sans MS" pitchFamily="64" charset="0"/>
              </a:rPr>
              <a:t>,</a:t>
            </a:r>
            <a:r>
              <a:rPr lang="en-GB" sz="2000" dirty="0" smtClean="0">
                <a:latin typeface="Comic Sans MS" pitchFamily="64" charset="0"/>
              </a:rPr>
              <a:t> a</a:t>
            </a:r>
            <a:r>
              <a:rPr lang="en-GB" sz="2000" baseline="-25000" dirty="0" smtClean="0">
                <a:latin typeface="Comic Sans MS" pitchFamily="64" charset="0"/>
              </a:rPr>
              <a:t>1</a:t>
            </a:r>
            <a:r>
              <a:rPr lang="en-GB" sz="2000" dirty="0" smtClean="0">
                <a:latin typeface="Symbol" pitchFamily="16" charset="2"/>
              </a:rPr>
              <a:t></a:t>
            </a:r>
            <a:r>
              <a:rPr lang="en-GB" sz="2000" baseline="-25000" dirty="0" smtClean="0">
                <a:latin typeface="Comic Sans MS" pitchFamily="64" charset="0"/>
              </a:rPr>
              <a:t> </a:t>
            </a:r>
            <a:endParaRPr lang="en-GB" sz="20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Symbol" pitchFamily="16" charset="2"/>
              </a:rPr>
              <a:t></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(1300)</a:t>
            </a:r>
            <a:r>
              <a:rPr lang="en-GB" sz="2000" dirty="0">
                <a:latin typeface="Symbol" pitchFamily="16" charset="2"/>
              </a:rPr>
              <a:t></a:t>
            </a:r>
            <a:r>
              <a:rPr lang="en-GB" sz="2000" dirty="0">
                <a:latin typeface="Comic Sans MS" pitchFamily="64" charset="0"/>
              </a:rPr>
              <a:t> , a</a:t>
            </a:r>
            <a:r>
              <a:rPr lang="en-GB" sz="2000" baseline="-25000" dirty="0">
                <a:latin typeface="Comic Sans MS" pitchFamily="64" charset="0"/>
              </a:rPr>
              <a:t>1</a:t>
            </a:r>
            <a:r>
              <a:rPr lang="en-GB" sz="2000" dirty="0" smtClean="0">
                <a:latin typeface="Symbol" pitchFamily="16" charset="2"/>
              </a:rPr>
              <a:t></a:t>
            </a:r>
            <a:r>
              <a:rPr lang="en-GB" sz="2000" dirty="0" smtClean="0">
                <a:latin typeface="Comic Sans MS" pitchFamily="64" charset="0"/>
              </a:rPr>
              <a:t>, f</a:t>
            </a:r>
            <a:r>
              <a:rPr lang="en-GB" sz="2000" baseline="-25000" dirty="0" smtClean="0">
                <a:latin typeface="Comic Sans MS" pitchFamily="64" charset="0"/>
              </a:rPr>
              <a:t>1</a:t>
            </a:r>
            <a:r>
              <a:rPr lang="en-GB" sz="2000" dirty="0" smtClean="0">
                <a:latin typeface="Symbol" charset="2"/>
                <a:cs typeface="Symbol" charset="2"/>
              </a:rPr>
              <a:t>h</a:t>
            </a:r>
            <a:r>
              <a:rPr lang="en-GB" sz="2000" dirty="0" smtClean="0">
                <a:latin typeface="Comic Sans MS" pitchFamily="64" charset="0"/>
              </a:rPr>
              <a:t>      </a:t>
            </a:r>
            <a:endParaRPr lang="en-GB" sz="20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b</a:t>
            </a:r>
            <a:r>
              <a:rPr lang="en-GB" sz="2000" baseline="-25000" dirty="0">
                <a:latin typeface="Comic Sans MS" pitchFamily="64" charset="0"/>
              </a:rPr>
              <a:t>2 </a:t>
            </a:r>
            <a:r>
              <a:rPr lang="en-GB" sz="2000" dirty="0">
                <a:latin typeface="Symbol" pitchFamily="16" charset="2"/>
              </a:rPr>
              <a:t></a:t>
            </a:r>
            <a:r>
              <a:rPr lang="en-GB" sz="2000" dirty="0">
                <a:latin typeface="Comic Sans MS" pitchFamily="64" charset="0"/>
              </a:rPr>
              <a:t> a</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 , h</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 </a:t>
            </a:r>
            <a:r>
              <a:rPr lang="en-GB" sz="2000" dirty="0">
                <a:latin typeface="Symbol" pitchFamily="16" charset="2"/>
              </a:rPr>
              <a:t></a:t>
            </a:r>
            <a:r>
              <a:rPr lang="en-GB" sz="2000" dirty="0">
                <a:latin typeface="Comic Sans MS" pitchFamily="64" charset="0"/>
              </a:rPr>
              <a:t>a</a:t>
            </a:r>
            <a:r>
              <a:rPr lang="en-GB" sz="2000" baseline="-25000" dirty="0">
                <a:latin typeface="Comic Sans MS" pitchFamily="64" charset="0"/>
              </a:rPr>
              <a:t>2</a:t>
            </a:r>
            <a:r>
              <a:rPr lang="en-GB" sz="20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h</a:t>
            </a:r>
            <a:r>
              <a:rPr lang="en-GB" sz="2000" baseline="-25000" dirty="0">
                <a:latin typeface="Comic Sans MS" pitchFamily="64" charset="0"/>
              </a:rPr>
              <a:t>2 </a:t>
            </a:r>
            <a:r>
              <a:rPr lang="en-GB" sz="2000" dirty="0">
                <a:latin typeface="Symbol" pitchFamily="16" charset="2"/>
              </a:rPr>
              <a:t></a:t>
            </a:r>
            <a:r>
              <a:rPr lang="en-GB" sz="2000" dirty="0">
                <a:latin typeface="Comic Sans MS" pitchFamily="64" charset="0"/>
              </a:rPr>
              <a:t> b</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 , </a:t>
            </a:r>
            <a:r>
              <a:rPr lang="en-GB" sz="2000" dirty="0">
                <a:latin typeface="Symbol" pitchFamily="16" charset="2"/>
              </a:rPr>
              <a:t></a:t>
            </a: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b</a:t>
            </a:r>
            <a:r>
              <a:rPr lang="en-GB" sz="2000" baseline="-25000" dirty="0">
                <a:latin typeface="Comic Sans MS" pitchFamily="64" charset="0"/>
              </a:rPr>
              <a:t>0 </a:t>
            </a:r>
            <a:r>
              <a:rPr lang="en-GB" sz="2000" dirty="0">
                <a:latin typeface="Symbol" pitchFamily="16" charset="2"/>
              </a:rPr>
              <a:t></a:t>
            </a:r>
            <a:r>
              <a:rPr lang="en-GB" sz="2000" dirty="0">
                <a:latin typeface="Comic Sans MS" pitchFamily="64" charset="0"/>
              </a:rPr>
              <a:t> </a:t>
            </a:r>
            <a:r>
              <a:rPr lang="en-GB" sz="2000" dirty="0">
                <a:latin typeface="Symbol" pitchFamily="16" charset="2"/>
              </a:rPr>
              <a:t></a:t>
            </a:r>
            <a:r>
              <a:rPr lang="en-GB" sz="2000" dirty="0">
                <a:latin typeface="Comic Sans MS" pitchFamily="64" charset="0"/>
              </a:rPr>
              <a:t>(1300)</a:t>
            </a:r>
            <a:r>
              <a:rPr lang="en-GB" sz="2000" dirty="0">
                <a:latin typeface="Symbol" pitchFamily="16" charset="2"/>
              </a:rPr>
              <a:t></a:t>
            </a:r>
            <a:r>
              <a:rPr lang="en-GB" sz="2000" dirty="0">
                <a:latin typeface="Comic Sans MS" pitchFamily="64" charset="0"/>
              </a:rPr>
              <a:t> , h</a:t>
            </a:r>
            <a:r>
              <a:rPr lang="en-GB" sz="2000" baseline="-25000" dirty="0">
                <a:latin typeface="Comic Sans MS" pitchFamily="64" charset="0"/>
              </a:rPr>
              <a:t>1</a:t>
            </a:r>
            <a:r>
              <a:rPr lang="en-GB" sz="20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h</a:t>
            </a:r>
            <a:r>
              <a:rPr lang="en-GB" sz="2000" baseline="-25000" dirty="0">
                <a:latin typeface="Comic Sans MS" pitchFamily="64" charset="0"/>
              </a:rPr>
              <a:t>0 </a:t>
            </a:r>
            <a:r>
              <a:rPr lang="en-GB" sz="2000" dirty="0">
                <a:latin typeface="Symbol" pitchFamily="16" charset="2"/>
              </a:rPr>
              <a:t></a:t>
            </a:r>
            <a:r>
              <a:rPr lang="en-GB" sz="2000" dirty="0">
                <a:latin typeface="Comic Sans MS" pitchFamily="64" charset="0"/>
              </a:rPr>
              <a:t> b</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 , h</a:t>
            </a:r>
            <a:r>
              <a:rPr lang="en-GB" sz="2000" baseline="-25000" dirty="0">
                <a:latin typeface="Comic Sans MS" pitchFamily="64" charset="0"/>
              </a:rPr>
              <a:t>1</a:t>
            </a:r>
            <a:r>
              <a:rPr lang="en-GB" sz="2000" dirty="0">
                <a:latin typeface="Symbol" pitchFamily="16" charset="2"/>
              </a:rPr>
              <a:t></a:t>
            </a:r>
            <a:r>
              <a:rPr lang="en-GB" sz="2400" dirty="0">
                <a:latin typeface="Symbol" pitchFamily="16" charset="2"/>
              </a:rPr>
              <a:t></a:t>
            </a:r>
          </a:p>
        </p:txBody>
      </p:sp>
      <p:sp>
        <p:nvSpPr>
          <p:cNvPr id="15" name="TextBox 14"/>
          <p:cNvSpPr txBox="1"/>
          <p:nvPr/>
        </p:nvSpPr>
        <p:spPr>
          <a:xfrm>
            <a:off x="262221" y="1459467"/>
            <a:ext cx="2637486" cy="369332"/>
          </a:xfrm>
          <a:prstGeom prst="rect">
            <a:avLst/>
          </a:prstGeom>
          <a:noFill/>
        </p:spPr>
        <p:txBody>
          <a:bodyPr wrap="none" rtlCol="0">
            <a:spAutoFit/>
          </a:bodyPr>
          <a:lstStyle/>
          <a:p>
            <a:r>
              <a:rPr lang="en-US" dirty="0" smtClean="0"/>
              <a:t>Decay model expectations</a:t>
            </a:r>
            <a:endParaRPr lang="en-US" dirty="0"/>
          </a:p>
        </p:txBody>
      </p:sp>
      <p:sp>
        <p:nvSpPr>
          <p:cNvPr id="16" name="AutoShape 18"/>
          <p:cNvSpPr>
            <a:spLocks noChangeArrowheads="1"/>
          </p:cNvSpPr>
          <p:nvPr/>
        </p:nvSpPr>
        <p:spPr bwMode="auto">
          <a:xfrm>
            <a:off x="262221" y="1828799"/>
            <a:ext cx="2944683" cy="2618282"/>
          </a:xfrm>
          <a:prstGeom prst="roundRect">
            <a:avLst>
              <a:gd name="adj" fmla="val 51"/>
            </a:avLst>
          </a:prstGeom>
          <a:noFill/>
          <a:ln w="9525">
            <a:noFill/>
            <a:round/>
            <a:headEnd/>
            <a:tailEnd/>
          </a:ln>
        </p:spPr>
        <p:txBody>
          <a:bodyPr wrap="none" lIns="90000" tIns="46800" rIns="90000" bIns="46800">
            <a:spAutoFit/>
          </a:bodyPr>
          <a:lstStyle/>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Symbol" pitchFamily="16" charset="2"/>
              </a:rPr>
              <a:t></a:t>
            </a:r>
            <a:r>
              <a:rPr lang="en-GB" sz="2000" baseline="-25000" dirty="0">
                <a:latin typeface="Comic Sans MS" pitchFamily="64" charset="0"/>
              </a:rPr>
              <a:t>1</a:t>
            </a:r>
            <a:r>
              <a:rPr lang="en-GB" sz="2000" dirty="0">
                <a:latin typeface="Symbol" pitchFamily="16" charset="2"/>
              </a:rPr>
              <a:t></a:t>
            </a:r>
            <a:r>
              <a:rPr lang="en-GB" sz="2000" dirty="0" smtClean="0">
                <a:latin typeface="Comic Sans MS" pitchFamily="64" charset="0"/>
              </a:rPr>
              <a:t> </a:t>
            </a:r>
            <a:r>
              <a:rPr lang="en-GB" sz="2000" dirty="0" smtClean="0">
                <a:solidFill>
                  <a:srgbClr val="FF0000"/>
                </a:solidFill>
                <a:latin typeface="Comic Sans MS" pitchFamily="64" charset="0"/>
              </a:rPr>
              <a:t>b</a:t>
            </a:r>
            <a:r>
              <a:rPr lang="en-GB" sz="2000" baseline="-25000" dirty="0" smtClean="0">
                <a:solidFill>
                  <a:srgbClr val="FF0000"/>
                </a:solidFill>
                <a:latin typeface="Comic Sans MS" pitchFamily="64" charset="0"/>
              </a:rPr>
              <a:t>1</a:t>
            </a:r>
            <a:r>
              <a:rPr lang="en-GB" sz="2000" dirty="0" smtClean="0">
                <a:solidFill>
                  <a:srgbClr val="FF0000"/>
                </a:solidFill>
                <a:latin typeface="Symbol" pitchFamily="16" charset="2"/>
              </a:rPr>
              <a:t></a:t>
            </a:r>
            <a:r>
              <a:rPr lang="en-GB" sz="2000" baseline="-25000" dirty="0" smtClean="0">
                <a:solidFill>
                  <a:srgbClr val="FF0000"/>
                </a:solidFill>
                <a:latin typeface="Comic Sans MS" pitchFamily="64" charset="0"/>
              </a:rPr>
              <a:t> </a:t>
            </a:r>
            <a:r>
              <a:rPr lang="en-GB" sz="2000" dirty="0">
                <a:latin typeface="Comic Sans MS" pitchFamily="64" charset="0"/>
              </a:rPr>
              <a:t>,</a:t>
            </a:r>
            <a:r>
              <a:rPr lang="en-GB" sz="2000" dirty="0" smtClean="0">
                <a:latin typeface="Comic Sans MS" pitchFamily="64" charset="0"/>
              </a:rPr>
              <a:t> </a:t>
            </a:r>
            <a:r>
              <a:rPr lang="en-GB" sz="2000" dirty="0" smtClean="0">
                <a:solidFill>
                  <a:srgbClr val="3366FF"/>
                </a:solidFill>
                <a:latin typeface="Comic Sans MS" pitchFamily="64" charset="0"/>
              </a:rPr>
              <a:t>f</a:t>
            </a:r>
            <a:r>
              <a:rPr lang="en-GB" sz="2000" baseline="-25000" dirty="0" smtClean="0">
                <a:solidFill>
                  <a:srgbClr val="3366FF"/>
                </a:solidFill>
                <a:latin typeface="Comic Sans MS" pitchFamily="64" charset="0"/>
              </a:rPr>
              <a:t>1</a:t>
            </a:r>
            <a:r>
              <a:rPr lang="en-GB" sz="2000" dirty="0" smtClean="0">
                <a:solidFill>
                  <a:srgbClr val="3366FF"/>
                </a:solidFill>
                <a:latin typeface="Symbol" pitchFamily="16" charset="2"/>
              </a:rPr>
              <a:t></a:t>
            </a:r>
            <a:r>
              <a:rPr lang="en-GB" sz="2000" baseline="-25000" dirty="0" smtClean="0">
                <a:solidFill>
                  <a:srgbClr val="3366FF"/>
                </a:solidFill>
                <a:latin typeface="Comic Sans MS" pitchFamily="64" charset="0"/>
              </a:rPr>
              <a:t> </a:t>
            </a:r>
            <a:r>
              <a:rPr lang="en-GB" sz="2000" dirty="0">
                <a:latin typeface="Comic Sans MS" pitchFamily="64" charset="0"/>
              </a:rPr>
              <a:t>,</a:t>
            </a:r>
            <a:r>
              <a:rPr lang="en-GB" sz="2000" dirty="0" smtClean="0">
                <a:latin typeface="Comic Sans MS" pitchFamily="64" charset="0"/>
              </a:rPr>
              <a:t> </a:t>
            </a:r>
            <a:r>
              <a:rPr lang="en-GB" sz="2000" dirty="0" smtClean="0">
                <a:solidFill>
                  <a:srgbClr val="FF0000"/>
                </a:solidFill>
                <a:latin typeface="Symbol" pitchFamily="16" charset="2"/>
              </a:rPr>
              <a:t></a:t>
            </a:r>
            <a:r>
              <a:rPr lang="en-GB" sz="2000" dirty="0" smtClean="0">
                <a:latin typeface="Comic Sans MS" pitchFamily="64" charset="0"/>
              </a:rPr>
              <a:t> </a:t>
            </a:r>
            <a:r>
              <a:rPr lang="en-GB" sz="2000" dirty="0">
                <a:latin typeface="Comic Sans MS" pitchFamily="64" charset="0"/>
              </a:rPr>
              <a:t>,</a:t>
            </a:r>
            <a:r>
              <a:rPr lang="en-GB" sz="2000" dirty="0" smtClean="0">
                <a:latin typeface="Comic Sans MS" pitchFamily="64" charset="0"/>
              </a:rPr>
              <a:t> a</a:t>
            </a:r>
            <a:r>
              <a:rPr lang="en-GB" sz="2000" baseline="-25000" dirty="0" smtClean="0">
                <a:latin typeface="Comic Sans MS" pitchFamily="64" charset="0"/>
              </a:rPr>
              <a:t>1</a:t>
            </a:r>
            <a:r>
              <a:rPr lang="en-GB" sz="2000" dirty="0" smtClean="0">
                <a:latin typeface="Symbol" pitchFamily="16" charset="2"/>
              </a:rPr>
              <a:t></a:t>
            </a:r>
            <a:r>
              <a:rPr lang="en-GB" sz="2000" baseline="-25000" dirty="0" smtClean="0">
                <a:latin typeface="Comic Sans MS" pitchFamily="64" charset="0"/>
              </a:rPr>
              <a:t> </a:t>
            </a:r>
            <a:endParaRPr lang="en-GB" sz="2000" dirty="0">
              <a:latin typeface="Comic Sans MS" pitchFamily="64" charset="0"/>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Symbol" pitchFamily="16" charset="2"/>
              </a:rPr>
              <a:t></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(1300)</a:t>
            </a:r>
            <a:r>
              <a:rPr lang="en-GB" sz="2000" dirty="0">
                <a:latin typeface="Symbol" pitchFamily="16" charset="2"/>
              </a:rPr>
              <a:t></a:t>
            </a:r>
            <a:r>
              <a:rPr lang="en-GB" sz="2000" dirty="0">
                <a:latin typeface="Comic Sans MS" pitchFamily="64" charset="0"/>
              </a:rPr>
              <a:t> , a</a:t>
            </a:r>
            <a:r>
              <a:rPr lang="en-GB" sz="2000" baseline="-25000" dirty="0">
                <a:latin typeface="Comic Sans MS" pitchFamily="64" charset="0"/>
              </a:rPr>
              <a:t>1</a:t>
            </a:r>
            <a:r>
              <a:rPr lang="en-GB" sz="2000" dirty="0" smtClean="0">
                <a:latin typeface="Symbol" pitchFamily="16" charset="2"/>
              </a:rPr>
              <a:t></a:t>
            </a:r>
            <a:r>
              <a:rPr lang="en-GB" sz="2000" dirty="0" smtClean="0">
                <a:latin typeface="Comic Sans MS" pitchFamily="64" charset="0"/>
              </a:rPr>
              <a:t>, f</a:t>
            </a:r>
            <a:r>
              <a:rPr lang="en-GB" sz="2000" baseline="-25000" dirty="0" smtClean="0">
                <a:latin typeface="Comic Sans MS" pitchFamily="64" charset="0"/>
              </a:rPr>
              <a:t>1</a:t>
            </a:r>
            <a:r>
              <a:rPr lang="en-GB" sz="2000" dirty="0" smtClean="0">
                <a:latin typeface="Symbol" charset="2"/>
                <a:cs typeface="Symbol" charset="2"/>
              </a:rPr>
              <a:t>h</a:t>
            </a:r>
            <a:r>
              <a:rPr lang="en-GB" sz="2000" dirty="0" smtClean="0">
                <a:latin typeface="Comic Sans MS" pitchFamily="64" charset="0"/>
              </a:rPr>
              <a:t>     </a:t>
            </a:r>
            <a:endParaRPr lang="en-GB" sz="2000" dirty="0">
              <a:latin typeface="Symbol" pitchFamily="16" charset="2"/>
            </a:endParaRP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b</a:t>
            </a:r>
            <a:r>
              <a:rPr lang="en-GB" sz="2000" baseline="-25000" dirty="0">
                <a:latin typeface="Comic Sans MS" pitchFamily="64" charset="0"/>
              </a:rPr>
              <a:t>2 </a:t>
            </a:r>
            <a:r>
              <a:rPr lang="en-GB" sz="2000" dirty="0">
                <a:latin typeface="Symbol" pitchFamily="16" charset="2"/>
              </a:rPr>
              <a:t></a:t>
            </a:r>
            <a:r>
              <a:rPr lang="en-GB" sz="2000" dirty="0">
                <a:latin typeface="Comic Sans MS" pitchFamily="64" charset="0"/>
              </a:rPr>
              <a:t> a</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 , h</a:t>
            </a:r>
            <a:r>
              <a:rPr lang="en-GB" sz="2000" baseline="-25000" dirty="0">
                <a:latin typeface="Comic Sans MS" pitchFamily="64" charset="0"/>
              </a:rPr>
              <a:t>1</a:t>
            </a:r>
            <a:r>
              <a:rPr lang="en-GB" sz="2000" dirty="0">
                <a:latin typeface="Symbol" pitchFamily="16" charset="2"/>
              </a:rPr>
              <a:t></a:t>
            </a:r>
            <a:r>
              <a:rPr lang="en-GB" sz="2000" dirty="0">
                <a:latin typeface="Comic Sans MS" pitchFamily="64" charset="0"/>
              </a:rPr>
              <a:t>, </a:t>
            </a:r>
            <a:r>
              <a:rPr lang="en-GB" sz="2000" dirty="0">
                <a:latin typeface="Symbol" pitchFamily="16" charset="2"/>
              </a:rPr>
              <a:t></a:t>
            </a:r>
            <a:r>
              <a:rPr lang="en-GB" sz="2000" dirty="0">
                <a:solidFill>
                  <a:srgbClr val="3366FF"/>
                </a:solidFill>
                <a:latin typeface="Symbol" pitchFamily="16" charset="2"/>
              </a:rPr>
              <a:t></a:t>
            </a:r>
            <a:r>
              <a:rPr lang="en-GB" sz="2000" dirty="0">
                <a:solidFill>
                  <a:srgbClr val="3366FF"/>
                </a:solidFill>
                <a:latin typeface="Comic Sans MS" pitchFamily="64" charset="0"/>
              </a:rPr>
              <a:t>a</a:t>
            </a:r>
            <a:r>
              <a:rPr lang="en-GB" sz="2000" baseline="-25000" dirty="0">
                <a:solidFill>
                  <a:srgbClr val="3366FF"/>
                </a:solidFill>
                <a:latin typeface="Comic Sans MS" pitchFamily="64" charset="0"/>
              </a:rPr>
              <a:t>2</a:t>
            </a:r>
            <a:r>
              <a:rPr lang="en-GB" sz="2000" dirty="0">
                <a:solidFill>
                  <a:srgbClr val="3366FF"/>
                </a:solidFill>
                <a:latin typeface="Symbol" pitchFamily="16" charset="2"/>
              </a:rPr>
              <a:t></a:t>
            </a:r>
            <a:r>
              <a:rPr lang="en-GB" sz="20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h</a:t>
            </a:r>
            <a:r>
              <a:rPr lang="en-GB" sz="2000" baseline="-25000" dirty="0">
                <a:latin typeface="Comic Sans MS" pitchFamily="64" charset="0"/>
              </a:rPr>
              <a:t>2 </a:t>
            </a:r>
            <a:r>
              <a:rPr lang="en-GB" sz="2000" dirty="0">
                <a:latin typeface="Symbol" pitchFamily="16" charset="2"/>
              </a:rPr>
              <a:t></a:t>
            </a:r>
            <a:r>
              <a:rPr lang="en-GB" sz="2000" dirty="0" smtClean="0">
                <a:latin typeface="Comic Sans MS" pitchFamily="64" charset="0"/>
              </a:rPr>
              <a:t> </a:t>
            </a:r>
            <a:r>
              <a:rPr lang="en-GB" sz="2000" dirty="0" smtClean="0">
                <a:solidFill>
                  <a:srgbClr val="FF0000"/>
                </a:solidFill>
                <a:latin typeface="Comic Sans MS" pitchFamily="64" charset="0"/>
              </a:rPr>
              <a:t>b</a:t>
            </a:r>
            <a:r>
              <a:rPr lang="en-GB" sz="2000" baseline="-25000" dirty="0" smtClean="0">
                <a:solidFill>
                  <a:srgbClr val="FF0000"/>
                </a:solidFill>
                <a:latin typeface="Comic Sans MS" pitchFamily="64" charset="0"/>
              </a:rPr>
              <a:t>1</a:t>
            </a:r>
            <a:r>
              <a:rPr lang="en-GB" sz="2000" dirty="0" smtClean="0">
                <a:solidFill>
                  <a:srgbClr val="FF0000"/>
                </a:solidFill>
                <a:latin typeface="Symbol" pitchFamily="16" charset="2"/>
              </a:rPr>
              <a:t></a:t>
            </a:r>
            <a:r>
              <a:rPr lang="en-GB" sz="2000" dirty="0" smtClean="0">
                <a:latin typeface="Comic Sans MS" pitchFamily="64" charset="0"/>
              </a:rPr>
              <a:t> ,</a:t>
            </a:r>
            <a:r>
              <a:rPr lang="en-GB" sz="2000" dirty="0" smtClean="0">
                <a:solidFill>
                  <a:srgbClr val="FF6600"/>
                </a:solidFill>
                <a:latin typeface="Comic Sans MS" pitchFamily="64" charset="0"/>
              </a:rPr>
              <a:t> </a:t>
            </a:r>
            <a:r>
              <a:rPr lang="en-GB" sz="2000" dirty="0">
                <a:solidFill>
                  <a:srgbClr val="FF0000"/>
                </a:solidFill>
                <a:latin typeface="Symbol" pitchFamily="16" charset="2"/>
              </a:rPr>
              <a:t></a:t>
            </a:r>
            <a:r>
              <a:rPr lang="en-GB" sz="2000" dirty="0">
                <a:latin typeface="Symbol" pitchFamily="16" charset="2"/>
              </a:rPr>
              <a:t></a:t>
            </a:r>
          </a:p>
          <a:p>
            <a:pPr eaLnBrk="0" hangingPunct="0">
              <a:buClr>
                <a:srgbClr val="FFFFFF"/>
              </a:buClr>
              <a:buSzPct val="100000"/>
              <a:buFont typeface="Symbol" pitchFamily="16" charset="2"/>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000" dirty="0">
              <a:latin typeface="Symbol" pitchFamily="16" charset="2"/>
            </a:endParaRP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b</a:t>
            </a:r>
            <a:r>
              <a:rPr lang="en-GB" sz="2000" baseline="-25000" dirty="0">
                <a:latin typeface="Comic Sans MS" pitchFamily="64" charset="0"/>
              </a:rPr>
              <a:t>0 </a:t>
            </a:r>
            <a:r>
              <a:rPr lang="en-GB" sz="2000" dirty="0">
                <a:latin typeface="Symbol" pitchFamily="16" charset="2"/>
              </a:rPr>
              <a:t></a:t>
            </a:r>
            <a:r>
              <a:rPr lang="en-GB" sz="2000" dirty="0">
                <a:latin typeface="Comic Sans MS" pitchFamily="64" charset="0"/>
              </a:rPr>
              <a:t> </a:t>
            </a:r>
            <a:r>
              <a:rPr lang="en-GB" sz="2000" dirty="0">
                <a:latin typeface="Symbol" pitchFamily="16" charset="2"/>
              </a:rPr>
              <a:t></a:t>
            </a:r>
            <a:r>
              <a:rPr lang="en-GB" sz="2000" dirty="0">
                <a:latin typeface="Comic Sans MS" pitchFamily="64" charset="0"/>
              </a:rPr>
              <a:t>(1300)</a:t>
            </a:r>
            <a:r>
              <a:rPr lang="en-GB" sz="2000" dirty="0">
                <a:latin typeface="Symbol" pitchFamily="16" charset="2"/>
              </a:rPr>
              <a:t></a:t>
            </a:r>
            <a:r>
              <a:rPr lang="en-GB" sz="2000" dirty="0">
                <a:latin typeface="Comic Sans MS" pitchFamily="64" charset="0"/>
              </a:rPr>
              <a:t> , h</a:t>
            </a:r>
            <a:r>
              <a:rPr lang="en-GB" sz="2000" baseline="-25000" dirty="0">
                <a:latin typeface="Comic Sans MS" pitchFamily="64" charset="0"/>
              </a:rPr>
              <a:t>1</a:t>
            </a:r>
            <a:r>
              <a:rPr lang="en-GB" sz="2000" dirty="0">
                <a:latin typeface="Symbol" pitchFamily="16" charset="2"/>
              </a:rPr>
              <a:t></a:t>
            </a:r>
          </a:p>
          <a:p>
            <a:pPr eaLnBrk="0" hangingPunct="0">
              <a:buClr>
                <a:srgbClr val="FFFFFF"/>
              </a:buClr>
              <a:buSzPct val="100000"/>
              <a:buFont typeface="Comic Sans MS" pitchFamily="64"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000" dirty="0">
                <a:latin typeface="Comic Sans MS" pitchFamily="64" charset="0"/>
              </a:rPr>
              <a:t>h</a:t>
            </a:r>
            <a:r>
              <a:rPr lang="en-GB" sz="2000" baseline="-25000" dirty="0">
                <a:latin typeface="Comic Sans MS" pitchFamily="64" charset="0"/>
              </a:rPr>
              <a:t>0 </a:t>
            </a:r>
            <a:r>
              <a:rPr lang="en-GB" sz="2000" dirty="0">
                <a:latin typeface="Symbol" pitchFamily="16" charset="2"/>
              </a:rPr>
              <a:t></a:t>
            </a:r>
            <a:r>
              <a:rPr lang="en-GB" sz="2000" dirty="0">
                <a:latin typeface="Comic Sans MS" pitchFamily="64" charset="0"/>
              </a:rPr>
              <a:t> </a:t>
            </a:r>
            <a:r>
              <a:rPr lang="en-GB" sz="2000" dirty="0">
                <a:solidFill>
                  <a:srgbClr val="FF0000"/>
                </a:solidFill>
                <a:latin typeface="Comic Sans MS" pitchFamily="64" charset="0"/>
              </a:rPr>
              <a:t>b</a:t>
            </a:r>
            <a:r>
              <a:rPr lang="en-GB" sz="2000" baseline="-25000" dirty="0">
                <a:solidFill>
                  <a:srgbClr val="FF0000"/>
                </a:solidFill>
                <a:latin typeface="Comic Sans MS" pitchFamily="64" charset="0"/>
              </a:rPr>
              <a:t>1</a:t>
            </a:r>
            <a:r>
              <a:rPr lang="en-GB" sz="2000" dirty="0">
                <a:solidFill>
                  <a:srgbClr val="FF0000"/>
                </a:solidFill>
                <a:latin typeface="Symbol" pitchFamily="16" charset="2"/>
              </a:rPr>
              <a:t></a:t>
            </a:r>
            <a:r>
              <a:rPr lang="en-GB" sz="2000" dirty="0">
                <a:latin typeface="Comic Sans MS" pitchFamily="64" charset="0"/>
              </a:rPr>
              <a:t> , h</a:t>
            </a:r>
            <a:r>
              <a:rPr lang="en-GB" sz="2000" baseline="-25000" dirty="0">
                <a:latin typeface="Comic Sans MS" pitchFamily="64" charset="0"/>
              </a:rPr>
              <a:t>1</a:t>
            </a:r>
            <a:r>
              <a:rPr lang="en-GB" sz="2000" dirty="0">
                <a:latin typeface="Symbol" pitchFamily="16" charset="2"/>
              </a:rPr>
              <a:t></a:t>
            </a:r>
            <a:r>
              <a:rPr lang="en-GB" sz="2400" dirty="0">
                <a:latin typeface="Symbol" pitchFamily="16" charset="2"/>
              </a:rPr>
              <a:t></a:t>
            </a:r>
          </a:p>
        </p:txBody>
      </p:sp>
      <p:pic>
        <p:nvPicPr>
          <p:cNvPr id="22" name="Picture 21"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3019425" y="1898650"/>
            <a:ext cx="381000" cy="3048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3019425" y="4111625"/>
            <a:ext cx="368300" cy="304800"/>
          </a:xfrm>
          <a:prstGeom prst="rect">
            <a:avLst/>
          </a:prstGeom>
        </p:spPr>
      </p:pic>
      <p:sp>
        <p:nvSpPr>
          <p:cNvPr id="42" name="TextBox 41"/>
          <p:cNvSpPr txBox="1"/>
          <p:nvPr/>
        </p:nvSpPr>
        <p:spPr>
          <a:xfrm>
            <a:off x="6204398" y="766425"/>
            <a:ext cx="2939602" cy="1631216"/>
          </a:xfrm>
          <a:prstGeom prst="rect">
            <a:avLst/>
          </a:prstGeom>
          <a:noFill/>
        </p:spPr>
        <p:txBody>
          <a:bodyPr wrap="square" rtlCol="0">
            <a:spAutoFit/>
          </a:bodyPr>
          <a:lstStyle/>
          <a:p>
            <a:r>
              <a:rPr lang="en-US" sz="2000" dirty="0" smtClean="0">
                <a:latin typeface="Symbol" charset="2"/>
                <a:cs typeface="Symbol" charset="2"/>
              </a:rPr>
              <a:t>rp   ppp    </a:t>
            </a:r>
            <a:r>
              <a:rPr lang="en-US" sz="2000" dirty="0" smtClean="0">
                <a:latin typeface="Calibri"/>
                <a:cs typeface="Calibri"/>
              </a:rPr>
              <a:t>5-10</a:t>
            </a:r>
            <a:r>
              <a:rPr lang="en-US" sz="2000" dirty="0" smtClean="0">
                <a:latin typeface="Symbol" charset="2"/>
                <a:cs typeface="Symbol" charset="2"/>
              </a:rPr>
              <a:t>m</a:t>
            </a:r>
            <a:r>
              <a:rPr lang="en-US" sz="2000" dirty="0" smtClean="0">
                <a:latin typeface="Calibri"/>
                <a:cs typeface="Calibri"/>
              </a:rPr>
              <a:t>b</a:t>
            </a:r>
          </a:p>
          <a:p>
            <a:r>
              <a:rPr lang="en-US" sz="2000" dirty="0" smtClean="0"/>
              <a:t>b</a:t>
            </a:r>
            <a:r>
              <a:rPr lang="en-US" sz="2000" baseline="-25000" dirty="0" smtClean="0"/>
              <a:t>1</a:t>
            </a:r>
            <a:r>
              <a:rPr lang="en-US" sz="2000" dirty="0" smtClean="0">
                <a:latin typeface="Symbol" charset="2"/>
                <a:cs typeface="Symbol" charset="2"/>
              </a:rPr>
              <a:t>p  wpp      0.2m</a:t>
            </a:r>
            <a:r>
              <a:rPr lang="en-US" sz="2000" dirty="0" smtClean="0">
                <a:latin typeface="Calibri"/>
                <a:cs typeface="Calibri"/>
              </a:rPr>
              <a:t>b</a:t>
            </a:r>
            <a:r>
              <a:rPr lang="en-US" sz="2000" dirty="0" smtClean="0">
                <a:latin typeface="Symbol" charset="2"/>
                <a:cs typeface="Symbol" charset="2"/>
              </a:rPr>
              <a:t> </a:t>
            </a:r>
          </a:p>
          <a:p>
            <a:r>
              <a:rPr lang="en-US" sz="2000" dirty="0" smtClean="0"/>
              <a:t>a</a:t>
            </a:r>
            <a:r>
              <a:rPr lang="en-US" sz="2000" baseline="-25000" dirty="0" smtClean="0"/>
              <a:t>2</a:t>
            </a:r>
            <a:r>
              <a:rPr lang="en-US" sz="2000" dirty="0" smtClean="0">
                <a:latin typeface="Symbol" charset="2"/>
                <a:cs typeface="Symbol" charset="2"/>
              </a:rPr>
              <a:t>p   hpp     </a:t>
            </a:r>
            <a:r>
              <a:rPr lang="en-US" sz="2000" dirty="0" smtClean="0">
                <a:latin typeface="Calibri"/>
                <a:cs typeface="Calibri"/>
              </a:rPr>
              <a:t>0.2</a:t>
            </a:r>
            <a:r>
              <a:rPr lang="en-US" sz="2000" dirty="0" smtClean="0">
                <a:latin typeface="Symbol" charset="2"/>
                <a:cs typeface="Symbol" charset="2"/>
              </a:rPr>
              <a:t>m</a:t>
            </a:r>
            <a:r>
              <a:rPr lang="en-US" sz="2000" dirty="0" smtClean="0">
                <a:latin typeface="Calibri"/>
                <a:cs typeface="Calibri"/>
              </a:rPr>
              <a:t>b</a:t>
            </a:r>
          </a:p>
          <a:p>
            <a:r>
              <a:rPr lang="en-US" sz="2000" dirty="0" smtClean="0"/>
              <a:t>f</a:t>
            </a:r>
            <a:r>
              <a:rPr lang="en-US" sz="2000" baseline="-25000" dirty="0" smtClean="0"/>
              <a:t>1</a:t>
            </a:r>
            <a:r>
              <a:rPr lang="en-US" sz="2000" dirty="0" smtClean="0">
                <a:latin typeface="Symbol" charset="2"/>
                <a:cs typeface="Symbol" charset="2"/>
              </a:rPr>
              <a:t>p</a:t>
            </a:r>
            <a:r>
              <a:rPr lang="en-US" sz="2000" dirty="0" smtClean="0"/>
              <a:t> </a:t>
            </a:r>
            <a:r>
              <a:rPr lang="en-US" sz="2000" dirty="0" smtClean="0">
                <a:latin typeface="Symbol" charset="2"/>
                <a:cs typeface="Symbol" charset="2"/>
              </a:rPr>
              <a:t>, h’p      </a:t>
            </a:r>
            <a:r>
              <a:rPr lang="en-US" sz="2000" dirty="0" smtClean="0">
                <a:latin typeface="Calibri"/>
                <a:cs typeface="Calibri"/>
              </a:rPr>
              <a:t>0.1</a:t>
            </a:r>
            <a:r>
              <a:rPr lang="en-US" sz="2000" dirty="0" smtClean="0">
                <a:latin typeface="Symbol" charset="2"/>
                <a:cs typeface="Symbol" charset="2"/>
              </a:rPr>
              <a:t>m</a:t>
            </a:r>
            <a:r>
              <a:rPr lang="en-US" sz="2000" dirty="0" smtClean="0">
                <a:latin typeface="Calibri"/>
                <a:cs typeface="Calibri"/>
              </a:rPr>
              <a:t>b</a:t>
            </a:r>
          </a:p>
          <a:p>
            <a:r>
              <a:rPr lang="en-US" sz="2000" dirty="0" smtClean="0">
                <a:latin typeface="Symbol" charset="2"/>
                <a:cs typeface="Symbol" charset="2"/>
              </a:rPr>
              <a:t>wp                  </a:t>
            </a:r>
            <a:r>
              <a:rPr lang="en-US" sz="2000" dirty="0" smtClean="0">
                <a:latin typeface="Calibri"/>
                <a:cs typeface="Calibri"/>
              </a:rPr>
              <a:t>1</a:t>
            </a:r>
            <a:r>
              <a:rPr lang="en-US" sz="2000" dirty="0" smtClean="0">
                <a:latin typeface="Symbol" charset="2"/>
                <a:cs typeface="Symbol" charset="2"/>
              </a:rPr>
              <a:t>m</a:t>
            </a:r>
            <a:r>
              <a:rPr lang="en-US" sz="2000" dirty="0" smtClean="0">
                <a:latin typeface="Calibri"/>
                <a:cs typeface="Calibri"/>
              </a:rPr>
              <a:t>b</a:t>
            </a:r>
            <a:r>
              <a:rPr lang="en-US" sz="2000" dirty="0" smtClean="0">
                <a:latin typeface="Symbol" charset="2"/>
                <a:cs typeface="Symbol" charset="2"/>
              </a:rPr>
              <a:t>  </a:t>
            </a:r>
            <a:endParaRPr lang="en-US" sz="2000" dirty="0">
              <a:latin typeface="Symbol" charset="2"/>
              <a:cs typeface="Symbol" charset="2"/>
            </a:endParaRPr>
          </a:p>
        </p:txBody>
      </p:sp>
      <p:sp>
        <p:nvSpPr>
          <p:cNvPr id="52" name="TextBox 51"/>
          <p:cNvSpPr txBox="1"/>
          <p:nvPr/>
        </p:nvSpPr>
        <p:spPr>
          <a:xfrm>
            <a:off x="7898228" y="3908848"/>
            <a:ext cx="788572" cy="369332"/>
          </a:xfrm>
          <a:prstGeom prst="rect">
            <a:avLst/>
          </a:prstGeom>
          <a:noFill/>
        </p:spPr>
        <p:txBody>
          <a:bodyPr wrap="none" rtlCol="0">
            <a:spAutoFit/>
          </a:bodyPr>
          <a:lstStyle/>
          <a:p>
            <a:r>
              <a:rPr lang="en-US" dirty="0" smtClean="0"/>
              <a:t>10</a:t>
            </a:r>
            <a:r>
              <a:rPr lang="en-US" baseline="30000" dirty="0" smtClean="0"/>
              <a:t>7</a:t>
            </a:r>
            <a:r>
              <a:rPr lang="en-US" dirty="0" smtClean="0">
                <a:latin typeface="Symbol" charset="2"/>
                <a:cs typeface="Symbol" charset="2"/>
              </a:rPr>
              <a:t>g</a:t>
            </a:r>
            <a:r>
              <a:rPr lang="en-US" dirty="0" smtClean="0"/>
              <a:t>/s</a:t>
            </a:r>
            <a:endParaRPr lang="en-US" dirty="0"/>
          </a:p>
        </p:txBody>
      </p:sp>
      <p:sp>
        <p:nvSpPr>
          <p:cNvPr id="54" name="TextBox 53"/>
          <p:cNvSpPr txBox="1"/>
          <p:nvPr/>
        </p:nvSpPr>
        <p:spPr>
          <a:xfrm>
            <a:off x="6324600" y="2362200"/>
            <a:ext cx="2535820" cy="523220"/>
          </a:xfrm>
          <a:prstGeom prst="rect">
            <a:avLst/>
          </a:prstGeom>
          <a:noFill/>
        </p:spPr>
        <p:txBody>
          <a:bodyPr wrap="none" rtlCol="0">
            <a:spAutoFit/>
          </a:bodyPr>
          <a:lstStyle/>
          <a:p>
            <a:r>
              <a:rPr lang="en-US" sz="1400" dirty="0" smtClean="0">
                <a:solidFill>
                  <a:srgbClr val="800000"/>
                </a:solidFill>
              </a:rPr>
              <a:t>26 weeks running, 1/3 beam on,</a:t>
            </a:r>
          </a:p>
          <a:p>
            <a:r>
              <a:rPr lang="en-US" sz="1400" dirty="0">
                <a:solidFill>
                  <a:srgbClr val="800000"/>
                </a:solidFill>
              </a:rPr>
              <a:t>3</a:t>
            </a:r>
            <a:r>
              <a:rPr lang="en-US" sz="1400" dirty="0" smtClean="0">
                <a:solidFill>
                  <a:srgbClr val="800000"/>
                </a:solidFill>
              </a:rPr>
              <a:t>0% reconstruction.</a:t>
            </a:r>
            <a:endParaRPr lang="en-US" sz="1400" dirty="0">
              <a:solidFill>
                <a:srgbClr val="800000"/>
              </a:solidFill>
            </a:endParaRPr>
          </a:p>
        </p:txBody>
      </p:sp>
      <p:sp>
        <p:nvSpPr>
          <p:cNvPr id="55" name="TextBox 54"/>
          <p:cNvSpPr txBox="1"/>
          <p:nvPr/>
        </p:nvSpPr>
        <p:spPr>
          <a:xfrm>
            <a:off x="228768" y="4768334"/>
            <a:ext cx="4996580" cy="1077218"/>
          </a:xfrm>
          <a:prstGeom prst="rect">
            <a:avLst/>
          </a:prstGeom>
          <a:noFill/>
        </p:spPr>
        <p:txBody>
          <a:bodyPr wrap="none" rtlCol="0">
            <a:spAutoFit/>
          </a:bodyPr>
          <a:lstStyle/>
          <a:p>
            <a:r>
              <a:rPr lang="en-US" sz="1600" dirty="0" smtClean="0">
                <a:solidFill>
                  <a:schemeClr val="accent5">
                    <a:lumMod val="75000"/>
                  </a:schemeClr>
                </a:solidFill>
              </a:rPr>
              <a:t>If we produce an exotic with a </a:t>
            </a:r>
            <a:r>
              <a:rPr lang="en-US" sz="1600" dirty="0">
                <a:solidFill>
                  <a:srgbClr val="FF0000"/>
                </a:solidFill>
              </a:rPr>
              <a:t>2</a:t>
            </a:r>
            <a:r>
              <a:rPr lang="en-US" sz="1600" dirty="0" smtClean="0">
                <a:solidFill>
                  <a:srgbClr val="FF0000"/>
                </a:solidFill>
              </a:rPr>
              <a:t> nb </a:t>
            </a:r>
            <a:r>
              <a:rPr lang="en-US" sz="1600" dirty="0" smtClean="0">
                <a:solidFill>
                  <a:schemeClr val="accent5">
                    <a:lumMod val="75000"/>
                  </a:schemeClr>
                </a:solidFill>
              </a:rPr>
              <a:t>cross section over </a:t>
            </a:r>
          </a:p>
          <a:p>
            <a:r>
              <a:rPr lang="en-US" sz="1600" dirty="0" smtClean="0">
                <a:solidFill>
                  <a:schemeClr val="accent5">
                    <a:lumMod val="75000"/>
                  </a:schemeClr>
                </a:solidFill>
              </a:rPr>
              <a:t>400 MeV in mass (peak) (20 20MeV-wide bins), we expect </a:t>
            </a:r>
          </a:p>
          <a:p>
            <a:r>
              <a:rPr lang="en-US" sz="1600" dirty="0" smtClean="0">
                <a:solidFill>
                  <a:schemeClr val="accent5">
                    <a:lumMod val="75000"/>
                  </a:schemeClr>
                </a:solidFill>
              </a:rPr>
              <a:t>about 30000 events per year, or about </a:t>
            </a:r>
            <a:r>
              <a:rPr lang="en-US" sz="1600" dirty="0" smtClean="0">
                <a:solidFill>
                  <a:srgbClr val="FF0000"/>
                </a:solidFill>
              </a:rPr>
              <a:t>1000 events</a:t>
            </a:r>
            <a:r>
              <a:rPr lang="en-US" sz="1600" dirty="0" smtClean="0">
                <a:solidFill>
                  <a:schemeClr val="accent5">
                    <a:lumMod val="75000"/>
                  </a:schemeClr>
                </a:solidFill>
              </a:rPr>
              <a:t> per</a:t>
            </a:r>
          </a:p>
          <a:p>
            <a:r>
              <a:rPr lang="en-US" sz="1600" dirty="0" smtClean="0">
                <a:solidFill>
                  <a:schemeClr val="accent5">
                    <a:lumMod val="75000"/>
                  </a:schemeClr>
                </a:solidFill>
              </a:rPr>
              <a:t>bin. This is a solid signal for the expected rates. </a:t>
            </a:r>
          </a:p>
        </p:txBody>
      </p:sp>
      <p:sp>
        <p:nvSpPr>
          <p:cNvPr id="57" name="TextBox 56"/>
          <p:cNvSpPr txBox="1"/>
          <p:nvPr/>
        </p:nvSpPr>
        <p:spPr>
          <a:xfrm>
            <a:off x="3527643" y="2993447"/>
            <a:ext cx="1210588" cy="369332"/>
          </a:xfrm>
          <a:prstGeom prst="rect">
            <a:avLst/>
          </a:prstGeom>
          <a:noFill/>
        </p:spPr>
        <p:txBody>
          <a:bodyPr wrap="none" rtlCol="0">
            <a:spAutoFit/>
          </a:bodyPr>
          <a:lstStyle/>
          <a:p>
            <a:r>
              <a:rPr lang="en-US" dirty="0" smtClean="0"/>
              <a:t>~1000 </a:t>
            </a:r>
            <a:r>
              <a:rPr lang="en-US" dirty="0" err="1" smtClean="0"/>
              <a:t>evts</a:t>
            </a:r>
            <a:endParaRPr lang="en-US" dirty="0"/>
          </a:p>
        </p:txBody>
      </p:sp>
      <p:cxnSp>
        <p:nvCxnSpPr>
          <p:cNvPr id="59" name="Straight Arrow Connector 58"/>
          <p:cNvCxnSpPr/>
          <p:nvPr/>
        </p:nvCxnSpPr>
        <p:spPr>
          <a:xfrm>
            <a:off x="4303920" y="3362779"/>
            <a:ext cx="268080" cy="14242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21" name="Picture 20" descr="hybrids_rates.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5717744" y="2870577"/>
            <a:ext cx="3456432" cy="34564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000"/>
                                  </p:stCondLst>
                                  <p:childTnLst>
                                    <p:set>
                                      <p:cBhvr>
                                        <p:cTn id="11" dur="1" fill="hold">
                                          <p:stCondLst>
                                            <p:cond delay="0"/>
                                          </p:stCondLst>
                                        </p:cTn>
                                        <p:tgtEl>
                                          <p:spTgt spid="22"/>
                                        </p:tgtEl>
                                        <p:attrNameLst>
                                          <p:attrName>style.visibility</p:attrName>
                                        </p:attrNameLst>
                                      </p:cBhvr>
                                      <p:to>
                                        <p:strVal val="visible"/>
                                      </p:to>
                                    </p:set>
                                  </p:childTnLst>
                                </p:cTn>
                              </p:par>
                              <p:par>
                                <p:cTn id="12" presetID="1" presetClass="entr" presetSubtype="0" fill="hold" nodeType="withEffect">
                                  <p:stCondLst>
                                    <p:cond delay="2000"/>
                                  </p:stCondLst>
                                  <p:childTnLst>
                                    <p:set>
                                      <p:cBhvr>
                                        <p:cTn id="13" dur="1" fill="hold">
                                          <p:stCondLst>
                                            <p:cond delay="0"/>
                                          </p:stCondLst>
                                        </p:cTn>
                                        <p:tgtEl>
                                          <p:spTgt spid="2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5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14" grpId="0"/>
      <p:bldP spid="16" grpId="0"/>
      <p:bldP spid="42" grpId="0"/>
      <p:bldP spid="52" grpId="0"/>
      <p:bldP spid="54" grpId="0"/>
      <p:bldP spid="55" grpId="0"/>
      <p:bldP spid="5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15772" y="0"/>
            <a:ext cx="5530850" cy="944562"/>
          </a:xfrm>
        </p:spPr>
        <p:txBody>
          <a:bodyPr/>
          <a:lstStyle/>
          <a:p>
            <a:r>
              <a:rPr lang="en-US" dirty="0" smtClean="0"/>
              <a:t>Amplitude Analysis</a:t>
            </a:r>
            <a:endParaRPr lang="en-US" dirty="0"/>
          </a:p>
        </p:txBody>
      </p:sp>
      <p:sp>
        <p:nvSpPr>
          <p:cNvPr id="4" name="Date Placeholder 3"/>
          <p:cNvSpPr>
            <a:spLocks noGrp="1"/>
          </p:cNvSpPr>
          <p:nvPr>
            <p:ph type="dt" sz="half" idx="10"/>
          </p:nvPr>
        </p:nvSpPr>
        <p:spPr>
          <a:xfrm>
            <a:off x="457200" y="6340475"/>
            <a:ext cx="2133600" cy="365125"/>
          </a:xfrm>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5</a:t>
            </a:fld>
            <a:endParaRPr lang="en-US"/>
          </a:p>
        </p:txBody>
      </p:sp>
      <p:sp>
        <p:nvSpPr>
          <p:cNvPr id="25" name="TextBox 24"/>
          <p:cNvSpPr txBox="1"/>
          <p:nvPr/>
        </p:nvSpPr>
        <p:spPr>
          <a:xfrm>
            <a:off x="730152" y="2018526"/>
            <a:ext cx="2851248" cy="430887"/>
          </a:xfrm>
          <a:prstGeom prst="rect">
            <a:avLst/>
          </a:prstGeom>
          <a:noFill/>
        </p:spPr>
        <p:txBody>
          <a:bodyPr wrap="none" rtlCol="0">
            <a:spAutoFit/>
          </a:bodyPr>
          <a:lstStyle/>
          <a:p>
            <a:r>
              <a:rPr lang="en-US" sz="2200" dirty="0" smtClean="0"/>
              <a:t>E852 </a:t>
            </a:r>
            <a:r>
              <a:rPr lang="en-US" sz="2200" dirty="0" smtClean="0">
                <a:latin typeface="Symbol" charset="2"/>
                <a:cs typeface="Symbol" charset="2"/>
              </a:rPr>
              <a:t>p</a:t>
            </a:r>
            <a:r>
              <a:rPr lang="en-US" sz="2200" baseline="30000" dirty="0" smtClean="0"/>
              <a:t>-</a:t>
            </a:r>
            <a:r>
              <a:rPr lang="en-US" sz="2200" dirty="0" smtClean="0"/>
              <a:t>p -&gt; Xp -&gt; </a:t>
            </a:r>
            <a:r>
              <a:rPr lang="en-US" sz="2200" dirty="0" smtClean="0">
                <a:latin typeface="Symbol" charset="2"/>
                <a:cs typeface="Symbol" charset="2"/>
              </a:rPr>
              <a:t>h’p</a:t>
            </a:r>
            <a:r>
              <a:rPr lang="en-US" sz="2200" baseline="30000" dirty="0" smtClean="0"/>
              <a:t>-</a:t>
            </a:r>
            <a:r>
              <a:rPr lang="en-US" sz="2200" dirty="0" smtClean="0"/>
              <a:t>p</a:t>
            </a:r>
            <a:endParaRPr lang="en-US" sz="2200" dirty="0"/>
          </a:p>
        </p:txBody>
      </p:sp>
      <p:sp>
        <p:nvSpPr>
          <p:cNvPr id="26" name="TextBox 25"/>
          <p:cNvSpPr txBox="1"/>
          <p:nvPr/>
        </p:nvSpPr>
        <p:spPr>
          <a:xfrm>
            <a:off x="309028" y="1143000"/>
            <a:ext cx="6301725" cy="1015663"/>
          </a:xfrm>
          <a:prstGeom prst="rect">
            <a:avLst/>
          </a:prstGeom>
          <a:noFill/>
        </p:spPr>
        <p:txBody>
          <a:bodyPr wrap="none" rtlCol="0">
            <a:spAutoFit/>
          </a:bodyPr>
          <a:lstStyle/>
          <a:p>
            <a:pPr>
              <a:buFont typeface="Arial"/>
              <a:buChar char="•"/>
            </a:pPr>
            <a:r>
              <a:rPr lang="en-US" sz="2000" dirty="0" smtClean="0">
                <a:solidFill>
                  <a:srgbClr val="660066"/>
                </a:solidFill>
              </a:rPr>
              <a:t>Determine Q.M. amplitudes (A</a:t>
            </a:r>
            <a:r>
              <a:rPr lang="en-US" sz="2000" baseline="-25000" dirty="0" smtClean="0">
                <a:solidFill>
                  <a:srgbClr val="660066"/>
                </a:solidFill>
              </a:rPr>
              <a:t>i</a:t>
            </a:r>
            <a:r>
              <a:rPr lang="en-US" sz="2000" dirty="0" smtClean="0">
                <a:solidFill>
                  <a:srgbClr val="660066"/>
                </a:solidFill>
              </a:rPr>
              <a:t>) to describe data.</a:t>
            </a:r>
          </a:p>
          <a:p>
            <a:pPr>
              <a:buFont typeface="Arial"/>
              <a:buChar char="•"/>
            </a:pPr>
            <a:r>
              <a:rPr lang="en-US" sz="2000" dirty="0" smtClean="0">
                <a:solidFill>
                  <a:srgbClr val="660066"/>
                </a:solidFill>
              </a:rPr>
              <a:t>Fit for contributions of each A</a:t>
            </a:r>
            <a:r>
              <a:rPr lang="en-US" sz="2000" baseline="-25000" dirty="0" smtClean="0">
                <a:solidFill>
                  <a:srgbClr val="660066"/>
                </a:solidFill>
              </a:rPr>
              <a:t>i</a:t>
            </a:r>
            <a:r>
              <a:rPr lang="en-US" sz="2000" dirty="0" smtClean="0">
                <a:solidFill>
                  <a:srgbClr val="660066"/>
                </a:solidFill>
              </a:rPr>
              <a:t> to get intensity and phases.</a:t>
            </a:r>
          </a:p>
          <a:p>
            <a:pPr>
              <a:buFont typeface="Arial"/>
              <a:buChar char="•"/>
            </a:pPr>
            <a:r>
              <a:rPr lang="en-US" sz="2000" dirty="0" smtClean="0">
                <a:solidFill>
                  <a:srgbClr val="660066"/>
                </a:solidFill>
              </a:rPr>
              <a:t>Fit for intensity and phase differences.</a:t>
            </a:r>
            <a:endParaRPr lang="en-US" sz="2000" dirty="0">
              <a:solidFill>
                <a:srgbClr val="660066"/>
              </a:solidFill>
            </a:endParaRPr>
          </a:p>
        </p:txBody>
      </p:sp>
      <p:pic>
        <p:nvPicPr>
          <p:cNvPr id="28" name="Picture 27" descr="e852_etaprime.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74650" y="3009464"/>
            <a:ext cx="3740150" cy="3494796"/>
          </a:xfrm>
          <a:prstGeom prst="rect">
            <a:avLst/>
          </a:prstGeom>
        </p:spPr>
      </p:pic>
      <p:sp>
        <p:nvSpPr>
          <p:cNvPr id="29" name="TextBox 28"/>
          <p:cNvSpPr txBox="1"/>
          <p:nvPr/>
        </p:nvSpPr>
        <p:spPr>
          <a:xfrm>
            <a:off x="1685622" y="2282389"/>
            <a:ext cx="838691" cy="923330"/>
          </a:xfrm>
          <a:prstGeom prst="rect">
            <a:avLst/>
          </a:prstGeom>
          <a:noFill/>
        </p:spPr>
        <p:txBody>
          <a:bodyPr wrap="square" rtlCol="0">
            <a:spAutoFit/>
          </a:bodyPr>
          <a:lstStyle/>
          <a:p>
            <a:r>
              <a:rPr lang="en-US" dirty="0" smtClean="0"/>
              <a:t>(1</a:t>
            </a:r>
            <a:r>
              <a:rPr lang="en-US" baseline="30000" dirty="0" smtClean="0"/>
              <a:t>-+</a:t>
            </a:r>
            <a:r>
              <a:rPr lang="en-US" dirty="0" smtClean="0"/>
              <a:t>) </a:t>
            </a:r>
            <a:r>
              <a:rPr lang="en-US" dirty="0" smtClean="0">
                <a:latin typeface="Symbol" charset="2"/>
                <a:cs typeface="Symbol" charset="2"/>
              </a:rPr>
              <a:t>p</a:t>
            </a:r>
            <a:r>
              <a:rPr lang="en-US" baseline="-25000" dirty="0" smtClean="0"/>
              <a:t>1</a:t>
            </a:r>
          </a:p>
          <a:p>
            <a:r>
              <a:rPr lang="en-US" dirty="0" smtClean="0"/>
              <a:t>(2</a:t>
            </a:r>
            <a:r>
              <a:rPr lang="en-US" baseline="30000" dirty="0" smtClean="0"/>
              <a:t>++</a:t>
            </a:r>
            <a:r>
              <a:rPr lang="en-US" dirty="0" smtClean="0"/>
              <a:t>) a</a:t>
            </a:r>
            <a:r>
              <a:rPr lang="en-US" baseline="-25000" dirty="0" smtClean="0"/>
              <a:t>2</a:t>
            </a:r>
          </a:p>
          <a:p>
            <a:r>
              <a:rPr lang="en-US" dirty="0" smtClean="0"/>
              <a:t>(4</a:t>
            </a:r>
            <a:r>
              <a:rPr lang="en-US" baseline="30000" dirty="0" smtClean="0"/>
              <a:t>++</a:t>
            </a:r>
            <a:r>
              <a:rPr lang="en-US" dirty="0" smtClean="0"/>
              <a:t>) a</a:t>
            </a:r>
            <a:r>
              <a:rPr lang="en-US" baseline="-25000" dirty="0" smtClean="0"/>
              <a:t>4</a:t>
            </a:r>
            <a:r>
              <a:rPr lang="en-US" dirty="0" smtClean="0"/>
              <a:t>  </a:t>
            </a:r>
            <a:endParaRPr lang="en-US" dirty="0"/>
          </a:p>
        </p:txBody>
      </p:sp>
      <p:sp>
        <p:nvSpPr>
          <p:cNvPr id="30" name="TextBox 29"/>
          <p:cNvSpPr txBox="1"/>
          <p:nvPr/>
        </p:nvSpPr>
        <p:spPr>
          <a:xfrm>
            <a:off x="4491247" y="2158663"/>
            <a:ext cx="4500353" cy="4524316"/>
          </a:xfrm>
          <a:prstGeom prst="rect">
            <a:avLst/>
          </a:prstGeom>
          <a:noFill/>
        </p:spPr>
        <p:txBody>
          <a:bodyPr wrap="square" rtlCol="0">
            <a:spAutoFit/>
          </a:bodyPr>
          <a:lstStyle/>
          <a:p>
            <a:r>
              <a:rPr lang="en-US" dirty="0" smtClean="0">
                <a:solidFill>
                  <a:srgbClr val="660066"/>
                </a:solidFill>
              </a:rPr>
              <a:t>NSF: Physics at the Information Frontier</a:t>
            </a:r>
          </a:p>
          <a:p>
            <a:r>
              <a:rPr lang="en-US" dirty="0" smtClean="0">
                <a:solidFill>
                  <a:srgbClr val="660066"/>
                </a:solidFill>
              </a:rPr>
              <a:t>         IU/CMU/UCONN</a:t>
            </a:r>
          </a:p>
          <a:p>
            <a:endParaRPr lang="en-US" dirty="0" smtClean="0">
              <a:solidFill>
                <a:srgbClr val="660066"/>
              </a:solidFill>
            </a:endParaRPr>
          </a:p>
          <a:p>
            <a:r>
              <a:rPr lang="en-US" dirty="0" smtClean="0">
                <a:solidFill>
                  <a:srgbClr val="660066"/>
                </a:solidFill>
              </a:rPr>
              <a:t>Develop Amplitude Analysis (AA) code appropriate for GlueX analysis. This includes theoretically more correct amplitudes, better interfaces to connect the amplitudes to data, Open Science Grid tools for AA and now development of GPU based tools.</a:t>
            </a:r>
          </a:p>
          <a:p>
            <a:endParaRPr lang="en-US" dirty="0" smtClean="0">
              <a:solidFill>
                <a:srgbClr val="660066"/>
              </a:solidFill>
            </a:endParaRPr>
          </a:p>
          <a:p>
            <a:pPr marL="342900" indent="-342900">
              <a:buFont typeface="+mj-lt"/>
              <a:buAutoNum type="arabicPeriod"/>
            </a:pPr>
            <a:r>
              <a:rPr lang="en-US" dirty="0" smtClean="0">
                <a:solidFill>
                  <a:srgbClr val="660066"/>
                </a:solidFill>
              </a:rPr>
              <a:t>OSG works for Monte Carlo production.</a:t>
            </a:r>
          </a:p>
          <a:p>
            <a:pPr marL="342900" indent="-342900">
              <a:buFont typeface="+mj-lt"/>
              <a:buAutoNum type="arabicPeriod"/>
            </a:pPr>
            <a:r>
              <a:rPr lang="en-US" dirty="0" smtClean="0">
                <a:solidFill>
                  <a:srgbClr val="660066"/>
                </a:solidFill>
              </a:rPr>
              <a:t>First generation tools used on CLAS data.</a:t>
            </a:r>
          </a:p>
          <a:p>
            <a:pPr marL="342900" indent="-342900">
              <a:buFont typeface="+mj-lt"/>
              <a:buAutoNum type="arabicPeriod"/>
            </a:pPr>
            <a:r>
              <a:rPr lang="en-US" dirty="0" smtClean="0">
                <a:solidFill>
                  <a:srgbClr val="660066"/>
                </a:solidFill>
              </a:rPr>
              <a:t>GPU code working on CLEO-</a:t>
            </a:r>
            <a:r>
              <a:rPr lang="en-US" dirty="0" err="1" smtClean="0">
                <a:solidFill>
                  <a:srgbClr val="660066"/>
                </a:solidFill>
              </a:rPr>
              <a:t>c</a:t>
            </a:r>
            <a:r>
              <a:rPr lang="en-US" dirty="0" smtClean="0">
                <a:solidFill>
                  <a:srgbClr val="660066"/>
                </a:solidFill>
              </a:rPr>
              <a:t> data.</a:t>
            </a:r>
          </a:p>
          <a:p>
            <a:pPr marL="342900" indent="-342900">
              <a:buFont typeface="+mj-lt"/>
              <a:buAutoNum type="arabicPeriod"/>
            </a:pPr>
            <a:r>
              <a:rPr lang="en-US" dirty="0" smtClean="0">
                <a:solidFill>
                  <a:srgbClr val="660066"/>
                </a:solidFill>
              </a:rPr>
              <a:t>Pursuing simulated GlueX data analysis.</a:t>
            </a:r>
          </a:p>
          <a:p>
            <a:endParaRPr lang="en-US" dirty="0">
              <a:solidFill>
                <a:srgbClr val="660066"/>
              </a:solidFill>
            </a:endParaRPr>
          </a:p>
          <a:p>
            <a:endParaRPr lang="en-US" dirty="0" smtClean="0">
              <a:solidFill>
                <a:srgbClr val="6600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0"/>
            <a:ext cx="6788150" cy="762000"/>
          </a:xfrm>
        </p:spPr>
        <p:txBody>
          <a:bodyPr>
            <a:normAutofit fontScale="90000"/>
          </a:bodyPr>
          <a:lstStyle/>
          <a:p>
            <a:r>
              <a:rPr lang="en-US" dirty="0" smtClean="0"/>
              <a:t>Checks on the Amplitude Analysis</a:t>
            </a:r>
            <a:endParaRPr lang="en-US" dirty="0"/>
          </a:p>
        </p:txBody>
      </p:sp>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dirty="0"/>
          </a:p>
        </p:txBody>
      </p:sp>
      <p:sp>
        <p:nvSpPr>
          <p:cNvPr id="6" name="Slide Number Placeholder 5"/>
          <p:cNvSpPr>
            <a:spLocks noGrp="1"/>
          </p:cNvSpPr>
          <p:nvPr>
            <p:ph type="sldNum" sz="quarter" idx="12"/>
          </p:nvPr>
        </p:nvSpPr>
        <p:spPr/>
        <p:txBody>
          <a:bodyPr/>
          <a:lstStyle/>
          <a:p>
            <a:fld id="{9715F3B9-89F0-7A49-8C3D-F3D72409BFA8}" type="slidenum">
              <a:rPr lang="en-US" smtClean="0"/>
              <a:pPr/>
              <a:t>6</a:t>
            </a:fld>
            <a:endParaRPr lang="en-US"/>
          </a:p>
        </p:txBody>
      </p:sp>
      <p:sp>
        <p:nvSpPr>
          <p:cNvPr id="21" name="Right Brace 20"/>
          <p:cNvSpPr/>
          <p:nvPr/>
        </p:nvSpPr>
        <p:spPr>
          <a:xfrm>
            <a:off x="3826112" y="1754832"/>
            <a:ext cx="414882" cy="18669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4413070" y="2332335"/>
            <a:ext cx="1149530"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isospin channels</a:t>
            </a:r>
            <a:endParaRPr lang="en-US" dirty="0">
              <a:solidFill>
                <a:schemeClr val="accent5">
                  <a:lumMod val="75000"/>
                </a:schemeClr>
              </a:solidFill>
              <a:latin typeface="Apple Casual"/>
            </a:endParaRPr>
          </a:p>
        </p:txBody>
      </p:sp>
      <p:sp>
        <p:nvSpPr>
          <p:cNvPr id="23" name="TextBox 22"/>
          <p:cNvSpPr txBox="1"/>
          <p:nvPr/>
        </p:nvSpPr>
        <p:spPr>
          <a:xfrm>
            <a:off x="4492987" y="4694535"/>
            <a:ext cx="1069613" cy="923330"/>
          </a:xfrm>
          <a:prstGeom prst="rect">
            <a:avLst/>
          </a:prstGeom>
          <a:noFill/>
        </p:spPr>
        <p:txBody>
          <a:bodyPr wrap="square" rtlCol="0">
            <a:spAutoFit/>
          </a:bodyPr>
          <a:lstStyle/>
          <a:p>
            <a:r>
              <a:rPr lang="en-US" dirty="0" smtClean="0">
                <a:solidFill>
                  <a:schemeClr val="accent5">
                    <a:lumMod val="75000"/>
                  </a:schemeClr>
                </a:solidFill>
                <a:latin typeface="Apple Casual"/>
              </a:rPr>
              <a:t>Different decay modes</a:t>
            </a:r>
            <a:endParaRPr lang="en-US" dirty="0">
              <a:solidFill>
                <a:schemeClr val="accent5">
                  <a:lumMod val="75000"/>
                </a:schemeClr>
              </a:solidFill>
              <a:latin typeface="Apple Casual"/>
            </a:endParaRPr>
          </a:p>
        </p:txBody>
      </p:sp>
      <p:sp>
        <p:nvSpPr>
          <p:cNvPr id="24" name="TextBox 23"/>
          <p:cNvSpPr txBox="1"/>
          <p:nvPr/>
        </p:nvSpPr>
        <p:spPr>
          <a:xfrm>
            <a:off x="282992" y="1140767"/>
            <a:ext cx="5682415" cy="461665"/>
          </a:xfrm>
          <a:prstGeom prst="rect">
            <a:avLst/>
          </a:prstGeom>
          <a:noFill/>
        </p:spPr>
        <p:txBody>
          <a:bodyPr wrap="none" rtlCol="0">
            <a:spAutoFit/>
          </a:bodyPr>
          <a:lstStyle/>
          <a:p>
            <a:r>
              <a:rPr lang="en-US" sz="2400" dirty="0" smtClean="0">
                <a:solidFill>
                  <a:srgbClr val="660066"/>
                </a:solidFill>
              </a:rPr>
              <a:t>Consider the photo production of a </a:t>
            </a:r>
            <a:r>
              <a:rPr lang="en-US" sz="2400" dirty="0" smtClean="0">
                <a:solidFill>
                  <a:srgbClr val="660066"/>
                </a:solidFill>
                <a:latin typeface="Symbol" charset="2"/>
                <a:cs typeface="Symbol" charset="2"/>
              </a:rPr>
              <a:t>p</a:t>
            </a:r>
            <a:r>
              <a:rPr lang="en-US" sz="2400" baseline="-25000" dirty="0" smtClean="0">
                <a:solidFill>
                  <a:srgbClr val="660066"/>
                </a:solidFill>
              </a:rPr>
              <a:t>1</a:t>
            </a:r>
            <a:r>
              <a:rPr lang="en-US" sz="2400" dirty="0" smtClean="0">
                <a:solidFill>
                  <a:srgbClr val="660066"/>
                </a:solidFill>
              </a:rPr>
              <a:t> state.</a:t>
            </a:r>
            <a:endParaRPr lang="en-US" sz="2400" dirty="0">
              <a:solidFill>
                <a:srgbClr val="660066"/>
              </a:solidFill>
            </a:endParaRPr>
          </a:p>
        </p:txBody>
      </p:sp>
      <p:pic>
        <p:nvPicPr>
          <p:cNvPr id="26" name="Picture 25"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609420" y="1801167"/>
            <a:ext cx="3238500" cy="1612900"/>
          </a:xfrm>
          <a:prstGeom prst="rect">
            <a:avLst/>
          </a:prstGeom>
        </p:spPr>
      </p:pic>
      <p:pic>
        <p:nvPicPr>
          <p:cNvPr id="27" name="Picture 26"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49512" y="4495800"/>
            <a:ext cx="3238500" cy="1295400"/>
          </a:xfrm>
          <a:prstGeom prst="rect">
            <a:avLst/>
          </a:prstGeom>
        </p:spPr>
      </p:pic>
      <p:sp>
        <p:nvSpPr>
          <p:cNvPr id="28" name="Right Brace 27"/>
          <p:cNvSpPr/>
          <p:nvPr/>
        </p:nvSpPr>
        <p:spPr>
          <a:xfrm>
            <a:off x="3847920" y="4495800"/>
            <a:ext cx="414882" cy="1295400"/>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TextBox 28"/>
          <p:cNvSpPr txBox="1"/>
          <p:nvPr/>
        </p:nvSpPr>
        <p:spPr>
          <a:xfrm>
            <a:off x="5715000" y="2453669"/>
            <a:ext cx="3178593" cy="2554545"/>
          </a:xfrm>
          <a:prstGeom prst="rect">
            <a:avLst/>
          </a:prstGeom>
          <a:noFill/>
        </p:spPr>
        <p:txBody>
          <a:bodyPr wrap="square" rtlCol="0">
            <a:spAutoFit/>
          </a:bodyPr>
          <a:lstStyle/>
          <a:p>
            <a:r>
              <a:rPr lang="en-US" sz="2000" dirty="0" smtClean="0">
                <a:solidFill>
                  <a:schemeClr val="accent1">
                    <a:lumMod val="75000"/>
                  </a:schemeClr>
                </a:solidFill>
              </a:rPr>
              <a:t>We should find consistent production and decay results across similar channels.</a:t>
            </a:r>
          </a:p>
          <a:p>
            <a:endParaRPr lang="en-US" sz="2000" dirty="0" smtClean="0">
              <a:solidFill>
                <a:schemeClr val="accent1">
                  <a:lumMod val="75000"/>
                </a:schemeClr>
              </a:solidFill>
            </a:endParaRPr>
          </a:p>
          <a:p>
            <a:r>
              <a:rPr lang="en-US" sz="2000" dirty="0" smtClean="0">
                <a:solidFill>
                  <a:schemeClr val="accent1">
                    <a:lumMod val="75000"/>
                  </a:schemeClr>
                </a:solidFill>
              </a:rPr>
              <a:t>We should be able to establish relative decay rates which is important when  interpreting the results. </a:t>
            </a:r>
            <a:endParaRPr lang="en-US" sz="20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2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2000"/>
                                        <p:tgtEl>
                                          <p:spTgt spid="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20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p:bldP spid="28" grpId="0" animBg="1"/>
      <p:bldP spid="29"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7</a:t>
            </a:fld>
            <a:endParaRPr lang="en-US"/>
          </a:p>
        </p:txBody>
      </p:sp>
      <p:pic>
        <p:nvPicPr>
          <p:cNvPr id="7" name="Picture 2"/>
          <p:cNvPicPr>
            <a:picLocks noChangeAspect="1" noChangeArrowheads="1"/>
          </p:cNvPicPr>
          <p:nvPr/>
        </p:nvPicPr>
        <p:blipFill>
          <a:blip r:embed="rId3" cstate="print"/>
          <a:srcRect l="5147" t="10451" r="5147" b="4038"/>
          <a:stretch>
            <a:fillRect/>
          </a:stretch>
        </p:blipFill>
        <p:spPr bwMode="auto">
          <a:xfrm>
            <a:off x="5029200" y="3626364"/>
            <a:ext cx="3657600" cy="2698236"/>
          </a:xfrm>
          <a:prstGeom prst="rect">
            <a:avLst/>
          </a:prstGeom>
          <a:noFill/>
          <a:ln w="9525">
            <a:noFill/>
            <a:miter lim="800000"/>
            <a:headEnd/>
            <a:tailEnd/>
          </a:ln>
          <a:effectLst/>
          <a:scene3d>
            <a:camera prst="orthographicFront">
              <a:rot lat="0" lon="10800000" rev="0"/>
            </a:camera>
            <a:lightRig rig="threePt" dir="t"/>
          </a:scene3d>
        </p:spPr>
      </p:pic>
      <p:grpSp>
        <p:nvGrpSpPr>
          <p:cNvPr id="8" name="Group 21"/>
          <p:cNvGrpSpPr/>
          <p:nvPr/>
        </p:nvGrpSpPr>
        <p:grpSpPr>
          <a:xfrm>
            <a:off x="1460188" y="163513"/>
            <a:ext cx="6340475" cy="2732087"/>
            <a:chOff x="1336675" y="1785938"/>
            <a:chExt cx="6340475" cy="2732087"/>
          </a:xfrm>
        </p:grpSpPr>
        <p:pic>
          <p:nvPicPr>
            <p:cNvPr id="9" name="Picture 8" descr="Hall_D_Rendering_07-04-18"/>
            <p:cNvPicPr>
              <a:picLocks noChangeAspect="1" noChangeArrowheads="1"/>
            </p:cNvPicPr>
            <p:nvPr/>
          </p:nvPicPr>
          <p:blipFill>
            <a:blip r:embed="rId4"/>
            <a:srcRect/>
            <a:stretch>
              <a:fillRect/>
            </a:stretch>
          </p:blipFill>
          <p:spPr bwMode="auto">
            <a:xfrm>
              <a:off x="2088356" y="1898650"/>
              <a:ext cx="4464844" cy="2619375"/>
            </a:xfrm>
            <a:prstGeom prst="rect">
              <a:avLst/>
            </a:prstGeom>
            <a:solidFill>
              <a:schemeClr val="bg1"/>
            </a:solidFill>
          </p:spPr>
        </p:pic>
        <p:sp>
          <p:nvSpPr>
            <p:cNvPr id="10" name="Text Box 4"/>
            <p:cNvSpPr txBox="1">
              <a:spLocks noChangeArrowheads="1"/>
            </p:cNvSpPr>
            <p:nvPr/>
          </p:nvSpPr>
          <p:spPr bwMode="auto">
            <a:xfrm>
              <a:off x="6381750" y="3235325"/>
              <a:ext cx="1295400" cy="739775"/>
            </a:xfrm>
            <a:prstGeom prst="rect">
              <a:avLst/>
            </a:prstGeom>
            <a:solidFill>
              <a:schemeClr val="bg1"/>
            </a:solidFill>
            <a:ln w="9525">
              <a:solidFill>
                <a:srgbClr val="FF0000"/>
              </a:solidFill>
              <a:miter lim="800000"/>
              <a:headEnd/>
              <a:tailEnd/>
            </a:ln>
            <a:effectLst/>
          </p:spPr>
          <p:txBody>
            <a:bodyPr>
              <a:prstTxWarp prst="textNoShape">
                <a:avLst/>
              </a:prstTxWarp>
              <a:spAutoFit/>
            </a:bodyPr>
            <a:lstStyle/>
            <a:p>
              <a:pPr eaLnBrk="0" hangingPunct="0">
                <a:spcBef>
                  <a:spcPct val="20000"/>
                </a:spcBef>
              </a:pPr>
              <a:r>
                <a:rPr lang="en-US" sz="1400" i="0" dirty="0">
                  <a:solidFill>
                    <a:schemeClr val="accent2"/>
                  </a:solidFill>
                  <a:effectLst/>
                  <a:latin typeface="Arial" pitchFamily="-65" charset="0"/>
                </a:rPr>
                <a:t>Tagger Area </a:t>
              </a:r>
              <a:r>
                <a:rPr lang="en-US" sz="1400" i="0" dirty="0" err="1">
                  <a:solidFill>
                    <a:schemeClr val="accent2"/>
                  </a:solidFill>
                  <a:effectLst/>
                  <a:latin typeface="Arial" pitchFamily="-65" charset="0"/>
                </a:rPr>
                <a:t>w</a:t>
              </a:r>
              <a:r>
                <a:rPr lang="en-US" sz="1400" i="0" dirty="0">
                  <a:solidFill>
                    <a:schemeClr val="accent2"/>
                  </a:solidFill>
                  <a:effectLst/>
                  <a:latin typeface="Arial" pitchFamily="-65" charset="0"/>
                </a:rPr>
                <a:t>/ Electron Beam Dump</a:t>
              </a:r>
            </a:p>
          </p:txBody>
        </p:sp>
        <p:sp>
          <p:nvSpPr>
            <p:cNvPr id="11" name="Text Box 5"/>
            <p:cNvSpPr txBox="1">
              <a:spLocks noChangeArrowheads="1"/>
            </p:cNvSpPr>
            <p:nvPr/>
          </p:nvSpPr>
          <p:spPr bwMode="auto">
            <a:xfrm>
              <a:off x="1336675" y="3543300"/>
              <a:ext cx="1905000" cy="314325"/>
            </a:xfrm>
            <a:prstGeom prst="rect">
              <a:avLst/>
            </a:prstGeom>
            <a:solidFill>
              <a:schemeClr val="bg1"/>
            </a:solidFill>
            <a:ln w="9525">
              <a:solidFill>
                <a:srgbClr val="FF0000"/>
              </a:solidFill>
              <a:miter lim="800000"/>
              <a:headEnd/>
              <a:tailEnd/>
            </a:ln>
            <a:effectLst/>
          </p:spPr>
          <p:txBody>
            <a:bodyPr>
              <a:prstTxWarp prst="textNoShape">
                <a:avLst/>
              </a:prstTxWarp>
              <a:spAutoFit/>
            </a:bodyPr>
            <a:lstStyle/>
            <a:p>
              <a:pPr eaLnBrk="0" hangingPunct="0">
                <a:spcBef>
                  <a:spcPct val="20000"/>
                </a:spcBef>
              </a:pPr>
              <a:r>
                <a:rPr lang="en-US" sz="1400" i="0">
                  <a:solidFill>
                    <a:schemeClr val="accent2"/>
                  </a:solidFill>
                  <a:effectLst/>
                  <a:latin typeface="Arial" pitchFamily="-65" charset="0"/>
                </a:rPr>
                <a:t>Photon Beam Dump</a:t>
              </a:r>
            </a:p>
          </p:txBody>
        </p:sp>
        <p:sp>
          <p:nvSpPr>
            <p:cNvPr id="12" name="Line 6"/>
            <p:cNvSpPr>
              <a:spLocks noChangeShapeType="1"/>
            </p:cNvSpPr>
            <p:nvPr/>
          </p:nvSpPr>
          <p:spPr bwMode="auto">
            <a:xfrm flipV="1">
              <a:off x="2251075" y="3009900"/>
              <a:ext cx="838200" cy="533400"/>
            </a:xfrm>
            <a:prstGeom prst="line">
              <a:avLst/>
            </a:prstGeom>
            <a:noFill/>
            <a:ln w="9525">
              <a:solidFill>
                <a:srgbClr val="FF0000"/>
              </a:solidFill>
              <a:round/>
              <a:headEnd/>
              <a:tailEnd type="triangle" w="med" len="med"/>
            </a:ln>
            <a:effectLst/>
          </p:spPr>
          <p:txBody>
            <a:bodyPr>
              <a:prstTxWarp prst="textNoShape">
                <a:avLst/>
              </a:prstTxWarp>
            </a:bodyPr>
            <a:lstStyle/>
            <a:p>
              <a:endParaRPr lang="en-US"/>
            </a:p>
          </p:txBody>
        </p:sp>
        <p:sp>
          <p:nvSpPr>
            <p:cNvPr id="15" name="Text Box 9"/>
            <p:cNvSpPr txBox="1">
              <a:spLocks noChangeArrowheads="1"/>
            </p:cNvSpPr>
            <p:nvPr/>
          </p:nvSpPr>
          <p:spPr bwMode="auto">
            <a:xfrm>
              <a:off x="3756025" y="1785938"/>
              <a:ext cx="762000" cy="314325"/>
            </a:xfrm>
            <a:prstGeom prst="rect">
              <a:avLst/>
            </a:prstGeom>
            <a:solidFill>
              <a:schemeClr val="bg1"/>
            </a:solidFill>
            <a:ln w="9525">
              <a:solidFill>
                <a:srgbClr val="FF0000"/>
              </a:solidFill>
              <a:miter lim="800000"/>
              <a:headEnd/>
              <a:tailEnd/>
            </a:ln>
            <a:effectLst/>
          </p:spPr>
          <p:txBody>
            <a:bodyPr>
              <a:prstTxWarp prst="textNoShape">
                <a:avLst/>
              </a:prstTxWarp>
              <a:spAutoFit/>
            </a:bodyPr>
            <a:lstStyle/>
            <a:p>
              <a:pPr eaLnBrk="0" hangingPunct="0">
                <a:spcBef>
                  <a:spcPct val="20000"/>
                </a:spcBef>
              </a:pPr>
              <a:r>
                <a:rPr lang="en-US" sz="1400" i="0">
                  <a:solidFill>
                    <a:schemeClr val="accent2"/>
                  </a:solidFill>
                  <a:effectLst/>
                  <a:latin typeface="Arial" pitchFamily="-65" charset="0"/>
                </a:rPr>
                <a:t>Hall D</a:t>
              </a:r>
            </a:p>
          </p:txBody>
        </p:sp>
        <p:sp>
          <p:nvSpPr>
            <p:cNvPr id="16" name="Text Box 10"/>
            <p:cNvSpPr txBox="1">
              <a:spLocks noChangeArrowheads="1"/>
            </p:cNvSpPr>
            <p:nvPr/>
          </p:nvSpPr>
          <p:spPr bwMode="auto">
            <a:xfrm>
              <a:off x="4843463" y="2170113"/>
              <a:ext cx="1477962" cy="284162"/>
            </a:xfrm>
            <a:prstGeom prst="rect">
              <a:avLst/>
            </a:prstGeom>
            <a:solidFill>
              <a:schemeClr val="bg1"/>
            </a:solidFill>
            <a:ln w="9525">
              <a:solidFill>
                <a:srgbClr val="FF0000"/>
              </a:solidFill>
              <a:miter lim="800000"/>
              <a:headEnd/>
              <a:tailEnd/>
            </a:ln>
            <a:effectLst/>
          </p:spPr>
          <p:txBody>
            <a:bodyPr>
              <a:prstTxWarp prst="textNoShape">
                <a:avLst/>
              </a:prstTxWarp>
              <a:spAutoFit/>
            </a:bodyPr>
            <a:lstStyle/>
            <a:p>
              <a:pPr eaLnBrk="0" hangingPunct="0">
                <a:spcBef>
                  <a:spcPct val="20000"/>
                </a:spcBef>
              </a:pPr>
              <a:r>
                <a:rPr lang="en-US" sz="1200" i="0">
                  <a:solidFill>
                    <a:schemeClr val="accent2"/>
                  </a:solidFill>
                  <a:effectLst/>
                  <a:latin typeface="Arial" pitchFamily="-65" charset="0"/>
                </a:rPr>
                <a:t>Counting House</a:t>
              </a:r>
            </a:p>
          </p:txBody>
        </p:sp>
        <p:sp>
          <p:nvSpPr>
            <p:cNvPr id="19" name="Line 13"/>
            <p:cNvSpPr>
              <a:spLocks noChangeShapeType="1"/>
            </p:cNvSpPr>
            <p:nvPr/>
          </p:nvSpPr>
          <p:spPr bwMode="auto">
            <a:xfrm flipH="1" flipV="1">
              <a:off x="6459538" y="1944688"/>
              <a:ext cx="260350" cy="1263650"/>
            </a:xfrm>
            <a:prstGeom prst="line">
              <a:avLst/>
            </a:prstGeom>
            <a:noFill/>
            <a:ln w="31750">
              <a:solidFill>
                <a:srgbClr val="FF0000"/>
              </a:solidFill>
              <a:round/>
              <a:headEnd/>
              <a:tailEnd type="triangle" w="med" len="med"/>
            </a:ln>
            <a:effectLst/>
          </p:spPr>
          <p:txBody>
            <a:bodyPr>
              <a:prstTxWarp prst="textNoShape">
                <a:avLst/>
              </a:prstTxWarp>
            </a:bodyPr>
            <a:lstStyle/>
            <a:p>
              <a:endParaRPr lang="en-US"/>
            </a:p>
          </p:txBody>
        </p:sp>
      </p:grpSp>
      <p:pic>
        <p:nvPicPr>
          <p:cNvPr id="22" name="Picture 2"/>
          <p:cNvPicPr>
            <a:picLocks noChangeAspect="1" noChangeArrowheads="1"/>
          </p:cNvPicPr>
          <p:nvPr/>
        </p:nvPicPr>
        <p:blipFill>
          <a:blip r:embed="rId5">
            <a:lum bright="20000" contrast="20000"/>
          </a:blip>
          <a:srcRect l="6123" t="19358" r="10864" b="20199"/>
          <a:stretch>
            <a:fillRect/>
          </a:stretch>
        </p:blipFill>
        <p:spPr bwMode="auto">
          <a:xfrm>
            <a:off x="156708" y="2837389"/>
            <a:ext cx="4262892" cy="2402080"/>
          </a:xfrm>
          <a:prstGeom prst="rect">
            <a:avLst/>
          </a:prstGeom>
          <a:noFill/>
          <a:ln w="9525">
            <a:noFill/>
            <a:miter lim="800000"/>
            <a:headEnd/>
            <a:tailEnd/>
          </a:ln>
          <a:effectLst/>
          <a:scene3d>
            <a:camera prst="orthographicFront">
              <a:rot lat="0" lon="10800000" rev="0"/>
            </a:camera>
            <a:lightRig rig="threePt" dir="t"/>
          </a:scene3d>
        </p:spPr>
      </p:pic>
      <p:cxnSp>
        <p:nvCxnSpPr>
          <p:cNvPr id="24" name="Straight Arrow Connector 23"/>
          <p:cNvCxnSpPr/>
          <p:nvPr/>
        </p:nvCxnSpPr>
        <p:spPr>
          <a:xfrm rot="10800000">
            <a:off x="4343400" y="4372501"/>
            <a:ext cx="1676400" cy="38100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8</a:t>
            </a:fld>
            <a:endParaRPr lang="en-US"/>
          </a:p>
        </p:txBody>
      </p:sp>
      <p:pic>
        <p:nvPicPr>
          <p:cNvPr id="7" name="Picture 2"/>
          <p:cNvPicPr>
            <a:picLocks noChangeAspect="1" noChangeArrowheads="1"/>
          </p:cNvPicPr>
          <p:nvPr/>
        </p:nvPicPr>
        <p:blipFill>
          <a:blip r:embed="rId2" cstate="print"/>
          <a:srcRect l="5147" t="10451" r="5147" b="4038"/>
          <a:stretch>
            <a:fillRect/>
          </a:stretch>
        </p:blipFill>
        <p:spPr bwMode="auto">
          <a:xfrm>
            <a:off x="2362200" y="1858322"/>
            <a:ext cx="4338326" cy="3200412"/>
          </a:xfrm>
          <a:prstGeom prst="rect">
            <a:avLst/>
          </a:prstGeom>
          <a:noFill/>
          <a:ln w="9525">
            <a:noFill/>
            <a:miter lim="800000"/>
            <a:headEnd/>
            <a:tailEnd/>
          </a:ln>
          <a:effectLst/>
          <a:scene3d>
            <a:camera prst="orthographicFront">
              <a:rot lat="0" lon="10800000" rev="0"/>
            </a:camera>
            <a:lightRig rig="threePt" dir="t"/>
          </a:scene3d>
        </p:spPr>
      </p:pic>
      <p:sp>
        <p:nvSpPr>
          <p:cNvPr id="8" name="TextBox 7"/>
          <p:cNvSpPr txBox="1"/>
          <p:nvPr/>
        </p:nvSpPr>
        <p:spPr>
          <a:xfrm>
            <a:off x="6019800" y="2165866"/>
            <a:ext cx="2296760" cy="369332"/>
          </a:xfrm>
          <a:prstGeom prst="rect">
            <a:avLst/>
          </a:prstGeom>
          <a:noFill/>
        </p:spPr>
        <p:txBody>
          <a:bodyPr wrap="none" rtlCol="0">
            <a:spAutoFit/>
          </a:bodyPr>
          <a:lstStyle/>
          <a:p>
            <a:r>
              <a:rPr lang="en-US" dirty="0" smtClean="0"/>
              <a:t>Tagger Magnet @ JLab</a:t>
            </a:r>
            <a:endParaRPr lang="en-US" dirty="0"/>
          </a:p>
        </p:txBody>
      </p:sp>
      <p:sp>
        <p:nvSpPr>
          <p:cNvPr id="9" name="TextBox 8"/>
          <p:cNvSpPr txBox="1"/>
          <p:nvPr/>
        </p:nvSpPr>
        <p:spPr>
          <a:xfrm>
            <a:off x="6858000" y="4070866"/>
            <a:ext cx="2069647" cy="369332"/>
          </a:xfrm>
          <a:prstGeom prst="rect">
            <a:avLst/>
          </a:prstGeom>
          <a:noFill/>
        </p:spPr>
        <p:txBody>
          <a:bodyPr wrap="none" rtlCol="0">
            <a:spAutoFit/>
          </a:bodyPr>
          <a:lstStyle/>
          <a:p>
            <a:r>
              <a:rPr lang="en-US" dirty="0" smtClean="0"/>
              <a:t>Diamond @ UCONN</a:t>
            </a:r>
            <a:endParaRPr lang="en-US" dirty="0"/>
          </a:p>
        </p:txBody>
      </p:sp>
      <p:sp>
        <p:nvSpPr>
          <p:cNvPr id="10" name="TextBox 9"/>
          <p:cNvSpPr txBox="1"/>
          <p:nvPr/>
        </p:nvSpPr>
        <p:spPr>
          <a:xfrm>
            <a:off x="3124200" y="1436132"/>
            <a:ext cx="2305664" cy="369332"/>
          </a:xfrm>
          <a:prstGeom prst="rect">
            <a:avLst/>
          </a:prstGeom>
          <a:noFill/>
        </p:spPr>
        <p:txBody>
          <a:bodyPr wrap="none" rtlCol="0">
            <a:spAutoFit/>
          </a:bodyPr>
          <a:lstStyle/>
          <a:p>
            <a:r>
              <a:rPr lang="en-US" dirty="0" smtClean="0"/>
              <a:t>Microscope @ UCONN</a:t>
            </a:r>
            <a:endParaRPr lang="en-US" dirty="0"/>
          </a:p>
        </p:txBody>
      </p:sp>
      <p:sp>
        <p:nvSpPr>
          <p:cNvPr id="11" name="TextBox 10"/>
          <p:cNvSpPr txBox="1"/>
          <p:nvPr/>
        </p:nvSpPr>
        <p:spPr>
          <a:xfrm>
            <a:off x="799164" y="4070866"/>
            <a:ext cx="1512967" cy="369332"/>
          </a:xfrm>
          <a:prstGeom prst="rect">
            <a:avLst/>
          </a:prstGeom>
          <a:noFill/>
        </p:spPr>
        <p:txBody>
          <a:bodyPr wrap="none" rtlCol="0">
            <a:spAutoFit/>
          </a:bodyPr>
          <a:lstStyle/>
          <a:p>
            <a:r>
              <a:rPr lang="en-US" dirty="0" smtClean="0"/>
              <a:t>Tagger @ CUA</a:t>
            </a:r>
            <a:endParaRPr lang="en-US" dirty="0"/>
          </a:p>
        </p:txBody>
      </p:sp>
      <p:sp>
        <p:nvSpPr>
          <p:cNvPr id="12" name="TextBox 11"/>
          <p:cNvSpPr txBox="1"/>
          <p:nvPr/>
        </p:nvSpPr>
        <p:spPr>
          <a:xfrm>
            <a:off x="1003107" y="2165866"/>
            <a:ext cx="2121093" cy="369332"/>
          </a:xfrm>
          <a:prstGeom prst="rect">
            <a:avLst/>
          </a:prstGeom>
          <a:noFill/>
        </p:spPr>
        <p:txBody>
          <a:bodyPr wrap="none" rtlCol="0">
            <a:spAutoFit/>
          </a:bodyPr>
          <a:lstStyle/>
          <a:p>
            <a:r>
              <a:rPr lang="en-US" dirty="0" smtClean="0"/>
              <a:t>Support @ UNC A&amp;T</a:t>
            </a:r>
            <a:endParaRPr lang="en-US" dirty="0"/>
          </a:p>
        </p:txBody>
      </p:sp>
      <p:sp>
        <p:nvSpPr>
          <p:cNvPr id="13" name="TextBox 12"/>
          <p:cNvSpPr txBox="1"/>
          <p:nvPr/>
        </p:nvSpPr>
        <p:spPr>
          <a:xfrm>
            <a:off x="3124200" y="5257800"/>
            <a:ext cx="2818049" cy="369332"/>
          </a:xfrm>
          <a:prstGeom prst="rect">
            <a:avLst/>
          </a:prstGeom>
          <a:noFill/>
        </p:spPr>
        <p:txBody>
          <a:bodyPr wrap="none" rtlCol="0">
            <a:spAutoFit/>
          </a:bodyPr>
          <a:lstStyle/>
          <a:p>
            <a:r>
              <a:rPr lang="en-US" dirty="0" smtClean="0"/>
              <a:t>Active Collimator @ UCONN</a:t>
            </a:r>
            <a:endParaRPr lang="en-US" dirty="0"/>
          </a:p>
        </p:txBody>
      </p:sp>
      <p:sp>
        <p:nvSpPr>
          <p:cNvPr id="14" name="TextBox 13"/>
          <p:cNvSpPr txBox="1"/>
          <p:nvPr/>
        </p:nvSpPr>
        <p:spPr>
          <a:xfrm>
            <a:off x="799164" y="11668"/>
            <a:ext cx="4344859" cy="584776"/>
          </a:xfrm>
          <a:prstGeom prst="rect">
            <a:avLst/>
          </a:prstGeom>
          <a:noFill/>
        </p:spPr>
        <p:txBody>
          <a:bodyPr wrap="none" rtlCol="0">
            <a:spAutoFit/>
          </a:bodyPr>
          <a:lstStyle/>
          <a:p>
            <a:r>
              <a:rPr lang="en-US" sz="3200" b="1" dirty="0" smtClean="0">
                <a:solidFill>
                  <a:schemeClr val="accent4">
                    <a:lumMod val="75000"/>
                  </a:schemeClr>
                </a:solidFill>
              </a:rPr>
              <a:t>Construction has started</a:t>
            </a:r>
            <a:endParaRPr lang="en-US" sz="3200" b="1"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8/23/10</a:t>
            </a:r>
            <a:endParaRPr lang="en-US"/>
          </a:p>
        </p:txBody>
      </p:sp>
      <p:sp>
        <p:nvSpPr>
          <p:cNvPr id="5" name="Footer Placeholder 4"/>
          <p:cNvSpPr>
            <a:spLocks noGrp="1"/>
          </p:cNvSpPr>
          <p:nvPr>
            <p:ph type="ftr" sz="quarter" idx="11"/>
          </p:nvPr>
        </p:nvSpPr>
        <p:spPr/>
        <p:txBody>
          <a:bodyPr/>
          <a:lstStyle/>
          <a:p>
            <a:r>
              <a:rPr lang="en-US" smtClean="0"/>
              <a:t>GlueX Experiment</a:t>
            </a:r>
            <a:endParaRPr lang="en-US"/>
          </a:p>
        </p:txBody>
      </p:sp>
      <p:sp>
        <p:nvSpPr>
          <p:cNvPr id="6" name="Slide Number Placeholder 5"/>
          <p:cNvSpPr>
            <a:spLocks noGrp="1"/>
          </p:cNvSpPr>
          <p:nvPr>
            <p:ph type="sldNum" sz="quarter" idx="12"/>
          </p:nvPr>
        </p:nvSpPr>
        <p:spPr/>
        <p:txBody>
          <a:bodyPr/>
          <a:lstStyle/>
          <a:p>
            <a:fld id="{E0E4CB38-FC51-AE48-8C3D-188336043114}" type="slidenum">
              <a:rPr lang="en-US" smtClean="0"/>
              <a:pPr/>
              <a:t>9</a:t>
            </a:fld>
            <a:endParaRPr lang="en-US"/>
          </a:p>
        </p:txBody>
      </p:sp>
      <p:pic>
        <p:nvPicPr>
          <p:cNvPr id="7" name="Picture 2"/>
          <p:cNvPicPr>
            <a:picLocks noChangeAspect="1" noChangeArrowheads="1"/>
          </p:cNvPicPr>
          <p:nvPr/>
        </p:nvPicPr>
        <p:blipFill>
          <a:blip r:embed="rId2">
            <a:lum bright="20000" contrast="20000"/>
          </a:blip>
          <a:srcRect l="6123" t="19358" r="10864" b="20199"/>
          <a:stretch>
            <a:fillRect/>
          </a:stretch>
        </p:blipFill>
        <p:spPr bwMode="auto">
          <a:xfrm>
            <a:off x="2374588" y="2590800"/>
            <a:ext cx="4588162" cy="2585365"/>
          </a:xfrm>
          <a:prstGeom prst="rect">
            <a:avLst/>
          </a:prstGeom>
          <a:noFill/>
          <a:ln w="9525">
            <a:noFill/>
            <a:miter lim="800000"/>
            <a:headEnd/>
            <a:tailEnd/>
          </a:ln>
          <a:effectLst/>
          <a:scene3d>
            <a:camera prst="orthographicFront">
              <a:rot lat="0" lon="10800000" rev="0"/>
            </a:camera>
            <a:lightRig rig="threePt" dir="t"/>
          </a:scene3d>
        </p:spPr>
      </p:pic>
      <p:pic>
        <p:nvPicPr>
          <p:cNvPr id="8" name="Picture 5"/>
          <p:cNvPicPr>
            <a:picLocks noChangeAspect="1" noChangeArrowheads="1"/>
          </p:cNvPicPr>
          <p:nvPr/>
        </p:nvPicPr>
        <p:blipFill>
          <a:blip r:embed="rId3"/>
          <a:srcRect/>
          <a:stretch>
            <a:fillRect/>
          </a:stretch>
        </p:blipFill>
        <p:spPr bwMode="auto">
          <a:xfrm>
            <a:off x="3886200" y="1082040"/>
            <a:ext cx="1165860" cy="1508760"/>
          </a:xfrm>
          <a:prstGeom prst="rect">
            <a:avLst/>
          </a:prstGeom>
          <a:noFill/>
          <a:ln w="12700" cap="flat">
            <a:noFill/>
            <a:miter lim="800000"/>
            <a:headEnd/>
            <a:tailEnd/>
          </a:ln>
        </p:spPr>
      </p:pic>
      <p:sp>
        <p:nvSpPr>
          <p:cNvPr id="9" name="TextBox 8"/>
          <p:cNvSpPr txBox="1"/>
          <p:nvPr/>
        </p:nvSpPr>
        <p:spPr>
          <a:xfrm>
            <a:off x="3276600" y="533400"/>
            <a:ext cx="2293379" cy="646331"/>
          </a:xfrm>
          <a:prstGeom prst="rect">
            <a:avLst/>
          </a:prstGeom>
          <a:noFill/>
        </p:spPr>
        <p:txBody>
          <a:bodyPr wrap="none" rtlCol="0">
            <a:spAutoFit/>
          </a:bodyPr>
          <a:lstStyle/>
          <a:p>
            <a:r>
              <a:rPr lang="en-US" dirty="0" smtClean="0"/>
              <a:t>     BCAL @ Regina</a:t>
            </a:r>
          </a:p>
          <a:p>
            <a:r>
              <a:rPr lang="en-US" dirty="0" smtClean="0"/>
              <a:t>12/48 modules at JLab</a:t>
            </a:r>
            <a:endParaRPr lang="en-US" dirty="0"/>
          </a:p>
        </p:txBody>
      </p:sp>
      <p:pic>
        <p:nvPicPr>
          <p:cNvPr id="10" name="Picture 9" descr="ream_plate_a_s.jpg"/>
          <p:cNvPicPr>
            <a:picLocks noChangeAspect="1"/>
          </p:cNvPicPr>
          <p:nvPr/>
        </p:nvPicPr>
        <p:blipFill>
          <a:blip r:embed="rId4"/>
          <a:stretch>
            <a:fillRect/>
          </a:stretch>
        </p:blipFill>
        <p:spPr>
          <a:xfrm>
            <a:off x="6400800" y="1287780"/>
            <a:ext cx="1737360" cy="1303020"/>
          </a:xfrm>
          <a:prstGeom prst="rect">
            <a:avLst/>
          </a:prstGeom>
        </p:spPr>
      </p:pic>
      <p:sp>
        <p:nvSpPr>
          <p:cNvPr id="11" name="TextBox 10"/>
          <p:cNvSpPr txBox="1"/>
          <p:nvPr/>
        </p:nvSpPr>
        <p:spPr>
          <a:xfrm>
            <a:off x="6553200" y="810399"/>
            <a:ext cx="1352128" cy="369332"/>
          </a:xfrm>
          <a:prstGeom prst="rect">
            <a:avLst/>
          </a:prstGeom>
          <a:noFill/>
        </p:spPr>
        <p:txBody>
          <a:bodyPr wrap="none" rtlCol="0">
            <a:spAutoFit/>
          </a:bodyPr>
          <a:lstStyle/>
          <a:p>
            <a:r>
              <a:rPr lang="en-US" dirty="0" smtClean="0"/>
              <a:t>CDC @ CMU</a:t>
            </a:r>
            <a:endParaRPr lang="en-US" dirty="0"/>
          </a:p>
        </p:txBody>
      </p:sp>
      <p:pic>
        <p:nvPicPr>
          <p:cNvPr id="12" name="Picture 11"/>
          <p:cNvPicPr>
            <a:picLocks noChangeAspect="1"/>
          </p:cNvPicPr>
          <p:nvPr/>
        </p:nvPicPr>
        <p:blipFill>
          <a:blip r:embed="rId5"/>
          <a:stretch>
            <a:fillRect/>
          </a:stretch>
        </p:blipFill>
        <p:spPr>
          <a:xfrm>
            <a:off x="850588" y="2590800"/>
            <a:ext cx="1524000" cy="1143000"/>
          </a:xfrm>
          <a:prstGeom prst="rect">
            <a:avLst/>
          </a:prstGeom>
        </p:spPr>
      </p:pic>
      <p:sp>
        <p:nvSpPr>
          <p:cNvPr id="13" name="TextBox 12"/>
          <p:cNvSpPr txBox="1"/>
          <p:nvPr/>
        </p:nvSpPr>
        <p:spPr>
          <a:xfrm>
            <a:off x="1066800" y="2221468"/>
            <a:ext cx="1159392" cy="369332"/>
          </a:xfrm>
          <a:prstGeom prst="rect">
            <a:avLst/>
          </a:prstGeom>
          <a:noFill/>
        </p:spPr>
        <p:txBody>
          <a:bodyPr wrap="none" rtlCol="0">
            <a:spAutoFit/>
          </a:bodyPr>
          <a:lstStyle/>
          <a:p>
            <a:r>
              <a:rPr lang="en-US" dirty="0" smtClean="0"/>
              <a:t>FCAL @ IU</a:t>
            </a:r>
            <a:endParaRPr lang="en-US" dirty="0"/>
          </a:p>
        </p:txBody>
      </p:sp>
      <p:sp>
        <p:nvSpPr>
          <p:cNvPr id="14" name="TextBox 13"/>
          <p:cNvSpPr txBox="1"/>
          <p:nvPr/>
        </p:nvSpPr>
        <p:spPr>
          <a:xfrm>
            <a:off x="7270798" y="2983468"/>
            <a:ext cx="1269060" cy="369332"/>
          </a:xfrm>
          <a:prstGeom prst="rect">
            <a:avLst/>
          </a:prstGeom>
          <a:noFill/>
        </p:spPr>
        <p:txBody>
          <a:bodyPr wrap="none" rtlCol="0">
            <a:spAutoFit/>
          </a:bodyPr>
          <a:lstStyle/>
          <a:p>
            <a:r>
              <a:rPr lang="en-US" dirty="0" smtClean="0"/>
              <a:t>FDC @ JLab</a:t>
            </a:r>
            <a:endParaRPr lang="en-US" dirty="0"/>
          </a:p>
        </p:txBody>
      </p:sp>
      <p:sp>
        <p:nvSpPr>
          <p:cNvPr id="15" name="TextBox 14"/>
          <p:cNvSpPr txBox="1"/>
          <p:nvPr/>
        </p:nvSpPr>
        <p:spPr>
          <a:xfrm>
            <a:off x="7253407" y="3733800"/>
            <a:ext cx="1433393" cy="369332"/>
          </a:xfrm>
          <a:prstGeom prst="rect">
            <a:avLst/>
          </a:prstGeom>
          <a:noFill/>
        </p:spPr>
        <p:txBody>
          <a:bodyPr wrap="none" rtlCol="0">
            <a:spAutoFit/>
          </a:bodyPr>
          <a:lstStyle/>
          <a:p>
            <a:r>
              <a:rPr lang="en-US" dirty="0" smtClean="0"/>
              <a:t>P.S. @ UNCW</a:t>
            </a:r>
            <a:endParaRPr lang="en-US" dirty="0"/>
          </a:p>
        </p:txBody>
      </p:sp>
      <p:sp>
        <p:nvSpPr>
          <p:cNvPr id="16" name="TextBox 15"/>
          <p:cNvSpPr txBox="1"/>
          <p:nvPr/>
        </p:nvSpPr>
        <p:spPr>
          <a:xfrm>
            <a:off x="916387" y="4202668"/>
            <a:ext cx="1217213" cy="369332"/>
          </a:xfrm>
          <a:prstGeom prst="rect">
            <a:avLst/>
          </a:prstGeom>
          <a:noFill/>
        </p:spPr>
        <p:txBody>
          <a:bodyPr wrap="none" rtlCol="0">
            <a:spAutoFit/>
          </a:bodyPr>
          <a:lstStyle/>
          <a:p>
            <a:r>
              <a:rPr lang="en-US" dirty="0" smtClean="0"/>
              <a:t>TOF @ FSU</a:t>
            </a:r>
            <a:endParaRPr lang="en-US" dirty="0"/>
          </a:p>
        </p:txBody>
      </p:sp>
      <p:sp>
        <p:nvSpPr>
          <p:cNvPr id="17" name="TextBox 16"/>
          <p:cNvSpPr txBox="1"/>
          <p:nvPr/>
        </p:nvSpPr>
        <p:spPr>
          <a:xfrm>
            <a:off x="7239000" y="4287798"/>
            <a:ext cx="1375797" cy="369332"/>
          </a:xfrm>
          <a:prstGeom prst="rect">
            <a:avLst/>
          </a:prstGeom>
          <a:noFill/>
        </p:spPr>
        <p:txBody>
          <a:bodyPr wrap="none" rtlCol="0">
            <a:spAutoFit/>
          </a:bodyPr>
          <a:lstStyle/>
          <a:p>
            <a:r>
              <a:rPr lang="en-US" dirty="0" smtClean="0"/>
              <a:t>START @ FIU</a:t>
            </a:r>
            <a:endParaRPr lang="en-US" dirty="0"/>
          </a:p>
        </p:txBody>
      </p:sp>
      <p:sp>
        <p:nvSpPr>
          <p:cNvPr id="18" name="TextBox 17"/>
          <p:cNvSpPr txBox="1"/>
          <p:nvPr/>
        </p:nvSpPr>
        <p:spPr>
          <a:xfrm>
            <a:off x="392731" y="4659868"/>
            <a:ext cx="2200956" cy="369332"/>
          </a:xfrm>
          <a:prstGeom prst="rect">
            <a:avLst/>
          </a:prstGeom>
          <a:noFill/>
        </p:spPr>
        <p:txBody>
          <a:bodyPr wrap="none" rtlCol="0">
            <a:spAutoFit/>
          </a:bodyPr>
          <a:lstStyle/>
          <a:p>
            <a:r>
              <a:rPr lang="en-US" dirty="0" smtClean="0"/>
              <a:t>TRIGGER @</a:t>
            </a:r>
            <a:r>
              <a:rPr lang="en-US" dirty="0" smtClean="0"/>
              <a:t> </a:t>
            </a:r>
            <a:r>
              <a:rPr lang="en-US" dirty="0" err="1" smtClean="0"/>
              <a:t>Jlab</a:t>
            </a:r>
            <a:r>
              <a:rPr lang="en-US" dirty="0" smtClean="0"/>
              <a:t>, CNU</a:t>
            </a:r>
            <a:endParaRPr lang="en-US" dirty="0"/>
          </a:p>
        </p:txBody>
      </p:sp>
      <p:sp>
        <p:nvSpPr>
          <p:cNvPr id="19" name="TextBox 18"/>
          <p:cNvSpPr txBox="1"/>
          <p:nvPr/>
        </p:nvSpPr>
        <p:spPr>
          <a:xfrm>
            <a:off x="457200" y="5574268"/>
            <a:ext cx="3764823" cy="369332"/>
          </a:xfrm>
          <a:prstGeom prst="rect">
            <a:avLst/>
          </a:prstGeom>
          <a:noFill/>
        </p:spPr>
        <p:txBody>
          <a:bodyPr wrap="none" rtlCol="0">
            <a:spAutoFit/>
          </a:bodyPr>
          <a:lstStyle/>
          <a:p>
            <a:r>
              <a:rPr lang="en-US" dirty="0" smtClean="0"/>
              <a:t>Electronics  @ JLab, ICO, UMASS, USM</a:t>
            </a:r>
            <a:endParaRPr lang="en-US" dirty="0"/>
          </a:p>
        </p:txBody>
      </p:sp>
      <p:sp>
        <p:nvSpPr>
          <p:cNvPr id="20" name="TextBox 19"/>
          <p:cNvSpPr txBox="1"/>
          <p:nvPr/>
        </p:nvSpPr>
        <p:spPr>
          <a:xfrm>
            <a:off x="1066800" y="1263134"/>
            <a:ext cx="2266666" cy="369332"/>
          </a:xfrm>
          <a:prstGeom prst="rect">
            <a:avLst/>
          </a:prstGeom>
          <a:noFill/>
        </p:spPr>
        <p:txBody>
          <a:bodyPr wrap="none" rtlCol="0">
            <a:spAutoFit/>
          </a:bodyPr>
          <a:lstStyle/>
          <a:p>
            <a:r>
              <a:rPr lang="en-US" dirty="0" smtClean="0"/>
              <a:t>BCAL Readout @ USM</a:t>
            </a:r>
            <a:endParaRPr lang="en-US" dirty="0"/>
          </a:p>
        </p:txBody>
      </p:sp>
      <p:sp>
        <p:nvSpPr>
          <p:cNvPr id="21" name="TextBox 20"/>
          <p:cNvSpPr txBox="1"/>
          <p:nvPr/>
        </p:nvSpPr>
        <p:spPr>
          <a:xfrm>
            <a:off x="438984" y="1744702"/>
            <a:ext cx="2164775" cy="369332"/>
          </a:xfrm>
          <a:prstGeom prst="rect">
            <a:avLst/>
          </a:prstGeom>
          <a:noFill/>
        </p:spPr>
        <p:txBody>
          <a:bodyPr wrap="none" rtlCol="0">
            <a:spAutoFit/>
          </a:bodyPr>
          <a:lstStyle/>
          <a:p>
            <a:r>
              <a:rPr lang="en-US" dirty="0" smtClean="0"/>
              <a:t>Calibration @ Athens</a:t>
            </a:r>
            <a:endParaRPr lang="en-US" dirty="0"/>
          </a:p>
        </p:txBody>
      </p:sp>
      <p:sp>
        <p:nvSpPr>
          <p:cNvPr id="22" name="TextBox 21"/>
          <p:cNvSpPr txBox="1"/>
          <p:nvPr/>
        </p:nvSpPr>
        <p:spPr>
          <a:xfrm>
            <a:off x="4705398" y="5574268"/>
            <a:ext cx="2152602" cy="369332"/>
          </a:xfrm>
          <a:prstGeom prst="rect">
            <a:avLst/>
          </a:prstGeom>
          <a:noFill/>
        </p:spPr>
        <p:txBody>
          <a:bodyPr wrap="none" rtlCol="0">
            <a:spAutoFit/>
          </a:bodyPr>
          <a:lstStyle/>
          <a:p>
            <a:r>
              <a:rPr lang="en-US" dirty="0" smtClean="0"/>
              <a:t>Solenoid @ JLab, ICO</a:t>
            </a:r>
            <a:endParaRPr lang="en-US" dirty="0"/>
          </a:p>
        </p:txBody>
      </p:sp>
      <p:sp>
        <p:nvSpPr>
          <p:cNvPr id="23" name="TextBox 22"/>
          <p:cNvSpPr txBox="1"/>
          <p:nvPr/>
        </p:nvSpPr>
        <p:spPr>
          <a:xfrm>
            <a:off x="7291974" y="5574268"/>
            <a:ext cx="1322823" cy="369332"/>
          </a:xfrm>
          <a:prstGeom prst="rect">
            <a:avLst/>
          </a:prstGeom>
          <a:noFill/>
        </p:spPr>
        <p:txBody>
          <a:bodyPr wrap="none" rtlCol="0">
            <a:spAutoFit/>
          </a:bodyPr>
          <a:lstStyle/>
          <a:p>
            <a:r>
              <a:rPr lang="en-US" dirty="0" smtClean="0"/>
              <a:t>DAQ @ JLab</a:t>
            </a:r>
            <a:endParaRPr lang="en-US" dirty="0"/>
          </a:p>
        </p:txBody>
      </p:sp>
      <p:sp>
        <p:nvSpPr>
          <p:cNvPr id="24" name="TextBox 23"/>
          <p:cNvSpPr txBox="1"/>
          <p:nvPr/>
        </p:nvSpPr>
        <p:spPr>
          <a:xfrm>
            <a:off x="799164" y="11668"/>
            <a:ext cx="4344859" cy="584776"/>
          </a:xfrm>
          <a:prstGeom prst="rect">
            <a:avLst/>
          </a:prstGeom>
          <a:noFill/>
        </p:spPr>
        <p:txBody>
          <a:bodyPr wrap="none" rtlCol="0">
            <a:spAutoFit/>
          </a:bodyPr>
          <a:lstStyle/>
          <a:p>
            <a:r>
              <a:rPr lang="en-US" sz="3200" b="1" dirty="0" smtClean="0">
                <a:solidFill>
                  <a:schemeClr val="accent4">
                    <a:lumMod val="75000"/>
                  </a:schemeClr>
                </a:solidFill>
              </a:rPr>
              <a:t>Construction has started</a:t>
            </a:r>
            <a:endParaRPr lang="en-US" sz="3200" b="1" dirty="0">
              <a:solidFill>
                <a:schemeClr val="accent4">
                  <a:lumMod val="7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11270</TotalTime>
  <Words>1515</Words>
  <Application>Microsoft Macintosh PowerPoint</Application>
  <PresentationFormat>On-screen Show (4:3)</PresentationFormat>
  <Paragraphs>164</Paragraphs>
  <Slides>10</Slides>
  <Notes>7</Notes>
  <HiddenSlides>0</HiddenSlides>
  <MMClips>0</MMClips>
  <ScaleCrop>false</ScaleCrop>
  <HeadingPairs>
    <vt:vector size="4" baseType="variant">
      <vt:variant>
        <vt:lpstr>Design Template</vt:lpstr>
      </vt:variant>
      <vt:variant>
        <vt:i4>1</vt:i4>
      </vt:variant>
      <vt:variant>
        <vt:lpstr>Slide Titles</vt:lpstr>
      </vt:variant>
      <vt:variant>
        <vt:i4>10</vt:i4>
      </vt:variant>
    </vt:vector>
  </HeadingPairs>
  <TitlesOfParts>
    <vt:vector size="11" baseType="lpstr">
      <vt:lpstr>Office Theme</vt:lpstr>
      <vt:lpstr>The GlueX Experiment</vt:lpstr>
      <vt:lpstr>LQCD: The Spectrum of Mesons</vt:lpstr>
      <vt:lpstr>LQCD: The Spectrum of Mesons</vt:lpstr>
      <vt:lpstr>Identifying Exotics </vt:lpstr>
      <vt:lpstr>Amplitude Analysis</vt:lpstr>
      <vt:lpstr>Checks on the Amplitude Analysis</vt:lpstr>
      <vt:lpstr>Slide 7</vt:lpstr>
      <vt:lpstr>Slide 8</vt:lpstr>
      <vt:lpstr>Slide 9</vt:lpstr>
      <vt:lpstr>Slide 10</vt:lpstr>
    </vt:vector>
  </TitlesOfParts>
  <Company>Carnegie Mellon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GlueX Experiment</dc:title>
  <dc:creator>Curtis Meyer</dc:creator>
  <cp:lastModifiedBy>Curtis Meyer</cp:lastModifiedBy>
  <cp:revision>50</cp:revision>
  <dcterms:created xsi:type="dcterms:W3CDTF">2010-08-23T12:50:01Z</dcterms:created>
  <dcterms:modified xsi:type="dcterms:W3CDTF">2010-08-23T13:54:39Z</dcterms:modified>
</cp:coreProperties>
</file>