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257" r:id="rId2"/>
    <p:sldId id="263" r:id="rId3"/>
    <p:sldId id="258" r:id="rId4"/>
    <p:sldId id="260" r:id="rId5"/>
    <p:sldId id="264" r:id="rId6"/>
    <p:sldId id="259" r:id="rId7"/>
    <p:sldId id="262" r:id="rId8"/>
    <p:sldId id="271" r:id="rId9"/>
    <p:sldId id="279" r:id="rId10"/>
    <p:sldId id="267" r:id="rId11"/>
    <p:sldId id="268" r:id="rId12"/>
    <p:sldId id="269" r:id="rId13"/>
    <p:sldId id="281" r:id="rId14"/>
    <p:sldId id="270" r:id="rId15"/>
    <p:sldId id="266" r:id="rId16"/>
    <p:sldId id="274" r:id="rId17"/>
    <p:sldId id="272" r:id="rId18"/>
    <p:sldId id="275" r:id="rId19"/>
    <p:sldId id="276" r:id="rId20"/>
    <p:sldId id="280" r:id="rId21"/>
    <p:sldId id="282" r:id="rId22"/>
    <p:sldId id="283" r:id="rId23"/>
    <p:sldId id="284" r:id="rId24"/>
    <p:sldId id="285" r:id="rId25"/>
    <p:sldId id="286" r:id="rId26"/>
    <p:sldId id="289" r:id="rId27"/>
    <p:sldId id="288" r:id="rId28"/>
    <p:sldId id="287" r:id="rId29"/>
    <p:sldId id="29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0"/>
    <a:srgbClr val="800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48" autoAdjust="0"/>
  </p:normalViewPr>
  <p:slideViewPr>
    <p:cSldViewPr snapToGrid="0" snapToObjects="1">
      <p:cViewPr varScale="1">
        <p:scale>
          <a:sx n="91" d="100"/>
          <a:sy n="91" d="100"/>
        </p:scale>
        <p:origin x="-5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12C831-985B-A94B-9923-176BEBAC07ED}" type="datetimeFigureOut">
              <a:rPr lang="en-US" smtClean="0"/>
              <a:pPr/>
              <a:t>6/12/13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C69893-95EB-C943-8155-1663ECC43AA5}" type="slidenum">
              <a:rPr lang="en-US" smtClean="0"/>
              <a:pPr/>
              <a:t>‹#›</a:t>
            </a:fld>
            <a:endParaRPr lang="en-US"/>
          </a:p>
        </p:txBody>
      </p:sp>
    </p:spTree>
    <p:extLst>
      <p:ext uri="{BB962C8B-B14F-4D97-AF65-F5344CB8AC3E}">
        <p14:creationId xmlns:p14="http://schemas.microsoft.com/office/powerpoint/2010/main" val="34848131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4F747-3E68-2344-90E4-3857FB09825E}" type="datetimeFigureOut">
              <a:rPr lang="en-US" smtClean="0"/>
              <a:pPr/>
              <a:t>6/12/13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3A0896-63C0-4948-BC48-922C219BF3B9}" type="slidenum">
              <a:rPr lang="en-US" smtClean="0"/>
              <a:pPr/>
              <a:t>‹#›</a:t>
            </a:fld>
            <a:endParaRPr lang="en-US"/>
          </a:p>
        </p:txBody>
      </p:sp>
    </p:spTree>
    <p:extLst>
      <p:ext uri="{BB962C8B-B14F-4D97-AF65-F5344CB8AC3E}">
        <p14:creationId xmlns:p14="http://schemas.microsoft.com/office/powerpoint/2010/main" val="17993344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C76624-D535-5B47-A5E4-02CB055E1B44}"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a:t>
            </a:r>
            <a:r>
              <a:rPr lang="en-US" dirty="0" err="1" smtClean="0"/>
              <a:t>gluonic</a:t>
            </a:r>
            <a:r>
              <a:rPr lang="en-US" dirty="0" smtClean="0"/>
              <a:t> excitations and why are we looking for them? Lattice QCD predictions for</a:t>
            </a:r>
            <a:r>
              <a:rPr lang="en-US" baseline="0" dirty="0" smtClean="0"/>
              <a:t> the mesons and in particular, a class of mesons with non-quark-antiquark quantum numbers. Also not that mixing angles are predicted. GlueX</a:t>
            </a:r>
            <a:r>
              <a:rPr lang="en-US" dirty="0" smtClean="0"/>
              <a:t> needs to measure p</a:t>
            </a:r>
            <a:r>
              <a:rPr lang="en-US" baseline="0" dirty="0" smtClean="0"/>
              <a:t>article J(PC), masses, widths and decay modes to be able to map these out.</a:t>
            </a:r>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pPr/>
              <a:t>5</a:t>
            </a:fld>
            <a:endParaRPr lang="en-US"/>
          </a:p>
        </p:txBody>
      </p:sp>
    </p:spTree>
    <p:extLst>
      <p:ext uri="{BB962C8B-B14F-4D97-AF65-F5344CB8AC3E}">
        <p14:creationId xmlns:p14="http://schemas.microsoft.com/office/powerpoint/2010/main" val="370271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1937065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189674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83991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402145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26096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6/18/13</a:t>
            </a:r>
            <a:endParaRPr lang="en-US"/>
          </a:p>
        </p:txBody>
      </p:sp>
      <p:sp>
        <p:nvSpPr>
          <p:cNvPr id="6" name="Footer Placeholder 5"/>
          <p:cNvSpPr>
            <a:spLocks noGrp="1"/>
          </p:cNvSpPr>
          <p:nvPr>
            <p:ph type="ftr" sz="quarter" idx="11"/>
          </p:nvPr>
        </p:nvSpPr>
        <p:spPr/>
        <p:txBody>
          <a:bodyPr/>
          <a:lstStyle/>
          <a:p>
            <a:r>
              <a:rPr lang="en-US" smtClean="0"/>
              <a:t>The GlueX Experiment</a:t>
            </a:r>
            <a:endParaRPr lang="en-US"/>
          </a:p>
        </p:txBody>
      </p:sp>
      <p:sp>
        <p:nvSpPr>
          <p:cNvPr id="7" name="Slide Number Placeholder 6"/>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1496871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6/18/13</a:t>
            </a:r>
            <a:endParaRPr lang="en-US"/>
          </a:p>
        </p:txBody>
      </p:sp>
      <p:sp>
        <p:nvSpPr>
          <p:cNvPr id="8" name="Footer Placeholder 7"/>
          <p:cNvSpPr>
            <a:spLocks noGrp="1"/>
          </p:cNvSpPr>
          <p:nvPr>
            <p:ph type="ftr" sz="quarter" idx="11"/>
          </p:nvPr>
        </p:nvSpPr>
        <p:spPr/>
        <p:txBody>
          <a:bodyPr/>
          <a:lstStyle/>
          <a:p>
            <a:r>
              <a:rPr lang="en-US" smtClean="0"/>
              <a:t>The GlueX Experiment</a:t>
            </a:r>
            <a:endParaRPr lang="en-US"/>
          </a:p>
        </p:txBody>
      </p:sp>
      <p:sp>
        <p:nvSpPr>
          <p:cNvPr id="9" name="Slide Number Placeholder 8"/>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212457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6/18/13</a:t>
            </a:r>
            <a:endParaRPr lang="en-US"/>
          </a:p>
        </p:txBody>
      </p:sp>
      <p:sp>
        <p:nvSpPr>
          <p:cNvPr id="4" name="Footer Placeholder 3"/>
          <p:cNvSpPr>
            <a:spLocks noGrp="1"/>
          </p:cNvSpPr>
          <p:nvPr>
            <p:ph type="ftr" sz="quarter" idx="11"/>
          </p:nvPr>
        </p:nvSpPr>
        <p:spPr/>
        <p:txBody>
          <a:bodyPr/>
          <a:lstStyle/>
          <a:p>
            <a:r>
              <a:rPr lang="en-US" smtClean="0"/>
              <a:t>The GlueX Experiment</a:t>
            </a:r>
            <a:endParaRPr lang="en-US"/>
          </a:p>
        </p:txBody>
      </p:sp>
      <p:sp>
        <p:nvSpPr>
          <p:cNvPr id="5" name="Slide Number Placeholder 4"/>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196429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6/18/13</a:t>
            </a:r>
            <a:endParaRPr lang="en-US"/>
          </a:p>
        </p:txBody>
      </p:sp>
      <p:sp>
        <p:nvSpPr>
          <p:cNvPr id="3" name="Footer Placeholder 2"/>
          <p:cNvSpPr>
            <a:spLocks noGrp="1"/>
          </p:cNvSpPr>
          <p:nvPr>
            <p:ph type="ftr" sz="quarter" idx="11"/>
          </p:nvPr>
        </p:nvSpPr>
        <p:spPr/>
        <p:txBody>
          <a:bodyPr/>
          <a:lstStyle/>
          <a:p>
            <a:r>
              <a:rPr lang="en-US" smtClean="0"/>
              <a:t>The GlueX Experiment</a:t>
            </a:r>
            <a:endParaRPr lang="en-US"/>
          </a:p>
        </p:txBody>
      </p:sp>
      <p:sp>
        <p:nvSpPr>
          <p:cNvPr id="4" name="Slide Number Placeholder 3"/>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269035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6/18/13</a:t>
            </a:r>
            <a:endParaRPr lang="en-US"/>
          </a:p>
        </p:txBody>
      </p:sp>
      <p:sp>
        <p:nvSpPr>
          <p:cNvPr id="6" name="Footer Placeholder 5"/>
          <p:cNvSpPr>
            <a:spLocks noGrp="1"/>
          </p:cNvSpPr>
          <p:nvPr>
            <p:ph type="ftr" sz="quarter" idx="11"/>
          </p:nvPr>
        </p:nvSpPr>
        <p:spPr/>
        <p:txBody>
          <a:bodyPr/>
          <a:lstStyle/>
          <a:p>
            <a:r>
              <a:rPr lang="en-US" smtClean="0"/>
              <a:t>The GlueX Experiment</a:t>
            </a:r>
            <a:endParaRPr lang="en-US"/>
          </a:p>
        </p:txBody>
      </p:sp>
      <p:sp>
        <p:nvSpPr>
          <p:cNvPr id="7" name="Slide Number Placeholder 6"/>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272015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6/18/13</a:t>
            </a:r>
            <a:endParaRPr lang="en-US"/>
          </a:p>
        </p:txBody>
      </p:sp>
      <p:sp>
        <p:nvSpPr>
          <p:cNvPr id="6" name="Footer Placeholder 5"/>
          <p:cNvSpPr>
            <a:spLocks noGrp="1"/>
          </p:cNvSpPr>
          <p:nvPr>
            <p:ph type="ftr" sz="quarter" idx="11"/>
          </p:nvPr>
        </p:nvSpPr>
        <p:spPr/>
        <p:txBody>
          <a:bodyPr/>
          <a:lstStyle/>
          <a:p>
            <a:r>
              <a:rPr lang="en-US" smtClean="0"/>
              <a:t>The GlueX Experiment</a:t>
            </a:r>
            <a:endParaRPr lang="en-US"/>
          </a:p>
        </p:txBody>
      </p:sp>
      <p:sp>
        <p:nvSpPr>
          <p:cNvPr id="7" name="Slide Number Placeholder 6"/>
          <p:cNvSpPr>
            <a:spLocks noGrp="1"/>
          </p:cNvSpPr>
          <p:nvPr>
            <p:ph type="sldNum" sz="quarter" idx="12"/>
          </p:nvPr>
        </p:nvSpPr>
        <p:spPr/>
        <p:txBody>
          <a:bodyPr/>
          <a:lstStyle/>
          <a:p>
            <a:fld id="{04B6655A-F719-614C-93EB-A164F3F71363}" type="slidenum">
              <a:rPr lang="en-US" smtClean="0"/>
              <a:pPr/>
              <a:t>‹#›</a:t>
            </a:fld>
            <a:endParaRPr lang="en-US"/>
          </a:p>
        </p:txBody>
      </p:sp>
    </p:spTree>
    <p:extLst>
      <p:ext uri="{BB962C8B-B14F-4D97-AF65-F5344CB8AC3E}">
        <p14:creationId xmlns:p14="http://schemas.microsoft.com/office/powerpoint/2010/main" val="25077943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6/18/13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 GlueX Experiment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6655A-F719-614C-93EB-A164F3F71363}" type="slidenum">
              <a:rPr lang="en-US" smtClean="0"/>
              <a:pPr/>
              <a:t>‹#›</a:t>
            </a:fld>
            <a:endParaRPr lang="en-US"/>
          </a:p>
        </p:txBody>
      </p:sp>
      <p:sp>
        <p:nvSpPr>
          <p:cNvPr id="7" name="TextBox 6"/>
          <p:cNvSpPr txBox="1"/>
          <p:nvPr userDrawn="1"/>
        </p:nvSpPr>
        <p:spPr>
          <a:xfrm>
            <a:off x="4150907" y="464687"/>
            <a:ext cx="184666" cy="369332"/>
          </a:xfrm>
          <a:prstGeom prst="rect">
            <a:avLst/>
          </a:prstGeom>
          <a:noFill/>
        </p:spPr>
        <p:txBody>
          <a:bodyPr wrap="none" rtlCol="0">
            <a:spAutoFit/>
          </a:bodyPr>
          <a:lstStyle/>
          <a:p>
            <a:endParaRPr lang="en-US" dirty="0"/>
          </a:p>
        </p:txBody>
      </p:sp>
      <p:pic>
        <p:nvPicPr>
          <p:cNvPr id="8" name="Picture 7"/>
          <p:cNvPicPr>
            <a:picLocks noChangeAspect="1" noChangeArrowheads="1"/>
          </p:cNvPicPr>
          <p:nvPr userDrawn="1"/>
        </p:nvPicPr>
        <p:blipFill>
          <a:blip r:embed="rId13">
            <a:alphaModFix amt="51000"/>
          </a:blip>
          <a:srcRect/>
          <a:stretch>
            <a:fillRect/>
          </a:stretch>
        </p:blipFill>
        <p:spPr bwMode="auto">
          <a:xfrm>
            <a:off x="7451725" y="0"/>
            <a:ext cx="1692275" cy="1096963"/>
          </a:xfrm>
          <a:prstGeom prst="rect">
            <a:avLst/>
          </a:prstGeom>
          <a:noFill/>
          <a:ln w="9525">
            <a:noFill/>
            <a:round/>
            <a:headEnd/>
            <a:tailEnd/>
          </a:ln>
        </p:spPr>
      </p:pic>
      <p:pic>
        <p:nvPicPr>
          <p:cNvPr id="9" name="Picture 1029"/>
          <p:cNvPicPr>
            <a:picLocks noChangeAspect="1" noChangeArrowheads="1"/>
          </p:cNvPicPr>
          <p:nvPr userDrawn="1"/>
        </p:nvPicPr>
        <p:blipFill>
          <a:blip r:embed="rId14"/>
          <a:srcRect/>
          <a:stretch>
            <a:fillRect/>
          </a:stretch>
        </p:blipFill>
        <p:spPr bwMode="auto">
          <a:xfrm>
            <a:off x="0" y="0"/>
            <a:ext cx="665480" cy="960120"/>
          </a:xfrm>
          <a:prstGeom prst="rect">
            <a:avLst/>
          </a:prstGeom>
          <a:noFill/>
          <a:ln w="9525">
            <a:noFill/>
            <a:miter lim="800000"/>
            <a:headEnd/>
            <a:tailEnd/>
          </a:ln>
          <a:effectLst/>
        </p:spPr>
      </p:pic>
    </p:spTree>
    <p:extLst>
      <p:ext uri="{BB962C8B-B14F-4D97-AF65-F5344CB8AC3E}">
        <p14:creationId xmlns:p14="http://schemas.microsoft.com/office/powerpoint/2010/main" val="2481660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emf"/><Relationship Id="rId7" Type="http://schemas.openxmlformats.org/officeDocument/2006/relationships/image" Target="../media/image16.emf"/><Relationship Id="rId8"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
            <a:ext cx="6957848" cy="1530764"/>
          </a:xfrm>
        </p:spPr>
        <p:txBody>
          <a:bodyPr>
            <a:normAutofit fontScale="90000"/>
          </a:bodyPr>
          <a:lstStyle/>
          <a:p>
            <a:r>
              <a:rPr lang="en-US" sz="4000" b="1" dirty="0" smtClean="0">
                <a:solidFill>
                  <a:srgbClr val="000090"/>
                </a:solidFill>
              </a:rPr>
              <a:t>An initial study of mesons and baryons containing strange quarks with GlueX</a:t>
            </a:r>
            <a:endParaRPr lang="en-US" sz="4000" b="1" dirty="0">
              <a:solidFill>
                <a:srgbClr val="000090"/>
              </a:solidFill>
            </a:endParaRPr>
          </a:p>
        </p:txBody>
      </p:sp>
      <p:grpSp>
        <p:nvGrpSpPr>
          <p:cNvPr id="9" name="Group 8"/>
          <p:cNvGrpSpPr/>
          <p:nvPr/>
        </p:nvGrpSpPr>
        <p:grpSpPr>
          <a:xfrm>
            <a:off x="228600" y="2807732"/>
            <a:ext cx="8686800" cy="3816350"/>
            <a:chOff x="228600" y="2209800"/>
            <a:chExt cx="8686800" cy="3816350"/>
          </a:xfrm>
        </p:grpSpPr>
        <p:pic>
          <p:nvPicPr>
            <p:cNvPr id="34" name="Picture 1"/>
            <p:cNvPicPr>
              <a:picLocks noChangeAspect="1" noChangeArrowheads="1"/>
            </p:cNvPicPr>
            <p:nvPr/>
          </p:nvPicPr>
          <p:blipFill>
            <a:blip r:embed="rId3">
              <a:alphaModFix amt="50000"/>
            </a:blip>
            <a:srcRect r="55385"/>
            <a:stretch>
              <a:fillRect/>
            </a:stretch>
          </p:blipFill>
          <p:spPr bwMode="auto">
            <a:xfrm>
              <a:off x="3054350" y="2209800"/>
              <a:ext cx="2614928" cy="3816350"/>
            </a:xfrm>
            <a:prstGeom prst="rect">
              <a:avLst/>
            </a:prstGeom>
            <a:noFill/>
          </p:spPr>
        </p:pic>
        <p:pic>
          <p:nvPicPr>
            <p:cNvPr id="11" name="Picture 4"/>
            <p:cNvPicPr>
              <a:picLocks noChangeAspect="1" noChangeArrowheads="1"/>
            </p:cNvPicPr>
            <p:nvPr/>
          </p:nvPicPr>
          <p:blipFill>
            <a:blip r:embed="rId4">
              <a:alphaModFix amt="33000"/>
            </a:blip>
            <a:srcRect/>
            <a:stretch>
              <a:fillRect/>
            </a:stretch>
          </p:blipFill>
          <p:spPr bwMode="auto">
            <a:xfrm>
              <a:off x="228600" y="2209800"/>
              <a:ext cx="2541588" cy="2590800"/>
            </a:xfrm>
            <a:prstGeom prst="rect">
              <a:avLst/>
            </a:prstGeom>
            <a:gradFill rotWithShape="0">
              <a:gsLst>
                <a:gs pos="0">
                  <a:schemeClr val="accent1">
                    <a:alpha val="50000"/>
                  </a:schemeClr>
                </a:gs>
                <a:gs pos="100000">
                  <a:schemeClr val="accent1">
                    <a:gamma/>
                    <a:shade val="46275"/>
                    <a:invGamma/>
                  </a:schemeClr>
                </a:gs>
              </a:gsLst>
              <a:lin ang="5400000" scaled="1"/>
            </a:gradFill>
          </p:spPr>
        </p:pic>
        <p:sp>
          <p:nvSpPr>
            <p:cNvPr id="15" name="Rectangle 14"/>
            <p:cNvSpPr/>
            <p:nvPr/>
          </p:nvSpPr>
          <p:spPr>
            <a:xfrm>
              <a:off x="914400" y="2362200"/>
              <a:ext cx="1447800" cy="358637"/>
            </a:xfrm>
            <a:prstGeom prst="rect">
              <a:avLst/>
            </a:prstGeom>
            <a:ln>
              <a:solidFill>
                <a:schemeClr val="accent1">
                  <a:lumMod val="40000"/>
                  <a:lumOff val="60000"/>
                </a:schemeClr>
              </a:solidFill>
            </a:ln>
            <a:effectLst>
              <a:outerShdw blurRad="50800" dist="38100" dir="54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12 GeV electrons</a:t>
              </a:r>
              <a:endParaRPr lang="en-US" sz="1400" dirty="0"/>
            </a:p>
          </p:txBody>
        </p:sp>
        <p:sp>
          <p:nvSpPr>
            <p:cNvPr id="16" name="Rectangle 15"/>
            <p:cNvSpPr/>
            <p:nvPr/>
          </p:nvSpPr>
          <p:spPr>
            <a:xfrm>
              <a:off x="381000" y="4185207"/>
              <a:ext cx="11430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40% lin. Pol.</a:t>
              </a:r>
              <a:endParaRPr lang="en-US" sz="1200" dirty="0"/>
            </a:p>
          </p:txBody>
        </p:sp>
        <p:sp>
          <p:nvSpPr>
            <p:cNvPr id="17" name="TextBox 16"/>
            <p:cNvSpPr txBox="1"/>
            <p:nvPr/>
          </p:nvSpPr>
          <p:spPr>
            <a:xfrm>
              <a:off x="416559" y="3276600"/>
              <a:ext cx="878841" cy="246221"/>
            </a:xfrm>
            <a:prstGeom prst="rect">
              <a:avLst/>
            </a:prstGeom>
            <a:noFill/>
          </p:spPr>
          <p:txBody>
            <a:bodyPr wrap="none" rtlCol="0">
              <a:spAutoFit/>
            </a:bodyPr>
            <a:lstStyle/>
            <a:p>
              <a:r>
                <a:rPr lang="en-US" sz="1000" dirty="0" smtClean="0"/>
                <a:t>Uncollimated</a:t>
              </a:r>
              <a:endParaRPr lang="en-US" sz="1000" dirty="0"/>
            </a:p>
          </p:txBody>
        </p:sp>
        <p:sp>
          <p:nvSpPr>
            <p:cNvPr id="18" name="TextBox 17"/>
            <p:cNvSpPr txBox="1"/>
            <p:nvPr/>
          </p:nvSpPr>
          <p:spPr>
            <a:xfrm>
              <a:off x="1887402" y="4120675"/>
              <a:ext cx="744402" cy="246221"/>
            </a:xfrm>
            <a:prstGeom prst="rect">
              <a:avLst/>
            </a:prstGeom>
            <a:noFill/>
          </p:spPr>
          <p:txBody>
            <a:bodyPr wrap="none" rtlCol="0">
              <a:spAutoFit/>
            </a:bodyPr>
            <a:lstStyle/>
            <a:p>
              <a:r>
                <a:rPr lang="en-US" sz="1000" dirty="0" smtClean="0"/>
                <a:t>Collimated</a:t>
              </a:r>
              <a:endParaRPr lang="en-US" sz="1000" dirty="0"/>
            </a:p>
          </p:txBody>
        </p:sp>
        <p:sp>
          <p:nvSpPr>
            <p:cNvPr id="19" name="TextBox 18"/>
            <p:cNvSpPr txBox="1"/>
            <p:nvPr/>
          </p:nvSpPr>
          <p:spPr>
            <a:xfrm>
              <a:off x="437346" y="3657600"/>
              <a:ext cx="954107" cy="246221"/>
            </a:xfrm>
            <a:prstGeom prst="rect">
              <a:avLst/>
            </a:prstGeom>
            <a:noFill/>
          </p:spPr>
          <p:txBody>
            <a:bodyPr wrap="none" rtlCol="0">
              <a:spAutoFit/>
            </a:bodyPr>
            <a:lstStyle/>
            <a:p>
              <a:r>
                <a:rPr lang="en-US" sz="1000" dirty="0" smtClean="0"/>
                <a:t>Coherent Peak</a:t>
              </a:r>
              <a:endParaRPr lang="en-US" sz="1000" dirty="0"/>
            </a:p>
          </p:txBody>
        </p:sp>
        <p:cxnSp>
          <p:nvCxnSpPr>
            <p:cNvPr id="21" name="Straight Arrow Connector 20"/>
            <p:cNvCxnSpPr/>
            <p:nvPr/>
          </p:nvCxnSpPr>
          <p:spPr>
            <a:xfrm>
              <a:off x="1381526" y="3903821"/>
              <a:ext cx="284947" cy="281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37346" y="3124200"/>
              <a:ext cx="172254"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1887402" y="4366895"/>
              <a:ext cx="169998" cy="123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362200" y="3679110"/>
              <a:ext cx="2362200" cy="7092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35" name="Picture 34" descr="detector_noplug.pdf"/>
            <p:cNvPicPr>
              <a:picLocks noChangeAspect="1"/>
            </p:cNvPicPr>
            <p:nvPr/>
          </p:nvPicPr>
          <p:blipFill>
            <a:blip r:embed="rId5"/>
            <a:stretch>
              <a:fillRect/>
            </a:stretch>
          </p:blipFill>
          <p:spPr>
            <a:xfrm>
              <a:off x="5613400" y="2418875"/>
              <a:ext cx="3302000" cy="3200400"/>
            </a:xfrm>
            <a:prstGeom prst="rect">
              <a:avLst/>
            </a:prstGeom>
          </p:spPr>
        </p:pic>
        <p:cxnSp>
          <p:nvCxnSpPr>
            <p:cNvPr id="37" name="Straight Connector 36"/>
            <p:cNvCxnSpPr/>
            <p:nvPr/>
          </p:nvCxnSpPr>
          <p:spPr>
            <a:xfrm flipV="1">
              <a:off x="5613400" y="4120675"/>
              <a:ext cx="1264922" cy="462993"/>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a:off x="5669278" y="3522821"/>
              <a:ext cx="960122" cy="597854"/>
            </a:xfrm>
            <a:prstGeom prst="curved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413369" y="2438400"/>
              <a:ext cx="755661" cy="369332"/>
            </a:xfrm>
            <a:prstGeom prst="rect">
              <a:avLst/>
            </a:prstGeom>
            <a:solidFill>
              <a:schemeClr val="accent1">
                <a:lumMod val="60000"/>
                <a:lumOff val="40000"/>
              </a:schemeClr>
            </a:solidFill>
          </p:spPr>
          <p:txBody>
            <a:bodyPr wrap="none" rtlCol="0">
              <a:spAutoFit/>
            </a:bodyPr>
            <a:lstStyle/>
            <a:p>
              <a:r>
                <a:rPr lang="en-US" b="1" dirty="0" smtClean="0">
                  <a:solidFill>
                    <a:schemeClr val="accent4">
                      <a:lumMod val="60000"/>
                      <a:lumOff val="40000"/>
                    </a:schemeClr>
                  </a:solidFill>
                </a:rPr>
                <a:t>GlueX</a:t>
              </a:r>
              <a:endParaRPr lang="en-US" b="1" dirty="0">
                <a:solidFill>
                  <a:schemeClr val="accent4">
                    <a:lumMod val="60000"/>
                    <a:lumOff val="40000"/>
                  </a:schemeClr>
                </a:solidFill>
              </a:endParaRPr>
            </a:p>
          </p:txBody>
        </p:sp>
      </p:grpSp>
      <p:sp>
        <p:nvSpPr>
          <p:cNvPr id="10" name="TextBox 9"/>
          <p:cNvSpPr txBox="1"/>
          <p:nvPr/>
        </p:nvSpPr>
        <p:spPr>
          <a:xfrm>
            <a:off x="1887402" y="1563267"/>
            <a:ext cx="4821302" cy="1200328"/>
          </a:xfrm>
          <a:prstGeom prst="rect">
            <a:avLst/>
          </a:prstGeom>
          <a:noFill/>
        </p:spPr>
        <p:txBody>
          <a:bodyPr wrap="none" rtlCol="0">
            <a:spAutoFit/>
          </a:bodyPr>
          <a:lstStyle/>
          <a:p>
            <a:pPr algn="ctr"/>
            <a:r>
              <a:rPr lang="en-US" sz="2400" dirty="0" smtClean="0">
                <a:solidFill>
                  <a:schemeClr val="accent1">
                    <a:lumMod val="75000"/>
                  </a:schemeClr>
                </a:solidFill>
              </a:rPr>
              <a:t>A Proposal to Jefferson Lab PAC 40 </a:t>
            </a:r>
          </a:p>
          <a:p>
            <a:pPr algn="ctr"/>
            <a:r>
              <a:rPr lang="en-US" sz="2400" dirty="0" smtClean="0">
                <a:solidFill>
                  <a:schemeClr val="accent1">
                    <a:lumMod val="75000"/>
                  </a:schemeClr>
                </a:solidFill>
              </a:rPr>
              <a:t>The GlueX Collaboration</a:t>
            </a:r>
          </a:p>
          <a:p>
            <a:pPr algn="ctr"/>
            <a:r>
              <a:rPr lang="en-US" sz="2400" dirty="0" smtClean="0">
                <a:solidFill>
                  <a:schemeClr val="accent1">
                    <a:lumMod val="75000"/>
                  </a:schemeClr>
                </a:solidFill>
              </a:rPr>
              <a:t>Curtis A. Meyer, GlueX Spokesperson</a:t>
            </a:r>
            <a:endParaRPr lang="en-US" sz="2400" dirty="0">
              <a:solidFill>
                <a:schemeClr val="accent1">
                  <a:lumMod val="75000"/>
                </a:schemeClr>
              </a:solidFill>
            </a:endParaRPr>
          </a:p>
        </p:txBody>
      </p:sp>
    </p:spTree>
    <p:extLst>
      <p:ext uri="{BB962C8B-B14F-4D97-AF65-F5344CB8AC3E}">
        <p14:creationId xmlns:p14="http://schemas.microsoft.com/office/powerpoint/2010/main" val="973246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300" y="0"/>
            <a:ext cx="5966977" cy="713197"/>
          </a:xfrm>
        </p:spPr>
        <p:txBody>
          <a:bodyPr>
            <a:normAutofit/>
          </a:bodyPr>
          <a:lstStyle/>
          <a:p>
            <a:r>
              <a:rPr lang="en-US" sz="3600" b="1" dirty="0" smtClean="0">
                <a:solidFill>
                  <a:srgbClr val="000090"/>
                </a:solidFill>
              </a:rPr>
              <a:t>Baseline Kaon Identification</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10</a:t>
            </a:fld>
            <a:endParaRPr lang="en-US"/>
          </a:p>
        </p:txBody>
      </p:sp>
      <p:pic>
        <p:nvPicPr>
          <p:cNvPr id="7" name="Picture 6" descr="detector_noplug.pdf"/>
          <p:cNvPicPr>
            <a:picLocks noChangeAspect="1"/>
          </p:cNvPicPr>
          <p:nvPr/>
        </p:nvPicPr>
        <p:blipFill>
          <a:blip r:embed="rId2"/>
          <a:stretch>
            <a:fillRect/>
          </a:stretch>
        </p:blipFill>
        <p:spPr>
          <a:xfrm>
            <a:off x="4777816" y="1051159"/>
            <a:ext cx="3921125" cy="3800475"/>
          </a:xfrm>
          <a:prstGeom prst="rect">
            <a:avLst/>
          </a:prstGeom>
        </p:spPr>
      </p:pic>
      <p:sp>
        <p:nvSpPr>
          <p:cNvPr id="8" name="TextBox 7"/>
          <p:cNvSpPr txBox="1"/>
          <p:nvPr/>
        </p:nvSpPr>
        <p:spPr>
          <a:xfrm>
            <a:off x="283160" y="1081200"/>
            <a:ext cx="4733988" cy="1569660"/>
          </a:xfrm>
          <a:prstGeom prst="rect">
            <a:avLst/>
          </a:prstGeom>
          <a:noFill/>
        </p:spPr>
        <p:txBody>
          <a:bodyPr wrap="none" rtlCol="0">
            <a:spAutoFit/>
          </a:bodyPr>
          <a:lstStyle/>
          <a:p>
            <a:r>
              <a:rPr lang="en-US" sz="2400" u="sng" dirty="0" smtClean="0">
                <a:solidFill>
                  <a:srgbClr val="0000FF"/>
                </a:solidFill>
              </a:rPr>
              <a:t>No one system can identify all kaons</a:t>
            </a:r>
          </a:p>
          <a:p>
            <a:r>
              <a:rPr lang="en-US" sz="2400" dirty="0" smtClean="0">
                <a:solidFill>
                  <a:srgbClr val="0000FF"/>
                </a:solidFill>
              </a:rPr>
              <a:t>Time-of-flight wall</a:t>
            </a:r>
          </a:p>
          <a:p>
            <a:r>
              <a:rPr lang="en-US" sz="2400" dirty="0" smtClean="0">
                <a:solidFill>
                  <a:srgbClr val="0000FF"/>
                </a:solidFill>
              </a:rPr>
              <a:t>Time-of-flight in BCAL</a:t>
            </a:r>
          </a:p>
          <a:p>
            <a:r>
              <a:rPr lang="en-US" sz="2400" dirty="0" err="1" smtClean="0">
                <a:solidFill>
                  <a:srgbClr val="0000FF"/>
                </a:solidFill>
              </a:rPr>
              <a:t>dE</a:t>
            </a:r>
            <a:r>
              <a:rPr lang="en-US" sz="2400" dirty="0" smtClean="0">
                <a:solidFill>
                  <a:srgbClr val="0000FF"/>
                </a:solidFill>
              </a:rPr>
              <a:t>/dx in the CDC</a:t>
            </a:r>
          </a:p>
        </p:txBody>
      </p:sp>
      <p:sp>
        <p:nvSpPr>
          <p:cNvPr id="9" name="TextBox 8"/>
          <p:cNvSpPr txBox="1"/>
          <p:nvPr/>
        </p:nvSpPr>
        <p:spPr>
          <a:xfrm>
            <a:off x="283160" y="2628176"/>
            <a:ext cx="4784097" cy="2308324"/>
          </a:xfrm>
          <a:prstGeom prst="rect">
            <a:avLst/>
          </a:prstGeom>
          <a:noFill/>
        </p:spPr>
        <p:txBody>
          <a:bodyPr wrap="square" rtlCol="0">
            <a:spAutoFit/>
          </a:bodyPr>
          <a:lstStyle/>
          <a:p>
            <a:r>
              <a:rPr lang="en-US" sz="2400" u="sng" dirty="0" smtClean="0">
                <a:solidFill>
                  <a:schemeClr val="accent6">
                    <a:lumMod val="50000"/>
                  </a:schemeClr>
                </a:solidFill>
              </a:rPr>
              <a:t>The Hermetic GlueX Detector allows for kinematic constraints</a:t>
            </a:r>
          </a:p>
          <a:p>
            <a:r>
              <a:rPr lang="en-US" sz="2400" dirty="0" smtClean="0">
                <a:solidFill>
                  <a:schemeClr val="accent6">
                    <a:lumMod val="50000"/>
                  </a:schemeClr>
                </a:solidFill>
              </a:rPr>
              <a:t>Kinematic fitting</a:t>
            </a:r>
          </a:p>
          <a:p>
            <a:r>
              <a:rPr lang="en-US" sz="2400" dirty="0" smtClean="0">
                <a:solidFill>
                  <a:schemeClr val="accent6">
                    <a:lumMod val="50000"/>
                  </a:schemeClr>
                </a:solidFill>
              </a:rPr>
              <a:t>Vertex constraints</a:t>
            </a:r>
          </a:p>
          <a:p>
            <a:r>
              <a:rPr lang="en-US" sz="2400" dirty="0" smtClean="0">
                <a:solidFill>
                  <a:schemeClr val="accent6">
                    <a:lumMod val="50000"/>
                  </a:schemeClr>
                </a:solidFill>
              </a:rPr>
              <a:t>Secondary vertices</a:t>
            </a:r>
          </a:p>
          <a:p>
            <a:r>
              <a:rPr lang="en-US" sz="2400" dirty="0" smtClean="0">
                <a:solidFill>
                  <a:schemeClr val="accent6">
                    <a:lumMod val="50000"/>
                  </a:schemeClr>
                </a:solidFill>
              </a:rPr>
              <a:t>Isolation tests in calorimeters </a:t>
            </a:r>
            <a:endParaRPr lang="en-US" sz="2400" dirty="0">
              <a:solidFill>
                <a:schemeClr val="accent6">
                  <a:lumMod val="50000"/>
                </a:schemeClr>
              </a:solidFill>
            </a:endParaRPr>
          </a:p>
        </p:txBody>
      </p:sp>
      <p:sp>
        <p:nvSpPr>
          <p:cNvPr id="10" name="TextBox 9"/>
          <p:cNvSpPr txBox="1"/>
          <p:nvPr/>
        </p:nvSpPr>
        <p:spPr>
          <a:xfrm>
            <a:off x="282143" y="4967384"/>
            <a:ext cx="8461741" cy="1200328"/>
          </a:xfrm>
          <a:prstGeom prst="rect">
            <a:avLst/>
          </a:prstGeom>
          <a:noFill/>
        </p:spPr>
        <p:txBody>
          <a:bodyPr wrap="square" rtlCol="0">
            <a:spAutoFit/>
          </a:bodyPr>
          <a:lstStyle/>
          <a:p>
            <a:r>
              <a:rPr lang="en-US" sz="2400" b="1" dirty="0" smtClean="0">
                <a:solidFill>
                  <a:schemeClr val="accent6">
                    <a:lumMod val="75000"/>
                  </a:schemeClr>
                </a:solidFill>
              </a:rPr>
              <a:t>Use everything globally to take advantage of correlations between variables. Our studies have been carried out with a Boosted Decision Tree (BDT).</a:t>
            </a:r>
            <a:r>
              <a:rPr lang="en-US" dirty="0" smtClean="0"/>
              <a:t> </a:t>
            </a:r>
            <a:endParaRPr lang="en-US" dirty="0"/>
          </a:p>
        </p:txBody>
      </p:sp>
    </p:spTree>
    <p:extLst>
      <p:ext uri="{BB962C8B-B14F-4D97-AF65-F5344CB8AC3E}">
        <p14:creationId xmlns:p14="http://schemas.microsoft.com/office/powerpoint/2010/main" val="33911220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300" y="0"/>
            <a:ext cx="5966977" cy="713197"/>
          </a:xfrm>
        </p:spPr>
        <p:txBody>
          <a:bodyPr>
            <a:normAutofit/>
          </a:bodyPr>
          <a:lstStyle/>
          <a:p>
            <a:r>
              <a:rPr lang="en-US" sz="3600" b="1" dirty="0" smtClean="0">
                <a:solidFill>
                  <a:srgbClr val="000090"/>
                </a:solidFill>
              </a:rPr>
              <a:t>Baseline Kaon Identification</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11</a:t>
            </a:fld>
            <a:endParaRPr lang="en-US"/>
          </a:p>
        </p:txBody>
      </p:sp>
      <p:sp>
        <p:nvSpPr>
          <p:cNvPr id="8" name="TextBox 7"/>
          <p:cNvSpPr txBox="1"/>
          <p:nvPr/>
        </p:nvSpPr>
        <p:spPr>
          <a:xfrm>
            <a:off x="397328" y="1069099"/>
            <a:ext cx="7011054" cy="830997"/>
          </a:xfrm>
          <a:prstGeom prst="rect">
            <a:avLst/>
          </a:prstGeom>
          <a:noFill/>
        </p:spPr>
        <p:txBody>
          <a:bodyPr wrap="none" rtlCol="0">
            <a:spAutoFit/>
          </a:bodyPr>
          <a:lstStyle/>
          <a:p>
            <a:r>
              <a:rPr lang="en-US" sz="2400" u="sng" dirty="0" smtClean="0">
                <a:solidFill>
                  <a:srgbClr val="0000FF"/>
                </a:solidFill>
              </a:rPr>
              <a:t>Focus on reactions where the recoil </a:t>
            </a:r>
            <a:r>
              <a:rPr lang="en-US" sz="2400" b="1" u="sng" dirty="0" smtClean="0">
                <a:solidFill>
                  <a:srgbClr val="0000FF"/>
                </a:solidFill>
              </a:rPr>
              <a:t>proton is detected</a:t>
            </a:r>
          </a:p>
          <a:p>
            <a:r>
              <a:rPr lang="en-US" sz="2400" dirty="0" smtClean="0">
                <a:solidFill>
                  <a:srgbClr val="0000FF"/>
                </a:solidFill>
              </a:rPr>
              <a:t>At least 4-constraint kinematic</a:t>
            </a:r>
          </a:p>
        </p:txBody>
      </p:sp>
      <p:sp>
        <p:nvSpPr>
          <p:cNvPr id="10" name="TextBox 9"/>
          <p:cNvSpPr txBox="1"/>
          <p:nvPr/>
        </p:nvSpPr>
        <p:spPr>
          <a:xfrm>
            <a:off x="397328" y="1900096"/>
            <a:ext cx="8461741" cy="461665"/>
          </a:xfrm>
          <a:prstGeom prst="rect">
            <a:avLst/>
          </a:prstGeom>
          <a:noFill/>
        </p:spPr>
        <p:txBody>
          <a:bodyPr wrap="square" rtlCol="0">
            <a:spAutoFit/>
          </a:bodyPr>
          <a:lstStyle/>
          <a:p>
            <a:r>
              <a:rPr lang="en-US" sz="2400" b="1" dirty="0" smtClean="0">
                <a:solidFill>
                  <a:schemeClr val="accent6">
                    <a:lumMod val="75000"/>
                  </a:schemeClr>
                </a:solidFill>
              </a:rPr>
              <a:t>Train a BDT to isolate final states with kaons.</a:t>
            </a:r>
            <a:endParaRPr lang="en-US" dirty="0"/>
          </a:p>
        </p:txBody>
      </p:sp>
      <p:sp>
        <p:nvSpPr>
          <p:cNvPr id="11" name="Rectangle 10"/>
          <p:cNvSpPr/>
          <p:nvPr/>
        </p:nvSpPr>
        <p:spPr>
          <a:xfrm>
            <a:off x="461659" y="2361761"/>
            <a:ext cx="4165497" cy="1384995"/>
          </a:xfrm>
          <a:prstGeom prst="rect">
            <a:avLst/>
          </a:prstGeom>
        </p:spPr>
        <p:txBody>
          <a:bodyPr wrap="none">
            <a:spAutoFit/>
          </a:bodyPr>
          <a:lstStyle/>
          <a:p>
            <a:r>
              <a:rPr lang="en-GB" sz="2800" dirty="0" err="1" smtClean="0">
                <a:solidFill>
                  <a:srgbClr val="008000"/>
                </a:solidFill>
                <a:latin typeface="Symbol" pitchFamily="16" charset="2"/>
              </a:rPr>
              <a:t>g</a:t>
            </a:r>
            <a:r>
              <a:rPr lang="en-GB" sz="2800" dirty="0" err="1" smtClean="0">
                <a:solidFill>
                  <a:srgbClr val="008000"/>
                </a:solidFill>
              </a:rPr>
              <a:t>p</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a:t>
            </a:r>
            <a:r>
              <a:rPr lang="en-GB" sz="2800" dirty="0" err="1" smtClean="0">
                <a:solidFill>
                  <a:srgbClr val="008000"/>
                </a:solidFill>
              </a:rPr>
              <a:t>pK</a:t>
            </a:r>
            <a:r>
              <a:rPr lang="en-GB" sz="2800" baseline="30000" dirty="0" err="1" smtClean="0">
                <a:solidFill>
                  <a:srgbClr val="008000"/>
                </a:solidFill>
              </a:rPr>
              <a:t>+</a:t>
            </a:r>
            <a:r>
              <a:rPr lang="en-GB" sz="2800" dirty="0" err="1" smtClean="0">
                <a:solidFill>
                  <a:srgbClr val="008000"/>
                </a:solidFill>
              </a:rPr>
              <a:t>K</a:t>
            </a:r>
            <a:r>
              <a:rPr lang="en-GB" sz="2800" baseline="30000" dirty="0" smtClean="0">
                <a:solidFill>
                  <a:srgbClr val="008000"/>
                </a:solidFill>
              </a:rPr>
              <a:t>-</a:t>
            </a:r>
            <a:r>
              <a:rPr lang="en-GB" sz="2800" dirty="0" smtClean="0">
                <a:solidFill>
                  <a:srgbClr val="008000"/>
                </a:solidFill>
              </a:rPr>
              <a:t> </a:t>
            </a:r>
          </a:p>
          <a:p>
            <a:r>
              <a:rPr lang="en-GB" sz="2800" dirty="0" err="1" smtClean="0">
                <a:solidFill>
                  <a:srgbClr val="008000"/>
                </a:solidFill>
                <a:latin typeface="Symbol" pitchFamily="16" charset="2"/>
              </a:rPr>
              <a:t>g</a:t>
            </a:r>
            <a:r>
              <a:rPr lang="en-GB" sz="2800" dirty="0" err="1" smtClean="0">
                <a:solidFill>
                  <a:srgbClr val="008000"/>
                </a:solidFill>
              </a:rPr>
              <a:t>p</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a:t>
            </a:r>
            <a:r>
              <a:rPr lang="en-GB" sz="2800" dirty="0" smtClean="0">
                <a:solidFill>
                  <a:srgbClr val="008000"/>
                </a:solidFill>
              </a:rPr>
              <a:t>pK</a:t>
            </a:r>
            <a:r>
              <a:rPr lang="en-GB" sz="2800" baseline="30000" dirty="0" smtClean="0">
                <a:solidFill>
                  <a:srgbClr val="008000"/>
                </a:solidFill>
              </a:rPr>
              <a:t>+</a:t>
            </a:r>
            <a:r>
              <a:rPr lang="en-GB" sz="2800" dirty="0" smtClean="0">
                <a:solidFill>
                  <a:srgbClr val="008000"/>
                </a:solidFill>
              </a:rPr>
              <a:t>K</a:t>
            </a:r>
            <a:r>
              <a:rPr lang="en-GB" sz="2800" baseline="30000" dirty="0" smtClean="0">
                <a:solidFill>
                  <a:srgbClr val="008000"/>
                </a:solidFill>
              </a:rPr>
              <a:t>-</a:t>
            </a:r>
            <a:r>
              <a:rPr lang="en-GB" sz="2800" dirty="0"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 </a:t>
            </a:r>
          </a:p>
          <a:p>
            <a:r>
              <a:rPr lang="en-GB" sz="2800" dirty="0" err="1" smtClean="0">
                <a:solidFill>
                  <a:srgbClr val="008000"/>
                </a:solidFill>
                <a:latin typeface="Symbol" pitchFamily="16" charset="2"/>
              </a:rPr>
              <a:t>g</a:t>
            </a:r>
            <a:r>
              <a:rPr lang="en-GB" sz="2800" dirty="0" err="1" smtClean="0">
                <a:solidFill>
                  <a:srgbClr val="008000"/>
                </a:solidFill>
              </a:rPr>
              <a:t>p</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a:t>
            </a:r>
            <a:r>
              <a:rPr lang="en-GB" sz="2800" dirty="0" smtClean="0">
                <a:solidFill>
                  <a:srgbClr val="008000"/>
                </a:solidFill>
              </a:rPr>
              <a:t>pK</a:t>
            </a:r>
            <a:r>
              <a:rPr lang="en-GB" sz="2800" baseline="30000" dirty="0" smtClean="0">
                <a:solidFill>
                  <a:srgbClr val="008000"/>
                </a:solidFill>
              </a:rPr>
              <a:t>+</a:t>
            </a:r>
            <a:r>
              <a:rPr lang="en-GB" sz="2800" dirty="0" smtClean="0">
                <a:solidFill>
                  <a:srgbClr val="008000"/>
                </a:solidFill>
              </a:rPr>
              <a:t>K</a:t>
            </a:r>
            <a:r>
              <a:rPr lang="en-GB" sz="2800" baseline="-25000" dirty="0">
                <a:solidFill>
                  <a:srgbClr val="008000"/>
                </a:solidFill>
              </a:rPr>
              <a:t>S</a:t>
            </a:r>
            <a:r>
              <a:rPr lang="en-GB" sz="2800" dirty="0"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 </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a:t>
            </a:r>
            <a:r>
              <a:rPr lang="en-GB" sz="2800" dirty="0" err="1" smtClean="0">
                <a:solidFill>
                  <a:srgbClr val="008000"/>
                </a:solidFill>
              </a:rPr>
              <a:t>pK</a:t>
            </a:r>
            <a:r>
              <a:rPr lang="en-GB" sz="2800" baseline="30000" dirty="0" err="1" smtClean="0">
                <a:solidFill>
                  <a:srgbClr val="008000"/>
                </a:solidFill>
              </a:rPr>
              <a:t>+</a:t>
            </a:r>
            <a:r>
              <a:rPr lang="en-GB" sz="2800" dirty="0" err="1" smtClean="0">
                <a:solidFill>
                  <a:srgbClr val="008000"/>
                </a:solidFill>
                <a:latin typeface="Symbol"/>
              </a:rPr>
              <a:t>p</a:t>
            </a:r>
            <a:r>
              <a:rPr lang="en-GB" sz="2800" baseline="30000" dirty="0" err="1" smtClean="0">
                <a:solidFill>
                  <a:srgbClr val="008000"/>
                </a:solidFill>
                <a:latin typeface="Comic Sans MS" pitchFamily="64" charset="0"/>
              </a:rPr>
              <a:t>+</a:t>
            </a:r>
            <a:r>
              <a:rPr lang="en-GB" sz="2800" dirty="0" err="1" smtClean="0">
                <a:solidFill>
                  <a:srgbClr val="008000"/>
                </a:solidFill>
                <a:latin typeface="Symbol"/>
              </a:rPr>
              <a:t>p</a:t>
            </a:r>
            <a:r>
              <a:rPr lang="en-GB" sz="2800" baseline="30000" dirty="0" err="1" smtClean="0">
                <a:solidFill>
                  <a:srgbClr val="008000"/>
                </a:solidFill>
              </a:rPr>
              <a:t>-</a:t>
            </a:r>
            <a:r>
              <a:rPr lang="en-GB" sz="2800" dirty="0" err="1"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 </a:t>
            </a:r>
            <a:endParaRPr lang="en-US" sz="2800" dirty="0" smtClean="0">
              <a:solidFill>
                <a:srgbClr val="008000"/>
              </a:solidFill>
            </a:endParaRPr>
          </a:p>
        </p:txBody>
      </p:sp>
      <p:sp>
        <p:nvSpPr>
          <p:cNvPr id="3" name="Rectangle 2"/>
          <p:cNvSpPr/>
          <p:nvPr/>
        </p:nvSpPr>
        <p:spPr>
          <a:xfrm>
            <a:off x="461659" y="4417358"/>
            <a:ext cx="5364068" cy="1938992"/>
          </a:xfrm>
          <a:prstGeom prst="rect">
            <a:avLst/>
          </a:prstGeom>
          <a:ln>
            <a:noFill/>
          </a:ln>
        </p:spPr>
        <p:txBody>
          <a:bodyPr wrap="none">
            <a:spAutoFit/>
          </a:bodyPr>
          <a:lstStyle/>
          <a:p>
            <a:r>
              <a:rPr lang="en-GB" sz="2400" dirty="0" err="1" smtClean="0">
                <a:solidFill>
                  <a:srgbClr val="008000"/>
                </a:solidFill>
                <a:latin typeface="Symbol" pitchFamily="16" charset="2"/>
              </a:rPr>
              <a:t>g</a:t>
            </a:r>
            <a:r>
              <a:rPr lang="en-GB" sz="2400" dirty="0" err="1" smtClean="0">
                <a:solidFill>
                  <a:srgbClr val="008000"/>
                </a:solidFill>
              </a:rPr>
              <a:t>p</a:t>
            </a:r>
            <a:r>
              <a:rPr lang="en-GB" sz="2400" dirty="0" smtClean="0">
                <a:solidFill>
                  <a:srgbClr val="008000"/>
                </a:solidFill>
              </a:rPr>
              <a:t> </a:t>
            </a:r>
            <a:r>
              <a:rPr lang="en-GB" sz="2400" dirty="0" smtClean="0">
                <a:solidFill>
                  <a:srgbClr val="008000"/>
                </a:solidFill>
                <a:latin typeface="Symbol" pitchFamily="16" charset="2"/>
              </a:rPr>
              <a:t></a:t>
            </a:r>
            <a:r>
              <a:rPr lang="en-GB" sz="2400" dirty="0" smtClean="0">
                <a:solidFill>
                  <a:srgbClr val="008000"/>
                </a:solidFill>
                <a:latin typeface="Comic Sans MS" pitchFamily="64" charset="0"/>
              </a:rPr>
              <a:t> </a:t>
            </a:r>
            <a:r>
              <a:rPr lang="en-GB" sz="2400" dirty="0" smtClean="0">
                <a:solidFill>
                  <a:srgbClr val="008000"/>
                </a:solidFill>
              </a:rPr>
              <a:t>ph’</a:t>
            </a:r>
            <a:r>
              <a:rPr lang="en-GB" sz="2400" baseline="-25000" dirty="0" smtClean="0">
                <a:solidFill>
                  <a:srgbClr val="008000"/>
                </a:solidFill>
              </a:rPr>
              <a:t>2</a:t>
            </a:r>
            <a:r>
              <a:rPr lang="en-GB" sz="2400" dirty="0" smtClean="0">
                <a:solidFill>
                  <a:srgbClr val="008000"/>
                </a:solidFill>
              </a:rPr>
              <a:t>(2600)  </a:t>
            </a:r>
            <a:r>
              <a:rPr lang="en-GB" sz="2400" dirty="0" smtClean="0">
                <a:solidFill>
                  <a:srgbClr val="008000"/>
                </a:solidFill>
                <a:latin typeface="Symbol" pitchFamily="16" charset="2"/>
              </a:rPr>
              <a:t> </a:t>
            </a:r>
            <a:r>
              <a:rPr lang="en-GB" sz="2400" dirty="0" smtClean="0">
                <a:solidFill>
                  <a:srgbClr val="008000"/>
                </a:solidFill>
              </a:rPr>
              <a:t>pK</a:t>
            </a:r>
            <a:r>
              <a:rPr lang="en-GB" sz="2400" baseline="-25000" dirty="0" smtClean="0">
                <a:solidFill>
                  <a:srgbClr val="008000"/>
                </a:solidFill>
              </a:rPr>
              <a:t>1</a:t>
            </a:r>
            <a:r>
              <a:rPr lang="en-GB" sz="2400" baseline="30000" dirty="0" smtClean="0">
                <a:solidFill>
                  <a:srgbClr val="008000"/>
                </a:solidFill>
              </a:rPr>
              <a:t>+</a:t>
            </a:r>
            <a:r>
              <a:rPr lang="en-GB" sz="2400" dirty="0" smtClean="0">
                <a:solidFill>
                  <a:srgbClr val="008000"/>
                </a:solidFill>
              </a:rPr>
              <a:t>K</a:t>
            </a:r>
            <a:r>
              <a:rPr lang="en-GB" sz="2400" baseline="30000" dirty="0" smtClean="0">
                <a:solidFill>
                  <a:srgbClr val="008000"/>
                </a:solidFill>
              </a:rPr>
              <a:t>-  </a:t>
            </a:r>
            <a:r>
              <a:rPr lang="en-GB" sz="2400" dirty="0" smtClean="0">
                <a:solidFill>
                  <a:srgbClr val="008000"/>
                </a:solidFill>
                <a:latin typeface="Symbol" pitchFamily="16" charset="2"/>
              </a:rPr>
              <a:t> </a:t>
            </a:r>
            <a:r>
              <a:rPr lang="en-GB" sz="2400" dirty="0" smtClean="0">
                <a:solidFill>
                  <a:srgbClr val="008000"/>
                </a:solidFill>
              </a:rPr>
              <a:t>pK</a:t>
            </a:r>
            <a:r>
              <a:rPr lang="en-GB" sz="2400" baseline="30000" dirty="0" smtClean="0">
                <a:solidFill>
                  <a:srgbClr val="008000"/>
                </a:solidFill>
              </a:rPr>
              <a:t>+</a:t>
            </a:r>
            <a:r>
              <a:rPr lang="en-GB" sz="2400" dirty="0" smtClean="0">
                <a:solidFill>
                  <a:srgbClr val="008000"/>
                </a:solidFill>
              </a:rPr>
              <a:t>K</a:t>
            </a:r>
            <a:r>
              <a:rPr lang="en-GB" sz="2400" baseline="30000" dirty="0" smtClean="0">
                <a:solidFill>
                  <a:srgbClr val="008000"/>
                </a:solidFill>
              </a:rPr>
              <a:t>-</a:t>
            </a:r>
            <a:r>
              <a:rPr lang="en-GB" sz="2400" dirty="0" smtClean="0">
                <a:solidFill>
                  <a:srgbClr val="008000"/>
                </a:solidFill>
                <a:latin typeface="Symbol"/>
              </a:rPr>
              <a:t>p</a:t>
            </a:r>
            <a:r>
              <a:rPr lang="en-GB" sz="2400" baseline="30000" dirty="0" smtClean="0">
                <a:solidFill>
                  <a:srgbClr val="008000"/>
                </a:solidFill>
                <a:latin typeface="Comic Sans MS" pitchFamily="64" charset="0"/>
              </a:rPr>
              <a:t>+</a:t>
            </a:r>
            <a:r>
              <a:rPr lang="en-GB" sz="2400" dirty="0" smtClean="0">
                <a:solidFill>
                  <a:srgbClr val="008000"/>
                </a:solidFill>
                <a:latin typeface="Symbol"/>
              </a:rPr>
              <a:t>p</a:t>
            </a:r>
            <a:r>
              <a:rPr lang="en-GB" sz="2400" baseline="30000" dirty="0" smtClean="0">
                <a:solidFill>
                  <a:srgbClr val="008000"/>
                </a:solidFill>
                <a:latin typeface="Comic Sans MS" pitchFamily="64" charset="0"/>
              </a:rPr>
              <a:t>-</a:t>
            </a:r>
          </a:p>
          <a:p>
            <a:r>
              <a:rPr lang="en-GB" sz="2400" dirty="0" err="1" smtClean="0">
                <a:solidFill>
                  <a:srgbClr val="008000"/>
                </a:solidFill>
                <a:latin typeface="Symbol" pitchFamily="16" charset="2"/>
              </a:rPr>
              <a:t>g</a:t>
            </a:r>
            <a:r>
              <a:rPr lang="en-GB" sz="2400" dirty="0" err="1" smtClean="0">
                <a:solidFill>
                  <a:srgbClr val="008000"/>
                </a:solidFill>
              </a:rPr>
              <a:t>p</a:t>
            </a:r>
            <a:r>
              <a:rPr lang="en-GB" sz="2400" dirty="0" smtClean="0">
                <a:solidFill>
                  <a:srgbClr val="008000"/>
                </a:solidFill>
              </a:rPr>
              <a:t> </a:t>
            </a:r>
            <a:r>
              <a:rPr lang="en-GB" sz="2400" dirty="0" smtClean="0">
                <a:solidFill>
                  <a:srgbClr val="008000"/>
                </a:solidFill>
                <a:latin typeface="Symbol" pitchFamily="16" charset="2"/>
              </a:rPr>
              <a:t></a:t>
            </a:r>
            <a:r>
              <a:rPr lang="en-GB" sz="2400" dirty="0" smtClean="0">
                <a:solidFill>
                  <a:srgbClr val="008000"/>
                </a:solidFill>
                <a:latin typeface="Comic Sans MS" pitchFamily="64" charset="0"/>
              </a:rPr>
              <a:t> </a:t>
            </a:r>
            <a:r>
              <a:rPr lang="en-GB" sz="2400" dirty="0" smtClean="0">
                <a:solidFill>
                  <a:srgbClr val="008000"/>
                </a:solidFill>
              </a:rPr>
              <a:t>p</a:t>
            </a:r>
            <a:r>
              <a:rPr lang="en-GB" sz="2400" dirty="0" smtClean="0">
                <a:solidFill>
                  <a:srgbClr val="008000"/>
                </a:solidFill>
                <a:latin typeface="Symbol"/>
              </a:rPr>
              <a:t>h’</a:t>
            </a:r>
            <a:r>
              <a:rPr lang="en-GB" sz="2400" baseline="-25000" dirty="0" smtClean="0">
                <a:solidFill>
                  <a:srgbClr val="008000"/>
                </a:solidFill>
              </a:rPr>
              <a:t>1</a:t>
            </a:r>
            <a:r>
              <a:rPr lang="en-GB" sz="2400" dirty="0" smtClean="0">
                <a:solidFill>
                  <a:srgbClr val="008000"/>
                </a:solidFill>
              </a:rPr>
              <a:t>(2300) </a:t>
            </a:r>
            <a:r>
              <a:rPr lang="en-GB" sz="2400" dirty="0" smtClean="0">
                <a:solidFill>
                  <a:srgbClr val="008000"/>
                </a:solidFill>
                <a:latin typeface="Symbol" pitchFamily="16" charset="2"/>
              </a:rPr>
              <a:t> </a:t>
            </a:r>
            <a:r>
              <a:rPr lang="en-GB" sz="2400" dirty="0" err="1" smtClean="0">
                <a:solidFill>
                  <a:srgbClr val="008000"/>
                </a:solidFill>
              </a:rPr>
              <a:t>pK</a:t>
            </a:r>
            <a:r>
              <a:rPr lang="en-GB" sz="2400" baseline="30000" dirty="0" smtClean="0">
                <a:solidFill>
                  <a:srgbClr val="008000"/>
                </a:solidFill>
              </a:rPr>
              <a:t>*0</a:t>
            </a:r>
            <a:r>
              <a:rPr lang="en-GB" sz="2400" dirty="0" smtClean="0">
                <a:solidFill>
                  <a:srgbClr val="008000"/>
                </a:solidFill>
              </a:rPr>
              <a:t>K</a:t>
            </a:r>
            <a:r>
              <a:rPr lang="en-GB" sz="2400" baseline="-25000" dirty="0" smtClean="0">
                <a:solidFill>
                  <a:srgbClr val="008000"/>
                </a:solidFill>
              </a:rPr>
              <a:t>S</a:t>
            </a:r>
            <a:r>
              <a:rPr lang="en-GB" sz="2400" dirty="0" smtClean="0">
                <a:solidFill>
                  <a:srgbClr val="008000"/>
                </a:solidFill>
              </a:rPr>
              <a:t> </a:t>
            </a:r>
            <a:r>
              <a:rPr lang="en-GB" sz="2400" dirty="0" smtClean="0">
                <a:solidFill>
                  <a:srgbClr val="008000"/>
                </a:solidFill>
                <a:latin typeface="Symbol" pitchFamily="16" charset="2"/>
              </a:rPr>
              <a:t> </a:t>
            </a:r>
            <a:r>
              <a:rPr lang="en-GB" sz="2400" dirty="0" err="1" smtClean="0">
                <a:solidFill>
                  <a:srgbClr val="008000"/>
                </a:solidFill>
              </a:rPr>
              <a:t>pK</a:t>
            </a:r>
            <a:r>
              <a:rPr lang="en-GB" sz="2400" baseline="30000" dirty="0" err="1" smtClean="0">
                <a:solidFill>
                  <a:srgbClr val="008000"/>
                </a:solidFill>
              </a:rPr>
              <a:t>+</a:t>
            </a:r>
            <a:r>
              <a:rPr lang="en-GB" sz="2400" dirty="0" err="1" smtClean="0">
                <a:solidFill>
                  <a:srgbClr val="008000"/>
                </a:solidFill>
                <a:latin typeface="Symbol"/>
              </a:rPr>
              <a:t>p</a:t>
            </a:r>
            <a:r>
              <a:rPr lang="en-GB" sz="2400" baseline="30000" dirty="0" err="1" smtClean="0">
                <a:solidFill>
                  <a:srgbClr val="008000"/>
                </a:solidFill>
                <a:latin typeface="Comic Sans MS" pitchFamily="64" charset="0"/>
              </a:rPr>
              <a:t>+</a:t>
            </a:r>
            <a:r>
              <a:rPr lang="en-GB" sz="2400" dirty="0" err="1" smtClean="0">
                <a:solidFill>
                  <a:srgbClr val="008000"/>
                </a:solidFill>
                <a:latin typeface="Symbol"/>
              </a:rPr>
              <a:t>p</a:t>
            </a:r>
            <a:r>
              <a:rPr lang="en-GB" sz="2400" baseline="30000" dirty="0" err="1" smtClean="0">
                <a:solidFill>
                  <a:srgbClr val="008000"/>
                </a:solidFill>
              </a:rPr>
              <a:t>-</a:t>
            </a:r>
            <a:r>
              <a:rPr lang="en-GB" sz="2400" dirty="0" err="1" smtClean="0">
                <a:solidFill>
                  <a:srgbClr val="008000"/>
                </a:solidFill>
                <a:latin typeface="Symbol"/>
              </a:rPr>
              <a:t>p</a:t>
            </a:r>
            <a:r>
              <a:rPr lang="en-GB" sz="2400" baseline="30000" dirty="0" smtClean="0">
                <a:solidFill>
                  <a:srgbClr val="008000"/>
                </a:solidFill>
                <a:latin typeface="Comic Sans MS" pitchFamily="64" charset="0"/>
              </a:rPr>
              <a:t>-</a:t>
            </a:r>
            <a:endParaRPr lang="en-GB" sz="2400" dirty="0" smtClean="0">
              <a:solidFill>
                <a:srgbClr val="008000"/>
              </a:solidFill>
              <a:latin typeface="Comic Sans MS" pitchFamily="64" charset="0"/>
            </a:endParaRPr>
          </a:p>
          <a:p>
            <a:r>
              <a:rPr lang="en-GB" sz="2400" dirty="0" err="1" smtClean="0">
                <a:solidFill>
                  <a:srgbClr val="008000"/>
                </a:solidFill>
                <a:latin typeface="Symbol" pitchFamily="16" charset="2"/>
              </a:rPr>
              <a:t>g</a:t>
            </a:r>
            <a:r>
              <a:rPr lang="en-GB" sz="2400" dirty="0" err="1" smtClean="0">
                <a:solidFill>
                  <a:srgbClr val="008000"/>
                </a:solidFill>
              </a:rPr>
              <a:t>p</a:t>
            </a:r>
            <a:r>
              <a:rPr lang="en-GB" sz="2400" dirty="0" smtClean="0">
                <a:solidFill>
                  <a:srgbClr val="008000"/>
                </a:solidFill>
              </a:rPr>
              <a:t> </a:t>
            </a:r>
            <a:r>
              <a:rPr lang="en-GB" sz="2400" dirty="0" smtClean="0">
                <a:solidFill>
                  <a:srgbClr val="008000"/>
                </a:solidFill>
                <a:latin typeface="Symbol" pitchFamily="16" charset="2"/>
              </a:rPr>
              <a:t></a:t>
            </a:r>
            <a:r>
              <a:rPr lang="en-GB" sz="2400" dirty="0" smtClean="0">
                <a:solidFill>
                  <a:srgbClr val="008000"/>
                </a:solidFill>
                <a:latin typeface="Comic Sans MS" pitchFamily="64" charset="0"/>
              </a:rPr>
              <a:t> </a:t>
            </a:r>
            <a:r>
              <a:rPr lang="en-GB" sz="2400" dirty="0" smtClean="0">
                <a:solidFill>
                  <a:srgbClr val="008000"/>
                </a:solidFill>
              </a:rPr>
              <a:t>pY(2175)     </a:t>
            </a:r>
            <a:r>
              <a:rPr lang="en-GB" sz="2400" dirty="0" smtClean="0">
                <a:solidFill>
                  <a:srgbClr val="008000"/>
                </a:solidFill>
                <a:latin typeface="Symbol" pitchFamily="16" charset="2"/>
              </a:rPr>
              <a:t> </a:t>
            </a:r>
            <a:r>
              <a:rPr lang="en-GB" sz="2400" dirty="0" smtClean="0">
                <a:solidFill>
                  <a:srgbClr val="008000"/>
                </a:solidFill>
              </a:rPr>
              <a:t>p</a:t>
            </a:r>
            <a:r>
              <a:rPr lang="en-GB" sz="2400" dirty="0" smtClean="0">
                <a:solidFill>
                  <a:srgbClr val="008000"/>
                </a:solidFill>
                <a:latin typeface="Symbol"/>
              </a:rPr>
              <a:t>f</a:t>
            </a:r>
            <a:r>
              <a:rPr lang="en-GB" sz="2400" dirty="0" smtClean="0">
                <a:solidFill>
                  <a:srgbClr val="008000"/>
                </a:solidFill>
              </a:rPr>
              <a:t>f</a:t>
            </a:r>
            <a:r>
              <a:rPr lang="en-GB" sz="2400" baseline="-25000" dirty="0" smtClean="0">
                <a:solidFill>
                  <a:srgbClr val="008000"/>
                </a:solidFill>
              </a:rPr>
              <a:t>0       </a:t>
            </a:r>
            <a:r>
              <a:rPr lang="en-GB" sz="2400" dirty="0" smtClean="0">
                <a:solidFill>
                  <a:srgbClr val="008000"/>
                </a:solidFill>
                <a:latin typeface="Symbol" pitchFamily="16" charset="2"/>
              </a:rPr>
              <a:t></a:t>
            </a:r>
            <a:r>
              <a:rPr lang="en-GB" sz="2400" dirty="0" smtClean="0">
                <a:solidFill>
                  <a:srgbClr val="008000"/>
                </a:solidFill>
                <a:latin typeface="Comic Sans MS" pitchFamily="64" charset="0"/>
              </a:rPr>
              <a:t> </a:t>
            </a:r>
            <a:r>
              <a:rPr lang="en-GB" sz="2400" dirty="0" smtClean="0">
                <a:solidFill>
                  <a:srgbClr val="008000"/>
                </a:solidFill>
              </a:rPr>
              <a:t>pK</a:t>
            </a:r>
            <a:r>
              <a:rPr lang="en-GB" sz="2400" baseline="30000" dirty="0" smtClean="0">
                <a:solidFill>
                  <a:srgbClr val="008000"/>
                </a:solidFill>
              </a:rPr>
              <a:t>+</a:t>
            </a:r>
            <a:r>
              <a:rPr lang="en-GB" sz="2400" dirty="0" smtClean="0">
                <a:solidFill>
                  <a:srgbClr val="008000"/>
                </a:solidFill>
              </a:rPr>
              <a:t>K</a:t>
            </a:r>
            <a:r>
              <a:rPr lang="en-GB" sz="2400" baseline="30000" dirty="0" smtClean="0">
                <a:solidFill>
                  <a:srgbClr val="008000"/>
                </a:solidFill>
              </a:rPr>
              <a:t>-</a:t>
            </a:r>
            <a:r>
              <a:rPr lang="en-GB" sz="2400" dirty="0" smtClean="0">
                <a:solidFill>
                  <a:srgbClr val="008000"/>
                </a:solidFill>
                <a:latin typeface="Symbol"/>
              </a:rPr>
              <a:t>p</a:t>
            </a:r>
            <a:r>
              <a:rPr lang="en-GB" sz="2400" baseline="30000" dirty="0" smtClean="0">
                <a:solidFill>
                  <a:srgbClr val="008000"/>
                </a:solidFill>
                <a:latin typeface="Comic Sans MS" pitchFamily="64" charset="0"/>
              </a:rPr>
              <a:t>+</a:t>
            </a:r>
            <a:r>
              <a:rPr lang="en-GB" sz="2400" dirty="0" smtClean="0">
                <a:solidFill>
                  <a:srgbClr val="008000"/>
                </a:solidFill>
                <a:latin typeface="Symbol"/>
              </a:rPr>
              <a:t>p</a:t>
            </a:r>
            <a:r>
              <a:rPr lang="en-GB" sz="2400" baseline="30000" dirty="0" smtClean="0">
                <a:solidFill>
                  <a:srgbClr val="008000"/>
                </a:solidFill>
                <a:latin typeface="Comic Sans MS" pitchFamily="64" charset="0"/>
              </a:rPr>
              <a:t>-</a:t>
            </a:r>
            <a:r>
              <a:rPr lang="en-GB" sz="2400" dirty="0" smtClean="0">
                <a:solidFill>
                  <a:srgbClr val="008000"/>
                </a:solidFill>
                <a:latin typeface="Comic Sans MS" pitchFamily="64" charset="0"/>
              </a:rPr>
              <a:t> </a:t>
            </a:r>
            <a:endParaRPr lang="en-GB" sz="2400" baseline="30000" dirty="0" smtClean="0">
              <a:solidFill>
                <a:srgbClr val="008000"/>
              </a:solidFill>
              <a:latin typeface="Comic Sans MS" pitchFamily="64" charset="0"/>
            </a:endParaRPr>
          </a:p>
          <a:p>
            <a:r>
              <a:rPr lang="en-GB" sz="2400" dirty="0" err="1" smtClean="0">
                <a:solidFill>
                  <a:srgbClr val="008000"/>
                </a:solidFill>
                <a:latin typeface="Symbol" pitchFamily="16" charset="2"/>
              </a:rPr>
              <a:t>g</a:t>
            </a:r>
            <a:r>
              <a:rPr lang="en-GB" sz="2400" dirty="0" err="1" smtClean="0">
                <a:solidFill>
                  <a:srgbClr val="008000"/>
                </a:solidFill>
              </a:rPr>
              <a:t>p</a:t>
            </a:r>
            <a:r>
              <a:rPr lang="en-GB" sz="2400" dirty="0" smtClean="0">
                <a:solidFill>
                  <a:srgbClr val="008000"/>
                </a:solidFill>
              </a:rPr>
              <a:t> </a:t>
            </a:r>
            <a:r>
              <a:rPr lang="en-GB" sz="2400" dirty="0" smtClean="0">
                <a:solidFill>
                  <a:srgbClr val="008000"/>
                </a:solidFill>
                <a:latin typeface="Symbol" pitchFamily="16" charset="2"/>
              </a:rPr>
              <a:t> </a:t>
            </a:r>
            <a:r>
              <a:rPr lang="en-GB" sz="2400" dirty="0" smtClean="0">
                <a:solidFill>
                  <a:srgbClr val="008000"/>
                </a:solidFill>
              </a:rPr>
              <a:t>p</a:t>
            </a:r>
            <a:r>
              <a:rPr lang="en-GB" sz="2400" dirty="0" smtClean="0">
                <a:solidFill>
                  <a:srgbClr val="008000"/>
                </a:solidFill>
                <a:latin typeface="Symbol"/>
              </a:rPr>
              <a:t>f</a:t>
            </a:r>
            <a:r>
              <a:rPr lang="en-GB" sz="2400" baseline="-25000" dirty="0" smtClean="0">
                <a:solidFill>
                  <a:srgbClr val="008000"/>
                </a:solidFill>
              </a:rPr>
              <a:t>3</a:t>
            </a:r>
            <a:r>
              <a:rPr lang="en-GB" sz="2400" dirty="0" smtClean="0">
                <a:solidFill>
                  <a:srgbClr val="008000"/>
                </a:solidFill>
              </a:rPr>
              <a:t>(1850)    </a:t>
            </a:r>
            <a:r>
              <a:rPr lang="en-GB" sz="2400" dirty="0" smtClean="0">
                <a:solidFill>
                  <a:srgbClr val="008000"/>
                </a:solidFill>
                <a:latin typeface="Symbol" pitchFamily="16" charset="2"/>
              </a:rPr>
              <a:t></a:t>
            </a:r>
            <a:r>
              <a:rPr lang="en-GB" sz="2400" dirty="0" smtClean="0">
                <a:solidFill>
                  <a:srgbClr val="008000"/>
                </a:solidFill>
                <a:latin typeface="Comic Sans MS" pitchFamily="64" charset="0"/>
              </a:rPr>
              <a:t> </a:t>
            </a:r>
            <a:r>
              <a:rPr lang="en-GB" sz="2400" dirty="0" err="1" smtClean="0">
                <a:solidFill>
                  <a:srgbClr val="008000"/>
                </a:solidFill>
              </a:rPr>
              <a:t>pK</a:t>
            </a:r>
            <a:r>
              <a:rPr lang="en-GB" sz="2400" baseline="30000" dirty="0" err="1" smtClean="0">
                <a:solidFill>
                  <a:srgbClr val="008000"/>
                </a:solidFill>
              </a:rPr>
              <a:t>+</a:t>
            </a:r>
            <a:r>
              <a:rPr lang="en-GB" sz="2400" dirty="0" err="1" smtClean="0">
                <a:solidFill>
                  <a:srgbClr val="008000"/>
                </a:solidFill>
              </a:rPr>
              <a:t>K</a:t>
            </a:r>
            <a:r>
              <a:rPr lang="en-GB" sz="2400" dirty="0" smtClean="0">
                <a:solidFill>
                  <a:srgbClr val="008000"/>
                </a:solidFill>
              </a:rPr>
              <a:t> </a:t>
            </a:r>
            <a:endParaRPr lang="en-GB" sz="2400" baseline="30000" dirty="0" smtClean="0">
              <a:solidFill>
                <a:srgbClr val="008000"/>
              </a:solidFill>
            </a:endParaRPr>
          </a:p>
          <a:p>
            <a:endParaRPr lang="en-GB" sz="2400" dirty="0" smtClean="0">
              <a:solidFill>
                <a:srgbClr val="008000"/>
              </a:solidFill>
              <a:latin typeface="Comic Sans MS" pitchFamily="64" charset="0"/>
            </a:endParaRPr>
          </a:p>
        </p:txBody>
      </p:sp>
      <p:sp>
        <p:nvSpPr>
          <p:cNvPr id="12" name="TextBox 11"/>
          <p:cNvSpPr txBox="1"/>
          <p:nvPr/>
        </p:nvSpPr>
        <p:spPr>
          <a:xfrm>
            <a:off x="404575" y="3955693"/>
            <a:ext cx="8461741" cy="461665"/>
          </a:xfrm>
          <a:prstGeom prst="rect">
            <a:avLst/>
          </a:prstGeom>
          <a:noFill/>
        </p:spPr>
        <p:txBody>
          <a:bodyPr wrap="square" rtlCol="0">
            <a:spAutoFit/>
          </a:bodyPr>
          <a:lstStyle/>
          <a:p>
            <a:r>
              <a:rPr lang="en-US" sz="2400" b="1" dirty="0" smtClean="0">
                <a:solidFill>
                  <a:schemeClr val="accent6">
                    <a:lumMod val="75000"/>
                  </a:schemeClr>
                </a:solidFill>
              </a:rPr>
              <a:t>Focus on charged final states with kaons.</a:t>
            </a:r>
            <a:endParaRPr lang="en-US" dirty="0"/>
          </a:p>
        </p:txBody>
      </p:sp>
      <p:sp>
        <p:nvSpPr>
          <p:cNvPr id="13" name="Right Brace 12"/>
          <p:cNvSpPr/>
          <p:nvPr/>
        </p:nvSpPr>
        <p:spPr>
          <a:xfrm>
            <a:off x="5654475" y="4417358"/>
            <a:ext cx="242916" cy="1775281"/>
          </a:xfrm>
          <a:prstGeom prst="righ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6103436" y="4777621"/>
            <a:ext cx="2992186" cy="830997"/>
          </a:xfrm>
          <a:prstGeom prst="rect">
            <a:avLst/>
          </a:prstGeom>
          <a:noFill/>
        </p:spPr>
        <p:txBody>
          <a:bodyPr wrap="square" rtlCol="0">
            <a:spAutoFit/>
          </a:bodyPr>
          <a:lstStyle/>
          <a:p>
            <a:r>
              <a:rPr lang="en-US" sz="2400" dirty="0" smtClean="0">
                <a:solidFill>
                  <a:schemeClr val="accent6">
                    <a:lumMod val="50000"/>
                  </a:schemeClr>
                </a:solidFill>
              </a:rPr>
              <a:t>A sampling of related final states</a:t>
            </a:r>
            <a:endParaRPr lang="en-US" sz="2400" dirty="0">
              <a:solidFill>
                <a:schemeClr val="accent6">
                  <a:lumMod val="50000"/>
                </a:schemeClr>
              </a:solidFill>
            </a:endParaRPr>
          </a:p>
        </p:txBody>
      </p:sp>
      <p:sp>
        <p:nvSpPr>
          <p:cNvPr id="15" name="Rectangle 14"/>
          <p:cNvSpPr/>
          <p:nvPr/>
        </p:nvSpPr>
        <p:spPr>
          <a:xfrm>
            <a:off x="5222849" y="2403874"/>
            <a:ext cx="3499601" cy="954107"/>
          </a:xfrm>
          <a:prstGeom prst="rect">
            <a:avLst/>
          </a:prstGeom>
        </p:spPr>
        <p:txBody>
          <a:bodyPr wrap="none">
            <a:spAutoFit/>
          </a:bodyPr>
          <a:lstStyle/>
          <a:p>
            <a:r>
              <a:rPr lang="en-GB" sz="2800" dirty="0" err="1" smtClean="0">
                <a:solidFill>
                  <a:srgbClr val="008000"/>
                </a:solidFill>
                <a:latin typeface="Symbol" pitchFamily="16" charset="2"/>
              </a:rPr>
              <a:t>g</a:t>
            </a:r>
            <a:r>
              <a:rPr lang="en-GB" sz="2800" dirty="0" err="1" smtClean="0">
                <a:solidFill>
                  <a:srgbClr val="008000"/>
                </a:solidFill>
              </a:rPr>
              <a:t>p</a:t>
            </a:r>
            <a:r>
              <a:rPr lang="en-GB" sz="2800" dirty="0" smtClean="0">
                <a:solidFill>
                  <a:srgbClr val="008000"/>
                </a:solidFill>
              </a:rPr>
              <a:t> </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a:t>
            </a:r>
            <a:r>
              <a:rPr lang="en-GB" sz="2800" dirty="0" smtClean="0">
                <a:solidFill>
                  <a:srgbClr val="008000"/>
                </a:solidFill>
              </a:rPr>
              <a:t>K</a:t>
            </a:r>
            <a:r>
              <a:rPr lang="en-GB" sz="2800" baseline="30000" dirty="0" smtClean="0">
                <a:solidFill>
                  <a:srgbClr val="008000"/>
                </a:solidFill>
              </a:rPr>
              <a:t>+</a:t>
            </a:r>
            <a:r>
              <a:rPr lang="en-GB" sz="2800" dirty="0" smtClean="0">
                <a:solidFill>
                  <a:srgbClr val="008000"/>
                </a:solidFill>
              </a:rPr>
              <a:t>Y</a:t>
            </a:r>
            <a:r>
              <a:rPr lang="en-GB" sz="2800" baseline="30000" dirty="0" smtClean="0">
                <a:solidFill>
                  <a:srgbClr val="008000"/>
                </a:solidFill>
              </a:rPr>
              <a:t>*</a:t>
            </a:r>
            <a:r>
              <a:rPr lang="en-GB" sz="2800" dirty="0" smtClean="0">
                <a:solidFill>
                  <a:srgbClr val="008000"/>
                </a:solidFill>
              </a:rPr>
              <a:t>  </a:t>
            </a:r>
            <a:r>
              <a:rPr lang="en-GB" sz="2800" dirty="0" smtClean="0">
                <a:solidFill>
                  <a:srgbClr val="008000"/>
                </a:solidFill>
                <a:latin typeface="Symbol" pitchFamily="16" charset="2"/>
              </a:rPr>
              <a:t></a:t>
            </a:r>
            <a:r>
              <a:rPr lang="en-GB" sz="2800" dirty="0" smtClean="0">
                <a:solidFill>
                  <a:srgbClr val="008000"/>
                </a:solidFill>
              </a:rPr>
              <a:t> K+</a:t>
            </a:r>
            <a:r>
              <a:rPr lang="en-GB" sz="2800" dirty="0" smtClean="0">
                <a:solidFill>
                  <a:srgbClr val="008000"/>
                </a:solidFill>
                <a:latin typeface="Symbol"/>
              </a:rPr>
              <a:t>X</a:t>
            </a:r>
            <a:r>
              <a:rPr lang="en-GB" sz="2800" dirty="0" smtClean="0">
                <a:solidFill>
                  <a:srgbClr val="008000"/>
                </a:solidFill>
              </a:rPr>
              <a:t>*K</a:t>
            </a:r>
          </a:p>
          <a:p>
            <a:r>
              <a:rPr lang="en-GB" sz="2800" dirty="0" smtClean="0">
                <a:solidFill>
                  <a:srgbClr val="008000"/>
                </a:solidFill>
                <a:latin typeface="Symbol"/>
              </a:rPr>
              <a:t>              X</a:t>
            </a:r>
            <a:r>
              <a:rPr lang="en-GB" sz="2800" dirty="0" smtClean="0">
                <a:solidFill>
                  <a:srgbClr val="008000"/>
                </a:solidFill>
              </a:rPr>
              <a:t>*</a:t>
            </a:r>
            <a:r>
              <a:rPr lang="en-GB" sz="2800" dirty="0" smtClean="0">
                <a:solidFill>
                  <a:srgbClr val="008000"/>
                </a:solidFill>
                <a:latin typeface="Symbol" pitchFamily="16" charset="2"/>
              </a:rPr>
              <a:t> </a:t>
            </a:r>
            <a:r>
              <a:rPr lang="en-GB" sz="2800" dirty="0" err="1" smtClean="0">
                <a:solidFill>
                  <a:srgbClr val="008000"/>
                </a:solidFill>
                <a:latin typeface="Symbol"/>
              </a:rPr>
              <a:t>Xp</a:t>
            </a:r>
            <a:r>
              <a:rPr lang="en-GB" sz="2800" dirty="0" smtClean="0">
                <a:solidFill>
                  <a:srgbClr val="008000"/>
                </a:solidFill>
                <a:latin typeface="Symbol"/>
              </a:rPr>
              <a:t> , KL</a:t>
            </a:r>
            <a:endParaRPr lang="en-US" sz="2800" dirty="0"/>
          </a:p>
        </p:txBody>
      </p:sp>
    </p:spTree>
    <p:extLst>
      <p:ext uri="{BB962C8B-B14F-4D97-AF65-F5344CB8AC3E}">
        <p14:creationId xmlns:p14="http://schemas.microsoft.com/office/powerpoint/2010/main" val="21241001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54" y="0"/>
            <a:ext cx="6784609" cy="904543"/>
          </a:xfrm>
        </p:spPr>
        <p:txBody>
          <a:bodyPr>
            <a:normAutofit/>
          </a:bodyPr>
          <a:lstStyle/>
          <a:p>
            <a:r>
              <a:rPr lang="en-US" sz="3600" b="1" dirty="0" smtClean="0">
                <a:solidFill>
                  <a:srgbClr val="000090"/>
                </a:solidFill>
              </a:rPr>
              <a:t>Global Particle Identification</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12</a:t>
            </a:fld>
            <a:endParaRPr lang="en-US" dirty="0"/>
          </a:p>
        </p:txBody>
      </p:sp>
      <p:pic>
        <p:nvPicPr>
          <p:cNvPr id="7" name="Picture 6" descr="BDT_tun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700" y="775234"/>
            <a:ext cx="2908300" cy="3797300"/>
          </a:xfrm>
          <a:prstGeom prst="rect">
            <a:avLst/>
          </a:prstGeom>
        </p:spPr>
      </p:pic>
      <p:pic>
        <p:nvPicPr>
          <p:cNvPr id="8" name="Picture 7" descr="kaon_kinema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942295"/>
            <a:ext cx="6334125" cy="3943350"/>
          </a:xfrm>
          <a:prstGeom prst="rect">
            <a:avLst/>
          </a:prstGeom>
        </p:spPr>
      </p:pic>
      <p:sp>
        <p:nvSpPr>
          <p:cNvPr id="3" name="TextBox 2"/>
          <p:cNvSpPr txBox="1"/>
          <p:nvPr/>
        </p:nvSpPr>
        <p:spPr>
          <a:xfrm>
            <a:off x="221494" y="5272261"/>
            <a:ext cx="6949364" cy="369332"/>
          </a:xfrm>
          <a:prstGeom prst="rect">
            <a:avLst/>
          </a:prstGeom>
          <a:noFill/>
        </p:spPr>
        <p:txBody>
          <a:bodyPr wrap="none" rtlCol="0">
            <a:spAutoFit/>
          </a:bodyPr>
          <a:lstStyle/>
          <a:p>
            <a:r>
              <a:rPr lang="en-US" dirty="0" smtClean="0">
                <a:solidFill>
                  <a:srgbClr val="FF0000"/>
                </a:solidFill>
              </a:rPr>
              <a:t>The red boxes show the 4</a:t>
            </a:r>
            <a:r>
              <a:rPr lang="en-US" dirty="0" smtClean="0">
                <a:solidFill>
                  <a:srgbClr val="FF0000"/>
                </a:solidFill>
                <a:latin typeface="Symbol"/>
              </a:rPr>
              <a:t>s</a:t>
            </a:r>
            <a:r>
              <a:rPr lang="en-US" dirty="0" smtClean="0">
                <a:solidFill>
                  <a:srgbClr val="FF0000"/>
                </a:solidFill>
              </a:rPr>
              <a:t> coverage of the exiting TOF system in GlueX.</a:t>
            </a:r>
            <a:endParaRPr lang="en-US" dirty="0">
              <a:solidFill>
                <a:srgbClr val="FF0000"/>
              </a:solidFill>
            </a:endParaRPr>
          </a:p>
        </p:txBody>
      </p:sp>
      <p:cxnSp>
        <p:nvCxnSpPr>
          <p:cNvPr id="10" name="Straight Arrow Connector 9"/>
          <p:cNvCxnSpPr/>
          <p:nvPr/>
        </p:nvCxnSpPr>
        <p:spPr>
          <a:xfrm flipH="1" flipV="1">
            <a:off x="713254" y="4755373"/>
            <a:ext cx="689540" cy="5168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555194" y="4755373"/>
            <a:ext cx="2092070" cy="5168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802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54" y="0"/>
            <a:ext cx="6784609" cy="904543"/>
          </a:xfrm>
        </p:spPr>
        <p:txBody>
          <a:bodyPr>
            <a:normAutofit/>
          </a:bodyPr>
          <a:lstStyle/>
          <a:p>
            <a:r>
              <a:rPr lang="en-US" sz="3600" b="1" dirty="0" smtClean="0">
                <a:solidFill>
                  <a:srgbClr val="000090"/>
                </a:solidFill>
              </a:rPr>
              <a:t>Global Particle Identification</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13</a:t>
            </a:fld>
            <a:endParaRPr lang="en-US" dirty="0"/>
          </a:p>
        </p:txBody>
      </p:sp>
      <p:pic>
        <p:nvPicPr>
          <p:cNvPr id="7" name="Picture 6" descr="BDT_tun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700" y="775234"/>
            <a:ext cx="2908300" cy="3797300"/>
          </a:xfrm>
          <a:prstGeom prst="rect">
            <a:avLst/>
          </a:prstGeom>
        </p:spPr>
      </p:pic>
      <p:sp>
        <p:nvSpPr>
          <p:cNvPr id="11" name="TextBox 10"/>
          <p:cNvSpPr txBox="1"/>
          <p:nvPr/>
        </p:nvSpPr>
        <p:spPr>
          <a:xfrm>
            <a:off x="248443" y="5074658"/>
            <a:ext cx="5235327" cy="461665"/>
          </a:xfrm>
          <a:prstGeom prst="rect">
            <a:avLst/>
          </a:prstGeom>
          <a:noFill/>
        </p:spPr>
        <p:txBody>
          <a:bodyPr wrap="none" rtlCol="0">
            <a:spAutoFit/>
          </a:bodyPr>
          <a:lstStyle/>
          <a:p>
            <a:r>
              <a:rPr lang="en-US" sz="2400" dirty="0" smtClean="0">
                <a:solidFill>
                  <a:srgbClr val="0000FF"/>
                </a:solidFill>
              </a:rPr>
              <a:t>Request 90% purity in the event sample.</a:t>
            </a:r>
            <a:endParaRPr lang="en-US" sz="2400" dirty="0">
              <a:solidFill>
                <a:srgbClr val="0000FF"/>
              </a:solidFill>
            </a:endParaRPr>
          </a:p>
        </p:txBody>
      </p:sp>
      <p:sp>
        <p:nvSpPr>
          <p:cNvPr id="12" name="TextBox 11"/>
          <p:cNvSpPr txBox="1"/>
          <p:nvPr/>
        </p:nvSpPr>
        <p:spPr>
          <a:xfrm>
            <a:off x="3721103" y="3048830"/>
            <a:ext cx="1193806" cy="461665"/>
          </a:xfrm>
          <a:prstGeom prst="rect">
            <a:avLst/>
          </a:prstGeom>
          <a:noFill/>
        </p:spPr>
        <p:txBody>
          <a:bodyPr wrap="none" rtlCol="0">
            <a:spAutoFit/>
          </a:bodyPr>
          <a:lstStyle/>
          <a:p>
            <a:r>
              <a:rPr lang="en-US" sz="2400" dirty="0" smtClean="0">
                <a:solidFill>
                  <a:srgbClr val="0000FF"/>
                </a:solidFill>
              </a:rPr>
              <a:t>26% Eff.</a:t>
            </a:r>
            <a:endParaRPr lang="en-US" sz="2400" dirty="0">
              <a:solidFill>
                <a:srgbClr val="0000FF"/>
              </a:solidFill>
            </a:endParaRPr>
          </a:p>
        </p:txBody>
      </p:sp>
      <p:sp>
        <p:nvSpPr>
          <p:cNvPr id="13" name="TextBox 12"/>
          <p:cNvSpPr txBox="1"/>
          <p:nvPr/>
        </p:nvSpPr>
        <p:spPr>
          <a:xfrm>
            <a:off x="457200" y="1012416"/>
            <a:ext cx="1193806" cy="461665"/>
          </a:xfrm>
          <a:prstGeom prst="rect">
            <a:avLst/>
          </a:prstGeom>
          <a:noFill/>
        </p:spPr>
        <p:txBody>
          <a:bodyPr wrap="none" rtlCol="0">
            <a:spAutoFit/>
          </a:bodyPr>
          <a:lstStyle/>
          <a:p>
            <a:r>
              <a:rPr lang="en-US" sz="2400" dirty="0" smtClean="0">
                <a:solidFill>
                  <a:srgbClr val="0000FF"/>
                </a:solidFill>
              </a:rPr>
              <a:t>53% Eff.</a:t>
            </a:r>
            <a:endParaRPr lang="en-US" sz="2400" dirty="0">
              <a:solidFill>
                <a:srgbClr val="0000FF"/>
              </a:solidFill>
            </a:endParaRPr>
          </a:p>
        </p:txBody>
      </p:sp>
      <p:sp>
        <p:nvSpPr>
          <p:cNvPr id="14" name="TextBox 13"/>
          <p:cNvSpPr txBox="1"/>
          <p:nvPr/>
        </p:nvSpPr>
        <p:spPr>
          <a:xfrm>
            <a:off x="713254" y="3048830"/>
            <a:ext cx="1193806" cy="461665"/>
          </a:xfrm>
          <a:prstGeom prst="rect">
            <a:avLst/>
          </a:prstGeom>
          <a:noFill/>
        </p:spPr>
        <p:txBody>
          <a:bodyPr wrap="none" rtlCol="0">
            <a:spAutoFit/>
          </a:bodyPr>
          <a:lstStyle/>
          <a:p>
            <a:r>
              <a:rPr lang="en-US" sz="2400" dirty="0" smtClean="0">
                <a:solidFill>
                  <a:srgbClr val="0000FF"/>
                </a:solidFill>
              </a:rPr>
              <a:t>32% Eff.</a:t>
            </a:r>
            <a:endParaRPr lang="en-US" sz="2400" dirty="0">
              <a:solidFill>
                <a:srgbClr val="0000FF"/>
              </a:solidFill>
            </a:endParaRPr>
          </a:p>
        </p:txBody>
      </p:sp>
      <p:sp>
        <p:nvSpPr>
          <p:cNvPr id="15" name="TextBox 14"/>
          <p:cNvSpPr txBox="1"/>
          <p:nvPr/>
        </p:nvSpPr>
        <p:spPr>
          <a:xfrm>
            <a:off x="3860275" y="1012416"/>
            <a:ext cx="1193806" cy="461665"/>
          </a:xfrm>
          <a:prstGeom prst="rect">
            <a:avLst/>
          </a:prstGeom>
          <a:noFill/>
        </p:spPr>
        <p:txBody>
          <a:bodyPr wrap="none" rtlCol="0">
            <a:spAutoFit/>
          </a:bodyPr>
          <a:lstStyle/>
          <a:p>
            <a:r>
              <a:rPr lang="en-US" sz="2400" dirty="0">
                <a:solidFill>
                  <a:srgbClr val="0000FF"/>
                </a:solidFill>
              </a:rPr>
              <a:t>7</a:t>
            </a:r>
            <a:r>
              <a:rPr lang="en-US" sz="2400" dirty="0" smtClean="0">
                <a:solidFill>
                  <a:srgbClr val="0000FF"/>
                </a:solidFill>
              </a:rPr>
              <a:t>3% Eff.</a:t>
            </a:r>
            <a:endParaRPr lang="en-US" sz="2400" dirty="0">
              <a:solidFill>
                <a:srgbClr val="0000FF"/>
              </a:solidFill>
            </a:endParaRPr>
          </a:p>
        </p:txBody>
      </p:sp>
      <p:sp>
        <p:nvSpPr>
          <p:cNvPr id="16" name="TextBox 15"/>
          <p:cNvSpPr txBox="1"/>
          <p:nvPr/>
        </p:nvSpPr>
        <p:spPr>
          <a:xfrm>
            <a:off x="248443" y="5536323"/>
            <a:ext cx="5235327" cy="461665"/>
          </a:xfrm>
          <a:prstGeom prst="rect">
            <a:avLst/>
          </a:prstGeom>
          <a:noFill/>
        </p:spPr>
        <p:txBody>
          <a:bodyPr wrap="none" rtlCol="0">
            <a:spAutoFit/>
          </a:bodyPr>
          <a:lstStyle/>
          <a:p>
            <a:r>
              <a:rPr lang="en-US" sz="2400" dirty="0" smtClean="0">
                <a:solidFill>
                  <a:srgbClr val="660066"/>
                </a:solidFill>
              </a:rPr>
              <a:t>Request 95% purity in the event sample.</a:t>
            </a:r>
            <a:endParaRPr lang="en-US" sz="2400" dirty="0">
              <a:solidFill>
                <a:srgbClr val="660066"/>
              </a:solidFill>
            </a:endParaRPr>
          </a:p>
        </p:txBody>
      </p:sp>
      <p:sp>
        <p:nvSpPr>
          <p:cNvPr id="18" name="TextBox 17"/>
          <p:cNvSpPr txBox="1"/>
          <p:nvPr/>
        </p:nvSpPr>
        <p:spPr>
          <a:xfrm>
            <a:off x="1548728" y="3510495"/>
            <a:ext cx="716663" cy="461665"/>
          </a:xfrm>
          <a:prstGeom prst="rect">
            <a:avLst/>
          </a:prstGeom>
          <a:noFill/>
        </p:spPr>
        <p:txBody>
          <a:bodyPr wrap="none" rtlCol="0">
            <a:spAutoFit/>
          </a:bodyPr>
          <a:lstStyle/>
          <a:p>
            <a:r>
              <a:rPr lang="en-US" sz="2400" dirty="0" smtClean="0">
                <a:solidFill>
                  <a:srgbClr val="660066"/>
                </a:solidFill>
              </a:rPr>
              <a:t>15%</a:t>
            </a:r>
            <a:endParaRPr lang="en-US" sz="2400" dirty="0">
              <a:solidFill>
                <a:srgbClr val="660066"/>
              </a:solidFill>
            </a:endParaRPr>
          </a:p>
        </p:txBody>
      </p:sp>
      <p:sp>
        <p:nvSpPr>
          <p:cNvPr id="19" name="TextBox 18"/>
          <p:cNvSpPr txBox="1"/>
          <p:nvPr/>
        </p:nvSpPr>
        <p:spPr>
          <a:xfrm>
            <a:off x="4493411" y="3510495"/>
            <a:ext cx="560670" cy="461665"/>
          </a:xfrm>
          <a:prstGeom prst="rect">
            <a:avLst/>
          </a:prstGeom>
          <a:noFill/>
        </p:spPr>
        <p:txBody>
          <a:bodyPr wrap="none" rtlCol="0">
            <a:spAutoFit/>
          </a:bodyPr>
          <a:lstStyle/>
          <a:p>
            <a:r>
              <a:rPr lang="en-US" sz="2400" dirty="0" smtClean="0">
                <a:solidFill>
                  <a:srgbClr val="660066"/>
                </a:solidFill>
              </a:rPr>
              <a:t>9%</a:t>
            </a:r>
            <a:endParaRPr lang="en-US" sz="2400" dirty="0">
              <a:solidFill>
                <a:srgbClr val="660066"/>
              </a:solidFill>
            </a:endParaRPr>
          </a:p>
        </p:txBody>
      </p:sp>
      <p:sp>
        <p:nvSpPr>
          <p:cNvPr id="20" name="TextBox 19"/>
          <p:cNvSpPr txBox="1"/>
          <p:nvPr/>
        </p:nvSpPr>
        <p:spPr>
          <a:xfrm>
            <a:off x="4354815" y="1487320"/>
            <a:ext cx="716663" cy="461665"/>
          </a:xfrm>
          <a:prstGeom prst="rect">
            <a:avLst/>
          </a:prstGeom>
          <a:noFill/>
        </p:spPr>
        <p:txBody>
          <a:bodyPr wrap="none" rtlCol="0">
            <a:spAutoFit/>
          </a:bodyPr>
          <a:lstStyle/>
          <a:p>
            <a:r>
              <a:rPr lang="en-US" sz="2400" dirty="0" smtClean="0">
                <a:solidFill>
                  <a:srgbClr val="660066"/>
                </a:solidFill>
              </a:rPr>
              <a:t>67%</a:t>
            </a:r>
            <a:endParaRPr lang="en-US" sz="2400" dirty="0">
              <a:solidFill>
                <a:srgbClr val="660066"/>
              </a:solidFill>
            </a:endParaRPr>
          </a:p>
        </p:txBody>
      </p:sp>
      <p:sp>
        <p:nvSpPr>
          <p:cNvPr id="21" name="TextBox 20"/>
          <p:cNvSpPr txBox="1"/>
          <p:nvPr/>
        </p:nvSpPr>
        <p:spPr>
          <a:xfrm>
            <a:off x="1190397" y="1498321"/>
            <a:ext cx="716663" cy="461665"/>
          </a:xfrm>
          <a:prstGeom prst="rect">
            <a:avLst/>
          </a:prstGeom>
          <a:noFill/>
        </p:spPr>
        <p:txBody>
          <a:bodyPr wrap="none" rtlCol="0">
            <a:spAutoFit/>
          </a:bodyPr>
          <a:lstStyle/>
          <a:p>
            <a:r>
              <a:rPr lang="en-US" sz="2400" dirty="0" smtClean="0">
                <a:solidFill>
                  <a:srgbClr val="660066"/>
                </a:solidFill>
              </a:rPr>
              <a:t>31%</a:t>
            </a:r>
            <a:endParaRPr lang="en-US" sz="2400" dirty="0">
              <a:solidFill>
                <a:srgbClr val="660066"/>
              </a:solidFill>
            </a:endParaRPr>
          </a:p>
        </p:txBody>
      </p:sp>
      <p:sp>
        <p:nvSpPr>
          <p:cNvPr id="22" name="TextBox 21"/>
          <p:cNvSpPr txBox="1"/>
          <p:nvPr/>
        </p:nvSpPr>
        <p:spPr>
          <a:xfrm>
            <a:off x="5483770" y="4939881"/>
            <a:ext cx="3660230" cy="1569660"/>
          </a:xfrm>
          <a:prstGeom prst="rect">
            <a:avLst/>
          </a:prstGeom>
          <a:noFill/>
        </p:spPr>
        <p:txBody>
          <a:bodyPr wrap="square" rtlCol="0">
            <a:spAutoFit/>
          </a:bodyPr>
          <a:lstStyle/>
          <a:p>
            <a:r>
              <a:rPr lang="en-US" sz="2400" dirty="0" smtClean="0">
                <a:solidFill>
                  <a:schemeClr val="accent6">
                    <a:lumMod val="75000"/>
                  </a:schemeClr>
                </a:solidFill>
              </a:rPr>
              <a:t>The baseline GlueX detector can provide pure kaonic event samples with good efficiency. </a:t>
            </a:r>
            <a:endParaRPr lang="en-US" sz="2400" dirty="0">
              <a:solidFill>
                <a:schemeClr val="accent6">
                  <a:lumMod val="75000"/>
                </a:schemeClr>
              </a:solidFill>
            </a:endParaRPr>
          </a:p>
        </p:txBody>
      </p:sp>
      <p:pic>
        <p:nvPicPr>
          <p:cNvPr id="3" name="Picture 2" descr="kaon_kinematics_noto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 y="1016097"/>
            <a:ext cx="6249670" cy="3890772"/>
          </a:xfrm>
          <a:prstGeom prst="rect">
            <a:avLst/>
          </a:prstGeom>
        </p:spPr>
      </p:pic>
    </p:spTree>
    <p:extLst>
      <p:ext uri="{BB962C8B-B14F-4D97-AF65-F5344CB8AC3E}">
        <p14:creationId xmlns:p14="http://schemas.microsoft.com/office/powerpoint/2010/main" val="3548550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30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54" y="0"/>
            <a:ext cx="6784609" cy="904543"/>
          </a:xfrm>
        </p:spPr>
        <p:txBody>
          <a:bodyPr>
            <a:normAutofit/>
          </a:bodyPr>
          <a:lstStyle/>
          <a:p>
            <a:r>
              <a:rPr lang="en-US" sz="3600" b="1" dirty="0" smtClean="0">
                <a:solidFill>
                  <a:srgbClr val="000090"/>
                </a:solidFill>
              </a:rPr>
              <a:t>Global Particle Identification</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14</a:t>
            </a:fld>
            <a:endParaRPr lang="en-US" dirty="0"/>
          </a:p>
        </p:txBody>
      </p:sp>
      <p:sp>
        <p:nvSpPr>
          <p:cNvPr id="11" name="TextBox 10"/>
          <p:cNvSpPr txBox="1"/>
          <p:nvPr/>
        </p:nvSpPr>
        <p:spPr>
          <a:xfrm>
            <a:off x="248443" y="5566415"/>
            <a:ext cx="2697523" cy="461665"/>
          </a:xfrm>
          <a:prstGeom prst="rect">
            <a:avLst/>
          </a:prstGeom>
          <a:noFill/>
        </p:spPr>
        <p:txBody>
          <a:bodyPr wrap="none" rtlCol="0">
            <a:spAutoFit/>
          </a:bodyPr>
          <a:lstStyle/>
          <a:p>
            <a:r>
              <a:rPr lang="en-US" sz="2400" dirty="0" smtClean="0">
                <a:solidFill>
                  <a:srgbClr val="0000FF"/>
                </a:solidFill>
              </a:rPr>
              <a:t>Request 90% purity.</a:t>
            </a:r>
            <a:endParaRPr lang="en-US" sz="2400" dirty="0">
              <a:solidFill>
                <a:srgbClr val="0000FF"/>
              </a:solidFill>
            </a:endParaRPr>
          </a:p>
        </p:txBody>
      </p:sp>
      <p:sp>
        <p:nvSpPr>
          <p:cNvPr id="14" name="TextBox 13"/>
          <p:cNvSpPr txBox="1"/>
          <p:nvPr/>
        </p:nvSpPr>
        <p:spPr>
          <a:xfrm>
            <a:off x="5359394" y="3917576"/>
            <a:ext cx="1193806" cy="461665"/>
          </a:xfrm>
          <a:prstGeom prst="rect">
            <a:avLst/>
          </a:prstGeom>
          <a:noFill/>
        </p:spPr>
        <p:txBody>
          <a:bodyPr wrap="none" rtlCol="0">
            <a:spAutoFit/>
          </a:bodyPr>
          <a:lstStyle/>
          <a:p>
            <a:r>
              <a:rPr lang="en-US" sz="2400" dirty="0" smtClean="0">
                <a:solidFill>
                  <a:srgbClr val="0000FF"/>
                </a:solidFill>
              </a:rPr>
              <a:t>36% Eff.</a:t>
            </a:r>
            <a:endParaRPr lang="en-US" sz="2400" dirty="0">
              <a:solidFill>
                <a:srgbClr val="0000FF"/>
              </a:solidFill>
            </a:endParaRPr>
          </a:p>
        </p:txBody>
      </p:sp>
      <p:sp>
        <p:nvSpPr>
          <p:cNvPr id="16" name="TextBox 15"/>
          <p:cNvSpPr txBox="1"/>
          <p:nvPr/>
        </p:nvSpPr>
        <p:spPr>
          <a:xfrm>
            <a:off x="248443" y="5962536"/>
            <a:ext cx="2697523" cy="461665"/>
          </a:xfrm>
          <a:prstGeom prst="rect">
            <a:avLst/>
          </a:prstGeom>
          <a:noFill/>
        </p:spPr>
        <p:txBody>
          <a:bodyPr wrap="none" rtlCol="0">
            <a:spAutoFit/>
          </a:bodyPr>
          <a:lstStyle/>
          <a:p>
            <a:r>
              <a:rPr lang="en-US" sz="2400" dirty="0" smtClean="0">
                <a:solidFill>
                  <a:srgbClr val="660066"/>
                </a:solidFill>
              </a:rPr>
              <a:t>Request 95% purity.</a:t>
            </a:r>
            <a:endParaRPr lang="en-US" sz="2400" dirty="0">
              <a:solidFill>
                <a:srgbClr val="660066"/>
              </a:solidFill>
            </a:endParaRPr>
          </a:p>
        </p:txBody>
      </p:sp>
      <p:sp>
        <p:nvSpPr>
          <p:cNvPr id="18" name="TextBox 17"/>
          <p:cNvSpPr txBox="1"/>
          <p:nvPr/>
        </p:nvSpPr>
        <p:spPr>
          <a:xfrm>
            <a:off x="5359394" y="4390931"/>
            <a:ext cx="716663" cy="461665"/>
          </a:xfrm>
          <a:prstGeom prst="rect">
            <a:avLst/>
          </a:prstGeom>
          <a:noFill/>
        </p:spPr>
        <p:txBody>
          <a:bodyPr wrap="none" rtlCol="0">
            <a:spAutoFit/>
          </a:bodyPr>
          <a:lstStyle/>
          <a:p>
            <a:r>
              <a:rPr lang="en-US" sz="2400" dirty="0" smtClean="0">
                <a:solidFill>
                  <a:srgbClr val="660066"/>
                </a:solidFill>
              </a:rPr>
              <a:t>27%</a:t>
            </a:r>
            <a:endParaRPr lang="en-US" sz="2400" dirty="0">
              <a:solidFill>
                <a:srgbClr val="660066"/>
              </a:solidFill>
            </a:endParaRPr>
          </a:p>
        </p:txBody>
      </p:sp>
      <p:pic>
        <p:nvPicPr>
          <p:cNvPr id="3" name="Picture 2" descr="pmom_vs_theta_18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885" y="3429157"/>
            <a:ext cx="5040630" cy="3227070"/>
          </a:xfrm>
          <a:prstGeom prst="rect">
            <a:avLst/>
          </a:prstGeom>
        </p:spPr>
      </p:pic>
      <p:sp>
        <p:nvSpPr>
          <p:cNvPr id="9" name="Rectangle 8"/>
          <p:cNvSpPr/>
          <p:nvPr/>
        </p:nvSpPr>
        <p:spPr>
          <a:xfrm>
            <a:off x="248443" y="3757158"/>
            <a:ext cx="3026039" cy="830997"/>
          </a:xfrm>
          <a:prstGeom prst="rect">
            <a:avLst/>
          </a:prstGeom>
        </p:spPr>
        <p:txBody>
          <a:bodyPr wrap="none">
            <a:spAutoFit/>
          </a:bodyPr>
          <a:lstStyle/>
          <a:p>
            <a:r>
              <a:rPr lang="en-GB" sz="2400" dirty="0" err="1" smtClean="0">
                <a:solidFill>
                  <a:srgbClr val="008000"/>
                </a:solidFill>
                <a:latin typeface="Symbol" pitchFamily="16" charset="2"/>
              </a:rPr>
              <a:t>g</a:t>
            </a:r>
            <a:r>
              <a:rPr lang="en-GB" sz="2400" dirty="0" err="1" smtClean="0">
                <a:solidFill>
                  <a:srgbClr val="008000"/>
                </a:solidFill>
              </a:rPr>
              <a:t>p</a:t>
            </a:r>
            <a:r>
              <a:rPr lang="en-GB" sz="2400" dirty="0" smtClean="0">
                <a:solidFill>
                  <a:srgbClr val="008000"/>
                </a:solidFill>
              </a:rPr>
              <a:t> </a:t>
            </a:r>
            <a:r>
              <a:rPr lang="en-GB" sz="2400" dirty="0" smtClean="0">
                <a:solidFill>
                  <a:srgbClr val="008000"/>
                </a:solidFill>
                <a:latin typeface="Symbol" pitchFamily="16" charset="2"/>
              </a:rPr>
              <a:t></a:t>
            </a:r>
            <a:r>
              <a:rPr lang="en-GB" sz="2400" dirty="0" smtClean="0">
                <a:solidFill>
                  <a:srgbClr val="008000"/>
                </a:solidFill>
                <a:latin typeface="Comic Sans MS" pitchFamily="64" charset="0"/>
              </a:rPr>
              <a:t> </a:t>
            </a:r>
            <a:r>
              <a:rPr lang="en-GB" sz="2400" dirty="0" smtClean="0">
                <a:solidFill>
                  <a:srgbClr val="008000"/>
                </a:solidFill>
              </a:rPr>
              <a:t>K</a:t>
            </a:r>
            <a:r>
              <a:rPr lang="en-GB" sz="2400" baseline="30000" dirty="0" smtClean="0">
                <a:solidFill>
                  <a:srgbClr val="008000"/>
                </a:solidFill>
              </a:rPr>
              <a:t>+</a:t>
            </a:r>
            <a:r>
              <a:rPr lang="en-GB" sz="2400" dirty="0" smtClean="0">
                <a:solidFill>
                  <a:srgbClr val="008000"/>
                </a:solidFill>
              </a:rPr>
              <a:t>Y</a:t>
            </a:r>
            <a:r>
              <a:rPr lang="en-GB" sz="2400" baseline="30000" dirty="0" smtClean="0">
                <a:solidFill>
                  <a:srgbClr val="008000"/>
                </a:solidFill>
              </a:rPr>
              <a:t>*</a:t>
            </a:r>
            <a:r>
              <a:rPr lang="en-GB" sz="2400" dirty="0" smtClean="0">
                <a:solidFill>
                  <a:srgbClr val="008000"/>
                </a:solidFill>
              </a:rPr>
              <a:t>  </a:t>
            </a:r>
            <a:r>
              <a:rPr lang="en-GB" sz="2400" dirty="0" smtClean="0">
                <a:solidFill>
                  <a:srgbClr val="008000"/>
                </a:solidFill>
                <a:latin typeface="Symbol" pitchFamily="16" charset="2"/>
              </a:rPr>
              <a:t></a:t>
            </a:r>
            <a:r>
              <a:rPr lang="en-GB" sz="2400" dirty="0" smtClean="0">
                <a:solidFill>
                  <a:srgbClr val="008000"/>
                </a:solidFill>
              </a:rPr>
              <a:t> K+</a:t>
            </a:r>
            <a:r>
              <a:rPr lang="en-GB" sz="2400" dirty="0" smtClean="0">
                <a:solidFill>
                  <a:srgbClr val="008000"/>
                </a:solidFill>
                <a:latin typeface="Symbol"/>
              </a:rPr>
              <a:t>X</a:t>
            </a:r>
            <a:r>
              <a:rPr lang="en-GB" sz="2400" dirty="0" smtClean="0">
                <a:solidFill>
                  <a:srgbClr val="008000"/>
                </a:solidFill>
              </a:rPr>
              <a:t>*K</a:t>
            </a:r>
          </a:p>
          <a:p>
            <a:r>
              <a:rPr lang="en-GB" sz="2400" dirty="0" smtClean="0">
                <a:solidFill>
                  <a:srgbClr val="008000"/>
                </a:solidFill>
                <a:latin typeface="Symbol"/>
              </a:rPr>
              <a:t>              X</a:t>
            </a:r>
            <a:r>
              <a:rPr lang="en-GB" sz="2400" dirty="0" smtClean="0">
                <a:solidFill>
                  <a:srgbClr val="008000"/>
                </a:solidFill>
              </a:rPr>
              <a:t>*</a:t>
            </a:r>
            <a:r>
              <a:rPr lang="en-GB" sz="2400" dirty="0" smtClean="0">
                <a:solidFill>
                  <a:srgbClr val="008000"/>
                </a:solidFill>
                <a:latin typeface="Symbol" pitchFamily="16" charset="2"/>
              </a:rPr>
              <a:t> </a:t>
            </a:r>
            <a:r>
              <a:rPr lang="en-GB" sz="2400" dirty="0" err="1" smtClean="0">
                <a:solidFill>
                  <a:srgbClr val="008000"/>
                </a:solidFill>
                <a:latin typeface="Symbol"/>
              </a:rPr>
              <a:t>Xp</a:t>
            </a:r>
            <a:r>
              <a:rPr lang="en-GB" sz="2400" dirty="0" smtClean="0">
                <a:solidFill>
                  <a:srgbClr val="008000"/>
                </a:solidFill>
                <a:latin typeface="Symbol"/>
              </a:rPr>
              <a:t> , KL</a:t>
            </a:r>
            <a:endParaRPr lang="en-US" sz="2400" dirty="0"/>
          </a:p>
        </p:txBody>
      </p:sp>
      <p:pic>
        <p:nvPicPr>
          <p:cNvPr id="10" name="Picture 9" descr="pmom_vs_theta_132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885" y="499997"/>
            <a:ext cx="5040630" cy="3227070"/>
          </a:xfrm>
          <a:prstGeom prst="rect">
            <a:avLst/>
          </a:prstGeom>
        </p:spPr>
      </p:pic>
    </p:spTree>
    <p:extLst>
      <p:ext uri="{BB962C8B-B14F-4D97-AF65-F5344CB8AC3E}">
        <p14:creationId xmlns:p14="http://schemas.microsoft.com/office/powerpoint/2010/main" val="4208329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07"/>
            <a:ext cx="8229600" cy="716880"/>
          </a:xfrm>
        </p:spPr>
        <p:txBody>
          <a:bodyPr>
            <a:normAutofit/>
          </a:bodyPr>
          <a:lstStyle/>
          <a:p>
            <a:r>
              <a:rPr lang="en-US" sz="3600" b="1" dirty="0" smtClean="0">
                <a:solidFill>
                  <a:srgbClr val="000090"/>
                </a:solidFill>
              </a:rPr>
              <a:t>The GlueX Program</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dirty="0" smtClean="0"/>
              <a:t>The GlueX Experiment</a:t>
            </a:r>
            <a:endParaRPr lang="en-US" dirty="0"/>
          </a:p>
        </p:txBody>
      </p:sp>
      <p:sp>
        <p:nvSpPr>
          <p:cNvPr id="6" name="Slide Number Placeholder 5"/>
          <p:cNvSpPr>
            <a:spLocks noGrp="1"/>
          </p:cNvSpPr>
          <p:nvPr>
            <p:ph type="sldNum" sz="quarter" idx="12"/>
          </p:nvPr>
        </p:nvSpPr>
        <p:spPr/>
        <p:txBody>
          <a:bodyPr/>
          <a:lstStyle/>
          <a:p>
            <a:fld id="{04B6655A-F719-614C-93EB-A164F3F71363}" type="slidenum">
              <a:rPr lang="en-US" smtClean="0"/>
              <a:pPr/>
              <a:t>15</a:t>
            </a:fld>
            <a:endParaRPr lang="en-US"/>
          </a:p>
        </p:txBody>
      </p:sp>
      <p:sp>
        <p:nvSpPr>
          <p:cNvPr id="8" name="TextBox 7"/>
          <p:cNvSpPr txBox="1"/>
          <p:nvPr/>
        </p:nvSpPr>
        <p:spPr>
          <a:xfrm>
            <a:off x="114168" y="2207857"/>
            <a:ext cx="8900994" cy="4154983"/>
          </a:xfrm>
          <a:prstGeom prst="rect">
            <a:avLst/>
          </a:prstGeom>
          <a:noFill/>
        </p:spPr>
        <p:txBody>
          <a:bodyPr wrap="square" rtlCol="0">
            <a:spAutoFit/>
          </a:bodyPr>
          <a:lstStyle/>
          <a:p>
            <a:r>
              <a:rPr lang="en-US" dirty="0" smtClean="0"/>
              <a:t> </a:t>
            </a:r>
            <a:r>
              <a:rPr lang="en-US" sz="2200" dirty="0" smtClean="0"/>
              <a:t>                                                                                 </a:t>
            </a:r>
            <a:r>
              <a:rPr lang="en-US" sz="2200" dirty="0" smtClean="0">
                <a:solidFill>
                  <a:srgbClr val="0000FF"/>
                </a:solidFill>
              </a:rPr>
              <a:t>Approved</a:t>
            </a:r>
            <a:r>
              <a:rPr lang="en-US" sz="2200" dirty="0" smtClean="0"/>
              <a:t>                     </a:t>
            </a:r>
            <a:r>
              <a:rPr lang="en-US" sz="2200" dirty="0" smtClean="0">
                <a:solidFill>
                  <a:schemeClr val="accent6">
                    <a:lumMod val="75000"/>
                  </a:schemeClr>
                </a:solidFill>
              </a:rPr>
              <a:t>Proposed</a:t>
            </a:r>
          </a:p>
          <a:p>
            <a:r>
              <a:rPr lang="en-US" sz="2200" dirty="0"/>
              <a:t> </a:t>
            </a:r>
            <a:r>
              <a:rPr lang="en-US" sz="2200" dirty="0" smtClean="0"/>
              <a:t>                                                                    </a:t>
            </a:r>
            <a:r>
              <a:rPr lang="en-US" sz="2200" dirty="0" smtClean="0">
                <a:solidFill>
                  <a:srgbClr val="0000FF"/>
                </a:solidFill>
              </a:rPr>
              <a:t>Phase I  Phase II  Phase III</a:t>
            </a:r>
            <a:r>
              <a:rPr lang="en-US" sz="2200" dirty="0" smtClean="0"/>
              <a:t>       </a:t>
            </a:r>
            <a:r>
              <a:rPr lang="en-US" sz="2200" dirty="0" smtClean="0">
                <a:solidFill>
                  <a:schemeClr val="accent6">
                    <a:lumMod val="75000"/>
                  </a:schemeClr>
                </a:solidFill>
              </a:rPr>
              <a:t>Phase IV</a:t>
            </a:r>
          </a:p>
          <a:p>
            <a:r>
              <a:rPr lang="en-US" sz="2200" dirty="0" smtClean="0"/>
              <a:t>______________________________________________________________</a:t>
            </a:r>
          </a:p>
          <a:p>
            <a:r>
              <a:rPr lang="en-US" sz="2200" dirty="0" smtClean="0">
                <a:solidFill>
                  <a:schemeClr val="accent6">
                    <a:lumMod val="50000"/>
                  </a:schemeClr>
                </a:solidFill>
              </a:rPr>
              <a:t>Duration (PAC Days)                                    </a:t>
            </a:r>
            <a:r>
              <a:rPr lang="en-US" sz="2200" dirty="0" smtClean="0">
                <a:solidFill>
                  <a:srgbClr val="0000FF"/>
                </a:solidFill>
              </a:rPr>
              <a:t>30           30           60                  </a:t>
            </a:r>
            <a:r>
              <a:rPr lang="en-US" sz="2200" dirty="0" smtClean="0">
                <a:solidFill>
                  <a:schemeClr val="accent6">
                    <a:lumMod val="75000"/>
                  </a:schemeClr>
                </a:solidFill>
              </a:rPr>
              <a:t>200</a:t>
            </a:r>
          </a:p>
          <a:p>
            <a:r>
              <a:rPr lang="en-US" sz="2200" dirty="0" smtClean="0">
                <a:solidFill>
                  <a:schemeClr val="accent6">
                    <a:lumMod val="50000"/>
                  </a:schemeClr>
                </a:solidFill>
              </a:rPr>
              <a:t>Date of running (nominal)                         </a:t>
            </a:r>
            <a:r>
              <a:rPr lang="en-US" sz="2200" dirty="0" smtClean="0">
                <a:solidFill>
                  <a:srgbClr val="0000FF"/>
                </a:solidFill>
              </a:rPr>
              <a:t>2014       2015      2016              </a:t>
            </a:r>
            <a:r>
              <a:rPr lang="en-US" sz="2200" dirty="0" smtClean="0">
                <a:solidFill>
                  <a:schemeClr val="accent6">
                    <a:lumMod val="75000"/>
                  </a:schemeClr>
                </a:solidFill>
              </a:rPr>
              <a:t>2017+</a:t>
            </a:r>
          </a:p>
          <a:p>
            <a:r>
              <a:rPr lang="en-US" sz="2200" dirty="0" smtClean="0">
                <a:solidFill>
                  <a:schemeClr val="accent6">
                    <a:lumMod val="50000"/>
                  </a:schemeClr>
                </a:solidFill>
              </a:rPr>
              <a:t>Minimum electron energy (</a:t>
            </a:r>
            <a:r>
              <a:rPr lang="en-US" sz="2200" dirty="0" err="1" smtClean="0">
                <a:solidFill>
                  <a:schemeClr val="accent6">
                    <a:lumMod val="50000"/>
                  </a:schemeClr>
                </a:solidFill>
              </a:rPr>
              <a:t>GeV</a:t>
            </a:r>
            <a:r>
              <a:rPr lang="en-US" sz="2200" dirty="0" smtClean="0">
                <a:solidFill>
                  <a:schemeClr val="accent6">
                    <a:lumMod val="50000"/>
                  </a:schemeClr>
                </a:solidFill>
              </a:rPr>
              <a:t>)            </a:t>
            </a:r>
            <a:r>
              <a:rPr lang="en-US" sz="2200" dirty="0" smtClean="0">
                <a:solidFill>
                  <a:srgbClr val="0000FF"/>
                </a:solidFill>
              </a:rPr>
              <a:t>&lt;10           11           12                  </a:t>
            </a:r>
            <a:r>
              <a:rPr lang="en-US" sz="2200" dirty="0" smtClean="0">
                <a:solidFill>
                  <a:schemeClr val="accent6">
                    <a:lumMod val="75000"/>
                  </a:schemeClr>
                </a:solidFill>
              </a:rPr>
              <a:t>12</a:t>
            </a:r>
            <a:r>
              <a:rPr lang="en-US" sz="2200" dirty="0" smtClean="0"/>
              <a:t> </a:t>
            </a:r>
          </a:p>
          <a:p>
            <a:r>
              <a:rPr lang="en-US" sz="2200" dirty="0" smtClean="0">
                <a:solidFill>
                  <a:schemeClr val="accent6">
                    <a:lumMod val="50000"/>
                  </a:schemeClr>
                </a:solidFill>
              </a:rPr>
              <a:t>Average photon flux (</a:t>
            </a:r>
            <a:r>
              <a:rPr lang="en-US" sz="2200" dirty="0" smtClean="0">
                <a:solidFill>
                  <a:schemeClr val="accent6">
                    <a:lumMod val="50000"/>
                  </a:schemeClr>
                </a:solidFill>
                <a:latin typeface="Symbol"/>
              </a:rPr>
              <a:t>g</a:t>
            </a:r>
            <a:r>
              <a:rPr lang="en-US" sz="2200" dirty="0" smtClean="0">
                <a:solidFill>
                  <a:schemeClr val="accent6">
                    <a:lumMod val="50000"/>
                  </a:schemeClr>
                </a:solidFill>
              </a:rPr>
              <a:t>/s)                           </a:t>
            </a:r>
            <a:r>
              <a:rPr lang="en-US" sz="2200" dirty="0" smtClean="0">
                <a:solidFill>
                  <a:srgbClr val="0000FF"/>
                </a:solidFill>
              </a:rPr>
              <a:t>10</a:t>
            </a:r>
            <a:r>
              <a:rPr lang="en-US" sz="2200" baseline="30000" dirty="0" smtClean="0">
                <a:solidFill>
                  <a:srgbClr val="0000FF"/>
                </a:solidFill>
              </a:rPr>
              <a:t>6</a:t>
            </a:r>
            <a:r>
              <a:rPr lang="en-US" sz="2200" dirty="0" smtClean="0">
                <a:solidFill>
                  <a:srgbClr val="0000FF"/>
                </a:solidFill>
              </a:rPr>
              <a:t>         10</a:t>
            </a:r>
            <a:r>
              <a:rPr lang="en-US" sz="2200" baseline="30000" dirty="0" smtClean="0">
                <a:solidFill>
                  <a:srgbClr val="0000FF"/>
                </a:solidFill>
              </a:rPr>
              <a:t>7</a:t>
            </a:r>
            <a:r>
              <a:rPr lang="en-US" sz="2200" dirty="0" smtClean="0">
                <a:solidFill>
                  <a:srgbClr val="0000FF"/>
                </a:solidFill>
              </a:rPr>
              <a:t>          10</a:t>
            </a:r>
            <a:r>
              <a:rPr lang="en-US" sz="2200" baseline="30000" dirty="0" smtClean="0">
                <a:solidFill>
                  <a:srgbClr val="0000FF"/>
                </a:solidFill>
              </a:rPr>
              <a:t>7</a:t>
            </a:r>
            <a:r>
              <a:rPr lang="en-US" sz="2200" dirty="0" smtClean="0">
                <a:solidFill>
                  <a:srgbClr val="0000FF"/>
                </a:solidFill>
              </a:rPr>
              <a:t>                 </a:t>
            </a:r>
            <a:r>
              <a:rPr lang="en-US" sz="2200" dirty="0" smtClean="0">
                <a:solidFill>
                  <a:schemeClr val="accent6">
                    <a:lumMod val="75000"/>
                  </a:schemeClr>
                </a:solidFill>
              </a:rPr>
              <a:t>5x10</a:t>
            </a:r>
            <a:r>
              <a:rPr lang="en-US" sz="2200" baseline="30000" dirty="0" smtClean="0">
                <a:solidFill>
                  <a:schemeClr val="accent6">
                    <a:lumMod val="75000"/>
                  </a:schemeClr>
                </a:solidFill>
              </a:rPr>
              <a:t>7</a:t>
            </a:r>
          </a:p>
          <a:p>
            <a:r>
              <a:rPr lang="en-US" sz="2200" dirty="0" smtClean="0">
                <a:solidFill>
                  <a:schemeClr val="accent6">
                    <a:lumMod val="50000"/>
                  </a:schemeClr>
                </a:solidFill>
              </a:rPr>
              <a:t>Average beam current (</a:t>
            </a:r>
            <a:r>
              <a:rPr lang="en-US" sz="2200" dirty="0" err="1" smtClean="0">
                <a:solidFill>
                  <a:schemeClr val="accent6">
                    <a:lumMod val="50000"/>
                  </a:schemeClr>
                </a:solidFill>
              </a:rPr>
              <a:t>nA</a:t>
            </a:r>
            <a:r>
              <a:rPr lang="en-US" sz="2200" dirty="0" smtClean="0">
                <a:solidFill>
                  <a:schemeClr val="accent6">
                    <a:lumMod val="50000"/>
                  </a:schemeClr>
                </a:solidFill>
              </a:rPr>
              <a:t>)                     </a:t>
            </a:r>
            <a:r>
              <a:rPr lang="en-US" sz="2200" dirty="0" smtClean="0">
                <a:solidFill>
                  <a:srgbClr val="0000FF"/>
                </a:solidFill>
              </a:rPr>
              <a:t>50-200     220         220                </a:t>
            </a:r>
            <a:r>
              <a:rPr lang="en-US" sz="2200" dirty="0" smtClean="0">
                <a:solidFill>
                  <a:schemeClr val="accent6">
                    <a:lumMod val="75000"/>
                  </a:schemeClr>
                </a:solidFill>
              </a:rPr>
              <a:t>1100</a:t>
            </a:r>
          </a:p>
          <a:p>
            <a:r>
              <a:rPr lang="en-US" sz="2200" dirty="0" smtClean="0">
                <a:solidFill>
                  <a:schemeClr val="accent6">
                    <a:lumMod val="50000"/>
                  </a:schemeClr>
                </a:solidFill>
              </a:rPr>
              <a:t>Maximum beam emittance (mm-</a:t>
            </a:r>
            <a:r>
              <a:rPr lang="en-US" sz="2200" dirty="0" smtClean="0">
                <a:solidFill>
                  <a:schemeClr val="accent6">
                    <a:lumMod val="50000"/>
                  </a:schemeClr>
                </a:solidFill>
                <a:latin typeface="Symbol"/>
              </a:rPr>
              <a:t>m</a:t>
            </a:r>
            <a:r>
              <a:rPr lang="en-US" sz="2200" dirty="0" smtClean="0">
                <a:solidFill>
                  <a:schemeClr val="accent6">
                    <a:lumMod val="50000"/>
                  </a:schemeClr>
                </a:solidFill>
              </a:rPr>
              <a:t>r)        </a:t>
            </a:r>
            <a:r>
              <a:rPr lang="en-US" sz="2200" dirty="0" smtClean="0">
                <a:solidFill>
                  <a:srgbClr val="0000FF"/>
                </a:solidFill>
              </a:rPr>
              <a:t>50           20           10                  </a:t>
            </a:r>
            <a:r>
              <a:rPr lang="en-US" sz="2200" dirty="0" smtClean="0">
                <a:solidFill>
                  <a:schemeClr val="accent6">
                    <a:lumMod val="75000"/>
                  </a:schemeClr>
                </a:solidFill>
              </a:rPr>
              <a:t>10</a:t>
            </a:r>
          </a:p>
          <a:p>
            <a:r>
              <a:rPr lang="en-US" sz="2200" dirty="0" smtClean="0">
                <a:solidFill>
                  <a:schemeClr val="accent6">
                    <a:lumMod val="50000"/>
                  </a:schemeClr>
                </a:solidFill>
              </a:rPr>
              <a:t>Level-1 (hardware) trigger rate (kHz)          </a:t>
            </a:r>
            <a:r>
              <a:rPr lang="en-US" sz="2200" dirty="0" smtClean="0">
                <a:solidFill>
                  <a:srgbClr val="0000FF"/>
                </a:solidFill>
              </a:rPr>
              <a:t>2          20            20                  </a:t>
            </a:r>
            <a:r>
              <a:rPr lang="en-US" sz="2200" dirty="0" smtClean="0">
                <a:solidFill>
                  <a:schemeClr val="accent6">
                    <a:lumMod val="75000"/>
                  </a:schemeClr>
                </a:solidFill>
              </a:rPr>
              <a:t>200</a:t>
            </a:r>
          </a:p>
          <a:p>
            <a:r>
              <a:rPr lang="en-US" sz="2200" dirty="0" smtClean="0">
                <a:solidFill>
                  <a:schemeClr val="accent6">
                    <a:lumMod val="50000"/>
                  </a:schemeClr>
                </a:solidFill>
              </a:rPr>
              <a:t>Raw Data Volume (TB)                                 </a:t>
            </a:r>
            <a:r>
              <a:rPr lang="en-US" sz="2200" dirty="0" smtClean="0">
                <a:solidFill>
                  <a:srgbClr val="0000FF"/>
                </a:solidFill>
              </a:rPr>
              <a:t>60          600         1200              </a:t>
            </a:r>
            <a:r>
              <a:rPr lang="en-US" sz="2200" dirty="0" smtClean="0">
                <a:solidFill>
                  <a:schemeClr val="accent6">
                    <a:lumMod val="75000"/>
                  </a:schemeClr>
                </a:solidFill>
              </a:rPr>
              <a:t>2300</a:t>
            </a:r>
          </a:p>
          <a:p>
            <a:r>
              <a:rPr lang="en-US" sz="2200" dirty="0" smtClean="0"/>
              <a:t>______________________________________________________________</a:t>
            </a:r>
            <a:endParaRPr lang="en-US" sz="2200" dirty="0"/>
          </a:p>
        </p:txBody>
      </p:sp>
      <p:sp>
        <p:nvSpPr>
          <p:cNvPr id="9" name="TextBox 8"/>
          <p:cNvSpPr txBox="1"/>
          <p:nvPr/>
        </p:nvSpPr>
        <p:spPr>
          <a:xfrm>
            <a:off x="781023" y="990059"/>
            <a:ext cx="7378943" cy="1200328"/>
          </a:xfrm>
          <a:prstGeom prst="rect">
            <a:avLst/>
          </a:prstGeom>
          <a:noFill/>
        </p:spPr>
        <p:txBody>
          <a:bodyPr wrap="none" rtlCol="0">
            <a:spAutoFit/>
          </a:bodyPr>
          <a:lstStyle/>
          <a:p>
            <a:r>
              <a:rPr lang="en-US" sz="2400" b="1" dirty="0" smtClean="0">
                <a:solidFill>
                  <a:schemeClr val="accent6">
                    <a:lumMod val="75000"/>
                  </a:schemeClr>
                </a:solidFill>
              </a:rPr>
              <a:t>Key enhancements for Phase IV running:</a:t>
            </a:r>
          </a:p>
          <a:p>
            <a:pPr marL="342900" indent="-342900">
              <a:buFont typeface="Arial"/>
              <a:buChar char="•"/>
            </a:pPr>
            <a:r>
              <a:rPr lang="en-US" sz="2400" dirty="0" smtClean="0">
                <a:solidFill>
                  <a:schemeClr val="accent6">
                    <a:lumMod val="75000"/>
                  </a:schemeClr>
                </a:solidFill>
              </a:rPr>
              <a:t>Implementation of the level-3 (software) trigger.</a:t>
            </a:r>
          </a:p>
          <a:p>
            <a:pPr marL="342900" indent="-342900">
              <a:buFont typeface="Arial"/>
              <a:buChar char="•"/>
            </a:pPr>
            <a:r>
              <a:rPr lang="en-US" sz="2400" dirty="0" smtClean="0">
                <a:solidFill>
                  <a:schemeClr val="accent6">
                    <a:lumMod val="75000"/>
                  </a:schemeClr>
                </a:solidFill>
              </a:rPr>
              <a:t>An order of magnitude more statistics than Phases I-III.</a:t>
            </a:r>
            <a:endParaRPr lang="en-US" sz="2400" dirty="0">
              <a:solidFill>
                <a:schemeClr val="accent6">
                  <a:lumMod val="75000"/>
                </a:schemeClr>
              </a:solidFill>
            </a:endParaRPr>
          </a:p>
        </p:txBody>
      </p:sp>
    </p:spTree>
    <p:extLst>
      <p:ext uri="{BB962C8B-B14F-4D97-AF65-F5344CB8AC3E}">
        <p14:creationId xmlns:p14="http://schemas.microsoft.com/office/powerpoint/2010/main" val="5112838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21" y="0"/>
            <a:ext cx="6700386" cy="717778"/>
          </a:xfrm>
        </p:spPr>
        <p:txBody>
          <a:bodyPr>
            <a:normAutofit/>
          </a:bodyPr>
          <a:lstStyle/>
          <a:p>
            <a:r>
              <a:rPr lang="en-US" sz="3600" b="1" dirty="0" smtClean="0">
                <a:solidFill>
                  <a:srgbClr val="000090"/>
                </a:solidFill>
              </a:rPr>
              <a:t>Event Rates</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16</a:t>
            </a:fld>
            <a:endParaRPr lang="en-US"/>
          </a:p>
        </p:txBody>
      </p:sp>
      <p:pic>
        <p:nvPicPr>
          <p:cNvPr id="9" name="Picture 8" descr="n_vs_ma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17" y="1825527"/>
            <a:ext cx="3703320" cy="2720340"/>
          </a:xfrm>
          <a:prstGeom prst="rect">
            <a:avLst/>
          </a:prstGeom>
        </p:spPr>
      </p:pic>
      <p:sp>
        <p:nvSpPr>
          <p:cNvPr id="10" name="TextBox 9"/>
          <p:cNvSpPr txBox="1"/>
          <p:nvPr/>
        </p:nvSpPr>
        <p:spPr>
          <a:xfrm>
            <a:off x="230617" y="977145"/>
            <a:ext cx="8426105" cy="830997"/>
          </a:xfrm>
          <a:prstGeom prst="rect">
            <a:avLst/>
          </a:prstGeom>
          <a:noFill/>
        </p:spPr>
        <p:txBody>
          <a:bodyPr wrap="none" rtlCol="0">
            <a:spAutoFit/>
          </a:bodyPr>
          <a:lstStyle/>
          <a:p>
            <a:r>
              <a:rPr lang="en-US" sz="2400" dirty="0" smtClean="0">
                <a:solidFill>
                  <a:srgbClr val="0000FF"/>
                </a:solidFill>
              </a:rPr>
              <a:t>10</a:t>
            </a:r>
            <a:r>
              <a:rPr lang="en-US" sz="2400" baseline="30000" dirty="0" smtClean="0">
                <a:solidFill>
                  <a:srgbClr val="0000FF"/>
                </a:solidFill>
              </a:rPr>
              <a:t>4 </a:t>
            </a:r>
            <a:r>
              <a:rPr lang="en-US" sz="2400" dirty="0" smtClean="0">
                <a:solidFill>
                  <a:srgbClr val="0000FF"/>
                </a:solidFill>
              </a:rPr>
              <a:t>events per 10-MeV bin for analysis.</a:t>
            </a:r>
          </a:p>
          <a:p>
            <a:r>
              <a:rPr lang="en-US" sz="2400" dirty="0" smtClean="0">
                <a:solidFill>
                  <a:srgbClr val="0000FF"/>
                </a:solidFill>
              </a:rPr>
              <a:t>Energy distribution of events depends on meson mass and t-slope. </a:t>
            </a:r>
            <a:endParaRPr lang="en-US" sz="2400" dirty="0">
              <a:solidFill>
                <a:srgbClr val="0000FF"/>
              </a:solidFill>
            </a:endParaRPr>
          </a:p>
        </p:txBody>
      </p:sp>
      <p:sp>
        <p:nvSpPr>
          <p:cNvPr id="16" name="TextBox 15"/>
          <p:cNvSpPr txBox="1"/>
          <p:nvPr/>
        </p:nvSpPr>
        <p:spPr>
          <a:xfrm>
            <a:off x="4086475" y="1886988"/>
            <a:ext cx="4947056" cy="1200328"/>
          </a:xfrm>
          <a:prstGeom prst="rect">
            <a:avLst/>
          </a:prstGeom>
          <a:noFill/>
          <a:ln>
            <a:solidFill>
              <a:srgbClr val="800040"/>
            </a:solidFill>
          </a:ln>
        </p:spPr>
        <p:txBody>
          <a:bodyPr wrap="square" rtlCol="0">
            <a:spAutoFit/>
          </a:bodyPr>
          <a:lstStyle/>
          <a:p>
            <a:r>
              <a:rPr lang="en-US" sz="2400" b="1" dirty="0" smtClean="0">
                <a:solidFill>
                  <a:srgbClr val="660066"/>
                </a:solidFill>
              </a:rPr>
              <a:t>10</a:t>
            </a:r>
            <a:r>
              <a:rPr lang="en-US" sz="2400" b="1" baseline="30000" dirty="0" smtClean="0">
                <a:solidFill>
                  <a:srgbClr val="660066"/>
                </a:solidFill>
              </a:rPr>
              <a:t>7</a:t>
            </a:r>
            <a:r>
              <a:rPr lang="en-US" sz="2400" b="1" dirty="0" smtClean="0">
                <a:solidFill>
                  <a:srgbClr val="660066"/>
                </a:solidFill>
              </a:rPr>
              <a:t> events detected over all masses.</a:t>
            </a:r>
          </a:p>
          <a:p>
            <a:r>
              <a:rPr lang="en-US" sz="2400" dirty="0" smtClean="0">
                <a:solidFill>
                  <a:srgbClr val="660066"/>
                </a:solidFill>
              </a:rPr>
              <a:t>Allows analysis in the 2.5-3.0 </a:t>
            </a:r>
            <a:r>
              <a:rPr lang="en-US" sz="2400" dirty="0" err="1" smtClean="0">
                <a:solidFill>
                  <a:srgbClr val="660066"/>
                </a:solidFill>
              </a:rPr>
              <a:t>GeV</a:t>
            </a:r>
            <a:r>
              <a:rPr lang="en-US" sz="2400" dirty="0" smtClean="0">
                <a:solidFill>
                  <a:srgbClr val="660066"/>
                </a:solidFill>
              </a:rPr>
              <a:t> mass range.</a:t>
            </a:r>
            <a:endParaRPr lang="en-US" sz="2400" dirty="0">
              <a:solidFill>
                <a:srgbClr val="660066"/>
              </a:solidFill>
            </a:endParaRPr>
          </a:p>
        </p:txBody>
      </p:sp>
      <p:sp>
        <p:nvSpPr>
          <p:cNvPr id="18" name="Rectangle 17"/>
          <p:cNvSpPr/>
          <p:nvPr/>
        </p:nvSpPr>
        <p:spPr>
          <a:xfrm>
            <a:off x="4086475" y="3120795"/>
            <a:ext cx="4947056" cy="1200328"/>
          </a:xfrm>
          <a:prstGeom prst="rect">
            <a:avLst/>
          </a:prstGeom>
          <a:ln>
            <a:solidFill>
              <a:schemeClr val="tx2"/>
            </a:solidFill>
          </a:ln>
        </p:spPr>
        <p:txBody>
          <a:bodyPr wrap="square">
            <a:spAutoFit/>
          </a:bodyPr>
          <a:lstStyle/>
          <a:p>
            <a:r>
              <a:rPr lang="en-US" sz="2400" dirty="0" smtClean="0">
                <a:solidFill>
                  <a:schemeClr val="tx2"/>
                </a:solidFill>
              </a:rPr>
              <a:t>If only 4x10</a:t>
            </a:r>
            <a:r>
              <a:rPr lang="en-US" sz="2400" baseline="30000" dirty="0" smtClean="0">
                <a:solidFill>
                  <a:schemeClr val="tx2"/>
                </a:solidFill>
              </a:rPr>
              <a:t>6</a:t>
            </a:r>
            <a:r>
              <a:rPr lang="en-US" sz="2400" dirty="0" smtClean="0">
                <a:solidFill>
                  <a:schemeClr val="tx2"/>
                </a:solidFill>
              </a:rPr>
              <a:t> events detected over all masses, we </a:t>
            </a:r>
            <a:r>
              <a:rPr lang="en-US" sz="2400" dirty="0">
                <a:solidFill>
                  <a:schemeClr val="tx2"/>
                </a:solidFill>
              </a:rPr>
              <a:t>c</a:t>
            </a:r>
            <a:r>
              <a:rPr lang="en-US" sz="2400" dirty="0" smtClean="0">
                <a:solidFill>
                  <a:schemeClr val="tx2"/>
                </a:solidFill>
              </a:rPr>
              <a:t>an do analysis in the 2.0-2.5 </a:t>
            </a:r>
            <a:r>
              <a:rPr lang="en-US" sz="2400" dirty="0" err="1" smtClean="0">
                <a:solidFill>
                  <a:schemeClr val="tx2"/>
                </a:solidFill>
              </a:rPr>
              <a:t>GeV</a:t>
            </a:r>
            <a:r>
              <a:rPr lang="en-US" sz="2400" dirty="0" smtClean="0">
                <a:solidFill>
                  <a:schemeClr val="tx2"/>
                </a:solidFill>
              </a:rPr>
              <a:t> mass range.</a:t>
            </a:r>
            <a:endParaRPr lang="en-US" sz="2400" dirty="0">
              <a:solidFill>
                <a:schemeClr val="tx2"/>
              </a:solidFill>
            </a:endParaRPr>
          </a:p>
        </p:txBody>
      </p:sp>
      <p:cxnSp>
        <p:nvCxnSpPr>
          <p:cNvPr id="23" name="Straight Arrow Connector 22"/>
          <p:cNvCxnSpPr/>
          <p:nvPr/>
        </p:nvCxnSpPr>
        <p:spPr>
          <a:xfrm rot="10800000" flipV="1">
            <a:off x="2830605" y="2402021"/>
            <a:ext cx="1255871" cy="734376"/>
          </a:xfrm>
          <a:prstGeom prst="straightConnector1">
            <a:avLst/>
          </a:prstGeom>
          <a:ln>
            <a:solidFill>
              <a:srgbClr val="80004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4169" y="4450120"/>
            <a:ext cx="9144000" cy="1815882"/>
          </a:xfrm>
          <a:prstGeom prst="rect">
            <a:avLst/>
          </a:prstGeom>
          <a:noFill/>
        </p:spPr>
        <p:txBody>
          <a:bodyPr wrap="square" rtlCol="0">
            <a:spAutoFit/>
          </a:bodyPr>
          <a:lstStyle/>
          <a:p>
            <a:r>
              <a:rPr lang="en-US" sz="2400" b="1" dirty="0" smtClean="0">
                <a:solidFill>
                  <a:srgbClr val="0000FF"/>
                </a:solidFill>
              </a:rPr>
              <a:t>Two methods to estimate the number of events:</a:t>
            </a:r>
          </a:p>
          <a:p>
            <a:r>
              <a:rPr lang="en-US" sz="2200" dirty="0" smtClean="0">
                <a:solidFill>
                  <a:srgbClr val="660066"/>
                </a:solidFill>
              </a:rPr>
              <a:t>Use track reconstruction efficiency based on software performance and final states coupled with estimated cross sections.</a:t>
            </a:r>
          </a:p>
          <a:p>
            <a:r>
              <a:rPr lang="en-US" sz="2200" dirty="0" smtClean="0">
                <a:solidFill>
                  <a:schemeClr val="accent6">
                    <a:lumMod val="50000"/>
                  </a:schemeClr>
                </a:solidFill>
              </a:rPr>
              <a:t>Events from PYTHIA generator through GEANT simulation and reconstructed by the full GlueX software.</a:t>
            </a:r>
          </a:p>
        </p:txBody>
      </p:sp>
    </p:spTree>
    <p:extLst>
      <p:ext uri="{BB962C8B-B14F-4D97-AF65-F5344CB8AC3E}">
        <p14:creationId xmlns:p14="http://schemas.microsoft.com/office/powerpoint/2010/main" val="26340063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21" y="0"/>
            <a:ext cx="6700386" cy="717778"/>
          </a:xfrm>
        </p:spPr>
        <p:txBody>
          <a:bodyPr>
            <a:normAutofit/>
          </a:bodyPr>
          <a:lstStyle/>
          <a:p>
            <a:r>
              <a:rPr lang="en-US" sz="3600" b="1" dirty="0" smtClean="0">
                <a:solidFill>
                  <a:srgbClr val="000090"/>
                </a:solidFill>
              </a:rPr>
              <a:t>Event Rates</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17</a:t>
            </a:fld>
            <a:endParaRPr lang="en-US"/>
          </a:p>
        </p:txBody>
      </p:sp>
      <p:sp>
        <p:nvSpPr>
          <p:cNvPr id="7" name="TextBox 6"/>
          <p:cNvSpPr txBox="1"/>
          <p:nvPr/>
        </p:nvSpPr>
        <p:spPr>
          <a:xfrm>
            <a:off x="773121" y="1312204"/>
            <a:ext cx="7237879" cy="4524315"/>
          </a:xfrm>
          <a:prstGeom prst="rect">
            <a:avLst/>
          </a:prstGeom>
          <a:noFill/>
        </p:spPr>
        <p:txBody>
          <a:bodyPr wrap="none" rtlCol="0">
            <a:spAutoFit/>
          </a:bodyPr>
          <a:lstStyle/>
          <a:p>
            <a:r>
              <a:rPr lang="en-US" sz="2400" dirty="0" smtClean="0">
                <a:solidFill>
                  <a:srgbClr val="0000FF"/>
                </a:solidFill>
              </a:rPr>
              <a:t>Final State       Cross Section       Phase I-III      Phase IV</a:t>
            </a:r>
          </a:p>
          <a:p>
            <a:r>
              <a:rPr lang="en-US" sz="2400" dirty="0">
                <a:solidFill>
                  <a:srgbClr val="0000FF"/>
                </a:solidFill>
              </a:rPr>
              <a:t> </a:t>
            </a:r>
            <a:r>
              <a:rPr lang="en-US" sz="2400" dirty="0" smtClean="0">
                <a:solidFill>
                  <a:srgbClr val="0000FF"/>
                </a:solidFill>
              </a:rPr>
              <a:t>                                (</a:t>
            </a:r>
            <a:r>
              <a:rPr lang="en-US" sz="2400" dirty="0" smtClean="0">
                <a:solidFill>
                  <a:srgbClr val="0000FF"/>
                </a:solidFill>
                <a:latin typeface="Symbol"/>
              </a:rPr>
              <a:t>m</a:t>
            </a:r>
            <a:r>
              <a:rPr lang="en-US" sz="2400" dirty="0" smtClean="0">
                <a:solidFill>
                  <a:srgbClr val="0000FF"/>
                </a:solidFill>
              </a:rPr>
              <a:t>b)                   (x 10</a:t>
            </a:r>
            <a:r>
              <a:rPr lang="en-US" sz="2400" baseline="30000" dirty="0" smtClean="0">
                <a:solidFill>
                  <a:srgbClr val="0000FF"/>
                </a:solidFill>
              </a:rPr>
              <a:t>6</a:t>
            </a:r>
            <a:r>
              <a:rPr lang="en-US" sz="2400" dirty="0" smtClean="0">
                <a:solidFill>
                  <a:srgbClr val="0000FF"/>
                </a:solidFill>
              </a:rPr>
              <a:t>)            (x 10</a:t>
            </a:r>
            <a:r>
              <a:rPr lang="en-US" sz="2400" baseline="30000" dirty="0" smtClean="0">
                <a:solidFill>
                  <a:srgbClr val="0000FF"/>
                </a:solidFill>
              </a:rPr>
              <a:t>6</a:t>
            </a:r>
            <a:r>
              <a:rPr lang="en-US" sz="2400" dirty="0" smtClean="0">
                <a:solidFill>
                  <a:srgbClr val="0000FF"/>
                </a:solidFill>
              </a:rPr>
              <a:t>)</a:t>
            </a:r>
          </a:p>
          <a:p>
            <a:r>
              <a:rPr lang="en-US" sz="2400" dirty="0" smtClean="0">
                <a:solidFill>
                  <a:srgbClr val="0000FF"/>
                </a:solidFill>
              </a:rPr>
              <a:t>______________________________________________</a:t>
            </a:r>
            <a:endParaRPr lang="en-US" sz="2400" dirty="0">
              <a:solidFill>
                <a:srgbClr val="0000FF"/>
              </a:solidFill>
            </a:endParaRPr>
          </a:p>
          <a:p>
            <a:r>
              <a:rPr lang="en-US" sz="2400" dirty="0">
                <a:solidFill>
                  <a:srgbClr val="FF0000"/>
                </a:solidFill>
                <a:latin typeface="Symbol"/>
              </a:rPr>
              <a:t>p</a:t>
            </a:r>
            <a:r>
              <a:rPr lang="en-US" sz="2400" baseline="30000" dirty="0" smtClean="0">
                <a:solidFill>
                  <a:srgbClr val="FF0000"/>
                </a:solidFill>
              </a:rPr>
              <a:t>+</a:t>
            </a:r>
            <a:r>
              <a:rPr lang="en-US" sz="2400" dirty="0" smtClean="0">
                <a:solidFill>
                  <a:srgbClr val="FF0000"/>
                </a:solidFill>
                <a:latin typeface="Symbol"/>
              </a:rPr>
              <a:t>p</a:t>
            </a:r>
            <a:r>
              <a:rPr lang="en-US" sz="2400" baseline="30000" dirty="0">
                <a:solidFill>
                  <a:srgbClr val="FF0000"/>
                </a:solidFill>
              </a:rPr>
              <a:t>-</a:t>
            </a:r>
            <a:r>
              <a:rPr lang="en-US" sz="2400" dirty="0" smtClean="0">
                <a:solidFill>
                  <a:srgbClr val="FF0000"/>
                </a:solidFill>
                <a:latin typeface="Symbol"/>
              </a:rPr>
              <a:t>p</a:t>
            </a:r>
            <a:r>
              <a:rPr lang="en-US" sz="2400" baseline="30000" dirty="0" smtClean="0">
                <a:solidFill>
                  <a:srgbClr val="FF0000"/>
                </a:solidFill>
              </a:rPr>
              <a:t>0</a:t>
            </a:r>
            <a:r>
              <a:rPr lang="en-US" sz="2400" dirty="0" smtClean="0">
                <a:solidFill>
                  <a:srgbClr val="FF0000"/>
                </a:solidFill>
              </a:rPr>
              <a:t>                       10                      </a:t>
            </a:r>
            <a:r>
              <a:rPr lang="en-US" sz="2400" b="1" dirty="0" smtClean="0">
                <a:solidFill>
                  <a:srgbClr val="FF0000"/>
                </a:solidFill>
              </a:rPr>
              <a:t>300</a:t>
            </a:r>
            <a:r>
              <a:rPr lang="en-US" sz="2400" dirty="0" smtClean="0">
                <a:solidFill>
                  <a:srgbClr val="FF0000"/>
                </a:solidFill>
              </a:rPr>
              <a:t>                </a:t>
            </a:r>
            <a:r>
              <a:rPr lang="en-US" sz="2400" b="1" dirty="0" smtClean="0">
                <a:solidFill>
                  <a:srgbClr val="FF0000"/>
                </a:solidFill>
              </a:rPr>
              <a:t>3000</a:t>
            </a:r>
          </a:p>
          <a:p>
            <a:r>
              <a:rPr lang="en-US" sz="2400" dirty="0" err="1" smtClean="0">
                <a:solidFill>
                  <a:srgbClr val="FF0000"/>
                </a:solidFill>
                <a:latin typeface="Symbol"/>
              </a:rPr>
              <a:t>p</a:t>
            </a:r>
            <a:r>
              <a:rPr lang="en-US" sz="2400" baseline="30000" dirty="0" err="1" smtClean="0">
                <a:solidFill>
                  <a:srgbClr val="FF0000"/>
                </a:solidFill>
              </a:rPr>
              <a:t>+</a:t>
            </a:r>
            <a:r>
              <a:rPr lang="en-US" sz="2400" dirty="0" err="1" smtClean="0">
                <a:solidFill>
                  <a:srgbClr val="FF0000"/>
                </a:solidFill>
                <a:latin typeface="Symbol"/>
              </a:rPr>
              <a:t>p</a:t>
            </a:r>
            <a:r>
              <a:rPr lang="en-US" sz="2400" baseline="30000" dirty="0" err="1" smtClean="0">
                <a:solidFill>
                  <a:srgbClr val="FF0000"/>
                </a:solidFill>
              </a:rPr>
              <a:t>-</a:t>
            </a:r>
            <a:r>
              <a:rPr lang="en-US" sz="2400" dirty="0" err="1" smtClean="0">
                <a:solidFill>
                  <a:srgbClr val="FF0000"/>
                </a:solidFill>
                <a:latin typeface="Symbol"/>
              </a:rPr>
              <a:t>p</a:t>
            </a:r>
            <a:r>
              <a:rPr lang="en-US" sz="2400" baseline="30000" dirty="0">
                <a:solidFill>
                  <a:srgbClr val="FF0000"/>
                </a:solidFill>
              </a:rPr>
              <a:t>+</a:t>
            </a:r>
            <a:r>
              <a:rPr lang="en-US" sz="2400" dirty="0" smtClean="0">
                <a:solidFill>
                  <a:srgbClr val="FF0000"/>
                </a:solidFill>
              </a:rPr>
              <a:t>                        4                       </a:t>
            </a:r>
            <a:r>
              <a:rPr lang="en-US" sz="2400" b="1" dirty="0" smtClean="0">
                <a:solidFill>
                  <a:srgbClr val="FF0000"/>
                </a:solidFill>
              </a:rPr>
              <a:t>120</a:t>
            </a:r>
            <a:r>
              <a:rPr lang="en-US" sz="2400" dirty="0" smtClean="0">
                <a:solidFill>
                  <a:srgbClr val="FF0000"/>
                </a:solidFill>
              </a:rPr>
              <a:t>                 </a:t>
            </a:r>
            <a:r>
              <a:rPr lang="en-US" sz="2400" b="1" dirty="0" smtClean="0">
                <a:solidFill>
                  <a:srgbClr val="FF0000"/>
                </a:solidFill>
              </a:rPr>
              <a:t>1200</a:t>
            </a:r>
          </a:p>
          <a:p>
            <a:r>
              <a:rPr lang="en-US" sz="2400" dirty="0">
                <a:solidFill>
                  <a:srgbClr val="FF0000"/>
                </a:solidFill>
                <a:latin typeface="Symbol"/>
              </a:rPr>
              <a:t>w</a:t>
            </a:r>
            <a:r>
              <a:rPr lang="en-US" sz="2400" baseline="-25000" dirty="0">
                <a:solidFill>
                  <a:srgbClr val="FF0000"/>
                </a:solidFill>
              </a:rPr>
              <a:t>3</a:t>
            </a:r>
            <a:r>
              <a:rPr lang="en-US" sz="2400" baseline="-25000" dirty="0">
                <a:solidFill>
                  <a:srgbClr val="FF0000"/>
                </a:solidFill>
                <a:latin typeface="Symbol"/>
              </a:rPr>
              <a:t>p</a:t>
            </a:r>
            <a:r>
              <a:rPr lang="en-US" sz="2400" dirty="0">
                <a:solidFill>
                  <a:srgbClr val="FF0000"/>
                </a:solidFill>
                <a:latin typeface="Symbol"/>
              </a:rPr>
              <a:t>pp</a:t>
            </a:r>
            <a:r>
              <a:rPr lang="en-US" sz="2400" dirty="0">
                <a:solidFill>
                  <a:srgbClr val="FF0000"/>
                </a:solidFill>
              </a:rPr>
              <a:t>                        0.2                        </a:t>
            </a:r>
            <a:r>
              <a:rPr lang="en-US" sz="2400" b="1" dirty="0">
                <a:solidFill>
                  <a:srgbClr val="FF0000"/>
                </a:solidFill>
              </a:rPr>
              <a:t>4</a:t>
            </a:r>
            <a:r>
              <a:rPr lang="en-US" sz="2400" dirty="0">
                <a:solidFill>
                  <a:srgbClr val="FF0000"/>
                </a:solidFill>
              </a:rPr>
              <a:t>                     </a:t>
            </a:r>
            <a:r>
              <a:rPr lang="en-US" sz="2400" b="1" dirty="0" smtClean="0">
                <a:solidFill>
                  <a:srgbClr val="FF0000"/>
                </a:solidFill>
              </a:rPr>
              <a:t>40</a:t>
            </a:r>
          </a:p>
          <a:p>
            <a:r>
              <a:rPr lang="en-US" sz="2400" dirty="0" err="1" smtClean="0">
                <a:solidFill>
                  <a:srgbClr val="0000FF"/>
                </a:solidFill>
                <a:latin typeface="Symbol"/>
              </a:rPr>
              <a:t>w</a:t>
            </a:r>
            <a:r>
              <a:rPr lang="en-US" sz="2400" baseline="-25000" dirty="0" err="1" smtClean="0">
                <a:solidFill>
                  <a:srgbClr val="0000FF"/>
                </a:solidFill>
                <a:latin typeface="Symbol"/>
              </a:rPr>
              <a:t>gp</a:t>
            </a:r>
            <a:r>
              <a:rPr lang="en-US" sz="2400" dirty="0" err="1" smtClean="0">
                <a:solidFill>
                  <a:srgbClr val="0000FF"/>
                </a:solidFill>
                <a:latin typeface="Symbol"/>
              </a:rPr>
              <a:t>pp</a:t>
            </a:r>
            <a:r>
              <a:rPr lang="en-US" sz="2400" dirty="0" smtClean="0">
                <a:solidFill>
                  <a:srgbClr val="0000FF"/>
                </a:solidFill>
              </a:rPr>
              <a:t>                        0.2                       0.6                     </a:t>
            </a:r>
            <a:r>
              <a:rPr lang="en-US" sz="2400" b="1" dirty="0" smtClean="0">
                <a:solidFill>
                  <a:srgbClr val="0000FF"/>
                </a:solidFill>
              </a:rPr>
              <a:t>6</a:t>
            </a:r>
          </a:p>
          <a:p>
            <a:r>
              <a:rPr lang="en-US" sz="2400" dirty="0" err="1" smtClean="0">
                <a:solidFill>
                  <a:srgbClr val="0000FF"/>
                </a:solidFill>
                <a:latin typeface="Symbol"/>
              </a:rPr>
              <a:t>h</a:t>
            </a:r>
            <a:r>
              <a:rPr lang="en-US" sz="2400" baseline="-25000" dirty="0" err="1" smtClean="0">
                <a:solidFill>
                  <a:srgbClr val="0000FF"/>
                </a:solidFill>
                <a:latin typeface="Symbol"/>
              </a:rPr>
              <a:t>gg</a:t>
            </a:r>
            <a:r>
              <a:rPr lang="en-US" sz="2400" dirty="0" err="1" smtClean="0">
                <a:solidFill>
                  <a:srgbClr val="0000FF"/>
                </a:solidFill>
                <a:latin typeface="Symbol"/>
              </a:rPr>
              <a:t>pp</a:t>
            </a:r>
            <a:r>
              <a:rPr lang="en-US" sz="2400" dirty="0" smtClean="0">
                <a:solidFill>
                  <a:srgbClr val="0000FF"/>
                </a:solidFill>
              </a:rPr>
              <a:t>                         0.2                        </a:t>
            </a:r>
            <a:r>
              <a:rPr lang="en-US" sz="2400" b="1" dirty="0" smtClean="0">
                <a:solidFill>
                  <a:srgbClr val="0000FF"/>
                </a:solidFill>
              </a:rPr>
              <a:t>3</a:t>
            </a:r>
            <a:r>
              <a:rPr lang="en-US" sz="2400" dirty="0" smtClean="0">
                <a:solidFill>
                  <a:srgbClr val="0000FF"/>
                </a:solidFill>
              </a:rPr>
              <a:t>                     </a:t>
            </a:r>
            <a:r>
              <a:rPr lang="en-US" sz="2400" b="1" dirty="0" smtClean="0">
                <a:solidFill>
                  <a:srgbClr val="0000FF"/>
                </a:solidFill>
              </a:rPr>
              <a:t>30</a:t>
            </a:r>
          </a:p>
          <a:p>
            <a:r>
              <a:rPr lang="en-US" sz="2400" dirty="0" err="1" smtClean="0">
                <a:solidFill>
                  <a:srgbClr val="0000FF"/>
                </a:solidFill>
                <a:latin typeface="Symbol"/>
              </a:rPr>
              <a:t>h</a:t>
            </a:r>
            <a:r>
              <a:rPr lang="en-US" sz="2400" baseline="-25000" dirty="0" err="1" smtClean="0">
                <a:solidFill>
                  <a:srgbClr val="0000FF"/>
                </a:solidFill>
                <a:latin typeface="Symbol"/>
              </a:rPr>
              <a:t>gg</a:t>
            </a:r>
            <a:r>
              <a:rPr lang="en-US" sz="2400" dirty="0" err="1" smtClean="0">
                <a:solidFill>
                  <a:srgbClr val="0000FF"/>
                </a:solidFill>
                <a:latin typeface="Symbol"/>
              </a:rPr>
              <a:t>ppp</a:t>
            </a:r>
            <a:r>
              <a:rPr lang="en-US" sz="2400" dirty="0" smtClean="0">
                <a:solidFill>
                  <a:srgbClr val="0000FF"/>
                </a:solidFill>
              </a:rPr>
              <a:t>                       0.2                        2                     </a:t>
            </a:r>
            <a:r>
              <a:rPr lang="en-US" sz="2400" b="1" dirty="0" smtClean="0">
                <a:solidFill>
                  <a:srgbClr val="0000FF"/>
                </a:solidFill>
              </a:rPr>
              <a:t>20</a:t>
            </a:r>
          </a:p>
          <a:p>
            <a:r>
              <a:rPr lang="en-US" sz="2400" dirty="0" err="1" smtClean="0">
                <a:solidFill>
                  <a:srgbClr val="0000FF"/>
                </a:solidFill>
                <a:latin typeface="Symbol"/>
              </a:rPr>
              <a:t>h’</a:t>
            </a:r>
            <a:r>
              <a:rPr lang="en-US" sz="2400" baseline="-25000" dirty="0" err="1" smtClean="0">
                <a:solidFill>
                  <a:srgbClr val="0000FF"/>
                </a:solidFill>
                <a:latin typeface="Symbol"/>
              </a:rPr>
              <a:t>ppp</a:t>
            </a:r>
            <a:r>
              <a:rPr lang="en-US" sz="2400" dirty="0" err="1" smtClean="0">
                <a:solidFill>
                  <a:srgbClr val="0000FF"/>
                </a:solidFill>
                <a:latin typeface="Symbol"/>
              </a:rPr>
              <a:t>pp</a:t>
            </a:r>
            <a:r>
              <a:rPr lang="en-US" sz="2400" dirty="0" smtClean="0">
                <a:solidFill>
                  <a:srgbClr val="0000FF"/>
                </a:solidFill>
              </a:rPr>
              <a:t>                     0.1                       0.3                    </a:t>
            </a:r>
            <a:r>
              <a:rPr lang="en-US" sz="2400" b="1" dirty="0" smtClean="0">
                <a:solidFill>
                  <a:srgbClr val="0000FF"/>
                </a:solidFill>
              </a:rPr>
              <a:t>3</a:t>
            </a:r>
          </a:p>
          <a:p>
            <a:r>
              <a:rPr lang="en-US" sz="2400" dirty="0" err="1">
                <a:solidFill>
                  <a:srgbClr val="008000"/>
                </a:solidFill>
                <a:latin typeface="Symbol"/>
              </a:rPr>
              <a:t>KKpp</a:t>
            </a:r>
            <a:r>
              <a:rPr lang="en-US" sz="2400" dirty="0">
                <a:solidFill>
                  <a:srgbClr val="008000"/>
                </a:solidFill>
              </a:rPr>
              <a:t>                        0.5                        </a:t>
            </a:r>
            <a:r>
              <a:rPr lang="en-US" sz="2400" b="1" dirty="0">
                <a:solidFill>
                  <a:srgbClr val="008000"/>
                </a:solidFill>
              </a:rPr>
              <a:t>4 </a:t>
            </a:r>
            <a:r>
              <a:rPr lang="en-US" sz="2400" dirty="0">
                <a:solidFill>
                  <a:srgbClr val="008000"/>
                </a:solidFill>
              </a:rPr>
              <a:t>                    </a:t>
            </a:r>
            <a:r>
              <a:rPr lang="en-US" sz="2400" b="1" dirty="0">
                <a:solidFill>
                  <a:srgbClr val="008000"/>
                </a:solidFill>
              </a:rPr>
              <a:t>40</a:t>
            </a:r>
          </a:p>
          <a:p>
            <a:r>
              <a:rPr lang="en-US" sz="2400" dirty="0" err="1">
                <a:solidFill>
                  <a:srgbClr val="008000"/>
                </a:solidFill>
                <a:latin typeface="Symbol"/>
              </a:rPr>
              <a:t>KKp</a:t>
            </a:r>
            <a:r>
              <a:rPr lang="en-US" sz="2400" dirty="0">
                <a:solidFill>
                  <a:srgbClr val="008000"/>
                </a:solidFill>
              </a:rPr>
              <a:t>                          0.1                        1                     </a:t>
            </a:r>
            <a:r>
              <a:rPr lang="en-US" sz="2400" b="1" dirty="0" smtClean="0">
                <a:solidFill>
                  <a:srgbClr val="008000"/>
                </a:solidFill>
              </a:rPr>
              <a:t>10</a:t>
            </a:r>
            <a:endParaRPr lang="en-US" sz="2400" b="1" dirty="0">
              <a:solidFill>
                <a:srgbClr val="008000"/>
              </a:solidFill>
            </a:endParaRPr>
          </a:p>
        </p:txBody>
      </p:sp>
      <p:sp>
        <p:nvSpPr>
          <p:cNvPr id="9" name="Rectangle 8"/>
          <p:cNvSpPr/>
          <p:nvPr/>
        </p:nvSpPr>
        <p:spPr>
          <a:xfrm>
            <a:off x="731978" y="614108"/>
            <a:ext cx="7913679" cy="769441"/>
          </a:xfrm>
          <a:prstGeom prst="rect">
            <a:avLst/>
          </a:prstGeom>
        </p:spPr>
        <p:txBody>
          <a:bodyPr wrap="square">
            <a:spAutoFit/>
          </a:bodyPr>
          <a:lstStyle/>
          <a:p>
            <a:r>
              <a:rPr lang="en-US" sz="2200" dirty="0" smtClean="0">
                <a:solidFill>
                  <a:srgbClr val="660066"/>
                </a:solidFill>
              </a:rPr>
              <a:t>Use track reconstruction efficiency based on software performance and final states coupled with estimated cross sections.</a:t>
            </a:r>
          </a:p>
        </p:txBody>
      </p:sp>
      <p:sp>
        <p:nvSpPr>
          <p:cNvPr id="3" name="TextBox 2"/>
          <p:cNvSpPr txBox="1"/>
          <p:nvPr/>
        </p:nvSpPr>
        <p:spPr>
          <a:xfrm>
            <a:off x="7647442" y="2603490"/>
            <a:ext cx="967558" cy="369332"/>
          </a:xfrm>
          <a:prstGeom prst="rect">
            <a:avLst/>
          </a:prstGeom>
          <a:noFill/>
        </p:spPr>
        <p:txBody>
          <a:bodyPr wrap="none" rtlCol="0">
            <a:spAutoFit/>
          </a:bodyPr>
          <a:lstStyle/>
          <a:p>
            <a:r>
              <a:rPr lang="en-US" dirty="0" smtClean="0">
                <a:solidFill>
                  <a:srgbClr val="FF0000"/>
                </a:solidFill>
              </a:rPr>
              <a:t>Phase III</a:t>
            </a:r>
            <a:endParaRPr lang="en-US" dirty="0">
              <a:solidFill>
                <a:srgbClr val="FF0000"/>
              </a:solidFill>
            </a:endParaRPr>
          </a:p>
        </p:txBody>
      </p:sp>
      <p:sp>
        <p:nvSpPr>
          <p:cNvPr id="8" name="TextBox 7"/>
          <p:cNvSpPr txBox="1"/>
          <p:nvPr/>
        </p:nvSpPr>
        <p:spPr>
          <a:xfrm>
            <a:off x="7647442" y="3574362"/>
            <a:ext cx="998215" cy="646331"/>
          </a:xfrm>
          <a:prstGeom prst="rect">
            <a:avLst/>
          </a:prstGeom>
          <a:noFill/>
        </p:spPr>
        <p:txBody>
          <a:bodyPr wrap="none" rtlCol="0">
            <a:spAutoFit/>
          </a:bodyPr>
          <a:lstStyle/>
          <a:p>
            <a:r>
              <a:rPr lang="en-US" dirty="0" smtClean="0">
                <a:solidFill>
                  <a:srgbClr val="0000FF"/>
                </a:solidFill>
              </a:rPr>
              <a:t>Higher</a:t>
            </a:r>
          </a:p>
          <a:p>
            <a:r>
              <a:rPr lang="en-US" dirty="0" smtClean="0">
                <a:solidFill>
                  <a:srgbClr val="0000FF"/>
                </a:solidFill>
              </a:rPr>
              <a:t>statistics</a:t>
            </a:r>
            <a:endParaRPr lang="en-US" dirty="0">
              <a:solidFill>
                <a:srgbClr val="0000FF"/>
              </a:solidFill>
            </a:endParaRPr>
          </a:p>
        </p:txBody>
      </p:sp>
      <p:sp>
        <p:nvSpPr>
          <p:cNvPr id="10" name="TextBox 9"/>
          <p:cNvSpPr txBox="1"/>
          <p:nvPr/>
        </p:nvSpPr>
        <p:spPr>
          <a:xfrm>
            <a:off x="7647442" y="5027230"/>
            <a:ext cx="748923" cy="369332"/>
          </a:xfrm>
          <a:prstGeom prst="rect">
            <a:avLst/>
          </a:prstGeom>
          <a:noFill/>
        </p:spPr>
        <p:txBody>
          <a:bodyPr wrap="none" rtlCol="0">
            <a:spAutoFit/>
          </a:bodyPr>
          <a:lstStyle/>
          <a:p>
            <a:r>
              <a:rPr lang="en-US" dirty="0" err="1" smtClean="0">
                <a:solidFill>
                  <a:srgbClr val="008000"/>
                </a:solidFill>
              </a:rPr>
              <a:t>Kaons</a:t>
            </a:r>
            <a:endParaRPr lang="en-US" dirty="0">
              <a:solidFill>
                <a:srgbClr val="008000"/>
              </a:solidFill>
            </a:endParaRPr>
          </a:p>
        </p:txBody>
      </p:sp>
      <p:sp>
        <p:nvSpPr>
          <p:cNvPr id="11" name="Left Brace 10"/>
          <p:cNvSpPr/>
          <p:nvPr/>
        </p:nvSpPr>
        <p:spPr>
          <a:xfrm>
            <a:off x="457200" y="3844556"/>
            <a:ext cx="315921" cy="1822375"/>
          </a:xfrm>
          <a:prstGeom prst="leftBrac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22051" y="4385235"/>
            <a:ext cx="1095172" cy="369332"/>
          </a:xfrm>
          <a:prstGeom prst="rect">
            <a:avLst/>
          </a:prstGeom>
          <a:noFill/>
        </p:spPr>
        <p:txBody>
          <a:bodyPr wrap="none" rtlCol="0">
            <a:spAutoFit/>
            <a:scene3d>
              <a:camera prst="orthographicFront">
                <a:rot lat="0" lon="0" rev="5400000"/>
              </a:camera>
              <a:lightRig rig="threePt" dir="t"/>
            </a:scene3d>
          </a:bodyPr>
          <a:lstStyle/>
          <a:p>
            <a:r>
              <a:rPr lang="en-US" dirty="0" smtClean="0">
                <a:solidFill>
                  <a:schemeClr val="accent6">
                    <a:lumMod val="50000"/>
                  </a:schemeClr>
                </a:solidFill>
              </a:rPr>
              <a:t>Estimates</a:t>
            </a:r>
            <a:endParaRPr lang="en-US" dirty="0">
              <a:solidFill>
                <a:schemeClr val="accent6">
                  <a:lumMod val="50000"/>
                </a:schemeClr>
              </a:solidFill>
            </a:endParaRPr>
          </a:p>
        </p:txBody>
      </p:sp>
      <p:sp>
        <p:nvSpPr>
          <p:cNvPr id="13" name="TextBox 12"/>
          <p:cNvSpPr txBox="1"/>
          <p:nvPr/>
        </p:nvSpPr>
        <p:spPr>
          <a:xfrm>
            <a:off x="299329" y="5852428"/>
            <a:ext cx="8634177" cy="400110"/>
          </a:xfrm>
          <a:prstGeom prst="rect">
            <a:avLst/>
          </a:prstGeom>
          <a:noFill/>
          <a:ln>
            <a:solidFill>
              <a:srgbClr val="804000"/>
            </a:solidFill>
          </a:ln>
        </p:spPr>
        <p:txBody>
          <a:bodyPr wrap="square" rtlCol="0">
            <a:spAutoFit/>
          </a:bodyPr>
          <a:lstStyle/>
          <a:p>
            <a:r>
              <a:rPr lang="en-US" sz="2000" dirty="0" smtClean="0">
                <a:solidFill>
                  <a:schemeClr val="accent6">
                    <a:lumMod val="50000"/>
                  </a:schemeClr>
                </a:solidFill>
              </a:rPr>
              <a:t>A factor 10 increase in statistics allows access to small signals from initial running.</a:t>
            </a:r>
            <a:endParaRPr lang="en-US" sz="2000" dirty="0">
              <a:solidFill>
                <a:schemeClr val="accent6">
                  <a:lumMod val="50000"/>
                </a:schemeClr>
              </a:solidFill>
            </a:endParaRPr>
          </a:p>
        </p:txBody>
      </p:sp>
    </p:spTree>
    <p:extLst>
      <p:ext uri="{BB962C8B-B14F-4D97-AF65-F5344CB8AC3E}">
        <p14:creationId xmlns:p14="http://schemas.microsoft.com/office/powerpoint/2010/main" val="39977171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21" y="0"/>
            <a:ext cx="6700386" cy="717778"/>
          </a:xfrm>
        </p:spPr>
        <p:txBody>
          <a:bodyPr>
            <a:normAutofit/>
          </a:bodyPr>
          <a:lstStyle/>
          <a:p>
            <a:r>
              <a:rPr lang="en-US" sz="3600" b="1" dirty="0" smtClean="0">
                <a:solidFill>
                  <a:srgbClr val="000090"/>
                </a:solidFill>
              </a:rPr>
              <a:t>Event Rates</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18</a:t>
            </a:fld>
            <a:endParaRPr lang="en-US"/>
          </a:p>
        </p:txBody>
      </p:sp>
      <p:sp>
        <p:nvSpPr>
          <p:cNvPr id="9" name="Rectangle 8"/>
          <p:cNvSpPr/>
          <p:nvPr/>
        </p:nvSpPr>
        <p:spPr>
          <a:xfrm>
            <a:off x="773121" y="594245"/>
            <a:ext cx="7913679" cy="769441"/>
          </a:xfrm>
          <a:prstGeom prst="rect">
            <a:avLst/>
          </a:prstGeom>
        </p:spPr>
        <p:txBody>
          <a:bodyPr wrap="square">
            <a:spAutoFit/>
          </a:bodyPr>
          <a:lstStyle/>
          <a:p>
            <a:r>
              <a:rPr lang="en-US" sz="2200" dirty="0" smtClean="0">
                <a:solidFill>
                  <a:schemeClr val="accent6">
                    <a:lumMod val="50000"/>
                  </a:schemeClr>
                </a:solidFill>
              </a:rPr>
              <a:t>Events from PYTHIA generator through GEANT simulation and reconstructed by the full GlueX software.</a:t>
            </a:r>
          </a:p>
        </p:txBody>
      </p:sp>
      <p:sp>
        <p:nvSpPr>
          <p:cNvPr id="3" name="TextBox 2"/>
          <p:cNvSpPr txBox="1"/>
          <p:nvPr/>
        </p:nvSpPr>
        <p:spPr>
          <a:xfrm>
            <a:off x="299390" y="1292341"/>
            <a:ext cx="8746625" cy="1938992"/>
          </a:xfrm>
          <a:prstGeom prst="rect">
            <a:avLst/>
          </a:prstGeom>
          <a:noFill/>
        </p:spPr>
        <p:txBody>
          <a:bodyPr wrap="square" rtlCol="0">
            <a:spAutoFit/>
          </a:bodyPr>
          <a:lstStyle/>
          <a:p>
            <a:r>
              <a:rPr lang="en-US" sz="2400" b="1" u="sng" dirty="0" smtClean="0">
                <a:solidFill>
                  <a:srgbClr val="0000FF"/>
                </a:solidFill>
              </a:rPr>
              <a:t>GlueX Data Challenge: </a:t>
            </a:r>
            <a:r>
              <a:rPr lang="en-US" dirty="0" smtClean="0">
                <a:solidFill>
                  <a:srgbClr val="0000FF"/>
                </a:solidFill>
              </a:rPr>
              <a:t>(December 2012) </a:t>
            </a:r>
            <a:r>
              <a:rPr lang="en-US" sz="2400" dirty="0" smtClean="0">
                <a:solidFill>
                  <a:srgbClr val="0000FF"/>
                </a:solidFill>
              </a:rPr>
              <a:t>We simulated and reconstructed 5.3 x 10</a:t>
            </a:r>
            <a:r>
              <a:rPr lang="en-US" sz="2400" baseline="30000" dirty="0" smtClean="0">
                <a:solidFill>
                  <a:srgbClr val="0000FF"/>
                </a:solidFill>
              </a:rPr>
              <a:t>9</a:t>
            </a:r>
            <a:r>
              <a:rPr lang="en-US" sz="2400" dirty="0" smtClean="0">
                <a:solidFill>
                  <a:srgbClr val="0000FF"/>
                </a:solidFill>
              </a:rPr>
              <a:t> events. These  were based on the full hadronic cross section in the 8.4-9.0 </a:t>
            </a:r>
            <a:r>
              <a:rPr lang="en-US" sz="2400" dirty="0" err="1" smtClean="0">
                <a:solidFill>
                  <a:srgbClr val="0000FF"/>
                </a:solidFill>
              </a:rPr>
              <a:t>GeV</a:t>
            </a:r>
            <a:r>
              <a:rPr lang="en-US" sz="2400" dirty="0" smtClean="0">
                <a:solidFill>
                  <a:srgbClr val="0000FF"/>
                </a:solidFill>
              </a:rPr>
              <a:t> photon energy window and represent 70% of phase III running in GlueX. Trained and used BDTs to extract final states of interest. </a:t>
            </a:r>
            <a:endParaRPr lang="en-US" sz="2400" dirty="0">
              <a:solidFill>
                <a:srgbClr val="0000FF"/>
              </a:solidFill>
            </a:endParaRPr>
          </a:p>
        </p:txBody>
      </p:sp>
      <p:sp>
        <p:nvSpPr>
          <p:cNvPr id="8" name="TextBox 7"/>
          <p:cNvSpPr txBox="1"/>
          <p:nvPr/>
        </p:nvSpPr>
        <p:spPr>
          <a:xfrm>
            <a:off x="673224" y="3127315"/>
            <a:ext cx="7789312" cy="3046988"/>
          </a:xfrm>
          <a:prstGeom prst="rect">
            <a:avLst/>
          </a:prstGeom>
          <a:noFill/>
        </p:spPr>
        <p:txBody>
          <a:bodyPr wrap="none" rtlCol="0">
            <a:spAutoFit/>
          </a:bodyPr>
          <a:lstStyle/>
          <a:p>
            <a:r>
              <a:rPr lang="en-US" sz="2400" dirty="0" smtClean="0">
                <a:solidFill>
                  <a:schemeClr val="accent6">
                    <a:lumMod val="75000"/>
                  </a:schemeClr>
                </a:solidFill>
              </a:rPr>
              <a:t>Meson       Final          Mass            Events        Events/10MeV </a:t>
            </a:r>
          </a:p>
          <a:p>
            <a:r>
              <a:rPr lang="en-US" sz="2400" dirty="0" smtClean="0">
                <a:solidFill>
                  <a:schemeClr val="accent6">
                    <a:lumMod val="75000"/>
                  </a:schemeClr>
                </a:solidFill>
              </a:rPr>
              <a:t>                    State       Window</a:t>
            </a:r>
          </a:p>
          <a:p>
            <a:r>
              <a:rPr lang="en-US" sz="2400" dirty="0" smtClean="0">
                <a:solidFill>
                  <a:schemeClr val="accent6">
                    <a:lumMod val="75000"/>
                  </a:schemeClr>
                </a:solidFill>
              </a:rPr>
              <a:t>_________________________________________________</a:t>
            </a:r>
          </a:p>
          <a:p>
            <a:r>
              <a:rPr lang="en-US" sz="2400" dirty="0" smtClean="0">
                <a:solidFill>
                  <a:schemeClr val="accent6">
                    <a:lumMod val="75000"/>
                  </a:schemeClr>
                </a:solidFill>
              </a:rPr>
              <a:t>h’</a:t>
            </a:r>
            <a:r>
              <a:rPr lang="en-US" sz="2400" baseline="-25000" dirty="0" smtClean="0">
                <a:solidFill>
                  <a:schemeClr val="accent6">
                    <a:lumMod val="75000"/>
                  </a:schemeClr>
                </a:solidFill>
              </a:rPr>
              <a:t>2</a:t>
            </a:r>
            <a:r>
              <a:rPr lang="en-US" sz="2400" dirty="0" smtClean="0">
                <a:solidFill>
                  <a:schemeClr val="accent6">
                    <a:lumMod val="75000"/>
                  </a:schemeClr>
                </a:solidFill>
              </a:rPr>
              <a:t>(2600)    KK</a:t>
            </a:r>
            <a:r>
              <a:rPr lang="en-US" sz="2400" dirty="0" smtClean="0">
                <a:solidFill>
                  <a:schemeClr val="accent6">
                    <a:lumMod val="75000"/>
                  </a:schemeClr>
                </a:solidFill>
                <a:latin typeface="Symbol"/>
              </a:rPr>
              <a:t>pp</a:t>
            </a:r>
            <a:r>
              <a:rPr lang="en-US" sz="2400" dirty="0" smtClean="0">
                <a:solidFill>
                  <a:schemeClr val="accent6">
                    <a:lumMod val="75000"/>
                  </a:schemeClr>
                </a:solidFill>
              </a:rPr>
              <a:t>      2.42-2.79         1.5x10</a:t>
            </a:r>
            <a:r>
              <a:rPr lang="en-US" sz="2400" baseline="30000" dirty="0" smtClean="0">
                <a:solidFill>
                  <a:schemeClr val="accent6">
                    <a:lumMod val="75000"/>
                  </a:schemeClr>
                </a:solidFill>
              </a:rPr>
              <a:t>6</a:t>
            </a:r>
            <a:r>
              <a:rPr lang="en-US" sz="2400" dirty="0" smtClean="0">
                <a:solidFill>
                  <a:schemeClr val="accent6">
                    <a:lumMod val="75000"/>
                  </a:schemeClr>
                </a:solidFill>
              </a:rPr>
              <a:t>               4.0x10</a:t>
            </a:r>
            <a:r>
              <a:rPr lang="en-US" sz="2400" baseline="30000" dirty="0" smtClean="0">
                <a:solidFill>
                  <a:schemeClr val="accent6">
                    <a:lumMod val="75000"/>
                  </a:schemeClr>
                </a:solidFill>
              </a:rPr>
              <a:t>4</a:t>
            </a:r>
          </a:p>
          <a:p>
            <a:r>
              <a:rPr lang="en-US" sz="2400" dirty="0" smtClean="0">
                <a:solidFill>
                  <a:schemeClr val="accent6">
                    <a:lumMod val="75000"/>
                  </a:schemeClr>
                </a:solidFill>
                <a:latin typeface="Symbol"/>
              </a:rPr>
              <a:t>h</a:t>
            </a:r>
            <a:r>
              <a:rPr lang="en-US" sz="2400" dirty="0" smtClean="0">
                <a:solidFill>
                  <a:schemeClr val="accent6">
                    <a:lumMod val="75000"/>
                  </a:schemeClr>
                </a:solidFill>
              </a:rPr>
              <a:t>’</a:t>
            </a:r>
            <a:r>
              <a:rPr lang="en-US" sz="2400" baseline="-25000" dirty="0" smtClean="0">
                <a:solidFill>
                  <a:schemeClr val="accent6">
                    <a:lumMod val="75000"/>
                  </a:schemeClr>
                </a:solidFill>
              </a:rPr>
              <a:t>1</a:t>
            </a:r>
            <a:r>
              <a:rPr lang="en-US" sz="2400" dirty="0" smtClean="0">
                <a:solidFill>
                  <a:schemeClr val="accent6">
                    <a:lumMod val="75000"/>
                  </a:schemeClr>
                </a:solidFill>
              </a:rPr>
              <a:t>(2300)    </a:t>
            </a:r>
            <a:r>
              <a:rPr lang="en-US" sz="2400" dirty="0" err="1" smtClean="0">
                <a:solidFill>
                  <a:schemeClr val="accent6">
                    <a:lumMod val="75000"/>
                  </a:schemeClr>
                </a:solidFill>
              </a:rPr>
              <a:t>K</a:t>
            </a:r>
            <a:r>
              <a:rPr lang="en-US" sz="2400" dirty="0" err="1" smtClean="0">
                <a:solidFill>
                  <a:schemeClr val="accent6">
                    <a:lumMod val="75000"/>
                  </a:schemeClr>
                </a:solidFill>
                <a:latin typeface="Symbol"/>
              </a:rPr>
              <a:t>ppp</a:t>
            </a:r>
            <a:r>
              <a:rPr lang="en-US" sz="2400" dirty="0" smtClean="0">
                <a:solidFill>
                  <a:schemeClr val="accent6">
                    <a:lumMod val="75000"/>
                  </a:schemeClr>
                </a:solidFill>
                <a:latin typeface="Symbol"/>
              </a:rPr>
              <a:t>  </a:t>
            </a:r>
            <a:r>
              <a:rPr lang="en-US" sz="2400" dirty="0" smtClean="0">
                <a:solidFill>
                  <a:schemeClr val="accent6">
                    <a:lumMod val="75000"/>
                  </a:schemeClr>
                </a:solidFill>
              </a:rPr>
              <a:t>   2.00-2.60         0.46x10</a:t>
            </a:r>
            <a:r>
              <a:rPr lang="en-US" sz="2400" baseline="30000" dirty="0" smtClean="0">
                <a:solidFill>
                  <a:schemeClr val="accent6">
                    <a:lumMod val="75000"/>
                  </a:schemeClr>
                </a:solidFill>
              </a:rPr>
              <a:t>6</a:t>
            </a:r>
            <a:r>
              <a:rPr lang="en-US" sz="2400" dirty="0" smtClean="0">
                <a:solidFill>
                  <a:schemeClr val="accent6">
                    <a:lumMod val="75000"/>
                  </a:schemeClr>
                </a:solidFill>
              </a:rPr>
              <a:t>             1.5x10</a:t>
            </a:r>
            <a:r>
              <a:rPr lang="en-US" sz="2400" baseline="30000" dirty="0" smtClean="0">
                <a:solidFill>
                  <a:schemeClr val="accent6">
                    <a:lumMod val="75000"/>
                  </a:schemeClr>
                </a:solidFill>
              </a:rPr>
              <a:t>4</a:t>
            </a:r>
          </a:p>
          <a:p>
            <a:r>
              <a:rPr lang="en-US" sz="2400" dirty="0" smtClean="0">
                <a:solidFill>
                  <a:schemeClr val="accent6">
                    <a:lumMod val="75000"/>
                  </a:schemeClr>
                </a:solidFill>
                <a:latin typeface="Symbol"/>
              </a:rPr>
              <a:t>f</a:t>
            </a:r>
            <a:r>
              <a:rPr lang="en-US" sz="2400" baseline="-25000" dirty="0" smtClean="0">
                <a:solidFill>
                  <a:schemeClr val="accent6">
                    <a:lumMod val="75000"/>
                  </a:schemeClr>
                </a:solidFill>
              </a:rPr>
              <a:t>3</a:t>
            </a:r>
            <a:r>
              <a:rPr lang="en-US" sz="2400" dirty="0" smtClean="0">
                <a:solidFill>
                  <a:schemeClr val="accent6">
                    <a:lumMod val="75000"/>
                  </a:schemeClr>
                </a:solidFill>
              </a:rPr>
              <a:t>(1850)     KK</a:t>
            </a:r>
            <a:r>
              <a:rPr lang="en-US" sz="2400" dirty="0" smtClean="0">
                <a:solidFill>
                  <a:schemeClr val="accent6">
                    <a:lumMod val="75000"/>
                  </a:schemeClr>
                </a:solidFill>
                <a:latin typeface="Symbol"/>
              </a:rPr>
              <a:t>    </a:t>
            </a:r>
            <a:r>
              <a:rPr lang="en-US" sz="2400" dirty="0" smtClean="0">
                <a:solidFill>
                  <a:schemeClr val="accent6">
                    <a:lumMod val="75000"/>
                  </a:schemeClr>
                </a:solidFill>
              </a:rPr>
              <a:t>      1.72-1.98         5.3x10</a:t>
            </a:r>
            <a:r>
              <a:rPr lang="en-US" sz="2400" baseline="30000" dirty="0" smtClean="0">
                <a:solidFill>
                  <a:schemeClr val="accent6">
                    <a:lumMod val="75000"/>
                  </a:schemeClr>
                </a:solidFill>
              </a:rPr>
              <a:t>6</a:t>
            </a:r>
            <a:r>
              <a:rPr lang="en-US" sz="2400" dirty="0" smtClean="0">
                <a:solidFill>
                  <a:schemeClr val="accent6">
                    <a:lumMod val="75000"/>
                  </a:schemeClr>
                </a:solidFill>
              </a:rPr>
              <a:t>                21.x10</a:t>
            </a:r>
            <a:r>
              <a:rPr lang="en-US" sz="2400" baseline="30000" dirty="0" smtClean="0">
                <a:solidFill>
                  <a:schemeClr val="accent6">
                    <a:lumMod val="75000"/>
                  </a:schemeClr>
                </a:solidFill>
              </a:rPr>
              <a:t>4</a:t>
            </a:r>
          </a:p>
          <a:p>
            <a:r>
              <a:rPr lang="en-US" sz="2400" dirty="0">
                <a:solidFill>
                  <a:schemeClr val="accent6">
                    <a:lumMod val="75000"/>
                  </a:schemeClr>
                </a:solidFill>
              </a:rPr>
              <a:t>Y</a:t>
            </a:r>
            <a:r>
              <a:rPr lang="en-US" sz="2400" dirty="0" smtClean="0">
                <a:solidFill>
                  <a:schemeClr val="accent6">
                    <a:lumMod val="75000"/>
                  </a:schemeClr>
                </a:solidFill>
              </a:rPr>
              <a:t>(2175)       KK</a:t>
            </a:r>
            <a:r>
              <a:rPr lang="en-US" sz="2400" dirty="0" smtClean="0">
                <a:solidFill>
                  <a:schemeClr val="accent6">
                    <a:lumMod val="75000"/>
                  </a:schemeClr>
                </a:solidFill>
                <a:latin typeface="Symbol"/>
              </a:rPr>
              <a:t>pp</a:t>
            </a:r>
            <a:r>
              <a:rPr lang="en-US" sz="2400" dirty="0" smtClean="0">
                <a:solidFill>
                  <a:schemeClr val="accent6">
                    <a:lumMod val="75000"/>
                  </a:schemeClr>
                </a:solidFill>
              </a:rPr>
              <a:t>      2.06-2.29         0.12x10</a:t>
            </a:r>
            <a:r>
              <a:rPr lang="en-US" sz="2400" baseline="30000" dirty="0" smtClean="0">
                <a:solidFill>
                  <a:schemeClr val="accent6">
                    <a:lumMod val="75000"/>
                  </a:schemeClr>
                </a:solidFill>
              </a:rPr>
              <a:t>6</a:t>
            </a:r>
            <a:r>
              <a:rPr lang="en-US" sz="2400" dirty="0" smtClean="0">
                <a:solidFill>
                  <a:schemeClr val="accent6">
                    <a:lumMod val="75000"/>
                  </a:schemeClr>
                </a:solidFill>
              </a:rPr>
              <a:t>             0.52x10</a:t>
            </a:r>
            <a:r>
              <a:rPr lang="en-US" sz="2400" baseline="30000" dirty="0" smtClean="0">
                <a:solidFill>
                  <a:schemeClr val="accent6">
                    <a:lumMod val="75000"/>
                  </a:schemeClr>
                </a:solidFill>
              </a:rPr>
              <a:t>4</a:t>
            </a: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(1820)     KKK</a:t>
            </a:r>
            <a:r>
              <a:rPr lang="en-US" sz="2400" dirty="0" smtClean="0">
                <a:solidFill>
                  <a:schemeClr val="accent6">
                    <a:lumMod val="75000"/>
                  </a:schemeClr>
                </a:solidFill>
                <a:latin typeface="Symbol"/>
              </a:rPr>
              <a:t>L</a:t>
            </a:r>
            <a:r>
              <a:rPr lang="en-US" sz="2400" dirty="0" smtClean="0">
                <a:solidFill>
                  <a:schemeClr val="accent6">
                    <a:lumMod val="75000"/>
                  </a:schemeClr>
                </a:solidFill>
              </a:rPr>
              <a:t>                                90x10</a:t>
            </a:r>
            <a:r>
              <a:rPr lang="en-US" sz="2400" baseline="30000" dirty="0" smtClean="0">
                <a:solidFill>
                  <a:schemeClr val="accent6">
                    <a:lumMod val="75000"/>
                  </a:schemeClr>
                </a:solidFill>
              </a:rPr>
              <a:t>3</a:t>
            </a:r>
            <a:endParaRPr lang="en-US" sz="2400" baseline="30000" dirty="0">
              <a:solidFill>
                <a:schemeClr val="accent6">
                  <a:lumMod val="75000"/>
                </a:schemeClr>
              </a:solidFill>
            </a:endParaRPr>
          </a:p>
        </p:txBody>
      </p:sp>
    </p:spTree>
    <p:extLst>
      <p:ext uri="{BB962C8B-B14F-4D97-AF65-F5344CB8AC3E}">
        <p14:creationId xmlns:p14="http://schemas.microsoft.com/office/powerpoint/2010/main" val="28381322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867" y="0"/>
            <a:ext cx="6405862" cy="662564"/>
          </a:xfrm>
        </p:spPr>
        <p:txBody>
          <a:bodyPr>
            <a:normAutofit/>
          </a:bodyPr>
          <a:lstStyle/>
          <a:p>
            <a:r>
              <a:rPr lang="en-US" sz="3600" b="1" dirty="0" smtClean="0">
                <a:solidFill>
                  <a:srgbClr val="000090"/>
                </a:solidFill>
              </a:rPr>
              <a:t>Level-3 Software Trigger</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dirty="0" smtClean="0"/>
              <a:t>6/18/13</a:t>
            </a:r>
            <a:endParaRPr lang="en-US" dirty="0"/>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19</a:t>
            </a:fld>
            <a:endParaRPr lang="en-US" dirty="0"/>
          </a:p>
        </p:txBody>
      </p:sp>
      <p:sp>
        <p:nvSpPr>
          <p:cNvPr id="8" name="TextBox 7"/>
          <p:cNvSpPr txBox="1"/>
          <p:nvPr/>
        </p:nvSpPr>
        <p:spPr>
          <a:xfrm>
            <a:off x="351856" y="1057542"/>
            <a:ext cx="8651596" cy="1200328"/>
          </a:xfrm>
          <a:prstGeom prst="rect">
            <a:avLst/>
          </a:prstGeom>
          <a:noFill/>
        </p:spPr>
        <p:txBody>
          <a:bodyPr wrap="square" rtlCol="0">
            <a:spAutoFit/>
          </a:bodyPr>
          <a:lstStyle/>
          <a:p>
            <a:r>
              <a:rPr lang="en-US" sz="2400" dirty="0" smtClean="0">
                <a:solidFill>
                  <a:srgbClr val="0000FF"/>
                </a:solidFill>
              </a:rPr>
              <a:t>Coherent </a:t>
            </a:r>
            <a:r>
              <a:rPr lang="en-US" sz="2400" dirty="0" err="1" smtClean="0">
                <a:solidFill>
                  <a:srgbClr val="0000FF"/>
                </a:solidFill>
              </a:rPr>
              <a:t>bremsstrahlung</a:t>
            </a:r>
            <a:r>
              <a:rPr lang="en-US" sz="2400" dirty="0" smtClean="0">
                <a:solidFill>
                  <a:srgbClr val="0000FF"/>
                </a:solidFill>
              </a:rPr>
              <a:t> leads to 40% linear polarization for 8.4-9.0 </a:t>
            </a:r>
            <a:r>
              <a:rPr lang="en-US" sz="2400" dirty="0" err="1" smtClean="0">
                <a:solidFill>
                  <a:srgbClr val="0000FF"/>
                </a:solidFill>
              </a:rPr>
              <a:t>GeV</a:t>
            </a:r>
            <a:r>
              <a:rPr lang="en-US" sz="2400" dirty="0" smtClean="0">
                <a:solidFill>
                  <a:srgbClr val="0000FF"/>
                </a:solidFill>
              </a:rPr>
              <a:t> photons. GlueX has a rate limit of 10</a:t>
            </a:r>
            <a:r>
              <a:rPr lang="en-US" sz="2400" baseline="30000" dirty="0" smtClean="0">
                <a:solidFill>
                  <a:srgbClr val="0000FF"/>
                </a:solidFill>
              </a:rPr>
              <a:t>8</a:t>
            </a:r>
            <a:r>
              <a:rPr lang="en-US" sz="2400" dirty="0" smtClean="0">
                <a:solidFill>
                  <a:srgbClr val="0000FF"/>
                </a:solidFill>
              </a:rPr>
              <a:t> </a:t>
            </a:r>
            <a:r>
              <a:rPr lang="en-US" sz="2400" dirty="0" smtClean="0">
                <a:solidFill>
                  <a:srgbClr val="0000FF"/>
                </a:solidFill>
                <a:latin typeface="Symbol"/>
              </a:rPr>
              <a:t>g</a:t>
            </a:r>
            <a:r>
              <a:rPr lang="en-US" sz="2400" dirty="0" smtClean="0">
                <a:solidFill>
                  <a:srgbClr val="0000FF"/>
                </a:solidFill>
              </a:rPr>
              <a:t>/s in this range. </a:t>
            </a:r>
          </a:p>
          <a:p>
            <a:r>
              <a:rPr lang="en-US" sz="2400" dirty="0" smtClean="0">
                <a:solidFill>
                  <a:schemeClr val="accent6">
                    <a:lumMod val="75000"/>
                  </a:schemeClr>
                </a:solidFill>
              </a:rPr>
              <a:t>GlueX is limited to 10</a:t>
            </a:r>
            <a:r>
              <a:rPr lang="en-US" sz="2400" baseline="30000" dirty="0" smtClean="0">
                <a:solidFill>
                  <a:schemeClr val="accent6">
                    <a:lumMod val="75000"/>
                  </a:schemeClr>
                </a:solidFill>
              </a:rPr>
              <a:t>7</a:t>
            </a:r>
            <a:r>
              <a:rPr lang="en-US" sz="2400" dirty="0" smtClean="0">
                <a:solidFill>
                  <a:schemeClr val="accent6">
                    <a:lumMod val="75000"/>
                  </a:schemeClr>
                </a:solidFill>
              </a:rPr>
              <a:t> </a:t>
            </a:r>
            <a:r>
              <a:rPr lang="en-US" sz="2400" dirty="0" smtClean="0">
                <a:solidFill>
                  <a:schemeClr val="accent6">
                    <a:lumMod val="75000"/>
                  </a:schemeClr>
                </a:solidFill>
                <a:latin typeface="Symbol"/>
              </a:rPr>
              <a:t>g</a:t>
            </a:r>
            <a:r>
              <a:rPr lang="en-US" sz="2400" dirty="0" smtClean="0">
                <a:solidFill>
                  <a:schemeClr val="accent6">
                    <a:lumMod val="75000"/>
                  </a:schemeClr>
                </a:solidFill>
              </a:rPr>
              <a:t>/s in this range without a Level-3 trigger.</a:t>
            </a:r>
            <a:endParaRPr lang="en-US" sz="2400" dirty="0">
              <a:solidFill>
                <a:schemeClr val="accent6">
                  <a:lumMod val="75000"/>
                </a:schemeClr>
              </a:solidFill>
            </a:endParaRPr>
          </a:p>
        </p:txBody>
      </p:sp>
      <p:sp>
        <p:nvSpPr>
          <p:cNvPr id="9" name="TextBox 8"/>
          <p:cNvSpPr txBox="1"/>
          <p:nvPr/>
        </p:nvSpPr>
        <p:spPr>
          <a:xfrm>
            <a:off x="316652" y="2257870"/>
            <a:ext cx="8686800" cy="3785652"/>
          </a:xfrm>
          <a:prstGeom prst="rect">
            <a:avLst/>
          </a:prstGeom>
          <a:noFill/>
        </p:spPr>
        <p:txBody>
          <a:bodyPr wrap="square" rtlCol="0">
            <a:spAutoFit/>
          </a:bodyPr>
          <a:lstStyle/>
          <a:p>
            <a:r>
              <a:rPr lang="en-US" sz="2400" dirty="0" smtClean="0">
                <a:solidFill>
                  <a:srgbClr val="000090"/>
                </a:solidFill>
              </a:rPr>
              <a:t>GlueX was designed to have a software trigger to allow for higher rates, and to reduce data volume and increase analysis efficiency. The trigger should reduce the data rate by a factor of 10:</a:t>
            </a:r>
          </a:p>
          <a:p>
            <a:r>
              <a:rPr lang="en-US" sz="2400" dirty="0" smtClean="0">
                <a:solidFill>
                  <a:srgbClr val="000090"/>
                </a:solidFill>
              </a:rPr>
              <a:t>                                               </a:t>
            </a:r>
            <a:r>
              <a:rPr lang="en-US" sz="2400" b="1" dirty="0" smtClean="0">
                <a:solidFill>
                  <a:schemeClr val="accent6">
                    <a:lumMod val="50000"/>
                  </a:schemeClr>
                </a:solidFill>
              </a:rPr>
              <a:t>3GB/s  </a:t>
            </a:r>
            <a:r>
              <a:rPr lang="en-US" sz="2400" b="1" dirty="0" err="1" smtClean="0">
                <a:solidFill>
                  <a:schemeClr val="accent6">
                    <a:lumMod val="50000"/>
                  </a:schemeClr>
                </a:solidFill>
                <a:latin typeface="Wingdings"/>
                <a:ea typeface="Wingdings"/>
                <a:cs typeface="Wingdings"/>
              </a:rPr>
              <a:t></a:t>
            </a:r>
            <a:r>
              <a:rPr lang="en-US" sz="2400" b="1" dirty="0" smtClean="0">
                <a:solidFill>
                  <a:schemeClr val="accent6">
                    <a:lumMod val="50000"/>
                  </a:schemeClr>
                </a:solidFill>
              </a:rPr>
              <a:t> 300 MB/s</a:t>
            </a:r>
          </a:p>
          <a:p>
            <a:r>
              <a:rPr lang="en-US" sz="2400" dirty="0" smtClean="0">
                <a:solidFill>
                  <a:srgbClr val="000090"/>
                </a:solidFill>
              </a:rPr>
              <a:t>The infrastructure for the trigger exists in the baseline GlueX. The compute farm is needed to enable the trigger.</a:t>
            </a:r>
          </a:p>
          <a:p>
            <a:r>
              <a:rPr lang="en-US" sz="2400" dirty="0" smtClean="0">
                <a:solidFill>
                  <a:schemeClr val="accent6">
                    <a:lumMod val="75000"/>
                  </a:schemeClr>
                </a:solidFill>
              </a:rPr>
              <a:t>Needed hardware is estimated at ~2000 of today’s compute cores (@64 per box ~32 blades), less expensive than tape storage.</a:t>
            </a:r>
          </a:p>
          <a:p>
            <a:r>
              <a:rPr lang="en-US" sz="2400" dirty="0" smtClean="0">
                <a:solidFill>
                  <a:srgbClr val="660066"/>
                </a:solidFill>
              </a:rPr>
              <a:t>The </a:t>
            </a:r>
            <a:r>
              <a:rPr lang="en-US" sz="2400" dirty="0" err="1" smtClean="0">
                <a:solidFill>
                  <a:srgbClr val="660066"/>
                </a:solidFill>
              </a:rPr>
              <a:t>GlueX</a:t>
            </a:r>
            <a:r>
              <a:rPr lang="en-US" sz="2400" dirty="0" smtClean="0">
                <a:solidFill>
                  <a:srgbClr val="660066"/>
                </a:solidFill>
              </a:rPr>
              <a:t> MIT group developed the </a:t>
            </a:r>
            <a:r>
              <a:rPr lang="en-US" sz="2400" dirty="0" err="1" smtClean="0">
                <a:solidFill>
                  <a:srgbClr val="660066"/>
                </a:solidFill>
              </a:rPr>
              <a:t>LHCb</a:t>
            </a:r>
            <a:r>
              <a:rPr lang="en-US" sz="2400" dirty="0" smtClean="0">
                <a:solidFill>
                  <a:srgbClr val="660066"/>
                </a:solidFill>
              </a:rPr>
              <a:t> software trigger and have taken on the </a:t>
            </a:r>
            <a:r>
              <a:rPr lang="en-US" sz="2400" dirty="0" err="1" smtClean="0">
                <a:solidFill>
                  <a:srgbClr val="660066"/>
                </a:solidFill>
              </a:rPr>
              <a:t>GlueX</a:t>
            </a:r>
            <a:r>
              <a:rPr lang="en-US" sz="2400" dirty="0" smtClean="0">
                <a:solidFill>
                  <a:srgbClr val="660066"/>
                </a:solidFill>
              </a:rPr>
              <a:t> trigger. </a:t>
            </a:r>
          </a:p>
        </p:txBody>
      </p:sp>
    </p:spTree>
    <p:extLst>
      <p:ext uri="{BB962C8B-B14F-4D97-AF65-F5344CB8AC3E}">
        <p14:creationId xmlns:p14="http://schemas.microsoft.com/office/powerpoint/2010/main" val="10676254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4275"/>
          </a:xfrm>
        </p:spPr>
        <p:txBody>
          <a:bodyPr>
            <a:normAutofit/>
          </a:bodyPr>
          <a:lstStyle/>
          <a:p>
            <a:r>
              <a:rPr lang="en-US" sz="3600" b="1" dirty="0" smtClean="0">
                <a:solidFill>
                  <a:srgbClr val="000090"/>
                </a:solidFill>
              </a:rPr>
              <a:t>Outline</a:t>
            </a:r>
            <a:endParaRPr lang="en-US" sz="3600" b="1" dirty="0">
              <a:solidFill>
                <a:srgbClr val="000090"/>
              </a:solidFill>
            </a:endParaRPr>
          </a:p>
        </p:txBody>
      </p:sp>
      <p:sp>
        <p:nvSpPr>
          <p:cNvPr id="3" name="Content Placeholder 2"/>
          <p:cNvSpPr>
            <a:spLocks noGrp="1"/>
          </p:cNvSpPr>
          <p:nvPr>
            <p:ph idx="1"/>
          </p:nvPr>
        </p:nvSpPr>
        <p:spPr/>
        <p:txBody>
          <a:bodyPr>
            <a:normAutofit/>
          </a:bodyPr>
          <a:lstStyle/>
          <a:p>
            <a:r>
              <a:rPr lang="en-US" sz="2400" dirty="0" smtClean="0"/>
              <a:t>Lattice QCD and the meson spectrum.</a:t>
            </a:r>
          </a:p>
          <a:p>
            <a:r>
              <a:rPr lang="en-US" sz="2400" dirty="0" smtClean="0"/>
              <a:t>The GlueX Physics Program.</a:t>
            </a:r>
          </a:p>
          <a:p>
            <a:r>
              <a:rPr lang="en-US" sz="2400" dirty="0" smtClean="0"/>
              <a:t>Cascade Baryons.</a:t>
            </a:r>
          </a:p>
          <a:p>
            <a:r>
              <a:rPr lang="en-US" sz="2400" dirty="0" smtClean="0"/>
              <a:t>The Baseline capabilities of the GlueX </a:t>
            </a:r>
            <a:r>
              <a:rPr lang="en-US" sz="2400" dirty="0"/>
              <a:t>e</a:t>
            </a:r>
            <a:r>
              <a:rPr lang="en-US" sz="2400" dirty="0" smtClean="0"/>
              <a:t>xperiment.</a:t>
            </a:r>
          </a:p>
          <a:p>
            <a:r>
              <a:rPr lang="en-US" sz="2400" dirty="0" smtClean="0"/>
              <a:t>The initial strangeness program in GlueX.</a:t>
            </a:r>
          </a:p>
          <a:p>
            <a:r>
              <a:rPr lang="en-US" sz="2400" dirty="0" smtClean="0"/>
              <a:t>Event Rates.</a:t>
            </a:r>
          </a:p>
          <a:p>
            <a:r>
              <a:rPr lang="en-US" sz="2400" dirty="0" smtClean="0"/>
              <a:t>The Level-3 software trigger.</a:t>
            </a:r>
          </a:p>
          <a:p>
            <a:endParaRPr lang="en-US" sz="2400" dirty="0" smtClean="0"/>
          </a:p>
          <a:p>
            <a:endParaRPr lang="en-US" sz="2400" dirty="0" smtClean="0"/>
          </a:p>
          <a:p>
            <a:endParaRPr lang="en-US" sz="2400" dirty="0"/>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a:t>
            </a:fld>
            <a:endParaRPr lang="en-US"/>
          </a:p>
        </p:txBody>
      </p:sp>
    </p:spTree>
    <p:extLst>
      <p:ext uri="{BB962C8B-B14F-4D97-AF65-F5344CB8AC3E}">
        <p14:creationId xmlns:p14="http://schemas.microsoft.com/office/powerpoint/2010/main" val="36948189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52" y="1"/>
            <a:ext cx="6645161" cy="662564"/>
          </a:xfrm>
        </p:spPr>
        <p:txBody>
          <a:bodyPr>
            <a:normAutofit/>
          </a:bodyPr>
          <a:lstStyle/>
          <a:p>
            <a:r>
              <a:rPr lang="en-US" sz="3600" b="1" dirty="0" smtClean="0">
                <a:solidFill>
                  <a:srgbClr val="000090"/>
                </a:solidFill>
              </a:rPr>
              <a:t>Summary</a:t>
            </a:r>
            <a:endParaRPr lang="en-US" sz="3600" b="1" dirty="0">
              <a:solidFill>
                <a:srgbClr val="000090"/>
              </a:solidFill>
            </a:endParaRPr>
          </a:p>
        </p:txBody>
      </p:sp>
      <p:sp>
        <p:nvSpPr>
          <p:cNvPr id="3" name="Content Placeholder 2"/>
          <p:cNvSpPr>
            <a:spLocks noGrp="1"/>
          </p:cNvSpPr>
          <p:nvPr>
            <p:ph idx="1"/>
          </p:nvPr>
        </p:nvSpPr>
        <p:spPr>
          <a:xfrm>
            <a:off x="457200" y="1371896"/>
            <a:ext cx="8229600" cy="4525963"/>
          </a:xfrm>
        </p:spPr>
        <p:txBody>
          <a:bodyPr>
            <a:normAutofit lnSpcReduction="10000"/>
          </a:bodyPr>
          <a:lstStyle/>
          <a:p>
            <a:r>
              <a:rPr lang="en-US" sz="2400" dirty="0" smtClean="0">
                <a:solidFill>
                  <a:schemeClr val="accent6">
                    <a:lumMod val="75000"/>
                  </a:schemeClr>
                </a:solidFill>
              </a:rPr>
              <a:t>This request will allow GlueX to move into its main production running and acquire data that will afford the study many of the important final states for exotic hybrid mesons.</a:t>
            </a:r>
          </a:p>
          <a:p>
            <a:r>
              <a:rPr lang="en-US" sz="2400" dirty="0">
                <a:solidFill>
                  <a:schemeClr val="tx2">
                    <a:lumMod val="75000"/>
                  </a:schemeClr>
                </a:solidFill>
              </a:rPr>
              <a:t>Implementation of the </a:t>
            </a:r>
            <a:r>
              <a:rPr lang="en-US" sz="2400" dirty="0" err="1">
                <a:solidFill>
                  <a:schemeClr val="tx2">
                    <a:lumMod val="75000"/>
                  </a:schemeClr>
                </a:solidFill>
              </a:rPr>
              <a:t>GlueX</a:t>
            </a:r>
            <a:r>
              <a:rPr lang="en-US" sz="2400" dirty="0" smtClean="0">
                <a:solidFill>
                  <a:schemeClr val="tx2">
                    <a:lumMod val="75000"/>
                  </a:schemeClr>
                </a:solidFill>
              </a:rPr>
              <a:t> Level</a:t>
            </a:r>
            <a:r>
              <a:rPr lang="en-US" sz="2400" dirty="0">
                <a:solidFill>
                  <a:schemeClr val="tx2">
                    <a:lumMod val="75000"/>
                  </a:schemeClr>
                </a:solidFill>
              </a:rPr>
              <a:t>-3 trigger is </a:t>
            </a:r>
            <a:r>
              <a:rPr lang="en-US" sz="2400" dirty="0" smtClean="0">
                <a:solidFill>
                  <a:schemeClr val="tx2">
                    <a:lumMod val="75000"/>
                  </a:schemeClr>
                </a:solidFill>
              </a:rPr>
              <a:t>necessary to achieve the beam rates necessary to collect these data. We are working with the lab to try and have some test capability available early. The MIT group has been funded to develop and implement the trigger algorithms.</a:t>
            </a:r>
            <a:endParaRPr lang="en-US" sz="2400" dirty="0" smtClean="0">
              <a:solidFill>
                <a:schemeClr val="accent6">
                  <a:lumMod val="75000"/>
                </a:schemeClr>
              </a:solidFill>
            </a:endParaRPr>
          </a:p>
          <a:p>
            <a:r>
              <a:rPr lang="en-US" sz="2400" dirty="0" smtClean="0">
                <a:solidFill>
                  <a:schemeClr val="accent6">
                    <a:lumMod val="75000"/>
                  </a:schemeClr>
                </a:solidFill>
              </a:rPr>
              <a:t>The capabilities of the baseline GlueX will allow us to start the </a:t>
            </a:r>
            <a:r>
              <a:rPr lang="en-US" sz="2400" dirty="0" err="1" smtClean="0">
                <a:solidFill>
                  <a:schemeClr val="accent6">
                    <a:lumMod val="75000"/>
                  </a:schemeClr>
                </a:solidFill>
              </a:rPr>
              <a:t>kaon</a:t>
            </a:r>
            <a:r>
              <a:rPr lang="en-US" sz="2400" dirty="0" smtClean="0">
                <a:solidFill>
                  <a:schemeClr val="accent6">
                    <a:lumMod val="75000"/>
                  </a:schemeClr>
                </a:solidFill>
              </a:rPr>
              <a:t> physics needed for a full hybrid search, but additional </a:t>
            </a:r>
            <a:r>
              <a:rPr lang="en-US" sz="2400" dirty="0" err="1" smtClean="0">
                <a:solidFill>
                  <a:schemeClr val="accent6">
                    <a:lumMod val="75000"/>
                  </a:schemeClr>
                </a:solidFill>
              </a:rPr>
              <a:t>kaon</a:t>
            </a:r>
            <a:r>
              <a:rPr lang="en-US" sz="2400" dirty="0" smtClean="0">
                <a:solidFill>
                  <a:schemeClr val="accent6">
                    <a:lumMod val="75000"/>
                  </a:schemeClr>
                </a:solidFill>
              </a:rPr>
              <a:t>-identification capabilities will be needed to complete </a:t>
            </a:r>
            <a:r>
              <a:rPr lang="en-US" sz="2400" smtClean="0">
                <a:solidFill>
                  <a:schemeClr val="accent6">
                    <a:lumMod val="75000"/>
                  </a:schemeClr>
                </a:solidFill>
              </a:rPr>
              <a:t>this (our </a:t>
            </a:r>
            <a:r>
              <a:rPr lang="en-US" sz="2400" dirty="0" smtClean="0">
                <a:solidFill>
                  <a:schemeClr val="accent6">
                    <a:lumMod val="75000"/>
                  </a:schemeClr>
                </a:solidFill>
              </a:rPr>
              <a:t>conditionally approved proposal from last year).</a:t>
            </a: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20</a:t>
            </a:fld>
            <a:endParaRPr lang="en-US"/>
          </a:p>
        </p:txBody>
      </p:sp>
    </p:spTree>
    <p:extLst>
      <p:ext uri="{BB962C8B-B14F-4D97-AF65-F5344CB8AC3E}">
        <p14:creationId xmlns:p14="http://schemas.microsoft.com/office/powerpoint/2010/main" val="41449064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75000"/>
                  </a:schemeClr>
                </a:solidFill>
              </a:rPr>
              <a:t>Backup Slides on PID</a:t>
            </a:r>
            <a:endParaRPr lang="en-US" sz="3200" b="1" dirty="0">
              <a:solidFill>
                <a:schemeClr val="accent6">
                  <a:lumMod val="75000"/>
                </a:schemeClr>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21</a:t>
            </a:fld>
            <a:endParaRPr lang="en-US"/>
          </a:p>
        </p:txBody>
      </p:sp>
    </p:spTree>
    <p:extLst>
      <p:ext uri="{BB962C8B-B14F-4D97-AF65-F5344CB8AC3E}">
        <p14:creationId xmlns:p14="http://schemas.microsoft.com/office/powerpoint/2010/main" val="30772789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22</a:t>
            </a:fld>
            <a:endParaRPr lang="en-US"/>
          </a:p>
        </p:txBody>
      </p:sp>
      <p:pic>
        <p:nvPicPr>
          <p:cNvPr id="10" name="Picture 9"/>
          <p:cNvPicPr>
            <a:picLocks noChangeAspect="1"/>
          </p:cNvPicPr>
          <p:nvPr/>
        </p:nvPicPr>
        <p:blipFill>
          <a:blip r:embed="rId2"/>
          <a:stretch>
            <a:fillRect/>
          </a:stretch>
        </p:blipFill>
        <p:spPr>
          <a:xfrm>
            <a:off x="614883" y="1619123"/>
            <a:ext cx="7674102" cy="5102352"/>
          </a:xfrm>
          <a:prstGeom prst="rect">
            <a:avLst/>
          </a:prstGeom>
        </p:spPr>
      </p:pic>
      <p:sp>
        <p:nvSpPr>
          <p:cNvPr id="11" name="TextBox 10"/>
          <p:cNvSpPr txBox="1"/>
          <p:nvPr/>
        </p:nvSpPr>
        <p:spPr>
          <a:xfrm>
            <a:off x="1012698" y="30599"/>
            <a:ext cx="6473046" cy="584776"/>
          </a:xfrm>
          <a:prstGeom prst="rect">
            <a:avLst/>
          </a:prstGeom>
          <a:noFill/>
        </p:spPr>
        <p:txBody>
          <a:bodyPr wrap="none" rtlCol="0">
            <a:spAutoFit/>
          </a:bodyPr>
          <a:lstStyle/>
          <a:p>
            <a:r>
              <a:rPr lang="en-US" sz="3200" b="1" dirty="0" smtClean="0">
                <a:solidFill>
                  <a:schemeClr val="accent6">
                    <a:lumMod val="75000"/>
                  </a:schemeClr>
                </a:solidFill>
                <a:latin typeface="+mj-lt"/>
              </a:rPr>
              <a:t>GlueX Forward Particle Identification </a:t>
            </a:r>
            <a:endParaRPr lang="en-US" sz="3200" b="1" dirty="0">
              <a:solidFill>
                <a:schemeClr val="accent6">
                  <a:lumMod val="75000"/>
                </a:schemeClr>
              </a:solidFill>
              <a:latin typeface="+mj-lt"/>
            </a:endParaRPr>
          </a:p>
        </p:txBody>
      </p:sp>
      <p:sp>
        <p:nvSpPr>
          <p:cNvPr id="12" name="TextBox 11"/>
          <p:cNvSpPr txBox="1"/>
          <p:nvPr/>
        </p:nvSpPr>
        <p:spPr>
          <a:xfrm>
            <a:off x="1012698" y="778934"/>
            <a:ext cx="7183577" cy="461665"/>
          </a:xfrm>
          <a:prstGeom prst="rect">
            <a:avLst/>
          </a:prstGeom>
          <a:noFill/>
        </p:spPr>
        <p:txBody>
          <a:bodyPr wrap="none" rtlCol="0">
            <a:spAutoFit/>
          </a:bodyPr>
          <a:lstStyle/>
          <a:p>
            <a:r>
              <a:rPr lang="en-US" sz="2400" dirty="0" smtClean="0">
                <a:solidFill>
                  <a:schemeClr val="accent6">
                    <a:lumMod val="50000"/>
                  </a:schemeClr>
                </a:solidFill>
              </a:rPr>
              <a:t>Threshold gas Cherenkov combined with a DIRC system.</a:t>
            </a:r>
            <a:endParaRPr lang="en-US" sz="2400" dirty="0">
              <a:solidFill>
                <a:schemeClr val="accent6">
                  <a:lumMod val="50000"/>
                </a:schemeClr>
              </a:solidFill>
            </a:endParaRPr>
          </a:p>
        </p:txBody>
      </p:sp>
    </p:spTree>
    <p:extLst>
      <p:ext uri="{BB962C8B-B14F-4D97-AF65-F5344CB8AC3E}">
        <p14:creationId xmlns:p14="http://schemas.microsoft.com/office/powerpoint/2010/main" val="32139672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23</a:t>
            </a:fld>
            <a:endParaRPr lang="en-US"/>
          </a:p>
        </p:txBody>
      </p:sp>
      <p:pic>
        <p:nvPicPr>
          <p:cNvPr id="7" name="Picture 6"/>
          <p:cNvPicPr>
            <a:picLocks noChangeAspect="1"/>
          </p:cNvPicPr>
          <p:nvPr/>
        </p:nvPicPr>
        <p:blipFill>
          <a:blip r:embed="rId2"/>
          <a:stretch>
            <a:fillRect/>
          </a:stretch>
        </p:blipFill>
        <p:spPr>
          <a:xfrm>
            <a:off x="1143000" y="635000"/>
            <a:ext cx="6858000" cy="5588000"/>
          </a:xfrm>
          <a:prstGeom prst="rect">
            <a:avLst/>
          </a:prstGeom>
        </p:spPr>
      </p:pic>
    </p:spTree>
    <p:extLst>
      <p:ext uri="{BB962C8B-B14F-4D97-AF65-F5344CB8AC3E}">
        <p14:creationId xmlns:p14="http://schemas.microsoft.com/office/powerpoint/2010/main" val="27513607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24</a:t>
            </a:fld>
            <a:endParaRPr lang="en-US"/>
          </a:p>
        </p:txBody>
      </p:sp>
      <p:pic>
        <p:nvPicPr>
          <p:cNvPr id="7" name="Picture 6"/>
          <p:cNvPicPr>
            <a:picLocks noChangeAspect="1"/>
          </p:cNvPicPr>
          <p:nvPr/>
        </p:nvPicPr>
        <p:blipFill>
          <a:blip r:embed="rId2"/>
          <a:stretch>
            <a:fillRect/>
          </a:stretch>
        </p:blipFill>
        <p:spPr>
          <a:xfrm>
            <a:off x="397253" y="2438520"/>
            <a:ext cx="4305300" cy="4051300"/>
          </a:xfrm>
          <a:prstGeom prst="rect">
            <a:avLst/>
          </a:prstGeom>
        </p:spPr>
      </p:pic>
      <p:pic>
        <p:nvPicPr>
          <p:cNvPr id="8" name="Picture 7"/>
          <p:cNvPicPr>
            <a:picLocks noChangeAspect="1"/>
          </p:cNvPicPr>
          <p:nvPr/>
        </p:nvPicPr>
        <p:blipFill>
          <a:blip r:embed="rId3"/>
          <a:stretch>
            <a:fillRect/>
          </a:stretch>
        </p:blipFill>
        <p:spPr>
          <a:xfrm>
            <a:off x="4718304" y="3315970"/>
            <a:ext cx="3968496" cy="3040380"/>
          </a:xfrm>
          <a:prstGeom prst="rect">
            <a:avLst/>
          </a:prstGeom>
        </p:spPr>
      </p:pic>
      <p:sp>
        <p:nvSpPr>
          <p:cNvPr id="10" name="TextBox 9"/>
          <p:cNvSpPr txBox="1"/>
          <p:nvPr/>
        </p:nvSpPr>
        <p:spPr>
          <a:xfrm>
            <a:off x="5615307" y="2538198"/>
            <a:ext cx="2724825" cy="523220"/>
          </a:xfrm>
          <a:prstGeom prst="rect">
            <a:avLst/>
          </a:prstGeom>
          <a:noFill/>
        </p:spPr>
        <p:txBody>
          <a:bodyPr wrap="none" rtlCol="0">
            <a:spAutoFit/>
          </a:bodyPr>
          <a:lstStyle/>
          <a:p>
            <a:r>
              <a:rPr lang="en-US" sz="2800" dirty="0" smtClean="0"/>
              <a:t>DIRC/Quartz Bars</a:t>
            </a:r>
            <a:endParaRPr lang="en-US" sz="2800" dirty="0"/>
          </a:p>
        </p:txBody>
      </p:sp>
      <p:sp>
        <p:nvSpPr>
          <p:cNvPr id="11" name="TextBox 10"/>
          <p:cNvSpPr txBox="1"/>
          <p:nvPr/>
        </p:nvSpPr>
        <p:spPr>
          <a:xfrm>
            <a:off x="1943172" y="229492"/>
            <a:ext cx="4807526" cy="584776"/>
          </a:xfrm>
          <a:prstGeom prst="rect">
            <a:avLst/>
          </a:prstGeom>
          <a:noFill/>
        </p:spPr>
        <p:txBody>
          <a:bodyPr wrap="none" rtlCol="0">
            <a:spAutoFit/>
          </a:bodyPr>
          <a:lstStyle/>
          <a:p>
            <a:r>
              <a:rPr lang="en-US" sz="3200" b="1" dirty="0" err="1" smtClean="0">
                <a:solidFill>
                  <a:schemeClr val="accent6">
                    <a:lumMod val="50000"/>
                  </a:schemeClr>
                </a:solidFill>
                <a:latin typeface="+mj-lt"/>
              </a:rPr>
              <a:t>gDirc</a:t>
            </a:r>
            <a:r>
              <a:rPr lang="en-US" sz="3200" b="1" dirty="0" smtClean="0">
                <a:solidFill>
                  <a:schemeClr val="accent6">
                    <a:lumMod val="50000"/>
                  </a:schemeClr>
                </a:solidFill>
                <a:latin typeface="+mj-lt"/>
              </a:rPr>
              <a:t> Particle Identification</a:t>
            </a:r>
            <a:endParaRPr lang="en-US" sz="3200" b="1" dirty="0">
              <a:solidFill>
                <a:schemeClr val="accent6">
                  <a:lumMod val="50000"/>
                </a:schemeClr>
              </a:solidFill>
              <a:latin typeface="+mj-lt"/>
            </a:endParaRPr>
          </a:p>
        </p:txBody>
      </p:sp>
      <p:sp>
        <p:nvSpPr>
          <p:cNvPr id="12" name="TextBox 11"/>
          <p:cNvSpPr txBox="1"/>
          <p:nvPr/>
        </p:nvSpPr>
        <p:spPr>
          <a:xfrm>
            <a:off x="76503" y="1025066"/>
            <a:ext cx="8663262" cy="1446550"/>
          </a:xfrm>
          <a:prstGeom prst="rect">
            <a:avLst/>
          </a:prstGeom>
          <a:noFill/>
        </p:spPr>
        <p:txBody>
          <a:bodyPr wrap="none" rtlCol="0">
            <a:spAutoFit/>
          </a:bodyPr>
          <a:lstStyle/>
          <a:p>
            <a:r>
              <a:rPr lang="en-US" sz="2200" b="1" dirty="0" smtClean="0">
                <a:solidFill>
                  <a:schemeClr val="accent6">
                    <a:lumMod val="50000"/>
                  </a:schemeClr>
                </a:solidFill>
              </a:rPr>
              <a:t>DIRC:</a:t>
            </a:r>
            <a:r>
              <a:rPr lang="en-US" sz="2200" dirty="0" smtClean="0">
                <a:solidFill>
                  <a:schemeClr val="accent6">
                    <a:lumMod val="50000"/>
                  </a:schemeClr>
                </a:solidFill>
              </a:rPr>
              <a:t>   3</a:t>
            </a:r>
            <a:r>
              <a:rPr lang="en-US" sz="2200" dirty="0" smtClean="0">
                <a:solidFill>
                  <a:schemeClr val="accent6">
                    <a:lumMod val="50000"/>
                  </a:schemeClr>
                </a:solidFill>
                <a:latin typeface="Symbol" charset="2"/>
                <a:cs typeface="Symbol" charset="2"/>
              </a:rPr>
              <a:t>s</a:t>
            </a:r>
            <a:r>
              <a:rPr lang="en-US" sz="2200" dirty="0" smtClean="0">
                <a:solidFill>
                  <a:schemeClr val="accent6">
                    <a:lumMod val="50000"/>
                  </a:schemeClr>
                </a:solidFill>
              </a:rPr>
              <a:t> K/</a:t>
            </a:r>
            <a:r>
              <a:rPr lang="en-US" sz="2200" dirty="0" smtClean="0">
                <a:solidFill>
                  <a:schemeClr val="accent6">
                    <a:lumMod val="50000"/>
                  </a:schemeClr>
                </a:solidFill>
                <a:latin typeface="Symbol" charset="2"/>
                <a:cs typeface="Symbol" charset="2"/>
              </a:rPr>
              <a:t>p</a:t>
            </a:r>
            <a:r>
              <a:rPr lang="en-US" sz="2200" dirty="0" smtClean="0">
                <a:solidFill>
                  <a:schemeClr val="accent6">
                    <a:lumMod val="50000"/>
                  </a:schemeClr>
                </a:solidFill>
              </a:rPr>
              <a:t>  Separation up to ~4GeV/c</a:t>
            </a:r>
          </a:p>
          <a:p>
            <a:r>
              <a:rPr lang="en-US" sz="2200" b="1" dirty="0" smtClean="0">
                <a:solidFill>
                  <a:schemeClr val="accent6">
                    <a:lumMod val="50000"/>
                  </a:schemeClr>
                </a:solidFill>
              </a:rPr>
              <a:t>Threshold Gas Cherenkov: </a:t>
            </a:r>
            <a:r>
              <a:rPr lang="en-US" sz="2200" dirty="0">
                <a:solidFill>
                  <a:schemeClr val="accent6">
                    <a:lumMod val="50000"/>
                  </a:schemeClr>
                </a:solidFill>
              </a:rPr>
              <a:t>3</a:t>
            </a:r>
            <a:r>
              <a:rPr lang="en-US" sz="2200" dirty="0">
                <a:solidFill>
                  <a:schemeClr val="accent6">
                    <a:lumMod val="50000"/>
                  </a:schemeClr>
                </a:solidFill>
                <a:latin typeface="Symbol" charset="2"/>
                <a:cs typeface="Symbol" charset="2"/>
              </a:rPr>
              <a:t>s</a:t>
            </a:r>
            <a:r>
              <a:rPr lang="en-US" sz="2200" dirty="0">
                <a:solidFill>
                  <a:schemeClr val="accent6">
                    <a:lumMod val="50000"/>
                  </a:schemeClr>
                </a:solidFill>
              </a:rPr>
              <a:t> K/</a:t>
            </a:r>
            <a:r>
              <a:rPr lang="en-US" sz="2200" dirty="0">
                <a:solidFill>
                  <a:schemeClr val="accent6">
                    <a:lumMod val="50000"/>
                  </a:schemeClr>
                </a:solidFill>
                <a:latin typeface="Symbol" charset="2"/>
                <a:cs typeface="Symbol" charset="2"/>
              </a:rPr>
              <a:t>p</a:t>
            </a:r>
            <a:r>
              <a:rPr lang="en-US" sz="2200" dirty="0">
                <a:solidFill>
                  <a:schemeClr val="accent6">
                    <a:lumMod val="50000"/>
                  </a:schemeClr>
                </a:solidFill>
              </a:rPr>
              <a:t>  Separation </a:t>
            </a:r>
            <a:r>
              <a:rPr lang="en-US" sz="2200" dirty="0" smtClean="0">
                <a:solidFill>
                  <a:schemeClr val="accent6">
                    <a:lumMod val="50000"/>
                  </a:schemeClr>
                </a:solidFill>
              </a:rPr>
              <a:t>from ~3GeV</a:t>
            </a:r>
            <a:r>
              <a:rPr lang="en-US" sz="2200" dirty="0">
                <a:solidFill>
                  <a:schemeClr val="accent6">
                    <a:lumMod val="50000"/>
                  </a:schemeClr>
                </a:solidFill>
              </a:rPr>
              <a:t>/</a:t>
            </a:r>
            <a:r>
              <a:rPr lang="en-US" sz="2200" dirty="0" smtClean="0">
                <a:solidFill>
                  <a:schemeClr val="accent6">
                    <a:lumMod val="50000"/>
                  </a:schemeClr>
                </a:solidFill>
              </a:rPr>
              <a:t>c up to 9GeV/c</a:t>
            </a:r>
            <a:endParaRPr lang="en-US" sz="2200" dirty="0">
              <a:solidFill>
                <a:schemeClr val="accent6">
                  <a:lumMod val="50000"/>
                </a:schemeClr>
              </a:solidFill>
            </a:endParaRPr>
          </a:p>
          <a:p>
            <a:r>
              <a:rPr lang="en-US" sz="2200" b="1" dirty="0" smtClean="0">
                <a:solidFill>
                  <a:schemeClr val="accent6">
                    <a:lumMod val="50000"/>
                  </a:schemeClr>
                </a:solidFill>
              </a:rPr>
              <a:t>Existing TOF: </a:t>
            </a:r>
            <a:r>
              <a:rPr lang="en-US" sz="2200" dirty="0">
                <a:solidFill>
                  <a:schemeClr val="accent6">
                    <a:lumMod val="50000"/>
                  </a:schemeClr>
                </a:solidFill>
              </a:rPr>
              <a:t>3</a:t>
            </a:r>
            <a:r>
              <a:rPr lang="en-US" sz="2200" dirty="0">
                <a:solidFill>
                  <a:schemeClr val="accent6">
                    <a:lumMod val="50000"/>
                  </a:schemeClr>
                </a:solidFill>
                <a:latin typeface="Symbol" charset="2"/>
                <a:cs typeface="Symbol" charset="2"/>
              </a:rPr>
              <a:t>s</a:t>
            </a:r>
            <a:r>
              <a:rPr lang="en-US" sz="2200" dirty="0">
                <a:solidFill>
                  <a:schemeClr val="accent6">
                    <a:lumMod val="50000"/>
                  </a:schemeClr>
                </a:solidFill>
              </a:rPr>
              <a:t> K/</a:t>
            </a:r>
            <a:r>
              <a:rPr lang="en-US" sz="2200" dirty="0">
                <a:solidFill>
                  <a:schemeClr val="accent6">
                    <a:lumMod val="50000"/>
                  </a:schemeClr>
                </a:solidFill>
                <a:latin typeface="Symbol" charset="2"/>
                <a:cs typeface="Symbol" charset="2"/>
              </a:rPr>
              <a:t>p</a:t>
            </a:r>
            <a:r>
              <a:rPr lang="en-US" sz="2200" dirty="0">
                <a:solidFill>
                  <a:schemeClr val="accent6">
                    <a:lumMod val="50000"/>
                  </a:schemeClr>
                </a:solidFill>
              </a:rPr>
              <a:t>  Separation up to </a:t>
            </a:r>
            <a:r>
              <a:rPr lang="en-US" sz="2200" dirty="0" smtClean="0">
                <a:solidFill>
                  <a:schemeClr val="accent6">
                    <a:lumMod val="50000"/>
                  </a:schemeClr>
                </a:solidFill>
              </a:rPr>
              <a:t>~2GeV</a:t>
            </a:r>
            <a:r>
              <a:rPr lang="en-US" sz="2200" dirty="0">
                <a:solidFill>
                  <a:schemeClr val="accent6">
                    <a:lumMod val="50000"/>
                  </a:schemeClr>
                </a:solidFill>
              </a:rPr>
              <a:t>/c</a:t>
            </a:r>
          </a:p>
          <a:p>
            <a:endParaRPr lang="en-US" sz="2200" dirty="0">
              <a:solidFill>
                <a:schemeClr val="accent6">
                  <a:lumMod val="50000"/>
                </a:schemeClr>
              </a:solidFill>
            </a:endParaRPr>
          </a:p>
        </p:txBody>
      </p:sp>
    </p:spTree>
    <p:extLst>
      <p:ext uri="{BB962C8B-B14F-4D97-AF65-F5344CB8AC3E}">
        <p14:creationId xmlns:p14="http://schemas.microsoft.com/office/powerpoint/2010/main" val="8556211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25</a:t>
            </a:fld>
            <a:endParaRPr lang="en-US"/>
          </a:p>
        </p:txBody>
      </p:sp>
      <p:sp>
        <p:nvSpPr>
          <p:cNvPr id="7" name="TextBox 6"/>
          <p:cNvSpPr txBox="1"/>
          <p:nvPr/>
        </p:nvSpPr>
        <p:spPr>
          <a:xfrm>
            <a:off x="1745674" y="227795"/>
            <a:ext cx="4807526" cy="584776"/>
          </a:xfrm>
          <a:prstGeom prst="rect">
            <a:avLst/>
          </a:prstGeom>
          <a:noFill/>
        </p:spPr>
        <p:txBody>
          <a:bodyPr wrap="none" rtlCol="0">
            <a:spAutoFit/>
          </a:bodyPr>
          <a:lstStyle/>
          <a:p>
            <a:r>
              <a:rPr lang="en-US" sz="3200" b="1" dirty="0" err="1" smtClean="0">
                <a:solidFill>
                  <a:schemeClr val="accent6">
                    <a:lumMod val="75000"/>
                  </a:schemeClr>
                </a:solidFill>
                <a:latin typeface="+mj-lt"/>
              </a:rPr>
              <a:t>gDirc</a:t>
            </a:r>
            <a:r>
              <a:rPr lang="en-US" sz="3200" b="1" dirty="0" smtClean="0">
                <a:solidFill>
                  <a:schemeClr val="accent6">
                    <a:lumMod val="75000"/>
                  </a:schemeClr>
                </a:solidFill>
                <a:latin typeface="+mj-lt"/>
              </a:rPr>
              <a:t> Particle Identification</a:t>
            </a:r>
            <a:endParaRPr lang="en-US" sz="3200" b="1" dirty="0">
              <a:solidFill>
                <a:schemeClr val="accent6">
                  <a:lumMod val="75000"/>
                </a:schemeClr>
              </a:solidFill>
              <a:latin typeface="+mj-lt"/>
            </a:endParaRPr>
          </a:p>
        </p:txBody>
      </p:sp>
      <p:pic>
        <p:nvPicPr>
          <p:cNvPr id="9" name="Picture 8"/>
          <p:cNvPicPr>
            <a:picLocks noChangeAspect="1"/>
          </p:cNvPicPr>
          <p:nvPr/>
        </p:nvPicPr>
        <p:blipFill>
          <a:blip r:embed="rId2"/>
          <a:stretch>
            <a:fillRect/>
          </a:stretch>
        </p:blipFill>
        <p:spPr>
          <a:xfrm>
            <a:off x="270262" y="1686578"/>
            <a:ext cx="6553200" cy="4787900"/>
          </a:xfrm>
          <a:prstGeom prst="rect">
            <a:avLst/>
          </a:prstGeom>
        </p:spPr>
      </p:pic>
      <p:sp>
        <p:nvSpPr>
          <p:cNvPr id="10" name="TextBox 9"/>
          <p:cNvSpPr txBox="1"/>
          <p:nvPr/>
        </p:nvSpPr>
        <p:spPr>
          <a:xfrm>
            <a:off x="457200" y="1058703"/>
            <a:ext cx="8527394" cy="461665"/>
          </a:xfrm>
          <a:prstGeom prst="rect">
            <a:avLst/>
          </a:prstGeom>
          <a:noFill/>
        </p:spPr>
        <p:txBody>
          <a:bodyPr wrap="none" rtlCol="0">
            <a:spAutoFit/>
          </a:bodyPr>
          <a:lstStyle/>
          <a:p>
            <a:r>
              <a:rPr lang="en-US" sz="2400" dirty="0" smtClean="0">
                <a:solidFill>
                  <a:schemeClr val="accent6">
                    <a:lumMod val="50000"/>
                  </a:schemeClr>
                </a:solidFill>
              </a:rPr>
              <a:t>Going from 90% to 95% purity doubles the experiments sensitivity.</a:t>
            </a:r>
            <a:endParaRPr lang="en-US" sz="2400" dirty="0">
              <a:solidFill>
                <a:schemeClr val="accent6">
                  <a:lumMod val="50000"/>
                </a:schemeClr>
              </a:solidFill>
            </a:endParaRPr>
          </a:p>
        </p:txBody>
      </p:sp>
      <p:sp>
        <p:nvSpPr>
          <p:cNvPr id="11" name="TextBox 10"/>
          <p:cNvSpPr txBox="1"/>
          <p:nvPr/>
        </p:nvSpPr>
        <p:spPr>
          <a:xfrm>
            <a:off x="6019800" y="2371422"/>
            <a:ext cx="3124200" cy="1323439"/>
          </a:xfrm>
          <a:prstGeom prst="rect">
            <a:avLst/>
          </a:prstGeom>
          <a:noFill/>
        </p:spPr>
        <p:txBody>
          <a:bodyPr wrap="square" rtlCol="0">
            <a:spAutoFit/>
          </a:bodyPr>
          <a:lstStyle/>
          <a:p>
            <a:r>
              <a:rPr lang="en-US" sz="2000" dirty="0" smtClean="0">
                <a:solidFill>
                  <a:srgbClr val="0000FF"/>
                </a:solidFill>
              </a:rPr>
              <a:t>Not shown, but we can push the purity to 99%, which is a 10-fold improvement in sensitivity.</a:t>
            </a:r>
            <a:endParaRPr lang="en-US" sz="2000" dirty="0">
              <a:solidFill>
                <a:srgbClr val="0000FF"/>
              </a:solidFill>
            </a:endParaRPr>
          </a:p>
        </p:txBody>
      </p:sp>
      <p:cxnSp>
        <p:nvCxnSpPr>
          <p:cNvPr id="13" name="Straight Arrow Connector 12"/>
          <p:cNvCxnSpPr/>
          <p:nvPr/>
        </p:nvCxnSpPr>
        <p:spPr>
          <a:xfrm flipH="1">
            <a:off x="1591259" y="3442387"/>
            <a:ext cx="612022" cy="8414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45674" y="2937504"/>
            <a:ext cx="1606705" cy="400110"/>
          </a:xfrm>
          <a:prstGeom prst="rect">
            <a:avLst/>
          </a:prstGeom>
          <a:noFill/>
        </p:spPr>
        <p:txBody>
          <a:bodyPr wrap="none" rtlCol="0">
            <a:spAutoFit/>
          </a:bodyPr>
          <a:lstStyle/>
          <a:p>
            <a:r>
              <a:rPr lang="en-US" sz="2000" b="1" dirty="0" smtClean="0">
                <a:solidFill>
                  <a:srgbClr val="FF6600"/>
                </a:solidFill>
              </a:rPr>
              <a:t>This proposal</a:t>
            </a:r>
            <a:endParaRPr lang="en-US" sz="2000" b="1" dirty="0">
              <a:solidFill>
                <a:srgbClr val="FF6600"/>
              </a:solidFill>
            </a:endParaRPr>
          </a:p>
        </p:txBody>
      </p:sp>
      <p:sp>
        <p:nvSpPr>
          <p:cNvPr id="15" name="TextBox 14"/>
          <p:cNvSpPr txBox="1"/>
          <p:nvPr/>
        </p:nvSpPr>
        <p:spPr>
          <a:xfrm>
            <a:off x="6019800" y="4741772"/>
            <a:ext cx="1882096" cy="369332"/>
          </a:xfrm>
          <a:prstGeom prst="rect">
            <a:avLst/>
          </a:prstGeom>
          <a:noFill/>
        </p:spPr>
        <p:txBody>
          <a:bodyPr wrap="none" rtlCol="0">
            <a:spAutoFit/>
          </a:bodyPr>
          <a:lstStyle/>
          <a:p>
            <a:r>
              <a:rPr lang="en-US" b="1" dirty="0" err="1" smtClean="0">
                <a:solidFill>
                  <a:srgbClr val="FF6600"/>
                </a:solidFill>
              </a:rPr>
              <a:t>gDIRC</a:t>
            </a:r>
            <a:r>
              <a:rPr lang="en-US" b="1" dirty="0" smtClean="0">
                <a:solidFill>
                  <a:srgbClr val="FF6600"/>
                </a:solidFill>
              </a:rPr>
              <a:t> PID System</a:t>
            </a:r>
            <a:endParaRPr lang="en-US" b="1" dirty="0">
              <a:solidFill>
                <a:srgbClr val="FF6600"/>
              </a:solidFill>
            </a:endParaRPr>
          </a:p>
        </p:txBody>
      </p:sp>
      <p:cxnSp>
        <p:nvCxnSpPr>
          <p:cNvPr id="17" name="Straight Arrow Connector 16"/>
          <p:cNvCxnSpPr/>
          <p:nvPr/>
        </p:nvCxnSpPr>
        <p:spPr>
          <a:xfrm flipH="1" flipV="1">
            <a:off x="5691811" y="4283860"/>
            <a:ext cx="673224" cy="45791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0104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26</a:t>
            </a:fld>
            <a:endParaRPr lang="en-US"/>
          </a:p>
        </p:txBody>
      </p:sp>
      <p:sp>
        <p:nvSpPr>
          <p:cNvPr id="9" name="TextBox 8"/>
          <p:cNvSpPr txBox="1"/>
          <p:nvPr/>
        </p:nvSpPr>
        <p:spPr>
          <a:xfrm>
            <a:off x="1745674" y="227795"/>
            <a:ext cx="4807526" cy="584776"/>
          </a:xfrm>
          <a:prstGeom prst="rect">
            <a:avLst/>
          </a:prstGeom>
          <a:noFill/>
        </p:spPr>
        <p:txBody>
          <a:bodyPr wrap="none" rtlCol="0">
            <a:spAutoFit/>
          </a:bodyPr>
          <a:lstStyle/>
          <a:p>
            <a:r>
              <a:rPr lang="en-US" sz="3200" b="1" dirty="0" err="1" smtClean="0">
                <a:solidFill>
                  <a:schemeClr val="accent6">
                    <a:lumMod val="75000"/>
                  </a:schemeClr>
                </a:solidFill>
                <a:latin typeface="+mj-lt"/>
              </a:rPr>
              <a:t>gDirc</a:t>
            </a:r>
            <a:r>
              <a:rPr lang="en-US" sz="3200" b="1" dirty="0" smtClean="0">
                <a:solidFill>
                  <a:schemeClr val="accent6">
                    <a:lumMod val="75000"/>
                  </a:schemeClr>
                </a:solidFill>
                <a:latin typeface="+mj-lt"/>
              </a:rPr>
              <a:t> Particle Identification</a:t>
            </a:r>
            <a:endParaRPr lang="en-US" sz="3200" b="1" dirty="0">
              <a:solidFill>
                <a:schemeClr val="accent6">
                  <a:lumMod val="75000"/>
                </a:schemeClr>
              </a:solidFill>
              <a:latin typeface="+mj-lt"/>
            </a:endParaRPr>
          </a:p>
        </p:txBody>
      </p:sp>
      <p:pic>
        <p:nvPicPr>
          <p:cNvPr id="10" name="Picture 9"/>
          <p:cNvPicPr>
            <a:picLocks noChangeAspect="1"/>
          </p:cNvPicPr>
          <p:nvPr/>
        </p:nvPicPr>
        <p:blipFill>
          <a:blip r:embed="rId2"/>
          <a:stretch>
            <a:fillRect/>
          </a:stretch>
        </p:blipFill>
        <p:spPr>
          <a:xfrm>
            <a:off x="666991" y="1313855"/>
            <a:ext cx="7289800" cy="4889500"/>
          </a:xfrm>
          <a:prstGeom prst="rect">
            <a:avLst/>
          </a:prstGeom>
        </p:spPr>
      </p:pic>
    </p:spTree>
    <p:extLst>
      <p:ext uri="{BB962C8B-B14F-4D97-AF65-F5344CB8AC3E}">
        <p14:creationId xmlns:p14="http://schemas.microsoft.com/office/powerpoint/2010/main" val="12161266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211" y="107096"/>
            <a:ext cx="4270675" cy="764975"/>
          </a:xfrm>
        </p:spPr>
        <p:txBody>
          <a:bodyPr>
            <a:normAutofit/>
          </a:bodyPr>
          <a:lstStyle/>
          <a:p>
            <a:r>
              <a:rPr lang="en-US" sz="3200" b="1" dirty="0" smtClean="0">
                <a:solidFill>
                  <a:schemeClr val="accent6">
                    <a:lumMod val="75000"/>
                  </a:schemeClr>
                </a:solidFill>
              </a:rPr>
              <a:t>Common Readout</a:t>
            </a:r>
            <a:endParaRPr lang="en-US" sz="3200" b="1" dirty="0">
              <a:solidFill>
                <a:schemeClr val="accent6">
                  <a:lumMod val="75000"/>
                </a:schemeClr>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27</a:t>
            </a:fld>
            <a:endParaRPr lang="en-US"/>
          </a:p>
        </p:txBody>
      </p:sp>
      <p:pic>
        <p:nvPicPr>
          <p:cNvPr id="7" name="Picture 6"/>
          <p:cNvPicPr>
            <a:picLocks noChangeAspect="1"/>
          </p:cNvPicPr>
          <p:nvPr/>
        </p:nvPicPr>
        <p:blipFill>
          <a:blip r:embed="rId2"/>
          <a:stretch>
            <a:fillRect/>
          </a:stretch>
        </p:blipFill>
        <p:spPr>
          <a:xfrm>
            <a:off x="336612" y="1056132"/>
            <a:ext cx="7735824" cy="5801868"/>
          </a:xfrm>
          <a:prstGeom prst="rect">
            <a:avLst/>
          </a:prstGeom>
        </p:spPr>
      </p:pic>
    </p:spTree>
    <p:extLst>
      <p:ext uri="{BB962C8B-B14F-4D97-AF65-F5344CB8AC3E}">
        <p14:creationId xmlns:p14="http://schemas.microsoft.com/office/powerpoint/2010/main" val="1303425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28</a:t>
            </a:fld>
            <a:endParaRPr lang="en-US"/>
          </a:p>
        </p:txBody>
      </p:sp>
      <p:pic>
        <p:nvPicPr>
          <p:cNvPr id="7" name="Picture 6"/>
          <p:cNvPicPr>
            <a:picLocks noChangeAspect="1"/>
          </p:cNvPicPr>
          <p:nvPr/>
        </p:nvPicPr>
        <p:blipFill>
          <a:blip r:embed="rId2"/>
          <a:stretch>
            <a:fillRect/>
          </a:stretch>
        </p:blipFill>
        <p:spPr>
          <a:xfrm>
            <a:off x="0" y="769620"/>
            <a:ext cx="8117840" cy="6088380"/>
          </a:xfrm>
          <a:prstGeom prst="rect">
            <a:avLst/>
          </a:prstGeom>
        </p:spPr>
      </p:pic>
      <p:sp>
        <p:nvSpPr>
          <p:cNvPr id="8" name="TextBox 7"/>
          <p:cNvSpPr txBox="1"/>
          <p:nvPr/>
        </p:nvSpPr>
        <p:spPr>
          <a:xfrm>
            <a:off x="1285248" y="184844"/>
            <a:ext cx="5455740" cy="584776"/>
          </a:xfrm>
          <a:prstGeom prst="rect">
            <a:avLst/>
          </a:prstGeom>
          <a:noFill/>
        </p:spPr>
        <p:txBody>
          <a:bodyPr wrap="none" rtlCol="0">
            <a:spAutoFit/>
          </a:bodyPr>
          <a:lstStyle/>
          <a:p>
            <a:r>
              <a:rPr lang="en-US" sz="3200" b="1" dirty="0" smtClean="0">
                <a:solidFill>
                  <a:schemeClr val="accent6">
                    <a:lumMod val="75000"/>
                  </a:schemeClr>
                </a:solidFill>
                <a:latin typeface="+mj-lt"/>
              </a:rPr>
              <a:t>Very Preliminary Cost Estimate</a:t>
            </a:r>
            <a:endParaRPr lang="en-US" sz="3200" b="1" dirty="0">
              <a:solidFill>
                <a:schemeClr val="accent6">
                  <a:lumMod val="75000"/>
                </a:schemeClr>
              </a:solidFill>
              <a:latin typeface="+mj-lt"/>
            </a:endParaRPr>
          </a:p>
        </p:txBody>
      </p:sp>
      <p:sp>
        <p:nvSpPr>
          <p:cNvPr id="9" name="TextBox 8"/>
          <p:cNvSpPr txBox="1"/>
          <p:nvPr/>
        </p:nvSpPr>
        <p:spPr>
          <a:xfrm>
            <a:off x="3839694" y="3884732"/>
            <a:ext cx="4147201" cy="1200328"/>
          </a:xfrm>
          <a:prstGeom prst="rect">
            <a:avLst/>
          </a:prstGeom>
          <a:noFill/>
        </p:spPr>
        <p:txBody>
          <a:bodyPr wrap="square" rtlCol="0">
            <a:spAutoFit/>
          </a:bodyPr>
          <a:lstStyle/>
          <a:p>
            <a:r>
              <a:rPr lang="en-US" sz="2400" dirty="0" smtClean="0">
                <a:solidFill>
                  <a:srgbClr val="0000FF"/>
                </a:solidFill>
              </a:rPr>
              <a:t>Items are missing, but we believe we can keep to TPC below $2million.</a:t>
            </a:r>
            <a:endParaRPr lang="en-US" sz="2400" dirty="0">
              <a:solidFill>
                <a:srgbClr val="0000FF"/>
              </a:solidFill>
            </a:endParaRPr>
          </a:p>
        </p:txBody>
      </p:sp>
    </p:spTree>
    <p:extLst>
      <p:ext uri="{BB962C8B-B14F-4D97-AF65-F5344CB8AC3E}">
        <p14:creationId xmlns:p14="http://schemas.microsoft.com/office/powerpoint/2010/main" val="21925661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29</a:t>
            </a:fld>
            <a:endParaRPr lang="en-US"/>
          </a:p>
        </p:txBody>
      </p:sp>
      <p:sp>
        <p:nvSpPr>
          <p:cNvPr id="9" name="TextBox 8"/>
          <p:cNvSpPr txBox="1"/>
          <p:nvPr/>
        </p:nvSpPr>
        <p:spPr>
          <a:xfrm>
            <a:off x="1745674" y="227795"/>
            <a:ext cx="4807526" cy="584776"/>
          </a:xfrm>
          <a:prstGeom prst="rect">
            <a:avLst/>
          </a:prstGeom>
          <a:noFill/>
        </p:spPr>
        <p:txBody>
          <a:bodyPr wrap="none" rtlCol="0">
            <a:spAutoFit/>
          </a:bodyPr>
          <a:lstStyle/>
          <a:p>
            <a:r>
              <a:rPr lang="en-US" sz="3200" b="1" dirty="0" err="1" smtClean="0">
                <a:solidFill>
                  <a:schemeClr val="accent6">
                    <a:lumMod val="75000"/>
                  </a:schemeClr>
                </a:solidFill>
                <a:latin typeface="+mj-lt"/>
              </a:rPr>
              <a:t>gDirc</a:t>
            </a:r>
            <a:r>
              <a:rPr lang="en-US" sz="3200" b="1" dirty="0" smtClean="0">
                <a:solidFill>
                  <a:schemeClr val="accent6">
                    <a:lumMod val="75000"/>
                  </a:schemeClr>
                </a:solidFill>
                <a:latin typeface="+mj-lt"/>
              </a:rPr>
              <a:t> Particle Identification</a:t>
            </a:r>
            <a:endParaRPr lang="en-US" sz="3200" b="1" dirty="0">
              <a:solidFill>
                <a:schemeClr val="accent6">
                  <a:lumMod val="75000"/>
                </a:schemeClr>
              </a:solidFill>
              <a:latin typeface="+mj-lt"/>
            </a:endParaRPr>
          </a:p>
        </p:txBody>
      </p:sp>
      <p:sp>
        <p:nvSpPr>
          <p:cNvPr id="2" name="TextBox 1"/>
          <p:cNvSpPr txBox="1"/>
          <p:nvPr/>
        </p:nvSpPr>
        <p:spPr>
          <a:xfrm>
            <a:off x="688525" y="1193361"/>
            <a:ext cx="8262305" cy="3785652"/>
          </a:xfrm>
          <a:prstGeom prst="rect">
            <a:avLst/>
          </a:prstGeom>
          <a:noFill/>
        </p:spPr>
        <p:txBody>
          <a:bodyPr wrap="square" rtlCol="0">
            <a:spAutoFit/>
          </a:bodyPr>
          <a:lstStyle/>
          <a:p>
            <a:r>
              <a:rPr lang="en-US" sz="2400" dirty="0" smtClean="0">
                <a:solidFill>
                  <a:srgbClr val="0000FF"/>
                </a:solidFill>
              </a:rPr>
              <a:t>The enhanced Kaon-identification allows us to improve sensitivity to small signals by a factor of up to 10 over the baseline GlueX detector.</a:t>
            </a:r>
          </a:p>
          <a:p>
            <a:endParaRPr lang="en-US" sz="2400" dirty="0">
              <a:solidFill>
                <a:srgbClr val="0000FF"/>
              </a:solidFill>
            </a:endParaRPr>
          </a:p>
          <a:p>
            <a:r>
              <a:rPr lang="en-US" sz="2400" dirty="0" smtClean="0">
                <a:solidFill>
                  <a:srgbClr val="0000FF"/>
                </a:solidFill>
              </a:rPr>
              <a:t>The enhanced Kaon-identification makes possible analyses in which the recoil baryon is not detected (neutron or missing proton). </a:t>
            </a:r>
          </a:p>
          <a:p>
            <a:endParaRPr lang="en-US" sz="2400" dirty="0">
              <a:solidFill>
                <a:srgbClr val="0000FF"/>
              </a:solidFill>
            </a:endParaRPr>
          </a:p>
          <a:p>
            <a:r>
              <a:rPr lang="en-US" sz="2400" dirty="0" smtClean="0">
                <a:solidFill>
                  <a:srgbClr val="0000FF"/>
                </a:solidFill>
              </a:rPr>
              <a:t>Depending on timeline and funding, this would likely run (partially) in parallel with the current proposal.</a:t>
            </a:r>
            <a:endParaRPr lang="en-US" sz="2400" dirty="0">
              <a:solidFill>
                <a:srgbClr val="0000FF"/>
              </a:solidFill>
            </a:endParaRPr>
          </a:p>
        </p:txBody>
      </p:sp>
    </p:spTree>
    <p:extLst>
      <p:ext uri="{BB962C8B-B14F-4D97-AF65-F5344CB8AC3E}">
        <p14:creationId xmlns:p14="http://schemas.microsoft.com/office/powerpoint/2010/main" val="23768387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6/18/13</a:t>
            </a:r>
            <a:endParaRPr lang="en-US" dirty="0"/>
          </a:p>
        </p:txBody>
      </p:sp>
      <p:sp>
        <p:nvSpPr>
          <p:cNvPr id="4" name="Footer Placeholder 3"/>
          <p:cNvSpPr>
            <a:spLocks noGrp="1"/>
          </p:cNvSpPr>
          <p:nvPr>
            <p:ph type="ftr" sz="quarter" idx="11"/>
          </p:nvPr>
        </p:nvSpPr>
        <p:spPr/>
        <p:txBody>
          <a:bodyPr/>
          <a:lstStyle/>
          <a:p>
            <a:r>
              <a:rPr lang="en-US" dirty="0" smtClean="0"/>
              <a:t>The GlueX Experiment</a:t>
            </a:r>
            <a:endParaRPr lang="en-US" dirty="0"/>
          </a:p>
        </p:txBody>
      </p:sp>
      <p:sp>
        <p:nvSpPr>
          <p:cNvPr id="5" name="Slide Number Placeholder 4"/>
          <p:cNvSpPr>
            <a:spLocks noGrp="1"/>
          </p:cNvSpPr>
          <p:nvPr>
            <p:ph type="sldNum" sz="quarter" idx="12"/>
          </p:nvPr>
        </p:nvSpPr>
        <p:spPr/>
        <p:txBody>
          <a:bodyPr/>
          <a:lstStyle/>
          <a:p>
            <a:fld id="{E192B626-A6BE-D94F-BF26-93175C54589D}" type="slidenum">
              <a:rPr lang="en-US" smtClean="0"/>
              <a:pPr/>
              <a:t>3</a:t>
            </a:fld>
            <a:endParaRPr lang="en-US" dirty="0"/>
          </a:p>
        </p:txBody>
      </p:sp>
      <p:sp>
        <p:nvSpPr>
          <p:cNvPr id="6" name="Title 1"/>
          <p:cNvSpPr>
            <a:spLocks noGrp="1"/>
          </p:cNvSpPr>
          <p:nvPr>
            <p:ph type="title"/>
          </p:nvPr>
        </p:nvSpPr>
        <p:spPr>
          <a:xfrm>
            <a:off x="0" y="0"/>
            <a:ext cx="6384491" cy="739707"/>
          </a:xfrm>
        </p:spPr>
        <p:txBody>
          <a:bodyPr>
            <a:normAutofit/>
          </a:bodyPr>
          <a:lstStyle/>
          <a:p>
            <a:r>
              <a:rPr lang="en-US" sz="3600" b="1" dirty="0" smtClean="0">
                <a:solidFill>
                  <a:srgbClr val="000090"/>
                </a:solidFill>
              </a:rPr>
              <a:t>Spectroscopy and QCD</a:t>
            </a:r>
            <a:endParaRPr lang="en-US" sz="3600" b="1" dirty="0">
              <a:solidFill>
                <a:srgbClr val="000090"/>
              </a:solidFill>
            </a:endParaRPr>
          </a:p>
        </p:txBody>
      </p:sp>
      <p:pic>
        <p:nvPicPr>
          <p:cNvPr id="30" name="Picture 29"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6" y="1743183"/>
            <a:ext cx="8854440" cy="4284980"/>
          </a:xfrm>
          <a:prstGeom prst="rect">
            <a:avLst/>
          </a:prstGeom>
        </p:spPr>
      </p:pic>
      <p:sp>
        <p:nvSpPr>
          <p:cNvPr id="25" name="TextBox 24"/>
          <p:cNvSpPr txBox="1"/>
          <p:nvPr/>
        </p:nvSpPr>
        <p:spPr>
          <a:xfrm>
            <a:off x="1008651" y="1129286"/>
            <a:ext cx="3164298" cy="461665"/>
          </a:xfrm>
          <a:prstGeom prst="rect">
            <a:avLst/>
          </a:prstGeom>
          <a:noFill/>
        </p:spPr>
        <p:txBody>
          <a:bodyPr wrap="none" rtlCol="0">
            <a:spAutoFit/>
          </a:bodyPr>
          <a:lstStyle/>
          <a:p>
            <a:r>
              <a:rPr lang="en-US" sz="2400" b="1" dirty="0" smtClean="0">
                <a:solidFill>
                  <a:schemeClr val="accent4">
                    <a:lumMod val="75000"/>
                  </a:schemeClr>
                </a:solidFill>
              </a:rPr>
              <a:t>Lattice QCD Predictions</a:t>
            </a:r>
            <a:endParaRPr lang="en-US" sz="2400" b="1" dirty="0">
              <a:solidFill>
                <a:schemeClr val="accent4">
                  <a:lumMod val="75000"/>
                </a:schemeClr>
              </a:solidFill>
            </a:endParaRPr>
          </a:p>
        </p:txBody>
      </p:sp>
      <p:sp>
        <p:nvSpPr>
          <p:cNvPr id="2" name="Rectangle 1"/>
          <p:cNvSpPr/>
          <p:nvPr/>
        </p:nvSpPr>
        <p:spPr>
          <a:xfrm>
            <a:off x="4337950" y="1221619"/>
            <a:ext cx="2975619" cy="369332"/>
          </a:xfrm>
          <a:prstGeom prst="rect">
            <a:avLst/>
          </a:prstGeom>
        </p:spPr>
        <p:txBody>
          <a:bodyPr wrap="none">
            <a:spAutoFit/>
          </a:bodyPr>
          <a:lstStyle/>
          <a:p>
            <a:r>
              <a:rPr lang="en-US" dirty="0"/>
              <a:t>Phys</a:t>
            </a:r>
            <a:r>
              <a:rPr lang="en-US" dirty="0" smtClean="0"/>
              <a:t>. Rev</a:t>
            </a:r>
            <a:r>
              <a:rPr lang="en-US" dirty="0"/>
              <a:t>. D83 (2011) 111502</a:t>
            </a:r>
          </a:p>
        </p:txBody>
      </p:sp>
    </p:spTree>
    <p:extLst>
      <p:ext uri="{BB962C8B-B14F-4D97-AF65-F5344CB8AC3E}">
        <p14:creationId xmlns:p14="http://schemas.microsoft.com/office/powerpoint/2010/main" val="2691416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6/18/13</a:t>
            </a:r>
            <a:endParaRPr lang="en-US" dirty="0"/>
          </a:p>
        </p:txBody>
      </p:sp>
      <p:sp>
        <p:nvSpPr>
          <p:cNvPr id="4" name="Footer Placeholder 3"/>
          <p:cNvSpPr>
            <a:spLocks noGrp="1"/>
          </p:cNvSpPr>
          <p:nvPr>
            <p:ph type="ftr" sz="quarter" idx="11"/>
          </p:nvPr>
        </p:nvSpPr>
        <p:spPr/>
        <p:txBody>
          <a:bodyPr/>
          <a:lstStyle/>
          <a:p>
            <a:r>
              <a:rPr lang="en-US" dirty="0" smtClean="0"/>
              <a:t>The GlueX Experiment</a:t>
            </a:r>
            <a:endParaRPr lang="en-US" dirty="0"/>
          </a:p>
        </p:txBody>
      </p:sp>
      <p:sp>
        <p:nvSpPr>
          <p:cNvPr id="5" name="Slide Number Placeholder 4"/>
          <p:cNvSpPr>
            <a:spLocks noGrp="1"/>
          </p:cNvSpPr>
          <p:nvPr>
            <p:ph type="sldNum" sz="quarter" idx="12"/>
          </p:nvPr>
        </p:nvSpPr>
        <p:spPr/>
        <p:txBody>
          <a:bodyPr/>
          <a:lstStyle/>
          <a:p>
            <a:fld id="{E192B626-A6BE-D94F-BF26-93175C54589D}" type="slidenum">
              <a:rPr lang="en-US" smtClean="0"/>
              <a:pPr/>
              <a:t>4</a:t>
            </a:fld>
            <a:endParaRPr lang="en-US" dirty="0"/>
          </a:p>
        </p:txBody>
      </p:sp>
      <p:pic>
        <p:nvPicPr>
          <p:cNvPr id="30" name="Picture 29"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6" y="1629031"/>
            <a:ext cx="8854440" cy="4284980"/>
          </a:xfrm>
          <a:prstGeom prst="rect">
            <a:avLst/>
          </a:prstGeom>
        </p:spPr>
      </p:pic>
      <p:sp>
        <p:nvSpPr>
          <p:cNvPr id="25" name="TextBox 24"/>
          <p:cNvSpPr txBox="1"/>
          <p:nvPr/>
        </p:nvSpPr>
        <p:spPr>
          <a:xfrm>
            <a:off x="1008651" y="958058"/>
            <a:ext cx="3164298" cy="461665"/>
          </a:xfrm>
          <a:prstGeom prst="rect">
            <a:avLst/>
          </a:prstGeom>
          <a:noFill/>
        </p:spPr>
        <p:txBody>
          <a:bodyPr wrap="none" rtlCol="0">
            <a:spAutoFit/>
          </a:bodyPr>
          <a:lstStyle/>
          <a:p>
            <a:r>
              <a:rPr lang="en-US" sz="2400" b="1" dirty="0" smtClean="0">
                <a:solidFill>
                  <a:schemeClr val="accent4">
                    <a:lumMod val="75000"/>
                  </a:schemeClr>
                </a:solidFill>
              </a:rPr>
              <a:t>Lattice QCD Predictions</a:t>
            </a:r>
            <a:endParaRPr lang="en-US" sz="2400" b="1" dirty="0">
              <a:solidFill>
                <a:schemeClr val="accent4">
                  <a:lumMod val="75000"/>
                </a:schemeClr>
              </a:solidFill>
            </a:endParaRPr>
          </a:p>
        </p:txBody>
      </p:sp>
      <p:sp>
        <p:nvSpPr>
          <p:cNvPr id="2" name="Rectangle 1"/>
          <p:cNvSpPr/>
          <p:nvPr/>
        </p:nvSpPr>
        <p:spPr>
          <a:xfrm>
            <a:off x="457200" y="2126041"/>
            <a:ext cx="8544506" cy="1220612"/>
          </a:xfrm>
          <a:prstGeom prst="rect">
            <a:avLst/>
          </a:prstGeom>
          <a:noFill/>
          <a:ln w="2540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776111" y="2690328"/>
            <a:ext cx="338667" cy="508000"/>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422400" y="2436328"/>
            <a:ext cx="338667" cy="508000"/>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3496734" y="2315592"/>
            <a:ext cx="338667" cy="508000"/>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2309925" y="4565884"/>
            <a:ext cx="4872632" cy="830997"/>
          </a:xfrm>
          <a:prstGeom prst="rect">
            <a:avLst/>
          </a:prstGeom>
          <a:solidFill>
            <a:schemeClr val="accent6">
              <a:lumMod val="60000"/>
              <a:lumOff val="40000"/>
            </a:schemeClr>
          </a:solidFill>
          <a:ln w="25400">
            <a:solidFill>
              <a:schemeClr val="accent6">
                <a:lumMod val="50000"/>
              </a:schemeClr>
            </a:solidFill>
          </a:ln>
        </p:spPr>
        <p:txBody>
          <a:bodyPr wrap="square" rtlCol="0">
            <a:spAutoFit/>
          </a:bodyPr>
          <a:lstStyle/>
          <a:p>
            <a:r>
              <a:rPr lang="en-US" sz="2400" b="1" dirty="0" smtClean="0">
                <a:solidFill>
                  <a:schemeClr val="accent6">
                    <a:lumMod val="50000"/>
                  </a:schemeClr>
                </a:solidFill>
              </a:rPr>
              <a:t>States with non-trivial glue in their wave function.</a:t>
            </a:r>
            <a:endParaRPr lang="en-US" sz="2400" b="1" dirty="0">
              <a:solidFill>
                <a:schemeClr val="accent6">
                  <a:lumMod val="50000"/>
                </a:schemeClr>
              </a:solidFill>
            </a:endParaRPr>
          </a:p>
        </p:txBody>
      </p:sp>
      <p:sp>
        <p:nvSpPr>
          <p:cNvPr id="26" name="Rounded Rectangle 25"/>
          <p:cNvSpPr/>
          <p:nvPr/>
        </p:nvSpPr>
        <p:spPr>
          <a:xfrm>
            <a:off x="7526866" y="1643300"/>
            <a:ext cx="1474840" cy="1703353"/>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0" y="0"/>
            <a:ext cx="6384491" cy="7397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90"/>
                </a:solidFill>
              </a:rPr>
              <a:t>Spectroscopy and QCD   </a:t>
            </a:r>
            <a:endParaRPr lang="en-US" sz="3600" b="1" dirty="0">
              <a:solidFill>
                <a:srgbClr val="000090"/>
              </a:solidFill>
            </a:endParaRPr>
          </a:p>
        </p:txBody>
      </p:sp>
    </p:spTree>
    <p:extLst>
      <p:ext uri="{BB962C8B-B14F-4D97-AF65-F5344CB8AC3E}">
        <p14:creationId xmlns:p14="http://schemas.microsoft.com/office/powerpoint/2010/main" val="2943470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dirty="0"/>
          </a:p>
        </p:txBody>
      </p:sp>
      <p:sp>
        <p:nvSpPr>
          <p:cNvPr id="6" name="Slide Number Placeholder 5"/>
          <p:cNvSpPr>
            <a:spLocks noGrp="1"/>
          </p:cNvSpPr>
          <p:nvPr>
            <p:ph type="sldNum" sz="quarter" idx="12"/>
          </p:nvPr>
        </p:nvSpPr>
        <p:spPr/>
        <p:txBody>
          <a:bodyPr/>
          <a:lstStyle/>
          <a:p>
            <a:fld id="{39873783-309C-4A4B-B0B9-E5F80CEE8FBB}" type="slidenum">
              <a:rPr lang="en-US" smtClean="0"/>
              <a:pPr/>
              <a:t>5</a:t>
            </a:fld>
            <a:endParaRPr lang="en-US"/>
          </a:p>
        </p:txBody>
      </p:sp>
      <p:sp>
        <p:nvSpPr>
          <p:cNvPr id="28" name="TextBox 27"/>
          <p:cNvSpPr txBox="1"/>
          <p:nvPr/>
        </p:nvSpPr>
        <p:spPr>
          <a:xfrm>
            <a:off x="6395801" y="4162062"/>
            <a:ext cx="2521732" cy="369332"/>
          </a:xfrm>
          <a:prstGeom prst="rect">
            <a:avLst/>
          </a:prstGeom>
          <a:noFill/>
        </p:spPr>
        <p:txBody>
          <a:bodyPr wrap="none" rtlCol="0">
            <a:spAutoFit/>
          </a:bodyPr>
          <a:lstStyle/>
          <a:p>
            <a:r>
              <a:rPr lang="en-US" dirty="0" smtClean="0"/>
              <a:t>Several </a:t>
            </a:r>
            <a:r>
              <a:rPr lang="en-US" dirty="0" err="1" smtClean="0"/>
              <a:t>nonets</a:t>
            </a:r>
            <a:r>
              <a:rPr lang="en-US" dirty="0" smtClean="0"/>
              <a:t> predicted</a:t>
            </a:r>
            <a:endParaRPr lang="en-US" dirty="0"/>
          </a:p>
        </p:txBody>
      </p:sp>
      <p:grpSp>
        <p:nvGrpSpPr>
          <p:cNvPr id="3" name="Group 2"/>
          <p:cNvGrpSpPr/>
          <p:nvPr/>
        </p:nvGrpSpPr>
        <p:grpSpPr>
          <a:xfrm>
            <a:off x="6146021" y="1202962"/>
            <a:ext cx="2656301" cy="2959100"/>
            <a:chOff x="5227628" y="3272041"/>
            <a:chExt cx="2656301" cy="2959100"/>
          </a:xfrm>
        </p:grpSpPr>
        <p:pic>
          <p:nvPicPr>
            <p:cNvPr id="18" name="Picture 17"/>
            <p:cNvPicPr>
              <a:picLocks noChangeAspect="1"/>
            </p:cNvPicPr>
            <p:nvPr/>
          </p:nvPicPr>
          <p:blipFill>
            <a:blip r:embed="rId3"/>
            <a:stretch>
              <a:fillRect/>
            </a:stretch>
          </p:blipFill>
          <p:spPr>
            <a:xfrm>
              <a:off x="5991629" y="3272041"/>
              <a:ext cx="1714500" cy="2959100"/>
            </a:xfrm>
            <a:prstGeom prst="rect">
              <a:avLst/>
            </a:prstGeom>
          </p:spPr>
        </p:pic>
        <p:sp>
          <p:nvSpPr>
            <p:cNvPr id="30" name="Rectangle 29"/>
            <p:cNvSpPr/>
            <p:nvPr/>
          </p:nvSpPr>
          <p:spPr>
            <a:xfrm>
              <a:off x="6196495" y="5323488"/>
              <a:ext cx="1509634" cy="358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329" y="4902984"/>
              <a:ext cx="355600" cy="279400"/>
            </a:xfrm>
            <a:prstGeom prst="rect">
              <a:avLst/>
            </a:prstGeom>
          </p:spPr>
        </p:pic>
        <p:pic>
          <p:nvPicPr>
            <p:cNvPr id="25" name="Picture 2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2462" y="4187898"/>
              <a:ext cx="279400" cy="203200"/>
            </a:xfrm>
            <a:prstGeom prst="rect">
              <a:avLst/>
            </a:prstGeom>
          </p:spPr>
        </p:pic>
        <p:pic>
          <p:nvPicPr>
            <p:cNvPr id="26" name="Picture 2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029" y="4534819"/>
              <a:ext cx="342900" cy="203200"/>
            </a:xfrm>
            <a:prstGeom prst="rect">
              <a:avLst/>
            </a:prstGeom>
          </p:spPr>
        </p:pic>
        <p:sp>
          <p:nvSpPr>
            <p:cNvPr id="27" name="TextBox 26"/>
            <p:cNvSpPr txBox="1"/>
            <p:nvPr/>
          </p:nvSpPr>
          <p:spPr>
            <a:xfrm>
              <a:off x="5227628" y="4718318"/>
              <a:ext cx="868372" cy="369332"/>
            </a:xfrm>
            <a:prstGeom prst="rect">
              <a:avLst/>
            </a:prstGeom>
            <a:noFill/>
          </p:spPr>
          <p:txBody>
            <a:bodyPr wrap="none" rtlCol="0">
              <a:spAutoFit/>
            </a:bodyPr>
            <a:lstStyle/>
            <a:p>
              <a:r>
                <a:rPr lang="en-US" dirty="0" smtClean="0"/>
                <a:t>2.0GeV</a:t>
              </a:r>
              <a:endParaRPr lang="en-US" dirty="0"/>
            </a:p>
          </p:txBody>
        </p:sp>
        <p:sp>
          <p:nvSpPr>
            <p:cNvPr id="29" name="TextBox 28"/>
            <p:cNvSpPr txBox="1"/>
            <p:nvPr/>
          </p:nvSpPr>
          <p:spPr>
            <a:xfrm>
              <a:off x="6096000" y="5323488"/>
              <a:ext cx="505667" cy="461665"/>
            </a:xfrm>
            <a:prstGeom prst="rect">
              <a:avLst/>
            </a:prstGeom>
            <a:noFill/>
          </p:spPr>
          <p:txBody>
            <a:bodyPr wrap="none" rtlCol="0">
              <a:spAutoFit/>
            </a:bodyPr>
            <a:lstStyle/>
            <a:p>
              <a:r>
                <a:rPr lang="en-US" sz="2400" dirty="0" smtClean="0"/>
                <a:t>0</a:t>
              </a:r>
              <a:r>
                <a:rPr lang="en-US" sz="2400" baseline="30000" dirty="0" smtClean="0"/>
                <a:t>+-</a:t>
              </a:r>
              <a:endParaRPr lang="en-US" sz="2400" baseline="30000" dirty="0"/>
            </a:p>
          </p:txBody>
        </p:sp>
        <p:sp>
          <p:nvSpPr>
            <p:cNvPr id="31" name="Rectangle 30"/>
            <p:cNvSpPr/>
            <p:nvPr/>
          </p:nvSpPr>
          <p:spPr>
            <a:xfrm>
              <a:off x="7069493" y="5323488"/>
              <a:ext cx="505667" cy="461665"/>
            </a:xfrm>
            <a:prstGeom prst="rect">
              <a:avLst/>
            </a:prstGeom>
          </p:spPr>
          <p:txBody>
            <a:bodyPr wrap="none">
              <a:spAutoFit/>
            </a:bodyPr>
            <a:lstStyle/>
            <a:p>
              <a:r>
                <a:rPr lang="en-US" sz="2400" dirty="0" smtClean="0"/>
                <a:t>2</a:t>
              </a:r>
              <a:r>
                <a:rPr lang="en-US" sz="2400" baseline="30000" dirty="0" smtClean="0"/>
                <a:t>+</a:t>
              </a:r>
              <a:r>
                <a:rPr lang="en-US" sz="2400" baseline="30000" dirty="0"/>
                <a:t>-</a:t>
              </a:r>
            </a:p>
          </p:txBody>
        </p:sp>
        <p:sp>
          <p:nvSpPr>
            <p:cNvPr id="33" name="Rectangle 32"/>
            <p:cNvSpPr/>
            <p:nvPr/>
          </p:nvSpPr>
          <p:spPr>
            <a:xfrm>
              <a:off x="6632513" y="5323488"/>
              <a:ext cx="505667" cy="461665"/>
            </a:xfrm>
            <a:prstGeom prst="rect">
              <a:avLst/>
            </a:prstGeom>
          </p:spPr>
          <p:txBody>
            <a:bodyPr wrap="none">
              <a:spAutoFit/>
            </a:bodyPr>
            <a:lstStyle/>
            <a:p>
              <a:r>
                <a:rPr lang="en-US" sz="2400" dirty="0" smtClean="0"/>
                <a:t>1</a:t>
              </a:r>
              <a:r>
                <a:rPr lang="en-US" sz="2400" baseline="30000" dirty="0" smtClean="0"/>
                <a:t>-+</a:t>
              </a:r>
              <a:endParaRPr lang="en-US" sz="2400" baseline="30000" dirty="0"/>
            </a:p>
          </p:txBody>
        </p:sp>
        <p:sp>
          <p:nvSpPr>
            <p:cNvPr id="34" name="TextBox 33"/>
            <p:cNvSpPr txBox="1"/>
            <p:nvPr/>
          </p:nvSpPr>
          <p:spPr>
            <a:xfrm>
              <a:off x="5227628" y="3844221"/>
              <a:ext cx="841659" cy="369332"/>
            </a:xfrm>
            <a:prstGeom prst="rect">
              <a:avLst/>
            </a:prstGeom>
            <a:noFill/>
          </p:spPr>
          <p:txBody>
            <a:bodyPr wrap="none" rtlCol="0">
              <a:spAutoFit/>
            </a:bodyPr>
            <a:lstStyle/>
            <a:p>
              <a:r>
                <a:rPr lang="en-US" dirty="0" smtClean="0"/>
                <a:t>2.5Gev</a:t>
              </a:r>
              <a:endParaRPr lang="en-US" dirty="0"/>
            </a:p>
          </p:txBody>
        </p:sp>
      </p:grpSp>
      <p:sp>
        <p:nvSpPr>
          <p:cNvPr id="2" name="TextBox 1"/>
          <p:cNvSpPr txBox="1"/>
          <p:nvPr/>
        </p:nvSpPr>
        <p:spPr>
          <a:xfrm>
            <a:off x="156654" y="1673008"/>
            <a:ext cx="6227837" cy="2677656"/>
          </a:xfrm>
          <a:prstGeom prst="rect">
            <a:avLst/>
          </a:prstGeom>
          <a:noFill/>
        </p:spPr>
        <p:txBody>
          <a:bodyPr wrap="none" rtlCol="0">
            <a:spAutoFit/>
          </a:bodyPr>
          <a:lstStyle/>
          <a:p>
            <a:r>
              <a:rPr lang="en-US" sz="2400" b="1" dirty="0" smtClean="0">
                <a:solidFill>
                  <a:schemeClr val="accent6">
                    <a:lumMod val="75000"/>
                  </a:schemeClr>
                </a:solidFill>
              </a:rPr>
              <a:t>``Constituent gluon’’ behaves like it has J</a:t>
            </a:r>
            <a:r>
              <a:rPr lang="en-US" sz="2400" b="1" baseline="30000" dirty="0" smtClean="0">
                <a:solidFill>
                  <a:schemeClr val="accent6">
                    <a:lumMod val="75000"/>
                  </a:schemeClr>
                </a:solidFill>
              </a:rPr>
              <a:t>PC</a:t>
            </a:r>
            <a:r>
              <a:rPr lang="en-US" sz="2400" b="1" dirty="0" smtClean="0">
                <a:solidFill>
                  <a:schemeClr val="accent6">
                    <a:lumMod val="75000"/>
                  </a:schemeClr>
                </a:solidFill>
              </a:rPr>
              <a:t> = 1</a:t>
            </a:r>
            <a:r>
              <a:rPr lang="en-US" sz="2400" b="1" baseline="30000" dirty="0" smtClean="0">
                <a:solidFill>
                  <a:schemeClr val="accent6">
                    <a:lumMod val="75000"/>
                  </a:schemeClr>
                </a:solidFill>
              </a:rPr>
              <a:t>+-</a:t>
            </a:r>
          </a:p>
          <a:p>
            <a:r>
              <a:rPr lang="en-US" sz="2400" b="1" dirty="0" smtClean="0">
                <a:solidFill>
                  <a:schemeClr val="accent6">
                    <a:lumMod val="75000"/>
                  </a:schemeClr>
                </a:solidFill>
              </a:rPr>
              <a:t>   Mass ~ 1-1.5 </a:t>
            </a:r>
            <a:r>
              <a:rPr lang="en-US" sz="2400" b="1" dirty="0" err="1" smtClean="0">
                <a:solidFill>
                  <a:schemeClr val="accent6">
                    <a:lumMod val="75000"/>
                  </a:schemeClr>
                </a:solidFill>
              </a:rPr>
              <a:t>GeV</a:t>
            </a:r>
            <a:endParaRPr lang="en-US" sz="2400" b="1" dirty="0" smtClean="0">
              <a:solidFill>
                <a:schemeClr val="accent6">
                  <a:lumMod val="75000"/>
                </a:schemeClr>
              </a:solidFill>
            </a:endParaRPr>
          </a:p>
          <a:p>
            <a:r>
              <a:rPr lang="en-US" sz="2400" b="1" baseline="30000" dirty="0">
                <a:solidFill>
                  <a:schemeClr val="accent6">
                    <a:lumMod val="75000"/>
                  </a:schemeClr>
                </a:solidFill>
              </a:rPr>
              <a:t> </a:t>
            </a:r>
            <a:r>
              <a:rPr lang="en-US" sz="2400" b="1" baseline="30000" dirty="0" smtClean="0">
                <a:solidFill>
                  <a:schemeClr val="accent6">
                    <a:lumMod val="75000"/>
                  </a:schemeClr>
                </a:solidFill>
              </a:rPr>
              <a:t> </a:t>
            </a:r>
            <a:r>
              <a:rPr lang="en-US" sz="2400" b="1" dirty="0" smtClean="0">
                <a:solidFill>
                  <a:schemeClr val="accent6">
                    <a:lumMod val="75000"/>
                  </a:schemeClr>
                </a:solidFill>
              </a:rPr>
              <a:t>  Lightest hybrid </a:t>
            </a:r>
            <a:r>
              <a:rPr lang="en-US" sz="2400" b="1" dirty="0" err="1" smtClean="0">
                <a:solidFill>
                  <a:schemeClr val="accent6">
                    <a:lumMod val="75000"/>
                  </a:schemeClr>
                </a:solidFill>
              </a:rPr>
              <a:t>nonets</a:t>
            </a:r>
            <a:r>
              <a:rPr lang="en-US" sz="2400" b="1" dirty="0" smtClean="0">
                <a:solidFill>
                  <a:schemeClr val="accent6">
                    <a:lumMod val="75000"/>
                  </a:schemeClr>
                </a:solidFill>
              </a:rPr>
              <a:t>: 1</a:t>
            </a:r>
            <a:r>
              <a:rPr lang="en-US" sz="2400" b="1" baseline="30000" dirty="0" smtClean="0">
                <a:solidFill>
                  <a:schemeClr val="accent6">
                    <a:lumMod val="75000"/>
                  </a:schemeClr>
                </a:solidFill>
              </a:rPr>
              <a:t>--</a:t>
            </a:r>
            <a:r>
              <a:rPr lang="en-US" sz="2400" b="1" dirty="0" smtClean="0">
                <a:solidFill>
                  <a:schemeClr val="accent6">
                    <a:lumMod val="75000"/>
                  </a:schemeClr>
                </a:solidFill>
              </a:rPr>
              <a:t>, (0</a:t>
            </a:r>
            <a:r>
              <a:rPr lang="en-US" sz="2400" b="1" baseline="30000" dirty="0" smtClean="0">
                <a:solidFill>
                  <a:schemeClr val="accent6">
                    <a:lumMod val="75000"/>
                  </a:schemeClr>
                </a:solidFill>
              </a:rPr>
              <a:t>-+</a:t>
            </a:r>
            <a:r>
              <a:rPr lang="en-US" sz="2400" b="1" dirty="0" smtClean="0">
                <a:solidFill>
                  <a:schemeClr val="accent6">
                    <a:lumMod val="75000"/>
                  </a:schemeClr>
                </a:solidFill>
              </a:rPr>
              <a:t>,1</a:t>
            </a:r>
            <a:r>
              <a:rPr lang="en-US" sz="2400" b="1" baseline="30000" dirty="0" smtClean="0">
                <a:solidFill>
                  <a:schemeClr val="accent6">
                    <a:lumMod val="75000"/>
                  </a:schemeClr>
                </a:solidFill>
              </a:rPr>
              <a:t>-+</a:t>
            </a:r>
            <a:r>
              <a:rPr lang="en-US" sz="2400" b="1" dirty="0" smtClean="0">
                <a:solidFill>
                  <a:schemeClr val="accent6">
                    <a:lumMod val="75000"/>
                  </a:schemeClr>
                </a:solidFill>
              </a:rPr>
              <a:t>, 2</a:t>
            </a:r>
            <a:r>
              <a:rPr lang="en-US" sz="2400" b="1" baseline="30000" dirty="0" smtClean="0">
                <a:solidFill>
                  <a:schemeClr val="accent6">
                    <a:lumMod val="75000"/>
                  </a:schemeClr>
                </a:solidFill>
              </a:rPr>
              <a:t>-+</a:t>
            </a:r>
            <a:r>
              <a:rPr lang="en-US" sz="2400" b="1" dirty="0" smtClean="0">
                <a:solidFill>
                  <a:schemeClr val="accent6">
                    <a:lumMod val="75000"/>
                  </a:schemeClr>
                </a:solidFill>
              </a:rPr>
              <a:t>) </a:t>
            </a:r>
          </a:p>
          <a:p>
            <a:endParaRPr lang="en-US" sz="2400" b="1" dirty="0">
              <a:solidFill>
                <a:schemeClr val="accent6">
                  <a:lumMod val="75000"/>
                </a:schemeClr>
              </a:solidFill>
            </a:endParaRPr>
          </a:p>
          <a:p>
            <a:r>
              <a:rPr lang="en-US" sz="2400" b="1" dirty="0">
                <a:solidFill>
                  <a:schemeClr val="accent6">
                    <a:lumMod val="75000"/>
                  </a:schemeClr>
                </a:solidFill>
              </a:rPr>
              <a:t> </a:t>
            </a:r>
            <a:r>
              <a:rPr lang="en-US" sz="2400" b="1" dirty="0" smtClean="0">
                <a:solidFill>
                  <a:schemeClr val="accent6">
                    <a:lumMod val="75000"/>
                  </a:schemeClr>
                </a:solidFill>
              </a:rPr>
              <a:t>   The 0+- and two 2+- exotic </a:t>
            </a:r>
            <a:r>
              <a:rPr lang="en-US" sz="2400" b="1" dirty="0" err="1" smtClean="0">
                <a:solidFill>
                  <a:schemeClr val="accent6">
                    <a:lumMod val="75000"/>
                  </a:schemeClr>
                </a:solidFill>
              </a:rPr>
              <a:t>nonets</a:t>
            </a:r>
            <a:r>
              <a:rPr lang="en-US" sz="2400" b="1" dirty="0" smtClean="0">
                <a:solidFill>
                  <a:schemeClr val="accent6">
                    <a:lumMod val="75000"/>
                  </a:schemeClr>
                </a:solidFill>
              </a:rPr>
              <a:t>:</a:t>
            </a:r>
          </a:p>
          <a:p>
            <a:r>
              <a:rPr lang="en-US" sz="2400" b="1" dirty="0">
                <a:solidFill>
                  <a:schemeClr val="accent6">
                    <a:lumMod val="75000"/>
                  </a:schemeClr>
                </a:solidFill>
              </a:rPr>
              <a:t> </a:t>
            </a:r>
            <a:r>
              <a:rPr lang="en-US" sz="2400" b="1" dirty="0" smtClean="0">
                <a:solidFill>
                  <a:schemeClr val="accent6">
                    <a:lumMod val="75000"/>
                  </a:schemeClr>
                </a:solidFill>
              </a:rPr>
              <a:t>   also a second </a:t>
            </a:r>
            <a:r>
              <a:rPr lang="en-US" sz="2400" b="1" dirty="0">
                <a:solidFill>
                  <a:schemeClr val="accent6">
                    <a:lumMod val="75000"/>
                  </a:schemeClr>
                </a:solidFill>
              </a:rPr>
              <a:t>1</a:t>
            </a:r>
            <a:r>
              <a:rPr lang="en-US" sz="2400" b="1" baseline="30000" dirty="0">
                <a:solidFill>
                  <a:schemeClr val="accent6">
                    <a:lumMod val="75000"/>
                  </a:schemeClr>
                </a:solidFill>
              </a:rPr>
              <a:t>-</a:t>
            </a:r>
            <a:r>
              <a:rPr lang="en-US" sz="2400" b="1" baseline="30000" dirty="0" smtClean="0">
                <a:solidFill>
                  <a:schemeClr val="accent6">
                    <a:lumMod val="75000"/>
                  </a:schemeClr>
                </a:solidFill>
              </a:rPr>
              <a:t>+ </a:t>
            </a:r>
            <a:r>
              <a:rPr lang="en-US" sz="2400" b="1" dirty="0" err="1" smtClean="0">
                <a:solidFill>
                  <a:schemeClr val="accent6">
                    <a:lumMod val="75000"/>
                  </a:schemeClr>
                </a:solidFill>
              </a:rPr>
              <a:t>nonet</a:t>
            </a:r>
            <a:endParaRPr lang="en-US" sz="2400" b="1" dirty="0" smtClean="0">
              <a:solidFill>
                <a:schemeClr val="accent6">
                  <a:lumMod val="75000"/>
                </a:schemeClr>
              </a:solidFill>
            </a:endParaRPr>
          </a:p>
          <a:p>
            <a:r>
              <a:rPr lang="en-US" sz="2400" b="1" dirty="0">
                <a:solidFill>
                  <a:schemeClr val="accent6">
                    <a:lumMod val="75000"/>
                  </a:schemeClr>
                </a:solidFill>
              </a:rPr>
              <a:t> </a:t>
            </a:r>
            <a:r>
              <a:rPr lang="en-US" sz="2400" b="1" dirty="0" smtClean="0">
                <a:solidFill>
                  <a:schemeClr val="accent6">
                    <a:lumMod val="75000"/>
                  </a:schemeClr>
                </a:solidFill>
              </a:rPr>
              <a:t>   p-wave meson plus a ``gluon’’</a:t>
            </a:r>
            <a:endParaRPr lang="en-US" sz="2400" b="1" dirty="0">
              <a:solidFill>
                <a:schemeClr val="accent6">
                  <a:lumMod val="75000"/>
                </a:schemeClr>
              </a:solidFill>
            </a:endParaRPr>
          </a:p>
        </p:txBody>
      </p:sp>
      <p:sp>
        <p:nvSpPr>
          <p:cNvPr id="20" name="Title 1"/>
          <p:cNvSpPr txBox="1">
            <a:spLocks/>
          </p:cNvSpPr>
          <p:nvPr/>
        </p:nvSpPr>
        <p:spPr>
          <a:xfrm>
            <a:off x="0" y="0"/>
            <a:ext cx="6384491" cy="7397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90"/>
                </a:solidFill>
              </a:rPr>
              <a:t>Spectroscopy and QCD   </a:t>
            </a:r>
            <a:endParaRPr lang="en-US" sz="3600" b="1" dirty="0">
              <a:solidFill>
                <a:srgbClr val="000090"/>
              </a:solidFill>
            </a:endParaRPr>
          </a:p>
        </p:txBody>
      </p:sp>
      <p:sp>
        <p:nvSpPr>
          <p:cNvPr id="7" name="TextBox 6"/>
          <p:cNvSpPr txBox="1"/>
          <p:nvPr/>
        </p:nvSpPr>
        <p:spPr>
          <a:xfrm>
            <a:off x="156654" y="5130063"/>
            <a:ext cx="9169021" cy="523220"/>
          </a:xfrm>
          <a:prstGeom prst="rect">
            <a:avLst/>
          </a:prstGeom>
          <a:noFill/>
        </p:spPr>
        <p:txBody>
          <a:bodyPr wrap="none" rtlCol="0">
            <a:spAutoFit/>
          </a:bodyPr>
          <a:lstStyle/>
          <a:p>
            <a:r>
              <a:rPr lang="en-US" sz="2800" b="1" dirty="0" smtClean="0">
                <a:solidFill>
                  <a:srgbClr val="0000FF"/>
                </a:solidFill>
              </a:rPr>
              <a:t>The GlueX program is to map the </a:t>
            </a:r>
            <a:r>
              <a:rPr lang="en-US" sz="2800" b="1" dirty="0" err="1" smtClean="0">
                <a:solidFill>
                  <a:srgbClr val="0000FF"/>
                </a:solidFill>
              </a:rPr>
              <a:t>nonets</a:t>
            </a:r>
            <a:r>
              <a:rPr lang="en-US" sz="2800" b="1" dirty="0" smtClean="0">
                <a:solidFill>
                  <a:srgbClr val="0000FF"/>
                </a:solidFill>
              </a:rPr>
              <a:t> of hybrid mesons.   </a:t>
            </a:r>
            <a:endParaRPr lang="en-US" sz="2800" b="1" dirty="0">
              <a:solidFill>
                <a:srgbClr val="0000FF"/>
              </a:solidFill>
            </a:endParaRPr>
          </a:p>
        </p:txBody>
      </p:sp>
      <p:sp>
        <p:nvSpPr>
          <p:cNvPr id="8" name="Rectangle 7"/>
          <p:cNvSpPr/>
          <p:nvPr/>
        </p:nvSpPr>
        <p:spPr>
          <a:xfrm>
            <a:off x="1129083" y="738485"/>
            <a:ext cx="2975619" cy="369332"/>
          </a:xfrm>
          <a:prstGeom prst="rect">
            <a:avLst/>
          </a:prstGeom>
        </p:spPr>
        <p:txBody>
          <a:bodyPr wrap="none">
            <a:spAutoFit/>
          </a:bodyPr>
          <a:lstStyle/>
          <a:p>
            <a:r>
              <a:rPr lang="en-US" dirty="0"/>
              <a:t>Phys</a:t>
            </a:r>
            <a:r>
              <a:rPr lang="en-US" dirty="0" smtClean="0"/>
              <a:t>. Rev</a:t>
            </a:r>
            <a:r>
              <a:rPr lang="en-US" dirty="0"/>
              <a:t>. D84 (2011) 074023</a:t>
            </a:r>
          </a:p>
        </p:txBody>
      </p:sp>
    </p:spTree>
    <p:extLst>
      <p:ext uri="{BB962C8B-B14F-4D97-AF65-F5344CB8AC3E}">
        <p14:creationId xmlns:p14="http://schemas.microsoft.com/office/powerpoint/2010/main" val="35120779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621272" y="3419863"/>
            <a:ext cx="3413478" cy="2936487"/>
          </a:xfrm>
          <a:prstGeom prst="rect">
            <a:avLst/>
          </a:prstGeom>
          <a:solidFill>
            <a:schemeClr val="accent6">
              <a:lumMod val="20000"/>
              <a:lumOff val="80000"/>
              <a:alpha val="9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t>6/18/13</a:t>
            </a:r>
            <a:endParaRPr lang="en-US" dirty="0"/>
          </a:p>
        </p:txBody>
      </p:sp>
      <p:sp>
        <p:nvSpPr>
          <p:cNvPr id="4" name="Footer Placeholder 3"/>
          <p:cNvSpPr>
            <a:spLocks noGrp="1"/>
          </p:cNvSpPr>
          <p:nvPr>
            <p:ph type="ftr" sz="quarter" idx="11"/>
          </p:nvPr>
        </p:nvSpPr>
        <p:spPr/>
        <p:txBody>
          <a:bodyPr/>
          <a:lstStyle/>
          <a:p>
            <a:r>
              <a:rPr lang="en-US" dirty="0" smtClean="0"/>
              <a:t>The GlueX Experiment</a:t>
            </a:r>
            <a:endParaRPr lang="en-US" dirty="0"/>
          </a:p>
        </p:txBody>
      </p:sp>
      <p:sp>
        <p:nvSpPr>
          <p:cNvPr id="5" name="Slide Number Placeholder 4"/>
          <p:cNvSpPr>
            <a:spLocks noGrp="1"/>
          </p:cNvSpPr>
          <p:nvPr>
            <p:ph type="sldNum" sz="quarter" idx="12"/>
          </p:nvPr>
        </p:nvSpPr>
        <p:spPr/>
        <p:txBody>
          <a:bodyPr/>
          <a:lstStyle/>
          <a:p>
            <a:fld id="{E192B626-A6BE-D94F-BF26-93175C54589D}" type="slidenum">
              <a:rPr lang="en-US" smtClean="0"/>
              <a:pPr/>
              <a:t>6</a:t>
            </a:fld>
            <a:endParaRPr lang="en-US" dirty="0"/>
          </a:p>
        </p:txBody>
      </p:sp>
      <p:sp>
        <p:nvSpPr>
          <p:cNvPr id="8" name="Rectangle 62"/>
          <p:cNvSpPr>
            <a:spLocks noChangeArrowheads="1"/>
          </p:cNvSpPr>
          <p:nvPr/>
        </p:nvSpPr>
        <p:spPr bwMode="auto">
          <a:xfrm>
            <a:off x="6286500" y="608808"/>
            <a:ext cx="2616200" cy="469900"/>
          </a:xfrm>
          <a:prstGeom prst="rect">
            <a:avLst/>
          </a:prstGeom>
          <a:noFill/>
          <a:ln w="9525">
            <a:noFill/>
            <a:miter lim="800000"/>
            <a:headEnd/>
            <a:tailEnd/>
          </a:ln>
          <a:effectLst/>
        </p:spPr>
        <p:txBody>
          <a:bodyPr anchor="ctr">
            <a:prstTxWarp prst="textNoShape">
              <a:avLst/>
            </a:prstTxWarp>
          </a:bodyPr>
          <a:lstStyle/>
          <a:p>
            <a:pPr algn="ctr"/>
            <a:r>
              <a:rPr lang="en-US" sz="3200" b="1" dirty="0">
                <a:solidFill>
                  <a:srgbClr val="3366CC"/>
                </a:solidFill>
              </a:rPr>
              <a:t>Quarkonium</a:t>
            </a:r>
          </a:p>
        </p:txBody>
      </p:sp>
      <p:grpSp>
        <p:nvGrpSpPr>
          <p:cNvPr id="9" name="Group 14"/>
          <p:cNvGrpSpPr>
            <a:grpSpLocks/>
          </p:cNvGrpSpPr>
          <p:nvPr/>
        </p:nvGrpSpPr>
        <p:grpSpPr bwMode="auto">
          <a:xfrm>
            <a:off x="6604000" y="1144219"/>
            <a:ext cx="1993900" cy="822325"/>
            <a:chOff x="4160" y="520"/>
            <a:chExt cx="1256" cy="518"/>
          </a:xfrm>
        </p:grpSpPr>
        <p:sp>
          <p:nvSpPr>
            <p:cNvPr id="10" name="Oval 4"/>
            <p:cNvSpPr>
              <a:spLocks noChangeArrowheads="1"/>
            </p:cNvSpPr>
            <p:nvPr/>
          </p:nvSpPr>
          <p:spPr bwMode="auto">
            <a:xfrm>
              <a:off x="4224" y="640"/>
              <a:ext cx="1152" cy="345"/>
            </a:xfrm>
            <a:prstGeom prst="ellipse">
              <a:avLst/>
            </a:prstGeom>
            <a:noFill/>
            <a:ln w="25400">
              <a:solidFill>
                <a:srgbClr val="993300"/>
              </a:solidFill>
              <a:round/>
              <a:headEnd/>
              <a:tailEnd/>
            </a:ln>
            <a:effectLst/>
          </p:spPr>
          <p:txBody>
            <a:bodyPr wrap="none" anchor="ctr">
              <a:prstTxWarp prst="textNoShape">
                <a:avLst/>
              </a:prstTxWarp>
            </a:bodyPr>
            <a:lstStyle/>
            <a:p>
              <a:endParaRPr lang="en-US" dirty="0"/>
            </a:p>
          </p:txBody>
        </p:sp>
        <p:grpSp>
          <p:nvGrpSpPr>
            <p:cNvPr id="11" name="Group 5"/>
            <p:cNvGrpSpPr>
              <a:grpSpLocks/>
            </p:cNvGrpSpPr>
            <p:nvPr/>
          </p:nvGrpSpPr>
          <p:grpSpPr bwMode="auto">
            <a:xfrm>
              <a:off x="4160" y="520"/>
              <a:ext cx="272" cy="518"/>
              <a:chOff x="760" y="1400"/>
              <a:chExt cx="272" cy="518"/>
            </a:xfrm>
          </p:grpSpPr>
          <p:sp>
            <p:nvSpPr>
              <p:cNvPr id="18" name="Line 6"/>
              <p:cNvSpPr>
                <a:spLocks noChangeShapeType="1"/>
              </p:cNvSpPr>
              <p:nvPr/>
            </p:nvSpPr>
            <p:spPr bwMode="auto">
              <a:xfrm flipV="1">
                <a:off x="904" y="1400"/>
                <a:ext cx="0" cy="518"/>
              </a:xfrm>
              <a:prstGeom prst="line">
                <a:avLst/>
              </a:prstGeom>
              <a:noFill/>
              <a:ln w="50800">
                <a:solidFill>
                  <a:srgbClr val="FF0000"/>
                </a:solidFill>
                <a:round/>
                <a:headEnd/>
                <a:tailEnd type="triangle" w="med" len="med"/>
              </a:ln>
              <a:effectLst/>
            </p:spPr>
            <p:txBody>
              <a:bodyPr wrap="none">
                <a:prstTxWarp prst="textNoShape">
                  <a:avLst/>
                </a:prstTxWarp>
              </a:bodyPr>
              <a:lstStyle/>
              <a:p>
                <a:endParaRPr lang="en-US" dirty="0"/>
              </a:p>
            </p:txBody>
          </p:sp>
          <p:sp>
            <p:nvSpPr>
              <p:cNvPr id="19" name="Oval 7"/>
              <p:cNvSpPr>
                <a:spLocks noChangeArrowheads="1"/>
              </p:cNvSpPr>
              <p:nvPr/>
            </p:nvSpPr>
            <p:spPr bwMode="auto">
              <a:xfrm>
                <a:off x="760" y="1552"/>
                <a:ext cx="272" cy="28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pPr algn="ctr"/>
                <a:r>
                  <a:rPr lang="en-US" dirty="0">
                    <a:solidFill>
                      <a:srgbClr val="FFFF00"/>
                    </a:solidFill>
                  </a:rPr>
                  <a:t>q</a:t>
                </a:r>
              </a:p>
            </p:txBody>
          </p:sp>
        </p:grpSp>
        <p:grpSp>
          <p:nvGrpSpPr>
            <p:cNvPr id="12" name="Group 8"/>
            <p:cNvGrpSpPr>
              <a:grpSpLocks/>
            </p:cNvGrpSpPr>
            <p:nvPr/>
          </p:nvGrpSpPr>
          <p:grpSpPr bwMode="auto">
            <a:xfrm>
              <a:off x="5144" y="520"/>
              <a:ext cx="272" cy="518"/>
              <a:chOff x="1360" y="1416"/>
              <a:chExt cx="272" cy="518"/>
            </a:xfrm>
          </p:grpSpPr>
          <p:sp>
            <p:nvSpPr>
              <p:cNvPr id="16" name="Line 9"/>
              <p:cNvSpPr>
                <a:spLocks noChangeShapeType="1"/>
              </p:cNvSpPr>
              <p:nvPr/>
            </p:nvSpPr>
            <p:spPr bwMode="auto">
              <a:xfrm flipV="1">
                <a:off x="1496" y="1416"/>
                <a:ext cx="0" cy="518"/>
              </a:xfrm>
              <a:prstGeom prst="line">
                <a:avLst/>
              </a:prstGeom>
              <a:noFill/>
              <a:ln w="50800">
                <a:solidFill>
                  <a:srgbClr val="FF0000"/>
                </a:solidFill>
                <a:round/>
                <a:headEnd/>
                <a:tailEnd type="triangle" w="med" len="med"/>
              </a:ln>
              <a:effectLst/>
            </p:spPr>
            <p:txBody>
              <a:bodyPr wrap="none">
                <a:prstTxWarp prst="textNoShape">
                  <a:avLst/>
                </a:prstTxWarp>
              </a:bodyPr>
              <a:lstStyle/>
              <a:p>
                <a:endParaRPr lang="en-US" dirty="0"/>
              </a:p>
            </p:txBody>
          </p:sp>
          <p:sp>
            <p:nvSpPr>
              <p:cNvPr id="17" name="Oval 10"/>
              <p:cNvSpPr>
                <a:spLocks noChangeArrowheads="1"/>
              </p:cNvSpPr>
              <p:nvPr/>
            </p:nvSpPr>
            <p:spPr bwMode="auto">
              <a:xfrm>
                <a:off x="1360" y="1552"/>
                <a:ext cx="272" cy="280"/>
              </a:xfrm>
              <a:prstGeom prst="ellipse">
                <a:avLst/>
              </a:prstGeom>
              <a:solidFill>
                <a:srgbClr val="FFFF00"/>
              </a:solidFill>
              <a:ln w="9525">
                <a:solidFill>
                  <a:schemeClr val="tx1"/>
                </a:solidFill>
                <a:round/>
                <a:headEnd/>
                <a:tailEnd/>
              </a:ln>
              <a:effectLst/>
            </p:spPr>
            <p:txBody>
              <a:bodyPr wrap="none" anchor="ctr">
                <a:prstTxWarp prst="textNoShape">
                  <a:avLst/>
                </a:prstTxWarp>
              </a:bodyPr>
              <a:lstStyle/>
              <a:p>
                <a:pPr algn="ctr"/>
                <a:r>
                  <a:rPr lang="en-US" dirty="0">
                    <a:solidFill>
                      <a:srgbClr val="0000CC"/>
                    </a:solidFill>
                  </a:rPr>
                  <a:t>q</a:t>
                </a:r>
                <a:endParaRPr lang="en-US" baseline="30000" dirty="0">
                  <a:solidFill>
                    <a:srgbClr val="0000CC"/>
                  </a:solidFill>
                </a:endParaRPr>
              </a:p>
            </p:txBody>
          </p:sp>
        </p:grpSp>
        <p:sp>
          <p:nvSpPr>
            <p:cNvPr id="13" name="Line 11"/>
            <p:cNvSpPr>
              <a:spLocks noChangeShapeType="1"/>
            </p:cNvSpPr>
            <p:nvPr/>
          </p:nvSpPr>
          <p:spPr bwMode="auto">
            <a:xfrm>
              <a:off x="4704" y="984"/>
              <a:ext cx="144" cy="0"/>
            </a:xfrm>
            <a:prstGeom prst="line">
              <a:avLst/>
            </a:prstGeom>
            <a:noFill/>
            <a:ln w="25400">
              <a:solidFill>
                <a:srgbClr val="993300"/>
              </a:solidFill>
              <a:round/>
              <a:headEnd/>
              <a:tailEnd type="triangle" w="med" len="med"/>
            </a:ln>
            <a:effectLst/>
          </p:spPr>
          <p:txBody>
            <a:bodyPr wrap="none">
              <a:prstTxWarp prst="textNoShape">
                <a:avLst/>
              </a:prstTxWarp>
            </a:bodyPr>
            <a:lstStyle/>
            <a:p>
              <a:endParaRPr lang="en-US" dirty="0"/>
            </a:p>
          </p:txBody>
        </p:sp>
        <p:sp>
          <p:nvSpPr>
            <p:cNvPr id="14" name="Line 12"/>
            <p:cNvSpPr>
              <a:spLocks noChangeShapeType="1"/>
            </p:cNvSpPr>
            <p:nvPr/>
          </p:nvSpPr>
          <p:spPr bwMode="auto">
            <a:xfrm>
              <a:off x="4752" y="648"/>
              <a:ext cx="168" cy="0"/>
            </a:xfrm>
            <a:prstGeom prst="line">
              <a:avLst/>
            </a:prstGeom>
            <a:noFill/>
            <a:ln w="25400">
              <a:solidFill>
                <a:srgbClr val="993300"/>
              </a:solidFill>
              <a:round/>
              <a:headEnd type="triangle" w="med" len="med"/>
              <a:tailEnd/>
            </a:ln>
            <a:effectLst/>
          </p:spPr>
          <p:txBody>
            <a:bodyPr wrap="none">
              <a:prstTxWarp prst="textNoShape">
                <a:avLst/>
              </a:prstTxWarp>
            </a:bodyPr>
            <a:lstStyle/>
            <a:p>
              <a:endParaRPr lang="en-US" dirty="0"/>
            </a:p>
          </p:txBody>
        </p:sp>
        <p:sp>
          <p:nvSpPr>
            <p:cNvPr id="15" name="Line 13"/>
            <p:cNvSpPr>
              <a:spLocks noChangeShapeType="1"/>
            </p:cNvSpPr>
            <p:nvPr/>
          </p:nvSpPr>
          <p:spPr bwMode="auto">
            <a:xfrm>
              <a:off x="4248" y="744"/>
              <a:ext cx="88" cy="0"/>
            </a:xfrm>
            <a:prstGeom prst="line">
              <a:avLst/>
            </a:prstGeom>
            <a:noFill/>
            <a:ln w="12700">
              <a:solidFill>
                <a:srgbClr val="FFFF00"/>
              </a:solidFill>
              <a:round/>
              <a:headEnd/>
              <a:tailEnd/>
            </a:ln>
            <a:effectLst/>
          </p:spPr>
          <p:txBody>
            <a:bodyPr wrap="none">
              <a:prstTxWarp prst="textNoShape">
                <a:avLst/>
              </a:prstTxWarp>
            </a:bodyPr>
            <a:lstStyle/>
            <a:p>
              <a:endParaRPr lang="en-US" dirty="0"/>
            </a:p>
          </p:txBody>
        </p:sp>
      </p:gr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65" y="1123423"/>
            <a:ext cx="5054600" cy="355600"/>
          </a:xfrm>
          <a:prstGeom prst="rect">
            <a:avLst/>
          </a:prstGeom>
        </p:spPr>
      </p:pic>
      <p:pic>
        <p:nvPicPr>
          <p:cNvPr id="20" name="Picture 1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65" y="1571164"/>
            <a:ext cx="4902200" cy="355600"/>
          </a:xfrm>
          <a:prstGeom prst="rect">
            <a:avLst/>
          </a:prstGeom>
        </p:spPr>
      </p:pic>
      <p:pic>
        <p:nvPicPr>
          <p:cNvPr id="23" name="Picture 2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65" y="3008271"/>
            <a:ext cx="4991100" cy="368300"/>
          </a:xfrm>
          <a:prstGeom prst="rect">
            <a:avLst/>
          </a:prstGeom>
        </p:spPr>
      </p:pic>
      <p:pic>
        <p:nvPicPr>
          <p:cNvPr id="24" name="Picture 2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15" y="3439666"/>
            <a:ext cx="5067300" cy="368300"/>
          </a:xfrm>
          <a:prstGeom prst="rect">
            <a:avLst/>
          </a:prstGeom>
        </p:spPr>
      </p:pic>
      <p:pic>
        <p:nvPicPr>
          <p:cNvPr id="32" name="Picture 3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65" y="2106140"/>
            <a:ext cx="5181600" cy="368300"/>
          </a:xfrm>
          <a:prstGeom prst="rect">
            <a:avLst/>
          </a:prstGeom>
        </p:spPr>
      </p:pic>
      <p:pic>
        <p:nvPicPr>
          <p:cNvPr id="33" name="Picture 3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65" y="2520355"/>
            <a:ext cx="5143500" cy="368300"/>
          </a:xfrm>
          <a:prstGeom prst="rect">
            <a:avLst/>
          </a:prstGeom>
        </p:spPr>
      </p:pic>
      <p:sp>
        <p:nvSpPr>
          <p:cNvPr id="2" name="TextBox 1"/>
          <p:cNvSpPr txBox="1"/>
          <p:nvPr/>
        </p:nvSpPr>
        <p:spPr>
          <a:xfrm>
            <a:off x="5645761" y="3419863"/>
            <a:ext cx="3256939" cy="1200328"/>
          </a:xfrm>
          <a:prstGeom prst="rect">
            <a:avLst/>
          </a:prstGeom>
          <a:noFill/>
        </p:spPr>
        <p:txBody>
          <a:bodyPr wrap="square" rtlCol="0">
            <a:spAutoFit/>
          </a:bodyPr>
          <a:lstStyle/>
          <a:p>
            <a:r>
              <a:rPr lang="en-US" sz="2400" b="1" dirty="0" smtClean="0">
                <a:solidFill>
                  <a:schemeClr val="accent4">
                    <a:lumMod val="75000"/>
                  </a:schemeClr>
                </a:solidFill>
              </a:rPr>
              <a:t>Lattice QCD suggests  some </a:t>
            </a:r>
            <a:r>
              <a:rPr lang="en-US" sz="2400" b="1" dirty="0" err="1" smtClean="0">
                <a:solidFill>
                  <a:schemeClr val="accent4">
                    <a:lumMod val="75000"/>
                  </a:schemeClr>
                </a:solidFill>
              </a:rPr>
              <a:t>nonets</a:t>
            </a:r>
            <a:r>
              <a:rPr lang="en-US" sz="2400" b="1" dirty="0" smtClean="0">
                <a:solidFill>
                  <a:schemeClr val="accent4">
                    <a:lumMod val="75000"/>
                  </a:schemeClr>
                </a:solidFill>
              </a:rPr>
              <a:t> do not have ideal mixing:</a:t>
            </a:r>
            <a:endParaRPr lang="en-US" sz="2400" b="1" dirty="0">
              <a:solidFill>
                <a:schemeClr val="accent4">
                  <a:lumMod val="75000"/>
                </a:schemeClr>
              </a:solidFill>
            </a:endParaRPr>
          </a:p>
        </p:txBody>
      </p:sp>
      <p:sp>
        <p:nvSpPr>
          <p:cNvPr id="21" name="TextBox 20"/>
          <p:cNvSpPr txBox="1"/>
          <p:nvPr/>
        </p:nvSpPr>
        <p:spPr>
          <a:xfrm>
            <a:off x="730650" y="508874"/>
            <a:ext cx="4714828" cy="461665"/>
          </a:xfrm>
          <a:prstGeom prst="rect">
            <a:avLst/>
          </a:prstGeom>
          <a:noFill/>
        </p:spPr>
        <p:txBody>
          <a:bodyPr wrap="square" rtlCol="0">
            <a:spAutoFit/>
          </a:bodyPr>
          <a:lstStyle/>
          <a:p>
            <a:r>
              <a:rPr lang="en-US" sz="2400" b="1" dirty="0" smtClean="0">
                <a:solidFill>
                  <a:schemeClr val="accent4">
                    <a:lumMod val="75000"/>
                  </a:schemeClr>
                </a:solidFill>
              </a:rPr>
              <a:t>Experimental results on mixing:</a:t>
            </a:r>
            <a:endParaRPr lang="en-US" sz="2400" b="1" dirty="0">
              <a:solidFill>
                <a:schemeClr val="accent4">
                  <a:lumMod val="75000"/>
                </a:schemeClr>
              </a:solidFill>
            </a:endParaRPr>
          </a:p>
        </p:txBody>
      </p:sp>
      <p:sp>
        <p:nvSpPr>
          <p:cNvPr id="22" name="TextBox 21"/>
          <p:cNvSpPr txBox="1"/>
          <p:nvPr/>
        </p:nvSpPr>
        <p:spPr>
          <a:xfrm>
            <a:off x="5621272" y="4748769"/>
            <a:ext cx="3486652" cy="1569660"/>
          </a:xfrm>
          <a:prstGeom prst="rect">
            <a:avLst/>
          </a:prstGeom>
          <a:noFill/>
        </p:spPr>
        <p:txBody>
          <a:bodyPr wrap="none" rtlCol="0">
            <a:spAutoFit/>
          </a:bodyPr>
          <a:lstStyle/>
          <a:p>
            <a:r>
              <a:rPr lang="en-US" sz="2400" dirty="0" smtClean="0">
                <a:solidFill>
                  <a:srgbClr val="800080"/>
                </a:solidFill>
              </a:rPr>
              <a:t>0</a:t>
            </a:r>
            <a:r>
              <a:rPr lang="en-US" sz="2400" baseline="30000" dirty="0" smtClean="0">
                <a:solidFill>
                  <a:srgbClr val="800080"/>
                </a:solidFill>
              </a:rPr>
              <a:t>-+</a:t>
            </a:r>
            <a:r>
              <a:rPr lang="en-US" sz="2400" dirty="0" smtClean="0">
                <a:solidFill>
                  <a:srgbClr val="800080"/>
                </a:solidFill>
              </a:rPr>
              <a:t> ground state and radial</a:t>
            </a:r>
          </a:p>
          <a:p>
            <a:r>
              <a:rPr lang="en-US" sz="2400" dirty="0" smtClean="0">
                <a:solidFill>
                  <a:srgbClr val="800080"/>
                </a:solidFill>
              </a:rPr>
              <a:t>1</a:t>
            </a:r>
            <a:r>
              <a:rPr lang="en-US" sz="2400" baseline="30000" dirty="0">
                <a:solidFill>
                  <a:srgbClr val="800080"/>
                </a:solidFill>
              </a:rPr>
              <a:t>-</a:t>
            </a:r>
            <a:r>
              <a:rPr lang="en-US" sz="2400" baseline="30000" dirty="0" smtClean="0">
                <a:solidFill>
                  <a:srgbClr val="800080"/>
                </a:solidFill>
              </a:rPr>
              <a:t>-</a:t>
            </a:r>
            <a:r>
              <a:rPr lang="en-US" sz="2400" dirty="0" smtClean="0">
                <a:solidFill>
                  <a:srgbClr val="800080"/>
                </a:solidFill>
              </a:rPr>
              <a:t> </a:t>
            </a:r>
            <a:r>
              <a:rPr lang="en-US" sz="2400" baseline="30000" dirty="0" smtClean="0">
                <a:solidFill>
                  <a:srgbClr val="800080"/>
                </a:solidFill>
              </a:rPr>
              <a:t>3</a:t>
            </a:r>
            <a:r>
              <a:rPr lang="en-US" sz="2400" dirty="0" smtClean="0">
                <a:solidFill>
                  <a:srgbClr val="800080"/>
                </a:solidFill>
              </a:rPr>
              <a:t>D</a:t>
            </a:r>
            <a:r>
              <a:rPr lang="en-US" sz="2400" baseline="-25000" dirty="0" smtClean="0">
                <a:solidFill>
                  <a:srgbClr val="800080"/>
                </a:solidFill>
              </a:rPr>
              <a:t>1</a:t>
            </a:r>
            <a:r>
              <a:rPr lang="en-US" sz="2400" dirty="0" smtClean="0">
                <a:solidFill>
                  <a:srgbClr val="800080"/>
                </a:solidFill>
              </a:rPr>
              <a:t> ground state. </a:t>
            </a:r>
          </a:p>
          <a:p>
            <a:r>
              <a:rPr lang="en-US" sz="2400" dirty="0" smtClean="0">
                <a:solidFill>
                  <a:srgbClr val="800080"/>
                </a:solidFill>
              </a:rPr>
              <a:t>1</a:t>
            </a:r>
            <a:r>
              <a:rPr lang="en-US" sz="2400" baseline="30000" dirty="0" smtClean="0">
                <a:solidFill>
                  <a:srgbClr val="800080"/>
                </a:solidFill>
              </a:rPr>
              <a:t>++ </a:t>
            </a:r>
            <a:r>
              <a:rPr lang="en-US" sz="2400" dirty="0" smtClean="0">
                <a:solidFill>
                  <a:srgbClr val="800080"/>
                </a:solidFill>
              </a:rPr>
              <a:t>ground state</a:t>
            </a:r>
          </a:p>
          <a:p>
            <a:r>
              <a:rPr lang="en-US" sz="2400" dirty="0" smtClean="0">
                <a:solidFill>
                  <a:srgbClr val="800080"/>
                </a:solidFill>
              </a:rPr>
              <a:t>1</a:t>
            </a:r>
            <a:r>
              <a:rPr lang="en-US" sz="2400" baseline="30000" dirty="0" smtClean="0">
                <a:solidFill>
                  <a:srgbClr val="800080"/>
                </a:solidFill>
              </a:rPr>
              <a:t>-+</a:t>
            </a:r>
            <a:r>
              <a:rPr lang="en-US" sz="2400" dirty="0" smtClean="0">
                <a:solidFill>
                  <a:srgbClr val="800080"/>
                </a:solidFill>
              </a:rPr>
              <a:t> exotic</a:t>
            </a:r>
            <a:endParaRPr lang="en-US" sz="2400" dirty="0">
              <a:solidFill>
                <a:srgbClr val="800080"/>
              </a:solidFill>
            </a:endParaRPr>
          </a:p>
        </p:txBody>
      </p:sp>
      <p:sp>
        <p:nvSpPr>
          <p:cNvPr id="31" name="Title 1"/>
          <p:cNvSpPr>
            <a:spLocks noGrp="1"/>
          </p:cNvSpPr>
          <p:nvPr>
            <p:ph type="title"/>
          </p:nvPr>
        </p:nvSpPr>
        <p:spPr>
          <a:xfrm>
            <a:off x="0" y="0"/>
            <a:ext cx="6384491" cy="739707"/>
          </a:xfrm>
        </p:spPr>
        <p:txBody>
          <a:bodyPr>
            <a:normAutofit/>
          </a:bodyPr>
          <a:lstStyle/>
          <a:p>
            <a:r>
              <a:rPr lang="en-US" sz="3600" b="1" dirty="0" smtClean="0">
                <a:solidFill>
                  <a:srgbClr val="000090"/>
                </a:solidFill>
              </a:rPr>
              <a:t>Spectroscopy and QCD</a:t>
            </a:r>
            <a:endParaRPr lang="en-US" sz="3600" b="1" dirty="0">
              <a:solidFill>
                <a:srgbClr val="000090"/>
              </a:solidFill>
            </a:endParaRPr>
          </a:p>
        </p:txBody>
      </p:sp>
      <p:sp>
        <p:nvSpPr>
          <p:cNvPr id="29" name="TextBox 28"/>
          <p:cNvSpPr txBox="1"/>
          <p:nvPr/>
        </p:nvSpPr>
        <p:spPr>
          <a:xfrm>
            <a:off x="7467600" y="2034795"/>
            <a:ext cx="1492716" cy="523220"/>
          </a:xfrm>
          <a:prstGeom prst="rect">
            <a:avLst/>
          </a:prstGeom>
          <a:noFill/>
        </p:spPr>
        <p:txBody>
          <a:bodyPr wrap="none" rtlCol="0">
            <a:spAutoFit/>
          </a:bodyPr>
          <a:lstStyle/>
          <a:p>
            <a:r>
              <a:rPr lang="en-US" sz="2800" b="1" dirty="0" smtClean="0">
                <a:solidFill>
                  <a:schemeClr val="accent6">
                    <a:lumMod val="75000"/>
                  </a:schemeClr>
                </a:solidFill>
                <a:latin typeface="Symbol"/>
              </a:rPr>
              <a:t>q</a:t>
            </a:r>
            <a:r>
              <a:rPr lang="en-US" sz="2800" b="1" dirty="0" smtClean="0">
                <a:solidFill>
                  <a:schemeClr val="accent6">
                    <a:lumMod val="75000"/>
                  </a:schemeClr>
                </a:solidFill>
              </a:rPr>
              <a:t> = 35.3</a:t>
            </a:r>
            <a:r>
              <a:rPr lang="en-US" sz="2800" b="1" baseline="30000" dirty="0" smtClean="0">
                <a:solidFill>
                  <a:schemeClr val="accent6">
                    <a:lumMod val="75000"/>
                  </a:schemeClr>
                </a:solidFill>
              </a:rPr>
              <a:t>o</a:t>
            </a:r>
            <a:endParaRPr lang="en-US" sz="2800" b="1" baseline="30000" dirty="0">
              <a:solidFill>
                <a:schemeClr val="accent6">
                  <a:lumMod val="75000"/>
                </a:schemeClr>
              </a:solidFill>
            </a:endParaRPr>
          </a:p>
        </p:txBody>
      </p:sp>
      <p:sp>
        <p:nvSpPr>
          <p:cNvPr id="30" name="TextBox 29"/>
          <p:cNvSpPr txBox="1"/>
          <p:nvPr/>
        </p:nvSpPr>
        <p:spPr>
          <a:xfrm>
            <a:off x="63500" y="4010105"/>
            <a:ext cx="5613276" cy="2308324"/>
          </a:xfrm>
          <a:prstGeom prst="rect">
            <a:avLst/>
          </a:prstGeom>
          <a:noFill/>
        </p:spPr>
        <p:txBody>
          <a:bodyPr wrap="square" rtlCol="0">
            <a:spAutoFit/>
          </a:bodyPr>
          <a:lstStyle/>
          <a:p>
            <a:r>
              <a:rPr lang="en-US" sz="2400" b="1" dirty="0" smtClean="0">
                <a:solidFill>
                  <a:schemeClr val="accent6">
                    <a:lumMod val="75000"/>
                  </a:schemeClr>
                </a:solidFill>
              </a:rPr>
              <a:t>Measure through decay rates:</a:t>
            </a:r>
            <a:endParaRPr lang="en-US" sz="2400" dirty="0"/>
          </a:p>
          <a:p>
            <a:r>
              <a:rPr lang="en-US" sz="2400" dirty="0">
                <a:solidFill>
                  <a:srgbClr val="0000FF"/>
                </a:solidFill>
              </a:rPr>
              <a:t>f</a:t>
            </a:r>
            <a:r>
              <a:rPr lang="en-US" sz="2400" baseline="-25000" dirty="0" smtClean="0">
                <a:solidFill>
                  <a:srgbClr val="0000FF"/>
                </a:solidFill>
              </a:rPr>
              <a:t>2</a:t>
            </a:r>
            <a:r>
              <a:rPr lang="en-US" sz="2400" dirty="0" smtClean="0">
                <a:solidFill>
                  <a:srgbClr val="0000FF"/>
                </a:solidFill>
              </a:rPr>
              <a:t>(1270)</a:t>
            </a:r>
            <a:r>
              <a:rPr lang="en-GB" sz="2400" dirty="0" smtClean="0">
                <a:solidFill>
                  <a:srgbClr val="0000FF"/>
                </a:solidFill>
                <a:latin typeface="Symbol" pitchFamily="16" charset="2"/>
              </a:rPr>
              <a:t>   </a:t>
            </a:r>
            <a:r>
              <a:rPr lang="en-GB" sz="2400" dirty="0" smtClean="0">
                <a:solidFill>
                  <a:srgbClr val="0000FF"/>
                </a:solidFill>
              </a:rPr>
              <a:t>KK / </a:t>
            </a:r>
            <a:r>
              <a:rPr lang="en-US" sz="2400" dirty="0" smtClean="0">
                <a:solidFill>
                  <a:srgbClr val="0000FF"/>
                </a:solidFill>
              </a:rPr>
              <a:t>f</a:t>
            </a:r>
            <a:r>
              <a:rPr lang="en-US" sz="2400" baseline="-25000" dirty="0" smtClean="0">
                <a:solidFill>
                  <a:srgbClr val="0000FF"/>
                </a:solidFill>
              </a:rPr>
              <a:t>2</a:t>
            </a:r>
            <a:r>
              <a:rPr lang="en-US" sz="2400" dirty="0" smtClean="0">
                <a:solidFill>
                  <a:srgbClr val="0000FF"/>
                </a:solidFill>
              </a:rPr>
              <a:t>(1270)</a:t>
            </a:r>
            <a:r>
              <a:rPr lang="en-GB" sz="2400" dirty="0" smtClean="0">
                <a:solidFill>
                  <a:srgbClr val="0000FF"/>
                </a:solidFill>
                <a:latin typeface="Symbol" pitchFamily="16" charset="2"/>
              </a:rPr>
              <a:t>   </a:t>
            </a:r>
            <a:r>
              <a:rPr lang="en-GB" sz="2400" dirty="0" err="1" smtClean="0">
                <a:solidFill>
                  <a:srgbClr val="0000FF"/>
                </a:solidFill>
                <a:latin typeface="Symbol" pitchFamily="16" charset="2"/>
              </a:rPr>
              <a:t>pp</a:t>
            </a:r>
            <a:r>
              <a:rPr lang="en-GB" sz="2400" dirty="0" smtClean="0">
                <a:solidFill>
                  <a:srgbClr val="0000FF"/>
                </a:solidFill>
              </a:rPr>
              <a:t>  ~ 0.05</a:t>
            </a:r>
          </a:p>
          <a:p>
            <a:r>
              <a:rPr lang="en-GB" sz="2400" dirty="0">
                <a:solidFill>
                  <a:srgbClr val="0000FF"/>
                </a:solidFill>
              </a:rPr>
              <a:t>f</a:t>
            </a:r>
            <a:r>
              <a:rPr lang="en-US" sz="2400" dirty="0" smtClean="0">
                <a:solidFill>
                  <a:srgbClr val="0000FF"/>
                </a:solidFill>
              </a:rPr>
              <a:t>’</a:t>
            </a:r>
            <a:r>
              <a:rPr lang="en-US" sz="2400" baseline="-25000" dirty="0" smtClean="0">
                <a:solidFill>
                  <a:srgbClr val="0000FF"/>
                </a:solidFill>
              </a:rPr>
              <a:t>2</a:t>
            </a:r>
            <a:r>
              <a:rPr lang="en-US" sz="2400" dirty="0" smtClean="0">
                <a:solidFill>
                  <a:srgbClr val="0000FF"/>
                </a:solidFill>
              </a:rPr>
              <a:t>(1525)</a:t>
            </a:r>
            <a:r>
              <a:rPr lang="en-GB" sz="2400" dirty="0" smtClean="0">
                <a:solidFill>
                  <a:srgbClr val="0000FF"/>
                </a:solidFill>
                <a:latin typeface="Symbol" pitchFamily="16" charset="2"/>
              </a:rPr>
              <a:t>  </a:t>
            </a:r>
            <a:r>
              <a:rPr lang="en-GB" sz="2400" dirty="0" err="1" smtClean="0">
                <a:solidFill>
                  <a:srgbClr val="0000FF"/>
                </a:solidFill>
                <a:latin typeface="Symbol" pitchFamily="16" charset="2"/>
              </a:rPr>
              <a:t>pp</a:t>
            </a:r>
            <a:r>
              <a:rPr lang="en-GB" sz="2400" dirty="0" smtClean="0">
                <a:solidFill>
                  <a:srgbClr val="0000FF"/>
                </a:solidFill>
              </a:rPr>
              <a:t> / </a:t>
            </a:r>
            <a:r>
              <a:rPr lang="en-US" sz="2400" dirty="0" smtClean="0">
                <a:solidFill>
                  <a:srgbClr val="0000FF"/>
                </a:solidFill>
              </a:rPr>
              <a:t>f’</a:t>
            </a:r>
            <a:r>
              <a:rPr lang="en-US" sz="2400" baseline="-25000" dirty="0" smtClean="0">
                <a:solidFill>
                  <a:srgbClr val="0000FF"/>
                </a:solidFill>
              </a:rPr>
              <a:t>2</a:t>
            </a:r>
            <a:r>
              <a:rPr lang="en-US" sz="2400" dirty="0" smtClean="0">
                <a:solidFill>
                  <a:srgbClr val="0000FF"/>
                </a:solidFill>
              </a:rPr>
              <a:t>(1525)</a:t>
            </a:r>
            <a:r>
              <a:rPr lang="en-GB" sz="2400" dirty="0" smtClean="0">
                <a:solidFill>
                  <a:srgbClr val="0000FF"/>
                </a:solidFill>
                <a:latin typeface="Symbol" pitchFamily="16" charset="2"/>
              </a:rPr>
              <a:t>  </a:t>
            </a:r>
            <a:r>
              <a:rPr lang="en-GB" sz="2400" dirty="0" smtClean="0">
                <a:solidFill>
                  <a:srgbClr val="0000FF"/>
                </a:solidFill>
              </a:rPr>
              <a:t>KK</a:t>
            </a:r>
            <a:r>
              <a:rPr lang="en-GB" sz="2400" dirty="0" smtClean="0">
                <a:solidFill>
                  <a:srgbClr val="0000FF"/>
                </a:solidFill>
                <a:latin typeface="Symbol" pitchFamily="16" charset="2"/>
              </a:rPr>
              <a:t>  </a:t>
            </a:r>
            <a:r>
              <a:rPr lang="en-GB" sz="2400" dirty="0" smtClean="0">
                <a:solidFill>
                  <a:srgbClr val="0000FF"/>
                </a:solidFill>
              </a:rPr>
              <a:t>~ 0.009</a:t>
            </a:r>
          </a:p>
          <a:p>
            <a:endParaRPr lang="en-GB" sz="2400" dirty="0">
              <a:solidFill>
                <a:srgbClr val="0000FF"/>
              </a:solidFill>
            </a:endParaRPr>
          </a:p>
          <a:p>
            <a:r>
              <a:rPr lang="en-GB" sz="2400" dirty="0" smtClean="0">
                <a:solidFill>
                  <a:schemeClr val="accent6">
                    <a:lumMod val="75000"/>
                  </a:schemeClr>
                </a:solidFill>
              </a:rPr>
              <a:t>GlueX needs to observe the ss and </a:t>
            </a:r>
            <a:r>
              <a:rPr lang="en-GB" sz="2400" dirty="0" err="1" smtClean="0">
                <a:solidFill>
                  <a:schemeClr val="accent6">
                    <a:lumMod val="75000"/>
                  </a:schemeClr>
                </a:solidFill>
              </a:rPr>
              <a:t>ll</a:t>
            </a:r>
            <a:r>
              <a:rPr lang="en-GB" sz="2400" dirty="0" smtClean="0">
                <a:solidFill>
                  <a:schemeClr val="accent6">
                    <a:lumMod val="75000"/>
                  </a:schemeClr>
                </a:solidFill>
              </a:rPr>
              <a:t> states and see their decays to strange final states.</a:t>
            </a:r>
            <a:endParaRPr lang="en-US" sz="2400" dirty="0">
              <a:solidFill>
                <a:schemeClr val="accent6">
                  <a:lumMod val="75000"/>
                </a:schemeClr>
              </a:solidFill>
            </a:endParaRPr>
          </a:p>
        </p:txBody>
      </p:sp>
      <p:cxnSp>
        <p:nvCxnSpPr>
          <p:cNvPr id="36" name="Straight Connector 35"/>
          <p:cNvCxnSpPr/>
          <p:nvPr/>
        </p:nvCxnSpPr>
        <p:spPr>
          <a:xfrm>
            <a:off x="4489350" y="5556965"/>
            <a:ext cx="152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742124" y="5556965"/>
            <a:ext cx="152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7" name="Picture 2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2594026"/>
            <a:ext cx="2273300" cy="342900"/>
          </a:xfrm>
          <a:prstGeom prst="rect">
            <a:avLst/>
          </a:prstGeom>
        </p:spPr>
      </p:pic>
      <p:sp>
        <p:nvSpPr>
          <p:cNvPr id="34" name="TextBox 33"/>
          <p:cNvSpPr txBox="1"/>
          <p:nvPr/>
        </p:nvSpPr>
        <p:spPr>
          <a:xfrm>
            <a:off x="5582293" y="2034795"/>
            <a:ext cx="2228207" cy="523220"/>
          </a:xfrm>
          <a:prstGeom prst="rect">
            <a:avLst/>
          </a:prstGeom>
          <a:noFill/>
        </p:spPr>
        <p:txBody>
          <a:bodyPr wrap="none" rtlCol="0">
            <a:spAutoFit/>
          </a:bodyPr>
          <a:lstStyle/>
          <a:p>
            <a:r>
              <a:rPr lang="en-US" sz="2800" i="1" dirty="0" smtClean="0">
                <a:solidFill>
                  <a:schemeClr val="accent6">
                    <a:lumMod val="75000"/>
                  </a:schemeClr>
                </a:solidFill>
              </a:rPr>
              <a:t>Ideal Mixing:</a:t>
            </a:r>
            <a:endParaRPr lang="en-US" sz="2800" i="1" dirty="0">
              <a:solidFill>
                <a:schemeClr val="accent6">
                  <a:lumMod val="75000"/>
                </a:schemeClr>
              </a:solidFill>
            </a:endParaRPr>
          </a:p>
        </p:txBody>
      </p:sp>
    </p:spTree>
    <p:extLst>
      <p:ext uri="{BB962C8B-B14F-4D97-AF65-F5344CB8AC3E}">
        <p14:creationId xmlns:p14="http://schemas.microsoft.com/office/powerpoint/2010/main" val="887935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AutoShape 4"/>
          <p:cNvSpPr>
            <a:spLocks noChangeArrowheads="1"/>
          </p:cNvSpPr>
          <p:nvPr/>
        </p:nvSpPr>
        <p:spPr bwMode="auto">
          <a:xfrm>
            <a:off x="2209800" y="152400"/>
            <a:ext cx="4114800" cy="609600"/>
          </a:xfrm>
          <a:prstGeom prst="roundRect">
            <a:avLst>
              <a:gd name="adj" fmla="val 259"/>
            </a:avLst>
          </a:prstGeom>
          <a:noFill/>
          <a:ln w="9525">
            <a:noFill/>
            <a:round/>
            <a:headEnd/>
            <a:tailEnd/>
          </a:ln>
        </p:spPr>
        <p:txBody>
          <a:bodyPr wrap="none" anchor="ctr"/>
          <a:lstStyle/>
          <a:p>
            <a:endParaRPr lang="en-US"/>
          </a:p>
        </p:txBody>
      </p:sp>
      <p:sp>
        <p:nvSpPr>
          <p:cNvPr id="15378" name="AutoShape 18"/>
          <p:cNvSpPr>
            <a:spLocks noChangeArrowheads="1"/>
          </p:cNvSpPr>
          <p:nvPr/>
        </p:nvSpPr>
        <p:spPr bwMode="auto">
          <a:xfrm>
            <a:off x="228600" y="1605902"/>
            <a:ext cx="4709690" cy="4157164"/>
          </a:xfrm>
          <a:prstGeom prst="roundRect">
            <a:avLst>
              <a:gd name="adj" fmla="val 51"/>
            </a:avLst>
          </a:prstGeom>
          <a:noFill/>
          <a:ln w="9525">
            <a:noFill/>
            <a:round/>
            <a:headEnd/>
            <a:tailEnd/>
          </a:ln>
        </p:spPr>
        <p:txBody>
          <a:bodyPr wrap="none" lIns="90000" tIns="46800" rIns="90000" bIns="46800">
            <a:spAutoFit/>
          </a:bodyPr>
          <a:lstStyle/>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a:t>
            </a:r>
            <a:r>
              <a:rPr lang="en-GB" sz="2400" dirty="0">
                <a:solidFill>
                  <a:srgbClr val="FF0000"/>
                </a:solidFill>
                <a:latin typeface="Symbol" pitchFamily="16" charset="2"/>
              </a:rPr>
              <a:t></a:t>
            </a:r>
            <a:r>
              <a:rPr lang="en-GB" sz="2400" dirty="0">
                <a:solidFill>
                  <a:srgbClr val="FF0000"/>
                </a:solidFill>
                <a:latin typeface="Comic Sans MS" pitchFamily="64" charset="0"/>
              </a:rPr>
              <a:t>b</a:t>
            </a:r>
            <a:r>
              <a:rPr lang="en-GB" sz="2400" baseline="-25000" dirty="0">
                <a:solidFill>
                  <a:srgbClr val="FF0000"/>
                </a:solidFill>
                <a:latin typeface="Comic Sans MS" pitchFamily="64" charset="0"/>
              </a:rPr>
              <a:t>1 </a:t>
            </a:r>
            <a:r>
              <a:rPr lang="en-GB" sz="2400" dirty="0">
                <a:latin typeface="Comic Sans MS" pitchFamily="64" charset="0"/>
              </a:rPr>
              <a:t>, </a:t>
            </a:r>
            <a:r>
              <a:rPr lang="en-GB" sz="2400" dirty="0">
                <a:solidFill>
                  <a:srgbClr val="3366FF"/>
                </a:solidFill>
                <a:latin typeface="Symbol" pitchFamily="16" charset="2"/>
              </a:rPr>
              <a:t></a:t>
            </a:r>
            <a:r>
              <a:rPr lang="en-GB" sz="2400" dirty="0">
                <a:solidFill>
                  <a:srgbClr val="3366FF"/>
                </a:solidFill>
                <a:latin typeface="Comic Sans MS" pitchFamily="64" charset="0"/>
              </a:rPr>
              <a:t>f</a:t>
            </a:r>
            <a:r>
              <a:rPr lang="en-GB" sz="2400" baseline="-25000" dirty="0">
                <a:solidFill>
                  <a:srgbClr val="3366FF"/>
                </a:solidFill>
                <a:latin typeface="Comic Sans MS" pitchFamily="64" charset="0"/>
              </a:rPr>
              <a:t>1 </a:t>
            </a:r>
            <a:r>
              <a:rPr lang="en-GB" sz="2400" dirty="0">
                <a:latin typeface="Comic Sans MS" pitchFamily="64" charset="0"/>
              </a:rPr>
              <a:t>, </a:t>
            </a:r>
            <a:r>
              <a:rPr lang="en-GB" sz="2400" dirty="0">
                <a:solidFill>
                  <a:srgbClr val="FF0000"/>
                </a:solidFill>
                <a:latin typeface="Symbol" pitchFamily="16" charset="2"/>
              </a:rPr>
              <a:t></a:t>
            </a:r>
            <a:r>
              <a:rPr lang="en-GB" sz="2400" dirty="0">
                <a:latin typeface="Comic Sans MS" pitchFamily="64" charset="0"/>
              </a:rPr>
              <a:t> , </a:t>
            </a:r>
            <a:r>
              <a:rPr lang="en-GB" sz="2400" dirty="0">
                <a:latin typeface="Symbol" pitchFamily="16" charset="2"/>
              </a:rPr>
              <a:t></a:t>
            </a:r>
            <a:r>
              <a:rPr lang="en-GB" sz="2400" dirty="0" smtClean="0">
                <a:latin typeface="Comic Sans MS" pitchFamily="64" charset="0"/>
              </a:rPr>
              <a:t>a</a:t>
            </a:r>
            <a:r>
              <a:rPr lang="en-GB" sz="2400" baseline="-25000" dirty="0" smtClean="0">
                <a:latin typeface="Comic Sans MS" pitchFamily="64" charset="0"/>
              </a:rPr>
              <a:t>1</a:t>
            </a:r>
            <a:r>
              <a:rPr lang="en-GB" sz="2400" dirty="0" smtClean="0">
                <a:latin typeface="Comic Sans MS" pitchFamily="64" charset="0"/>
              </a:rPr>
              <a:t>, </a:t>
            </a:r>
            <a:r>
              <a:rPr lang="en-GB" sz="2400" dirty="0" smtClean="0">
                <a:solidFill>
                  <a:srgbClr val="0000FF"/>
                </a:solidFill>
                <a:latin typeface="Symbol" pitchFamily="16" charset="2"/>
              </a:rPr>
              <a:t>’</a:t>
            </a:r>
            <a:r>
              <a:rPr lang="en-GB" sz="2400" dirty="0">
                <a:solidFill>
                  <a:srgbClr val="0000FF"/>
                </a:solidFill>
                <a:latin typeface="Symbol" charset="2"/>
                <a:cs typeface="Symbol" charset="2"/>
              </a:rPr>
              <a:t>p</a:t>
            </a: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(1300)</a:t>
            </a:r>
            <a:r>
              <a:rPr lang="en-GB" sz="2400" dirty="0">
                <a:latin typeface="Symbol" pitchFamily="16" charset="2"/>
              </a:rPr>
              <a:t></a:t>
            </a:r>
            <a:r>
              <a:rPr lang="en-GB" sz="2400" dirty="0">
                <a:latin typeface="Comic Sans MS" pitchFamily="64" charset="0"/>
              </a:rPr>
              <a:t> , a</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a:t>
            </a:r>
            <a:endParaRPr lang="en-GB" sz="2400" dirty="0" smtClean="0">
              <a:latin typeface="Comic Sans MS" pitchFamily="64" charset="0"/>
            </a:endParaRPr>
          </a:p>
          <a:p>
            <a:pPr eaLnBrk="0" hangingPunct="0">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smtClean="0">
                <a:latin typeface="Symbol" pitchFamily="16" charset="2"/>
              </a:rPr>
              <a:t>’</a:t>
            </a:r>
            <a:r>
              <a:rPr lang="en-GB" sz="2400" baseline="-25000" dirty="0" smtClean="0">
                <a:latin typeface="Comic Sans MS" pitchFamily="64" charset="0"/>
              </a:rPr>
              <a:t>1</a:t>
            </a:r>
            <a:r>
              <a:rPr lang="en-GB" sz="2400" dirty="0" smtClean="0">
                <a:latin typeface="Symbol" pitchFamily="16" charset="2"/>
              </a:rPr>
              <a:t></a:t>
            </a:r>
            <a:r>
              <a:rPr lang="en-GB" sz="2400" dirty="0" smtClean="0">
                <a:solidFill>
                  <a:srgbClr val="008000"/>
                </a:solidFill>
                <a:latin typeface="Symbol" pitchFamily="16" charset="2"/>
              </a:rPr>
              <a:t>K</a:t>
            </a:r>
            <a:r>
              <a:rPr lang="en-GB" sz="2400" baseline="-25000" dirty="0" smtClean="0">
                <a:solidFill>
                  <a:srgbClr val="008000"/>
                </a:solidFill>
                <a:latin typeface="Symbol" pitchFamily="16" charset="2"/>
              </a:rPr>
              <a:t>1</a:t>
            </a:r>
            <a:r>
              <a:rPr lang="en-GB" sz="2400" dirty="0" smtClean="0">
                <a:solidFill>
                  <a:srgbClr val="008000"/>
                </a:solidFill>
                <a:latin typeface="Comic Sans MS" pitchFamily="64" charset="0"/>
              </a:rPr>
              <a:t>(1400)</a:t>
            </a:r>
            <a:r>
              <a:rPr lang="en-GB" sz="2400" dirty="0" smtClean="0">
                <a:solidFill>
                  <a:srgbClr val="008000"/>
                </a:solidFill>
                <a:latin typeface="Symbol" pitchFamily="16" charset="2"/>
              </a:rPr>
              <a:t>K</a:t>
            </a:r>
            <a:r>
              <a:rPr lang="en-GB" sz="2400" dirty="0" smtClean="0">
                <a:latin typeface="Symbol" pitchFamily="16" charset="2"/>
              </a:rPr>
              <a:t>, </a:t>
            </a:r>
            <a:r>
              <a:rPr lang="en-GB" sz="2400" dirty="0" smtClean="0">
                <a:solidFill>
                  <a:srgbClr val="008000"/>
                </a:solidFill>
                <a:latin typeface="Symbol" pitchFamily="16" charset="2"/>
              </a:rPr>
              <a:t>K</a:t>
            </a:r>
            <a:r>
              <a:rPr lang="en-GB" sz="2400" baseline="-25000" dirty="0" smtClean="0">
                <a:solidFill>
                  <a:srgbClr val="008000"/>
                </a:solidFill>
                <a:latin typeface="Symbol" pitchFamily="16" charset="2"/>
              </a:rPr>
              <a:t>1</a:t>
            </a:r>
            <a:r>
              <a:rPr lang="en-GB" sz="2400" dirty="0" smtClean="0">
                <a:solidFill>
                  <a:srgbClr val="008000"/>
                </a:solidFill>
                <a:latin typeface="Symbol" pitchFamily="16" charset="2"/>
              </a:rPr>
              <a:t>(1270)K</a:t>
            </a:r>
            <a:r>
              <a:rPr lang="en-GB" sz="2400" dirty="0" smtClean="0">
                <a:latin typeface="Comic Sans MS" pitchFamily="64" charset="0"/>
              </a:rPr>
              <a:t>, </a:t>
            </a:r>
            <a:r>
              <a:rPr lang="en-GB" sz="2400" dirty="0" smtClean="0">
                <a:solidFill>
                  <a:srgbClr val="008000"/>
                </a:solidFill>
                <a:latin typeface="Comic Sans MS" pitchFamily="64" charset="0"/>
              </a:rPr>
              <a:t>K*K</a:t>
            </a:r>
            <a:r>
              <a:rPr lang="en-GB" sz="2400" dirty="0" smtClean="0">
                <a:latin typeface="Comic Sans MS" pitchFamily="64" charset="0"/>
              </a:rPr>
              <a:t>      </a:t>
            </a:r>
            <a:endParaRPr lang="en-GB" sz="2400" dirty="0" smtClean="0">
              <a:latin typeface="Symbol" pitchFamily="16" charset="2"/>
            </a:endParaRP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smtClean="0">
                <a:latin typeface="Comic Sans MS" pitchFamily="64" charset="0"/>
              </a:rPr>
              <a:t>   </a:t>
            </a:r>
            <a:endParaRPr lang="en-GB" sz="2400" dirty="0">
              <a:latin typeface="Symbol" pitchFamily="16" charset="2"/>
            </a:endParaRP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b</a:t>
            </a:r>
            <a:r>
              <a:rPr lang="en-GB" sz="2400" baseline="-25000" dirty="0">
                <a:latin typeface="Comic Sans MS" pitchFamily="64" charset="0"/>
              </a:rPr>
              <a:t>2 </a:t>
            </a:r>
            <a:r>
              <a:rPr lang="en-GB" sz="2400" dirty="0" err="1">
                <a:latin typeface="Symbol" pitchFamily="16" charset="2"/>
              </a:rPr>
              <a:t></a:t>
            </a:r>
            <a:r>
              <a:rPr lang="en-GB" sz="2400" dirty="0">
                <a:latin typeface="Comic Sans MS" pitchFamily="64" charset="0"/>
              </a:rPr>
              <a:t> a</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a:t>
            </a:r>
            <a:r>
              <a:rPr lang="en-GB" sz="2400" dirty="0">
                <a:solidFill>
                  <a:srgbClr val="0000FF"/>
                </a:solidFill>
                <a:latin typeface="Symbol" pitchFamily="16" charset="2"/>
              </a:rPr>
              <a:t></a:t>
            </a:r>
            <a:r>
              <a:rPr lang="en-GB" sz="2400" dirty="0">
                <a:latin typeface="Symbol" pitchFamily="16" charset="2"/>
              </a:rPr>
              <a:t></a:t>
            </a:r>
            <a:r>
              <a:rPr lang="en-GB" sz="2400" dirty="0">
                <a:solidFill>
                  <a:srgbClr val="3366FF"/>
                </a:solidFill>
                <a:latin typeface="Symbol" pitchFamily="16" charset="2"/>
              </a:rPr>
              <a:t></a:t>
            </a:r>
            <a:r>
              <a:rPr lang="en-GB" sz="2400" dirty="0">
                <a:solidFill>
                  <a:srgbClr val="3366FF"/>
                </a:solidFill>
                <a:latin typeface="Comic Sans MS" pitchFamily="64" charset="0"/>
              </a:rPr>
              <a:t>a</a:t>
            </a:r>
            <a:r>
              <a:rPr lang="en-GB" sz="2400" baseline="-25000" dirty="0">
                <a:solidFill>
                  <a:srgbClr val="3366FF"/>
                </a:solidFill>
                <a:latin typeface="Comic Sans MS" pitchFamily="64" charset="0"/>
              </a:rPr>
              <a:t>2</a:t>
            </a:r>
            <a:r>
              <a:rPr lang="en-GB" sz="2400" dirty="0">
                <a:solidFill>
                  <a:srgbClr val="3366FF"/>
                </a:solidFill>
                <a:latin typeface="Symbol" pitchFamily="16" charset="2"/>
              </a:rPr>
              <a:t></a:t>
            </a:r>
            <a:r>
              <a:rPr lang="en-GB" sz="2400" dirty="0">
                <a:latin typeface="Symbol" pitchFamily="16" charset="2"/>
              </a:rPr>
              <a:t></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2 </a:t>
            </a:r>
            <a:r>
              <a:rPr lang="en-GB" sz="2400" dirty="0">
                <a:latin typeface="Symbol" pitchFamily="16" charset="2"/>
              </a:rPr>
              <a:t></a:t>
            </a:r>
            <a:r>
              <a:rPr lang="en-GB" sz="2400" dirty="0" smtClean="0">
                <a:latin typeface="Comic Sans MS" pitchFamily="64" charset="0"/>
              </a:rPr>
              <a:t> </a:t>
            </a:r>
            <a:r>
              <a:rPr lang="en-GB" sz="2400" dirty="0" smtClean="0">
                <a:solidFill>
                  <a:srgbClr val="FF0000"/>
                </a:solidFill>
                <a:latin typeface="Comic Sans MS" pitchFamily="64" charset="0"/>
              </a:rPr>
              <a:t>b</a:t>
            </a:r>
            <a:r>
              <a:rPr lang="en-GB" sz="2400" baseline="-25000" dirty="0" smtClean="0">
                <a:solidFill>
                  <a:srgbClr val="FF0000"/>
                </a:solidFill>
                <a:latin typeface="Comic Sans MS" pitchFamily="64" charset="0"/>
              </a:rPr>
              <a:t>1</a:t>
            </a:r>
            <a:r>
              <a:rPr lang="en-GB" sz="2400" dirty="0" smtClean="0">
                <a:solidFill>
                  <a:srgbClr val="FF0000"/>
                </a:solidFill>
                <a:latin typeface="Symbol" pitchFamily="16" charset="2"/>
              </a:rPr>
              <a:t></a:t>
            </a:r>
            <a:r>
              <a:rPr lang="en-GB" sz="2400" dirty="0" smtClean="0">
                <a:latin typeface="Comic Sans MS" pitchFamily="64" charset="0"/>
              </a:rPr>
              <a:t> ,</a:t>
            </a:r>
            <a:r>
              <a:rPr lang="en-GB" sz="2400" dirty="0" smtClean="0">
                <a:solidFill>
                  <a:srgbClr val="FF6600"/>
                </a:solidFill>
                <a:latin typeface="Comic Sans MS" pitchFamily="64" charset="0"/>
              </a:rPr>
              <a:t> </a:t>
            </a:r>
            <a:r>
              <a:rPr lang="en-GB" sz="2400" dirty="0">
                <a:solidFill>
                  <a:srgbClr val="FF0000"/>
                </a:solidFill>
                <a:latin typeface="Symbol" pitchFamily="16" charset="2"/>
              </a:rPr>
              <a:t></a:t>
            </a:r>
            <a:r>
              <a:rPr lang="en-GB" sz="2400" dirty="0">
                <a:latin typeface="Symbol" pitchFamily="16" charset="2"/>
              </a:rPr>
              <a:t></a:t>
            </a:r>
            <a:r>
              <a:rPr lang="en-GB" sz="2400" dirty="0">
                <a:solidFill>
                  <a:srgbClr val="0000FF"/>
                </a:solidFill>
                <a:latin typeface="Symbol" pitchFamily="16" charset="2"/>
              </a:rPr>
              <a:t></a:t>
            </a:r>
            <a:r>
              <a:rPr lang="en-GB" sz="2400" dirty="0">
                <a:latin typeface="Symbol" pitchFamily="16" charset="2"/>
              </a:rPr>
              <a:t></a:t>
            </a:r>
            <a:r>
              <a:rPr lang="en-GB" sz="2400" dirty="0" smtClean="0">
                <a:latin typeface="Symbol" pitchFamily="16" charset="2"/>
              </a:rPr>
              <a:t></a:t>
            </a:r>
          </a:p>
          <a:p>
            <a:pPr eaLnBrk="0" hangingPunct="0">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dirty="0" smtClean="0">
                <a:latin typeface="Comic Sans MS" pitchFamily="64" charset="0"/>
              </a:rPr>
              <a:t>’</a:t>
            </a:r>
            <a:r>
              <a:rPr lang="en-GB" sz="2400" baseline="-25000" dirty="0" smtClean="0">
                <a:latin typeface="Comic Sans MS" pitchFamily="64" charset="0"/>
              </a:rPr>
              <a:t>2 </a:t>
            </a:r>
            <a:r>
              <a:rPr lang="en-GB" sz="2400" dirty="0" smtClean="0">
                <a:latin typeface="Symbol" pitchFamily="16" charset="2"/>
              </a:rPr>
              <a:t></a:t>
            </a:r>
            <a:r>
              <a:rPr lang="en-GB" sz="2400" dirty="0" smtClean="0">
                <a:latin typeface="Comic Sans MS" pitchFamily="64" charset="0"/>
              </a:rPr>
              <a:t> </a:t>
            </a:r>
            <a:r>
              <a:rPr lang="en-GB" sz="2400" dirty="0" smtClean="0">
                <a:solidFill>
                  <a:srgbClr val="008000"/>
                </a:solidFill>
                <a:latin typeface="Comic Sans MS" pitchFamily="64" charset="0"/>
              </a:rPr>
              <a:t>K(1460)K</a:t>
            </a:r>
            <a:r>
              <a:rPr lang="en-GB" sz="2400" dirty="0" smtClean="0">
                <a:latin typeface="Comic Sans MS" pitchFamily="64" charset="0"/>
              </a:rPr>
              <a:t>, </a:t>
            </a:r>
            <a:r>
              <a:rPr lang="en-GB" sz="2400" dirty="0" smtClean="0">
                <a:solidFill>
                  <a:srgbClr val="008000"/>
                </a:solidFill>
                <a:latin typeface="Comic Sans MS" pitchFamily="64" charset="0"/>
              </a:rPr>
              <a:t>K</a:t>
            </a:r>
            <a:r>
              <a:rPr lang="en-GB" sz="2400" baseline="-25000" dirty="0" smtClean="0">
                <a:solidFill>
                  <a:srgbClr val="008000"/>
                </a:solidFill>
                <a:latin typeface="Comic Sans MS" pitchFamily="64" charset="0"/>
              </a:rPr>
              <a:t>1</a:t>
            </a:r>
            <a:r>
              <a:rPr lang="en-GB" sz="2400" dirty="0" smtClean="0">
                <a:solidFill>
                  <a:srgbClr val="008000"/>
                </a:solidFill>
                <a:latin typeface="Comic Sans MS" pitchFamily="64" charset="0"/>
              </a:rPr>
              <a:t>(1270)K</a:t>
            </a:r>
            <a:r>
              <a:rPr lang="en-GB" sz="2400" dirty="0" smtClean="0">
                <a:latin typeface="Comic Sans MS" pitchFamily="64" charset="0"/>
              </a:rPr>
              <a:t>, h</a:t>
            </a:r>
            <a:r>
              <a:rPr lang="en-GB" sz="2400" baseline="-25000" dirty="0" smtClean="0">
                <a:latin typeface="Comic Sans MS" pitchFamily="64" charset="0"/>
              </a:rPr>
              <a:t>1</a:t>
            </a:r>
            <a:r>
              <a:rPr lang="en-GB" sz="2400" dirty="0" smtClean="0">
                <a:latin typeface="Symbol"/>
              </a:rPr>
              <a:t>h</a:t>
            </a:r>
            <a:r>
              <a:rPr lang="en-GB" sz="2400" dirty="0" smtClean="0">
                <a:latin typeface="Symbol" pitchFamily="16" charset="2"/>
              </a:rPr>
              <a:t></a:t>
            </a: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latin typeface="Symbol" pitchFamily="16" charset="2"/>
            </a:endParaRP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b</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latin typeface="Symbol" pitchFamily="16" charset="2"/>
              </a:rPr>
              <a:t></a:t>
            </a:r>
            <a:r>
              <a:rPr lang="en-GB" sz="2400" dirty="0">
                <a:latin typeface="Comic Sans MS" pitchFamily="64" charset="0"/>
              </a:rPr>
              <a:t>(1300)</a:t>
            </a:r>
            <a:r>
              <a:rPr lang="en-GB" sz="2400" dirty="0">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solidFill>
                  <a:srgbClr val="FF0000"/>
                </a:solidFill>
                <a:latin typeface="Comic Sans MS" pitchFamily="64" charset="0"/>
              </a:rPr>
              <a:t>b</a:t>
            </a:r>
            <a:r>
              <a:rPr lang="en-GB" sz="2400" baseline="-25000" dirty="0">
                <a:solidFill>
                  <a:srgbClr val="FF0000"/>
                </a:solidFill>
                <a:latin typeface="Comic Sans MS" pitchFamily="64" charset="0"/>
              </a:rPr>
              <a:t>1</a:t>
            </a:r>
            <a:r>
              <a:rPr lang="en-GB" sz="2400" dirty="0">
                <a:solidFill>
                  <a:srgbClr val="FF0000"/>
                </a:solidFill>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a:t>
            </a:r>
            <a:r>
              <a:rPr lang="en-GB" sz="2400" dirty="0" smtClean="0">
                <a:latin typeface="Symbol" pitchFamily="16" charset="2"/>
              </a:rPr>
              <a:t></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dirty="0" smtClean="0">
                <a:latin typeface="Comic Sans MS" pitchFamily="64" charset="0"/>
              </a:rPr>
              <a:t>’</a:t>
            </a:r>
            <a:r>
              <a:rPr lang="en-GB" sz="2400" baseline="-25000" dirty="0" smtClean="0">
                <a:latin typeface="Comic Sans MS" pitchFamily="64" charset="0"/>
              </a:rPr>
              <a:t>0 </a:t>
            </a:r>
            <a:r>
              <a:rPr lang="en-GB" sz="2400" dirty="0" smtClean="0">
                <a:latin typeface="Symbol" pitchFamily="16" charset="2"/>
              </a:rPr>
              <a:t></a:t>
            </a:r>
            <a:r>
              <a:rPr lang="en-GB" sz="2400" dirty="0" smtClean="0">
                <a:latin typeface="Comic Sans MS" pitchFamily="64" charset="0"/>
              </a:rPr>
              <a:t> </a:t>
            </a:r>
            <a:r>
              <a:rPr lang="en-GB" sz="2400" dirty="0" smtClean="0">
                <a:solidFill>
                  <a:srgbClr val="008000"/>
                </a:solidFill>
                <a:latin typeface="Symbol" pitchFamily="16" charset="2"/>
              </a:rPr>
              <a:t>K</a:t>
            </a:r>
            <a:r>
              <a:rPr lang="en-GB" sz="2400" baseline="-25000" dirty="0" smtClean="0">
                <a:solidFill>
                  <a:srgbClr val="008000"/>
                </a:solidFill>
                <a:latin typeface="Symbol" pitchFamily="16" charset="2"/>
              </a:rPr>
              <a:t>1</a:t>
            </a:r>
            <a:r>
              <a:rPr lang="en-GB" sz="2400" dirty="0" smtClean="0">
                <a:solidFill>
                  <a:srgbClr val="008000"/>
                </a:solidFill>
                <a:latin typeface="Comic Sans MS" pitchFamily="64" charset="0"/>
              </a:rPr>
              <a:t>(1400)</a:t>
            </a:r>
            <a:r>
              <a:rPr lang="en-GB" sz="2400" dirty="0" smtClean="0">
                <a:solidFill>
                  <a:srgbClr val="008000"/>
                </a:solidFill>
                <a:latin typeface="Symbol" pitchFamily="16" charset="2"/>
              </a:rPr>
              <a:t>K</a:t>
            </a:r>
            <a:r>
              <a:rPr lang="en-GB" sz="2400" dirty="0" smtClean="0">
                <a:latin typeface="Symbol" pitchFamily="16" charset="2"/>
              </a:rPr>
              <a:t>, </a:t>
            </a:r>
            <a:r>
              <a:rPr lang="en-GB" sz="2400" dirty="0" smtClean="0">
                <a:solidFill>
                  <a:srgbClr val="008000"/>
                </a:solidFill>
                <a:latin typeface="Symbol" pitchFamily="16" charset="2"/>
              </a:rPr>
              <a:t>K</a:t>
            </a:r>
            <a:r>
              <a:rPr lang="en-GB" sz="2400" baseline="-25000" dirty="0" smtClean="0">
                <a:solidFill>
                  <a:srgbClr val="008000"/>
                </a:solidFill>
                <a:latin typeface="Symbol" pitchFamily="16" charset="2"/>
              </a:rPr>
              <a:t>1</a:t>
            </a:r>
            <a:r>
              <a:rPr lang="en-GB" sz="2400" dirty="0" smtClean="0">
                <a:solidFill>
                  <a:srgbClr val="008000"/>
                </a:solidFill>
                <a:latin typeface="Symbol" pitchFamily="16" charset="2"/>
              </a:rPr>
              <a:t>(1270)K</a:t>
            </a:r>
            <a:r>
              <a:rPr lang="en-GB" sz="2400" dirty="0" smtClean="0">
                <a:latin typeface="Comic Sans MS" pitchFamily="64" charset="0"/>
              </a:rPr>
              <a:t>, </a:t>
            </a:r>
            <a:r>
              <a:rPr lang="en-GB" sz="2400" dirty="0" smtClean="0">
                <a:solidFill>
                  <a:srgbClr val="008000"/>
                </a:solidFill>
                <a:latin typeface="Comic Sans MS" pitchFamily="64" charset="0"/>
              </a:rPr>
              <a:t>K</a:t>
            </a:r>
            <a:r>
              <a:rPr lang="en-GB" sz="2400" baseline="-25000" dirty="0" smtClean="0">
                <a:solidFill>
                  <a:srgbClr val="008000"/>
                </a:solidFill>
                <a:latin typeface="Comic Sans MS" pitchFamily="64" charset="0"/>
              </a:rPr>
              <a:t>2</a:t>
            </a:r>
            <a:r>
              <a:rPr lang="en-GB" sz="2400" dirty="0" smtClean="0">
                <a:solidFill>
                  <a:srgbClr val="008000"/>
                </a:solidFill>
                <a:latin typeface="Comic Sans MS" pitchFamily="64" charset="0"/>
              </a:rPr>
              <a:t>K</a:t>
            </a:r>
            <a:r>
              <a:rPr lang="en-GB" sz="2400" dirty="0" smtClean="0">
                <a:latin typeface="Symbol" pitchFamily="16" charset="2"/>
              </a:rPr>
              <a:t></a:t>
            </a:r>
            <a:r>
              <a:rPr lang="en-GB" sz="2400" dirty="0">
                <a:latin typeface="Symbol" pitchFamily="16" charset="2"/>
              </a:rPr>
              <a:t></a:t>
            </a:r>
          </a:p>
        </p:txBody>
      </p:sp>
      <p:sp>
        <p:nvSpPr>
          <p:cNvPr id="15385" name="AutoShape 25"/>
          <p:cNvSpPr>
            <a:spLocks noChangeArrowheads="1"/>
          </p:cNvSpPr>
          <p:nvPr/>
        </p:nvSpPr>
        <p:spPr bwMode="auto">
          <a:xfrm>
            <a:off x="228600" y="1020316"/>
            <a:ext cx="4911725" cy="420688"/>
          </a:xfrm>
          <a:prstGeom prst="roundRect">
            <a:avLst>
              <a:gd name="adj" fmla="val 347"/>
            </a:avLst>
          </a:prstGeom>
          <a:noFill/>
          <a:ln w="9525">
            <a:noFill/>
            <a:round/>
            <a:headEnd/>
            <a:tailEnd/>
          </a:ln>
        </p:spPr>
        <p:txBody>
          <a:bodyPr wrap="none" lIns="90000" tIns="46800" rIns="90000" bIns="46800">
            <a:spAutoFit/>
          </a:bodyPr>
          <a:lstStyle/>
          <a:p>
            <a:pPr eaLnBrk="0" hangingPunct="0">
              <a:lnSpc>
                <a:spcPct val="90000"/>
              </a:lnSpc>
              <a:buClr>
                <a:srgbClr val="FF00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6600CC"/>
                </a:solidFill>
                <a:latin typeface="Comic Sans MS" pitchFamily="64" charset="0"/>
              </a:rPr>
              <a:t>Exotic Quantum Number Hybrids</a:t>
            </a:r>
          </a:p>
        </p:txBody>
      </p:sp>
      <p:sp>
        <p:nvSpPr>
          <p:cNvPr id="15386" name="Freeform 26"/>
          <p:cNvSpPr>
            <a:spLocks noChangeArrowheads="1"/>
          </p:cNvSpPr>
          <p:nvPr/>
        </p:nvSpPr>
        <p:spPr bwMode="auto">
          <a:xfrm>
            <a:off x="5051425" y="1605902"/>
            <a:ext cx="45719" cy="4157164"/>
          </a:xfrm>
          <a:custGeom>
            <a:avLst/>
            <a:gdLst/>
            <a:ahLst/>
            <a:cxnLst>
              <a:cxn ang="0">
                <a:pos x="0" y="0"/>
              </a:cxn>
              <a:cxn ang="0">
                <a:pos x="123" y="717"/>
              </a:cxn>
              <a:cxn ang="0">
                <a:pos x="123" y="3586"/>
              </a:cxn>
              <a:cxn ang="0">
                <a:pos x="247" y="4303"/>
              </a:cxn>
              <a:cxn ang="0">
                <a:pos x="123" y="5021"/>
              </a:cxn>
              <a:cxn ang="0">
                <a:pos x="123" y="7890"/>
              </a:cxn>
              <a:cxn ang="0">
                <a:pos x="0" y="8607"/>
              </a:cxn>
            </a:cxnLst>
            <a:rect l="0" t="0" r="r" b="b"/>
            <a:pathLst>
              <a:path w="248" h="8608">
                <a:moveTo>
                  <a:pt x="0" y="0"/>
                </a:moveTo>
                <a:cubicBezTo>
                  <a:pt x="61" y="0"/>
                  <a:pt x="123" y="358"/>
                  <a:pt x="123" y="717"/>
                </a:cubicBezTo>
                <a:lnTo>
                  <a:pt x="123" y="3586"/>
                </a:lnTo>
                <a:cubicBezTo>
                  <a:pt x="123" y="3945"/>
                  <a:pt x="185" y="4303"/>
                  <a:pt x="247" y="4303"/>
                </a:cubicBezTo>
                <a:cubicBezTo>
                  <a:pt x="185" y="4303"/>
                  <a:pt x="123" y="4662"/>
                  <a:pt x="123" y="5021"/>
                </a:cubicBezTo>
                <a:lnTo>
                  <a:pt x="123" y="7890"/>
                </a:lnTo>
                <a:cubicBezTo>
                  <a:pt x="123" y="8249"/>
                  <a:pt x="61" y="8607"/>
                  <a:pt x="0" y="8607"/>
                </a:cubicBezTo>
              </a:path>
            </a:pathLst>
          </a:custGeom>
          <a:noFill/>
          <a:ln w="25560">
            <a:solidFill>
              <a:srgbClr val="008000"/>
            </a:solidFill>
            <a:round/>
            <a:headEnd/>
            <a:tailEnd/>
          </a:ln>
        </p:spPr>
        <p:txBody>
          <a:bodyPr/>
          <a:lstStyle/>
          <a:p>
            <a:endParaRPr lang="en-US"/>
          </a:p>
        </p:txBody>
      </p:sp>
      <p:sp>
        <p:nvSpPr>
          <p:cNvPr id="35" name="Date Placeholder 34"/>
          <p:cNvSpPr>
            <a:spLocks noGrp="1"/>
          </p:cNvSpPr>
          <p:nvPr>
            <p:ph type="dt" sz="half" idx="10"/>
          </p:nvPr>
        </p:nvSpPr>
        <p:spPr/>
        <p:txBody>
          <a:bodyPr/>
          <a:lstStyle/>
          <a:p>
            <a:r>
              <a:rPr lang="en-US" smtClean="0"/>
              <a:t>6/18/13</a:t>
            </a:r>
            <a:endParaRPr lang="en-US"/>
          </a:p>
        </p:txBody>
      </p:sp>
      <p:sp>
        <p:nvSpPr>
          <p:cNvPr id="36" name="Slide Number Placeholder 35"/>
          <p:cNvSpPr>
            <a:spLocks noGrp="1"/>
          </p:cNvSpPr>
          <p:nvPr>
            <p:ph type="sldNum" sz="quarter" idx="12"/>
          </p:nvPr>
        </p:nvSpPr>
        <p:spPr/>
        <p:txBody>
          <a:bodyPr/>
          <a:lstStyle/>
          <a:p>
            <a:fld id="{0F02BBF6-0EFC-4FDF-87B3-15F795D06869}" type="slidenum">
              <a:rPr lang="en-US" smtClean="0"/>
              <a:pPr/>
              <a:t>7</a:t>
            </a:fld>
            <a:endParaRPr lang="en-US" dirty="0"/>
          </a:p>
        </p:txBody>
      </p:sp>
      <p:sp>
        <p:nvSpPr>
          <p:cNvPr id="37" name="Footer Placeholder 36"/>
          <p:cNvSpPr>
            <a:spLocks noGrp="1"/>
          </p:cNvSpPr>
          <p:nvPr>
            <p:ph type="ftr" sz="quarter" idx="11"/>
          </p:nvPr>
        </p:nvSpPr>
        <p:spPr/>
        <p:txBody>
          <a:bodyPr/>
          <a:lstStyle/>
          <a:p>
            <a:r>
              <a:rPr lang="en-US" smtClean="0"/>
              <a:t>The GlueX Experiment</a:t>
            </a:r>
            <a:endParaRPr lang="en-US" dirty="0"/>
          </a:p>
        </p:txBody>
      </p:sp>
      <p:sp>
        <p:nvSpPr>
          <p:cNvPr id="5" name="TextBox 4"/>
          <p:cNvSpPr txBox="1"/>
          <p:nvPr/>
        </p:nvSpPr>
        <p:spPr>
          <a:xfrm>
            <a:off x="5260321" y="2000701"/>
            <a:ext cx="505667" cy="461665"/>
          </a:xfrm>
          <a:prstGeom prst="rect">
            <a:avLst/>
          </a:prstGeom>
          <a:noFill/>
        </p:spPr>
        <p:txBody>
          <a:bodyPr wrap="none" rtlCol="0">
            <a:spAutoFit/>
          </a:bodyPr>
          <a:lstStyle/>
          <a:p>
            <a:r>
              <a:rPr lang="en-US" sz="2400" b="1" dirty="0" smtClean="0"/>
              <a:t>1</a:t>
            </a:r>
            <a:r>
              <a:rPr lang="en-US" sz="2400" b="1" baseline="30000" dirty="0" smtClean="0"/>
              <a:t>-+</a:t>
            </a:r>
            <a:endParaRPr lang="en-US" sz="2400" b="1" baseline="30000" dirty="0"/>
          </a:p>
        </p:txBody>
      </p:sp>
      <p:sp>
        <p:nvSpPr>
          <p:cNvPr id="6" name="TextBox 5"/>
          <p:cNvSpPr txBox="1"/>
          <p:nvPr/>
        </p:nvSpPr>
        <p:spPr>
          <a:xfrm>
            <a:off x="5260321" y="3552585"/>
            <a:ext cx="505667" cy="461665"/>
          </a:xfrm>
          <a:prstGeom prst="rect">
            <a:avLst/>
          </a:prstGeom>
          <a:noFill/>
        </p:spPr>
        <p:txBody>
          <a:bodyPr wrap="none" rtlCol="0">
            <a:spAutoFit/>
          </a:bodyPr>
          <a:lstStyle/>
          <a:p>
            <a:r>
              <a:rPr lang="en-US" sz="2400" b="1" dirty="0" smtClean="0"/>
              <a:t>2</a:t>
            </a:r>
            <a:r>
              <a:rPr lang="en-US" sz="2400" b="1" baseline="30000" dirty="0" smtClean="0"/>
              <a:t>+-</a:t>
            </a:r>
            <a:endParaRPr lang="en-US" sz="2400" b="1" baseline="30000" dirty="0"/>
          </a:p>
        </p:txBody>
      </p:sp>
      <p:sp>
        <p:nvSpPr>
          <p:cNvPr id="38" name="TextBox 37"/>
          <p:cNvSpPr txBox="1"/>
          <p:nvPr/>
        </p:nvSpPr>
        <p:spPr>
          <a:xfrm>
            <a:off x="5260321" y="5133623"/>
            <a:ext cx="505667" cy="461665"/>
          </a:xfrm>
          <a:prstGeom prst="rect">
            <a:avLst/>
          </a:prstGeom>
          <a:noFill/>
        </p:spPr>
        <p:txBody>
          <a:bodyPr wrap="none" rtlCol="0">
            <a:spAutoFit/>
          </a:bodyPr>
          <a:lstStyle/>
          <a:p>
            <a:r>
              <a:rPr lang="en-US" sz="2400" b="1" dirty="0" smtClean="0"/>
              <a:t>0</a:t>
            </a:r>
            <a:r>
              <a:rPr lang="en-US" sz="2400" b="1" baseline="30000" dirty="0" smtClean="0"/>
              <a:t>+-</a:t>
            </a:r>
            <a:endParaRPr lang="en-US" sz="2400" b="1" baseline="30000" dirty="0"/>
          </a:p>
        </p:txBody>
      </p:sp>
      <p:sp>
        <p:nvSpPr>
          <p:cNvPr id="39" name="Title 1"/>
          <p:cNvSpPr txBox="1">
            <a:spLocks/>
          </p:cNvSpPr>
          <p:nvPr/>
        </p:nvSpPr>
        <p:spPr>
          <a:xfrm>
            <a:off x="0" y="0"/>
            <a:ext cx="6384491" cy="73970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000090"/>
                </a:solidFill>
              </a:rPr>
              <a:t>Spectroscopy and QCD</a:t>
            </a:r>
            <a:endParaRPr lang="en-US" sz="3600" b="1" dirty="0">
              <a:solidFill>
                <a:srgbClr val="000090"/>
              </a:solidFill>
            </a:endParaRPr>
          </a:p>
        </p:txBody>
      </p:sp>
      <p:sp>
        <p:nvSpPr>
          <p:cNvPr id="8" name="Rectangle 7"/>
          <p:cNvSpPr/>
          <p:nvPr/>
        </p:nvSpPr>
        <p:spPr>
          <a:xfrm>
            <a:off x="6019800" y="4808959"/>
            <a:ext cx="2436818" cy="954107"/>
          </a:xfrm>
          <a:prstGeom prst="rect">
            <a:avLst/>
          </a:prstGeom>
        </p:spPr>
        <p:txBody>
          <a:bodyPr wrap="none">
            <a:spAutoFit/>
          </a:bodyPr>
          <a:lstStyle/>
          <a:p>
            <a:r>
              <a:rPr lang="en-GB" sz="2800" dirty="0" err="1" smtClean="0">
                <a:solidFill>
                  <a:srgbClr val="008000"/>
                </a:solidFill>
                <a:latin typeface="Symbol" pitchFamily="16" charset="2"/>
              </a:rPr>
              <a:t>g</a:t>
            </a:r>
            <a:r>
              <a:rPr lang="en-GB" sz="2800" dirty="0" err="1" smtClean="0">
                <a:solidFill>
                  <a:srgbClr val="008000"/>
                </a:solidFill>
              </a:rPr>
              <a:t>p</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pK</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K</a:t>
            </a:r>
            <a:r>
              <a:rPr lang="en-GB" sz="2800" baseline="30000" dirty="0" smtClean="0">
                <a:solidFill>
                  <a:srgbClr val="008000"/>
                </a:solidFill>
                <a:latin typeface="Comic Sans MS" pitchFamily="64" charset="0"/>
              </a:rPr>
              <a:t>-</a:t>
            </a:r>
            <a:r>
              <a:rPr lang="en-GB" sz="2800" dirty="0"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 </a:t>
            </a:r>
          </a:p>
          <a:p>
            <a:r>
              <a:rPr lang="en-GB" sz="2800" dirty="0" err="1" smtClean="0">
                <a:solidFill>
                  <a:srgbClr val="008000"/>
                </a:solidFill>
                <a:latin typeface="Symbol" pitchFamily="16" charset="2"/>
              </a:rPr>
              <a:t>g</a:t>
            </a:r>
            <a:r>
              <a:rPr lang="en-GB" sz="2800" dirty="0" err="1" smtClean="0">
                <a:solidFill>
                  <a:srgbClr val="008000"/>
                </a:solidFill>
              </a:rPr>
              <a:t>p</a:t>
            </a:r>
            <a:r>
              <a:rPr lang="en-GB" sz="2800" dirty="0" smtClean="0">
                <a:solidFill>
                  <a:srgbClr val="008000"/>
                </a:solidFill>
                <a:latin typeface="Symbol" pitchFamily="16" charset="2"/>
              </a:rPr>
              <a:t></a:t>
            </a:r>
            <a:r>
              <a:rPr lang="en-GB" sz="2800" dirty="0" smtClean="0">
                <a:solidFill>
                  <a:srgbClr val="008000"/>
                </a:solidFill>
                <a:latin typeface="Comic Sans MS" pitchFamily="64" charset="0"/>
              </a:rPr>
              <a:t> pK</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K</a:t>
            </a:r>
            <a:r>
              <a:rPr lang="en-GB" sz="2800" baseline="-25000" dirty="0">
                <a:solidFill>
                  <a:srgbClr val="008000"/>
                </a:solidFill>
                <a:latin typeface="Comic Sans MS" pitchFamily="64" charset="0"/>
              </a:rPr>
              <a:t>S</a:t>
            </a:r>
            <a:r>
              <a:rPr lang="en-GB" sz="2800" dirty="0" smtClean="0">
                <a:solidFill>
                  <a:srgbClr val="008000"/>
                </a:solidFill>
                <a:latin typeface="Symbol"/>
              </a:rPr>
              <a:t>p</a:t>
            </a:r>
            <a:r>
              <a:rPr lang="en-GB" sz="2800" baseline="30000" dirty="0" smtClean="0">
                <a:solidFill>
                  <a:srgbClr val="008000"/>
                </a:solidFill>
                <a:latin typeface="Comic Sans MS" pitchFamily="64" charset="0"/>
              </a:rPr>
              <a:t>-</a:t>
            </a:r>
            <a:r>
              <a:rPr lang="en-GB" sz="2800" dirty="0" smtClean="0">
                <a:solidFill>
                  <a:srgbClr val="008000"/>
                </a:solidFill>
                <a:latin typeface="Comic Sans MS" pitchFamily="64" charset="0"/>
              </a:rPr>
              <a:t> </a:t>
            </a:r>
            <a:endParaRPr lang="en-US" sz="2800" dirty="0" smtClean="0">
              <a:solidFill>
                <a:srgbClr val="008000"/>
              </a:solidFill>
            </a:endParaRPr>
          </a:p>
        </p:txBody>
      </p:sp>
      <p:sp>
        <p:nvSpPr>
          <p:cNvPr id="9" name="TextBox 8"/>
          <p:cNvSpPr txBox="1"/>
          <p:nvPr/>
        </p:nvSpPr>
        <p:spPr>
          <a:xfrm>
            <a:off x="5765988" y="1138666"/>
            <a:ext cx="3260177" cy="1938992"/>
          </a:xfrm>
          <a:prstGeom prst="rect">
            <a:avLst/>
          </a:prstGeom>
          <a:noFill/>
        </p:spPr>
        <p:txBody>
          <a:bodyPr wrap="none" rtlCol="0">
            <a:spAutoFit/>
          </a:bodyPr>
          <a:lstStyle/>
          <a:p>
            <a:r>
              <a:rPr lang="en-US" sz="2400" dirty="0" smtClean="0">
                <a:solidFill>
                  <a:srgbClr val="FF0000"/>
                </a:solidFill>
              </a:rPr>
              <a:t>Initial GlueX searches.</a:t>
            </a:r>
          </a:p>
          <a:p>
            <a:endParaRPr lang="en-US" sz="2400" dirty="0">
              <a:solidFill>
                <a:srgbClr val="FF0000"/>
              </a:solidFill>
            </a:endParaRPr>
          </a:p>
          <a:p>
            <a:r>
              <a:rPr lang="en-US" sz="2400" dirty="0" smtClean="0">
                <a:solidFill>
                  <a:srgbClr val="0000FF"/>
                </a:solidFill>
              </a:rPr>
              <a:t>Higher statistics needed.</a:t>
            </a:r>
          </a:p>
          <a:p>
            <a:endParaRPr lang="en-US" sz="2400" dirty="0">
              <a:solidFill>
                <a:srgbClr val="0000FF"/>
              </a:solidFill>
            </a:endParaRPr>
          </a:p>
          <a:p>
            <a:r>
              <a:rPr lang="en-US" sz="2400" dirty="0" smtClean="0">
                <a:solidFill>
                  <a:srgbClr val="008000"/>
                </a:solidFill>
              </a:rPr>
              <a:t>Kaon identification</a:t>
            </a:r>
            <a:endParaRPr lang="en-US" sz="2400" dirty="0">
              <a:solidFill>
                <a:srgbClr val="008000"/>
              </a:solidFill>
            </a:endParaRPr>
          </a:p>
        </p:txBody>
      </p:sp>
      <p:sp>
        <p:nvSpPr>
          <p:cNvPr id="10" name="TextBox 9"/>
          <p:cNvSpPr txBox="1"/>
          <p:nvPr/>
        </p:nvSpPr>
        <p:spPr>
          <a:xfrm>
            <a:off x="5260321" y="3608631"/>
            <a:ext cx="3765724" cy="1200328"/>
          </a:xfrm>
          <a:prstGeom prst="rect">
            <a:avLst/>
          </a:prstGeom>
          <a:noFill/>
        </p:spPr>
        <p:txBody>
          <a:bodyPr wrap="none" rtlCol="0">
            <a:spAutoFit/>
          </a:bodyPr>
          <a:lstStyle/>
          <a:p>
            <a:r>
              <a:rPr lang="en-US" sz="2400" dirty="0" smtClean="0">
                <a:solidFill>
                  <a:srgbClr val="0000FF"/>
                </a:solidFill>
              </a:rPr>
              <a:t>            </a:t>
            </a:r>
            <a:r>
              <a:rPr lang="en-US" sz="2400" b="1" u="sng" dirty="0" smtClean="0">
                <a:solidFill>
                  <a:schemeClr val="accent6">
                    <a:lumMod val="50000"/>
                  </a:schemeClr>
                </a:solidFill>
              </a:rPr>
              <a:t>This proposal:</a:t>
            </a:r>
          </a:p>
          <a:p>
            <a:r>
              <a:rPr lang="en-US" sz="2400" dirty="0" smtClean="0">
                <a:solidFill>
                  <a:srgbClr val="0000FF"/>
                </a:solidFill>
              </a:rPr>
              <a:t>We will get higher statistics.</a:t>
            </a:r>
          </a:p>
          <a:p>
            <a:r>
              <a:rPr lang="en-US" sz="2400" dirty="0" smtClean="0">
                <a:solidFill>
                  <a:srgbClr val="008000"/>
                </a:solidFill>
              </a:rPr>
              <a:t>We begin the </a:t>
            </a:r>
            <a:r>
              <a:rPr lang="en-US" sz="2400" dirty="0" err="1" smtClean="0">
                <a:solidFill>
                  <a:srgbClr val="008000"/>
                </a:solidFill>
              </a:rPr>
              <a:t>kaon</a:t>
            </a:r>
            <a:r>
              <a:rPr lang="en-US" sz="2400" dirty="0" smtClean="0">
                <a:solidFill>
                  <a:srgbClr val="008000"/>
                </a:solidFill>
              </a:rPr>
              <a:t> program.</a:t>
            </a:r>
            <a:endParaRPr lang="en-US" sz="2400" dirty="0">
              <a:solidFill>
                <a:srgbClr val="008000"/>
              </a:solidFill>
            </a:endParaRPr>
          </a:p>
        </p:txBody>
      </p:sp>
    </p:spTree>
    <p:extLst>
      <p:ext uri="{BB962C8B-B14F-4D97-AF65-F5344CB8AC3E}">
        <p14:creationId xmlns:p14="http://schemas.microsoft.com/office/powerpoint/2010/main" val="3998992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428" y="0"/>
            <a:ext cx="6685461" cy="793852"/>
          </a:xfrm>
        </p:spPr>
        <p:txBody>
          <a:bodyPr>
            <a:normAutofit/>
          </a:bodyPr>
          <a:lstStyle/>
          <a:p>
            <a:r>
              <a:rPr lang="en-US" sz="3600" b="1" dirty="0" smtClean="0">
                <a:solidFill>
                  <a:srgbClr val="000090"/>
                </a:solidFill>
              </a:rPr>
              <a:t>Cascade Baryons</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8</a:t>
            </a:fld>
            <a:endParaRPr lang="en-US"/>
          </a:p>
        </p:txBody>
      </p:sp>
      <p:sp>
        <p:nvSpPr>
          <p:cNvPr id="7" name="TextBox 6"/>
          <p:cNvSpPr txBox="1"/>
          <p:nvPr/>
        </p:nvSpPr>
        <p:spPr>
          <a:xfrm>
            <a:off x="504000" y="1162800"/>
            <a:ext cx="3285024" cy="4524315"/>
          </a:xfrm>
          <a:prstGeom prst="rect">
            <a:avLst/>
          </a:prstGeom>
          <a:noFill/>
        </p:spPr>
        <p:txBody>
          <a:bodyPr wrap="none" rtlCol="0">
            <a:spAutoFit/>
          </a:bodyPr>
          <a:lstStyle/>
          <a:p>
            <a:r>
              <a:rPr lang="en-US" sz="2400" b="1" u="sng" dirty="0" smtClean="0">
                <a:solidFill>
                  <a:schemeClr val="accent6">
                    <a:lumMod val="50000"/>
                  </a:schemeClr>
                </a:solidFill>
              </a:rPr>
              <a:t>PDG 2012</a:t>
            </a:r>
          </a:p>
          <a:p>
            <a:r>
              <a:rPr lang="en-US" sz="2400" dirty="0" smtClean="0">
                <a:solidFill>
                  <a:schemeClr val="accent6">
                    <a:lumMod val="75000"/>
                  </a:schemeClr>
                </a:solidFill>
                <a:latin typeface="Symbol"/>
              </a:rPr>
              <a:t>X</a:t>
            </a:r>
            <a:r>
              <a:rPr lang="en-US" sz="2400" dirty="0" smtClean="0">
                <a:solidFill>
                  <a:schemeClr val="accent6">
                    <a:lumMod val="75000"/>
                  </a:schemeClr>
                </a:solidFill>
              </a:rPr>
              <a:t>(1320)   J</a:t>
            </a:r>
            <a:r>
              <a:rPr lang="en-US" sz="2400" baseline="30000" dirty="0" smtClean="0">
                <a:solidFill>
                  <a:schemeClr val="accent6">
                    <a:lumMod val="75000"/>
                  </a:schemeClr>
                </a:solidFill>
              </a:rPr>
              <a:t>P </a:t>
            </a:r>
            <a:r>
              <a:rPr lang="en-US" sz="2400" dirty="0" smtClean="0">
                <a:solidFill>
                  <a:schemeClr val="accent6">
                    <a:lumMod val="75000"/>
                  </a:schemeClr>
                </a:solidFill>
              </a:rPr>
              <a:t>= (1/2)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(1530)  J</a:t>
            </a:r>
            <a:r>
              <a:rPr lang="en-US" sz="2400" baseline="30000" dirty="0" smtClean="0">
                <a:solidFill>
                  <a:schemeClr val="accent6">
                    <a:lumMod val="75000"/>
                  </a:schemeClr>
                </a:solidFill>
              </a:rPr>
              <a:t>P </a:t>
            </a:r>
            <a:r>
              <a:rPr lang="en-US" sz="2400" dirty="0" smtClean="0">
                <a:solidFill>
                  <a:schemeClr val="accent6">
                    <a:lumMod val="75000"/>
                  </a:schemeClr>
                </a:solidFill>
              </a:rPr>
              <a:t>= (3/2)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(1620)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(1690)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(1820)  J</a:t>
            </a:r>
            <a:r>
              <a:rPr lang="en-US" sz="2400" baseline="30000" dirty="0" smtClean="0">
                <a:solidFill>
                  <a:schemeClr val="accent6">
                    <a:lumMod val="75000"/>
                  </a:schemeClr>
                </a:solidFill>
              </a:rPr>
              <a:t>P </a:t>
            </a:r>
            <a:r>
              <a:rPr lang="en-US" sz="2400" dirty="0" smtClean="0">
                <a:solidFill>
                  <a:schemeClr val="accent6">
                    <a:lumMod val="75000"/>
                  </a:schemeClr>
                </a:solidFill>
              </a:rPr>
              <a:t>= (3/2)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(1950)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(2030)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(2120)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(2250)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(2370)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(2500)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p:txBody>
      </p:sp>
      <p:sp>
        <p:nvSpPr>
          <p:cNvPr id="8" name="TextBox 7"/>
          <p:cNvSpPr txBox="1"/>
          <p:nvPr/>
        </p:nvSpPr>
        <p:spPr>
          <a:xfrm>
            <a:off x="3960000" y="829465"/>
            <a:ext cx="5011689" cy="4893647"/>
          </a:xfrm>
          <a:prstGeom prst="rect">
            <a:avLst/>
          </a:prstGeom>
          <a:noFill/>
        </p:spPr>
        <p:txBody>
          <a:bodyPr wrap="square" rtlCol="0">
            <a:spAutoFit/>
          </a:bodyPr>
          <a:lstStyle/>
          <a:p>
            <a:r>
              <a:rPr lang="en-US" sz="2400" b="1" dirty="0" smtClean="0">
                <a:solidFill>
                  <a:schemeClr val="accent6">
                    <a:lumMod val="75000"/>
                  </a:schemeClr>
                </a:solidFill>
              </a:rPr>
              <a:t>Information is limited:</a:t>
            </a:r>
          </a:p>
          <a:p>
            <a:r>
              <a:rPr lang="en-US" sz="2400" dirty="0" smtClean="0">
                <a:solidFill>
                  <a:srgbClr val="0000FF"/>
                </a:solidFill>
              </a:rPr>
              <a:t>J</a:t>
            </a:r>
            <a:r>
              <a:rPr lang="en-US" sz="2400" baseline="30000" dirty="0" smtClean="0">
                <a:solidFill>
                  <a:srgbClr val="0000FF"/>
                </a:solidFill>
              </a:rPr>
              <a:t>P</a:t>
            </a:r>
            <a:r>
              <a:rPr lang="en-US" sz="2400" dirty="0" smtClean="0">
                <a:solidFill>
                  <a:srgbClr val="0000FF"/>
                </a:solidFill>
              </a:rPr>
              <a:t> is only known for 3 states.</a:t>
            </a:r>
          </a:p>
          <a:p>
            <a:r>
              <a:rPr lang="en-US" sz="2400" dirty="0" smtClean="0">
                <a:solidFill>
                  <a:srgbClr val="660066"/>
                </a:solidFill>
              </a:rPr>
              <a:t>PDG: Nothing of significance has been added since 1988.</a:t>
            </a:r>
          </a:p>
          <a:p>
            <a:r>
              <a:rPr lang="en-US" sz="2400" dirty="0" smtClean="0">
                <a:solidFill>
                  <a:srgbClr val="0000FF"/>
                </a:solidFill>
              </a:rPr>
              <a:t>Expectations that many are narrow</a:t>
            </a:r>
            <a:r>
              <a:rPr lang="en-US" sz="2400" dirty="0" smtClean="0"/>
              <a:t>.</a:t>
            </a:r>
          </a:p>
          <a:p>
            <a:endParaRPr lang="en-US" sz="2400" dirty="0"/>
          </a:p>
          <a:p>
            <a:r>
              <a:rPr lang="en-US" sz="2400" b="1" dirty="0" smtClean="0">
                <a:solidFill>
                  <a:schemeClr val="accent6">
                    <a:lumMod val="75000"/>
                  </a:schemeClr>
                </a:solidFill>
              </a:rPr>
              <a:t>Experimentally challenging:</a:t>
            </a:r>
          </a:p>
          <a:p>
            <a:r>
              <a:rPr lang="en-US" sz="2400" dirty="0" smtClean="0">
                <a:solidFill>
                  <a:srgbClr val="0000FF"/>
                </a:solidFill>
              </a:rPr>
              <a:t>Produced through hyperon decay.</a:t>
            </a:r>
          </a:p>
          <a:p>
            <a:r>
              <a:rPr lang="en-US" sz="2400" dirty="0" smtClean="0">
                <a:solidFill>
                  <a:srgbClr val="660066"/>
                </a:solidFill>
              </a:rPr>
              <a:t>Many-particle final states.</a:t>
            </a:r>
          </a:p>
          <a:p>
            <a:r>
              <a:rPr lang="en-US" sz="2400" dirty="0" smtClean="0">
                <a:solidFill>
                  <a:srgbClr val="0000FF"/>
                </a:solidFill>
              </a:rPr>
              <a:t>Small cross sections.</a:t>
            </a:r>
          </a:p>
          <a:p>
            <a:endParaRPr lang="en-US" sz="2400" dirty="0">
              <a:solidFill>
                <a:srgbClr val="3366FF"/>
              </a:solidFill>
            </a:endParaRPr>
          </a:p>
          <a:p>
            <a:r>
              <a:rPr lang="en-US" sz="2400" b="1" dirty="0" smtClean="0">
                <a:solidFill>
                  <a:schemeClr val="accent6">
                    <a:lumMod val="75000"/>
                  </a:schemeClr>
                </a:solidFill>
              </a:rPr>
              <a:t>GlueX acceptance and rates are ideal:</a:t>
            </a:r>
          </a:p>
          <a:p>
            <a:r>
              <a:rPr lang="en-US" sz="2400" dirty="0" smtClean="0">
                <a:solidFill>
                  <a:srgbClr val="0000FF"/>
                </a:solidFill>
              </a:rPr>
              <a:t>Production kinematics are challenging.</a:t>
            </a:r>
            <a:endParaRPr lang="en-US" sz="2400" dirty="0">
              <a:solidFill>
                <a:srgbClr val="0000FF"/>
              </a:solidFill>
            </a:endParaRPr>
          </a:p>
        </p:txBody>
      </p:sp>
    </p:spTree>
    <p:extLst>
      <p:ext uri="{BB962C8B-B14F-4D97-AF65-F5344CB8AC3E}">
        <p14:creationId xmlns:p14="http://schemas.microsoft.com/office/powerpoint/2010/main" val="37998465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428" y="0"/>
            <a:ext cx="6685461" cy="793852"/>
          </a:xfrm>
        </p:spPr>
        <p:txBody>
          <a:bodyPr>
            <a:normAutofit/>
          </a:bodyPr>
          <a:lstStyle/>
          <a:p>
            <a:r>
              <a:rPr lang="en-US" sz="3600" b="1" dirty="0" smtClean="0">
                <a:solidFill>
                  <a:srgbClr val="000090"/>
                </a:solidFill>
              </a:rPr>
              <a:t>Cascade Baryons</a:t>
            </a:r>
            <a:endParaRPr lang="en-US" sz="3600" b="1" dirty="0">
              <a:solidFill>
                <a:srgbClr val="000090"/>
              </a:solidFill>
            </a:endParaRPr>
          </a:p>
        </p:txBody>
      </p:sp>
      <p:sp>
        <p:nvSpPr>
          <p:cNvPr id="4" name="Date Placeholder 3"/>
          <p:cNvSpPr>
            <a:spLocks noGrp="1"/>
          </p:cNvSpPr>
          <p:nvPr>
            <p:ph type="dt" sz="half" idx="10"/>
          </p:nvPr>
        </p:nvSpPr>
        <p:spPr/>
        <p:txBody>
          <a:bodyPr/>
          <a:lstStyle/>
          <a:p>
            <a:r>
              <a:rPr lang="en-US" smtClean="0"/>
              <a:t>6/18/13</a:t>
            </a:r>
            <a:endParaRPr lang="en-US"/>
          </a:p>
        </p:txBody>
      </p:sp>
      <p:sp>
        <p:nvSpPr>
          <p:cNvPr id="5" name="Footer Placeholder 4"/>
          <p:cNvSpPr>
            <a:spLocks noGrp="1"/>
          </p:cNvSpPr>
          <p:nvPr>
            <p:ph type="ftr" sz="quarter" idx="11"/>
          </p:nvPr>
        </p:nvSpPr>
        <p:spPr/>
        <p:txBody>
          <a:bodyPr/>
          <a:lstStyle/>
          <a:p>
            <a:r>
              <a:rPr lang="en-US" smtClean="0"/>
              <a:t>The GlueX Experiment</a:t>
            </a:r>
            <a:endParaRPr lang="en-US"/>
          </a:p>
        </p:txBody>
      </p:sp>
      <p:sp>
        <p:nvSpPr>
          <p:cNvPr id="6" name="Slide Number Placeholder 5"/>
          <p:cNvSpPr>
            <a:spLocks noGrp="1"/>
          </p:cNvSpPr>
          <p:nvPr>
            <p:ph type="sldNum" sz="quarter" idx="12"/>
          </p:nvPr>
        </p:nvSpPr>
        <p:spPr/>
        <p:txBody>
          <a:bodyPr/>
          <a:lstStyle/>
          <a:p>
            <a:fld id="{04B6655A-F719-614C-93EB-A164F3F71363}" type="slidenum">
              <a:rPr lang="en-US" smtClean="0"/>
              <a:pPr/>
              <a:t>9</a:t>
            </a:fld>
            <a:endParaRPr lang="en-US"/>
          </a:p>
        </p:txBody>
      </p:sp>
      <p:sp>
        <p:nvSpPr>
          <p:cNvPr id="7" name="TextBox 6"/>
          <p:cNvSpPr txBox="1"/>
          <p:nvPr/>
        </p:nvSpPr>
        <p:spPr>
          <a:xfrm>
            <a:off x="504000" y="1161321"/>
            <a:ext cx="3285024" cy="4524315"/>
          </a:xfrm>
          <a:prstGeom prst="rect">
            <a:avLst/>
          </a:prstGeom>
          <a:noFill/>
        </p:spPr>
        <p:txBody>
          <a:bodyPr wrap="none" rtlCol="0">
            <a:spAutoFit/>
          </a:bodyPr>
          <a:lstStyle/>
          <a:p>
            <a:r>
              <a:rPr lang="en-US" sz="2400" b="1" u="sng" dirty="0" smtClean="0">
                <a:solidFill>
                  <a:schemeClr val="accent6">
                    <a:lumMod val="50000"/>
                  </a:schemeClr>
                </a:solidFill>
              </a:rPr>
              <a:t>PDG 2012</a:t>
            </a:r>
          </a:p>
          <a:p>
            <a:r>
              <a:rPr lang="en-US" sz="2400" dirty="0" smtClean="0">
                <a:solidFill>
                  <a:schemeClr val="accent6">
                    <a:lumMod val="75000"/>
                  </a:schemeClr>
                </a:solidFill>
                <a:latin typeface="Symbol"/>
              </a:rPr>
              <a:t>X</a:t>
            </a:r>
            <a:r>
              <a:rPr lang="en-US" sz="2400" dirty="0" smtClean="0">
                <a:solidFill>
                  <a:schemeClr val="accent6">
                    <a:lumMod val="75000"/>
                  </a:schemeClr>
                </a:solidFill>
              </a:rPr>
              <a:t>(1320)   J</a:t>
            </a:r>
            <a:r>
              <a:rPr lang="en-US" sz="2400" baseline="30000" dirty="0" smtClean="0">
                <a:solidFill>
                  <a:schemeClr val="accent6">
                    <a:lumMod val="75000"/>
                  </a:schemeClr>
                </a:solidFill>
              </a:rPr>
              <a:t>P </a:t>
            </a:r>
            <a:r>
              <a:rPr lang="en-US" sz="2400" dirty="0" smtClean="0">
                <a:solidFill>
                  <a:schemeClr val="accent6">
                    <a:lumMod val="75000"/>
                  </a:schemeClr>
                </a:solidFill>
              </a:rPr>
              <a:t>= (1/2)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(1530)  J</a:t>
            </a:r>
            <a:r>
              <a:rPr lang="en-US" sz="2400" baseline="30000" dirty="0" smtClean="0">
                <a:solidFill>
                  <a:schemeClr val="accent6">
                    <a:lumMod val="75000"/>
                  </a:schemeClr>
                </a:solidFill>
              </a:rPr>
              <a:t>P </a:t>
            </a:r>
            <a:r>
              <a:rPr lang="en-US" sz="2400" dirty="0" smtClean="0">
                <a:solidFill>
                  <a:schemeClr val="accent6">
                    <a:lumMod val="75000"/>
                  </a:schemeClr>
                </a:solidFill>
              </a:rPr>
              <a:t>= (3/2)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(1620)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(1690)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(1820)  J</a:t>
            </a:r>
            <a:r>
              <a:rPr lang="en-US" sz="2400" baseline="30000" dirty="0" smtClean="0">
                <a:solidFill>
                  <a:schemeClr val="accent6">
                    <a:lumMod val="75000"/>
                  </a:schemeClr>
                </a:solidFill>
              </a:rPr>
              <a:t>P </a:t>
            </a:r>
            <a:r>
              <a:rPr lang="en-US" sz="2400" dirty="0" smtClean="0">
                <a:solidFill>
                  <a:schemeClr val="accent6">
                    <a:lumMod val="75000"/>
                  </a:schemeClr>
                </a:solidFill>
              </a:rPr>
              <a:t>= (3/2)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(1950)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(2030)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(2120)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(2250)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(2370)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a:p>
            <a:r>
              <a:rPr lang="en-US" sz="2400" dirty="0" smtClean="0">
                <a:solidFill>
                  <a:schemeClr val="accent6">
                    <a:lumMod val="75000"/>
                  </a:schemeClr>
                </a:solidFill>
                <a:latin typeface="Symbol"/>
              </a:rPr>
              <a:t>X</a:t>
            </a:r>
            <a:r>
              <a:rPr lang="en-US" sz="2400" baseline="30000" dirty="0" smtClean="0">
                <a:solidFill>
                  <a:schemeClr val="accent6">
                    <a:lumMod val="75000"/>
                  </a:schemeClr>
                </a:solidFill>
                <a:latin typeface="Symbol"/>
              </a:rPr>
              <a:t>*</a:t>
            </a:r>
            <a:r>
              <a:rPr lang="en-US" sz="2400" dirty="0" smtClean="0">
                <a:solidFill>
                  <a:schemeClr val="accent6">
                    <a:lumMod val="75000"/>
                  </a:schemeClr>
                </a:solidFill>
              </a:rPr>
              <a:t>(2500)  J</a:t>
            </a:r>
            <a:r>
              <a:rPr lang="en-US" sz="2400" baseline="30000" dirty="0" smtClean="0">
                <a:solidFill>
                  <a:schemeClr val="accent6">
                    <a:lumMod val="75000"/>
                  </a:schemeClr>
                </a:solidFill>
              </a:rPr>
              <a:t>P </a:t>
            </a:r>
            <a:r>
              <a:rPr lang="en-US" sz="2400" dirty="0" smtClean="0">
                <a:solidFill>
                  <a:schemeClr val="accent6">
                    <a:lumMod val="75000"/>
                  </a:schemeClr>
                </a:solidFill>
              </a:rPr>
              <a:t>= (?/2)</a:t>
            </a:r>
            <a:r>
              <a:rPr lang="en-US" sz="2400" baseline="30000" dirty="0" smtClean="0">
                <a:solidFill>
                  <a:schemeClr val="accent6">
                    <a:lumMod val="75000"/>
                  </a:schemeClr>
                </a:solidFill>
              </a:rPr>
              <a:t> ?    *           </a:t>
            </a:r>
            <a:endParaRPr lang="en-US" sz="2400" dirty="0" smtClean="0">
              <a:solidFill>
                <a:schemeClr val="accent6">
                  <a:lumMod val="75000"/>
                </a:schemeClr>
              </a:solidFill>
            </a:endParaRPr>
          </a:p>
        </p:txBody>
      </p:sp>
      <p:sp>
        <p:nvSpPr>
          <p:cNvPr id="8" name="TextBox 7"/>
          <p:cNvSpPr txBox="1"/>
          <p:nvPr/>
        </p:nvSpPr>
        <p:spPr>
          <a:xfrm>
            <a:off x="4132310" y="829465"/>
            <a:ext cx="5011689" cy="4893647"/>
          </a:xfrm>
          <a:prstGeom prst="rect">
            <a:avLst/>
          </a:prstGeom>
          <a:noFill/>
        </p:spPr>
        <p:txBody>
          <a:bodyPr wrap="square" rtlCol="0">
            <a:spAutoFit/>
          </a:bodyPr>
          <a:lstStyle/>
          <a:p>
            <a:r>
              <a:rPr lang="en-US" sz="2400" b="1" dirty="0" smtClean="0">
                <a:solidFill>
                  <a:schemeClr val="accent6">
                    <a:lumMod val="75000"/>
                  </a:schemeClr>
                </a:solidFill>
              </a:rPr>
              <a:t>Information is limited:</a:t>
            </a:r>
          </a:p>
          <a:p>
            <a:r>
              <a:rPr lang="en-US" sz="2400" dirty="0" smtClean="0">
                <a:solidFill>
                  <a:srgbClr val="0000FF"/>
                </a:solidFill>
              </a:rPr>
              <a:t>J</a:t>
            </a:r>
            <a:r>
              <a:rPr lang="en-US" sz="2400" baseline="30000" dirty="0" smtClean="0">
                <a:solidFill>
                  <a:srgbClr val="0000FF"/>
                </a:solidFill>
              </a:rPr>
              <a:t>P</a:t>
            </a:r>
            <a:r>
              <a:rPr lang="en-US" sz="2400" dirty="0" smtClean="0">
                <a:solidFill>
                  <a:srgbClr val="0000FF"/>
                </a:solidFill>
              </a:rPr>
              <a:t> is only known for 3 states.</a:t>
            </a:r>
          </a:p>
          <a:p>
            <a:r>
              <a:rPr lang="en-US" sz="2400" dirty="0" smtClean="0">
                <a:solidFill>
                  <a:srgbClr val="660066"/>
                </a:solidFill>
              </a:rPr>
              <a:t>PDG: Nothing of significance has been added since 1988.</a:t>
            </a:r>
          </a:p>
          <a:p>
            <a:r>
              <a:rPr lang="en-US" sz="2400" dirty="0" smtClean="0">
                <a:solidFill>
                  <a:srgbClr val="0000FF"/>
                </a:solidFill>
              </a:rPr>
              <a:t>Expectations that many are narrow</a:t>
            </a:r>
            <a:r>
              <a:rPr lang="en-US" sz="2400" dirty="0" smtClean="0"/>
              <a:t>.</a:t>
            </a:r>
          </a:p>
          <a:p>
            <a:endParaRPr lang="en-US" sz="2400" dirty="0"/>
          </a:p>
          <a:p>
            <a:r>
              <a:rPr lang="en-US" sz="2400" b="1" dirty="0" smtClean="0">
                <a:solidFill>
                  <a:schemeClr val="accent6">
                    <a:lumMod val="75000"/>
                  </a:schemeClr>
                </a:solidFill>
              </a:rPr>
              <a:t>Experimentally challenging:</a:t>
            </a:r>
          </a:p>
          <a:p>
            <a:r>
              <a:rPr lang="en-US" sz="2400" dirty="0" smtClean="0">
                <a:solidFill>
                  <a:srgbClr val="0000FF"/>
                </a:solidFill>
              </a:rPr>
              <a:t>Produced through hyperon decay.</a:t>
            </a:r>
          </a:p>
          <a:p>
            <a:r>
              <a:rPr lang="en-US" sz="2400" dirty="0" smtClean="0">
                <a:solidFill>
                  <a:srgbClr val="660066"/>
                </a:solidFill>
              </a:rPr>
              <a:t>Many-particle final states.</a:t>
            </a:r>
          </a:p>
          <a:p>
            <a:r>
              <a:rPr lang="en-US" sz="2400" dirty="0" smtClean="0">
                <a:solidFill>
                  <a:srgbClr val="0000FF"/>
                </a:solidFill>
              </a:rPr>
              <a:t>Small cross sections.</a:t>
            </a:r>
          </a:p>
          <a:p>
            <a:endParaRPr lang="en-US" sz="2400" dirty="0">
              <a:solidFill>
                <a:srgbClr val="3366FF"/>
              </a:solidFill>
            </a:endParaRPr>
          </a:p>
          <a:p>
            <a:r>
              <a:rPr lang="en-US" sz="2400" b="1" dirty="0" smtClean="0">
                <a:solidFill>
                  <a:schemeClr val="accent6">
                    <a:lumMod val="75000"/>
                  </a:schemeClr>
                </a:solidFill>
              </a:rPr>
              <a:t>GlueX acceptance and rates are ideal:</a:t>
            </a:r>
          </a:p>
          <a:p>
            <a:r>
              <a:rPr lang="en-US" sz="2400" dirty="0" smtClean="0">
                <a:solidFill>
                  <a:srgbClr val="0000FF"/>
                </a:solidFill>
              </a:rPr>
              <a:t>Production kinematics are challenging</a:t>
            </a:r>
            <a:endParaRPr lang="en-US" sz="2400" dirty="0">
              <a:solidFill>
                <a:srgbClr val="0000FF"/>
              </a:solidFill>
            </a:endParaRPr>
          </a:p>
        </p:txBody>
      </p:sp>
      <p:pic>
        <p:nvPicPr>
          <p:cNvPr id="9" name="Picture 8" descr="Capsti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00" y="793852"/>
            <a:ext cx="4876800" cy="5659120"/>
          </a:xfrm>
          <a:prstGeom prst="rect">
            <a:avLst/>
          </a:prstGeom>
        </p:spPr>
      </p:pic>
    </p:spTree>
    <p:extLst>
      <p:ext uri="{BB962C8B-B14F-4D97-AF65-F5344CB8AC3E}">
        <p14:creationId xmlns:p14="http://schemas.microsoft.com/office/powerpoint/2010/main" val="27246396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6650</TotalTime>
  <Words>2678</Words>
  <Application>Microsoft Macintosh PowerPoint</Application>
  <PresentationFormat>On-screen Show (4:3)</PresentationFormat>
  <Paragraphs>359</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An initial study of mesons and baryons containing strange quarks with GlueX</vt:lpstr>
      <vt:lpstr>Outline</vt:lpstr>
      <vt:lpstr>Spectroscopy and QCD</vt:lpstr>
      <vt:lpstr>PowerPoint Presentation</vt:lpstr>
      <vt:lpstr>PowerPoint Presentation</vt:lpstr>
      <vt:lpstr>Spectroscopy and QCD</vt:lpstr>
      <vt:lpstr>PowerPoint Presentation</vt:lpstr>
      <vt:lpstr>Cascade Baryons</vt:lpstr>
      <vt:lpstr>Cascade Baryons</vt:lpstr>
      <vt:lpstr>Baseline Kaon Identification</vt:lpstr>
      <vt:lpstr>Baseline Kaon Identification</vt:lpstr>
      <vt:lpstr>Global Particle Identification</vt:lpstr>
      <vt:lpstr>Global Particle Identification</vt:lpstr>
      <vt:lpstr>Global Particle Identification</vt:lpstr>
      <vt:lpstr>The GlueX Program</vt:lpstr>
      <vt:lpstr>Event Rates</vt:lpstr>
      <vt:lpstr>Event Rates</vt:lpstr>
      <vt:lpstr>Event Rates</vt:lpstr>
      <vt:lpstr>Level-3 Software Trigger</vt:lpstr>
      <vt:lpstr>Summary</vt:lpstr>
      <vt:lpstr>Backup Slides on PID</vt:lpstr>
      <vt:lpstr>PowerPoint Presentation</vt:lpstr>
      <vt:lpstr>PowerPoint Presentation</vt:lpstr>
      <vt:lpstr>PowerPoint Presentation</vt:lpstr>
      <vt:lpstr>PowerPoint Presentation</vt:lpstr>
      <vt:lpstr>PowerPoint Presentation</vt:lpstr>
      <vt:lpstr>Common Readout</vt:lpstr>
      <vt:lpstr>PowerPoint Presentation</vt:lpstr>
      <vt:lpstr>PowerPoint Presentation</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GlueX Experiment</dc:title>
  <dc:creator>Curtis Meyer</dc:creator>
  <cp:lastModifiedBy>Curtis Meyer</cp:lastModifiedBy>
  <cp:revision>94</cp:revision>
  <dcterms:created xsi:type="dcterms:W3CDTF">2013-06-12T15:07:58Z</dcterms:created>
  <dcterms:modified xsi:type="dcterms:W3CDTF">2013-06-13T16:40:36Z</dcterms:modified>
</cp:coreProperties>
</file>