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9" r:id="rId1"/>
  </p:sldMasterIdLst>
  <p:notesMasterIdLst>
    <p:notesMasterId r:id="rId55"/>
  </p:notesMasterIdLst>
  <p:handoutMasterIdLst>
    <p:handoutMasterId r:id="rId56"/>
  </p:handoutMasterIdLst>
  <p:sldIdLst>
    <p:sldId id="256" r:id="rId2"/>
    <p:sldId id="257" r:id="rId3"/>
    <p:sldId id="279" r:id="rId4"/>
    <p:sldId id="311" r:id="rId5"/>
    <p:sldId id="312" r:id="rId6"/>
    <p:sldId id="313" r:id="rId7"/>
    <p:sldId id="317" r:id="rId8"/>
    <p:sldId id="315" r:id="rId9"/>
    <p:sldId id="316" r:id="rId10"/>
    <p:sldId id="278" r:id="rId11"/>
    <p:sldId id="338" r:id="rId12"/>
    <p:sldId id="280" r:id="rId13"/>
    <p:sldId id="339" r:id="rId14"/>
    <p:sldId id="340" r:id="rId15"/>
    <p:sldId id="260" r:id="rId16"/>
    <p:sldId id="319" r:id="rId17"/>
    <p:sldId id="290" r:id="rId18"/>
    <p:sldId id="262" r:id="rId19"/>
    <p:sldId id="318" r:id="rId20"/>
    <p:sldId id="320" r:id="rId21"/>
    <p:sldId id="321" r:id="rId22"/>
    <p:sldId id="258" r:id="rId23"/>
    <p:sldId id="271" r:id="rId24"/>
    <p:sldId id="336" r:id="rId25"/>
    <p:sldId id="341" r:id="rId26"/>
    <p:sldId id="293" r:id="rId27"/>
    <p:sldId id="322" r:id="rId28"/>
    <p:sldId id="272" r:id="rId29"/>
    <p:sldId id="273" r:id="rId30"/>
    <p:sldId id="287" r:id="rId31"/>
    <p:sldId id="298" r:id="rId32"/>
    <p:sldId id="324" r:id="rId33"/>
    <p:sldId id="325" r:id="rId34"/>
    <p:sldId id="337" r:id="rId35"/>
    <p:sldId id="326" r:id="rId36"/>
    <p:sldId id="327" r:id="rId37"/>
    <p:sldId id="328" r:id="rId38"/>
    <p:sldId id="329" r:id="rId39"/>
    <p:sldId id="284" r:id="rId40"/>
    <p:sldId id="296" r:id="rId41"/>
    <p:sldId id="297" r:id="rId42"/>
    <p:sldId id="304" r:id="rId43"/>
    <p:sldId id="305" r:id="rId44"/>
    <p:sldId id="335" r:id="rId45"/>
    <p:sldId id="299" r:id="rId46"/>
    <p:sldId id="342" r:id="rId47"/>
    <p:sldId id="343" r:id="rId48"/>
    <p:sldId id="333" r:id="rId49"/>
    <p:sldId id="306" r:id="rId50"/>
    <p:sldId id="307" r:id="rId51"/>
    <p:sldId id="308" r:id="rId52"/>
    <p:sldId id="330" r:id="rId53"/>
    <p:sldId id="274" r:id="rId54"/>
  </p:sldIdLst>
  <p:sldSz cx="9144000" cy="6858000" type="letter"/>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FDD6"/>
    <a:srgbClr val="DBF9F1"/>
    <a:srgbClr val="FF9300"/>
    <a:srgbClr val="FF00FF"/>
    <a:srgbClr val="73FEFF"/>
    <a:srgbClr val="0080FF"/>
    <a:srgbClr val="459FA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55"/>
    <p:restoredTop sz="94689"/>
  </p:normalViewPr>
  <p:slideViewPr>
    <p:cSldViewPr snapToGrid="0" snapToObjects="1">
      <p:cViewPr varScale="1">
        <p:scale>
          <a:sx n="136" d="100"/>
          <a:sy n="136" d="100"/>
        </p:scale>
        <p:origin x="552"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46F61B-2A71-254C-9615-1A3AE941D9B5}" type="datetimeFigureOut">
              <a:rPr lang="en-US" smtClean="0"/>
              <a:t>10/17/18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38B890-CB55-7F46-8AA6-50BA93DAC4BB}" type="slidenum">
              <a:rPr lang="en-US" smtClean="0"/>
              <a:t>‹#›</a:t>
            </a:fld>
            <a:endParaRPr lang="en-US"/>
          </a:p>
        </p:txBody>
      </p:sp>
    </p:spTree>
    <p:extLst>
      <p:ext uri="{BB962C8B-B14F-4D97-AF65-F5344CB8AC3E}">
        <p14:creationId xmlns:p14="http://schemas.microsoft.com/office/powerpoint/2010/main" val="41218412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4DF10D-7B2D-9E4F-915D-705CF3E9A55D}" type="datetimeFigureOut">
              <a:rPr lang="en-US" smtClean="0"/>
              <a:t>10/17/18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91E421-C634-BA46-8128-475A10703420}" type="slidenum">
              <a:rPr lang="en-US" smtClean="0"/>
              <a:t>‹#›</a:t>
            </a:fld>
            <a:endParaRPr lang="en-US"/>
          </a:p>
        </p:txBody>
      </p:sp>
    </p:spTree>
    <p:extLst>
      <p:ext uri="{BB962C8B-B14F-4D97-AF65-F5344CB8AC3E}">
        <p14:creationId xmlns:p14="http://schemas.microsoft.com/office/powerpoint/2010/main" val="36270535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0AEE9C-5FD0-FE43-9C6C-571C7A40F5F5}" type="slidenum">
              <a:rPr lang="en-US" smtClean="0"/>
              <a:t>3</a:t>
            </a:fld>
            <a:endParaRPr lang="en-US"/>
          </a:p>
        </p:txBody>
      </p:sp>
    </p:spTree>
    <p:extLst>
      <p:ext uri="{BB962C8B-B14F-4D97-AF65-F5344CB8AC3E}">
        <p14:creationId xmlns:p14="http://schemas.microsoft.com/office/powerpoint/2010/main" val="3702714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0AEE9C-5FD0-FE43-9C6C-571C7A40F5F5}" type="slidenum">
              <a:rPr lang="en-US" smtClean="0"/>
              <a:t>4</a:t>
            </a:fld>
            <a:endParaRPr lang="en-US"/>
          </a:p>
        </p:txBody>
      </p:sp>
    </p:spTree>
    <p:extLst>
      <p:ext uri="{BB962C8B-B14F-4D97-AF65-F5344CB8AC3E}">
        <p14:creationId xmlns:p14="http://schemas.microsoft.com/office/powerpoint/2010/main" val="431857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0AEE9C-5FD0-FE43-9C6C-571C7A40F5F5}" type="slidenum">
              <a:rPr lang="en-US" smtClean="0"/>
              <a:t>5</a:t>
            </a:fld>
            <a:endParaRPr lang="en-US"/>
          </a:p>
        </p:txBody>
      </p:sp>
    </p:spTree>
    <p:extLst>
      <p:ext uri="{BB962C8B-B14F-4D97-AF65-F5344CB8AC3E}">
        <p14:creationId xmlns:p14="http://schemas.microsoft.com/office/powerpoint/2010/main" val="2038030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0AEE9C-5FD0-FE43-9C6C-571C7A40F5F5}" type="slidenum">
              <a:rPr lang="en-US" smtClean="0"/>
              <a:t>6</a:t>
            </a:fld>
            <a:endParaRPr lang="en-US"/>
          </a:p>
        </p:txBody>
      </p:sp>
    </p:spTree>
    <p:extLst>
      <p:ext uri="{BB962C8B-B14F-4D97-AF65-F5344CB8AC3E}">
        <p14:creationId xmlns:p14="http://schemas.microsoft.com/office/powerpoint/2010/main" val="894910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What are gluonic excitations and why are we looking for them? Lattice QCD predictions for</a:t>
            </a:r>
            <a:r>
              <a:rPr lang="en-US" baseline="0" dirty="0"/>
              <a:t> the mesons and in particular, a class of mesons with non-quark-antiquark quantum numbers. Also not that mixing angles are predicted. GlueX</a:t>
            </a:r>
            <a:r>
              <a:rPr lang="en-US" dirty="0"/>
              <a:t> needs to measure p</a:t>
            </a:r>
            <a:r>
              <a:rPr lang="en-US" baseline="0" dirty="0"/>
              <a:t>article J(PC), masses, widths and decay modes to be able to map these out.</a:t>
            </a:r>
            <a:endParaRPr lang="en-US" dirty="0"/>
          </a:p>
        </p:txBody>
      </p:sp>
      <p:sp>
        <p:nvSpPr>
          <p:cNvPr id="4" name="Slide Number Placeholder 3"/>
          <p:cNvSpPr>
            <a:spLocks noGrp="1"/>
          </p:cNvSpPr>
          <p:nvPr>
            <p:ph type="sldNum" sz="quarter" idx="10"/>
          </p:nvPr>
        </p:nvSpPr>
        <p:spPr/>
        <p:txBody>
          <a:bodyPr/>
          <a:lstStyle/>
          <a:p>
            <a:fld id="{3F0AEE9C-5FD0-FE43-9C6C-571C7A40F5F5}" type="slidenum">
              <a:rPr lang="en-US" smtClean="0"/>
              <a:t>7</a:t>
            </a:fld>
            <a:endParaRPr lang="en-US"/>
          </a:p>
        </p:txBody>
      </p:sp>
    </p:spTree>
    <p:extLst>
      <p:ext uri="{BB962C8B-B14F-4D97-AF65-F5344CB8AC3E}">
        <p14:creationId xmlns:p14="http://schemas.microsoft.com/office/powerpoint/2010/main" val="1716041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0AEE9C-5FD0-FE43-9C6C-571C7A40F5F5}" type="slidenum">
              <a:rPr lang="en-US" smtClean="0"/>
              <a:t>8</a:t>
            </a:fld>
            <a:endParaRPr lang="en-US"/>
          </a:p>
        </p:txBody>
      </p:sp>
    </p:spTree>
    <p:extLst>
      <p:ext uri="{BB962C8B-B14F-4D97-AF65-F5344CB8AC3E}">
        <p14:creationId xmlns:p14="http://schemas.microsoft.com/office/powerpoint/2010/main" val="1357954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What are gluonic excitations and why are we looking for them? Lattice QCD predictions for</a:t>
            </a:r>
            <a:r>
              <a:rPr lang="en-US" baseline="0" dirty="0"/>
              <a:t> the mesons and in particular, a class of mesons with non-quark-antiquark quantum numbers. Also not that mixing angles are predicted. GlueX</a:t>
            </a:r>
            <a:r>
              <a:rPr lang="en-US" dirty="0"/>
              <a:t> needs to measure p</a:t>
            </a:r>
            <a:r>
              <a:rPr lang="en-US" baseline="0" dirty="0"/>
              <a:t>article J(PC), masses, widths and decay modes to be able to map these out.</a:t>
            </a:r>
            <a:endParaRPr lang="en-US" dirty="0"/>
          </a:p>
        </p:txBody>
      </p:sp>
      <p:sp>
        <p:nvSpPr>
          <p:cNvPr id="4" name="Slide Number Placeholder 3"/>
          <p:cNvSpPr>
            <a:spLocks noGrp="1"/>
          </p:cNvSpPr>
          <p:nvPr>
            <p:ph type="sldNum" sz="quarter" idx="10"/>
          </p:nvPr>
        </p:nvSpPr>
        <p:spPr/>
        <p:txBody>
          <a:bodyPr/>
          <a:lstStyle/>
          <a:p>
            <a:fld id="{3F0AEE9C-5FD0-FE43-9C6C-571C7A40F5F5}" type="slidenum">
              <a:rPr lang="en-US" smtClean="0"/>
              <a:t>9</a:t>
            </a:fld>
            <a:endParaRPr lang="en-US"/>
          </a:p>
        </p:txBody>
      </p:sp>
    </p:spTree>
    <p:extLst>
      <p:ext uri="{BB962C8B-B14F-4D97-AF65-F5344CB8AC3E}">
        <p14:creationId xmlns:p14="http://schemas.microsoft.com/office/powerpoint/2010/main" val="768527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91E421-C634-BA46-8128-475A10703420}" type="slidenum">
              <a:rPr lang="en-US" smtClean="0"/>
              <a:t>28</a:t>
            </a:fld>
            <a:endParaRPr lang="en-US"/>
          </a:p>
        </p:txBody>
      </p:sp>
    </p:spTree>
    <p:extLst>
      <p:ext uri="{BB962C8B-B14F-4D97-AF65-F5344CB8AC3E}">
        <p14:creationId xmlns:p14="http://schemas.microsoft.com/office/powerpoint/2010/main" val="652680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A66F1F-CDDB-5148-BA71-091D43CBB225}" type="slidenum">
              <a:rPr lang="en-US" smtClean="0"/>
              <a:t>40</a:t>
            </a:fld>
            <a:endParaRPr lang="en-US"/>
          </a:p>
        </p:txBody>
      </p:sp>
    </p:spTree>
    <p:extLst>
      <p:ext uri="{BB962C8B-B14F-4D97-AF65-F5344CB8AC3E}">
        <p14:creationId xmlns:p14="http://schemas.microsoft.com/office/powerpoint/2010/main" val="1218237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October 18, 2018</a:t>
            </a:r>
          </a:p>
        </p:txBody>
      </p:sp>
      <p:sp>
        <p:nvSpPr>
          <p:cNvPr id="5" name="Footer Placeholder 4"/>
          <p:cNvSpPr>
            <a:spLocks noGrp="1"/>
          </p:cNvSpPr>
          <p:nvPr>
            <p:ph type="ftr" sz="quarter" idx="11"/>
          </p:nvPr>
        </p:nvSpPr>
        <p:spPr/>
        <p:txBody>
          <a:bodyPr/>
          <a:lstStyle/>
          <a:p>
            <a:r>
              <a:rPr kumimoji="0" lang="en-US"/>
              <a:t>GWU</a:t>
            </a:r>
          </a:p>
        </p:txBody>
      </p:sp>
      <p:sp>
        <p:nvSpPr>
          <p:cNvPr id="6" name="Slide Number Placeholder 5"/>
          <p:cNvSpPr>
            <a:spLocks noGrp="1"/>
          </p:cNvSpPr>
          <p:nvPr>
            <p:ph type="sldNum" sz="quarter" idx="12"/>
          </p:nvPr>
        </p:nvSpPr>
        <p:spPr/>
        <p:txBody>
          <a:bodyPr/>
          <a:lstStyle/>
          <a:p>
            <a:fld id="{6294C92D-0306-4E69-9CD3-20855E849650}" type="slidenum">
              <a:rPr kumimoji="0" lang="en-US" smtClean="0"/>
              <a:t>‹#›</a:t>
            </a:fld>
            <a:endParaRPr kumimoji="0"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October 18, 2018</a:t>
            </a:r>
          </a:p>
        </p:txBody>
      </p:sp>
      <p:sp>
        <p:nvSpPr>
          <p:cNvPr id="5" name="Footer Placeholder 4"/>
          <p:cNvSpPr>
            <a:spLocks noGrp="1"/>
          </p:cNvSpPr>
          <p:nvPr>
            <p:ph type="ftr" sz="quarter" idx="11"/>
          </p:nvPr>
        </p:nvSpPr>
        <p:spPr/>
        <p:txBody>
          <a:bodyPr/>
          <a:lstStyle/>
          <a:p>
            <a:r>
              <a:rPr kumimoji="0" lang="en-US"/>
              <a:t>GWU</a:t>
            </a:r>
          </a:p>
        </p:txBody>
      </p:sp>
      <p:sp>
        <p:nvSpPr>
          <p:cNvPr id="6" name="Slide Number Placeholder 5"/>
          <p:cNvSpPr>
            <a:spLocks noGrp="1"/>
          </p:cNvSpPr>
          <p:nvPr>
            <p:ph type="sldNum" sz="quarter" idx="12"/>
          </p:nvPr>
        </p:nvSpPr>
        <p:spPr/>
        <p:txBody>
          <a:bodyPr/>
          <a:lstStyle/>
          <a:p>
            <a:fld id="{6294C92D-0306-4E69-9CD3-20855E849650}" type="slidenum">
              <a:rPr kumimoji="0" lang="en-US" smtClean="0"/>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October 18, 2018</a:t>
            </a:r>
          </a:p>
        </p:txBody>
      </p:sp>
      <p:sp>
        <p:nvSpPr>
          <p:cNvPr id="5" name="Footer Placeholder 4"/>
          <p:cNvSpPr>
            <a:spLocks noGrp="1"/>
          </p:cNvSpPr>
          <p:nvPr>
            <p:ph type="ftr" sz="quarter" idx="11"/>
          </p:nvPr>
        </p:nvSpPr>
        <p:spPr/>
        <p:txBody>
          <a:bodyPr/>
          <a:lstStyle/>
          <a:p>
            <a:r>
              <a:rPr kumimoji="0" lang="en-US"/>
              <a:t>GWU</a:t>
            </a:r>
          </a:p>
        </p:txBody>
      </p:sp>
      <p:sp>
        <p:nvSpPr>
          <p:cNvPr id="6" name="Slide Number Placeholder 5"/>
          <p:cNvSpPr>
            <a:spLocks noGrp="1"/>
          </p:cNvSpPr>
          <p:nvPr>
            <p:ph type="sldNum" sz="quarter" idx="12"/>
          </p:nvPr>
        </p:nvSpPr>
        <p:spPr/>
        <p:txBody>
          <a:bodyPr/>
          <a:lstStyle/>
          <a:p>
            <a:fld id="{6294C92D-0306-4E69-9CD3-20855E849650}" type="slidenum">
              <a:rPr kumimoji="0" lang="en-US" smtClean="0"/>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October 18, 2018</a:t>
            </a:r>
          </a:p>
        </p:txBody>
      </p:sp>
      <p:sp>
        <p:nvSpPr>
          <p:cNvPr id="5" name="Footer Placeholder 4"/>
          <p:cNvSpPr>
            <a:spLocks noGrp="1"/>
          </p:cNvSpPr>
          <p:nvPr>
            <p:ph type="ftr" sz="quarter" idx="11"/>
          </p:nvPr>
        </p:nvSpPr>
        <p:spPr/>
        <p:txBody>
          <a:bodyPr/>
          <a:lstStyle/>
          <a:p>
            <a:r>
              <a:rPr kumimoji="0" lang="en-US"/>
              <a:t>GWU</a:t>
            </a:r>
          </a:p>
        </p:txBody>
      </p:sp>
      <p:sp>
        <p:nvSpPr>
          <p:cNvPr id="6" name="Slide Number Placeholder 5"/>
          <p:cNvSpPr>
            <a:spLocks noGrp="1"/>
          </p:cNvSpPr>
          <p:nvPr>
            <p:ph type="sldNum" sz="quarter" idx="12"/>
          </p:nvPr>
        </p:nvSpPr>
        <p:spPr/>
        <p:txBody>
          <a:bodyPr/>
          <a:lstStyle/>
          <a:p>
            <a:fld id="{6294C92D-0306-4E69-9CD3-20855E849650}" type="slidenum">
              <a:rPr kumimoji="0" lang="en-US" smtClean="0"/>
              <a:t>‹#›</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October 18, 2018</a:t>
            </a:r>
          </a:p>
        </p:txBody>
      </p:sp>
      <p:sp>
        <p:nvSpPr>
          <p:cNvPr id="5" name="Footer Placeholder 4"/>
          <p:cNvSpPr>
            <a:spLocks noGrp="1"/>
          </p:cNvSpPr>
          <p:nvPr>
            <p:ph type="ftr" sz="quarter" idx="11"/>
          </p:nvPr>
        </p:nvSpPr>
        <p:spPr/>
        <p:txBody>
          <a:bodyPr/>
          <a:lstStyle/>
          <a:p>
            <a:r>
              <a:rPr kumimoji="0" lang="en-US"/>
              <a:t>GWU</a:t>
            </a:r>
          </a:p>
        </p:txBody>
      </p:sp>
      <p:sp>
        <p:nvSpPr>
          <p:cNvPr id="6" name="Slide Number Placeholder 5"/>
          <p:cNvSpPr>
            <a:spLocks noGrp="1"/>
          </p:cNvSpPr>
          <p:nvPr>
            <p:ph type="sldNum" sz="quarter" idx="12"/>
          </p:nvPr>
        </p:nvSpPr>
        <p:spPr/>
        <p:txBody>
          <a:bodyPr/>
          <a:lstStyle/>
          <a:p>
            <a:fld id="{6294C92D-0306-4E69-9CD3-20855E849650}" type="slidenum">
              <a:rPr kumimoji="0" lang="en-US" smtClean="0"/>
              <a:t>‹#›</a:t>
            </a:fld>
            <a:endParaRPr kumimoji="0"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October 18, 2018</a:t>
            </a:r>
          </a:p>
        </p:txBody>
      </p:sp>
      <p:sp>
        <p:nvSpPr>
          <p:cNvPr id="6" name="Footer Placeholder 5"/>
          <p:cNvSpPr>
            <a:spLocks noGrp="1"/>
          </p:cNvSpPr>
          <p:nvPr>
            <p:ph type="ftr" sz="quarter" idx="11"/>
          </p:nvPr>
        </p:nvSpPr>
        <p:spPr/>
        <p:txBody>
          <a:bodyPr/>
          <a:lstStyle/>
          <a:p>
            <a:r>
              <a:rPr kumimoji="0" lang="en-US"/>
              <a:t>GWU</a:t>
            </a:r>
          </a:p>
        </p:txBody>
      </p:sp>
      <p:sp>
        <p:nvSpPr>
          <p:cNvPr id="7" name="Slide Number Placeholder 6"/>
          <p:cNvSpPr>
            <a:spLocks noGrp="1"/>
          </p:cNvSpPr>
          <p:nvPr>
            <p:ph type="sldNum" sz="quarter" idx="12"/>
          </p:nvPr>
        </p:nvSpPr>
        <p:spPr/>
        <p:txBody>
          <a:bodyPr/>
          <a:lstStyle/>
          <a:p>
            <a:fld id="{6294C92D-0306-4E69-9CD3-20855E849650}" type="slidenum">
              <a:rPr kumimoji="0" lang="en-US" smtClean="0"/>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October 18, 2018</a:t>
            </a:r>
          </a:p>
        </p:txBody>
      </p:sp>
      <p:sp>
        <p:nvSpPr>
          <p:cNvPr id="8" name="Footer Placeholder 7"/>
          <p:cNvSpPr>
            <a:spLocks noGrp="1"/>
          </p:cNvSpPr>
          <p:nvPr>
            <p:ph type="ftr" sz="quarter" idx="11"/>
          </p:nvPr>
        </p:nvSpPr>
        <p:spPr/>
        <p:txBody>
          <a:bodyPr/>
          <a:lstStyle/>
          <a:p>
            <a:r>
              <a:rPr kumimoji="0" lang="en-US"/>
              <a:t>GWU</a:t>
            </a:r>
          </a:p>
        </p:txBody>
      </p:sp>
      <p:sp>
        <p:nvSpPr>
          <p:cNvPr id="9" name="Slide Number Placeholder 8"/>
          <p:cNvSpPr>
            <a:spLocks noGrp="1"/>
          </p:cNvSpPr>
          <p:nvPr>
            <p:ph type="sldNum" sz="quarter" idx="12"/>
          </p:nvPr>
        </p:nvSpPr>
        <p:spPr/>
        <p:txBody>
          <a:bodyPr/>
          <a:lstStyle/>
          <a:p>
            <a:fld id="{6294C92D-0306-4E69-9CD3-20855E849650}" type="slidenum">
              <a:rPr kumimoji="0" lang="en-US" smtClean="0"/>
              <a:t>‹#›</a:t>
            </a:fld>
            <a:endParaRPr kumimoji="0"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October 18, 2018</a:t>
            </a:r>
          </a:p>
        </p:txBody>
      </p:sp>
      <p:sp>
        <p:nvSpPr>
          <p:cNvPr id="4" name="Footer Placeholder 3"/>
          <p:cNvSpPr>
            <a:spLocks noGrp="1"/>
          </p:cNvSpPr>
          <p:nvPr>
            <p:ph type="ftr" sz="quarter" idx="11"/>
          </p:nvPr>
        </p:nvSpPr>
        <p:spPr/>
        <p:txBody>
          <a:bodyPr/>
          <a:lstStyle/>
          <a:p>
            <a:r>
              <a:rPr kumimoji="0" lang="en-US"/>
              <a:t>GWU</a:t>
            </a:r>
          </a:p>
        </p:txBody>
      </p:sp>
      <p:sp>
        <p:nvSpPr>
          <p:cNvPr id="5" name="Slide Number Placeholder 4"/>
          <p:cNvSpPr>
            <a:spLocks noGrp="1"/>
          </p:cNvSpPr>
          <p:nvPr>
            <p:ph type="sldNum" sz="quarter" idx="12"/>
          </p:nvPr>
        </p:nvSpPr>
        <p:spPr/>
        <p:txBody>
          <a:bodyPr/>
          <a:lstStyle/>
          <a:p>
            <a:fld id="{6294C92D-0306-4E69-9CD3-20855E849650}" type="slidenum">
              <a:rPr kumimoji="0" lang="en-US" smtClean="0"/>
              <a:t>‹#›</a:t>
            </a:fld>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October 18, 2018</a:t>
            </a:r>
          </a:p>
        </p:txBody>
      </p:sp>
      <p:sp>
        <p:nvSpPr>
          <p:cNvPr id="3" name="Footer Placeholder 2"/>
          <p:cNvSpPr>
            <a:spLocks noGrp="1"/>
          </p:cNvSpPr>
          <p:nvPr>
            <p:ph type="ftr" sz="quarter" idx="11"/>
          </p:nvPr>
        </p:nvSpPr>
        <p:spPr/>
        <p:txBody>
          <a:bodyPr/>
          <a:lstStyle/>
          <a:p>
            <a:r>
              <a:rPr kumimoji="0" lang="en-US"/>
              <a:t>GWU</a:t>
            </a:r>
          </a:p>
        </p:txBody>
      </p:sp>
      <p:sp>
        <p:nvSpPr>
          <p:cNvPr id="4" name="Slide Number Placeholder 3"/>
          <p:cNvSpPr>
            <a:spLocks noGrp="1"/>
          </p:cNvSpPr>
          <p:nvPr>
            <p:ph type="sldNum" sz="quarter" idx="12"/>
          </p:nvPr>
        </p:nvSpPr>
        <p:spPr/>
        <p:txBody>
          <a:bodyPr/>
          <a:lstStyle/>
          <a:p>
            <a:fld id="{6294C92D-0306-4E69-9CD3-20855E849650}" type="slidenum">
              <a:rPr kumimoji="0" lang="en-US" smtClean="0"/>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October 18, 2018</a:t>
            </a:r>
          </a:p>
        </p:txBody>
      </p:sp>
      <p:sp>
        <p:nvSpPr>
          <p:cNvPr id="6" name="Footer Placeholder 5"/>
          <p:cNvSpPr>
            <a:spLocks noGrp="1"/>
          </p:cNvSpPr>
          <p:nvPr>
            <p:ph type="ftr" sz="quarter" idx="11"/>
          </p:nvPr>
        </p:nvSpPr>
        <p:spPr/>
        <p:txBody>
          <a:bodyPr/>
          <a:lstStyle/>
          <a:p>
            <a:r>
              <a:rPr kumimoji="0" lang="en-US"/>
              <a:t>GWU</a:t>
            </a:r>
          </a:p>
        </p:txBody>
      </p:sp>
      <p:sp>
        <p:nvSpPr>
          <p:cNvPr id="7" name="Slide Number Placeholder 6"/>
          <p:cNvSpPr>
            <a:spLocks noGrp="1"/>
          </p:cNvSpPr>
          <p:nvPr>
            <p:ph type="sldNum" sz="quarter" idx="12"/>
          </p:nvPr>
        </p:nvSpPr>
        <p:spPr/>
        <p:txBody>
          <a:bodyPr/>
          <a:lstStyle/>
          <a:p>
            <a:fld id="{6294C92D-0306-4E69-9CD3-20855E849650}" type="slidenum">
              <a:rPr kumimoji="0" lang="en-US" smtClean="0"/>
              <a:t>‹#›</a:t>
            </a:fld>
            <a:endParaRPr kumimoji="0"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October 18, 2018</a:t>
            </a:r>
          </a:p>
        </p:txBody>
      </p:sp>
      <p:sp>
        <p:nvSpPr>
          <p:cNvPr id="6" name="Footer Placeholder 5"/>
          <p:cNvSpPr>
            <a:spLocks noGrp="1"/>
          </p:cNvSpPr>
          <p:nvPr>
            <p:ph type="ftr" sz="quarter" idx="11"/>
          </p:nvPr>
        </p:nvSpPr>
        <p:spPr/>
        <p:txBody>
          <a:bodyPr/>
          <a:lstStyle/>
          <a:p>
            <a:r>
              <a:rPr kumimoji="0" lang="en-US"/>
              <a:t>GWU</a:t>
            </a:r>
          </a:p>
        </p:txBody>
      </p:sp>
      <p:sp>
        <p:nvSpPr>
          <p:cNvPr id="7" name="Slide Number Placeholder 6"/>
          <p:cNvSpPr>
            <a:spLocks noGrp="1"/>
          </p:cNvSpPr>
          <p:nvPr>
            <p:ph type="sldNum" sz="quarter" idx="12"/>
          </p:nvPr>
        </p:nvSpPr>
        <p:spPr/>
        <p:txBody>
          <a:bodyPr/>
          <a:lstStyle/>
          <a:p>
            <a:fld id="{6294C92D-0306-4E69-9CD3-20855E849650}" type="slidenum">
              <a:rPr kumimoji="0" lang="en-US" smtClean="0"/>
              <a:t>‹#›</a:t>
            </a:fld>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algn="r" eaLnBrk="1" latinLnBrk="0" hangingPunct="1"/>
            <a:r>
              <a:rPr lang="en-US"/>
              <a:t>October 18, 2018</a:t>
            </a:r>
            <a:endParaRPr lang="en-US" sz="1200">
              <a:solidFill>
                <a:schemeClr val="bg2">
                  <a:shade val="50000"/>
                </a:schemeClr>
              </a:solidFill>
            </a:endParaRP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r>
              <a:rPr kumimoji="0" lang="en-US" sz="1200">
                <a:solidFill>
                  <a:schemeClr val="bg2">
                    <a:shade val="50000"/>
                  </a:schemeClr>
                </a:solidFill>
                <a:effectLst/>
              </a:rPr>
              <a:t>GWU</a:t>
            </a:r>
          </a:p>
        </p:txBody>
      </p:sp>
      <p:sp>
        <p:nvSpPr>
          <p:cNvPr id="6" name="Slide Number Placeholder 5"/>
          <p:cNvSpPr>
            <a:spLocks noGrp="1"/>
          </p:cNvSpPr>
          <p:nvPr>
            <p:ph type="sldNum" sz="quarter" idx="4"/>
          </p:nvPr>
        </p:nvSpPr>
        <p:spPr>
          <a:xfrm>
            <a:off x="7286234" y="18288"/>
            <a:ext cx="880142" cy="329184"/>
          </a:xfrm>
          <a:prstGeom prst="rect">
            <a:avLst/>
          </a:prstGeom>
        </p:spPr>
        <p:txBody>
          <a:bodyPr vert="horz" lIns="91440" tIns="45720" rIns="91440" bIns="45720" rtlCol="0" anchor="ctr"/>
          <a:lstStyle>
            <a:lvl1pPr algn="l">
              <a:defRPr sz="1400" b="1">
                <a:solidFill>
                  <a:srgbClr val="FFFFFF"/>
                </a:solidFill>
              </a:defRPr>
            </a:lvl1pPr>
          </a:lstStyle>
          <a:p>
            <a:pPr algn="ctr" eaLnBrk="1" latinLnBrk="0" hangingPunct="1"/>
            <a:fld id="{6294C92D-0306-4E69-9CD3-20855E849650}" type="slidenum">
              <a:rPr kumimoji="0" lang="en-US" smtClean="0"/>
              <a:t>‹#›</a:t>
            </a:fld>
            <a:endParaRPr kumimoji="0" lang="en-US" sz="1200">
              <a:solidFill>
                <a:schemeClr val="bg2">
                  <a:shade val="50000"/>
                </a:schemeClr>
              </a:solidFill>
              <a:effectLst/>
            </a:endParaRPr>
          </a:p>
        </p:txBody>
      </p:sp>
      <p:pic>
        <p:nvPicPr>
          <p:cNvPr id="9" name="Picture 8" descr="GlueX-100-px.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166376" y="13335"/>
            <a:ext cx="952500" cy="352425"/>
          </a:xfrm>
          <a:prstGeom prst="rect">
            <a:avLst/>
          </a:prstGeom>
        </p:spPr>
      </p:pic>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5.wmf"/></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30.jpeg"/><Relationship Id="rId7" Type="http://schemas.openxmlformats.org/officeDocument/2006/relationships/image" Target="../media/image28.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29.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emf"/></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emf"/></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18.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43.emf"/><Relationship Id="rId2" Type="http://schemas.openxmlformats.org/officeDocument/2006/relationships/image" Target="../media/image38.emf"/><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1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7.xml"/><Relationship Id="rId5" Type="http://schemas.openxmlformats.org/officeDocument/2006/relationships/image" Target="../media/image43.emf"/><Relationship Id="rId4" Type="http://schemas.openxmlformats.org/officeDocument/2006/relationships/image" Target="../media/image42.emf"/></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emf"/><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0.emf"/><Relationship Id="rId4" Type="http://schemas.openxmlformats.org/officeDocument/2006/relationships/image" Target="../media/image69.emf"/></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1.emf"/><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3.emf"/><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2.jp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emf"/><Relationship Id="rId1" Type="http://schemas.openxmlformats.org/officeDocument/2006/relationships/slideLayout" Target="../slideLayouts/slideLayout2.xml"/><Relationship Id="rId5" Type="http://schemas.openxmlformats.org/officeDocument/2006/relationships/image" Target="../media/image80.jpg"/><Relationship Id="rId4" Type="http://schemas.openxmlformats.org/officeDocument/2006/relationships/image" Target="../media/image79.jpg"/></Relationships>
</file>

<file path=ppt/slides/_rels/slide4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74.pn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9.jpg"/><Relationship Id="rId7" Type="http://schemas.openxmlformats.org/officeDocument/2006/relationships/image" Target="../media/image74.png"/><Relationship Id="rId2" Type="http://schemas.openxmlformats.org/officeDocument/2006/relationships/image" Target="../media/image88.emf"/><Relationship Id="rId1" Type="http://schemas.openxmlformats.org/officeDocument/2006/relationships/slideLayout" Target="../slideLayouts/slideLayout2.xml"/><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image" Target="../media/image90.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image" Target="../media/image92.jpg"/><Relationship Id="rId3" Type="http://schemas.openxmlformats.org/officeDocument/2006/relationships/image" Target="../media/image89.jpg"/><Relationship Id="rId7" Type="http://schemas.openxmlformats.org/officeDocument/2006/relationships/image" Target="../media/image96.emf"/><Relationship Id="rId2" Type="http://schemas.openxmlformats.org/officeDocument/2006/relationships/image" Target="../media/image88.emf"/><Relationship Id="rId1" Type="http://schemas.openxmlformats.org/officeDocument/2006/relationships/slideLayout" Target="../slideLayouts/slideLayout2.xml"/><Relationship Id="rId6" Type="http://schemas.openxmlformats.org/officeDocument/2006/relationships/image" Target="../media/image95.emf"/><Relationship Id="rId5" Type="http://schemas.openxmlformats.org/officeDocument/2006/relationships/image" Target="../media/image94.emf"/><Relationship Id="rId10" Type="http://schemas.openxmlformats.org/officeDocument/2006/relationships/image" Target="../media/image91.jpg"/><Relationship Id="rId4" Type="http://schemas.openxmlformats.org/officeDocument/2006/relationships/image" Target="../media/image74.png"/><Relationship Id="rId9" Type="http://schemas.openxmlformats.org/officeDocument/2006/relationships/image" Target="../media/image90.jpg"/></Relationships>
</file>

<file path=ppt/slides/_rels/slide51.xml.rels><?xml version="1.0" encoding="UTF-8" standalone="yes"?>
<Relationships xmlns="http://schemas.openxmlformats.org/package/2006/relationships"><Relationship Id="rId8" Type="http://schemas.openxmlformats.org/officeDocument/2006/relationships/image" Target="../media/image92.jpg"/><Relationship Id="rId3" Type="http://schemas.openxmlformats.org/officeDocument/2006/relationships/image" Target="../media/image97.emf"/><Relationship Id="rId7" Type="http://schemas.openxmlformats.org/officeDocument/2006/relationships/image" Target="../media/image74.png"/><Relationship Id="rId2" Type="http://schemas.openxmlformats.org/officeDocument/2006/relationships/image" Target="../media/image88.emf"/><Relationship Id="rId1" Type="http://schemas.openxmlformats.org/officeDocument/2006/relationships/slideLayout" Target="../slideLayouts/slideLayout2.xml"/><Relationship Id="rId6" Type="http://schemas.openxmlformats.org/officeDocument/2006/relationships/image" Target="../media/image89.jpg"/><Relationship Id="rId5" Type="http://schemas.openxmlformats.org/officeDocument/2006/relationships/image" Target="../media/image99.emf"/><Relationship Id="rId10" Type="http://schemas.openxmlformats.org/officeDocument/2006/relationships/image" Target="../media/image91.jpg"/><Relationship Id="rId4" Type="http://schemas.openxmlformats.org/officeDocument/2006/relationships/image" Target="../media/image98.emf"/><Relationship Id="rId9" Type="http://schemas.openxmlformats.org/officeDocument/2006/relationships/image" Target="../media/image90.jpg"/></Relationships>
</file>

<file path=ppt/slides/_rels/slide52.xml.rels><?xml version="1.0" encoding="UTF-8" standalone="yes"?>
<Relationships xmlns="http://schemas.openxmlformats.org/package/2006/relationships"><Relationship Id="rId8" Type="http://schemas.openxmlformats.org/officeDocument/2006/relationships/image" Target="../media/image90.jpg"/><Relationship Id="rId3" Type="http://schemas.openxmlformats.org/officeDocument/2006/relationships/image" Target="../media/image98.emf"/><Relationship Id="rId7" Type="http://schemas.openxmlformats.org/officeDocument/2006/relationships/image" Target="../media/image92.jpg"/><Relationship Id="rId2" Type="http://schemas.openxmlformats.org/officeDocument/2006/relationships/image" Target="../media/image97.emf"/><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89.jpg"/><Relationship Id="rId4" Type="http://schemas.openxmlformats.org/officeDocument/2006/relationships/image" Target="../media/image99.emf"/><Relationship Id="rId9" Type="http://schemas.openxmlformats.org/officeDocument/2006/relationships/image" Target="../media/image9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5.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30842"/>
            <a:ext cx="8159602" cy="1132114"/>
          </a:xfrm>
        </p:spPr>
        <p:txBody>
          <a:bodyPr/>
          <a:lstStyle/>
          <a:p>
            <a:r>
              <a:rPr lang="en-US" dirty="0"/>
              <a:t> </a:t>
            </a:r>
            <a:r>
              <a:rPr lang="en-US" b="1" dirty="0">
                <a:solidFill>
                  <a:schemeClr val="tx2">
                    <a:lumMod val="50000"/>
                  </a:schemeClr>
                </a:solidFill>
              </a:rPr>
              <a:t>The Search for Gluonic Excitations</a:t>
            </a:r>
            <a:r>
              <a:rPr lang="en-US" dirty="0"/>
              <a:t> </a:t>
            </a:r>
          </a:p>
        </p:txBody>
      </p:sp>
      <p:sp>
        <p:nvSpPr>
          <p:cNvPr id="3" name="Subtitle 2"/>
          <p:cNvSpPr>
            <a:spLocks noGrp="1"/>
          </p:cNvSpPr>
          <p:nvPr>
            <p:ph type="subTitle" idx="1"/>
          </p:nvPr>
        </p:nvSpPr>
        <p:spPr/>
        <p:txBody>
          <a:bodyPr/>
          <a:lstStyle/>
          <a:p>
            <a:r>
              <a:rPr lang="en-US" dirty="0">
                <a:solidFill>
                  <a:schemeClr val="accent2">
                    <a:lumMod val="75000"/>
                  </a:schemeClr>
                </a:solidFill>
              </a:rPr>
              <a:t>Curtis A. Meyer</a:t>
            </a:r>
          </a:p>
          <a:p>
            <a:r>
              <a:rPr lang="en-US" dirty="0">
                <a:solidFill>
                  <a:schemeClr val="accent2">
                    <a:lumMod val="75000"/>
                  </a:schemeClr>
                </a:solidFill>
              </a:rPr>
              <a:t>Carnegie Mellon</a:t>
            </a:r>
          </a:p>
          <a:p>
            <a:r>
              <a:rPr lang="en-US" dirty="0">
                <a:solidFill>
                  <a:schemeClr val="accent2">
                    <a:lumMod val="75000"/>
                  </a:schemeClr>
                </a:solidFill>
              </a:rPr>
              <a:t>October 18, 2018</a:t>
            </a:r>
          </a:p>
        </p:txBody>
      </p:sp>
      <p:pic>
        <p:nvPicPr>
          <p:cNvPr id="5" name="Picture 4" descr="DSC_002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4121" y="3235323"/>
            <a:ext cx="5118313" cy="3391260"/>
          </a:xfrm>
          <a:prstGeom prst="rect">
            <a:avLst/>
          </a:prstGeom>
        </p:spPr>
      </p:pic>
    </p:spTree>
    <p:extLst>
      <p:ext uri="{BB962C8B-B14F-4D97-AF65-F5344CB8AC3E}">
        <p14:creationId xmlns:p14="http://schemas.microsoft.com/office/powerpoint/2010/main" val="2256620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12725" y="466725"/>
            <a:ext cx="7631206" cy="469900"/>
          </a:xfrm>
        </p:spPr>
        <p:txBody>
          <a:bodyPr>
            <a:noAutofit/>
          </a:bodyPr>
          <a:lstStyle/>
          <a:p>
            <a:r>
              <a:rPr lang="en-US" sz="3600" b="1" dirty="0">
                <a:solidFill>
                  <a:srgbClr val="C00000"/>
                </a:solidFill>
              </a:rPr>
              <a:t>Lattice QCD Glueball Predictions</a:t>
            </a:r>
          </a:p>
        </p:txBody>
      </p:sp>
      <p:sp>
        <p:nvSpPr>
          <p:cNvPr id="5" name="Date Placeholder 2"/>
          <p:cNvSpPr>
            <a:spLocks noGrp="1"/>
          </p:cNvSpPr>
          <p:nvPr>
            <p:ph type="dt" sz="half" idx="10"/>
          </p:nvPr>
        </p:nvSpPr>
        <p:spPr/>
        <p:txBody>
          <a:bodyPr/>
          <a:lstStyle/>
          <a:p>
            <a:r>
              <a:rPr lang="en-US"/>
              <a:t>October 18, 2018</a:t>
            </a:r>
          </a:p>
        </p:txBody>
      </p:sp>
      <p:sp>
        <p:nvSpPr>
          <p:cNvPr id="7" name="Slide Number Placeholder 4"/>
          <p:cNvSpPr>
            <a:spLocks noGrp="1"/>
          </p:cNvSpPr>
          <p:nvPr>
            <p:ph type="sldNum" sz="quarter" idx="12"/>
          </p:nvPr>
        </p:nvSpPr>
        <p:spPr/>
        <p:txBody>
          <a:bodyPr/>
          <a:lstStyle/>
          <a:p>
            <a:fld id="{F5029E98-DE7B-B344-8869-30D7C8BD4644}" type="slidenum">
              <a:rPr lang="en-US"/>
              <a:pPr/>
              <a:t>10</a:t>
            </a:fld>
            <a:endParaRPr lang="en-US"/>
          </a:p>
        </p:txBody>
      </p:sp>
      <p:pic>
        <p:nvPicPr>
          <p:cNvPr id="24579" name="Picture 3" descr="glue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0738" y="1312863"/>
            <a:ext cx="4351337" cy="4608512"/>
          </a:xfrm>
          <a:prstGeom prst="rect">
            <a:avLst/>
          </a:prstGeom>
          <a:noFill/>
          <a:extLst>
            <a:ext uri="{909E8E84-426E-40dd-AFC4-6F175D3DCCD1}">
              <a14:hiddenFill xmlns="" xmlns:a14="http://schemas.microsoft.com/office/drawing/2010/main">
                <a:solidFill>
                  <a:srgbClr val="FFFFFF"/>
                </a:solidFill>
              </a14:hiddenFill>
            </a:ext>
          </a:extLst>
        </p:spPr>
      </p:pic>
      <p:sp>
        <p:nvSpPr>
          <p:cNvPr id="24581" name="Text Box 5"/>
          <p:cNvSpPr txBox="1">
            <a:spLocks noChangeArrowheads="1"/>
          </p:cNvSpPr>
          <p:nvPr/>
        </p:nvSpPr>
        <p:spPr bwMode="auto">
          <a:xfrm>
            <a:off x="212725" y="1055878"/>
            <a:ext cx="4756430" cy="56323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a:solidFill>
                  <a:srgbClr val="0000FF"/>
                </a:solidFill>
              </a:rPr>
              <a:t>Gluons can bind to form </a:t>
            </a:r>
            <a:r>
              <a:rPr lang="en-US" sz="2400" dirty="0" err="1">
                <a:solidFill>
                  <a:srgbClr val="0000FF"/>
                </a:solidFill>
              </a:rPr>
              <a:t>glueballs</a:t>
            </a:r>
            <a:endParaRPr lang="en-US" sz="2400" dirty="0">
              <a:solidFill>
                <a:srgbClr val="0000FF"/>
              </a:solidFill>
            </a:endParaRPr>
          </a:p>
          <a:p>
            <a:r>
              <a:rPr lang="en-US" sz="2400" dirty="0"/>
              <a:t>   </a:t>
            </a:r>
            <a:r>
              <a:rPr lang="en-US" sz="2400" dirty="0">
                <a:solidFill>
                  <a:srgbClr val="CC0066"/>
                </a:solidFill>
              </a:rPr>
              <a:t>EM analogue: massive globs</a:t>
            </a:r>
          </a:p>
          <a:p>
            <a:r>
              <a:rPr lang="en-US" sz="2400" dirty="0">
                <a:solidFill>
                  <a:srgbClr val="CC0066"/>
                </a:solidFill>
              </a:rPr>
              <a:t>   of pure light.</a:t>
            </a:r>
          </a:p>
          <a:p>
            <a:endParaRPr lang="en-US" sz="2400" dirty="0">
              <a:solidFill>
                <a:srgbClr val="CC0066"/>
              </a:solidFill>
            </a:endParaRPr>
          </a:p>
          <a:p>
            <a:r>
              <a:rPr lang="en-US" sz="2400" dirty="0">
                <a:solidFill>
                  <a:srgbClr val="0000FF"/>
                </a:solidFill>
              </a:rPr>
              <a:t>Lattice QCD predicts masses</a:t>
            </a:r>
          </a:p>
          <a:p>
            <a:r>
              <a:rPr lang="en-US" sz="2400" dirty="0">
                <a:solidFill>
                  <a:srgbClr val="CC0066"/>
                </a:solidFill>
              </a:rPr>
              <a:t>    The lightest </a:t>
            </a:r>
            <a:r>
              <a:rPr lang="en-US" sz="2400" dirty="0" err="1">
                <a:solidFill>
                  <a:srgbClr val="CC0066"/>
                </a:solidFill>
              </a:rPr>
              <a:t>glueballs</a:t>
            </a:r>
            <a:r>
              <a:rPr lang="en-US" sz="2400" dirty="0">
                <a:solidFill>
                  <a:srgbClr val="CC0066"/>
                </a:solidFill>
              </a:rPr>
              <a:t> have</a:t>
            </a:r>
          </a:p>
          <a:p>
            <a:r>
              <a:rPr lang="en-US" sz="2400" dirty="0">
                <a:solidFill>
                  <a:srgbClr val="CC0066"/>
                </a:solidFill>
              </a:rPr>
              <a:t>     </a:t>
            </a:r>
            <a:r>
              <a:rPr lang="ja-JP" altLang="en-US" sz="2400" dirty="0">
                <a:solidFill>
                  <a:srgbClr val="CC0066"/>
                </a:solidFill>
                <a:latin typeface="Arial"/>
              </a:rPr>
              <a:t>“</a:t>
            </a:r>
            <a:r>
              <a:rPr lang="en-US" sz="2400" dirty="0">
                <a:solidFill>
                  <a:srgbClr val="CC0066"/>
                </a:solidFill>
              </a:rPr>
              <a:t>normal</a:t>
            </a:r>
            <a:r>
              <a:rPr lang="ja-JP" altLang="en-US" sz="2400" dirty="0">
                <a:solidFill>
                  <a:srgbClr val="CC0066"/>
                </a:solidFill>
                <a:latin typeface="Arial"/>
              </a:rPr>
              <a:t>”</a:t>
            </a:r>
            <a:r>
              <a:rPr lang="en-US" sz="2400" dirty="0">
                <a:solidFill>
                  <a:srgbClr val="CC0066"/>
                </a:solidFill>
              </a:rPr>
              <a:t> quantum numbers.</a:t>
            </a:r>
          </a:p>
          <a:p>
            <a:endParaRPr lang="en-US" sz="2400" dirty="0">
              <a:solidFill>
                <a:srgbClr val="CC0066"/>
              </a:solidFill>
            </a:endParaRPr>
          </a:p>
          <a:p>
            <a:r>
              <a:rPr lang="en-US" sz="2400" dirty="0">
                <a:solidFill>
                  <a:srgbClr val="0000FF"/>
                </a:solidFill>
              </a:rPr>
              <a:t>Glueballs will Q.M. mix</a:t>
            </a:r>
          </a:p>
          <a:p>
            <a:r>
              <a:rPr lang="en-US" sz="2400" dirty="0">
                <a:solidFill>
                  <a:srgbClr val="CC0066"/>
                </a:solidFill>
              </a:rPr>
              <a:t>     The observed states will</a:t>
            </a:r>
          </a:p>
          <a:p>
            <a:r>
              <a:rPr lang="en-US" sz="2400" dirty="0">
                <a:solidFill>
                  <a:srgbClr val="CC0066"/>
                </a:solidFill>
              </a:rPr>
              <a:t>      be mixed with normal </a:t>
            </a:r>
          </a:p>
          <a:p>
            <a:r>
              <a:rPr lang="en-US" sz="2400" dirty="0">
                <a:solidFill>
                  <a:srgbClr val="CC0066"/>
                </a:solidFill>
              </a:rPr>
              <a:t>      mesons.</a:t>
            </a:r>
          </a:p>
          <a:p>
            <a:endParaRPr lang="en-US" sz="2400" dirty="0">
              <a:solidFill>
                <a:srgbClr val="CC0066"/>
              </a:solidFill>
            </a:endParaRPr>
          </a:p>
          <a:p>
            <a:r>
              <a:rPr lang="en-US" sz="2400" dirty="0">
                <a:solidFill>
                  <a:schemeClr val="accent2"/>
                </a:solidFill>
              </a:rPr>
              <a:t>Strong experimental evidence </a:t>
            </a:r>
          </a:p>
          <a:p>
            <a:r>
              <a:rPr lang="en-US" sz="2400" dirty="0">
                <a:solidFill>
                  <a:schemeClr val="accent2"/>
                </a:solidFill>
              </a:rPr>
              <a:t>For the lightest state.</a:t>
            </a:r>
          </a:p>
        </p:txBody>
      </p:sp>
      <p:sp>
        <p:nvSpPr>
          <p:cNvPr id="2" name="Footer Placeholder 1">
            <a:extLst>
              <a:ext uri="{FF2B5EF4-FFF2-40B4-BE49-F238E27FC236}">
                <a16:creationId xmlns:a16="http://schemas.microsoft.com/office/drawing/2014/main" id="{7D77BC4C-9DAC-BE41-8841-39F7972B01ED}"/>
              </a:ext>
            </a:extLst>
          </p:cNvPr>
          <p:cNvSpPr>
            <a:spLocks noGrp="1"/>
          </p:cNvSpPr>
          <p:nvPr>
            <p:ph type="ftr" sz="quarter" idx="11"/>
          </p:nvPr>
        </p:nvSpPr>
        <p:spPr/>
        <p:txBody>
          <a:bodyPr/>
          <a:lstStyle/>
          <a:p>
            <a:r>
              <a:rPr kumimoji="0" lang="en-US"/>
              <a:t>GWU</a:t>
            </a:r>
          </a:p>
        </p:txBody>
      </p:sp>
    </p:spTree>
    <p:extLst>
      <p:ext uri="{BB962C8B-B14F-4D97-AF65-F5344CB8AC3E}">
        <p14:creationId xmlns:p14="http://schemas.microsoft.com/office/powerpoint/2010/main" val="4107168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p>
            <a:r>
              <a:rPr lang="en-US"/>
              <a:t>October 18, 2018</a:t>
            </a:r>
          </a:p>
        </p:txBody>
      </p:sp>
      <p:sp>
        <p:nvSpPr>
          <p:cNvPr id="12" name="Slide Number Placeholder 3"/>
          <p:cNvSpPr>
            <a:spLocks noGrp="1"/>
          </p:cNvSpPr>
          <p:nvPr>
            <p:ph type="sldNum" sz="quarter" idx="12"/>
          </p:nvPr>
        </p:nvSpPr>
        <p:spPr/>
        <p:txBody>
          <a:bodyPr/>
          <a:lstStyle/>
          <a:p>
            <a:fld id="{F2F2717F-F37A-864B-9E68-CA52FF4EF202}" type="slidenum">
              <a:rPr lang="en-US"/>
              <a:pPr/>
              <a:t>11</a:t>
            </a:fld>
            <a:endParaRPr lang="en-US"/>
          </a:p>
        </p:txBody>
      </p:sp>
      <p:sp>
        <p:nvSpPr>
          <p:cNvPr id="52234" name="Rectangle 10"/>
          <p:cNvSpPr>
            <a:spLocks noGrp="1" noChangeArrowheads="1"/>
          </p:cNvSpPr>
          <p:nvPr>
            <p:ph type="title" idx="4294967295"/>
          </p:nvPr>
        </p:nvSpPr>
        <p:spPr>
          <a:xfrm>
            <a:off x="0" y="366615"/>
            <a:ext cx="5499100" cy="622300"/>
          </a:xfrm>
        </p:spPr>
        <p:txBody>
          <a:bodyPr>
            <a:noAutofit/>
          </a:bodyPr>
          <a:lstStyle/>
          <a:p>
            <a:r>
              <a:rPr lang="en-US" sz="3600" b="1" dirty="0">
                <a:solidFill>
                  <a:srgbClr val="C00000"/>
                </a:solidFill>
              </a:rPr>
              <a:t>Identification of Glueballs</a:t>
            </a:r>
          </a:p>
        </p:txBody>
      </p:sp>
      <p:grpSp>
        <p:nvGrpSpPr>
          <p:cNvPr id="52235" name="Group 11"/>
          <p:cNvGrpSpPr>
            <a:grpSpLocks/>
          </p:cNvGrpSpPr>
          <p:nvPr/>
        </p:nvGrpSpPr>
        <p:grpSpPr bwMode="auto">
          <a:xfrm>
            <a:off x="258348" y="2060362"/>
            <a:ext cx="7254875" cy="1368638"/>
            <a:chOff x="150" y="637"/>
            <a:chExt cx="4570" cy="779"/>
          </a:xfrm>
        </p:grpSpPr>
        <p:sp>
          <p:nvSpPr>
            <p:cNvPr id="52228" name="Rectangle 4"/>
            <p:cNvSpPr>
              <a:spLocks noChangeArrowheads="1"/>
            </p:cNvSpPr>
            <p:nvPr/>
          </p:nvSpPr>
          <p:spPr bwMode="auto">
            <a:xfrm>
              <a:off x="336" y="1032"/>
              <a:ext cx="4384" cy="384"/>
            </a:xfrm>
            <a:prstGeom prst="rect">
              <a:avLst/>
            </a:prstGeom>
            <a:solidFill>
              <a:srgbClr val="99CCFF"/>
            </a:solidFill>
            <a:ln w="31750">
              <a:solidFill>
                <a:srgbClr val="333399"/>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230" name="Text Box 6"/>
            <p:cNvSpPr txBox="1">
              <a:spLocks noChangeArrowheads="1"/>
            </p:cNvSpPr>
            <p:nvPr/>
          </p:nvSpPr>
          <p:spPr bwMode="auto">
            <a:xfrm>
              <a:off x="150" y="637"/>
              <a:ext cx="4569" cy="5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5400">
                  <a:solidFill>
                    <a:srgbClr val="008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dirty="0">
                  <a:solidFill>
                    <a:srgbClr val="0099FF"/>
                  </a:solidFill>
                </a:rPr>
                <a:t>Glueballs should decay in a flavor-blind fashion.</a:t>
              </a:r>
            </a:p>
            <a:p>
              <a:endParaRPr lang="en-US" sz="2400" b="1" dirty="0">
                <a:solidFill>
                  <a:srgbClr val="0099FF"/>
                </a:solidFill>
              </a:endParaRPr>
            </a:p>
          </p:txBody>
        </p:sp>
        <p:graphicFrame>
          <p:nvGraphicFramePr>
            <p:cNvPr id="52231" name="Object 7"/>
            <p:cNvGraphicFramePr>
              <a:graphicFrameLocks noChangeAspect="1"/>
            </p:cNvGraphicFramePr>
            <p:nvPr/>
          </p:nvGraphicFramePr>
          <p:xfrm>
            <a:off x="364" y="1060"/>
            <a:ext cx="4288" cy="320"/>
          </p:xfrm>
          <a:graphic>
            <a:graphicData uri="http://schemas.openxmlformats.org/presentationml/2006/ole">
              <mc:AlternateContent xmlns:mc="http://schemas.openxmlformats.org/markup-compatibility/2006">
                <mc:Choice xmlns:v="urn:schemas-microsoft-com:vml" Requires="v">
                  <p:oleObj spid="_x0000_s1035" name="Equation" r:id="rId3" imgW="4254480" imgH="317160" progId="Equation.3">
                    <p:embed/>
                  </p:oleObj>
                </mc:Choice>
                <mc:Fallback>
                  <p:oleObj name="Equation" r:id="rId3" imgW="4254480" imgH="317160" progId="Equation.3">
                    <p:embed/>
                    <p:pic>
                      <p:nvPicPr>
                        <p:cNvPr id="52231"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 y="1060"/>
                          <a:ext cx="4288" cy="3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sp>
        <p:nvSpPr>
          <p:cNvPr id="52236" name="Text Box 12"/>
          <p:cNvSpPr txBox="1">
            <a:spLocks noChangeArrowheads="1"/>
          </p:cNvSpPr>
          <p:nvPr/>
        </p:nvSpPr>
        <p:spPr bwMode="auto">
          <a:xfrm>
            <a:off x="269817" y="1074643"/>
            <a:ext cx="7986482"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a:solidFill>
                  <a:srgbClr val="990000"/>
                </a:solidFill>
              </a:rPr>
              <a:t>Lightest Glueball predicted near two states of same Q.N..</a:t>
            </a:r>
          </a:p>
          <a:p>
            <a:r>
              <a:rPr lang="en-US" sz="2400" dirty="0"/>
              <a:t>    </a:t>
            </a:r>
            <a:r>
              <a:rPr lang="ja-JP" altLang="en-US" sz="2400">
                <a:solidFill>
                  <a:srgbClr val="0000FF"/>
                </a:solidFill>
                <a:latin typeface="Arial"/>
              </a:rPr>
              <a:t>“</a:t>
            </a:r>
            <a:r>
              <a:rPr lang="en-US" sz="2400" dirty="0">
                <a:solidFill>
                  <a:srgbClr val="0000FF"/>
                </a:solidFill>
              </a:rPr>
              <a:t>Over population</a:t>
            </a:r>
            <a:r>
              <a:rPr lang="ja-JP" altLang="en-US" sz="2400">
                <a:solidFill>
                  <a:srgbClr val="0000FF"/>
                </a:solidFill>
                <a:latin typeface="Arial"/>
              </a:rPr>
              <a:t>”</a:t>
            </a:r>
            <a:r>
              <a:rPr lang="en-US" sz="2400" dirty="0">
                <a:solidFill>
                  <a:srgbClr val="0000FF"/>
                </a:solidFill>
              </a:rPr>
              <a:t> Predict 2, see 3 states</a:t>
            </a:r>
          </a:p>
        </p:txBody>
      </p:sp>
      <p:sp>
        <p:nvSpPr>
          <p:cNvPr id="52237" name="Text Box 13"/>
          <p:cNvSpPr txBox="1">
            <a:spLocks noChangeArrowheads="1"/>
          </p:cNvSpPr>
          <p:nvPr/>
        </p:nvSpPr>
        <p:spPr bwMode="auto">
          <a:xfrm>
            <a:off x="258348" y="4237348"/>
            <a:ext cx="7027886"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a:solidFill>
                  <a:srgbClr val="990000"/>
                </a:solidFill>
              </a:rPr>
              <a:t>Production Mechanisms:</a:t>
            </a:r>
          </a:p>
          <a:p>
            <a:r>
              <a:rPr lang="en-US" sz="2400" dirty="0"/>
              <a:t>    </a:t>
            </a:r>
            <a:r>
              <a:rPr lang="en-US" sz="2400" dirty="0">
                <a:solidFill>
                  <a:srgbClr val="0000FF"/>
                </a:solidFill>
              </a:rPr>
              <a:t>Certain are expected to by Glue-rich, others are</a:t>
            </a:r>
          </a:p>
          <a:p>
            <a:r>
              <a:rPr lang="en-US" sz="2400" dirty="0">
                <a:solidFill>
                  <a:srgbClr val="0000FF"/>
                </a:solidFill>
              </a:rPr>
              <a:t>    Glue-poor. Where do you see them?</a:t>
            </a:r>
          </a:p>
        </p:txBody>
      </p:sp>
      <p:sp>
        <p:nvSpPr>
          <p:cNvPr id="52238" name="Text Box 14"/>
          <p:cNvSpPr txBox="1">
            <a:spLocks noChangeArrowheads="1"/>
          </p:cNvSpPr>
          <p:nvPr/>
        </p:nvSpPr>
        <p:spPr bwMode="auto">
          <a:xfrm>
            <a:off x="269817" y="5437677"/>
            <a:ext cx="4381969"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a:t>Proton-antiproton Annihilations</a:t>
            </a:r>
          </a:p>
          <a:p>
            <a:r>
              <a:rPr lang="en-US" sz="2400" dirty="0"/>
              <a:t>Central Production</a:t>
            </a:r>
          </a:p>
          <a:p>
            <a:r>
              <a:rPr lang="en-US" sz="2400" dirty="0"/>
              <a:t>J/</a:t>
            </a:r>
            <a:r>
              <a:rPr lang="en-US" sz="2400" dirty="0">
                <a:latin typeface="Symbol" charset="0"/>
              </a:rPr>
              <a:t>y</a:t>
            </a:r>
            <a:r>
              <a:rPr lang="en-US" sz="2400" dirty="0"/>
              <a:t> decays</a:t>
            </a:r>
          </a:p>
        </p:txBody>
      </p:sp>
      <p:sp>
        <p:nvSpPr>
          <p:cNvPr id="2" name="Footer Placeholder 1">
            <a:extLst>
              <a:ext uri="{FF2B5EF4-FFF2-40B4-BE49-F238E27FC236}">
                <a16:creationId xmlns:a16="http://schemas.microsoft.com/office/drawing/2014/main" id="{6A1DCDD1-83B9-FC4A-908A-C33B4EA47606}"/>
              </a:ext>
            </a:extLst>
          </p:cNvPr>
          <p:cNvSpPr>
            <a:spLocks noGrp="1"/>
          </p:cNvSpPr>
          <p:nvPr>
            <p:ph type="ftr" sz="quarter" idx="11"/>
          </p:nvPr>
        </p:nvSpPr>
        <p:spPr/>
        <p:txBody>
          <a:bodyPr/>
          <a:lstStyle/>
          <a:p>
            <a:r>
              <a:rPr kumimoji="0" lang="en-US"/>
              <a:t>GWU</a:t>
            </a:r>
          </a:p>
        </p:txBody>
      </p:sp>
      <p:sp>
        <p:nvSpPr>
          <p:cNvPr id="3" name="TextBox 2">
            <a:extLst>
              <a:ext uri="{FF2B5EF4-FFF2-40B4-BE49-F238E27FC236}">
                <a16:creationId xmlns:a16="http://schemas.microsoft.com/office/drawing/2014/main" id="{58B6B60A-9CB5-8E40-8E59-9F634F2604D7}"/>
              </a:ext>
            </a:extLst>
          </p:cNvPr>
          <p:cNvSpPr txBox="1"/>
          <p:nvPr/>
        </p:nvSpPr>
        <p:spPr>
          <a:xfrm>
            <a:off x="1441703" y="3624583"/>
            <a:ext cx="5336717" cy="461665"/>
          </a:xfrm>
          <a:prstGeom prst="rect">
            <a:avLst/>
          </a:prstGeom>
          <a:noFill/>
        </p:spPr>
        <p:txBody>
          <a:bodyPr wrap="none" rtlCol="0">
            <a:spAutoFit/>
          </a:bodyPr>
          <a:lstStyle/>
          <a:p>
            <a:r>
              <a:rPr lang="en-US" sz="2400" dirty="0">
                <a:solidFill>
                  <a:srgbClr val="C00000"/>
                </a:solidFill>
              </a:rPr>
              <a:t>Gluons couple the same to all quarks.</a:t>
            </a:r>
          </a:p>
        </p:txBody>
      </p:sp>
    </p:spTree>
    <p:extLst>
      <p:ext uri="{BB962C8B-B14F-4D97-AF65-F5344CB8AC3E}">
        <p14:creationId xmlns:p14="http://schemas.microsoft.com/office/powerpoint/2010/main" val="1110113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Date Placeholder 1"/>
          <p:cNvSpPr>
            <a:spLocks noGrp="1"/>
          </p:cNvSpPr>
          <p:nvPr>
            <p:ph type="dt" sz="half" idx="10"/>
          </p:nvPr>
        </p:nvSpPr>
        <p:spPr/>
        <p:txBody>
          <a:bodyPr/>
          <a:lstStyle/>
          <a:p>
            <a:r>
              <a:rPr lang="en-US"/>
              <a:t>October 18, 2018</a:t>
            </a:r>
          </a:p>
        </p:txBody>
      </p:sp>
      <p:sp>
        <p:nvSpPr>
          <p:cNvPr id="36" name="Slide Number Placeholder 3"/>
          <p:cNvSpPr>
            <a:spLocks noGrp="1"/>
          </p:cNvSpPr>
          <p:nvPr>
            <p:ph type="sldNum" sz="quarter" idx="12"/>
          </p:nvPr>
        </p:nvSpPr>
        <p:spPr/>
        <p:txBody>
          <a:bodyPr/>
          <a:lstStyle/>
          <a:p>
            <a:fld id="{83C16FC8-D858-134E-AB9A-1991FFD713A4}" type="slidenum">
              <a:rPr lang="en-US"/>
              <a:pPr/>
              <a:t>12</a:t>
            </a:fld>
            <a:endParaRPr lang="en-US"/>
          </a:p>
        </p:txBody>
      </p:sp>
      <p:sp>
        <p:nvSpPr>
          <p:cNvPr id="37890" name="Rectangle 2"/>
          <p:cNvSpPr>
            <a:spLocks noChangeArrowheads="1"/>
          </p:cNvSpPr>
          <p:nvPr/>
        </p:nvSpPr>
        <p:spPr bwMode="auto">
          <a:xfrm>
            <a:off x="63172" y="379222"/>
            <a:ext cx="5868055" cy="571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3600" b="1" dirty="0">
                <a:solidFill>
                  <a:srgbClr val="C00000"/>
                </a:solidFill>
              </a:rPr>
              <a:t>Experimental Evidence</a:t>
            </a:r>
          </a:p>
        </p:txBody>
      </p:sp>
      <p:grpSp>
        <p:nvGrpSpPr>
          <p:cNvPr id="37898" name="Group 10"/>
          <p:cNvGrpSpPr>
            <a:grpSpLocks/>
          </p:cNvGrpSpPr>
          <p:nvPr/>
        </p:nvGrpSpPr>
        <p:grpSpPr bwMode="auto">
          <a:xfrm>
            <a:off x="316845" y="1276350"/>
            <a:ext cx="2794000" cy="2832100"/>
            <a:chOff x="456" y="592"/>
            <a:chExt cx="1760" cy="1784"/>
          </a:xfrm>
        </p:grpSpPr>
        <p:sp>
          <p:nvSpPr>
            <p:cNvPr id="37899" name="Rectangle 11"/>
            <p:cNvSpPr>
              <a:spLocks noChangeArrowheads="1"/>
            </p:cNvSpPr>
            <p:nvPr/>
          </p:nvSpPr>
          <p:spPr bwMode="auto">
            <a:xfrm>
              <a:off x="456" y="592"/>
              <a:ext cx="1760" cy="1784"/>
            </a:xfrm>
            <a:prstGeom prst="rect">
              <a:avLst/>
            </a:prstGeom>
            <a:solidFill>
              <a:srgbClr val="33339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37900" name="Picture 12" descr="3pi0c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 y="691"/>
              <a:ext cx="1584" cy="1584"/>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37905" name="Text Box 17"/>
          <p:cNvSpPr txBox="1">
            <a:spLocks noChangeArrowheads="1"/>
          </p:cNvSpPr>
          <p:nvPr/>
        </p:nvSpPr>
        <p:spPr bwMode="auto">
          <a:xfrm>
            <a:off x="6778625" y="254000"/>
            <a:ext cx="18415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sz="3200" b="1">
              <a:solidFill>
                <a:srgbClr val="CC0066"/>
              </a:solidFill>
            </a:endParaRPr>
          </a:p>
        </p:txBody>
      </p:sp>
      <p:sp>
        <p:nvSpPr>
          <p:cNvPr id="37906" name="Text Box 18"/>
          <p:cNvSpPr txBox="1">
            <a:spLocks noChangeArrowheads="1"/>
          </p:cNvSpPr>
          <p:nvPr/>
        </p:nvSpPr>
        <p:spPr bwMode="auto">
          <a:xfrm>
            <a:off x="3339105" y="1022776"/>
            <a:ext cx="4140877"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a:solidFill>
                  <a:schemeClr val="accent2"/>
                </a:solidFill>
              </a:rPr>
              <a:t>Scalar (0</a:t>
            </a:r>
            <a:r>
              <a:rPr lang="en-US" sz="2400" baseline="30000" dirty="0">
                <a:solidFill>
                  <a:schemeClr val="accent2"/>
                </a:solidFill>
              </a:rPr>
              <a:t>++</a:t>
            </a:r>
            <a:r>
              <a:rPr lang="en-US" sz="2400" dirty="0">
                <a:solidFill>
                  <a:schemeClr val="accent2"/>
                </a:solidFill>
              </a:rPr>
              <a:t>) Glueball and two</a:t>
            </a:r>
          </a:p>
          <a:p>
            <a:r>
              <a:rPr lang="en-US" sz="2400" dirty="0">
                <a:solidFill>
                  <a:schemeClr val="accent2"/>
                </a:solidFill>
              </a:rPr>
              <a:t>nearby mesons are mixed.</a:t>
            </a:r>
          </a:p>
        </p:txBody>
      </p:sp>
      <p:grpSp>
        <p:nvGrpSpPr>
          <p:cNvPr id="37907" name="Group 19"/>
          <p:cNvGrpSpPr>
            <a:grpSpLocks/>
          </p:cNvGrpSpPr>
          <p:nvPr/>
        </p:nvGrpSpPr>
        <p:grpSpPr bwMode="auto">
          <a:xfrm>
            <a:off x="5219700" y="1841500"/>
            <a:ext cx="3662363" cy="3048000"/>
            <a:chOff x="152" y="2264"/>
            <a:chExt cx="2307" cy="1920"/>
          </a:xfrm>
        </p:grpSpPr>
        <p:sp>
          <p:nvSpPr>
            <p:cNvPr id="37908" name="Rectangle 20"/>
            <p:cNvSpPr>
              <a:spLocks noChangeArrowheads="1"/>
            </p:cNvSpPr>
            <p:nvPr/>
          </p:nvSpPr>
          <p:spPr bwMode="auto">
            <a:xfrm>
              <a:off x="1768" y="2376"/>
              <a:ext cx="648" cy="1792"/>
            </a:xfrm>
            <a:prstGeom prst="rect">
              <a:avLst/>
            </a:prstGeom>
            <a:solidFill>
              <a:srgbClr val="CCFF9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909" name="Rectangle 21"/>
            <p:cNvSpPr>
              <a:spLocks noChangeArrowheads="1"/>
            </p:cNvSpPr>
            <p:nvPr/>
          </p:nvSpPr>
          <p:spPr bwMode="auto">
            <a:xfrm>
              <a:off x="152" y="2376"/>
              <a:ext cx="600" cy="1784"/>
            </a:xfrm>
            <a:prstGeom prst="rect">
              <a:avLst/>
            </a:prstGeom>
            <a:solidFill>
              <a:srgbClr val="FFFF9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910" name="Rectangle 22"/>
            <p:cNvSpPr>
              <a:spLocks noChangeArrowheads="1"/>
            </p:cNvSpPr>
            <p:nvPr/>
          </p:nvSpPr>
          <p:spPr bwMode="auto">
            <a:xfrm>
              <a:off x="792" y="2368"/>
              <a:ext cx="952" cy="1816"/>
            </a:xfrm>
            <a:prstGeom prst="rect">
              <a:avLst/>
            </a:prstGeom>
            <a:solidFill>
              <a:srgbClr val="CCFF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911" name="Line 23"/>
            <p:cNvSpPr>
              <a:spLocks noChangeShapeType="1"/>
            </p:cNvSpPr>
            <p:nvPr/>
          </p:nvSpPr>
          <p:spPr bwMode="auto">
            <a:xfrm flipV="1">
              <a:off x="776" y="2368"/>
              <a:ext cx="0" cy="1808"/>
            </a:xfrm>
            <a:prstGeom prst="line">
              <a:avLst/>
            </a:prstGeom>
            <a:noFill/>
            <a:ln w="635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912" name="Text Box 24"/>
            <p:cNvSpPr txBox="1">
              <a:spLocks noChangeArrowheads="1"/>
            </p:cNvSpPr>
            <p:nvPr/>
          </p:nvSpPr>
          <p:spPr bwMode="auto">
            <a:xfrm>
              <a:off x="806" y="3967"/>
              <a:ext cx="481"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solidFill>
                    <a:srgbClr val="A50021"/>
                  </a:solidFill>
                  <a:latin typeface="Times New Roman" charset="0"/>
                </a:rPr>
                <a:t>f</a:t>
              </a:r>
              <a:r>
                <a:rPr lang="en-US" sz="1600" baseline="-25000">
                  <a:solidFill>
                    <a:srgbClr val="A50021"/>
                  </a:solidFill>
                  <a:latin typeface="Times New Roman" charset="0"/>
                </a:rPr>
                <a:t>0</a:t>
              </a:r>
              <a:r>
                <a:rPr lang="en-US" sz="1600">
                  <a:solidFill>
                    <a:srgbClr val="A50021"/>
                  </a:solidFill>
                  <a:latin typeface="Times New Roman" charset="0"/>
                </a:rPr>
                <a:t>(980)</a:t>
              </a:r>
            </a:p>
          </p:txBody>
        </p:sp>
        <p:sp>
          <p:nvSpPr>
            <p:cNvPr id="37913" name="Rectangle 25"/>
            <p:cNvSpPr>
              <a:spLocks noChangeArrowheads="1"/>
            </p:cNvSpPr>
            <p:nvPr/>
          </p:nvSpPr>
          <p:spPr bwMode="auto">
            <a:xfrm>
              <a:off x="808" y="2694"/>
              <a:ext cx="585"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600">
                  <a:solidFill>
                    <a:srgbClr val="A50021"/>
                  </a:solidFill>
                  <a:latin typeface="Times New Roman" charset="0"/>
                </a:rPr>
                <a:t>f</a:t>
              </a:r>
              <a:r>
                <a:rPr lang="en-US" sz="1600" baseline="-25000">
                  <a:solidFill>
                    <a:srgbClr val="A50021"/>
                  </a:solidFill>
                  <a:latin typeface="Times New Roman" charset="0"/>
                </a:rPr>
                <a:t>0</a:t>
              </a:r>
              <a:r>
                <a:rPr lang="en-US" sz="1600">
                  <a:solidFill>
                    <a:srgbClr val="A50021"/>
                  </a:solidFill>
                  <a:latin typeface="Times New Roman" charset="0"/>
                </a:rPr>
                <a:t>(1500)</a:t>
              </a:r>
            </a:p>
          </p:txBody>
        </p:sp>
        <p:sp>
          <p:nvSpPr>
            <p:cNvPr id="37914" name="Rectangle 26"/>
            <p:cNvSpPr>
              <a:spLocks noChangeArrowheads="1"/>
            </p:cNvSpPr>
            <p:nvPr/>
          </p:nvSpPr>
          <p:spPr bwMode="auto">
            <a:xfrm>
              <a:off x="808" y="3030"/>
              <a:ext cx="545"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solidFill>
                    <a:srgbClr val="A50021"/>
                  </a:solidFill>
                  <a:latin typeface="Times New Roman" charset="0"/>
                </a:rPr>
                <a:t>f</a:t>
              </a:r>
              <a:r>
                <a:rPr lang="en-US" sz="1600" baseline="-25000">
                  <a:solidFill>
                    <a:srgbClr val="A50021"/>
                  </a:solidFill>
                  <a:latin typeface="Times New Roman" charset="0"/>
                </a:rPr>
                <a:t>0</a:t>
              </a:r>
              <a:r>
                <a:rPr lang="en-US" sz="1600">
                  <a:solidFill>
                    <a:srgbClr val="A50021"/>
                  </a:solidFill>
                  <a:latin typeface="Times New Roman" charset="0"/>
                </a:rPr>
                <a:t>(1370)</a:t>
              </a:r>
            </a:p>
          </p:txBody>
        </p:sp>
        <p:sp>
          <p:nvSpPr>
            <p:cNvPr id="37915" name="Rectangle 27"/>
            <p:cNvSpPr>
              <a:spLocks noChangeArrowheads="1"/>
            </p:cNvSpPr>
            <p:nvPr/>
          </p:nvSpPr>
          <p:spPr bwMode="auto">
            <a:xfrm>
              <a:off x="808" y="2366"/>
              <a:ext cx="545"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600">
                  <a:solidFill>
                    <a:srgbClr val="A50021"/>
                  </a:solidFill>
                  <a:latin typeface="Times New Roman" charset="0"/>
                </a:rPr>
                <a:t>f</a:t>
              </a:r>
              <a:r>
                <a:rPr lang="en-US" sz="1600" baseline="-25000">
                  <a:solidFill>
                    <a:srgbClr val="A50021"/>
                  </a:solidFill>
                  <a:latin typeface="Times New Roman" charset="0"/>
                </a:rPr>
                <a:t>0</a:t>
              </a:r>
              <a:r>
                <a:rPr lang="en-US" sz="1600">
                  <a:solidFill>
                    <a:srgbClr val="A50021"/>
                  </a:solidFill>
                  <a:latin typeface="Times New Roman" charset="0"/>
                </a:rPr>
                <a:t>(1710)</a:t>
              </a:r>
            </a:p>
          </p:txBody>
        </p:sp>
        <p:sp>
          <p:nvSpPr>
            <p:cNvPr id="37916" name="Rectangle 28"/>
            <p:cNvSpPr>
              <a:spLocks noChangeArrowheads="1"/>
            </p:cNvSpPr>
            <p:nvPr/>
          </p:nvSpPr>
          <p:spPr bwMode="auto">
            <a:xfrm>
              <a:off x="1280" y="4040"/>
              <a:ext cx="448" cy="56"/>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917" name="Rectangle 29"/>
            <p:cNvSpPr>
              <a:spLocks noChangeArrowheads="1"/>
            </p:cNvSpPr>
            <p:nvPr/>
          </p:nvSpPr>
          <p:spPr bwMode="auto">
            <a:xfrm>
              <a:off x="1336" y="2920"/>
              <a:ext cx="424" cy="504"/>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918" name="Rectangle 30"/>
            <p:cNvSpPr>
              <a:spLocks noChangeArrowheads="1"/>
            </p:cNvSpPr>
            <p:nvPr/>
          </p:nvSpPr>
          <p:spPr bwMode="auto">
            <a:xfrm>
              <a:off x="1312" y="2736"/>
              <a:ext cx="448" cy="16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919" name="Rectangle 31"/>
            <p:cNvSpPr>
              <a:spLocks noChangeArrowheads="1"/>
            </p:cNvSpPr>
            <p:nvPr/>
          </p:nvSpPr>
          <p:spPr bwMode="auto">
            <a:xfrm>
              <a:off x="1320" y="2376"/>
              <a:ext cx="440" cy="24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920" name="Rectangle 32"/>
            <p:cNvSpPr>
              <a:spLocks noChangeArrowheads="1"/>
            </p:cNvSpPr>
            <p:nvPr/>
          </p:nvSpPr>
          <p:spPr bwMode="auto">
            <a:xfrm>
              <a:off x="248" y="3958"/>
              <a:ext cx="495"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solidFill>
                    <a:srgbClr val="A50021"/>
                  </a:solidFill>
                  <a:latin typeface="Times New Roman" charset="0"/>
                </a:rPr>
                <a:t>a</a:t>
              </a:r>
              <a:r>
                <a:rPr lang="en-US" sz="1600" baseline="-25000">
                  <a:solidFill>
                    <a:srgbClr val="A50021"/>
                  </a:solidFill>
                  <a:latin typeface="Times New Roman" charset="0"/>
                </a:rPr>
                <a:t>0</a:t>
              </a:r>
              <a:r>
                <a:rPr lang="en-US" sz="1600">
                  <a:solidFill>
                    <a:srgbClr val="A50021"/>
                  </a:solidFill>
                  <a:latin typeface="Times New Roman" charset="0"/>
                </a:rPr>
                <a:t>(980)</a:t>
              </a:r>
            </a:p>
          </p:txBody>
        </p:sp>
        <p:sp>
          <p:nvSpPr>
            <p:cNvPr id="37921" name="Rectangle 33"/>
            <p:cNvSpPr>
              <a:spLocks noChangeArrowheads="1"/>
            </p:cNvSpPr>
            <p:nvPr/>
          </p:nvSpPr>
          <p:spPr bwMode="auto">
            <a:xfrm>
              <a:off x="193" y="2838"/>
              <a:ext cx="55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solidFill>
                    <a:srgbClr val="A50021"/>
                  </a:solidFill>
                  <a:latin typeface="Times New Roman" charset="0"/>
                </a:rPr>
                <a:t>a</a:t>
              </a:r>
              <a:r>
                <a:rPr lang="en-US" sz="1600" baseline="-25000">
                  <a:solidFill>
                    <a:srgbClr val="A50021"/>
                  </a:solidFill>
                  <a:latin typeface="Times New Roman" charset="0"/>
                </a:rPr>
                <a:t>0</a:t>
              </a:r>
              <a:r>
                <a:rPr lang="en-US" sz="1600">
                  <a:solidFill>
                    <a:srgbClr val="A50021"/>
                  </a:solidFill>
                  <a:latin typeface="Times New Roman" charset="0"/>
                </a:rPr>
                <a:t>(1450)</a:t>
              </a:r>
            </a:p>
          </p:txBody>
        </p:sp>
        <p:sp>
          <p:nvSpPr>
            <p:cNvPr id="37922" name="Line 34"/>
            <p:cNvSpPr>
              <a:spLocks noChangeShapeType="1"/>
            </p:cNvSpPr>
            <p:nvPr/>
          </p:nvSpPr>
          <p:spPr bwMode="auto">
            <a:xfrm>
              <a:off x="1664" y="2264"/>
              <a:ext cx="576"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923" name="Line 35"/>
            <p:cNvSpPr>
              <a:spLocks noChangeShapeType="1"/>
            </p:cNvSpPr>
            <p:nvPr/>
          </p:nvSpPr>
          <p:spPr bwMode="auto">
            <a:xfrm>
              <a:off x="2224" y="2264"/>
              <a:ext cx="0" cy="384"/>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924" name="Line 36"/>
            <p:cNvSpPr>
              <a:spLocks noChangeShapeType="1"/>
            </p:cNvSpPr>
            <p:nvPr/>
          </p:nvSpPr>
          <p:spPr bwMode="auto">
            <a:xfrm flipH="1">
              <a:off x="1912" y="2632"/>
              <a:ext cx="304"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925" name="Rectangle 37"/>
            <p:cNvSpPr>
              <a:spLocks noChangeArrowheads="1"/>
            </p:cNvSpPr>
            <p:nvPr/>
          </p:nvSpPr>
          <p:spPr bwMode="auto">
            <a:xfrm>
              <a:off x="1801" y="2846"/>
              <a:ext cx="65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solidFill>
                    <a:srgbClr val="A50021"/>
                  </a:solidFill>
                  <a:latin typeface="Times New Roman" charset="0"/>
                </a:rPr>
                <a:t>K*</a:t>
              </a:r>
              <a:r>
                <a:rPr lang="en-US" sz="1600" baseline="-25000">
                  <a:solidFill>
                    <a:srgbClr val="A50021"/>
                  </a:solidFill>
                  <a:latin typeface="Times New Roman" charset="0"/>
                </a:rPr>
                <a:t>0</a:t>
              </a:r>
              <a:r>
                <a:rPr lang="en-US" sz="1600">
                  <a:solidFill>
                    <a:srgbClr val="A50021"/>
                  </a:solidFill>
                  <a:latin typeface="Times New Roman" charset="0"/>
                </a:rPr>
                <a:t>(1430)</a:t>
              </a:r>
            </a:p>
          </p:txBody>
        </p:sp>
      </p:grpSp>
      <p:grpSp>
        <p:nvGrpSpPr>
          <p:cNvPr id="37932" name="Group 44"/>
          <p:cNvGrpSpPr>
            <a:grpSpLocks/>
          </p:cNvGrpSpPr>
          <p:nvPr/>
        </p:nvGrpSpPr>
        <p:grpSpPr bwMode="auto">
          <a:xfrm>
            <a:off x="304800" y="4240302"/>
            <a:ext cx="4114800" cy="2336800"/>
            <a:chOff x="192" y="2464"/>
            <a:chExt cx="2592" cy="1472"/>
          </a:xfrm>
        </p:grpSpPr>
        <p:sp>
          <p:nvSpPr>
            <p:cNvPr id="37931" name="Rectangle 43"/>
            <p:cNvSpPr>
              <a:spLocks noChangeArrowheads="1"/>
            </p:cNvSpPr>
            <p:nvPr/>
          </p:nvSpPr>
          <p:spPr bwMode="auto">
            <a:xfrm>
              <a:off x="192" y="2464"/>
              <a:ext cx="2592" cy="1472"/>
            </a:xfrm>
            <a:prstGeom prst="rect">
              <a:avLst/>
            </a:prstGeom>
            <a:solidFill>
              <a:schemeClr val="bg1"/>
            </a:solidFill>
            <a:ln w="25400">
              <a:solidFill>
                <a:srgbClr val="CC0066"/>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37927" name="Picture 39" descr="glue_m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 y="2531"/>
              <a:ext cx="1359" cy="1359"/>
            </a:xfrm>
            <a:prstGeom prst="rect">
              <a:avLst/>
            </a:prstGeom>
            <a:noFill/>
            <a:extLst>
              <a:ext uri="{909E8E84-426E-40dd-AFC4-6F175D3DCCD1}">
                <a14:hiddenFill xmlns="" xmlns:a14="http://schemas.microsoft.com/office/drawing/2010/main">
                  <a:solidFill>
                    <a:srgbClr val="FFFFFF"/>
                  </a:solidFill>
                </a14:hiddenFill>
              </a:ext>
            </a:extLst>
          </p:spPr>
        </p:pic>
        <p:sp>
          <p:nvSpPr>
            <p:cNvPr id="37929" name="AutoShape 41"/>
            <p:cNvSpPr>
              <a:spLocks/>
            </p:cNvSpPr>
            <p:nvPr/>
          </p:nvSpPr>
          <p:spPr bwMode="auto">
            <a:xfrm>
              <a:off x="1704" y="2528"/>
              <a:ext cx="184" cy="1352"/>
            </a:xfrm>
            <a:prstGeom prst="rightBrace">
              <a:avLst>
                <a:gd name="adj1" fmla="val 61232"/>
                <a:gd name="adj2" fmla="val 50000"/>
              </a:avLst>
            </a:prstGeom>
            <a:noFill/>
            <a:ln w="25400">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930" name="Text Box 42"/>
            <p:cNvSpPr txBox="1">
              <a:spLocks noChangeArrowheads="1"/>
            </p:cNvSpPr>
            <p:nvPr/>
          </p:nvSpPr>
          <p:spPr bwMode="auto">
            <a:xfrm>
              <a:off x="1902" y="2749"/>
              <a:ext cx="834" cy="9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solidFill>
                    <a:srgbClr val="CC0066"/>
                  </a:solidFill>
                </a:rPr>
                <a:t>Glueball</a:t>
              </a:r>
            </a:p>
            <a:p>
              <a:r>
                <a:rPr lang="en-US" b="1">
                  <a:solidFill>
                    <a:srgbClr val="CC0066"/>
                  </a:solidFill>
                </a:rPr>
                <a:t> spread</a:t>
              </a:r>
            </a:p>
            <a:p>
              <a:r>
                <a:rPr lang="en-US" b="1">
                  <a:solidFill>
                    <a:srgbClr val="CC0066"/>
                  </a:solidFill>
                </a:rPr>
                <a:t>over 3</a:t>
              </a:r>
            </a:p>
            <a:p>
              <a:r>
                <a:rPr lang="en-US" b="1">
                  <a:solidFill>
                    <a:srgbClr val="CC0066"/>
                  </a:solidFill>
                </a:rPr>
                <a:t>mesons</a:t>
              </a:r>
            </a:p>
          </p:txBody>
        </p:sp>
      </p:grpSp>
      <p:sp>
        <p:nvSpPr>
          <p:cNvPr id="37933" name="Text Box 45"/>
          <p:cNvSpPr txBox="1">
            <a:spLocks noChangeArrowheads="1"/>
          </p:cNvSpPr>
          <p:nvPr/>
        </p:nvSpPr>
        <p:spPr bwMode="auto">
          <a:xfrm>
            <a:off x="4848225" y="5454650"/>
            <a:ext cx="3996607"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dirty="0">
                <a:solidFill>
                  <a:srgbClr val="0000FF"/>
                </a:solidFill>
              </a:rPr>
              <a:t>Are there other </a:t>
            </a:r>
            <a:r>
              <a:rPr lang="en-US" sz="2400" b="1" dirty="0" err="1">
                <a:solidFill>
                  <a:srgbClr val="0000FF"/>
                </a:solidFill>
              </a:rPr>
              <a:t>glueballs</a:t>
            </a:r>
            <a:r>
              <a:rPr lang="en-US" sz="2400" b="1" dirty="0">
                <a:solidFill>
                  <a:srgbClr val="0000FF"/>
                </a:solidFill>
              </a:rPr>
              <a:t>?</a:t>
            </a:r>
          </a:p>
        </p:txBody>
      </p:sp>
      <p:sp>
        <p:nvSpPr>
          <p:cNvPr id="2" name="Footer Placeholder 1">
            <a:extLst>
              <a:ext uri="{FF2B5EF4-FFF2-40B4-BE49-F238E27FC236}">
                <a16:creationId xmlns:a16="http://schemas.microsoft.com/office/drawing/2014/main" id="{64E2D67F-404B-2E4A-9EB9-A0FFB9522133}"/>
              </a:ext>
            </a:extLst>
          </p:cNvPr>
          <p:cNvSpPr>
            <a:spLocks noGrp="1"/>
          </p:cNvSpPr>
          <p:nvPr>
            <p:ph type="ftr" sz="quarter" idx="11"/>
          </p:nvPr>
        </p:nvSpPr>
        <p:spPr/>
        <p:txBody>
          <a:bodyPr/>
          <a:lstStyle/>
          <a:p>
            <a:r>
              <a:rPr kumimoji="0" lang="en-US"/>
              <a:t>GWU</a:t>
            </a:r>
          </a:p>
        </p:txBody>
      </p:sp>
    </p:spTree>
    <p:extLst>
      <p:ext uri="{BB962C8B-B14F-4D97-AF65-F5344CB8AC3E}">
        <p14:creationId xmlns:p14="http://schemas.microsoft.com/office/powerpoint/2010/main" val="3564347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5" descr="fraction_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762000"/>
            <a:ext cx="2157413" cy="2157413"/>
          </a:xfrm>
          <a:prstGeom prst="rect">
            <a:avLst/>
          </a:prstGeom>
          <a:noFill/>
          <a:extLst>
            <a:ext uri="{909E8E84-426E-40dd-AFC4-6F175D3DCCD1}">
              <a14:hiddenFill xmlns="" xmlns:a14="http://schemas.microsoft.com/office/drawing/2010/main">
                <a:solidFill>
                  <a:srgbClr val="FFFFFF"/>
                </a:solidFill>
              </a14:hiddenFill>
            </a:ext>
          </a:extLst>
        </p:spPr>
      </p:pic>
      <p:sp>
        <p:nvSpPr>
          <p:cNvPr id="65" name="Date Placeholder 1"/>
          <p:cNvSpPr>
            <a:spLocks noGrp="1"/>
          </p:cNvSpPr>
          <p:nvPr>
            <p:ph type="dt" sz="half" idx="10"/>
          </p:nvPr>
        </p:nvSpPr>
        <p:spPr/>
        <p:txBody>
          <a:bodyPr/>
          <a:lstStyle/>
          <a:p>
            <a:r>
              <a:rPr lang="en-US"/>
              <a:t>October 18, 2018</a:t>
            </a:r>
          </a:p>
        </p:txBody>
      </p:sp>
      <p:sp>
        <p:nvSpPr>
          <p:cNvPr id="67" name="Slide Number Placeholder 3"/>
          <p:cNvSpPr>
            <a:spLocks noGrp="1"/>
          </p:cNvSpPr>
          <p:nvPr>
            <p:ph type="sldNum" sz="quarter" idx="12"/>
          </p:nvPr>
        </p:nvSpPr>
        <p:spPr/>
        <p:txBody>
          <a:bodyPr/>
          <a:lstStyle/>
          <a:p>
            <a:fld id="{3CBADF44-E070-4243-A702-1F5EA4B1E04E}" type="slidenum">
              <a:rPr lang="en-US"/>
              <a:pPr/>
              <a:t>13</a:t>
            </a:fld>
            <a:endParaRPr lang="en-US"/>
          </a:p>
        </p:txBody>
      </p:sp>
      <p:sp>
        <p:nvSpPr>
          <p:cNvPr id="55363" name="Rectangle 67"/>
          <p:cNvSpPr>
            <a:spLocks noGrp="1" noChangeArrowheads="1"/>
          </p:cNvSpPr>
          <p:nvPr>
            <p:ph type="title" idx="4294967295"/>
          </p:nvPr>
        </p:nvSpPr>
        <p:spPr>
          <a:xfrm>
            <a:off x="0" y="358775"/>
            <a:ext cx="5270500" cy="622300"/>
          </a:xfrm>
        </p:spPr>
        <p:txBody>
          <a:bodyPr>
            <a:noAutofit/>
          </a:bodyPr>
          <a:lstStyle/>
          <a:p>
            <a:r>
              <a:rPr lang="en-US" sz="3600" b="1" dirty="0"/>
              <a:t>Glueball-Meson Mixing</a:t>
            </a:r>
          </a:p>
        </p:txBody>
      </p:sp>
      <p:pic>
        <p:nvPicPr>
          <p:cNvPr id="55302" name="Picture 6" descr="fraction_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667000"/>
            <a:ext cx="2157413" cy="2157413"/>
          </a:xfrm>
          <a:prstGeom prst="rect">
            <a:avLst/>
          </a:prstGeom>
          <a:noFill/>
          <a:extLst>
            <a:ext uri="{909E8E84-426E-40dd-AFC4-6F175D3DCCD1}">
              <a14:hiddenFill xmlns="" xmlns:a14="http://schemas.microsoft.com/office/drawing/2010/main">
                <a:solidFill>
                  <a:srgbClr val="FFFFFF"/>
                </a:solidFill>
              </a14:hiddenFill>
            </a:ext>
          </a:extLst>
        </p:spPr>
      </p:pic>
      <p:pic>
        <p:nvPicPr>
          <p:cNvPr id="55303" name="Picture 7" descr="fraction_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4495800"/>
            <a:ext cx="2157413" cy="2157413"/>
          </a:xfrm>
          <a:prstGeom prst="rect">
            <a:avLst/>
          </a:prstGeom>
          <a:noFill/>
          <a:extLst>
            <a:ext uri="{909E8E84-426E-40dd-AFC4-6F175D3DCCD1}">
              <a14:hiddenFill xmlns="" xmlns:a14="http://schemas.microsoft.com/office/drawing/2010/main">
                <a:solidFill>
                  <a:srgbClr val="FFFFFF"/>
                </a:solidFill>
              </a14:hiddenFill>
            </a:ext>
          </a:extLst>
        </p:spPr>
      </p:pic>
      <p:grpSp>
        <p:nvGrpSpPr>
          <p:cNvPr id="55304" name="Group 8"/>
          <p:cNvGrpSpPr>
            <a:grpSpLocks/>
          </p:cNvGrpSpPr>
          <p:nvPr/>
        </p:nvGrpSpPr>
        <p:grpSpPr bwMode="auto">
          <a:xfrm>
            <a:off x="24974" y="2133108"/>
            <a:ext cx="2960688" cy="1020763"/>
            <a:chOff x="0" y="701"/>
            <a:chExt cx="1865" cy="643"/>
          </a:xfrm>
        </p:grpSpPr>
        <p:grpSp>
          <p:nvGrpSpPr>
            <p:cNvPr id="55305" name="Group 9"/>
            <p:cNvGrpSpPr>
              <a:grpSpLocks noChangeAspect="1"/>
            </p:cNvGrpSpPr>
            <p:nvPr/>
          </p:nvGrpSpPr>
          <p:grpSpPr bwMode="auto">
            <a:xfrm>
              <a:off x="336" y="768"/>
              <a:ext cx="489" cy="171"/>
              <a:chOff x="103" y="527"/>
              <a:chExt cx="820" cy="286"/>
            </a:xfrm>
          </p:grpSpPr>
          <p:sp>
            <p:nvSpPr>
              <p:cNvPr id="55306" name="Freeform 10"/>
              <p:cNvSpPr>
                <a:spLocks noChangeAspect="1"/>
              </p:cNvSpPr>
              <p:nvPr/>
            </p:nvSpPr>
            <p:spPr bwMode="auto">
              <a:xfrm>
                <a:off x="103" y="527"/>
                <a:ext cx="816" cy="276"/>
              </a:xfrm>
              <a:custGeom>
                <a:avLst/>
                <a:gdLst>
                  <a:gd name="T0" fmla="*/ 0 w 816"/>
                  <a:gd name="T1" fmla="*/ 280 h 552"/>
                  <a:gd name="T2" fmla="*/ 96 w 816"/>
                  <a:gd name="T3" fmla="*/ 40 h 552"/>
                  <a:gd name="T4" fmla="*/ 192 w 816"/>
                  <a:gd name="T5" fmla="*/ 520 h 552"/>
                  <a:gd name="T6" fmla="*/ 288 w 816"/>
                  <a:gd name="T7" fmla="*/ 40 h 552"/>
                  <a:gd name="T8" fmla="*/ 384 w 816"/>
                  <a:gd name="T9" fmla="*/ 520 h 552"/>
                  <a:gd name="T10" fmla="*/ 480 w 816"/>
                  <a:gd name="T11" fmla="*/ 40 h 552"/>
                  <a:gd name="T12" fmla="*/ 576 w 816"/>
                  <a:gd name="T13" fmla="*/ 520 h 552"/>
                  <a:gd name="T14" fmla="*/ 672 w 816"/>
                  <a:gd name="T15" fmla="*/ 40 h 552"/>
                  <a:gd name="T16" fmla="*/ 768 w 816"/>
                  <a:gd name="T17" fmla="*/ 520 h 552"/>
                  <a:gd name="T18" fmla="*/ 816 w 816"/>
                  <a:gd name="T19" fmla="*/ 23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552">
                    <a:moveTo>
                      <a:pt x="0" y="280"/>
                    </a:moveTo>
                    <a:cubicBezTo>
                      <a:pt x="32" y="140"/>
                      <a:pt x="64" y="0"/>
                      <a:pt x="96" y="40"/>
                    </a:cubicBezTo>
                    <a:cubicBezTo>
                      <a:pt x="128" y="80"/>
                      <a:pt x="160" y="520"/>
                      <a:pt x="192" y="520"/>
                    </a:cubicBezTo>
                    <a:cubicBezTo>
                      <a:pt x="224" y="520"/>
                      <a:pt x="256" y="40"/>
                      <a:pt x="288" y="40"/>
                    </a:cubicBezTo>
                    <a:cubicBezTo>
                      <a:pt x="320" y="40"/>
                      <a:pt x="352" y="520"/>
                      <a:pt x="384" y="520"/>
                    </a:cubicBezTo>
                    <a:cubicBezTo>
                      <a:pt x="416" y="520"/>
                      <a:pt x="448" y="40"/>
                      <a:pt x="480" y="40"/>
                    </a:cubicBezTo>
                    <a:cubicBezTo>
                      <a:pt x="512" y="40"/>
                      <a:pt x="544" y="520"/>
                      <a:pt x="576" y="520"/>
                    </a:cubicBezTo>
                    <a:cubicBezTo>
                      <a:pt x="608" y="520"/>
                      <a:pt x="640" y="40"/>
                      <a:pt x="672" y="40"/>
                    </a:cubicBezTo>
                    <a:cubicBezTo>
                      <a:pt x="704" y="40"/>
                      <a:pt x="744" y="488"/>
                      <a:pt x="768" y="520"/>
                    </a:cubicBezTo>
                    <a:cubicBezTo>
                      <a:pt x="792" y="552"/>
                      <a:pt x="808" y="280"/>
                      <a:pt x="816" y="232"/>
                    </a:cubicBezTo>
                  </a:path>
                </a:pathLst>
              </a:custGeom>
              <a:noFill/>
              <a:ln w="254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307" name="Freeform 11"/>
              <p:cNvSpPr>
                <a:spLocks noChangeAspect="1"/>
              </p:cNvSpPr>
              <p:nvPr/>
            </p:nvSpPr>
            <p:spPr bwMode="auto">
              <a:xfrm rot="10800000" flipH="1">
                <a:off x="107" y="537"/>
                <a:ext cx="816" cy="276"/>
              </a:xfrm>
              <a:custGeom>
                <a:avLst/>
                <a:gdLst>
                  <a:gd name="T0" fmla="*/ 0 w 816"/>
                  <a:gd name="T1" fmla="*/ 280 h 552"/>
                  <a:gd name="T2" fmla="*/ 96 w 816"/>
                  <a:gd name="T3" fmla="*/ 40 h 552"/>
                  <a:gd name="T4" fmla="*/ 192 w 816"/>
                  <a:gd name="T5" fmla="*/ 520 h 552"/>
                  <a:gd name="T6" fmla="*/ 288 w 816"/>
                  <a:gd name="T7" fmla="*/ 40 h 552"/>
                  <a:gd name="T8" fmla="*/ 384 w 816"/>
                  <a:gd name="T9" fmla="*/ 520 h 552"/>
                  <a:gd name="T10" fmla="*/ 480 w 816"/>
                  <a:gd name="T11" fmla="*/ 40 h 552"/>
                  <a:gd name="T12" fmla="*/ 576 w 816"/>
                  <a:gd name="T13" fmla="*/ 520 h 552"/>
                  <a:gd name="T14" fmla="*/ 672 w 816"/>
                  <a:gd name="T15" fmla="*/ 40 h 552"/>
                  <a:gd name="T16" fmla="*/ 768 w 816"/>
                  <a:gd name="T17" fmla="*/ 520 h 552"/>
                  <a:gd name="T18" fmla="*/ 816 w 816"/>
                  <a:gd name="T19" fmla="*/ 23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552">
                    <a:moveTo>
                      <a:pt x="0" y="280"/>
                    </a:moveTo>
                    <a:cubicBezTo>
                      <a:pt x="32" y="140"/>
                      <a:pt x="64" y="0"/>
                      <a:pt x="96" y="40"/>
                    </a:cubicBezTo>
                    <a:cubicBezTo>
                      <a:pt x="128" y="80"/>
                      <a:pt x="160" y="520"/>
                      <a:pt x="192" y="520"/>
                    </a:cubicBezTo>
                    <a:cubicBezTo>
                      <a:pt x="224" y="520"/>
                      <a:pt x="256" y="40"/>
                      <a:pt x="288" y="40"/>
                    </a:cubicBezTo>
                    <a:cubicBezTo>
                      <a:pt x="320" y="40"/>
                      <a:pt x="352" y="520"/>
                      <a:pt x="384" y="520"/>
                    </a:cubicBezTo>
                    <a:cubicBezTo>
                      <a:pt x="416" y="520"/>
                      <a:pt x="448" y="40"/>
                      <a:pt x="480" y="40"/>
                    </a:cubicBezTo>
                    <a:cubicBezTo>
                      <a:pt x="512" y="40"/>
                      <a:pt x="544" y="520"/>
                      <a:pt x="576" y="520"/>
                    </a:cubicBezTo>
                    <a:cubicBezTo>
                      <a:pt x="608" y="520"/>
                      <a:pt x="640" y="40"/>
                      <a:pt x="672" y="40"/>
                    </a:cubicBezTo>
                    <a:cubicBezTo>
                      <a:pt x="704" y="40"/>
                      <a:pt x="744" y="488"/>
                      <a:pt x="768" y="520"/>
                    </a:cubicBezTo>
                    <a:cubicBezTo>
                      <a:pt x="792" y="552"/>
                      <a:pt x="808" y="280"/>
                      <a:pt x="816" y="232"/>
                    </a:cubicBezTo>
                  </a:path>
                </a:pathLst>
              </a:custGeom>
              <a:noFill/>
              <a:ln w="25400">
                <a:solidFill>
                  <a:srgbClr val="008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5308" name="Group 12"/>
            <p:cNvGrpSpPr>
              <a:grpSpLocks noChangeAspect="1"/>
            </p:cNvGrpSpPr>
            <p:nvPr/>
          </p:nvGrpSpPr>
          <p:grpSpPr bwMode="auto">
            <a:xfrm>
              <a:off x="336" y="1056"/>
              <a:ext cx="489" cy="171"/>
              <a:chOff x="103" y="527"/>
              <a:chExt cx="820" cy="286"/>
            </a:xfrm>
          </p:grpSpPr>
          <p:sp>
            <p:nvSpPr>
              <p:cNvPr id="55309" name="Freeform 13"/>
              <p:cNvSpPr>
                <a:spLocks noChangeAspect="1"/>
              </p:cNvSpPr>
              <p:nvPr/>
            </p:nvSpPr>
            <p:spPr bwMode="auto">
              <a:xfrm>
                <a:off x="103" y="527"/>
                <a:ext cx="816" cy="276"/>
              </a:xfrm>
              <a:custGeom>
                <a:avLst/>
                <a:gdLst>
                  <a:gd name="T0" fmla="*/ 0 w 816"/>
                  <a:gd name="T1" fmla="*/ 280 h 552"/>
                  <a:gd name="T2" fmla="*/ 96 w 816"/>
                  <a:gd name="T3" fmla="*/ 40 h 552"/>
                  <a:gd name="T4" fmla="*/ 192 w 816"/>
                  <a:gd name="T5" fmla="*/ 520 h 552"/>
                  <a:gd name="T6" fmla="*/ 288 w 816"/>
                  <a:gd name="T7" fmla="*/ 40 h 552"/>
                  <a:gd name="T8" fmla="*/ 384 w 816"/>
                  <a:gd name="T9" fmla="*/ 520 h 552"/>
                  <a:gd name="T10" fmla="*/ 480 w 816"/>
                  <a:gd name="T11" fmla="*/ 40 h 552"/>
                  <a:gd name="T12" fmla="*/ 576 w 816"/>
                  <a:gd name="T13" fmla="*/ 520 h 552"/>
                  <a:gd name="T14" fmla="*/ 672 w 816"/>
                  <a:gd name="T15" fmla="*/ 40 h 552"/>
                  <a:gd name="T16" fmla="*/ 768 w 816"/>
                  <a:gd name="T17" fmla="*/ 520 h 552"/>
                  <a:gd name="T18" fmla="*/ 816 w 816"/>
                  <a:gd name="T19" fmla="*/ 23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552">
                    <a:moveTo>
                      <a:pt x="0" y="280"/>
                    </a:moveTo>
                    <a:cubicBezTo>
                      <a:pt x="32" y="140"/>
                      <a:pt x="64" y="0"/>
                      <a:pt x="96" y="40"/>
                    </a:cubicBezTo>
                    <a:cubicBezTo>
                      <a:pt x="128" y="80"/>
                      <a:pt x="160" y="520"/>
                      <a:pt x="192" y="520"/>
                    </a:cubicBezTo>
                    <a:cubicBezTo>
                      <a:pt x="224" y="520"/>
                      <a:pt x="256" y="40"/>
                      <a:pt x="288" y="40"/>
                    </a:cubicBezTo>
                    <a:cubicBezTo>
                      <a:pt x="320" y="40"/>
                      <a:pt x="352" y="520"/>
                      <a:pt x="384" y="520"/>
                    </a:cubicBezTo>
                    <a:cubicBezTo>
                      <a:pt x="416" y="520"/>
                      <a:pt x="448" y="40"/>
                      <a:pt x="480" y="40"/>
                    </a:cubicBezTo>
                    <a:cubicBezTo>
                      <a:pt x="512" y="40"/>
                      <a:pt x="544" y="520"/>
                      <a:pt x="576" y="520"/>
                    </a:cubicBezTo>
                    <a:cubicBezTo>
                      <a:pt x="608" y="520"/>
                      <a:pt x="640" y="40"/>
                      <a:pt x="672" y="40"/>
                    </a:cubicBezTo>
                    <a:cubicBezTo>
                      <a:pt x="704" y="40"/>
                      <a:pt x="744" y="488"/>
                      <a:pt x="768" y="520"/>
                    </a:cubicBezTo>
                    <a:cubicBezTo>
                      <a:pt x="792" y="552"/>
                      <a:pt x="808" y="280"/>
                      <a:pt x="816" y="232"/>
                    </a:cubicBezTo>
                  </a:path>
                </a:pathLst>
              </a:custGeom>
              <a:noFill/>
              <a:ln w="254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310" name="Freeform 14"/>
              <p:cNvSpPr>
                <a:spLocks noChangeAspect="1"/>
              </p:cNvSpPr>
              <p:nvPr/>
            </p:nvSpPr>
            <p:spPr bwMode="auto">
              <a:xfrm rot="10800000" flipH="1">
                <a:off x="107" y="537"/>
                <a:ext cx="816" cy="276"/>
              </a:xfrm>
              <a:custGeom>
                <a:avLst/>
                <a:gdLst>
                  <a:gd name="T0" fmla="*/ 0 w 816"/>
                  <a:gd name="T1" fmla="*/ 280 h 552"/>
                  <a:gd name="T2" fmla="*/ 96 w 816"/>
                  <a:gd name="T3" fmla="*/ 40 h 552"/>
                  <a:gd name="T4" fmla="*/ 192 w 816"/>
                  <a:gd name="T5" fmla="*/ 520 h 552"/>
                  <a:gd name="T6" fmla="*/ 288 w 816"/>
                  <a:gd name="T7" fmla="*/ 40 h 552"/>
                  <a:gd name="T8" fmla="*/ 384 w 816"/>
                  <a:gd name="T9" fmla="*/ 520 h 552"/>
                  <a:gd name="T10" fmla="*/ 480 w 816"/>
                  <a:gd name="T11" fmla="*/ 40 h 552"/>
                  <a:gd name="T12" fmla="*/ 576 w 816"/>
                  <a:gd name="T13" fmla="*/ 520 h 552"/>
                  <a:gd name="T14" fmla="*/ 672 w 816"/>
                  <a:gd name="T15" fmla="*/ 40 h 552"/>
                  <a:gd name="T16" fmla="*/ 768 w 816"/>
                  <a:gd name="T17" fmla="*/ 520 h 552"/>
                  <a:gd name="T18" fmla="*/ 816 w 816"/>
                  <a:gd name="T19" fmla="*/ 23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552">
                    <a:moveTo>
                      <a:pt x="0" y="280"/>
                    </a:moveTo>
                    <a:cubicBezTo>
                      <a:pt x="32" y="140"/>
                      <a:pt x="64" y="0"/>
                      <a:pt x="96" y="40"/>
                    </a:cubicBezTo>
                    <a:cubicBezTo>
                      <a:pt x="128" y="80"/>
                      <a:pt x="160" y="520"/>
                      <a:pt x="192" y="520"/>
                    </a:cubicBezTo>
                    <a:cubicBezTo>
                      <a:pt x="224" y="520"/>
                      <a:pt x="256" y="40"/>
                      <a:pt x="288" y="40"/>
                    </a:cubicBezTo>
                    <a:cubicBezTo>
                      <a:pt x="320" y="40"/>
                      <a:pt x="352" y="520"/>
                      <a:pt x="384" y="520"/>
                    </a:cubicBezTo>
                    <a:cubicBezTo>
                      <a:pt x="416" y="520"/>
                      <a:pt x="448" y="40"/>
                      <a:pt x="480" y="40"/>
                    </a:cubicBezTo>
                    <a:cubicBezTo>
                      <a:pt x="512" y="40"/>
                      <a:pt x="544" y="520"/>
                      <a:pt x="576" y="520"/>
                    </a:cubicBezTo>
                    <a:cubicBezTo>
                      <a:pt x="608" y="520"/>
                      <a:pt x="640" y="40"/>
                      <a:pt x="672" y="40"/>
                    </a:cubicBezTo>
                    <a:cubicBezTo>
                      <a:pt x="704" y="40"/>
                      <a:pt x="744" y="488"/>
                      <a:pt x="768" y="520"/>
                    </a:cubicBezTo>
                    <a:cubicBezTo>
                      <a:pt x="792" y="552"/>
                      <a:pt x="808" y="280"/>
                      <a:pt x="816" y="232"/>
                    </a:cubicBezTo>
                  </a:path>
                </a:pathLst>
              </a:custGeom>
              <a:noFill/>
              <a:ln w="25400">
                <a:solidFill>
                  <a:srgbClr val="008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55311" name="Oval 15"/>
            <p:cNvSpPr>
              <a:spLocks noChangeArrowheads="1"/>
            </p:cNvSpPr>
            <p:nvPr/>
          </p:nvSpPr>
          <p:spPr bwMode="auto">
            <a:xfrm>
              <a:off x="816" y="720"/>
              <a:ext cx="96" cy="576"/>
            </a:xfrm>
            <a:prstGeom prst="ellipse">
              <a:avLst/>
            </a:prstGeom>
            <a:solidFill>
              <a:srgbClr val="FF6600"/>
            </a:solidFill>
            <a:ln w="254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12" name="Line 16"/>
            <p:cNvSpPr>
              <a:spLocks noChangeShapeType="1"/>
            </p:cNvSpPr>
            <p:nvPr/>
          </p:nvSpPr>
          <p:spPr bwMode="auto">
            <a:xfrm>
              <a:off x="912" y="816"/>
              <a:ext cx="240" cy="0"/>
            </a:xfrm>
            <a:prstGeom prst="line">
              <a:avLst/>
            </a:prstGeom>
            <a:noFill/>
            <a:ln w="25400">
              <a:solidFill>
                <a:srgbClr val="008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313" name="Line 17"/>
            <p:cNvSpPr>
              <a:spLocks noChangeShapeType="1"/>
            </p:cNvSpPr>
            <p:nvPr/>
          </p:nvSpPr>
          <p:spPr bwMode="auto">
            <a:xfrm>
              <a:off x="912" y="912"/>
              <a:ext cx="240" cy="0"/>
            </a:xfrm>
            <a:prstGeom prst="line">
              <a:avLst/>
            </a:prstGeom>
            <a:noFill/>
            <a:ln w="25400">
              <a:solidFill>
                <a:srgbClr val="008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314" name="Line 18"/>
            <p:cNvSpPr>
              <a:spLocks noChangeShapeType="1"/>
            </p:cNvSpPr>
            <p:nvPr/>
          </p:nvSpPr>
          <p:spPr bwMode="auto">
            <a:xfrm>
              <a:off x="912" y="1152"/>
              <a:ext cx="240" cy="0"/>
            </a:xfrm>
            <a:prstGeom prst="line">
              <a:avLst/>
            </a:prstGeom>
            <a:noFill/>
            <a:ln w="25400">
              <a:solidFill>
                <a:srgbClr val="008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315" name="Line 19"/>
            <p:cNvSpPr>
              <a:spLocks noChangeShapeType="1"/>
            </p:cNvSpPr>
            <p:nvPr/>
          </p:nvSpPr>
          <p:spPr bwMode="auto">
            <a:xfrm>
              <a:off x="912" y="1248"/>
              <a:ext cx="240" cy="0"/>
            </a:xfrm>
            <a:prstGeom prst="line">
              <a:avLst/>
            </a:prstGeom>
            <a:noFill/>
            <a:ln w="25400">
              <a:solidFill>
                <a:srgbClr val="008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316" name="Text Box 20"/>
            <p:cNvSpPr txBox="1">
              <a:spLocks noChangeArrowheads="1"/>
            </p:cNvSpPr>
            <p:nvPr/>
          </p:nvSpPr>
          <p:spPr bwMode="auto">
            <a:xfrm>
              <a:off x="1190" y="701"/>
              <a:ext cx="66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5400">
                  <a:solidFill>
                    <a:srgbClr val="008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meson</a:t>
              </a:r>
            </a:p>
          </p:txBody>
        </p:sp>
        <p:sp>
          <p:nvSpPr>
            <p:cNvPr id="55317" name="Rectangle 21"/>
            <p:cNvSpPr>
              <a:spLocks noChangeArrowheads="1"/>
            </p:cNvSpPr>
            <p:nvPr/>
          </p:nvSpPr>
          <p:spPr bwMode="auto">
            <a:xfrm>
              <a:off x="1200" y="1056"/>
              <a:ext cx="66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5400">
                  <a:solidFill>
                    <a:srgbClr val="008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meson</a:t>
              </a:r>
            </a:p>
          </p:txBody>
        </p:sp>
        <p:sp>
          <p:nvSpPr>
            <p:cNvPr id="55318" name="Text Box 22"/>
            <p:cNvSpPr txBox="1">
              <a:spLocks noChangeArrowheads="1"/>
            </p:cNvSpPr>
            <p:nvPr/>
          </p:nvSpPr>
          <p:spPr bwMode="auto">
            <a:xfrm>
              <a:off x="0" y="864"/>
              <a:ext cx="82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5400">
                  <a:solidFill>
                    <a:srgbClr val="008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Glueball</a:t>
              </a:r>
            </a:p>
          </p:txBody>
        </p:sp>
      </p:grpSp>
      <p:grpSp>
        <p:nvGrpSpPr>
          <p:cNvPr id="55319" name="Group 23"/>
          <p:cNvGrpSpPr>
            <a:grpSpLocks/>
          </p:cNvGrpSpPr>
          <p:nvPr/>
        </p:nvGrpSpPr>
        <p:grpSpPr bwMode="auto">
          <a:xfrm>
            <a:off x="199370" y="1036924"/>
            <a:ext cx="2808288" cy="1020763"/>
            <a:chOff x="384" y="1824"/>
            <a:chExt cx="1769" cy="643"/>
          </a:xfrm>
        </p:grpSpPr>
        <p:sp>
          <p:nvSpPr>
            <p:cNvPr id="55320" name="Oval 24"/>
            <p:cNvSpPr>
              <a:spLocks noChangeArrowheads="1"/>
            </p:cNvSpPr>
            <p:nvPr/>
          </p:nvSpPr>
          <p:spPr bwMode="auto">
            <a:xfrm>
              <a:off x="1104" y="1843"/>
              <a:ext cx="96" cy="576"/>
            </a:xfrm>
            <a:prstGeom prst="ellipse">
              <a:avLst/>
            </a:prstGeom>
            <a:solidFill>
              <a:srgbClr val="FF6600"/>
            </a:solidFill>
            <a:ln w="254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21" name="Line 25"/>
            <p:cNvSpPr>
              <a:spLocks noChangeShapeType="1"/>
            </p:cNvSpPr>
            <p:nvPr/>
          </p:nvSpPr>
          <p:spPr bwMode="auto">
            <a:xfrm>
              <a:off x="1200" y="1939"/>
              <a:ext cx="240" cy="0"/>
            </a:xfrm>
            <a:prstGeom prst="line">
              <a:avLst/>
            </a:prstGeom>
            <a:noFill/>
            <a:ln w="25400">
              <a:solidFill>
                <a:srgbClr val="008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322" name="Line 26"/>
            <p:cNvSpPr>
              <a:spLocks noChangeShapeType="1"/>
            </p:cNvSpPr>
            <p:nvPr/>
          </p:nvSpPr>
          <p:spPr bwMode="auto">
            <a:xfrm>
              <a:off x="1200" y="2035"/>
              <a:ext cx="240" cy="0"/>
            </a:xfrm>
            <a:prstGeom prst="line">
              <a:avLst/>
            </a:prstGeom>
            <a:noFill/>
            <a:ln w="25400">
              <a:solidFill>
                <a:srgbClr val="008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323" name="Line 27"/>
            <p:cNvSpPr>
              <a:spLocks noChangeShapeType="1"/>
            </p:cNvSpPr>
            <p:nvPr/>
          </p:nvSpPr>
          <p:spPr bwMode="auto">
            <a:xfrm>
              <a:off x="1200" y="2275"/>
              <a:ext cx="240" cy="0"/>
            </a:xfrm>
            <a:prstGeom prst="line">
              <a:avLst/>
            </a:prstGeom>
            <a:noFill/>
            <a:ln w="25400">
              <a:solidFill>
                <a:srgbClr val="008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324" name="Line 28"/>
            <p:cNvSpPr>
              <a:spLocks noChangeShapeType="1"/>
            </p:cNvSpPr>
            <p:nvPr/>
          </p:nvSpPr>
          <p:spPr bwMode="auto">
            <a:xfrm>
              <a:off x="1200" y="2371"/>
              <a:ext cx="240" cy="0"/>
            </a:xfrm>
            <a:prstGeom prst="line">
              <a:avLst/>
            </a:prstGeom>
            <a:noFill/>
            <a:ln w="25400">
              <a:solidFill>
                <a:srgbClr val="008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325" name="Text Box 29"/>
            <p:cNvSpPr txBox="1">
              <a:spLocks noChangeArrowheads="1"/>
            </p:cNvSpPr>
            <p:nvPr/>
          </p:nvSpPr>
          <p:spPr bwMode="auto">
            <a:xfrm>
              <a:off x="1478" y="1824"/>
              <a:ext cx="66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5400">
                  <a:solidFill>
                    <a:srgbClr val="008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meson</a:t>
              </a:r>
            </a:p>
          </p:txBody>
        </p:sp>
        <p:sp>
          <p:nvSpPr>
            <p:cNvPr id="55326" name="Rectangle 30"/>
            <p:cNvSpPr>
              <a:spLocks noChangeArrowheads="1"/>
            </p:cNvSpPr>
            <p:nvPr/>
          </p:nvSpPr>
          <p:spPr bwMode="auto">
            <a:xfrm>
              <a:off x="1488" y="2179"/>
              <a:ext cx="66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5400">
                  <a:solidFill>
                    <a:srgbClr val="008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meson</a:t>
              </a:r>
            </a:p>
          </p:txBody>
        </p:sp>
        <p:sp>
          <p:nvSpPr>
            <p:cNvPr id="55327" name="Line 31"/>
            <p:cNvSpPr>
              <a:spLocks noChangeShapeType="1"/>
            </p:cNvSpPr>
            <p:nvPr/>
          </p:nvSpPr>
          <p:spPr bwMode="auto">
            <a:xfrm>
              <a:off x="528" y="1920"/>
              <a:ext cx="576" cy="0"/>
            </a:xfrm>
            <a:prstGeom prst="line">
              <a:avLst/>
            </a:prstGeom>
            <a:noFill/>
            <a:ln w="25400">
              <a:solidFill>
                <a:srgbClr val="008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328" name="Line 32"/>
            <p:cNvSpPr>
              <a:spLocks noChangeShapeType="1"/>
            </p:cNvSpPr>
            <p:nvPr/>
          </p:nvSpPr>
          <p:spPr bwMode="auto">
            <a:xfrm>
              <a:off x="528" y="2352"/>
              <a:ext cx="576" cy="0"/>
            </a:xfrm>
            <a:prstGeom prst="line">
              <a:avLst/>
            </a:prstGeom>
            <a:noFill/>
            <a:ln w="25400">
              <a:solidFill>
                <a:srgbClr val="008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329" name="Rectangle 33"/>
            <p:cNvSpPr>
              <a:spLocks noChangeArrowheads="1"/>
            </p:cNvSpPr>
            <p:nvPr/>
          </p:nvSpPr>
          <p:spPr bwMode="auto">
            <a:xfrm>
              <a:off x="384" y="2016"/>
              <a:ext cx="66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5400">
                  <a:solidFill>
                    <a:srgbClr val="008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meson</a:t>
              </a:r>
            </a:p>
          </p:txBody>
        </p:sp>
      </p:grpSp>
      <p:grpSp>
        <p:nvGrpSpPr>
          <p:cNvPr id="55330" name="Group 34"/>
          <p:cNvGrpSpPr>
            <a:grpSpLocks/>
          </p:cNvGrpSpPr>
          <p:nvPr/>
        </p:nvGrpSpPr>
        <p:grpSpPr bwMode="auto">
          <a:xfrm>
            <a:off x="0" y="3131646"/>
            <a:ext cx="3341688" cy="1173163"/>
            <a:chOff x="624" y="1853"/>
            <a:chExt cx="2105" cy="739"/>
          </a:xfrm>
        </p:grpSpPr>
        <p:grpSp>
          <p:nvGrpSpPr>
            <p:cNvPr id="55331" name="Group 35"/>
            <p:cNvGrpSpPr>
              <a:grpSpLocks noChangeAspect="1"/>
            </p:cNvGrpSpPr>
            <p:nvPr/>
          </p:nvGrpSpPr>
          <p:grpSpPr bwMode="auto">
            <a:xfrm>
              <a:off x="960" y="1987"/>
              <a:ext cx="489" cy="171"/>
              <a:chOff x="103" y="527"/>
              <a:chExt cx="820" cy="286"/>
            </a:xfrm>
          </p:grpSpPr>
          <p:sp>
            <p:nvSpPr>
              <p:cNvPr id="55332" name="Freeform 36"/>
              <p:cNvSpPr>
                <a:spLocks noChangeAspect="1"/>
              </p:cNvSpPr>
              <p:nvPr/>
            </p:nvSpPr>
            <p:spPr bwMode="auto">
              <a:xfrm>
                <a:off x="103" y="527"/>
                <a:ext cx="816" cy="276"/>
              </a:xfrm>
              <a:custGeom>
                <a:avLst/>
                <a:gdLst>
                  <a:gd name="T0" fmla="*/ 0 w 816"/>
                  <a:gd name="T1" fmla="*/ 280 h 552"/>
                  <a:gd name="T2" fmla="*/ 96 w 816"/>
                  <a:gd name="T3" fmla="*/ 40 h 552"/>
                  <a:gd name="T4" fmla="*/ 192 w 816"/>
                  <a:gd name="T5" fmla="*/ 520 h 552"/>
                  <a:gd name="T6" fmla="*/ 288 w 816"/>
                  <a:gd name="T7" fmla="*/ 40 h 552"/>
                  <a:gd name="T8" fmla="*/ 384 w 816"/>
                  <a:gd name="T9" fmla="*/ 520 h 552"/>
                  <a:gd name="T10" fmla="*/ 480 w 816"/>
                  <a:gd name="T11" fmla="*/ 40 h 552"/>
                  <a:gd name="T12" fmla="*/ 576 w 816"/>
                  <a:gd name="T13" fmla="*/ 520 h 552"/>
                  <a:gd name="T14" fmla="*/ 672 w 816"/>
                  <a:gd name="T15" fmla="*/ 40 h 552"/>
                  <a:gd name="T16" fmla="*/ 768 w 816"/>
                  <a:gd name="T17" fmla="*/ 520 h 552"/>
                  <a:gd name="T18" fmla="*/ 816 w 816"/>
                  <a:gd name="T19" fmla="*/ 23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552">
                    <a:moveTo>
                      <a:pt x="0" y="280"/>
                    </a:moveTo>
                    <a:cubicBezTo>
                      <a:pt x="32" y="140"/>
                      <a:pt x="64" y="0"/>
                      <a:pt x="96" y="40"/>
                    </a:cubicBezTo>
                    <a:cubicBezTo>
                      <a:pt x="128" y="80"/>
                      <a:pt x="160" y="520"/>
                      <a:pt x="192" y="520"/>
                    </a:cubicBezTo>
                    <a:cubicBezTo>
                      <a:pt x="224" y="520"/>
                      <a:pt x="256" y="40"/>
                      <a:pt x="288" y="40"/>
                    </a:cubicBezTo>
                    <a:cubicBezTo>
                      <a:pt x="320" y="40"/>
                      <a:pt x="352" y="520"/>
                      <a:pt x="384" y="520"/>
                    </a:cubicBezTo>
                    <a:cubicBezTo>
                      <a:pt x="416" y="520"/>
                      <a:pt x="448" y="40"/>
                      <a:pt x="480" y="40"/>
                    </a:cubicBezTo>
                    <a:cubicBezTo>
                      <a:pt x="512" y="40"/>
                      <a:pt x="544" y="520"/>
                      <a:pt x="576" y="520"/>
                    </a:cubicBezTo>
                    <a:cubicBezTo>
                      <a:pt x="608" y="520"/>
                      <a:pt x="640" y="40"/>
                      <a:pt x="672" y="40"/>
                    </a:cubicBezTo>
                    <a:cubicBezTo>
                      <a:pt x="704" y="40"/>
                      <a:pt x="744" y="488"/>
                      <a:pt x="768" y="520"/>
                    </a:cubicBezTo>
                    <a:cubicBezTo>
                      <a:pt x="792" y="552"/>
                      <a:pt x="808" y="280"/>
                      <a:pt x="816" y="232"/>
                    </a:cubicBezTo>
                  </a:path>
                </a:pathLst>
              </a:custGeom>
              <a:noFill/>
              <a:ln w="254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333" name="Freeform 37"/>
              <p:cNvSpPr>
                <a:spLocks noChangeAspect="1"/>
              </p:cNvSpPr>
              <p:nvPr/>
            </p:nvSpPr>
            <p:spPr bwMode="auto">
              <a:xfrm rot="10800000" flipH="1">
                <a:off x="107" y="537"/>
                <a:ext cx="816" cy="276"/>
              </a:xfrm>
              <a:custGeom>
                <a:avLst/>
                <a:gdLst>
                  <a:gd name="T0" fmla="*/ 0 w 816"/>
                  <a:gd name="T1" fmla="*/ 280 h 552"/>
                  <a:gd name="T2" fmla="*/ 96 w 816"/>
                  <a:gd name="T3" fmla="*/ 40 h 552"/>
                  <a:gd name="T4" fmla="*/ 192 w 816"/>
                  <a:gd name="T5" fmla="*/ 520 h 552"/>
                  <a:gd name="T6" fmla="*/ 288 w 816"/>
                  <a:gd name="T7" fmla="*/ 40 h 552"/>
                  <a:gd name="T8" fmla="*/ 384 w 816"/>
                  <a:gd name="T9" fmla="*/ 520 h 552"/>
                  <a:gd name="T10" fmla="*/ 480 w 816"/>
                  <a:gd name="T11" fmla="*/ 40 h 552"/>
                  <a:gd name="T12" fmla="*/ 576 w 816"/>
                  <a:gd name="T13" fmla="*/ 520 h 552"/>
                  <a:gd name="T14" fmla="*/ 672 w 816"/>
                  <a:gd name="T15" fmla="*/ 40 h 552"/>
                  <a:gd name="T16" fmla="*/ 768 w 816"/>
                  <a:gd name="T17" fmla="*/ 520 h 552"/>
                  <a:gd name="T18" fmla="*/ 816 w 816"/>
                  <a:gd name="T19" fmla="*/ 23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552">
                    <a:moveTo>
                      <a:pt x="0" y="280"/>
                    </a:moveTo>
                    <a:cubicBezTo>
                      <a:pt x="32" y="140"/>
                      <a:pt x="64" y="0"/>
                      <a:pt x="96" y="40"/>
                    </a:cubicBezTo>
                    <a:cubicBezTo>
                      <a:pt x="128" y="80"/>
                      <a:pt x="160" y="520"/>
                      <a:pt x="192" y="520"/>
                    </a:cubicBezTo>
                    <a:cubicBezTo>
                      <a:pt x="224" y="520"/>
                      <a:pt x="256" y="40"/>
                      <a:pt x="288" y="40"/>
                    </a:cubicBezTo>
                    <a:cubicBezTo>
                      <a:pt x="320" y="40"/>
                      <a:pt x="352" y="520"/>
                      <a:pt x="384" y="520"/>
                    </a:cubicBezTo>
                    <a:cubicBezTo>
                      <a:pt x="416" y="520"/>
                      <a:pt x="448" y="40"/>
                      <a:pt x="480" y="40"/>
                    </a:cubicBezTo>
                    <a:cubicBezTo>
                      <a:pt x="512" y="40"/>
                      <a:pt x="544" y="520"/>
                      <a:pt x="576" y="520"/>
                    </a:cubicBezTo>
                    <a:cubicBezTo>
                      <a:pt x="608" y="520"/>
                      <a:pt x="640" y="40"/>
                      <a:pt x="672" y="40"/>
                    </a:cubicBezTo>
                    <a:cubicBezTo>
                      <a:pt x="704" y="40"/>
                      <a:pt x="744" y="488"/>
                      <a:pt x="768" y="520"/>
                    </a:cubicBezTo>
                    <a:cubicBezTo>
                      <a:pt x="792" y="552"/>
                      <a:pt x="808" y="280"/>
                      <a:pt x="816" y="232"/>
                    </a:cubicBezTo>
                  </a:path>
                </a:pathLst>
              </a:custGeom>
              <a:noFill/>
              <a:ln w="25400">
                <a:solidFill>
                  <a:srgbClr val="008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5334" name="Group 38"/>
            <p:cNvGrpSpPr>
              <a:grpSpLocks noChangeAspect="1"/>
            </p:cNvGrpSpPr>
            <p:nvPr/>
          </p:nvGrpSpPr>
          <p:grpSpPr bwMode="auto">
            <a:xfrm>
              <a:off x="960" y="2275"/>
              <a:ext cx="489" cy="171"/>
              <a:chOff x="103" y="527"/>
              <a:chExt cx="820" cy="286"/>
            </a:xfrm>
          </p:grpSpPr>
          <p:sp>
            <p:nvSpPr>
              <p:cNvPr id="55335" name="Freeform 39"/>
              <p:cNvSpPr>
                <a:spLocks noChangeAspect="1"/>
              </p:cNvSpPr>
              <p:nvPr/>
            </p:nvSpPr>
            <p:spPr bwMode="auto">
              <a:xfrm>
                <a:off x="103" y="527"/>
                <a:ext cx="816" cy="276"/>
              </a:xfrm>
              <a:custGeom>
                <a:avLst/>
                <a:gdLst>
                  <a:gd name="T0" fmla="*/ 0 w 816"/>
                  <a:gd name="T1" fmla="*/ 280 h 552"/>
                  <a:gd name="T2" fmla="*/ 96 w 816"/>
                  <a:gd name="T3" fmla="*/ 40 h 552"/>
                  <a:gd name="T4" fmla="*/ 192 w 816"/>
                  <a:gd name="T5" fmla="*/ 520 h 552"/>
                  <a:gd name="T6" fmla="*/ 288 w 816"/>
                  <a:gd name="T7" fmla="*/ 40 h 552"/>
                  <a:gd name="T8" fmla="*/ 384 w 816"/>
                  <a:gd name="T9" fmla="*/ 520 h 552"/>
                  <a:gd name="T10" fmla="*/ 480 w 816"/>
                  <a:gd name="T11" fmla="*/ 40 h 552"/>
                  <a:gd name="T12" fmla="*/ 576 w 816"/>
                  <a:gd name="T13" fmla="*/ 520 h 552"/>
                  <a:gd name="T14" fmla="*/ 672 w 816"/>
                  <a:gd name="T15" fmla="*/ 40 h 552"/>
                  <a:gd name="T16" fmla="*/ 768 w 816"/>
                  <a:gd name="T17" fmla="*/ 520 h 552"/>
                  <a:gd name="T18" fmla="*/ 816 w 816"/>
                  <a:gd name="T19" fmla="*/ 23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552">
                    <a:moveTo>
                      <a:pt x="0" y="280"/>
                    </a:moveTo>
                    <a:cubicBezTo>
                      <a:pt x="32" y="140"/>
                      <a:pt x="64" y="0"/>
                      <a:pt x="96" y="40"/>
                    </a:cubicBezTo>
                    <a:cubicBezTo>
                      <a:pt x="128" y="80"/>
                      <a:pt x="160" y="520"/>
                      <a:pt x="192" y="520"/>
                    </a:cubicBezTo>
                    <a:cubicBezTo>
                      <a:pt x="224" y="520"/>
                      <a:pt x="256" y="40"/>
                      <a:pt x="288" y="40"/>
                    </a:cubicBezTo>
                    <a:cubicBezTo>
                      <a:pt x="320" y="40"/>
                      <a:pt x="352" y="520"/>
                      <a:pt x="384" y="520"/>
                    </a:cubicBezTo>
                    <a:cubicBezTo>
                      <a:pt x="416" y="520"/>
                      <a:pt x="448" y="40"/>
                      <a:pt x="480" y="40"/>
                    </a:cubicBezTo>
                    <a:cubicBezTo>
                      <a:pt x="512" y="40"/>
                      <a:pt x="544" y="520"/>
                      <a:pt x="576" y="520"/>
                    </a:cubicBezTo>
                    <a:cubicBezTo>
                      <a:pt x="608" y="520"/>
                      <a:pt x="640" y="40"/>
                      <a:pt x="672" y="40"/>
                    </a:cubicBezTo>
                    <a:cubicBezTo>
                      <a:pt x="704" y="40"/>
                      <a:pt x="744" y="488"/>
                      <a:pt x="768" y="520"/>
                    </a:cubicBezTo>
                    <a:cubicBezTo>
                      <a:pt x="792" y="552"/>
                      <a:pt x="808" y="280"/>
                      <a:pt x="816" y="232"/>
                    </a:cubicBezTo>
                  </a:path>
                </a:pathLst>
              </a:custGeom>
              <a:noFill/>
              <a:ln w="254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336" name="Freeform 40"/>
              <p:cNvSpPr>
                <a:spLocks noChangeAspect="1"/>
              </p:cNvSpPr>
              <p:nvPr/>
            </p:nvSpPr>
            <p:spPr bwMode="auto">
              <a:xfrm rot="10800000" flipH="1">
                <a:off x="107" y="537"/>
                <a:ext cx="816" cy="276"/>
              </a:xfrm>
              <a:custGeom>
                <a:avLst/>
                <a:gdLst>
                  <a:gd name="T0" fmla="*/ 0 w 816"/>
                  <a:gd name="T1" fmla="*/ 280 h 552"/>
                  <a:gd name="T2" fmla="*/ 96 w 816"/>
                  <a:gd name="T3" fmla="*/ 40 h 552"/>
                  <a:gd name="T4" fmla="*/ 192 w 816"/>
                  <a:gd name="T5" fmla="*/ 520 h 552"/>
                  <a:gd name="T6" fmla="*/ 288 w 816"/>
                  <a:gd name="T7" fmla="*/ 40 h 552"/>
                  <a:gd name="T8" fmla="*/ 384 w 816"/>
                  <a:gd name="T9" fmla="*/ 520 h 552"/>
                  <a:gd name="T10" fmla="*/ 480 w 816"/>
                  <a:gd name="T11" fmla="*/ 40 h 552"/>
                  <a:gd name="T12" fmla="*/ 576 w 816"/>
                  <a:gd name="T13" fmla="*/ 520 h 552"/>
                  <a:gd name="T14" fmla="*/ 672 w 816"/>
                  <a:gd name="T15" fmla="*/ 40 h 552"/>
                  <a:gd name="T16" fmla="*/ 768 w 816"/>
                  <a:gd name="T17" fmla="*/ 520 h 552"/>
                  <a:gd name="T18" fmla="*/ 816 w 816"/>
                  <a:gd name="T19" fmla="*/ 23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552">
                    <a:moveTo>
                      <a:pt x="0" y="280"/>
                    </a:moveTo>
                    <a:cubicBezTo>
                      <a:pt x="32" y="140"/>
                      <a:pt x="64" y="0"/>
                      <a:pt x="96" y="40"/>
                    </a:cubicBezTo>
                    <a:cubicBezTo>
                      <a:pt x="128" y="80"/>
                      <a:pt x="160" y="520"/>
                      <a:pt x="192" y="520"/>
                    </a:cubicBezTo>
                    <a:cubicBezTo>
                      <a:pt x="224" y="520"/>
                      <a:pt x="256" y="40"/>
                      <a:pt x="288" y="40"/>
                    </a:cubicBezTo>
                    <a:cubicBezTo>
                      <a:pt x="320" y="40"/>
                      <a:pt x="352" y="520"/>
                      <a:pt x="384" y="520"/>
                    </a:cubicBezTo>
                    <a:cubicBezTo>
                      <a:pt x="416" y="520"/>
                      <a:pt x="448" y="40"/>
                      <a:pt x="480" y="40"/>
                    </a:cubicBezTo>
                    <a:cubicBezTo>
                      <a:pt x="512" y="40"/>
                      <a:pt x="544" y="520"/>
                      <a:pt x="576" y="520"/>
                    </a:cubicBezTo>
                    <a:cubicBezTo>
                      <a:pt x="608" y="520"/>
                      <a:pt x="640" y="40"/>
                      <a:pt x="672" y="40"/>
                    </a:cubicBezTo>
                    <a:cubicBezTo>
                      <a:pt x="704" y="40"/>
                      <a:pt x="744" y="488"/>
                      <a:pt x="768" y="520"/>
                    </a:cubicBezTo>
                    <a:cubicBezTo>
                      <a:pt x="792" y="552"/>
                      <a:pt x="808" y="280"/>
                      <a:pt x="816" y="232"/>
                    </a:cubicBezTo>
                  </a:path>
                </a:pathLst>
              </a:custGeom>
              <a:noFill/>
              <a:ln w="25400">
                <a:solidFill>
                  <a:srgbClr val="008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55337" name="Oval 41"/>
            <p:cNvSpPr>
              <a:spLocks noChangeArrowheads="1"/>
            </p:cNvSpPr>
            <p:nvPr/>
          </p:nvSpPr>
          <p:spPr bwMode="auto">
            <a:xfrm>
              <a:off x="1440" y="1939"/>
              <a:ext cx="96" cy="576"/>
            </a:xfrm>
            <a:prstGeom prst="ellipse">
              <a:avLst/>
            </a:prstGeom>
            <a:solidFill>
              <a:srgbClr val="FF6600"/>
            </a:solidFill>
            <a:ln w="254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38" name="Text Box 42"/>
            <p:cNvSpPr txBox="1">
              <a:spLocks noChangeArrowheads="1"/>
            </p:cNvSpPr>
            <p:nvPr/>
          </p:nvSpPr>
          <p:spPr bwMode="auto">
            <a:xfrm>
              <a:off x="624" y="2083"/>
              <a:ext cx="82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5400">
                  <a:solidFill>
                    <a:srgbClr val="008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Glueball</a:t>
              </a:r>
            </a:p>
          </p:txBody>
        </p:sp>
        <p:grpSp>
          <p:nvGrpSpPr>
            <p:cNvPr id="55339" name="Group 43"/>
            <p:cNvGrpSpPr>
              <a:grpSpLocks noChangeAspect="1"/>
            </p:cNvGrpSpPr>
            <p:nvPr/>
          </p:nvGrpSpPr>
          <p:grpSpPr bwMode="auto">
            <a:xfrm>
              <a:off x="1488" y="1872"/>
              <a:ext cx="489" cy="171"/>
              <a:chOff x="103" y="527"/>
              <a:chExt cx="820" cy="286"/>
            </a:xfrm>
          </p:grpSpPr>
          <p:sp>
            <p:nvSpPr>
              <p:cNvPr id="55340" name="Freeform 44"/>
              <p:cNvSpPr>
                <a:spLocks noChangeAspect="1"/>
              </p:cNvSpPr>
              <p:nvPr/>
            </p:nvSpPr>
            <p:spPr bwMode="auto">
              <a:xfrm>
                <a:off x="103" y="527"/>
                <a:ext cx="816" cy="276"/>
              </a:xfrm>
              <a:custGeom>
                <a:avLst/>
                <a:gdLst>
                  <a:gd name="T0" fmla="*/ 0 w 816"/>
                  <a:gd name="T1" fmla="*/ 280 h 552"/>
                  <a:gd name="T2" fmla="*/ 96 w 816"/>
                  <a:gd name="T3" fmla="*/ 40 h 552"/>
                  <a:gd name="T4" fmla="*/ 192 w 816"/>
                  <a:gd name="T5" fmla="*/ 520 h 552"/>
                  <a:gd name="T6" fmla="*/ 288 w 816"/>
                  <a:gd name="T7" fmla="*/ 40 h 552"/>
                  <a:gd name="T8" fmla="*/ 384 w 816"/>
                  <a:gd name="T9" fmla="*/ 520 h 552"/>
                  <a:gd name="T10" fmla="*/ 480 w 816"/>
                  <a:gd name="T11" fmla="*/ 40 h 552"/>
                  <a:gd name="T12" fmla="*/ 576 w 816"/>
                  <a:gd name="T13" fmla="*/ 520 h 552"/>
                  <a:gd name="T14" fmla="*/ 672 w 816"/>
                  <a:gd name="T15" fmla="*/ 40 h 552"/>
                  <a:gd name="T16" fmla="*/ 768 w 816"/>
                  <a:gd name="T17" fmla="*/ 520 h 552"/>
                  <a:gd name="T18" fmla="*/ 816 w 816"/>
                  <a:gd name="T19" fmla="*/ 23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552">
                    <a:moveTo>
                      <a:pt x="0" y="280"/>
                    </a:moveTo>
                    <a:cubicBezTo>
                      <a:pt x="32" y="140"/>
                      <a:pt x="64" y="0"/>
                      <a:pt x="96" y="40"/>
                    </a:cubicBezTo>
                    <a:cubicBezTo>
                      <a:pt x="128" y="80"/>
                      <a:pt x="160" y="520"/>
                      <a:pt x="192" y="520"/>
                    </a:cubicBezTo>
                    <a:cubicBezTo>
                      <a:pt x="224" y="520"/>
                      <a:pt x="256" y="40"/>
                      <a:pt x="288" y="40"/>
                    </a:cubicBezTo>
                    <a:cubicBezTo>
                      <a:pt x="320" y="40"/>
                      <a:pt x="352" y="520"/>
                      <a:pt x="384" y="520"/>
                    </a:cubicBezTo>
                    <a:cubicBezTo>
                      <a:pt x="416" y="520"/>
                      <a:pt x="448" y="40"/>
                      <a:pt x="480" y="40"/>
                    </a:cubicBezTo>
                    <a:cubicBezTo>
                      <a:pt x="512" y="40"/>
                      <a:pt x="544" y="520"/>
                      <a:pt x="576" y="520"/>
                    </a:cubicBezTo>
                    <a:cubicBezTo>
                      <a:pt x="608" y="520"/>
                      <a:pt x="640" y="40"/>
                      <a:pt x="672" y="40"/>
                    </a:cubicBezTo>
                    <a:cubicBezTo>
                      <a:pt x="704" y="40"/>
                      <a:pt x="744" y="488"/>
                      <a:pt x="768" y="520"/>
                    </a:cubicBezTo>
                    <a:cubicBezTo>
                      <a:pt x="792" y="552"/>
                      <a:pt x="808" y="280"/>
                      <a:pt x="816" y="232"/>
                    </a:cubicBezTo>
                  </a:path>
                </a:pathLst>
              </a:custGeom>
              <a:noFill/>
              <a:ln w="254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341" name="Freeform 45"/>
              <p:cNvSpPr>
                <a:spLocks noChangeAspect="1"/>
              </p:cNvSpPr>
              <p:nvPr/>
            </p:nvSpPr>
            <p:spPr bwMode="auto">
              <a:xfrm rot="10800000" flipH="1">
                <a:off x="107" y="537"/>
                <a:ext cx="816" cy="276"/>
              </a:xfrm>
              <a:custGeom>
                <a:avLst/>
                <a:gdLst>
                  <a:gd name="T0" fmla="*/ 0 w 816"/>
                  <a:gd name="T1" fmla="*/ 280 h 552"/>
                  <a:gd name="T2" fmla="*/ 96 w 816"/>
                  <a:gd name="T3" fmla="*/ 40 h 552"/>
                  <a:gd name="T4" fmla="*/ 192 w 816"/>
                  <a:gd name="T5" fmla="*/ 520 h 552"/>
                  <a:gd name="T6" fmla="*/ 288 w 816"/>
                  <a:gd name="T7" fmla="*/ 40 h 552"/>
                  <a:gd name="T8" fmla="*/ 384 w 816"/>
                  <a:gd name="T9" fmla="*/ 520 h 552"/>
                  <a:gd name="T10" fmla="*/ 480 w 816"/>
                  <a:gd name="T11" fmla="*/ 40 h 552"/>
                  <a:gd name="T12" fmla="*/ 576 w 816"/>
                  <a:gd name="T13" fmla="*/ 520 h 552"/>
                  <a:gd name="T14" fmla="*/ 672 w 816"/>
                  <a:gd name="T15" fmla="*/ 40 h 552"/>
                  <a:gd name="T16" fmla="*/ 768 w 816"/>
                  <a:gd name="T17" fmla="*/ 520 h 552"/>
                  <a:gd name="T18" fmla="*/ 816 w 816"/>
                  <a:gd name="T19" fmla="*/ 23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552">
                    <a:moveTo>
                      <a:pt x="0" y="280"/>
                    </a:moveTo>
                    <a:cubicBezTo>
                      <a:pt x="32" y="140"/>
                      <a:pt x="64" y="0"/>
                      <a:pt x="96" y="40"/>
                    </a:cubicBezTo>
                    <a:cubicBezTo>
                      <a:pt x="128" y="80"/>
                      <a:pt x="160" y="520"/>
                      <a:pt x="192" y="520"/>
                    </a:cubicBezTo>
                    <a:cubicBezTo>
                      <a:pt x="224" y="520"/>
                      <a:pt x="256" y="40"/>
                      <a:pt x="288" y="40"/>
                    </a:cubicBezTo>
                    <a:cubicBezTo>
                      <a:pt x="320" y="40"/>
                      <a:pt x="352" y="520"/>
                      <a:pt x="384" y="520"/>
                    </a:cubicBezTo>
                    <a:cubicBezTo>
                      <a:pt x="416" y="520"/>
                      <a:pt x="448" y="40"/>
                      <a:pt x="480" y="40"/>
                    </a:cubicBezTo>
                    <a:cubicBezTo>
                      <a:pt x="512" y="40"/>
                      <a:pt x="544" y="520"/>
                      <a:pt x="576" y="520"/>
                    </a:cubicBezTo>
                    <a:cubicBezTo>
                      <a:pt x="608" y="520"/>
                      <a:pt x="640" y="40"/>
                      <a:pt x="672" y="40"/>
                    </a:cubicBezTo>
                    <a:cubicBezTo>
                      <a:pt x="704" y="40"/>
                      <a:pt x="744" y="488"/>
                      <a:pt x="768" y="520"/>
                    </a:cubicBezTo>
                    <a:cubicBezTo>
                      <a:pt x="792" y="552"/>
                      <a:pt x="808" y="280"/>
                      <a:pt x="816" y="232"/>
                    </a:cubicBezTo>
                  </a:path>
                </a:pathLst>
              </a:custGeom>
              <a:noFill/>
              <a:ln w="25400">
                <a:solidFill>
                  <a:srgbClr val="008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5342" name="Group 46"/>
            <p:cNvGrpSpPr>
              <a:grpSpLocks noChangeAspect="1"/>
            </p:cNvGrpSpPr>
            <p:nvPr/>
          </p:nvGrpSpPr>
          <p:grpSpPr bwMode="auto">
            <a:xfrm>
              <a:off x="1488" y="2016"/>
              <a:ext cx="489" cy="171"/>
              <a:chOff x="103" y="527"/>
              <a:chExt cx="820" cy="286"/>
            </a:xfrm>
          </p:grpSpPr>
          <p:sp>
            <p:nvSpPr>
              <p:cNvPr id="55343" name="Freeform 47"/>
              <p:cNvSpPr>
                <a:spLocks noChangeAspect="1"/>
              </p:cNvSpPr>
              <p:nvPr/>
            </p:nvSpPr>
            <p:spPr bwMode="auto">
              <a:xfrm>
                <a:off x="103" y="527"/>
                <a:ext cx="816" cy="276"/>
              </a:xfrm>
              <a:custGeom>
                <a:avLst/>
                <a:gdLst>
                  <a:gd name="T0" fmla="*/ 0 w 816"/>
                  <a:gd name="T1" fmla="*/ 280 h 552"/>
                  <a:gd name="T2" fmla="*/ 96 w 816"/>
                  <a:gd name="T3" fmla="*/ 40 h 552"/>
                  <a:gd name="T4" fmla="*/ 192 w 816"/>
                  <a:gd name="T5" fmla="*/ 520 h 552"/>
                  <a:gd name="T6" fmla="*/ 288 w 816"/>
                  <a:gd name="T7" fmla="*/ 40 h 552"/>
                  <a:gd name="T8" fmla="*/ 384 w 816"/>
                  <a:gd name="T9" fmla="*/ 520 h 552"/>
                  <a:gd name="T10" fmla="*/ 480 w 816"/>
                  <a:gd name="T11" fmla="*/ 40 h 552"/>
                  <a:gd name="T12" fmla="*/ 576 w 816"/>
                  <a:gd name="T13" fmla="*/ 520 h 552"/>
                  <a:gd name="T14" fmla="*/ 672 w 816"/>
                  <a:gd name="T15" fmla="*/ 40 h 552"/>
                  <a:gd name="T16" fmla="*/ 768 w 816"/>
                  <a:gd name="T17" fmla="*/ 520 h 552"/>
                  <a:gd name="T18" fmla="*/ 816 w 816"/>
                  <a:gd name="T19" fmla="*/ 23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552">
                    <a:moveTo>
                      <a:pt x="0" y="280"/>
                    </a:moveTo>
                    <a:cubicBezTo>
                      <a:pt x="32" y="140"/>
                      <a:pt x="64" y="0"/>
                      <a:pt x="96" y="40"/>
                    </a:cubicBezTo>
                    <a:cubicBezTo>
                      <a:pt x="128" y="80"/>
                      <a:pt x="160" y="520"/>
                      <a:pt x="192" y="520"/>
                    </a:cubicBezTo>
                    <a:cubicBezTo>
                      <a:pt x="224" y="520"/>
                      <a:pt x="256" y="40"/>
                      <a:pt x="288" y="40"/>
                    </a:cubicBezTo>
                    <a:cubicBezTo>
                      <a:pt x="320" y="40"/>
                      <a:pt x="352" y="520"/>
                      <a:pt x="384" y="520"/>
                    </a:cubicBezTo>
                    <a:cubicBezTo>
                      <a:pt x="416" y="520"/>
                      <a:pt x="448" y="40"/>
                      <a:pt x="480" y="40"/>
                    </a:cubicBezTo>
                    <a:cubicBezTo>
                      <a:pt x="512" y="40"/>
                      <a:pt x="544" y="520"/>
                      <a:pt x="576" y="520"/>
                    </a:cubicBezTo>
                    <a:cubicBezTo>
                      <a:pt x="608" y="520"/>
                      <a:pt x="640" y="40"/>
                      <a:pt x="672" y="40"/>
                    </a:cubicBezTo>
                    <a:cubicBezTo>
                      <a:pt x="704" y="40"/>
                      <a:pt x="744" y="488"/>
                      <a:pt x="768" y="520"/>
                    </a:cubicBezTo>
                    <a:cubicBezTo>
                      <a:pt x="792" y="552"/>
                      <a:pt x="808" y="280"/>
                      <a:pt x="816" y="232"/>
                    </a:cubicBezTo>
                  </a:path>
                </a:pathLst>
              </a:custGeom>
              <a:noFill/>
              <a:ln w="254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344" name="Freeform 48"/>
              <p:cNvSpPr>
                <a:spLocks noChangeAspect="1"/>
              </p:cNvSpPr>
              <p:nvPr/>
            </p:nvSpPr>
            <p:spPr bwMode="auto">
              <a:xfrm rot="10800000" flipH="1">
                <a:off x="107" y="537"/>
                <a:ext cx="816" cy="276"/>
              </a:xfrm>
              <a:custGeom>
                <a:avLst/>
                <a:gdLst>
                  <a:gd name="T0" fmla="*/ 0 w 816"/>
                  <a:gd name="T1" fmla="*/ 280 h 552"/>
                  <a:gd name="T2" fmla="*/ 96 w 816"/>
                  <a:gd name="T3" fmla="*/ 40 h 552"/>
                  <a:gd name="T4" fmla="*/ 192 w 816"/>
                  <a:gd name="T5" fmla="*/ 520 h 552"/>
                  <a:gd name="T6" fmla="*/ 288 w 816"/>
                  <a:gd name="T7" fmla="*/ 40 h 552"/>
                  <a:gd name="T8" fmla="*/ 384 w 816"/>
                  <a:gd name="T9" fmla="*/ 520 h 552"/>
                  <a:gd name="T10" fmla="*/ 480 w 816"/>
                  <a:gd name="T11" fmla="*/ 40 h 552"/>
                  <a:gd name="T12" fmla="*/ 576 w 816"/>
                  <a:gd name="T13" fmla="*/ 520 h 552"/>
                  <a:gd name="T14" fmla="*/ 672 w 816"/>
                  <a:gd name="T15" fmla="*/ 40 h 552"/>
                  <a:gd name="T16" fmla="*/ 768 w 816"/>
                  <a:gd name="T17" fmla="*/ 520 h 552"/>
                  <a:gd name="T18" fmla="*/ 816 w 816"/>
                  <a:gd name="T19" fmla="*/ 23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552">
                    <a:moveTo>
                      <a:pt x="0" y="280"/>
                    </a:moveTo>
                    <a:cubicBezTo>
                      <a:pt x="32" y="140"/>
                      <a:pt x="64" y="0"/>
                      <a:pt x="96" y="40"/>
                    </a:cubicBezTo>
                    <a:cubicBezTo>
                      <a:pt x="128" y="80"/>
                      <a:pt x="160" y="520"/>
                      <a:pt x="192" y="520"/>
                    </a:cubicBezTo>
                    <a:cubicBezTo>
                      <a:pt x="224" y="520"/>
                      <a:pt x="256" y="40"/>
                      <a:pt x="288" y="40"/>
                    </a:cubicBezTo>
                    <a:cubicBezTo>
                      <a:pt x="320" y="40"/>
                      <a:pt x="352" y="520"/>
                      <a:pt x="384" y="520"/>
                    </a:cubicBezTo>
                    <a:cubicBezTo>
                      <a:pt x="416" y="520"/>
                      <a:pt x="448" y="40"/>
                      <a:pt x="480" y="40"/>
                    </a:cubicBezTo>
                    <a:cubicBezTo>
                      <a:pt x="512" y="40"/>
                      <a:pt x="544" y="520"/>
                      <a:pt x="576" y="520"/>
                    </a:cubicBezTo>
                    <a:cubicBezTo>
                      <a:pt x="608" y="520"/>
                      <a:pt x="640" y="40"/>
                      <a:pt x="672" y="40"/>
                    </a:cubicBezTo>
                    <a:cubicBezTo>
                      <a:pt x="704" y="40"/>
                      <a:pt x="744" y="488"/>
                      <a:pt x="768" y="520"/>
                    </a:cubicBezTo>
                    <a:cubicBezTo>
                      <a:pt x="792" y="552"/>
                      <a:pt x="808" y="280"/>
                      <a:pt x="816" y="232"/>
                    </a:cubicBezTo>
                  </a:path>
                </a:pathLst>
              </a:custGeom>
              <a:noFill/>
              <a:ln w="25400">
                <a:solidFill>
                  <a:srgbClr val="008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5345" name="Group 49"/>
            <p:cNvGrpSpPr>
              <a:grpSpLocks noChangeAspect="1"/>
            </p:cNvGrpSpPr>
            <p:nvPr/>
          </p:nvGrpSpPr>
          <p:grpSpPr bwMode="auto">
            <a:xfrm>
              <a:off x="1488" y="2256"/>
              <a:ext cx="489" cy="171"/>
              <a:chOff x="103" y="527"/>
              <a:chExt cx="820" cy="286"/>
            </a:xfrm>
          </p:grpSpPr>
          <p:sp>
            <p:nvSpPr>
              <p:cNvPr id="55346" name="Freeform 50"/>
              <p:cNvSpPr>
                <a:spLocks noChangeAspect="1"/>
              </p:cNvSpPr>
              <p:nvPr/>
            </p:nvSpPr>
            <p:spPr bwMode="auto">
              <a:xfrm>
                <a:off x="103" y="527"/>
                <a:ext cx="816" cy="276"/>
              </a:xfrm>
              <a:custGeom>
                <a:avLst/>
                <a:gdLst>
                  <a:gd name="T0" fmla="*/ 0 w 816"/>
                  <a:gd name="T1" fmla="*/ 280 h 552"/>
                  <a:gd name="T2" fmla="*/ 96 w 816"/>
                  <a:gd name="T3" fmla="*/ 40 h 552"/>
                  <a:gd name="T4" fmla="*/ 192 w 816"/>
                  <a:gd name="T5" fmla="*/ 520 h 552"/>
                  <a:gd name="T6" fmla="*/ 288 w 816"/>
                  <a:gd name="T7" fmla="*/ 40 h 552"/>
                  <a:gd name="T8" fmla="*/ 384 w 816"/>
                  <a:gd name="T9" fmla="*/ 520 h 552"/>
                  <a:gd name="T10" fmla="*/ 480 w 816"/>
                  <a:gd name="T11" fmla="*/ 40 h 552"/>
                  <a:gd name="T12" fmla="*/ 576 w 816"/>
                  <a:gd name="T13" fmla="*/ 520 h 552"/>
                  <a:gd name="T14" fmla="*/ 672 w 816"/>
                  <a:gd name="T15" fmla="*/ 40 h 552"/>
                  <a:gd name="T16" fmla="*/ 768 w 816"/>
                  <a:gd name="T17" fmla="*/ 520 h 552"/>
                  <a:gd name="T18" fmla="*/ 816 w 816"/>
                  <a:gd name="T19" fmla="*/ 23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552">
                    <a:moveTo>
                      <a:pt x="0" y="280"/>
                    </a:moveTo>
                    <a:cubicBezTo>
                      <a:pt x="32" y="140"/>
                      <a:pt x="64" y="0"/>
                      <a:pt x="96" y="40"/>
                    </a:cubicBezTo>
                    <a:cubicBezTo>
                      <a:pt x="128" y="80"/>
                      <a:pt x="160" y="520"/>
                      <a:pt x="192" y="520"/>
                    </a:cubicBezTo>
                    <a:cubicBezTo>
                      <a:pt x="224" y="520"/>
                      <a:pt x="256" y="40"/>
                      <a:pt x="288" y="40"/>
                    </a:cubicBezTo>
                    <a:cubicBezTo>
                      <a:pt x="320" y="40"/>
                      <a:pt x="352" y="520"/>
                      <a:pt x="384" y="520"/>
                    </a:cubicBezTo>
                    <a:cubicBezTo>
                      <a:pt x="416" y="520"/>
                      <a:pt x="448" y="40"/>
                      <a:pt x="480" y="40"/>
                    </a:cubicBezTo>
                    <a:cubicBezTo>
                      <a:pt x="512" y="40"/>
                      <a:pt x="544" y="520"/>
                      <a:pt x="576" y="520"/>
                    </a:cubicBezTo>
                    <a:cubicBezTo>
                      <a:pt x="608" y="520"/>
                      <a:pt x="640" y="40"/>
                      <a:pt x="672" y="40"/>
                    </a:cubicBezTo>
                    <a:cubicBezTo>
                      <a:pt x="704" y="40"/>
                      <a:pt x="744" y="488"/>
                      <a:pt x="768" y="520"/>
                    </a:cubicBezTo>
                    <a:cubicBezTo>
                      <a:pt x="792" y="552"/>
                      <a:pt x="808" y="280"/>
                      <a:pt x="816" y="232"/>
                    </a:cubicBezTo>
                  </a:path>
                </a:pathLst>
              </a:custGeom>
              <a:noFill/>
              <a:ln w="254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347" name="Freeform 51"/>
              <p:cNvSpPr>
                <a:spLocks noChangeAspect="1"/>
              </p:cNvSpPr>
              <p:nvPr/>
            </p:nvSpPr>
            <p:spPr bwMode="auto">
              <a:xfrm rot="10800000" flipH="1">
                <a:off x="107" y="537"/>
                <a:ext cx="816" cy="276"/>
              </a:xfrm>
              <a:custGeom>
                <a:avLst/>
                <a:gdLst>
                  <a:gd name="T0" fmla="*/ 0 w 816"/>
                  <a:gd name="T1" fmla="*/ 280 h 552"/>
                  <a:gd name="T2" fmla="*/ 96 w 816"/>
                  <a:gd name="T3" fmla="*/ 40 h 552"/>
                  <a:gd name="T4" fmla="*/ 192 w 816"/>
                  <a:gd name="T5" fmla="*/ 520 h 552"/>
                  <a:gd name="T6" fmla="*/ 288 w 816"/>
                  <a:gd name="T7" fmla="*/ 40 h 552"/>
                  <a:gd name="T8" fmla="*/ 384 w 816"/>
                  <a:gd name="T9" fmla="*/ 520 h 552"/>
                  <a:gd name="T10" fmla="*/ 480 w 816"/>
                  <a:gd name="T11" fmla="*/ 40 h 552"/>
                  <a:gd name="T12" fmla="*/ 576 w 816"/>
                  <a:gd name="T13" fmla="*/ 520 h 552"/>
                  <a:gd name="T14" fmla="*/ 672 w 816"/>
                  <a:gd name="T15" fmla="*/ 40 h 552"/>
                  <a:gd name="T16" fmla="*/ 768 w 816"/>
                  <a:gd name="T17" fmla="*/ 520 h 552"/>
                  <a:gd name="T18" fmla="*/ 816 w 816"/>
                  <a:gd name="T19" fmla="*/ 23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552">
                    <a:moveTo>
                      <a:pt x="0" y="280"/>
                    </a:moveTo>
                    <a:cubicBezTo>
                      <a:pt x="32" y="140"/>
                      <a:pt x="64" y="0"/>
                      <a:pt x="96" y="40"/>
                    </a:cubicBezTo>
                    <a:cubicBezTo>
                      <a:pt x="128" y="80"/>
                      <a:pt x="160" y="520"/>
                      <a:pt x="192" y="520"/>
                    </a:cubicBezTo>
                    <a:cubicBezTo>
                      <a:pt x="224" y="520"/>
                      <a:pt x="256" y="40"/>
                      <a:pt x="288" y="40"/>
                    </a:cubicBezTo>
                    <a:cubicBezTo>
                      <a:pt x="320" y="40"/>
                      <a:pt x="352" y="520"/>
                      <a:pt x="384" y="520"/>
                    </a:cubicBezTo>
                    <a:cubicBezTo>
                      <a:pt x="416" y="520"/>
                      <a:pt x="448" y="40"/>
                      <a:pt x="480" y="40"/>
                    </a:cubicBezTo>
                    <a:cubicBezTo>
                      <a:pt x="512" y="40"/>
                      <a:pt x="544" y="520"/>
                      <a:pt x="576" y="520"/>
                    </a:cubicBezTo>
                    <a:cubicBezTo>
                      <a:pt x="608" y="520"/>
                      <a:pt x="640" y="40"/>
                      <a:pt x="672" y="40"/>
                    </a:cubicBezTo>
                    <a:cubicBezTo>
                      <a:pt x="704" y="40"/>
                      <a:pt x="744" y="488"/>
                      <a:pt x="768" y="520"/>
                    </a:cubicBezTo>
                    <a:cubicBezTo>
                      <a:pt x="792" y="552"/>
                      <a:pt x="808" y="280"/>
                      <a:pt x="816" y="232"/>
                    </a:cubicBezTo>
                  </a:path>
                </a:pathLst>
              </a:custGeom>
              <a:noFill/>
              <a:ln w="25400">
                <a:solidFill>
                  <a:srgbClr val="008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5348" name="Group 52"/>
            <p:cNvGrpSpPr>
              <a:grpSpLocks noChangeAspect="1"/>
            </p:cNvGrpSpPr>
            <p:nvPr/>
          </p:nvGrpSpPr>
          <p:grpSpPr bwMode="auto">
            <a:xfrm>
              <a:off x="1488" y="2400"/>
              <a:ext cx="489" cy="171"/>
              <a:chOff x="103" y="527"/>
              <a:chExt cx="820" cy="286"/>
            </a:xfrm>
          </p:grpSpPr>
          <p:sp>
            <p:nvSpPr>
              <p:cNvPr id="55349" name="Freeform 53"/>
              <p:cNvSpPr>
                <a:spLocks noChangeAspect="1"/>
              </p:cNvSpPr>
              <p:nvPr/>
            </p:nvSpPr>
            <p:spPr bwMode="auto">
              <a:xfrm>
                <a:off x="103" y="527"/>
                <a:ext cx="816" cy="276"/>
              </a:xfrm>
              <a:custGeom>
                <a:avLst/>
                <a:gdLst>
                  <a:gd name="T0" fmla="*/ 0 w 816"/>
                  <a:gd name="T1" fmla="*/ 280 h 552"/>
                  <a:gd name="T2" fmla="*/ 96 w 816"/>
                  <a:gd name="T3" fmla="*/ 40 h 552"/>
                  <a:gd name="T4" fmla="*/ 192 w 816"/>
                  <a:gd name="T5" fmla="*/ 520 h 552"/>
                  <a:gd name="T6" fmla="*/ 288 w 816"/>
                  <a:gd name="T7" fmla="*/ 40 h 552"/>
                  <a:gd name="T8" fmla="*/ 384 w 816"/>
                  <a:gd name="T9" fmla="*/ 520 h 552"/>
                  <a:gd name="T10" fmla="*/ 480 w 816"/>
                  <a:gd name="T11" fmla="*/ 40 h 552"/>
                  <a:gd name="T12" fmla="*/ 576 w 816"/>
                  <a:gd name="T13" fmla="*/ 520 h 552"/>
                  <a:gd name="T14" fmla="*/ 672 w 816"/>
                  <a:gd name="T15" fmla="*/ 40 h 552"/>
                  <a:gd name="T16" fmla="*/ 768 w 816"/>
                  <a:gd name="T17" fmla="*/ 520 h 552"/>
                  <a:gd name="T18" fmla="*/ 816 w 816"/>
                  <a:gd name="T19" fmla="*/ 23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552">
                    <a:moveTo>
                      <a:pt x="0" y="280"/>
                    </a:moveTo>
                    <a:cubicBezTo>
                      <a:pt x="32" y="140"/>
                      <a:pt x="64" y="0"/>
                      <a:pt x="96" y="40"/>
                    </a:cubicBezTo>
                    <a:cubicBezTo>
                      <a:pt x="128" y="80"/>
                      <a:pt x="160" y="520"/>
                      <a:pt x="192" y="520"/>
                    </a:cubicBezTo>
                    <a:cubicBezTo>
                      <a:pt x="224" y="520"/>
                      <a:pt x="256" y="40"/>
                      <a:pt x="288" y="40"/>
                    </a:cubicBezTo>
                    <a:cubicBezTo>
                      <a:pt x="320" y="40"/>
                      <a:pt x="352" y="520"/>
                      <a:pt x="384" y="520"/>
                    </a:cubicBezTo>
                    <a:cubicBezTo>
                      <a:pt x="416" y="520"/>
                      <a:pt x="448" y="40"/>
                      <a:pt x="480" y="40"/>
                    </a:cubicBezTo>
                    <a:cubicBezTo>
                      <a:pt x="512" y="40"/>
                      <a:pt x="544" y="520"/>
                      <a:pt x="576" y="520"/>
                    </a:cubicBezTo>
                    <a:cubicBezTo>
                      <a:pt x="608" y="520"/>
                      <a:pt x="640" y="40"/>
                      <a:pt x="672" y="40"/>
                    </a:cubicBezTo>
                    <a:cubicBezTo>
                      <a:pt x="704" y="40"/>
                      <a:pt x="744" y="488"/>
                      <a:pt x="768" y="520"/>
                    </a:cubicBezTo>
                    <a:cubicBezTo>
                      <a:pt x="792" y="552"/>
                      <a:pt x="808" y="280"/>
                      <a:pt x="816" y="232"/>
                    </a:cubicBezTo>
                  </a:path>
                </a:pathLst>
              </a:custGeom>
              <a:noFill/>
              <a:ln w="254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350" name="Freeform 54"/>
              <p:cNvSpPr>
                <a:spLocks noChangeAspect="1"/>
              </p:cNvSpPr>
              <p:nvPr/>
            </p:nvSpPr>
            <p:spPr bwMode="auto">
              <a:xfrm rot="10800000" flipH="1">
                <a:off x="107" y="537"/>
                <a:ext cx="816" cy="276"/>
              </a:xfrm>
              <a:custGeom>
                <a:avLst/>
                <a:gdLst>
                  <a:gd name="T0" fmla="*/ 0 w 816"/>
                  <a:gd name="T1" fmla="*/ 280 h 552"/>
                  <a:gd name="T2" fmla="*/ 96 w 816"/>
                  <a:gd name="T3" fmla="*/ 40 h 552"/>
                  <a:gd name="T4" fmla="*/ 192 w 816"/>
                  <a:gd name="T5" fmla="*/ 520 h 552"/>
                  <a:gd name="T6" fmla="*/ 288 w 816"/>
                  <a:gd name="T7" fmla="*/ 40 h 552"/>
                  <a:gd name="T8" fmla="*/ 384 w 816"/>
                  <a:gd name="T9" fmla="*/ 520 h 552"/>
                  <a:gd name="T10" fmla="*/ 480 w 816"/>
                  <a:gd name="T11" fmla="*/ 40 h 552"/>
                  <a:gd name="T12" fmla="*/ 576 w 816"/>
                  <a:gd name="T13" fmla="*/ 520 h 552"/>
                  <a:gd name="T14" fmla="*/ 672 w 816"/>
                  <a:gd name="T15" fmla="*/ 40 h 552"/>
                  <a:gd name="T16" fmla="*/ 768 w 816"/>
                  <a:gd name="T17" fmla="*/ 520 h 552"/>
                  <a:gd name="T18" fmla="*/ 816 w 816"/>
                  <a:gd name="T19" fmla="*/ 23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552">
                    <a:moveTo>
                      <a:pt x="0" y="280"/>
                    </a:moveTo>
                    <a:cubicBezTo>
                      <a:pt x="32" y="140"/>
                      <a:pt x="64" y="0"/>
                      <a:pt x="96" y="40"/>
                    </a:cubicBezTo>
                    <a:cubicBezTo>
                      <a:pt x="128" y="80"/>
                      <a:pt x="160" y="520"/>
                      <a:pt x="192" y="520"/>
                    </a:cubicBezTo>
                    <a:cubicBezTo>
                      <a:pt x="224" y="520"/>
                      <a:pt x="256" y="40"/>
                      <a:pt x="288" y="40"/>
                    </a:cubicBezTo>
                    <a:cubicBezTo>
                      <a:pt x="320" y="40"/>
                      <a:pt x="352" y="520"/>
                      <a:pt x="384" y="520"/>
                    </a:cubicBezTo>
                    <a:cubicBezTo>
                      <a:pt x="416" y="520"/>
                      <a:pt x="448" y="40"/>
                      <a:pt x="480" y="40"/>
                    </a:cubicBezTo>
                    <a:cubicBezTo>
                      <a:pt x="512" y="40"/>
                      <a:pt x="544" y="520"/>
                      <a:pt x="576" y="520"/>
                    </a:cubicBezTo>
                    <a:cubicBezTo>
                      <a:pt x="608" y="520"/>
                      <a:pt x="640" y="40"/>
                      <a:pt x="672" y="40"/>
                    </a:cubicBezTo>
                    <a:cubicBezTo>
                      <a:pt x="704" y="40"/>
                      <a:pt x="744" y="488"/>
                      <a:pt x="768" y="520"/>
                    </a:cubicBezTo>
                    <a:cubicBezTo>
                      <a:pt x="792" y="552"/>
                      <a:pt x="808" y="280"/>
                      <a:pt x="816" y="232"/>
                    </a:cubicBezTo>
                  </a:path>
                </a:pathLst>
              </a:custGeom>
              <a:noFill/>
              <a:ln w="25400">
                <a:solidFill>
                  <a:srgbClr val="008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55351" name="Oval 55"/>
            <p:cNvSpPr>
              <a:spLocks noChangeArrowheads="1"/>
            </p:cNvSpPr>
            <p:nvPr/>
          </p:nvSpPr>
          <p:spPr bwMode="auto">
            <a:xfrm>
              <a:off x="1968" y="1920"/>
              <a:ext cx="96" cy="240"/>
            </a:xfrm>
            <a:prstGeom prst="ellipse">
              <a:avLst/>
            </a:prstGeom>
            <a:solidFill>
              <a:srgbClr val="993300"/>
            </a:solidFill>
            <a:ln w="254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52" name="Oval 56"/>
            <p:cNvSpPr>
              <a:spLocks noChangeArrowheads="1"/>
            </p:cNvSpPr>
            <p:nvPr/>
          </p:nvSpPr>
          <p:spPr bwMode="auto">
            <a:xfrm>
              <a:off x="1968" y="2304"/>
              <a:ext cx="96" cy="240"/>
            </a:xfrm>
            <a:prstGeom prst="ellipse">
              <a:avLst/>
            </a:prstGeom>
            <a:solidFill>
              <a:srgbClr val="993300"/>
            </a:solidFill>
            <a:ln w="254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53" name="Text Box 57"/>
            <p:cNvSpPr txBox="1">
              <a:spLocks noChangeArrowheads="1"/>
            </p:cNvSpPr>
            <p:nvPr/>
          </p:nvSpPr>
          <p:spPr bwMode="auto">
            <a:xfrm>
              <a:off x="2054" y="1853"/>
              <a:ext cx="66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5400">
                  <a:solidFill>
                    <a:srgbClr val="008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meson</a:t>
              </a:r>
            </a:p>
          </p:txBody>
        </p:sp>
        <p:sp>
          <p:nvSpPr>
            <p:cNvPr id="55354" name="Rectangle 58"/>
            <p:cNvSpPr>
              <a:spLocks noChangeArrowheads="1"/>
            </p:cNvSpPr>
            <p:nvPr/>
          </p:nvSpPr>
          <p:spPr bwMode="auto">
            <a:xfrm>
              <a:off x="2064" y="2304"/>
              <a:ext cx="66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5400">
                  <a:solidFill>
                    <a:srgbClr val="008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meson</a:t>
              </a:r>
            </a:p>
          </p:txBody>
        </p:sp>
      </p:grpSp>
      <p:sp>
        <p:nvSpPr>
          <p:cNvPr id="55355" name="Text Box 59"/>
          <p:cNvSpPr txBox="1">
            <a:spLocks noChangeArrowheads="1"/>
          </p:cNvSpPr>
          <p:nvPr/>
        </p:nvSpPr>
        <p:spPr bwMode="auto">
          <a:xfrm>
            <a:off x="3429000" y="1143000"/>
            <a:ext cx="3206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5400">
                <a:solidFill>
                  <a:srgbClr val="008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1</a:t>
            </a:r>
          </a:p>
        </p:txBody>
      </p:sp>
      <p:sp>
        <p:nvSpPr>
          <p:cNvPr id="55356" name="Text Box 60"/>
          <p:cNvSpPr txBox="1">
            <a:spLocks noChangeArrowheads="1"/>
          </p:cNvSpPr>
          <p:nvPr/>
        </p:nvSpPr>
        <p:spPr bwMode="auto">
          <a:xfrm>
            <a:off x="3429000" y="2133600"/>
            <a:ext cx="4540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5400">
                <a:solidFill>
                  <a:srgbClr val="008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r</a:t>
            </a:r>
            <a:r>
              <a:rPr lang="en-US" baseline="-25000"/>
              <a:t>2</a:t>
            </a:r>
          </a:p>
        </p:txBody>
      </p:sp>
      <p:sp>
        <p:nvSpPr>
          <p:cNvPr id="55357" name="Rectangle 61"/>
          <p:cNvSpPr>
            <a:spLocks noChangeArrowheads="1"/>
          </p:cNvSpPr>
          <p:nvPr/>
        </p:nvSpPr>
        <p:spPr bwMode="auto">
          <a:xfrm>
            <a:off x="3429000" y="3276600"/>
            <a:ext cx="4540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5400">
                <a:solidFill>
                  <a:srgbClr val="008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r</a:t>
            </a:r>
            <a:r>
              <a:rPr lang="en-US" baseline="-25000"/>
              <a:t>3</a:t>
            </a:r>
          </a:p>
        </p:txBody>
      </p:sp>
      <p:graphicFrame>
        <p:nvGraphicFramePr>
          <p:cNvPr id="55358" name="Object 62"/>
          <p:cNvGraphicFramePr>
            <a:graphicFrameLocks noChangeAspect="1"/>
          </p:cNvGraphicFramePr>
          <p:nvPr/>
        </p:nvGraphicFramePr>
        <p:xfrm>
          <a:off x="0" y="4572000"/>
          <a:ext cx="1219200" cy="384175"/>
        </p:xfrm>
        <a:graphic>
          <a:graphicData uri="http://schemas.openxmlformats.org/presentationml/2006/ole">
            <mc:AlternateContent xmlns:mc="http://schemas.openxmlformats.org/markup-compatibility/2006">
              <mc:Choice xmlns:v="urn:schemas-microsoft-com:vml" Requires="v">
                <p:oleObj spid="_x0000_s2069" name="Equation" r:id="rId6" imgW="927000" imgH="291960" progId="Equation.3">
                  <p:embed/>
                </p:oleObj>
              </mc:Choice>
              <mc:Fallback>
                <p:oleObj name="Equation" r:id="rId6" imgW="927000" imgH="291960" progId="Equation.3">
                  <p:embed/>
                  <p:pic>
                    <p:nvPicPr>
                      <p:cNvPr id="55358" name="Object 6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572000"/>
                        <a:ext cx="1219200" cy="384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5359" name="Text Box 63"/>
          <p:cNvSpPr txBox="1">
            <a:spLocks noChangeArrowheads="1"/>
          </p:cNvSpPr>
          <p:nvPr/>
        </p:nvSpPr>
        <p:spPr bwMode="auto">
          <a:xfrm>
            <a:off x="1295400" y="4572000"/>
            <a:ext cx="24828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5400">
                <a:solidFill>
                  <a:srgbClr val="008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flavor blind?    r</a:t>
            </a:r>
          </a:p>
        </p:txBody>
      </p:sp>
      <p:sp>
        <p:nvSpPr>
          <p:cNvPr id="55360" name="Text Box 64"/>
          <p:cNvSpPr txBox="1">
            <a:spLocks noChangeArrowheads="1"/>
          </p:cNvSpPr>
          <p:nvPr/>
        </p:nvSpPr>
        <p:spPr bwMode="auto">
          <a:xfrm>
            <a:off x="365125" y="5532438"/>
            <a:ext cx="373856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5400">
                <a:solidFill>
                  <a:srgbClr val="008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Solve for mixing scheme </a:t>
            </a:r>
          </a:p>
        </p:txBody>
      </p:sp>
      <p:graphicFrame>
        <p:nvGraphicFramePr>
          <p:cNvPr id="55361" name="Object 65"/>
          <p:cNvGraphicFramePr>
            <a:graphicFrameLocks noChangeAspect="1"/>
          </p:cNvGraphicFramePr>
          <p:nvPr/>
        </p:nvGraphicFramePr>
        <p:xfrm>
          <a:off x="1066800" y="5029200"/>
          <a:ext cx="1447800" cy="431800"/>
        </p:xfrm>
        <a:graphic>
          <a:graphicData uri="http://schemas.openxmlformats.org/presentationml/2006/ole">
            <mc:AlternateContent xmlns:mc="http://schemas.openxmlformats.org/markup-compatibility/2006">
              <mc:Choice xmlns:v="urn:schemas-microsoft-com:vml" Requires="v">
                <p:oleObj spid="_x0000_s2070" name="Equation" r:id="rId8" imgW="1066680" imgH="317160" progId="Equation.3">
                  <p:embed/>
                </p:oleObj>
              </mc:Choice>
              <mc:Fallback>
                <p:oleObj name="Equation" r:id="rId8" imgW="1066680" imgH="317160" progId="Equation.3">
                  <p:embed/>
                  <p:pic>
                    <p:nvPicPr>
                      <p:cNvPr id="55361" name="Object 6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6800" y="5029200"/>
                        <a:ext cx="1447800" cy="431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 name="Footer Placeholder 1">
            <a:extLst>
              <a:ext uri="{FF2B5EF4-FFF2-40B4-BE49-F238E27FC236}">
                <a16:creationId xmlns:a16="http://schemas.microsoft.com/office/drawing/2014/main" id="{0DB1B73C-8EFF-C740-9B0B-26052F784B2E}"/>
              </a:ext>
            </a:extLst>
          </p:cNvPr>
          <p:cNvSpPr>
            <a:spLocks noGrp="1"/>
          </p:cNvSpPr>
          <p:nvPr>
            <p:ph type="ftr" sz="quarter" idx="11"/>
          </p:nvPr>
        </p:nvSpPr>
        <p:spPr/>
        <p:txBody>
          <a:bodyPr/>
          <a:lstStyle/>
          <a:p>
            <a:r>
              <a:rPr kumimoji="0" lang="en-US"/>
              <a:t>GWU</a:t>
            </a:r>
          </a:p>
        </p:txBody>
      </p:sp>
    </p:spTree>
    <p:extLst>
      <p:ext uri="{BB962C8B-B14F-4D97-AF65-F5344CB8AC3E}">
        <p14:creationId xmlns:p14="http://schemas.microsoft.com/office/powerpoint/2010/main" val="1960484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1"/>
          <p:cNvSpPr>
            <a:spLocks noGrp="1"/>
          </p:cNvSpPr>
          <p:nvPr>
            <p:ph type="dt" sz="half" idx="10"/>
          </p:nvPr>
        </p:nvSpPr>
        <p:spPr/>
        <p:txBody>
          <a:bodyPr/>
          <a:lstStyle/>
          <a:p>
            <a:r>
              <a:rPr lang="en-US"/>
              <a:t>October 18, 2018</a:t>
            </a:r>
          </a:p>
        </p:txBody>
      </p:sp>
      <p:sp>
        <p:nvSpPr>
          <p:cNvPr id="10" name="Slide Number Placeholder 3"/>
          <p:cNvSpPr>
            <a:spLocks noGrp="1"/>
          </p:cNvSpPr>
          <p:nvPr>
            <p:ph type="sldNum" sz="quarter" idx="12"/>
          </p:nvPr>
        </p:nvSpPr>
        <p:spPr/>
        <p:txBody>
          <a:bodyPr/>
          <a:lstStyle/>
          <a:p>
            <a:fld id="{D19C3933-A480-654A-9DBE-335808A030A3}" type="slidenum">
              <a:rPr lang="en-US"/>
              <a:pPr/>
              <a:t>14</a:t>
            </a:fld>
            <a:endParaRPr lang="en-US"/>
          </a:p>
        </p:txBody>
      </p:sp>
      <p:sp>
        <p:nvSpPr>
          <p:cNvPr id="56330" name="Rectangle 10"/>
          <p:cNvSpPr>
            <a:spLocks noGrp="1" noChangeArrowheads="1"/>
          </p:cNvSpPr>
          <p:nvPr>
            <p:ph type="title" idx="4294967295"/>
          </p:nvPr>
        </p:nvSpPr>
        <p:spPr>
          <a:xfrm>
            <a:off x="0" y="239712"/>
            <a:ext cx="5868988" cy="801688"/>
          </a:xfrm>
        </p:spPr>
        <p:txBody>
          <a:bodyPr>
            <a:normAutofit/>
          </a:bodyPr>
          <a:lstStyle/>
          <a:p>
            <a:r>
              <a:rPr lang="en-US" sz="3600" b="1" dirty="0">
                <a:solidFill>
                  <a:srgbClr val="C00000"/>
                </a:solidFill>
              </a:rPr>
              <a:t>Higher Mass Glueballs?</a:t>
            </a:r>
          </a:p>
        </p:txBody>
      </p:sp>
      <p:sp>
        <p:nvSpPr>
          <p:cNvPr id="56325" name="Text Box 5"/>
          <p:cNvSpPr txBox="1">
            <a:spLocks noChangeArrowheads="1"/>
          </p:cNvSpPr>
          <p:nvPr/>
        </p:nvSpPr>
        <p:spPr bwMode="auto">
          <a:xfrm>
            <a:off x="308564" y="819976"/>
            <a:ext cx="8628046"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5400">
                <a:solidFill>
                  <a:srgbClr val="008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dirty="0"/>
              <a:t>Part of the BES program is to search for glueballs in J/</a:t>
            </a:r>
            <a:r>
              <a:rPr lang="en-US" sz="2400" dirty="0">
                <a:sym typeface="Symbol" charset="0"/>
              </a:rPr>
              <a:t> decays. Also part of the upcoming PANDA program at GSI.</a:t>
            </a:r>
            <a:endParaRPr lang="en-US" sz="2400" dirty="0"/>
          </a:p>
        </p:txBody>
      </p:sp>
      <p:sp>
        <p:nvSpPr>
          <p:cNvPr id="56326" name="Text Box 6"/>
          <p:cNvSpPr txBox="1">
            <a:spLocks noChangeArrowheads="1"/>
          </p:cNvSpPr>
          <p:nvPr/>
        </p:nvSpPr>
        <p:spPr bwMode="auto">
          <a:xfrm>
            <a:off x="381000" y="1828800"/>
            <a:ext cx="6550191"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5400">
                <a:solidFill>
                  <a:srgbClr val="008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a:solidFill>
                  <a:srgbClr val="0000CC"/>
                </a:solidFill>
              </a:rPr>
              <a:t>Lattice predicts that the </a:t>
            </a:r>
            <a:r>
              <a:rPr lang="en-US" sz="2400" dirty="0">
                <a:solidFill>
                  <a:srgbClr val="FF0000"/>
                </a:solidFill>
              </a:rPr>
              <a:t>2</a:t>
            </a:r>
            <a:r>
              <a:rPr lang="en-US" sz="2400" baseline="30000" dirty="0">
                <a:solidFill>
                  <a:srgbClr val="FF0000"/>
                </a:solidFill>
              </a:rPr>
              <a:t>++</a:t>
            </a:r>
            <a:r>
              <a:rPr lang="en-US" sz="2400" dirty="0">
                <a:solidFill>
                  <a:srgbClr val="0000CC"/>
                </a:solidFill>
              </a:rPr>
              <a:t> and the </a:t>
            </a:r>
            <a:r>
              <a:rPr lang="en-US" sz="2400" dirty="0">
                <a:solidFill>
                  <a:srgbClr val="006600"/>
                </a:solidFill>
              </a:rPr>
              <a:t>0</a:t>
            </a:r>
            <a:r>
              <a:rPr lang="en-US" sz="2400" baseline="30000" dirty="0">
                <a:solidFill>
                  <a:srgbClr val="006600"/>
                </a:solidFill>
              </a:rPr>
              <a:t>-+</a:t>
            </a:r>
            <a:r>
              <a:rPr lang="en-US" sz="2400" dirty="0">
                <a:solidFill>
                  <a:srgbClr val="0000CC"/>
                </a:solidFill>
              </a:rPr>
              <a:t> are the </a:t>
            </a:r>
          </a:p>
          <a:p>
            <a:r>
              <a:rPr lang="en-US" sz="2400" dirty="0">
                <a:solidFill>
                  <a:srgbClr val="0000CC"/>
                </a:solidFill>
              </a:rPr>
              <a:t>next two, with masses just above 2GeV/c</a:t>
            </a:r>
            <a:r>
              <a:rPr lang="en-US" sz="2400" baseline="30000" dirty="0">
                <a:solidFill>
                  <a:srgbClr val="0000CC"/>
                </a:solidFill>
              </a:rPr>
              <a:t>2.</a:t>
            </a:r>
          </a:p>
        </p:txBody>
      </p:sp>
      <p:sp>
        <p:nvSpPr>
          <p:cNvPr id="56327" name="Text Box 7"/>
          <p:cNvSpPr txBox="1">
            <a:spLocks noChangeArrowheads="1"/>
          </p:cNvSpPr>
          <p:nvPr/>
        </p:nvSpPr>
        <p:spPr bwMode="auto">
          <a:xfrm>
            <a:off x="457200" y="2819400"/>
            <a:ext cx="5782352"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5400">
                <a:solidFill>
                  <a:srgbClr val="008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a:solidFill>
                  <a:srgbClr val="FF0000"/>
                </a:solidFill>
              </a:rPr>
              <a:t>Radial Excitations of the 2</a:t>
            </a:r>
            <a:r>
              <a:rPr lang="en-US" sz="2400" baseline="30000" dirty="0">
                <a:solidFill>
                  <a:srgbClr val="FF0000"/>
                </a:solidFill>
              </a:rPr>
              <a:t>++</a:t>
            </a:r>
            <a:r>
              <a:rPr lang="en-US" sz="2400" dirty="0">
                <a:solidFill>
                  <a:srgbClr val="FF0000"/>
                </a:solidFill>
              </a:rPr>
              <a:t> ground state</a:t>
            </a:r>
          </a:p>
          <a:p>
            <a:r>
              <a:rPr lang="en-US" sz="2400" dirty="0">
                <a:solidFill>
                  <a:srgbClr val="FF0000"/>
                </a:solidFill>
              </a:rPr>
              <a:t>L=3  2</a:t>
            </a:r>
            <a:r>
              <a:rPr lang="en-US" sz="2400" baseline="30000" dirty="0">
                <a:solidFill>
                  <a:srgbClr val="FF0000"/>
                </a:solidFill>
              </a:rPr>
              <a:t>++</a:t>
            </a:r>
            <a:r>
              <a:rPr lang="en-US" sz="2400" dirty="0">
                <a:solidFill>
                  <a:srgbClr val="FF0000"/>
                </a:solidFill>
              </a:rPr>
              <a:t> States + Radial excitations</a:t>
            </a:r>
          </a:p>
          <a:p>
            <a:r>
              <a:rPr lang="en-US" sz="2400" dirty="0">
                <a:solidFill>
                  <a:srgbClr val="FF0000"/>
                </a:solidFill>
              </a:rPr>
              <a:t>f2(1950), f2(2010), f2(2300), f2(2340)…</a:t>
            </a:r>
          </a:p>
        </p:txBody>
      </p:sp>
      <p:sp>
        <p:nvSpPr>
          <p:cNvPr id="56328" name="Text Box 8"/>
          <p:cNvSpPr txBox="1">
            <a:spLocks noChangeArrowheads="1"/>
          </p:cNvSpPr>
          <p:nvPr/>
        </p:nvSpPr>
        <p:spPr bwMode="auto">
          <a:xfrm>
            <a:off x="517525" y="4160838"/>
            <a:ext cx="6091732"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5400">
                <a:solidFill>
                  <a:srgbClr val="008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a:solidFill>
                  <a:srgbClr val="006600"/>
                </a:solidFill>
              </a:rPr>
              <a:t>2</a:t>
            </a:r>
            <a:r>
              <a:rPr lang="ja-JP" altLang="en-US" sz="2400">
                <a:solidFill>
                  <a:srgbClr val="006600"/>
                </a:solidFill>
                <a:latin typeface="Arial"/>
              </a:rPr>
              <a:t>’</a:t>
            </a:r>
            <a:r>
              <a:rPr lang="en-US" sz="2400" dirty="0" err="1">
                <a:solidFill>
                  <a:srgbClr val="006600"/>
                </a:solidFill>
              </a:rPr>
              <a:t>nd</a:t>
            </a:r>
            <a:r>
              <a:rPr lang="en-US" sz="2400" dirty="0">
                <a:solidFill>
                  <a:srgbClr val="006600"/>
                </a:solidFill>
              </a:rPr>
              <a:t> Radial Excitations of the </a:t>
            </a:r>
            <a:r>
              <a:rPr lang="en-US" sz="2400" dirty="0">
                <a:solidFill>
                  <a:srgbClr val="006600"/>
                </a:solidFill>
                <a:sym typeface="Symbol" charset="0"/>
              </a:rPr>
              <a:t> and </a:t>
            </a:r>
            <a:r>
              <a:rPr lang="ja-JP" altLang="en-US" sz="2400">
                <a:solidFill>
                  <a:srgbClr val="006600"/>
                </a:solidFill>
                <a:latin typeface="Arial"/>
                <a:sym typeface="Symbol" charset="0"/>
              </a:rPr>
              <a:t>’</a:t>
            </a:r>
            <a:r>
              <a:rPr lang="en-US" sz="2400" dirty="0">
                <a:solidFill>
                  <a:srgbClr val="006600"/>
                </a:solidFill>
                <a:sym typeface="Symbol" charset="0"/>
              </a:rPr>
              <a:t>,</a:t>
            </a:r>
          </a:p>
          <a:p>
            <a:r>
              <a:rPr lang="en-US" sz="2400" dirty="0">
                <a:solidFill>
                  <a:srgbClr val="006600"/>
                </a:solidFill>
                <a:sym typeface="Symbol" charset="0"/>
              </a:rPr>
              <a:t>perhaps a bit cleaner environment! (I would</a:t>
            </a:r>
          </a:p>
          <a:p>
            <a:r>
              <a:rPr lang="en-US" sz="2400" dirty="0">
                <a:solidFill>
                  <a:srgbClr val="006600"/>
                </a:solidFill>
                <a:sym typeface="Symbol" charset="0"/>
              </a:rPr>
              <a:t>Not count on it though….)</a:t>
            </a:r>
            <a:endParaRPr lang="en-US" sz="2400" dirty="0">
              <a:solidFill>
                <a:srgbClr val="006600"/>
              </a:solidFill>
            </a:endParaRPr>
          </a:p>
        </p:txBody>
      </p:sp>
      <p:sp>
        <p:nvSpPr>
          <p:cNvPr id="56329" name="Text Box 9"/>
          <p:cNvSpPr txBox="1">
            <a:spLocks noChangeArrowheads="1"/>
          </p:cNvSpPr>
          <p:nvPr/>
        </p:nvSpPr>
        <p:spPr bwMode="auto">
          <a:xfrm>
            <a:off x="517525" y="5595938"/>
            <a:ext cx="5078634"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5400">
                <a:solidFill>
                  <a:srgbClr val="008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a:t>I expect this to be very challenging. </a:t>
            </a:r>
          </a:p>
        </p:txBody>
      </p:sp>
      <p:sp>
        <p:nvSpPr>
          <p:cNvPr id="2" name="Footer Placeholder 1">
            <a:extLst>
              <a:ext uri="{FF2B5EF4-FFF2-40B4-BE49-F238E27FC236}">
                <a16:creationId xmlns:a16="http://schemas.microsoft.com/office/drawing/2014/main" id="{CC8FDB46-0301-D94D-AE38-116C9EAE741C}"/>
              </a:ext>
            </a:extLst>
          </p:cNvPr>
          <p:cNvSpPr>
            <a:spLocks noGrp="1"/>
          </p:cNvSpPr>
          <p:nvPr>
            <p:ph type="ftr" sz="quarter" idx="11"/>
          </p:nvPr>
        </p:nvSpPr>
        <p:spPr/>
        <p:txBody>
          <a:bodyPr/>
          <a:lstStyle/>
          <a:p>
            <a:r>
              <a:rPr kumimoji="0" lang="en-US"/>
              <a:t>GWU</a:t>
            </a:r>
          </a:p>
        </p:txBody>
      </p:sp>
    </p:spTree>
    <p:extLst>
      <p:ext uri="{BB962C8B-B14F-4D97-AF65-F5344CB8AC3E}">
        <p14:creationId xmlns:p14="http://schemas.microsoft.com/office/powerpoint/2010/main" val="2875529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040" y="373376"/>
            <a:ext cx="3276096" cy="719507"/>
          </a:xfrm>
        </p:spPr>
        <p:txBody>
          <a:bodyPr>
            <a:normAutofit/>
          </a:bodyPr>
          <a:lstStyle/>
          <a:p>
            <a:r>
              <a:rPr lang="en-US" dirty="0">
                <a:solidFill>
                  <a:schemeClr val="tx2">
                    <a:lumMod val="75000"/>
                  </a:schemeClr>
                </a:solidFill>
              </a:rPr>
              <a:t>Lattice QCD</a:t>
            </a:r>
          </a:p>
        </p:txBody>
      </p:sp>
      <p:sp>
        <p:nvSpPr>
          <p:cNvPr id="4" name="Date Placeholder 3"/>
          <p:cNvSpPr>
            <a:spLocks noGrp="1"/>
          </p:cNvSpPr>
          <p:nvPr>
            <p:ph type="dt" sz="half" idx="10"/>
          </p:nvPr>
        </p:nvSpPr>
        <p:spPr/>
        <p:txBody>
          <a:bodyPr/>
          <a:lstStyle/>
          <a:p>
            <a:r>
              <a:rPr lang="en-US"/>
              <a:t>October 18, 2018</a:t>
            </a:r>
          </a:p>
        </p:txBody>
      </p:sp>
      <p:sp>
        <p:nvSpPr>
          <p:cNvPr id="16" name="Footer Placeholder 15"/>
          <p:cNvSpPr>
            <a:spLocks noGrp="1"/>
          </p:cNvSpPr>
          <p:nvPr>
            <p:ph type="ftr" sz="quarter" idx="11"/>
          </p:nvPr>
        </p:nvSpPr>
        <p:spPr/>
        <p:txBody>
          <a:bodyPr/>
          <a:lstStyle/>
          <a:p>
            <a:r>
              <a:rPr kumimoji="0" lang="en-US"/>
              <a:t>GWU</a:t>
            </a:r>
          </a:p>
        </p:txBody>
      </p:sp>
      <p:pic>
        <p:nvPicPr>
          <p:cNvPr id="7" name="Picture 6" descr="spectrum_realsiz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979" y="1532179"/>
            <a:ext cx="8854440" cy="4284980"/>
          </a:xfrm>
          <a:prstGeom prst="rect">
            <a:avLst/>
          </a:prstGeom>
        </p:spPr>
      </p:pic>
      <p:sp>
        <p:nvSpPr>
          <p:cNvPr id="8" name="TextBox 7"/>
          <p:cNvSpPr txBox="1"/>
          <p:nvPr/>
        </p:nvSpPr>
        <p:spPr>
          <a:xfrm>
            <a:off x="4647696" y="365418"/>
            <a:ext cx="4171785" cy="461665"/>
          </a:xfrm>
          <a:prstGeom prst="rect">
            <a:avLst/>
          </a:prstGeom>
          <a:noFill/>
        </p:spPr>
        <p:txBody>
          <a:bodyPr wrap="none" rtlCol="0">
            <a:spAutoFit/>
          </a:bodyPr>
          <a:lstStyle/>
          <a:p>
            <a:r>
              <a:rPr lang="en-US" sz="2400" b="1" dirty="0">
                <a:solidFill>
                  <a:srgbClr val="0000FF"/>
                </a:solidFill>
              </a:rPr>
              <a:t>Light-quark Mesons (</a:t>
            </a:r>
            <a:r>
              <a:rPr lang="en-US" sz="2400" b="1" dirty="0" err="1">
                <a:solidFill>
                  <a:srgbClr val="0000FF"/>
                </a:solidFill>
              </a:rPr>
              <a:t>u,d,s</a:t>
            </a:r>
            <a:r>
              <a:rPr lang="en-US" sz="2400" b="1" dirty="0">
                <a:solidFill>
                  <a:srgbClr val="0000FF"/>
                </a:solidFill>
              </a:rPr>
              <a:t>)</a:t>
            </a:r>
          </a:p>
        </p:txBody>
      </p:sp>
      <p:pic>
        <p:nvPicPr>
          <p:cNvPr id="9" name="Picture 8"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252" y="6009602"/>
            <a:ext cx="1765300" cy="698500"/>
          </a:xfrm>
          <a:prstGeom prst="rect">
            <a:avLst/>
          </a:prstGeom>
        </p:spPr>
      </p:pic>
      <p:pic>
        <p:nvPicPr>
          <p:cNvPr id="10" name="Picture 9"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350" y="6035085"/>
            <a:ext cx="1765300" cy="698500"/>
          </a:xfrm>
          <a:prstGeom prst="rect">
            <a:avLst/>
          </a:prstGeom>
        </p:spPr>
      </p:pic>
      <p:pic>
        <p:nvPicPr>
          <p:cNvPr id="11" name="Picture 10"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4175" y="6219763"/>
            <a:ext cx="469900" cy="317500"/>
          </a:xfrm>
          <a:prstGeom prst="rect">
            <a:avLst/>
          </a:prstGeom>
        </p:spPr>
      </p:pic>
      <p:sp>
        <p:nvSpPr>
          <p:cNvPr id="3" name="TextBox 2"/>
          <p:cNvSpPr txBox="1"/>
          <p:nvPr/>
        </p:nvSpPr>
        <p:spPr>
          <a:xfrm>
            <a:off x="6134655" y="6537263"/>
            <a:ext cx="2932764" cy="307777"/>
          </a:xfrm>
          <a:prstGeom prst="rect">
            <a:avLst/>
          </a:prstGeom>
          <a:noFill/>
        </p:spPr>
        <p:txBody>
          <a:bodyPr wrap="none" rtlCol="0">
            <a:spAutoFit/>
          </a:bodyPr>
          <a:lstStyle/>
          <a:p>
            <a:r>
              <a:rPr lang="en-US" sz="1400" dirty="0"/>
              <a:t>PRD83, 111502 &amp; PRD88, 094505</a:t>
            </a:r>
          </a:p>
        </p:txBody>
      </p:sp>
      <p:sp>
        <p:nvSpPr>
          <p:cNvPr id="5" name="Slide Number Placeholder 4">
            <a:extLst>
              <a:ext uri="{FF2B5EF4-FFF2-40B4-BE49-F238E27FC236}">
                <a16:creationId xmlns:a16="http://schemas.microsoft.com/office/drawing/2014/main" id="{8D967DEC-880D-A741-876A-FE425A07B443}"/>
              </a:ext>
            </a:extLst>
          </p:cNvPr>
          <p:cNvSpPr>
            <a:spLocks noGrp="1"/>
          </p:cNvSpPr>
          <p:nvPr>
            <p:ph type="sldNum" sz="quarter" idx="12"/>
          </p:nvPr>
        </p:nvSpPr>
        <p:spPr/>
        <p:txBody>
          <a:bodyPr/>
          <a:lstStyle/>
          <a:p>
            <a:fld id="{6294C92D-0306-4E69-9CD3-20855E849650}" type="slidenum">
              <a:rPr kumimoji="0" lang="en-US" smtClean="0"/>
              <a:t>15</a:t>
            </a:fld>
            <a:endParaRPr kumimoji="0" lang="en-US"/>
          </a:p>
        </p:txBody>
      </p:sp>
    </p:spTree>
    <p:extLst>
      <p:ext uri="{BB962C8B-B14F-4D97-AF65-F5344CB8AC3E}">
        <p14:creationId xmlns:p14="http://schemas.microsoft.com/office/powerpoint/2010/main" val="2207675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4562556" y="881496"/>
            <a:ext cx="3344758" cy="58477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713673" y="2138991"/>
            <a:ext cx="415998" cy="72585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733308" y="2501918"/>
            <a:ext cx="524957" cy="164594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192739" y="3494454"/>
            <a:ext cx="479192" cy="118198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22468" y="3674669"/>
            <a:ext cx="453116" cy="72585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429000" y="2768600"/>
            <a:ext cx="529562" cy="72585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546350" y="2612589"/>
            <a:ext cx="570271" cy="72585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435510" y="2768600"/>
            <a:ext cx="570271" cy="2349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79040" y="3097161"/>
            <a:ext cx="518818" cy="2719998"/>
          </a:xfrm>
          <a:prstGeom prst="rect">
            <a:avLst/>
          </a:prstGeom>
          <a:solidFill>
            <a:schemeClr val="bg2"/>
          </a:solidFill>
          <a:ln w="26424"/>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9040" y="373376"/>
            <a:ext cx="3276096" cy="719507"/>
          </a:xfrm>
        </p:spPr>
        <p:txBody>
          <a:bodyPr>
            <a:normAutofit/>
          </a:bodyPr>
          <a:lstStyle/>
          <a:p>
            <a:r>
              <a:rPr lang="en-US" dirty="0">
                <a:solidFill>
                  <a:schemeClr val="tx2">
                    <a:lumMod val="75000"/>
                  </a:schemeClr>
                </a:solidFill>
              </a:rPr>
              <a:t>Lattice QCD</a:t>
            </a:r>
          </a:p>
        </p:txBody>
      </p:sp>
      <p:sp>
        <p:nvSpPr>
          <p:cNvPr id="4" name="Date Placeholder 3"/>
          <p:cNvSpPr>
            <a:spLocks noGrp="1"/>
          </p:cNvSpPr>
          <p:nvPr>
            <p:ph type="dt" sz="half" idx="10"/>
          </p:nvPr>
        </p:nvSpPr>
        <p:spPr/>
        <p:txBody>
          <a:bodyPr/>
          <a:lstStyle/>
          <a:p>
            <a:r>
              <a:rPr lang="en-US"/>
              <a:t>October 18, 2018</a:t>
            </a:r>
          </a:p>
        </p:txBody>
      </p:sp>
      <p:sp>
        <p:nvSpPr>
          <p:cNvPr id="16" name="Footer Placeholder 15"/>
          <p:cNvSpPr>
            <a:spLocks noGrp="1"/>
          </p:cNvSpPr>
          <p:nvPr>
            <p:ph type="ftr" sz="quarter" idx="11"/>
          </p:nvPr>
        </p:nvSpPr>
        <p:spPr/>
        <p:txBody>
          <a:bodyPr/>
          <a:lstStyle/>
          <a:p>
            <a:r>
              <a:rPr kumimoji="0" lang="en-US"/>
              <a:t>GWU</a:t>
            </a:r>
          </a:p>
        </p:txBody>
      </p:sp>
      <p:pic>
        <p:nvPicPr>
          <p:cNvPr id="7" name="Picture 6" descr="spectrum_realsiz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979" y="1539683"/>
            <a:ext cx="8854440" cy="4284980"/>
          </a:xfrm>
          <a:prstGeom prst="rect">
            <a:avLst/>
          </a:prstGeom>
        </p:spPr>
      </p:pic>
      <p:sp>
        <p:nvSpPr>
          <p:cNvPr id="8" name="TextBox 7"/>
          <p:cNvSpPr txBox="1"/>
          <p:nvPr/>
        </p:nvSpPr>
        <p:spPr>
          <a:xfrm>
            <a:off x="4647696" y="365418"/>
            <a:ext cx="4171785" cy="461665"/>
          </a:xfrm>
          <a:prstGeom prst="rect">
            <a:avLst/>
          </a:prstGeom>
          <a:noFill/>
        </p:spPr>
        <p:txBody>
          <a:bodyPr wrap="none" rtlCol="0">
            <a:spAutoFit/>
          </a:bodyPr>
          <a:lstStyle/>
          <a:p>
            <a:r>
              <a:rPr lang="en-US" sz="2400" b="1" dirty="0">
                <a:solidFill>
                  <a:srgbClr val="0000FF"/>
                </a:solidFill>
              </a:rPr>
              <a:t>Light-quark Mesons (</a:t>
            </a:r>
            <a:r>
              <a:rPr lang="en-US" sz="2400" b="1" dirty="0" err="1">
                <a:solidFill>
                  <a:srgbClr val="0000FF"/>
                </a:solidFill>
              </a:rPr>
              <a:t>u,d,s</a:t>
            </a:r>
            <a:r>
              <a:rPr lang="en-US" sz="2400" b="1" dirty="0">
                <a:solidFill>
                  <a:srgbClr val="0000FF"/>
                </a:solidFill>
              </a:rPr>
              <a:t>)</a:t>
            </a:r>
          </a:p>
        </p:txBody>
      </p:sp>
      <p:pic>
        <p:nvPicPr>
          <p:cNvPr id="9" name="Picture 8"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252" y="6009602"/>
            <a:ext cx="1765300" cy="698500"/>
          </a:xfrm>
          <a:prstGeom prst="rect">
            <a:avLst/>
          </a:prstGeom>
        </p:spPr>
      </p:pic>
      <p:pic>
        <p:nvPicPr>
          <p:cNvPr id="10" name="Picture 9"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350" y="6035085"/>
            <a:ext cx="1765300" cy="698500"/>
          </a:xfrm>
          <a:prstGeom prst="rect">
            <a:avLst/>
          </a:prstGeom>
        </p:spPr>
      </p:pic>
      <p:pic>
        <p:nvPicPr>
          <p:cNvPr id="11" name="Picture 10"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4175" y="6219763"/>
            <a:ext cx="469900" cy="317500"/>
          </a:xfrm>
          <a:prstGeom prst="rect">
            <a:avLst/>
          </a:prstGeom>
        </p:spPr>
      </p:pic>
      <p:sp>
        <p:nvSpPr>
          <p:cNvPr id="3" name="TextBox 2"/>
          <p:cNvSpPr txBox="1"/>
          <p:nvPr/>
        </p:nvSpPr>
        <p:spPr>
          <a:xfrm>
            <a:off x="6134655" y="6537263"/>
            <a:ext cx="2932764" cy="307777"/>
          </a:xfrm>
          <a:prstGeom prst="rect">
            <a:avLst/>
          </a:prstGeom>
          <a:noFill/>
        </p:spPr>
        <p:txBody>
          <a:bodyPr wrap="none" rtlCol="0">
            <a:spAutoFit/>
          </a:bodyPr>
          <a:lstStyle/>
          <a:p>
            <a:r>
              <a:rPr lang="en-US" sz="1400" dirty="0"/>
              <a:t>PRD83, 111502 &amp; PRD88, 094505</a:t>
            </a:r>
          </a:p>
        </p:txBody>
      </p:sp>
      <p:cxnSp>
        <p:nvCxnSpPr>
          <p:cNvPr id="14" name="Straight Arrow Connector 13"/>
          <p:cNvCxnSpPr/>
          <p:nvPr/>
        </p:nvCxnSpPr>
        <p:spPr>
          <a:xfrm flipH="1" flipV="1">
            <a:off x="2411896" y="3674669"/>
            <a:ext cx="450574" cy="725854"/>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857192" y="2332383"/>
            <a:ext cx="322936" cy="2068140"/>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923847" y="2332383"/>
            <a:ext cx="1237336" cy="1974574"/>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82019" y="4421882"/>
            <a:ext cx="1736373" cy="369332"/>
          </a:xfrm>
          <a:prstGeom prst="rect">
            <a:avLst/>
          </a:prstGeom>
          <a:noFill/>
        </p:spPr>
        <p:txBody>
          <a:bodyPr wrap="none" rtlCol="0">
            <a:spAutoFit/>
          </a:bodyPr>
          <a:lstStyle/>
          <a:p>
            <a:r>
              <a:rPr lang="en-US" dirty="0">
                <a:solidFill>
                  <a:schemeClr val="tx2">
                    <a:lumMod val="75000"/>
                  </a:schemeClr>
                </a:solidFill>
              </a:rPr>
              <a:t>Kaon observed</a:t>
            </a:r>
          </a:p>
        </p:txBody>
      </p:sp>
      <p:sp>
        <p:nvSpPr>
          <p:cNvPr id="30" name="TextBox 29"/>
          <p:cNvSpPr txBox="1"/>
          <p:nvPr/>
        </p:nvSpPr>
        <p:spPr>
          <a:xfrm>
            <a:off x="5812622" y="4215857"/>
            <a:ext cx="1736373" cy="369332"/>
          </a:xfrm>
          <a:prstGeom prst="rect">
            <a:avLst/>
          </a:prstGeom>
          <a:noFill/>
        </p:spPr>
        <p:txBody>
          <a:bodyPr wrap="none" rtlCol="0">
            <a:spAutoFit/>
          </a:bodyPr>
          <a:lstStyle/>
          <a:p>
            <a:r>
              <a:rPr lang="en-US" dirty="0">
                <a:solidFill>
                  <a:schemeClr val="tx2">
                    <a:lumMod val="75000"/>
                  </a:schemeClr>
                </a:solidFill>
              </a:rPr>
              <a:t>Kaon observed</a:t>
            </a:r>
          </a:p>
        </p:txBody>
      </p:sp>
      <p:cxnSp>
        <p:nvCxnSpPr>
          <p:cNvPr id="32" name="Straight Arrow Connector 31"/>
          <p:cNvCxnSpPr/>
          <p:nvPr/>
        </p:nvCxnSpPr>
        <p:spPr>
          <a:xfrm flipV="1">
            <a:off x="6921672" y="2864845"/>
            <a:ext cx="364562" cy="128301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6493565" y="2864845"/>
            <a:ext cx="428107" cy="1283014"/>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549303" y="869218"/>
            <a:ext cx="3417923" cy="584775"/>
          </a:xfrm>
          <a:prstGeom prst="rect">
            <a:avLst/>
          </a:prstGeom>
          <a:noFill/>
        </p:spPr>
        <p:txBody>
          <a:bodyPr wrap="none" rtlCol="0">
            <a:spAutoFit/>
          </a:bodyPr>
          <a:lstStyle/>
          <a:p>
            <a:r>
              <a:rPr lang="en-US" sz="3200" b="1" dirty="0">
                <a:solidFill>
                  <a:schemeClr val="bg2"/>
                </a:solidFill>
              </a:rPr>
              <a:t>Observed States</a:t>
            </a:r>
          </a:p>
        </p:txBody>
      </p:sp>
      <p:sp>
        <p:nvSpPr>
          <p:cNvPr id="12" name="Slide Number Placeholder 11">
            <a:extLst>
              <a:ext uri="{FF2B5EF4-FFF2-40B4-BE49-F238E27FC236}">
                <a16:creationId xmlns:a16="http://schemas.microsoft.com/office/drawing/2014/main" id="{F1CD2C8D-5016-9046-A077-C25DE6B9ED40}"/>
              </a:ext>
            </a:extLst>
          </p:cNvPr>
          <p:cNvSpPr>
            <a:spLocks noGrp="1"/>
          </p:cNvSpPr>
          <p:nvPr>
            <p:ph type="sldNum" sz="quarter" idx="12"/>
          </p:nvPr>
        </p:nvSpPr>
        <p:spPr/>
        <p:txBody>
          <a:bodyPr/>
          <a:lstStyle/>
          <a:p>
            <a:fld id="{6294C92D-0306-4E69-9CD3-20855E849650}" type="slidenum">
              <a:rPr kumimoji="0" lang="en-US" smtClean="0"/>
              <a:t>16</a:t>
            </a:fld>
            <a:endParaRPr kumimoji="0" lang="en-US"/>
          </a:p>
        </p:txBody>
      </p:sp>
    </p:spTree>
    <p:extLst>
      <p:ext uri="{BB962C8B-B14F-4D97-AF65-F5344CB8AC3E}">
        <p14:creationId xmlns:p14="http://schemas.microsoft.com/office/powerpoint/2010/main" val="1345097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040" y="373376"/>
            <a:ext cx="3276096" cy="719507"/>
          </a:xfrm>
        </p:spPr>
        <p:txBody>
          <a:bodyPr>
            <a:normAutofit/>
          </a:bodyPr>
          <a:lstStyle/>
          <a:p>
            <a:r>
              <a:rPr lang="en-US" dirty="0">
                <a:solidFill>
                  <a:schemeClr val="tx2">
                    <a:lumMod val="75000"/>
                  </a:schemeClr>
                </a:solidFill>
              </a:rPr>
              <a:t>Lattice QCD</a:t>
            </a:r>
          </a:p>
        </p:txBody>
      </p:sp>
      <p:sp>
        <p:nvSpPr>
          <p:cNvPr id="4" name="Date Placeholder 3"/>
          <p:cNvSpPr>
            <a:spLocks noGrp="1"/>
          </p:cNvSpPr>
          <p:nvPr>
            <p:ph type="dt" sz="half" idx="10"/>
          </p:nvPr>
        </p:nvSpPr>
        <p:spPr/>
        <p:txBody>
          <a:bodyPr/>
          <a:lstStyle/>
          <a:p>
            <a:r>
              <a:rPr lang="en-US"/>
              <a:t>October 18, 2018</a:t>
            </a:r>
          </a:p>
        </p:txBody>
      </p:sp>
      <p:sp>
        <p:nvSpPr>
          <p:cNvPr id="16" name="Footer Placeholder 15"/>
          <p:cNvSpPr>
            <a:spLocks noGrp="1"/>
          </p:cNvSpPr>
          <p:nvPr>
            <p:ph type="ftr" sz="quarter" idx="11"/>
          </p:nvPr>
        </p:nvSpPr>
        <p:spPr/>
        <p:txBody>
          <a:bodyPr/>
          <a:lstStyle/>
          <a:p>
            <a:r>
              <a:rPr kumimoji="0" lang="en-US"/>
              <a:t>GWU</a:t>
            </a:r>
          </a:p>
        </p:txBody>
      </p:sp>
      <p:pic>
        <p:nvPicPr>
          <p:cNvPr id="7" name="Picture 6" descr="spectrum_realsiz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979" y="1532179"/>
            <a:ext cx="8854440" cy="4284980"/>
          </a:xfrm>
          <a:prstGeom prst="rect">
            <a:avLst/>
          </a:prstGeom>
        </p:spPr>
      </p:pic>
      <p:sp>
        <p:nvSpPr>
          <p:cNvPr id="8" name="TextBox 7"/>
          <p:cNvSpPr txBox="1"/>
          <p:nvPr/>
        </p:nvSpPr>
        <p:spPr>
          <a:xfrm>
            <a:off x="4647696" y="365418"/>
            <a:ext cx="4171785" cy="461665"/>
          </a:xfrm>
          <a:prstGeom prst="rect">
            <a:avLst/>
          </a:prstGeom>
          <a:noFill/>
        </p:spPr>
        <p:txBody>
          <a:bodyPr wrap="none" rtlCol="0">
            <a:spAutoFit/>
          </a:bodyPr>
          <a:lstStyle/>
          <a:p>
            <a:r>
              <a:rPr lang="en-US" sz="2400" b="1" dirty="0">
                <a:solidFill>
                  <a:srgbClr val="0000FF"/>
                </a:solidFill>
              </a:rPr>
              <a:t>Light-quark Mesons (</a:t>
            </a:r>
            <a:r>
              <a:rPr lang="en-US" sz="2400" b="1" dirty="0" err="1">
                <a:solidFill>
                  <a:srgbClr val="0000FF"/>
                </a:solidFill>
              </a:rPr>
              <a:t>u,d,s</a:t>
            </a:r>
            <a:r>
              <a:rPr lang="en-US" sz="2400" b="1" dirty="0">
                <a:solidFill>
                  <a:srgbClr val="0000FF"/>
                </a:solidFill>
              </a:rPr>
              <a:t>)</a:t>
            </a:r>
          </a:p>
        </p:txBody>
      </p:sp>
      <p:pic>
        <p:nvPicPr>
          <p:cNvPr id="9" name="Picture 8"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252" y="6009602"/>
            <a:ext cx="1765300" cy="698500"/>
          </a:xfrm>
          <a:prstGeom prst="rect">
            <a:avLst/>
          </a:prstGeom>
        </p:spPr>
      </p:pic>
      <p:pic>
        <p:nvPicPr>
          <p:cNvPr id="10" name="Picture 9"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350" y="6035085"/>
            <a:ext cx="1765300" cy="698500"/>
          </a:xfrm>
          <a:prstGeom prst="rect">
            <a:avLst/>
          </a:prstGeom>
        </p:spPr>
      </p:pic>
      <p:pic>
        <p:nvPicPr>
          <p:cNvPr id="11" name="Picture 10"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4175" y="6219763"/>
            <a:ext cx="469900" cy="317500"/>
          </a:xfrm>
          <a:prstGeom prst="rect">
            <a:avLst/>
          </a:prstGeom>
        </p:spPr>
      </p:pic>
      <p:sp>
        <p:nvSpPr>
          <p:cNvPr id="12" name="Rectangle 11"/>
          <p:cNvSpPr/>
          <p:nvPr/>
        </p:nvSpPr>
        <p:spPr>
          <a:xfrm>
            <a:off x="1442370" y="2254250"/>
            <a:ext cx="381000" cy="469900"/>
          </a:xfrm>
          <a:prstGeom prst="rect">
            <a:avLst/>
          </a:prstGeom>
          <a:solidFill>
            <a:schemeClr val="accent3">
              <a:lumMod val="20000"/>
              <a:lumOff val="80000"/>
              <a:alpha val="1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96080" y="2400300"/>
            <a:ext cx="381000" cy="622300"/>
          </a:xfrm>
          <a:prstGeom prst="rect">
            <a:avLst/>
          </a:prstGeom>
          <a:solidFill>
            <a:schemeClr val="accent3">
              <a:lumMod val="20000"/>
              <a:lumOff val="80000"/>
              <a:alpha val="1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502888" y="2197100"/>
            <a:ext cx="381000" cy="520700"/>
          </a:xfrm>
          <a:prstGeom prst="rect">
            <a:avLst/>
          </a:prstGeom>
          <a:solidFill>
            <a:schemeClr val="accent3">
              <a:lumMod val="20000"/>
              <a:lumOff val="80000"/>
              <a:alpha val="1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8151088" y="2400300"/>
            <a:ext cx="381000" cy="800100"/>
          </a:xfrm>
          <a:prstGeom prst="rect">
            <a:avLst/>
          </a:prstGeom>
          <a:solidFill>
            <a:schemeClr val="accent3">
              <a:lumMod val="20000"/>
              <a:lumOff val="80000"/>
              <a:alpha val="1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083067" y="4345270"/>
            <a:ext cx="2691866" cy="646331"/>
          </a:xfrm>
          <a:prstGeom prst="rect">
            <a:avLst/>
          </a:prstGeom>
          <a:noFill/>
        </p:spPr>
        <p:txBody>
          <a:bodyPr wrap="square" rtlCol="0">
            <a:spAutoFit/>
          </a:bodyPr>
          <a:lstStyle/>
          <a:p>
            <a:r>
              <a:rPr lang="en-US" b="1" dirty="0">
                <a:solidFill>
                  <a:schemeClr val="accent3">
                    <a:lumMod val="75000"/>
                  </a:schemeClr>
                </a:solidFill>
              </a:rPr>
              <a:t>States with non-trivial gluonic fields.</a:t>
            </a:r>
          </a:p>
        </p:txBody>
      </p:sp>
      <p:pic>
        <p:nvPicPr>
          <p:cNvPr id="18" name="Picture 17"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6999" y="4991601"/>
            <a:ext cx="1219200" cy="381000"/>
          </a:xfrm>
          <a:prstGeom prst="rect">
            <a:avLst/>
          </a:prstGeom>
        </p:spPr>
      </p:pic>
      <p:sp>
        <p:nvSpPr>
          <p:cNvPr id="3" name="Rectangle 2"/>
          <p:cNvSpPr/>
          <p:nvPr/>
        </p:nvSpPr>
        <p:spPr>
          <a:xfrm>
            <a:off x="1405821" y="5182101"/>
            <a:ext cx="526907" cy="461665"/>
          </a:xfrm>
          <a:prstGeom prst="rect">
            <a:avLst/>
          </a:prstGeom>
        </p:spPr>
        <p:txBody>
          <a:bodyPr wrap="none">
            <a:spAutoFit/>
          </a:bodyPr>
          <a:lstStyle/>
          <a:p>
            <a:r>
              <a:rPr lang="en-US" sz="2400" b="1" dirty="0">
                <a:solidFill>
                  <a:schemeClr val="accent3">
                    <a:lumMod val="75000"/>
                  </a:schemeClr>
                </a:solidFill>
              </a:rPr>
              <a:t>1</a:t>
            </a:r>
            <a:r>
              <a:rPr lang="en-US" sz="2400" b="1" baseline="30000" dirty="0">
                <a:solidFill>
                  <a:schemeClr val="accent3">
                    <a:lumMod val="75000"/>
                  </a:schemeClr>
                </a:solidFill>
              </a:rPr>
              <a:t>--</a:t>
            </a:r>
            <a:endParaRPr lang="en-US" sz="2400" dirty="0"/>
          </a:p>
        </p:txBody>
      </p:sp>
      <p:sp>
        <p:nvSpPr>
          <p:cNvPr id="19" name="Rectangle 18"/>
          <p:cNvSpPr/>
          <p:nvPr/>
        </p:nvSpPr>
        <p:spPr>
          <a:xfrm>
            <a:off x="763811" y="5758098"/>
            <a:ext cx="588823" cy="461665"/>
          </a:xfrm>
          <a:prstGeom prst="rect">
            <a:avLst/>
          </a:prstGeom>
        </p:spPr>
        <p:txBody>
          <a:bodyPr wrap="none">
            <a:spAutoFit/>
          </a:bodyPr>
          <a:lstStyle/>
          <a:p>
            <a:r>
              <a:rPr lang="en-US" sz="2400" b="1" dirty="0">
                <a:solidFill>
                  <a:schemeClr val="accent3">
                    <a:lumMod val="75000"/>
                  </a:schemeClr>
                </a:solidFill>
              </a:rPr>
              <a:t>0</a:t>
            </a:r>
            <a:r>
              <a:rPr lang="en-US" sz="2400" b="1" baseline="30000" dirty="0">
                <a:solidFill>
                  <a:schemeClr val="accent3">
                    <a:lumMod val="75000"/>
                  </a:schemeClr>
                </a:solidFill>
              </a:rPr>
              <a:t>-+</a:t>
            </a:r>
            <a:r>
              <a:rPr lang="en-US" sz="2400" b="1" dirty="0">
                <a:solidFill>
                  <a:schemeClr val="accent3">
                    <a:lumMod val="75000"/>
                  </a:schemeClr>
                </a:solidFill>
              </a:rPr>
              <a:t> </a:t>
            </a:r>
            <a:endParaRPr lang="en-US" sz="2400" dirty="0"/>
          </a:p>
        </p:txBody>
      </p:sp>
      <p:sp>
        <p:nvSpPr>
          <p:cNvPr id="20" name="Rectangle 19"/>
          <p:cNvSpPr/>
          <p:nvPr/>
        </p:nvSpPr>
        <p:spPr>
          <a:xfrm>
            <a:off x="3490188" y="3555459"/>
            <a:ext cx="588823" cy="461665"/>
          </a:xfrm>
          <a:prstGeom prst="rect">
            <a:avLst/>
          </a:prstGeom>
        </p:spPr>
        <p:txBody>
          <a:bodyPr wrap="none">
            <a:spAutoFit/>
          </a:bodyPr>
          <a:lstStyle/>
          <a:p>
            <a:r>
              <a:rPr lang="en-US" sz="2400" b="1" dirty="0">
                <a:solidFill>
                  <a:schemeClr val="accent3">
                    <a:lumMod val="75000"/>
                  </a:schemeClr>
                </a:solidFill>
              </a:rPr>
              <a:t>2</a:t>
            </a:r>
            <a:r>
              <a:rPr lang="en-US" sz="2400" b="1" baseline="30000" dirty="0">
                <a:solidFill>
                  <a:schemeClr val="accent3">
                    <a:lumMod val="75000"/>
                  </a:schemeClr>
                </a:solidFill>
              </a:rPr>
              <a:t>-+</a:t>
            </a:r>
          </a:p>
        </p:txBody>
      </p:sp>
      <p:sp>
        <p:nvSpPr>
          <p:cNvPr id="21" name="Rectangle 20"/>
          <p:cNvSpPr/>
          <p:nvPr/>
        </p:nvSpPr>
        <p:spPr>
          <a:xfrm>
            <a:off x="8151088" y="3554202"/>
            <a:ext cx="588823" cy="461665"/>
          </a:xfrm>
          <a:prstGeom prst="rect">
            <a:avLst/>
          </a:prstGeom>
        </p:spPr>
        <p:txBody>
          <a:bodyPr wrap="none">
            <a:spAutoFit/>
          </a:bodyPr>
          <a:lstStyle/>
          <a:p>
            <a:r>
              <a:rPr lang="en-US" sz="2400" b="1" dirty="0">
                <a:solidFill>
                  <a:srgbClr val="FF0000"/>
                </a:solidFill>
              </a:rPr>
              <a:t>1</a:t>
            </a:r>
            <a:r>
              <a:rPr lang="en-US" sz="2400" b="1" baseline="30000" dirty="0">
                <a:solidFill>
                  <a:srgbClr val="FF0000"/>
                </a:solidFill>
              </a:rPr>
              <a:t>-+</a:t>
            </a:r>
            <a:r>
              <a:rPr lang="en-US" sz="2400" b="1" dirty="0">
                <a:solidFill>
                  <a:schemeClr val="accent3">
                    <a:lumMod val="75000"/>
                  </a:schemeClr>
                </a:solidFill>
              </a:rPr>
              <a:t> </a:t>
            </a:r>
            <a:endParaRPr lang="en-US" sz="2400" dirty="0"/>
          </a:p>
        </p:txBody>
      </p:sp>
      <p:sp>
        <p:nvSpPr>
          <p:cNvPr id="22" name="TextBox 21"/>
          <p:cNvSpPr txBox="1"/>
          <p:nvPr/>
        </p:nvSpPr>
        <p:spPr>
          <a:xfrm>
            <a:off x="4854175" y="5182101"/>
            <a:ext cx="2509271" cy="461665"/>
          </a:xfrm>
          <a:prstGeom prst="rect">
            <a:avLst/>
          </a:prstGeom>
          <a:noFill/>
        </p:spPr>
        <p:txBody>
          <a:bodyPr wrap="none" rtlCol="0">
            <a:spAutoFit/>
          </a:bodyPr>
          <a:lstStyle/>
          <a:p>
            <a:r>
              <a:rPr lang="en-US" sz="2400" b="1" dirty="0">
                <a:solidFill>
                  <a:schemeClr val="accent3">
                    <a:lumMod val="75000"/>
                  </a:schemeClr>
                </a:solidFill>
              </a:rPr>
              <a:t>1</a:t>
            </a:r>
            <a:r>
              <a:rPr lang="en-US" sz="2400" b="1" baseline="30000" dirty="0">
                <a:solidFill>
                  <a:schemeClr val="accent3">
                    <a:lumMod val="75000"/>
                  </a:schemeClr>
                </a:solidFill>
              </a:rPr>
              <a:t>--</a:t>
            </a:r>
            <a:r>
              <a:rPr lang="en-US" sz="2400" b="1" dirty="0">
                <a:solidFill>
                  <a:schemeClr val="accent3">
                    <a:lumMod val="75000"/>
                  </a:schemeClr>
                </a:solidFill>
              </a:rPr>
              <a:t>, 0</a:t>
            </a:r>
            <a:r>
              <a:rPr lang="en-US" sz="2400" b="1" baseline="30000" dirty="0">
                <a:solidFill>
                  <a:schemeClr val="accent3">
                    <a:lumMod val="75000"/>
                  </a:schemeClr>
                </a:solidFill>
              </a:rPr>
              <a:t>-+</a:t>
            </a:r>
            <a:r>
              <a:rPr lang="en-US" sz="2400" b="1" dirty="0">
                <a:solidFill>
                  <a:schemeClr val="accent3">
                    <a:lumMod val="75000"/>
                  </a:schemeClr>
                </a:solidFill>
              </a:rPr>
              <a:t> , </a:t>
            </a:r>
            <a:r>
              <a:rPr lang="en-US" sz="2400" b="1" dirty="0">
                <a:solidFill>
                  <a:srgbClr val="FF0000"/>
                </a:solidFill>
              </a:rPr>
              <a:t>1</a:t>
            </a:r>
            <a:r>
              <a:rPr lang="en-US" sz="2400" b="1" baseline="30000" dirty="0">
                <a:solidFill>
                  <a:srgbClr val="FF0000"/>
                </a:solidFill>
              </a:rPr>
              <a:t>-+</a:t>
            </a:r>
            <a:r>
              <a:rPr lang="en-US" sz="2400" b="1" dirty="0">
                <a:solidFill>
                  <a:schemeClr val="accent3">
                    <a:lumMod val="75000"/>
                  </a:schemeClr>
                </a:solidFill>
              </a:rPr>
              <a:t> , 2</a:t>
            </a:r>
            <a:r>
              <a:rPr lang="en-US" sz="2400" b="1" baseline="30000" dirty="0">
                <a:solidFill>
                  <a:schemeClr val="accent3">
                    <a:lumMod val="75000"/>
                  </a:schemeClr>
                </a:solidFill>
              </a:rPr>
              <a:t>-+</a:t>
            </a:r>
          </a:p>
        </p:txBody>
      </p:sp>
      <p:sp>
        <p:nvSpPr>
          <p:cNvPr id="23" name="TextBox 22"/>
          <p:cNvSpPr txBox="1"/>
          <p:nvPr/>
        </p:nvSpPr>
        <p:spPr>
          <a:xfrm>
            <a:off x="4854175" y="4720436"/>
            <a:ext cx="2429722" cy="461665"/>
          </a:xfrm>
          <a:prstGeom prst="rect">
            <a:avLst/>
          </a:prstGeom>
          <a:noFill/>
        </p:spPr>
        <p:txBody>
          <a:bodyPr wrap="none" rtlCol="0">
            <a:spAutoFit/>
          </a:bodyPr>
          <a:lstStyle/>
          <a:p>
            <a:r>
              <a:rPr lang="en-US" sz="2400" b="1" dirty="0" err="1">
                <a:solidFill>
                  <a:srgbClr val="0000FF"/>
                </a:solidFill>
              </a:rPr>
              <a:t>Supermultiplet</a:t>
            </a:r>
            <a:endParaRPr lang="en-US" sz="2400" b="1" dirty="0">
              <a:solidFill>
                <a:srgbClr val="0000FF"/>
              </a:solidFill>
            </a:endParaRPr>
          </a:p>
        </p:txBody>
      </p:sp>
      <p:sp>
        <p:nvSpPr>
          <p:cNvPr id="25" name="TextBox 24"/>
          <p:cNvSpPr txBox="1"/>
          <p:nvPr/>
        </p:nvSpPr>
        <p:spPr>
          <a:xfrm>
            <a:off x="6134655" y="6537263"/>
            <a:ext cx="2932764" cy="307777"/>
          </a:xfrm>
          <a:prstGeom prst="rect">
            <a:avLst/>
          </a:prstGeom>
          <a:noFill/>
        </p:spPr>
        <p:txBody>
          <a:bodyPr wrap="none" rtlCol="0">
            <a:spAutoFit/>
          </a:bodyPr>
          <a:lstStyle/>
          <a:p>
            <a:r>
              <a:rPr lang="en-US" sz="1400" dirty="0"/>
              <a:t>PRD83, 111502 &amp; PRD88, 094505</a:t>
            </a:r>
          </a:p>
        </p:txBody>
      </p:sp>
      <p:sp>
        <p:nvSpPr>
          <p:cNvPr id="5" name="Slide Number Placeholder 4">
            <a:extLst>
              <a:ext uri="{FF2B5EF4-FFF2-40B4-BE49-F238E27FC236}">
                <a16:creationId xmlns:a16="http://schemas.microsoft.com/office/drawing/2014/main" id="{CF222FC8-5871-9C4F-B7BD-BD4360851FE9}"/>
              </a:ext>
            </a:extLst>
          </p:cNvPr>
          <p:cNvSpPr>
            <a:spLocks noGrp="1"/>
          </p:cNvSpPr>
          <p:nvPr>
            <p:ph type="sldNum" sz="quarter" idx="12"/>
          </p:nvPr>
        </p:nvSpPr>
        <p:spPr/>
        <p:txBody>
          <a:bodyPr/>
          <a:lstStyle/>
          <a:p>
            <a:fld id="{6294C92D-0306-4E69-9CD3-20855E849650}" type="slidenum">
              <a:rPr kumimoji="0" lang="en-US" smtClean="0"/>
              <a:t>17</a:t>
            </a:fld>
            <a:endParaRPr kumimoji="0" lang="en-US"/>
          </a:p>
        </p:txBody>
      </p:sp>
    </p:spTree>
    <p:extLst>
      <p:ext uri="{BB962C8B-B14F-4D97-AF65-F5344CB8AC3E}">
        <p14:creationId xmlns:p14="http://schemas.microsoft.com/office/powerpoint/2010/main" val="87663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11022" y="4495929"/>
            <a:ext cx="2039057" cy="395582"/>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r>
              <a:rPr lang="en-US"/>
              <a:t>October 18, 2018</a:t>
            </a:r>
          </a:p>
        </p:txBody>
      </p:sp>
      <p:sp>
        <p:nvSpPr>
          <p:cNvPr id="29" name="Footer Placeholder 28"/>
          <p:cNvSpPr>
            <a:spLocks noGrp="1"/>
          </p:cNvSpPr>
          <p:nvPr>
            <p:ph type="ftr" sz="quarter" idx="11"/>
          </p:nvPr>
        </p:nvSpPr>
        <p:spPr/>
        <p:txBody>
          <a:bodyPr/>
          <a:lstStyle/>
          <a:p>
            <a:r>
              <a:rPr kumimoji="0" lang="en-US"/>
              <a:t>GWU</a:t>
            </a:r>
          </a:p>
        </p:txBody>
      </p:sp>
      <p:sp>
        <p:nvSpPr>
          <p:cNvPr id="5" name="Rectangle 4"/>
          <p:cNvSpPr/>
          <p:nvPr/>
        </p:nvSpPr>
        <p:spPr>
          <a:xfrm>
            <a:off x="549578" y="388719"/>
            <a:ext cx="3836832" cy="707886"/>
          </a:xfrm>
          <a:prstGeom prst="rect">
            <a:avLst/>
          </a:prstGeom>
        </p:spPr>
        <p:txBody>
          <a:bodyPr wrap="square">
            <a:spAutoFit/>
          </a:bodyPr>
          <a:lstStyle/>
          <a:p>
            <a:pPr lvl="0" algn="ctr" defTabSz="914400">
              <a:spcBef>
                <a:spcPct val="0"/>
              </a:spcBef>
              <a:defRPr/>
            </a:pPr>
            <a:r>
              <a:rPr lang="en-US" sz="4000" dirty="0">
                <a:solidFill>
                  <a:schemeClr val="tx2">
                    <a:lumMod val="75000"/>
                  </a:schemeClr>
                </a:solidFill>
                <a:latin typeface="+mj-lt"/>
                <a:cs typeface="Calibri"/>
              </a:rPr>
              <a:t>QCD Exotics</a:t>
            </a:r>
          </a:p>
        </p:txBody>
      </p:sp>
      <p:grpSp>
        <p:nvGrpSpPr>
          <p:cNvPr id="6" name="Group 6"/>
          <p:cNvGrpSpPr>
            <a:grpSpLocks noChangeAspect="1"/>
          </p:cNvGrpSpPr>
          <p:nvPr/>
        </p:nvGrpSpPr>
        <p:grpSpPr bwMode="auto">
          <a:xfrm>
            <a:off x="3036910" y="4030136"/>
            <a:ext cx="5734152" cy="1718659"/>
            <a:chOff x="0" y="2592"/>
            <a:chExt cx="4691" cy="1406"/>
          </a:xfrm>
        </p:grpSpPr>
        <p:sp>
          <p:nvSpPr>
            <p:cNvPr id="7" name="Text Box 7"/>
            <p:cNvSpPr txBox="1">
              <a:spLocks noChangeArrowheads="1"/>
            </p:cNvSpPr>
            <p:nvPr/>
          </p:nvSpPr>
          <p:spPr bwMode="auto">
            <a:xfrm>
              <a:off x="0" y="2640"/>
              <a:ext cx="1579" cy="302"/>
            </a:xfrm>
            <a:prstGeom prst="rect">
              <a:avLst/>
            </a:prstGeom>
            <a:noFill/>
            <a:ln w="9525">
              <a:noFill/>
              <a:miter lim="800000"/>
              <a:headEnd/>
              <a:tailEnd/>
            </a:ln>
            <a:effectLst/>
          </p:spPr>
          <p:txBody>
            <a:bodyPr wrap="none">
              <a:prstTxWarp prst="textNoShape">
                <a:avLst/>
              </a:prstTxWarp>
              <a:spAutoFit/>
            </a:bodyPr>
            <a:lstStyle/>
            <a:p>
              <a:r>
                <a:rPr lang="en-US" dirty="0">
                  <a:solidFill>
                    <a:srgbClr val="0080FF"/>
                  </a:solidFill>
                  <a:latin typeface="Symbol" charset="2"/>
                </a:rPr>
                <a:t>p</a:t>
              </a:r>
              <a:r>
                <a:rPr lang="en-US" b="1" baseline="-25000" dirty="0">
                  <a:solidFill>
                    <a:srgbClr val="0080FF"/>
                  </a:solidFill>
                </a:rPr>
                <a:t>1</a:t>
              </a:r>
              <a:r>
                <a:rPr lang="en-US" dirty="0">
                  <a:solidFill>
                    <a:srgbClr val="0080FF"/>
                  </a:solidFill>
                </a:rPr>
                <a:t>  I</a:t>
              </a:r>
              <a:r>
                <a:rPr lang="en-US" b="1" baseline="30000" dirty="0">
                  <a:solidFill>
                    <a:srgbClr val="0080FF"/>
                  </a:solidFill>
                </a:rPr>
                <a:t>G</a:t>
              </a:r>
              <a:r>
                <a:rPr lang="en-US" dirty="0">
                  <a:solidFill>
                    <a:srgbClr val="0080FF"/>
                  </a:solidFill>
                </a:rPr>
                <a:t>(J</a:t>
              </a:r>
              <a:r>
                <a:rPr lang="en-US" b="1" baseline="30000" dirty="0">
                  <a:solidFill>
                    <a:srgbClr val="0080FF"/>
                  </a:solidFill>
                </a:rPr>
                <a:t>PC</a:t>
              </a:r>
              <a:r>
                <a:rPr lang="en-US" dirty="0">
                  <a:solidFill>
                    <a:srgbClr val="0080FF"/>
                  </a:solidFill>
                </a:rPr>
                <a:t>)=1</a:t>
              </a:r>
              <a:r>
                <a:rPr lang="en-US" b="1" baseline="30000" dirty="0">
                  <a:solidFill>
                    <a:srgbClr val="0080FF"/>
                  </a:solidFill>
                </a:rPr>
                <a:t>-</a:t>
              </a:r>
              <a:r>
                <a:rPr lang="en-US" dirty="0">
                  <a:solidFill>
                    <a:srgbClr val="0080FF"/>
                  </a:solidFill>
                </a:rPr>
                <a:t>(1</a:t>
              </a:r>
              <a:r>
                <a:rPr lang="en-US" b="1" baseline="30000" dirty="0">
                  <a:solidFill>
                    <a:srgbClr val="0080FF"/>
                  </a:solidFill>
                </a:rPr>
                <a:t>-+</a:t>
              </a:r>
              <a:r>
                <a:rPr lang="en-US" dirty="0">
                  <a:solidFill>
                    <a:srgbClr val="0080FF"/>
                  </a:solidFill>
                </a:rPr>
                <a:t>)</a:t>
              </a:r>
            </a:p>
          </p:txBody>
        </p:sp>
        <p:sp>
          <p:nvSpPr>
            <p:cNvPr id="8" name="Text Box 8"/>
            <p:cNvSpPr txBox="1">
              <a:spLocks noChangeArrowheads="1"/>
            </p:cNvSpPr>
            <p:nvPr/>
          </p:nvSpPr>
          <p:spPr bwMode="auto">
            <a:xfrm>
              <a:off x="2880" y="3504"/>
              <a:ext cx="1655" cy="302"/>
            </a:xfrm>
            <a:prstGeom prst="rect">
              <a:avLst/>
            </a:prstGeom>
            <a:noFill/>
            <a:ln w="9525">
              <a:noFill/>
              <a:miter lim="800000"/>
              <a:headEnd/>
              <a:tailEnd/>
            </a:ln>
            <a:effectLst/>
          </p:spPr>
          <p:txBody>
            <a:bodyPr wrap="none">
              <a:prstTxWarp prst="textNoShape">
                <a:avLst/>
              </a:prstTxWarp>
              <a:spAutoFit/>
            </a:bodyPr>
            <a:lstStyle/>
            <a:p>
              <a:r>
                <a:rPr lang="en-US" dirty="0">
                  <a:solidFill>
                    <a:srgbClr val="008000"/>
                  </a:solidFill>
                  <a:latin typeface="Symbol" charset="2"/>
                </a:rPr>
                <a:t>h</a:t>
              </a:r>
              <a:r>
                <a:rPr lang="en-US" b="1" baseline="30000" dirty="0">
                  <a:solidFill>
                    <a:srgbClr val="008000"/>
                  </a:solidFill>
                </a:rPr>
                <a:t>’</a:t>
              </a:r>
              <a:r>
                <a:rPr lang="en-US" b="1" baseline="-25000" dirty="0">
                  <a:solidFill>
                    <a:srgbClr val="008000"/>
                  </a:solidFill>
                </a:rPr>
                <a:t>1</a:t>
              </a:r>
              <a:r>
                <a:rPr lang="en-US" dirty="0">
                  <a:solidFill>
                    <a:srgbClr val="008000"/>
                  </a:solidFill>
                </a:rPr>
                <a:t>  I</a:t>
              </a:r>
              <a:r>
                <a:rPr lang="en-US" b="1" baseline="30000" dirty="0">
                  <a:solidFill>
                    <a:srgbClr val="008000"/>
                  </a:solidFill>
                </a:rPr>
                <a:t>G</a:t>
              </a:r>
              <a:r>
                <a:rPr lang="en-US" dirty="0">
                  <a:solidFill>
                    <a:srgbClr val="008000"/>
                  </a:solidFill>
                </a:rPr>
                <a:t>(J</a:t>
              </a:r>
              <a:r>
                <a:rPr lang="en-US" b="1" baseline="30000" dirty="0">
                  <a:solidFill>
                    <a:srgbClr val="008000"/>
                  </a:solidFill>
                </a:rPr>
                <a:t>PC</a:t>
              </a:r>
              <a:r>
                <a:rPr lang="en-US" dirty="0">
                  <a:solidFill>
                    <a:srgbClr val="008000"/>
                  </a:solidFill>
                </a:rPr>
                <a:t>)=0</a:t>
              </a:r>
              <a:r>
                <a:rPr lang="en-US" b="1" baseline="30000" dirty="0">
                  <a:solidFill>
                    <a:srgbClr val="008000"/>
                  </a:solidFill>
                </a:rPr>
                <a:t>+</a:t>
              </a:r>
              <a:r>
                <a:rPr lang="en-US" dirty="0">
                  <a:solidFill>
                    <a:srgbClr val="008000"/>
                  </a:solidFill>
                </a:rPr>
                <a:t>(1</a:t>
              </a:r>
              <a:r>
                <a:rPr lang="en-US" b="1" baseline="30000" dirty="0">
                  <a:solidFill>
                    <a:srgbClr val="008000"/>
                  </a:solidFill>
                </a:rPr>
                <a:t>-+</a:t>
              </a:r>
              <a:r>
                <a:rPr lang="en-US" dirty="0">
                  <a:solidFill>
                    <a:srgbClr val="008000"/>
                  </a:solidFill>
                </a:rPr>
                <a:t>) </a:t>
              </a:r>
            </a:p>
          </p:txBody>
        </p:sp>
        <p:grpSp>
          <p:nvGrpSpPr>
            <p:cNvPr id="9" name="Group 9"/>
            <p:cNvGrpSpPr>
              <a:grpSpLocks/>
            </p:cNvGrpSpPr>
            <p:nvPr/>
          </p:nvGrpSpPr>
          <p:grpSpPr bwMode="auto">
            <a:xfrm>
              <a:off x="1440" y="2592"/>
              <a:ext cx="1248" cy="1056"/>
              <a:chOff x="2976" y="720"/>
              <a:chExt cx="1248" cy="1056"/>
            </a:xfrm>
          </p:grpSpPr>
          <p:sp>
            <p:nvSpPr>
              <p:cNvPr id="17" name="AutoShape 10"/>
              <p:cNvSpPr>
                <a:spLocks noChangeArrowheads="1"/>
              </p:cNvSpPr>
              <p:nvPr/>
            </p:nvSpPr>
            <p:spPr bwMode="auto">
              <a:xfrm>
                <a:off x="3024" y="768"/>
                <a:ext cx="1152" cy="960"/>
              </a:xfrm>
              <a:prstGeom prst="hexagon">
                <a:avLst>
                  <a:gd name="adj" fmla="val 30000"/>
                  <a:gd name="vf" fmla="val 115470"/>
                </a:avLst>
              </a:prstGeom>
              <a:noFill/>
              <a:ln w="25400">
                <a:solidFill>
                  <a:srgbClr val="993300"/>
                </a:solidFill>
                <a:miter lim="800000"/>
                <a:headEnd/>
                <a:tailEnd/>
              </a:ln>
              <a:effectLst/>
            </p:spPr>
            <p:txBody>
              <a:bodyPr wrap="none" anchor="ctr">
                <a:prstTxWarp prst="textNoShape">
                  <a:avLst/>
                </a:prstTxWarp>
              </a:bodyPr>
              <a:lstStyle/>
              <a:p>
                <a:endParaRPr lang="en-US"/>
              </a:p>
            </p:txBody>
          </p:sp>
          <p:sp>
            <p:nvSpPr>
              <p:cNvPr id="18" name="Oval 11"/>
              <p:cNvSpPr>
                <a:spLocks noChangeArrowheads="1"/>
              </p:cNvSpPr>
              <p:nvPr/>
            </p:nvSpPr>
            <p:spPr bwMode="auto">
              <a:xfrm>
                <a:off x="3792" y="1632"/>
                <a:ext cx="144" cy="144"/>
              </a:xfrm>
              <a:prstGeom prst="ellipse">
                <a:avLst/>
              </a:prstGeom>
              <a:solidFill>
                <a:srgbClr val="CC0099"/>
              </a:solidFill>
              <a:ln w="9525">
                <a:solidFill>
                  <a:schemeClr val="tx1"/>
                </a:solidFill>
                <a:round/>
                <a:headEnd/>
                <a:tailEnd/>
              </a:ln>
              <a:effectLst/>
            </p:spPr>
            <p:txBody>
              <a:bodyPr wrap="none" anchor="ctr">
                <a:prstTxWarp prst="textNoShape">
                  <a:avLst/>
                </a:prstTxWarp>
              </a:bodyPr>
              <a:lstStyle/>
              <a:p>
                <a:endParaRPr lang="en-US"/>
              </a:p>
            </p:txBody>
          </p:sp>
          <p:sp>
            <p:nvSpPr>
              <p:cNvPr id="19" name="Oval 12"/>
              <p:cNvSpPr>
                <a:spLocks noChangeArrowheads="1"/>
              </p:cNvSpPr>
              <p:nvPr/>
            </p:nvSpPr>
            <p:spPr bwMode="auto">
              <a:xfrm>
                <a:off x="2976" y="1200"/>
                <a:ext cx="144" cy="144"/>
              </a:xfrm>
              <a:prstGeom prst="ellipse">
                <a:avLst/>
              </a:prstGeom>
              <a:solidFill>
                <a:srgbClr val="0080FF"/>
              </a:solidFill>
              <a:ln w="9525">
                <a:solidFill>
                  <a:schemeClr val="tx1"/>
                </a:solidFill>
                <a:round/>
                <a:headEnd/>
                <a:tailEnd/>
              </a:ln>
              <a:effectLst/>
            </p:spPr>
            <p:txBody>
              <a:bodyPr wrap="none" anchor="ctr">
                <a:prstTxWarp prst="textNoShape">
                  <a:avLst/>
                </a:prstTxWarp>
              </a:bodyPr>
              <a:lstStyle/>
              <a:p>
                <a:endParaRPr lang="en-US"/>
              </a:p>
            </p:txBody>
          </p:sp>
          <p:sp>
            <p:nvSpPr>
              <p:cNvPr id="20" name="Oval 13"/>
              <p:cNvSpPr>
                <a:spLocks noChangeArrowheads="1"/>
              </p:cNvSpPr>
              <p:nvPr/>
            </p:nvSpPr>
            <p:spPr bwMode="auto">
              <a:xfrm>
                <a:off x="3504" y="1104"/>
                <a:ext cx="144" cy="144"/>
              </a:xfrm>
              <a:prstGeom prst="ellipse">
                <a:avLst/>
              </a:prstGeom>
              <a:solidFill>
                <a:srgbClr val="0080FF"/>
              </a:solidFill>
              <a:ln w="9525">
                <a:solidFill>
                  <a:schemeClr val="tx1"/>
                </a:solidFill>
                <a:round/>
                <a:headEnd/>
                <a:tailEnd/>
              </a:ln>
              <a:effectLst/>
            </p:spPr>
            <p:txBody>
              <a:bodyPr wrap="none" anchor="ctr">
                <a:prstTxWarp prst="textNoShape">
                  <a:avLst/>
                </a:prstTxWarp>
              </a:bodyPr>
              <a:lstStyle/>
              <a:p>
                <a:endParaRPr lang="en-US"/>
              </a:p>
            </p:txBody>
          </p:sp>
          <p:sp>
            <p:nvSpPr>
              <p:cNvPr id="21" name="Oval 14"/>
              <p:cNvSpPr>
                <a:spLocks noChangeArrowheads="1"/>
              </p:cNvSpPr>
              <p:nvPr/>
            </p:nvSpPr>
            <p:spPr bwMode="auto">
              <a:xfrm>
                <a:off x="4080" y="1200"/>
                <a:ext cx="144" cy="144"/>
              </a:xfrm>
              <a:prstGeom prst="ellipse">
                <a:avLst/>
              </a:prstGeom>
              <a:solidFill>
                <a:srgbClr val="0080FF"/>
              </a:solidFill>
              <a:ln w="9525">
                <a:solidFill>
                  <a:schemeClr val="tx1"/>
                </a:solidFill>
                <a:round/>
                <a:headEnd/>
                <a:tailEnd/>
              </a:ln>
              <a:effectLst/>
            </p:spPr>
            <p:txBody>
              <a:bodyPr wrap="none" anchor="ctr">
                <a:prstTxWarp prst="textNoShape">
                  <a:avLst/>
                </a:prstTxWarp>
              </a:bodyPr>
              <a:lstStyle/>
              <a:p>
                <a:endParaRPr lang="en-US"/>
              </a:p>
            </p:txBody>
          </p:sp>
          <p:sp>
            <p:nvSpPr>
              <p:cNvPr id="22" name="Oval 15"/>
              <p:cNvSpPr>
                <a:spLocks noChangeArrowheads="1"/>
              </p:cNvSpPr>
              <p:nvPr/>
            </p:nvSpPr>
            <p:spPr bwMode="auto">
              <a:xfrm>
                <a:off x="3600" y="1200"/>
                <a:ext cx="144" cy="144"/>
              </a:xfrm>
              <a:prstGeom prst="ellipse">
                <a:avLst/>
              </a:prstGeom>
              <a:solidFill>
                <a:srgbClr val="008000"/>
              </a:solidFill>
              <a:ln w="9525">
                <a:solidFill>
                  <a:schemeClr val="tx1"/>
                </a:solidFill>
                <a:round/>
                <a:headEnd/>
                <a:tailEnd/>
              </a:ln>
              <a:effectLst/>
            </p:spPr>
            <p:txBody>
              <a:bodyPr wrap="none" anchor="ctr">
                <a:prstTxWarp prst="textNoShape">
                  <a:avLst/>
                </a:prstTxWarp>
              </a:bodyPr>
              <a:lstStyle/>
              <a:p>
                <a:endParaRPr lang="en-US"/>
              </a:p>
            </p:txBody>
          </p:sp>
          <p:sp>
            <p:nvSpPr>
              <p:cNvPr id="23" name="Oval 16"/>
              <p:cNvSpPr>
                <a:spLocks noChangeArrowheads="1"/>
              </p:cNvSpPr>
              <p:nvPr/>
            </p:nvSpPr>
            <p:spPr bwMode="auto">
              <a:xfrm>
                <a:off x="3456" y="1200"/>
                <a:ext cx="144" cy="144"/>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24" name="Oval 17"/>
              <p:cNvSpPr>
                <a:spLocks noChangeArrowheads="1"/>
              </p:cNvSpPr>
              <p:nvPr/>
            </p:nvSpPr>
            <p:spPr bwMode="auto">
              <a:xfrm>
                <a:off x="3264" y="720"/>
                <a:ext cx="144" cy="144"/>
              </a:xfrm>
              <a:prstGeom prst="ellipse">
                <a:avLst/>
              </a:prstGeom>
              <a:solidFill>
                <a:srgbClr val="CC0099"/>
              </a:solidFill>
              <a:ln w="9525">
                <a:solidFill>
                  <a:schemeClr val="tx1"/>
                </a:solidFill>
                <a:round/>
                <a:headEnd/>
                <a:tailEnd/>
              </a:ln>
              <a:effectLst/>
            </p:spPr>
            <p:txBody>
              <a:bodyPr wrap="none" anchor="ctr">
                <a:prstTxWarp prst="textNoShape">
                  <a:avLst/>
                </a:prstTxWarp>
              </a:bodyPr>
              <a:lstStyle/>
              <a:p>
                <a:endParaRPr lang="en-US"/>
              </a:p>
            </p:txBody>
          </p:sp>
          <p:sp>
            <p:nvSpPr>
              <p:cNvPr id="25" name="Oval 18"/>
              <p:cNvSpPr>
                <a:spLocks noChangeArrowheads="1"/>
              </p:cNvSpPr>
              <p:nvPr/>
            </p:nvSpPr>
            <p:spPr bwMode="auto">
              <a:xfrm>
                <a:off x="3792" y="720"/>
                <a:ext cx="144" cy="144"/>
              </a:xfrm>
              <a:prstGeom prst="ellipse">
                <a:avLst/>
              </a:prstGeom>
              <a:solidFill>
                <a:srgbClr val="CC0099"/>
              </a:solidFill>
              <a:ln w="9525">
                <a:solidFill>
                  <a:schemeClr val="tx1"/>
                </a:solidFill>
                <a:round/>
                <a:headEnd/>
                <a:tailEnd/>
              </a:ln>
              <a:effectLst/>
            </p:spPr>
            <p:txBody>
              <a:bodyPr wrap="none" anchor="ctr">
                <a:prstTxWarp prst="textNoShape">
                  <a:avLst/>
                </a:prstTxWarp>
              </a:bodyPr>
              <a:lstStyle/>
              <a:p>
                <a:endParaRPr lang="en-US"/>
              </a:p>
            </p:txBody>
          </p:sp>
          <p:sp>
            <p:nvSpPr>
              <p:cNvPr id="26" name="Oval 19"/>
              <p:cNvSpPr>
                <a:spLocks noChangeArrowheads="1"/>
              </p:cNvSpPr>
              <p:nvPr/>
            </p:nvSpPr>
            <p:spPr bwMode="auto">
              <a:xfrm>
                <a:off x="3216" y="1632"/>
                <a:ext cx="144" cy="144"/>
              </a:xfrm>
              <a:prstGeom prst="ellipse">
                <a:avLst/>
              </a:prstGeom>
              <a:solidFill>
                <a:srgbClr val="CC0099"/>
              </a:solidFill>
              <a:ln w="9525">
                <a:solidFill>
                  <a:schemeClr val="tx1"/>
                </a:solidFill>
                <a:round/>
                <a:headEnd/>
                <a:tailEnd/>
              </a:ln>
              <a:effectLst/>
            </p:spPr>
            <p:txBody>
              <a:bodyPr wrap="none" anchor="ctr">
                <a:prstTxWarp prst="textNoShape">
                  <a:avLst/>
                </a:prstTxWarp>
              </a:bodyPr>
              <a:lstStyle/>
              <a:p>
                <a:endParaRPr lang="en-US"/>
              </a:p>
            </p:txBody>
          </p:sp>
        </p:grpSp>
        <p:sp>
          <p:nvSpPr>
            <p:cNvPr id="10" name="Rectangle 20"/>
            <p:cNvSpPr>
              <a:spLocks noChangeArrowheads="1"/>
            </p:cNvSpPr>
            <p:nvPr/>
          </p:nvSpPr>
          <p:spPr bwMode="auto">
            <a:xfrm>
              <a:off x="768" y="3696"/>
              <a:ext cx="1620" cy="302"/>
            </a:xfrm>
            <a:prstGeom prst="rect">
              <a:avLst/>
            </a:prstGeom>
            <a:noFill/>
            <a:ln w="9525">
              <a:noFill/>
              <a:miter lim="800000"/>
              <a:headEnd/>
              <a:tailEnd/>
            </a:ln>
            <a:effectLst/>
          </p:spPr>
          <p:txBody>
            <a:bodyPr wrap="none">
              <a:prstTxWarp prst="textNoShape">
                <a:avLst/>
              </a:prstTxWarp>
              <a:spAutoFit/>
            </a:bodyPr>
            <a:lstStyle/>
            <a:p>
              <a:r>
                <a:rPr lang="en-US" dirty="0">
                  <a:latin typeface="Symbol" charset="2"/>
                </a:rPr>
                <a:t>h</a:t>
              </a:r>
              <a:r>
                <a:rPr lang="en-US" b="1" baseline="-25000" dirty="0"/>
                <a:t>1</a:t>
              </a:r>
              <a:r>
                <a:rPr lang="en-US" dirty="0"/>
                <a:t>  I</a:t>
              </a:r>
              <a:r>
                <a:rPr lang="en-US" b="1" baseline="30000" dirty="0"/>
                <a:t>G</a:t>
              </a:r>
              <a:r>
                <a:rPr lang="en-US" dirty="0"/>
                <a:t>(J</a:t>
              </a:r>
              <a:r>
                <a:rPr lang="en-US" b="1" baseline="30000" dirty="0"/>
                <a:t>PC</a:t>
              </a:r>
              <a:r>
                <a:rPr lang="en-US" dirty="0"/>
                <a:t>)=0</a:t>
              </a:r>
              <a:r>
                <a:rPr lang="en-US" b="1" baseline="30000" dirty="0"/>
                <a:t>+</a:t>
              </a:r>
              <a:r>
                <a:rPr lang="en-US" dirty="0"/>
                <a:t>(1</a:t>
              </a:r>
              <a:r>
                <a:rPr lang="en-US" b="1" baseline="30000" dirty="0"/>
                <a:t>-+</a:t>
              </a:r>
              <a:r>
                <a:rPr lang="en-US" dirty="0"/>
                <a:t>) </a:t>
              </a:r>
            </a:p>
          </p:txBody>
        </p:sp>
        <p:sp>
          <p:nvSpPr>
            <p:cNvPr id="11" name="Rectangle 21"/>
            <p:cNvSpPr>
              <a:spLocks noChangeArrowheads="1"/>
            </p:cNvSpPr>
            <p:nvPr/>
          </p:nvSpPr>
          <p:spPr bwMode="auto">
            <a:xfrm>
              <a:off x="2976" y="3024"/>
              <a:ext cx="1715" cy="365"/>
            </a:xfrm>
            <a:prstGeom prst="rect">
              <a:avLst/>
            </a:prstGeom>
            <a:noFill/>
            <a:ln w="9525">
              <a:noFill/>
              <a:miter lim="800000"/>
              <a:headEnd/>
              <a:tailEnd/>
            </a:ln>
            <a:effectLst/>
          </p:spPr>
          <p:txBody>
            <a:bodyPr wrap="none">
              <a:prstTxWarp prst="textNoShape">
                <a:avLst/>
              </a:prstTxWarp>
              <a:spAutoFit/>
            </a:bodyPr>
            <a:lstStyle/>
            <a:p>
              <a:r>
                <a:rPr lang="en-US" dirty="0">
                  <a:solidFill>
                    <a:srgbClr val="CC0099"/>
                  </a:solidFill>
                </a:rPr>
                <a:t>K</a:t>
              </a:r>
              <a:r>
                <a:rPr lang="en-US" b="1" baseline="-25000" dirty="0">
                  <a:solidFill>
                    <a:srgbClr val="CC0099"/>
                  </a:solidFill>
                </a:rPr>
                <a:t>1</a:t>
              </a:r>
              <a:r>
                <a:rPr lang="en-US" dirty="0">
                  <a:solidFill>
                    <a:srgbClr val="CC0099"/>
                  </a:solidFill>
                </a:rPr>
                <a:t>  I</a:t>
              </a:r>
              <a:r>
                <a:rPr lang="en-US" b="1" baseline="30000" dirty="0">
                  <a:solidFill>
                    <a:srgbClr val="CC0099"/>
                  </a:solidFill>
                </a:rPr>
                <a:t>G</a:t>
              </a:r>
              <a:r>
                <a:rPr lang="en-US" dirty="0">
                  <a:solidFill>
                    <a:srgbClr val="CC0099"/>
                  </a:solidFill>
                </a:rPr>
                <a:t>(J</a:t>
              </a:r>
              <a:r>
                <a:rPr lang="en-US" b="1" baseline="30000" dirty="0">
                  <a:solidFill>
                    <a:srgbClr val="CC0099"/>
                  </a:solidFill>
                </a:rPr>
                <a:t>PC</a:t>
              </a:r>
              <a:r>
                <a:rPr lang="en-US" dirty="0">
                  <a:solidFill>
                    <a:srgbClr val="CC0099"/>
                  </a:solidFill>
                </a:rPr>
                <a:t>)= </a:t>
              </a:r>
              <a:r>
                <a:rPr lang="en-US" sz="3200" dirty="0">
                  <a:solidFill>
                    <a:srgbClr val="CC0099"/>
                  </a:solidFill>
                  <a:ea typeface="Tahoma" charset="0"/>
                  <a:cs typeface="Tahoma" charset="0"/>
                </a:rPr>
                <a:t>½</a:t>
              </a:r>
              <a:r>
                <a:rPr lang="en-US" dirty="0">
                  <a:solidFill>
                    <a:srgbClr val="CC0099"/>
                  </a:solidFill>
                </a:rPr>
                <a:t> (1</a:t>
              </a:r>
              <a:r>
                <a:rPr lang="en-US" b="1" baseline="30000" dirty="0">
                  <a:solidFill>
                    <a:srgbClr val="CC0099"/>
                  </a:solidFill>
                </a:rPr>
                <a:t>-</a:t>
              </a:r>
              <a:r>
                <a:rPr lang="en-US" dirty="0">
                  <a:solidFill>
                    <a:srgbClr val="CC0099"/>
                  </a:solidFill>
                </a:rPr>
                <a:t>)</a:t>
              </a:r>
            </a:p>
          </p:txBody>
        </p:sp>
        <p:sp>
          <p:nvSpPr>
            <p:cNvPr id="12" name="Line 22"/>
            <p:cNvSpPr>
              <a:spLocks noChangeShapeType="1"/>
            </p:cNvSpPr>
            <p:nvPr/>
          </p:nvSpPr>
          <p:spPr bwMode="auto">
            <a:xfrm flipH="1" flipV="1">
              <a:off x="2208" y="3216"/>
              <a:ext cx="672" cy="384"/>
            </a:xfrm>
            <a:prstGeom prst="line">
              <a:avLst/>
            </a:prstGeom>
            <a:noFill/>
            <a:ln w="25400">
              <a:solidFill>
                <a:srgbClr val="800000"/>
              </a:solidFill>
              <a:round/>
              <a:headEnd/>
              <a:tailEnd type="triangle" w="med" len="med"/>
            </a:ln>
            <a:effectLst/>
          </p:spPr>
          <p:txBody>
            <a:bodyPr>
              <a:prstTxWarp prst="textNoShape">
                <a:avLst/>
              </a:prstTxWarp>
            </a:bodyPr>
            <a:lstStyle/>
            <a:p>
              <a:endParaRPr lang="en-US"/>
            </a:p>
          </p:txBody>
        </p:sp>
        <p:sp>
          <p:nvSpPr>
            <p:cNvPr id="13" name="Line 23"/>
            <p:cNvSpPr>
              <a:spLocks noChangeShapeType="1"/>
            </p:cNvSpPr>
            <p:nvPr/>
          </p:nvSpPr>
          <p:spPr bwMode="auto">
            <a:xfrm flipV="1">
              <a:off x="1104" y="3216"/>
              <a:ext cx="816" cy="480"/>
            </a:xfrm>
            <a:prstGeom prst="line">
              <a:avLst/>
            </a:prstGeom>
            <a:noFill/>
            <a:ln w="25400">
              <a:solidFill>
                <a:srgbClr val="FF6600"/>
              </a:solidFill>
              <a:round/>
              <a:headEnd/>
              <a:tailEnd type="triangle" w="med" len="med"/>
            </a:ln>
            <a:effectLst/>
          </p:spPr>
          <p:txBody>
            <a:bodyPr>
              <a:prstTxWarp prst="textNoShape">
                <a:avLst/>
              </a:prstTxWarp>
            </a:bodyPr>
            <a:lstStyle/>
            <a:p>
              <a:endParaRPr lang="en-US"/>
            </a:p>
          </p:txBody>
        </p:sp>
        <p:sp>
          <p:nvSpPr>
            <p:cNvPr id="14" name="Line 24"/>
            <p:cNvSpPr>
              <a:spLocks noChangeShapeType="1"/>
            </p:cNvSpPr>
            <p:nvPr/>
          </p:nvSpPr>
          <p:spPr bwMode="auto">
            <a:xfrm flipV="1">
              <a:off x="2496" y="3264"/>
              <a:ext cx="480" cy="240"/>
            </a:xfrm>
            <a:prstGeom prst="line">
              <a:avLst/>
            </a:prstGeom>
            <a:noFill/>
            <a:ln w="25400">
              <a:solidFill>
                <a:srgbClr val="CC0099"/>
              </a:solidFill>
              <a:round/>
              <a:headEnd type="triangle" w="med" len="med"/>
              <a:tailEnd/>
            </a:ln>
            <a:effectLst/>
          </p:spPr>
          <p:txBody>
            <a:bodyPr>
              <a:prstTxWarp prst="textNoShape">
                <a:avLst/>
              </a:prstTxWarp>
            </a:bodyPr>
            <a:lstStyle/>
            <a:p>
              <a:endParaRPr lang="en-US"/>
            </a:p>
          </p:txBody>
        </p:sp>
        <p:sp>
          <p:nvSpPr>
            <p:cNvPr id="15" name="Line 25"/>
            <p:cNvSpPr>
              <a:spLocks noChangeShapeType="1"/>
            </p:cNvSpPr>
            <p:nvPr/>
          </p:nvSpPr>
          <p:spPr bwMode="auto">
            <a:xfrm flipH="1" flipV="1">
              <a:off x="1968" y="2736"/>
              <a:ext cx="960" cy="432"/>
            </a:xfrm>
            <a:prstGeom prst="line">
              <a:avLst/>
            </a:prstGeom>
            <a:noFill/>
            <a:ln w="25400">
              <a:solidFill>
                <a:srgbClr val="CC0099"/>
              </a:solidFill>
              <a:round/>
              <a:headEnd/>
              <a:tailEnd type="triangle" w="med" len="med"/>
            </a:ln>
            <a:effectLst/>
          </p:spPr>
          <p:txBody>
            <a:bodyPr>
              <a:prstTxWarp prst="textNoShape">
                <a:avLst/>
              </a:prstTxWarp>
            </a:bodyPr>
            <a:lstStyle/>
            <a:p>
              <a:endParaRPr lang="en-US"/>
            </a:p>
          </p:txBody>
        </p:sp>
        <p:sp>
          <p:nvSpPr>
            <p:cNvPr id="16" name="Line 26"/>
            <p:cNvSpPr>
              <a:spLocks noChangeShapeType="1"/>
            </p:cNvSpPr>
            <p:nvPr/>
          </p:nvSpPr>
          <p:spPr bwMode="auto">
            <a:xfrm>
              <a:off x="288" y="3024"/>
              <a:ext cx="1056" cy="96"/>
            </a:xfrm>
            <a:prstGeom prst="line">
              <a:avLst/>
            </a:prstGeom>
            <a:noFill/>
            <a:ln w="25400">
              <a:solidFill>
                <a:srgbClr val="008000"/>
              </a:solidFill>
              <a:round/>
              <a:headEnd/>
              <a:tailEnd type="triangle" w="med" len="med"/>
            </a:ln>
            <a:effectLst/>
          </p:spPr>
          <p:txBody>
            <a:bodyPr>
              <a:prstTxWarp prst="textNoShape">
                <a:avLst/>
              </a:prstTxWarp>
            </a:bodyPr>
            <a:lstStyle/>
            <a:p>
              <a:endParaRPr lang="en-US"/>
            </a:p>
          </p:txBody>
        </p:sp>
      </p:grpSp>
      <p:sp>
        <p:nvSpPr>
          <p:cNvPr id="27" name="TextBox 26"/>
          <p:cNvSpPr txBox="1"/>
          <p:nvPr/>
        </p:nvSpPr>
        <p:spPr>
          <a:xfrm>
            <a:off x="162120" y="1051716"/>
            <a:ext cx="4224290" cy="2308324"/>
          </a:xfrm>
          <a:prstGeom prst="rect">
            <a:avLst/>
          </a:prstGeom>
          <a:noFill/>
        </p:spPr>
        <p:txBody>
          <a:bodyPr wrap="square" rtlCol="0">
            <a:spAutoFit/>
          </a:bodyPr>
          <a:lstStyle/>
          <a:p>
            <a:r>
              <a:rPr lang="en-US" sz="2400" dirty="0">
                <a:solidFill>
                  <a:srgbClr val="0000FF"/>
                </a:solidFill>
                <a:latin typeface="Calibri"/>
                <a:cs typeface="Calibri"/>
              </a:rPr>
              <a:t>Lattice QCD suggests 5 nonets of mesons with exotic quantum number: </a:t>
            </a:r>
            <a:endParaRPr lang="en-US" sz="2400" b="1" dirty="0">
              <a:solidFill>
                <a:srgbClr val="0000FF"/>
              </a:solidFill>
            </a:endParaRPr>
          </a:p>
          <a:p>
            <a:r>
              <a:rPr lang="en-US" sz="2400" dirty="0">
                <a:solidFill>
                  <a:srgbClr val="0000FF"/>
                </a:solidFill>
                <a:latin typeface="Calibri"/>
                <a:cs typeface="Calibri"/>
              </a:rPr>
              <a:t>1 nonet of   </a:t>
            </a:r>
            <a:r>
              <a:rPr lang="en-US" sz="2400" dirty="0">
                <a:solidFill>
                  <a:srgbClr val="FF0000"/>
                </a:solidFill>
                <a:latin typeface="Calibri"/>
                <a:cs typeface="Calibri"/>
              </a:rPr>
              <a:t>0</a:t>
            </a:r>
            <a:r>
              <a:rPr lang="en-US" sz="2400" baseline="30000" dirty="0">
                <a:solidFill>
                  <a:srgbClr val="FF0000"/>
                </a:solidFill>
                <a:latin typeface="Calibri"/>
                <a:cs typeface="Calibri"/>
              </a:rPr>
              <a:t>+-</a:t>
            </a:r>
            <a:r>
              <a:rPr lang="en-US" sz="2400" dirty="0">
                <a:solidFill>
                  <a:srgbClr val="FF0000"/>
                </a:solidFill>
                <a:latin typeface="Calibri"/>
                <a:cs typeface="Calibri"/>
              </a:rPr>
              <a:t>  exotic </a:t>
            </a:r>
            <a:r>
              <a:rPr lang="en-US" sz="2400" dirty="0">
                <a:solidFill>
                  <a:srgbClr val="0000FF"/>
                </a:solidFill>
                <a:latin typeface="Calibri"/>
                <a:cs typeface="Calibri"/>
              </a:rPr>
              <a:t>mesons</a:t>
            </a:r>
          </a:p>
          <a:p>
            <a:r>
              <a:rPr lang="en-US" sz="2400" dirty="0">
                <a:solidFill>
                  <a:srgbClr val="0000FF"/>
                </a:solidFill>
                <a:latin typeface="Calibri"/>
                <a:cs typeface="Calibri"/>
              </a:rPr>
              <a:t>2 nonets of </a:t>
            </a:r>
            <a:r>
              <a:rPr lang="en-US" sz="2400" dirty="0">
                <a:solidFill>
                  <a:srgbClr val="FF0000"/>
                </a:solidFill>
                <a:latin typeface="Calibri"/>
                <a:cs typeface="Calibri"/>
              </a:rPr>
              <a:t>1</a:t>
            </a:r>
            <a:r>
              <a:rPr lang="en-US" sz="2400" baseline="30000" dirty="0">
                <a:solidFill>
                  <a:srgbClr val="FF0000"/>
                </a:solidFill>
                <a:latin typeface="Calibri"/>
                <a:cs typeface="Calibri"/>
              </a:rPr>
              <a:t>-+   </a:t>
            </a:r>
            <a:r>
              <a:rPr lang="en-US" sz="2400" dirty="0">
                <a:solidFill>
                  <a:srgbClr val="FF0000"/>
                </a:solidFill>
                <a:latin typeface="Calibri"/>
                <a:cs typeface="Calibri"/>
              </a:rPr>
              <a:t>exotic </a:t>
            </a:r>
            <a:r>
              <a:rPr lang="en-US" sz="2400" dirty="0">
                <a:solidFill>
                  <a:srgbClr val="0000FF"/>
                </a:solidFill>
                <a:latin typeface="Calibri"/>
                <a:cs typeface="Calibri"/>
              </a:rPr>
              <a:t>mesons</a:t>
            </a:r>
            <a:endParaRPr lang="en-US" sz="2400" dirty="0">
              <a:solidFill>
                <a:srgbClr val="FF0000"/>
              </a:solidFill>
              <a:latin typeface="Calibri"/>
              <a:cs typeface="Calibri"/>
            </a:endParaRPr>
          </a:p>
          <a:p>
            <a:r>
              <a:rPr lang="en-US" sz="2400" dirty="0">
                <a:solidFill>
                  <a:srgbClr val="0000FF"/>
                </a:solidFill>
                <a:latin typeface="Calibri"/>
                <a:cs typeface="Calibri"/>
              </a:rPr>
              <a:t>2 nonets of </a:t>
            </a:r>
            <a:r>
              <a:rPr lang="en-US" sz="2400" dirty="0">
                <a:solidFill>
                  <a:srgbClr val="FF0000"/>
                </a:solidFill>
                <a:latin typeface="Calibri"/>
                <a:cs typeface="Calibri"/>
              </a:rPr>
              <a:t>2</a:t>
            </a:r>
            <a:r>
              <a:rPr lang="en-US" sz="2400" baseline="30000" dirty="0">
                <a:solidFill>
                  <a:srgbClr val="FF0000"/>
                </a:solidFill>
                <a:latin typeface="Calibri"/>
                <a:cs typeface="Calibri"/>
              </a:rPr>
              <a:t>+-  </a:t>
            </a:r>
            <a:r>
              <a:rPr lang="en-US" sz="2400" dirty="0">
                <a:solidFill>
                  <a:srgbClr val="FF0000"/>
                </a:solidFill>
                <a:latin typeface="Calibri"/>
                <a:cs typeface="Calibri"/>
              </a:rPr>
              <a:t>exotic  </a:t>
            </a:r>
            <a:r>
              <a:rPr lang="en-US" sz="2400" dirty="0">
                <a:solidFill>
                  <a:srgbClr val="0000FF"/>
                </a:solidFill>
                <a:latin typeface="Calibri"/>
                <a:cs typeface="Calibri"/>
              </a:rPr>
              <a:t>mesons</a:t>
            </a:r>
          </a:p>
        </p:txBody>
      </p:sp>
      <p:pic>
        <p:nvPicPr>
          <p:cNvPr id="49" name="Picture 48"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0826" y="2155034"/>
            <a:ext cx="279400" cy="190500"/>
          </a:xfrm>
          <a:prstGeom prst="rect">
            <a:avLst/>
          </a:prstGeom>
        </p:spPr>
      </p:pic>
      <p:pic>
        <p:nvPicPr>
          <p:cNvPr id="50" name="Picture 49"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3748" y="1785445"/>
            <a:ext cx="254000" cy="203200"/>
          </a:xfrm>
          <a:prstGeom prst="rect">
            <a:avLst/>
          </a:prstGeom>
        </p:spPr>
      </p:pic>
      <p:sp>
        <p:nvSpPr>
          <p:cNvPr id="28" name="TextBox 27"/>
          <p:cNvSpPr txBox="1"/>
          <p:nvPr/>
        </p:nvSpPr>
        <p:spPr>
          <a:xfrm>
            <a:off x="612025" y="3285684"/>
            <a:ext cx="5640749" cy="461665"/>
          </a:xfrm>
          <a:prstGeom prst="rect">
            <a:avLst/>
          </a:prstGeom>
          <a:noFill/>
        </p:spPr>
        <p:txBody>
          <a:bodyPr wrap="none" rtlCol="0">
            <a:spAutoFit/>
          </a:bodyPr>
          <a:lstStyle/>
          <a:p>
            <a:r>
              <a:rPr lang="en-US" sz="2400" dirty="0">
                <a:solidFill>
                  <a:srgbClr val="0080FF"/>
                </a:solidFill>
                <a:latin typeface="Calibri"/>
                <a:cs typeface="Calibri"/>
              </a:rPr>
              <a:t>Experimental evidence exists for </a:t>
            </a:r>
            <a:r>
              <a:rPr lang="en-US" sz="2400" dirty="0">
                <a:solidFill>
                  <a:srgbClr val="0080FF"/>
                </a:solidFill>
                <a:latin typeface="Symbol" charset="2"/>
                <a:cs typeface="Symbol" charset="2"/>
              </a:rPr>
              <a:t>p</a:t>
            </a:r>
            <a:r>
              <a:rPr lang="en-US" sz="2400" baseline="-25000" dirty="0">
                <a:solidFill>
                  <a:srgbClr val="0080FF"/>
                </a:solidFill>
                <a:latin typeface="Calibri"/>
                <a:cs typeface="Calibri"/>
              </a:rPr>
              <a:t>1</a:t>
            </a:r>
            <a:r>
              <a:rPr lang="en-US" sz="2400" dirty="0">
                <a:solidFill>
                  <a:srgbClr val="0080FF"/>
                </a:solidFill>
                <a:latin typeface="Calibri"/>
                <a:cs typeface="Calibri"/>
              </a:rPr>
              <a:t> states.</a:t>
            </a:r>
          </a:p>
        </p:txBody>
      </p:sp>
      <p:sp>
        <p:nvSpPr>
          <p:cNvPr id="69" name="TextBox 68"/>
          <p:cNvSpPr txBox="1"/>
          <p:nvPr/>
        </p:nvSpPr>
        <p:spPr>
          <a:xfrm>
            <a:off x="162119" y="4853549"/>
            <a:ext cx="3813573" cy="1631216"/>
          </a:xfrm>
          <a:prstGeom prst="rect">
            <a:avLst/>
          </a:prstGeom>
          <a:noFill/>
        </p:spPr>
        <p:txBody>
          <a:bodyPr wrap="square" rtlCol="0">
            <a:spAutoFit/>
          </a:bodyPr>
          <a:lstStyle/>
          <a:p>
            <a:r>
              <a:rPr lang="en-US" sz="2000" b="1" dirty="0">
                <a:solidFill>
                  <a:schemeClr val="accent6">
                    <a:lumMod val="75000"/>
                  </a:schemeClr>
                </a:solidFill>
              </a:rPr>
              <a:t>``Constituent gluon’’ behaves like </a:t>
            </a:r>
            <a:r>
              <a:rPr lang="en-US" sz="2000" b="1" dirty="0">
                <a:solidFill>
                  <a:srgbClr val="000090"/>
                </a:solidFill>
              </a:rPr>
              <a:t>J</a:t>
            </a:r>
            <a:r>
              <a:rPr lang="en-US" sz="2000" b="1" baseline="30000" dirty="0">
                <a:solidFill>
                  <a:srgbClr val="000090"/>
                </a:solidFill>
              </a:rPr>
              <a:t>PC</a:t>
            </a:r>
            <a:r>
              <a:rPr lang="en-US" sz="2000" b="1" dirty="0">
                <a:solidFill>
                  <a:srgbClr val="000090"/>
                </a:solidFill>
              </a:rPr>
              <a:t> = 1</a:t>
            </a:r>
            <a:r>
              <a:rPr lang="en-US" sz="2000" b="1" baseline="30000" dirty="0">
                <a:solidFill>
                  <a:srgbClr val="000090"/>
                </a:solidFill>
              </a:rPr>
              <a:t>+-  </a:t>
            </a:r>
            <a:r>
              <a:rPr lang="en-US" sz="2000" b="1" dirty="0">
                <a:solidFill>
                  <a:schemeClr val="accent6">
                    <a:lumMod val="75000"/>
                  </a:schemeClr>
                </a:solidFill>
              </a:rPr>
              <a:t>with a  mass of  </a:t>
            </a:r>
            <a:r>
              <a:rPr lang="en-US" sz="2000" b="1" dirty="0">
                <a:solidFill>
                  <a:srgbClr val="000090"/>
                </a:solidFill>
              </a:rPr>
              <a:t>1-1.5 </a:t>
            </a:r>
            <a:r>
              <a:rPr lang="en-US" sz="2000" b="1" dirty="0" err="1">
                <a:solidFill>
                  <a:srgbClr val="000090"/>
                </a:solidFill>
              </a:rPr>
              <a:t>GeV</a:t>
            </a:r>
            <a:endParaRPr lang="en-US" sz="2000" b="1" dirty="0">
              <a:solidFill>
                <a:srgbClr val="000090"/>
              </a:solidFill>
            </a:endParaRPr>
          </a:p>
          <a:p>
            <a:r>
              <a:rPr lang="en-US" sz="2000" b="1" dirty="0">
                <a:solidFill>
                  <a:schemeClr val="accent6">
                    <a:lumMod val="75000"/>
                  </a:schemeClr>
                </a:solidFill>
              </a:rPr>
              <a:t>The lightest hybrid nonets: </a:t>
            </a:r>
          </a:p>
          <a:p>
            <a:r>
              <a:rPr lang="en-US" sz="2000" b="1" dirty="0">
                <a:solidFill>
                  <a:schemeClr val="accent6">
                    <a:lumMod val="75000"/>
                  </a:schemeClr>
                </a:solidFill>
              </a:rPr>
              <a:t>    1</a:t>
            </a:r>
            <a:r>
              <a:rPr lang="en-US" sz="2000" b="1" baseline="30000" dirty="0">
                <a:solidFill>
                  <a:schemeClr val="accent6">
                    <a:lumMod val="75000"/>
                  </a:schemeClr>
                </a:solidFill>
              </a:rPr>
              <a:t>--</a:t>
            </a:r>
            <a:r>
              <a:rPr lang="en-US" sz="2000" b="1" dirty="0">
                <a:solidFill>
                  <a:schemeClr val="accent6">
                    <a:lumMod val="75000"/>
                  </a:schemeClr>
                </a:solidFill>
              </a:rPr>
              <a:t>, (0</a:t>
            </a:r>
            <a:r>
              <a:rPr lang="en-US" sz="2000" b="1" baseline="30000" dirty="0">
                <a:solidFill>
                  <a:schemeClr val="accent6">
                    <a:lumMod val="75000"/>
                  </a:schemeClr>
                </a:solidFill>
              </a:rPr>
              <a:t>-+</a:t>
            </a:r>
            <a:r>
              <a:rPr lang="en-US" sz="2000" b="1" dirty="0">
                <a:solidFill>
                  <a:schemeClr val="accent6">
                    <a:lumMod val="75000"/>
                  </a:schemeClr>
                </a:solidFill>
              </a:rPr>
              <a:t>,</a:t>
            </a:r>
            <a:r>
              <a:rPr lang="en-US" sz="2000" b="1" dirty="0">
                <a:solidFill>
                  <a:srgbClr val="FF0000"/>
                </a:solidFill>
              </a:rPr>
              <a:t>1</a:t>
            </a:r>
            <a:r>
              <a:rPr lang="en-US" sz="2000" b="1" baseline="30000" dirty="0">
                <a:solidFill>
                  <a:srgbClr val="FF0000"/>
                </a:solidFill>
              </a:rPr>
              <a:t>-+</a:t>
            </a:r>
            <a:r>
              <a:rPr lang="en-US" sz="2000" b="1" dirty="0">
                <a:solidFill>
                  <a:srgbClr val="FF0000"/>
                </a:solidFill>
              </a:rPr>
              <a:t>,</a:t>
            </a:r>
            <a:r>
              <a:rPr lang="en-US" sz="2000" b="1" dirty="0">
                <a:solidFill>
                  <a:schemeClr val="accent6">
                    <a:lumMod val="75000"/>
                  </a:schemeClr>
                </a:solidFill>
              </a:rPr>
              <a:t> 2</a:t>
            </a:r>
            <a:r>
              <a:rPr lang="en-US" sz="2000" b="1" baseline="30000" dirty="0">
                <a:solidFill>
                  <a:schemeClr val="accent6">
                    <a:lumMod val="75000"/>
                  </a:schemeClr>
                </a:solidFill>
              </a:rPr>
              <a:t>-+</a:t>
            </a:r>
            <a:r>
              <a:rPr lang="en-US" sz="2000" b="1" dirty="0">
                <a:solidFill>
                  <a:schemeClr val="accent6">
                    <a:lumMod val="75000"/>
                  </a:schemeClr>
                </a:solidFill>
              </a:rPr>
              <a:t>) </a:t>
            </a:r>
          </a:p>
        </p:txBody>
      </p:sp>
      <p:grpSp>
        <p:nvGrpSpPr>
          <p:cNvPr id="68" name="Group 67"/>
          <p:cNvGrpSpPr/>
          <p:nvPr/>
        </p:nvGrpSpPr>
        <p:grpSpPr>
          <a:xfrm>
            <a:off x="5976390" y="498350"/>
            <a:ext cx="3075345" cy="2959100"/>
            <a:chOff x="5980508" y="3838655"/>
            <a:chExt cx="3075345" cy="2959100"/>
          </a:xfrm>
        </p:grpSpPr>
        <p:pic>
          <p:nvPicPr>
            <p:cNvPr id="70" name="Picture 69"/>
            <p:cNvPicPr>
              <a:picLocks noChangeAspect="1"/>
            </p:cNvPicPr>
            <p:nvPr/>
          </p:nvPicPr>
          <p:blipFill>
            <a:blip r:embed="rId4"/>
            <a:stretch>
              <a:fillRect/>
            </a:stretch>
          </p:blipFill>
          <p:spPr>
            <a:xfrm>
              <a:off x="6848880" y="3838655"/>
              <a:ext cx="1714500" cy="2959100"/>
            </a:xfrm>
            <a:prstGeom prst="rect">
              <a:avLst/>
            </a:prstGeom>
          </p:spPr>
        </p:pic>
        <p:sp>
          <p:nvSpPr>
            <p:cNvPr id="71" name="Rectangle 70"/>
            <p:cNvSpPr/>
            <p:nvPr/>
          </p:nvSpPr>
          <p:spPr>
            <a:xfrm>
              <a:off x="7093975" y="5832996"/>
              <a:ext cx="1509635" cy="35851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2" name="Picture 7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0253" y="4947950"/>
              <a:ext cx="355600" cy="279400"/>
            </a:xfrm>
            <a:prstGeom prst="rect">
              <a:avLst/>
            </a:prstGeom>
          </p:spPr>
        </p:pic>
        <p:pic>
          <p:nvPicPr>
            <p:cNvPr id="73" name="Picture 72"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63753" y="4010353"/>
              <a:ext cx="279400" cy="203200"/>
            </a:xfrm>
            <a:prstGeom prst="rect">
              <a:avLst/>
            </a:prstGeom>
          </p:spPr>
        </p:pic>
        <p:pic>
          <p:nvPicPr>
            <p:cNvPr id="74" name="Picture 73"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0253" y="4515118"/>
              <a:ext cx="342900" cy="203200"/>
            </a:xfrm>
            <a:prstGeom prst="rect">
              <a:avLst/>
            </a:prstGeom>
          </p:spPr>
        </p:pic>
        <p:sp>
          <p:nvSpPr>
            <p:cNvPr id="75" name="TextBox 74"/>
            <p:cNvSpPr txBox="1"/>
            <p:nvPr/>
          </p:nvSpPr>
          <p:spPr>
            <a:xfrm>
              <a:off x="5980508" y="5278998"/>
              <a:ext cx="868372" cy="369332"/>
            </a:xfrm>
            <a:prstGeom prst="rect">
              <a:avLst/>
            </a:prstGeom>
            <a:noFill/>
          </p:spPr>
          <p:txBody>
            <a:bodyPr wrap="none" rtlCol="0">
              <a:spAutoFit/>
            </a:bodyPr>
            <a:lstStyle/>
            <a:p>
              <a:r>
                <a:rPr lang="en-US" dirty="0"/>
                <a:t>2.0GeV</a:t>
              </a:r>
            </a:p>
          </p:txBody>
        </p:sp>
        <p:sp>
          <p:nvSpPr>
            <p:cNvPr id="76" name="TextBox 75"/>
            <p:cNvSpPr txBox="1"/>
            <p:nvPr/>
          </p:nvSpPr>
          <p:spPr>
            <a:xfrm>
              <a:off x="6948127" y="6191510"/>
              <a:ext cx="543739" cy="461665"/>
            </a:xfrm>
            <a:prstGeom prst="rect">
              <a:avLst/>
            </a:prstGeom>
            <a:noFill/>
          </p:spPr>
          <p:txBody>
            <a:bodyPr wrap="none" rtlCol="0">
              <a:spAutoFit/>
            </a:bodyPr>
            <a:lstStyle/>
            <a:p>
              <a:r>
                <a:rPr lang="en-US" sz="2400" b="1" dirty="0">
                  <a:solidFill>
                    <a:srgbClr val="FF0000"/>
                  </a:solidFill>
                </a:rPr>
                <a:t>0</a:t>
              </a:r>
              <a:r>
                <a:rPr lang="en-US" sz="2400" b="1" baseline="30000" dirty="0">
                  <a:solidFill>
                    <a:srgbClr val="FF0000"/>
                  </a:solidFill>
                </a:rPr>
                <a:t>+-</a:t>
              </a:r>
            </a:p>
          </p:txBody>
        </p:sp>
        <p:sp>
          <p:nvSpPr>
            <p:cNvPr id="77" name="Rectangle 76"/>
            <p:cNvSpPr/>
            <p:nvPr/>
          </p:nvSpPr>
          <p:spPr>
            <a:xfrm>
              <a:off x="8035605" y="6191510"/>
              <a:ext cx="543739" cy="461665"/>
            </a:xfrm>
            <a:prstGeom prst="rect">
              <a:avLst/>
            </a:prstGeom>
          </p:spPr>
          <p:txBody>
            <a:bodyPr wrap="none">
              <a:spAutoFit/>
            </a:bodyPr>
            <a:lstStyle/>
            <a:p>
              <a:r>
                <a:rPr lang="en-US" sz="2400" b="1" dirty="0">
                  <a:solidFill>
                    <a:srgbClr val="FF0000"/>
                  </a:solidFill>
                </a:rPr>
                <a:t>2</a:t>
              </a:r>
              <a:r>
                <a:rPr lang="en-US" sz="2400" b="1" baseline="30000" dirty="0">
                  <a:solidFill>
                    <a:srgbClr val="FF0000"/>
                  </a:solidFill>
                </a:rPr>
                <a:t>+-</a:t>
              </a:r>
            </a:p>
          </p:txBody>
        </p:sp>
        <p:sp>
          <p:nvSpPr>
            <p:cNvPr id="78" name="Rectangle 77"/>
            <p:cNvSpPr/>
            <p:nvPr/>
          </p:nvSpPr>
          <p:spPr>
            <a:xfrm>
              <a:off x="7491866" y="6191510"/>
              <a:ext cx="543739" cy="461665"/>
            </a:xfrm>
            <a:prstGeom prst="rect">
              <a:avLst/>
            </a:prstGeom>
          </p:spPr>
          <p:txBody>
            <a:bodyPr wrap="none">
              <a:spAutoFit/>
            </a:bodyPr>
            <a:lstStyle/>
            <a:p>
              <a:r>
                <a:rPr lang="en-US" sz="2400" b="1" dirty="0">
                  <a:solidFill>
                    <a:srgbClr val="FF0000"/>
                  </a:solidFill>
                </a:rPr>
                <a:t>1</a:t>
              </a:r>
              <a:r>
                <a:rPr lang="en-US" sz="2400" b="1" baseline="30000" dirty="0">
                  <a:solidFill>
                    <a:srgbClr val="FF0000"/>
                  </a:solidFill>
                </a:rPr>
                <a:t>-+</a:t>
              </a:r>
            </a:p>
          </p:txBody>
        </p:sp>
        <p:sp>
          <p:nvSpPr>
            <p:cNvPr id="79" name="TextBox 78"/>
            <p:cNvSpPr txBox="1"/>
            <p:nvPr/>
          </p:nvSpPr>
          <p:spPr>
            <a:xfrm>
              <a:off x="6007221" y="4213553"/>
              <a:ext cx="841659" cy="369332"/>
            </a:xfrm>
            <a:prstGeom prst="rect">
              <a:avLst/>
            </a:prstGeom>
            <a:noFill/>
          </p:spPr>
          <p:txBody>
            <a:bodyPr wrap="none" rtlCol="0">
              <a:spAutoFit/>
            </a:bodyPr>
            <a:lstStyle/>
            <a:p>
              <a:r>
                <a:rPr lang="en-US" dirty="0"/>
                <a:t>2.5Gev</a:t>
              </a:r>
            </a:p>
          </p:txBody>
        </p:sp>
      </p:grpSp>
      <p:sp>
        <p:nvSpPr>
          <p:cNvPr id="3" name="TextBox 2"/>
          <p:cNvSpPr txBox="1"/>
          <p:nvPr/>
        </p:nvSpPr>
        <p:spPr>
          <a:xfrm>
            <a:off x="3860945" y="5827827"/>
            <a:ext cx="3867277" cy="369332"/>
          </a:xfrm>
          <a:prstGeom prst="rect">
            <a:avLst/>
          </a:prstGeom>
          <a:noFill/>
        </p:spPr>
        <p:txBody>
          <a:bodyPr wrap="none" rtlCol="0">
            <a:spAutoFit/>
          </a:bodyPr>
          <a:lstStyle/>
          <a:p>
            <a:r>
              <a:rPr lang="en-US" dirty="0" err="1">
                <a:solidFill>
                  <a:srgbClr val="FF00FF"/>
                </a:solidFill>
              </a:rPr>
              <a:t>Kaon</a:t>
            </a:r>
            <a:r>
              <a:rPr lang="en-US" dirty="0">
                <a:solidFill>
                  <a:srgbClr val="FF00FF"/>
                </a:solidFill>
              </a:rPr>
              <a:t> states do not have exotic QNs</a:t>
            </a:r>
          </a:p>
        </p:txBody>
      </p:sp>
      <p:sp>
        <p:nvSpPr>
          <p:cNvPr id="30" name="TextBox 29"/>
          <p:cNvSpPr txBox="1"/>
          <p:nvPr/>
        </p:nvSpPr>
        <p:spPr>
          <a:xfrm>
            <a:off x="7286234" y="6398220"/>
            <a:ext cx="1462284" cy="307777"/>
          </a:xfrm>
          <a:prstGeom prst="rect">
            <a:avLst/>
          </a:prstGeom>
          <a:noFill/>
        </p:spPr>
        <p:txBody>
          <a:bodyPr wrap="none" rtlCol="0">
            <a:spAutoFit/>
          </a:bodyPr>
          <a:lstStyle/>
          <a:p>
            <a:r>
              <a:rPr lang="en-US" sz="1400" dirty="0"/>
              <a:t>PRD84, 074023</a:t>
            </a:r>
          </a:p>
        </p:txBody>
      </p:sp>
      <p:sp>
        <p:nvSpPr>
          <p:cNvPr id="32" name="Slide Number Placeholder 31">
            <a:extLst>
              <a:ext uri="{FF2B5EF4-FFF2-40B4-BE49-F238E27FC236}">
                <a16:creationId xmlns:a16="http://schemas.microsoft.com/office/drawing/2014/main" id="{BADBA86D-23FB-824D-B519-D622E6D2892F}"/>
              </a:ext>
            </a:extLst>
          </p:cNvPr>
          <p:cNvSpPr>
            <a:spLocks noGrp="1"/>
          </p:cNvSpPr>
          <p:nvPr>
            <p:ph type="sldNum" sz="quarter" idx="12"/>
          </p:nvPr>
        </p:nvSpPr>
        <p:spPr/>
        <p:txBody>
          <a:bodyPr/>
          <a:lstStyle/>
          <a:p>
            <a:fld id="{6294C92D-0306-4E69-9CD3-20855E849650}" type="slidenum">
              <a:rPr kumimoji="0" lang="en-US" smtClean="0"/>
              <a:t>18</a:t>
            </a:fld>
            <a:endParaRPr kumimoji="0" lang="en-US"/>
          </a:p>
        </p:txBody>
      </p:sp>
    </p:spTree>
    <p:extLst>
      <p:ext uri="{BB962C8B-B14F-4D97-AF65-F5344CB8AC3E}">
        <p14:creationId xmlns:p14="http://schemas.microsoft.com/office/powerpoint/2010/main" val="39507145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Oval 42"/>
          <p:cNvSpPr/>
          <p:nvPr/>
        </p:nvSpPr>
        <p:spPr>
          <a:xfrm>
            <a:off x="4959590" y="3408508"/>
            <a:ext cx="3470317" cy="256216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r>
              <a:rPr lang="en-US"/>
              <a:t>October 18, 2018</a:t>
            </a:r>
          </a:p>
        </p:txBody>
      </p:sp>
      <p:sp>
        <p:nvSpPr>
          <p:cNvPr id="29" name="Footer Placeholder 28"/>
          <p:cNvSpPr>
            <a:spLocks noGrp="1"/>
          </p:cNvSpPr>
          <p:nvPr>
            <p:ph type="ftr" sz="quarter" idx="11"/>
          </p:nvPr>
        </p:nvSpPr>
        <p:spPr/>
        <p:txBody>
          <a:bodyPr/>
          <a:lstStyle/>
          <a:p>
            <a:r>
              <a:rPr kumimoji="0" lang="en-US"/>
              <a:t>GWU</a:t>
            </a:r>
          </a:p>
        </p:txBody>
      </p:sp>
      <p:sp>
        <p:nvSpPr>
          <p:cNvPr id="5" name="Rectangle 4"/>
          <p:cNvSpPr/>
          <p:nvPr/>
        </p:nvSpPr>
        <p:spPr>
          <a:xfrm>
            <a:off x="549578" y="388719"/>
            <a:ext cx="3836832" cy="707886"/>
          </a:xfrm>
          <a:prstGeom prst="rect">
            <a:avLst/>
          </a:prstGeom>
        </p:spPr>
        <p:txBody>
          <a:bodyPr wrap="square">
            <a:spAutoFit/>
          </a:bodyPr>
          <a:lstStyle/>
          <a:p>
            <a:pPr lvl="0" algn="ctr" defTabSz="914400">
              <a:spcBef>
                <a:spcPct val="0"/>
              </a:spcBef>
              <a:defRPr/>
            </a:pPr>
            <a:r>
              <a:rPr lang="en-US" sz="4000" dirty="0">
                <a:solidFill>
                  <a:schemeClr val="tx2">
                    <a:lumMod val="75000"/>
                  </a:schemeClr>
                </a:solidFill>
                <a:latin typeface="+mj-lt"/>
                <a:cs typeface="Calibri"/>
              </a:rPr>
              <a:t>QCD Exotics</a:t>
            </a:r>
          </a:p>
        </p:txBody>
      </p:sp>
      <p:grpSp>
        <p:nvGrpSpPr>
          <p:cNvPr id="46" name="Group 45"/>
          <p:cNvGrpSpPr/>
          <p:nvPr/>
        </p:nvGrpSpPr>
        <p:grpSpPr>
          <a:xfrm>
            <a:off x="5976390" y="498350"/>
            <a:ext cx="3075345" cy="2959100"/>
            <a:chOff x="5980508" y="3838655"/>
            <a:chExt cx="3075345" cy="2959100"/>
          </a:xfrm>
        </p:grpSpPr>
        <p:pic>
          <p:nvPicPr>
            <p:cNvPr id="47" name="Picture 46"/>
            <p:cNvPicPr>
              <a:picLocks noChangeAspect="1"/>
            </p:cNvPicPr>
            <p:nvPr/>
          </p:nvPicPr>
          <p:blipFill>
            <a:blip r:embed="rId2"/>
            <a:stretch>
              <a:fillRect/>
            </a:stretch>
          </p:blipFill>
          <p:spPr>
            <a:xfrm>
              <a:off x="6848880" y="3838655"/>
              <a:ext cx="1714500" cy="2959100"/>
            </a:xfrm>
            <a:prstGeom prst="rect">
              <a:avLst/>
            </a:prstGeom>
          </p:spPr>
        </p:pic>
        <p:sp>
          <p:nvSpPr>
            <p:cNvPr id="48" name="Rectangle 47"/>
            <p:cNvSpPr/>
            <p:nvPr/>
          </p:nvSpPr>
          <p:spPr>
            <a:xfrm>
              <a:off x="7093975" y="5832996"/>
              <a:ext cx="1509635" cy="35851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 name="Picture 5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0253" y="4947950"/>
              <a:ext cx="355600" cy="279400"/>
            </a:xfrm>
            <a:prstGeom prst="rect">
              <a:avLst/>
            </a:prstGeom>
          </p:spPr>
        </p:pic>
        <p:pic>
          <p:nvPicPr>
            <p:cNvPr id="52" name="Picture 5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753" y="4010353"/>
              <a:ext cx="279400" cy="203200"/>
            </a:xfrm>
            <a:prstGeom prst="rect">
              <a:avLst/>
            </a:prstGeom>
          </p:spPr>
        </p:pic>
        <p:pic>
          <p:nvPicPr>
            <p:cNvPr id="53" name="Picture 5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0253" y="4515118"/>
              <a:ext cx="342900" cy="203200"/>
            </a:xfrm>
            <a:prstGeom prst="rect">
              <a:avLst/>
            </a:prstGeom>
          </p:spPr>
        </p:pic>
        <p:sp>
          <p:nvSpPr>
            <p:cNvPr id="54" name="TextBox 53"/>
            <p:cNvSpPr txBox="1"/>
            <p:nvPr/>
          </p:nvSpPr>
          <p:spPr>
            <a:xfrm>
              <a:off x="5980508" y="5278998"/>
              <a:ext cx="868372" cy="369332"/>
            </a:xfrm>
            <a:prstGeom prst="rect">
              <a:avLst/>
            </a:prstGeom>
            <a:noFill/>
          </p:spPr>
          <p:txBody>
            <a:bodyPr wrap="none" rtlCol="0">
              <a:spAutoFit/>
            </a:bodyPr>
            <a:lstStyle/>
            <a:p>
              <a:r>
                <a:rPr lang="en-US" dirty="0"/>
                <a:t>2.0GeV</a:t>
              </a:r>
            </a:p>
          </p:txBody>
        </p:sp>
        <p:sp>
          <p:nvSpPr>
            <p:cNvPr id="55" name="TextBox 54"/>
            <p:cNvSpPr txBox="1"/>
            <p:nvPr/>
          </p:nvSpPr>
          <p:spPr>
            <a:xfrm>
              <a:off x="6948127" y="6191510"/>
              <a:ext cx="543739" cy="461665"/>
            </a:xfrm>
            <a:prstGeom prst="rect">
              <a:avLst/>
            </a:prstGeom>
            <a:noFill/>
          </p:spPr>
          <p:txBody>
            <a:bodyPr wrap="none" rtlCol="0">
              <a:spAutoFit/>
            </a:bodyPr>
            <a:lstStyle/>
            <a:p>
              <a:r>
                <a:rPr lang="en-US" sz="2400" b="1" dirty="0">
                  <a:solidFill>
                    <a:srgbClr val="FF0000"/>
                  </a:solidFill>
                </a:rPr>
                <a:t>0</a:t>
              </a:r>
              <a:r>
                <a:rPr lang="en-US" sz="2400" b="1" baseline="30000" dirty="0">
                  <a:solidFill>
                    <a:srgbClr val="FF0000"/>
                  </a:solidFill>
                </a:rPr>
                <a:t>+-</a:t>
              </a:r>
            </a:p>
          </p:txBody>
        </p:sp>
        <p:sp>
          <p:nvSpPr>
            <p:cNvPr id="56" name="Rectangle 55"/>
            <p:cNvSpPr/>
            <p:nvPr/>
          </p:nvSpPr>
          <p:spPr>
            <a:xfrm>
              <a:off x="8035605" y="6191510"/>
              <a:ext cx="543739" cy="461665"/>
            </a:xfrm>
            <a:prstGeom prst="rect">
              <a:avLst/>
            </a:prstGeom>
          </p:spPr>
          <p:txBody>
            <a:bodyPr wrap="none">
              <a:spAutoFit/>
            </a:bodyPr>
            <a:lstStyle/>
            <a:p>
              <a:r>
                <a:rPr lang="en-US" sz="2400" b="1" dirty="0">
                  <a:solidFill>
                    <a:srgbClr val="FF0000"/>
                  </a:solidFill>
                </a:rPr>
                <a:t>2</a:t>
              </a:r>
              <a:r>
                <a:rPr lang="en-US" sz="2400" b="1" baseline="30000" dirty="0">
                  <a:solidFill>
                    <a:srgbClr val="FF0000"/>
                  </a:solidFill>
                </a:rPr>
                <a:t>+-</a:t>
              </a:r>
            </a:p>
          </p:txBody>
        </p:sp>
        <p:sp>
          <p:nvSpPr>
            <p:cNvPr id="57" name="Rectangle 56"/>
            <p:cNvSpPr/>
            <p:nvPr/>
          </p:nvSpPr>
          <p:spPr>
            <a:xfrm>
              <a:off x="7491866" y="6191510"/>
              <a:ext cx="543739" cy="461665"/>
            </a:xfrm>
            <a:prstGeom prst="rect">
              <a:avLst/>
            </a:prstGeom>
          </p:spPr>
          <p:txBody>
            <a:bodyPr wrap="none">
              <a:spAutoFit/>
            </a:bodyPr>
            <a:lstStyle/>
            <a:p>
              <a:r>
                <a:rPr lang="en-US" sz="2400" b="1" dirty="0">
                  <a:solidFill>
                    <a:srgbClr val="FF0000"/>
                  </a:solidFill>
                </a:rPr>
                <a:t>1</a:t>
              </a:r>
              <a:r>
                <a:rPr lang="en-US" sz="2400" b="1" baseline="30000" dirty="0">
                  <a:solidFill>
                    <a:srgbClr val="FF0000"/>
                  </a:solidFill>
                </a:rPr>
                <a:t>-+</a:t>
              </a:r>
            </a:p>
          </p:txBody>
        </p:sp>
        <p:sp>
          <p:nvSpPr>
            <p:cNvPr id="58" name="TextBox 57"/>
            <p:cNvSpPr txBox="1"/>
            <p:nvPr/>
          </p:nvSpPr>
          <p:spPr>
            <a:xfrm>
              <a:off x="6007221" y="4213553"/>
              <a:ext cx="841659" cy="369332"/>
            </a:xfrm>
            <a:prstGeom prst="rect">
              <a:avLst/>
            </a:prstGeom>
            <a:noFill/>
          </p:spPr>
          <p:txBody>
            <a:bodyPr wrap="none" rtlCol="0">
              <a:spAutoFit/>
            </a:bodyPr>
            <a:lstStyle/>
            <a:p>
              <a:r>
                <a:rPr lang="en-US" dirty="0"/>
                <a:t>2.5Gev</a:t>
              </a:r>
            </a:p>
          </p:txBody>
        </p:sp>
      </p:grpSp>
      <p:sp>
        <p:nvSpPr>
          <p:cNvPr id="59" name="TextBox 58"/>
          <p:cNvSpPr txBox="1"/>
          <p:nvPr/>
        </p:nvSpPr>
        <p:spPr>
          <a:xfrm>
            <a:off x="231525" y="1096605"/>
            <a:ext cx="5028941" cy="461665"/>
          </a:xfrm>
          <a:prstGeom prst="rect">
            <a:avLst/>
          </a:prstGeom>
          <a:noFill/>
        </p:spPr>
        <p:txBody>
          <a:bodyPr wrap="none" rtlCol="0">
            <a:spAutoFit/>
          </a:bodyPr>
          <a:lstStyle/>
          <a:p>
            <a:r>
              <a:rPr lang="en-US" sz="2400" dirty="0">
                <a:solidFill>
                  <a:srgbClr val="0070C0"/>
                </a:solidFill>
              </a:rPr>
              <a:t>Experimental Evidence for Exotics?</a:t>
            </a:r>
          </a:p>
        </p:txBody>
      </p:sp>
      <p:sp>
        <p:nvSpPr>
          <p:cNvPr id="33" name="Rectangle 32"/>
          <p:cNvSpPr/>
          <p:nvPr/>
        </p:nvSpPr>
        <p:spPr>
          <a:xfrm>
            <a:off x="4386410" y="6488668"/>
            <a:ext cx="4757590" cy="369332"/>
          </a:xfrm>
          <a:prstGeom prst="rect">
            <a:avLst/>
          </a:prstGeom>
        </p:spPr>
        <p:txBody>
          <a:bodyPr wrap="square">
            <a:spAutoFit/>
          </a:bodyPr>
          <a:lstStyle/>
          <a:p>
            <a:r>
              <a:rPr lang="en-US" dirty="0" err="1"/>
              <a:t>Prog</a:t>
            </a:r>
            <a:r>
              <a:rPr lang="en-US" dirty="0"/>
              <a:t>. Part. and </a:t>
            </a:r>
            <a:r>
              <a:rPr lang="en-US" dirty="0" err="1"/>
              <a:t>Nucl</a:t>
            </a:r>
            <a:r>
              <a:rPr lang="en-US" dirty="0"/>
              <a:t>. Phys. B</a:t>
            </a:r>
            <a:r>
              <a:rPr lang="en-US" b="1" dirty="0"/>
              <a:t>82</a:t>
            </a:r>
            <a:r>
              <a:rPr lang="en-US" dirty="0"/>
              <a:t>, 21, (2015).</a:t>
            </a:r>
          </a:p>
        </p:txBody>
      </p:sp>
      <p:sp>
        <p:nvSpPr>
          <p:cNvPr id="34" name="TextBox 33"/>
          <p:cNvSpPr txBox="1"/>
          <p:nvPr/>
        </p:nvSpPr>
        <p:spPr>
          <a:xfrm>
            <a:off x="5279475" y="2392386"/>
            <a:ext cx="1358064" cy="461665"/>
          </a:xfrm>
          <a:prstGeom prst="rect">
            <a:avLst/>
          </a:prstGeom>
          <a:noFill/>
        </p:spPr>
        <p:txBody>
          <a:bodyPr wrap="none" rtlCol="0">
            <a:spAutoFit/>
          </a:bodyPr>
          <a:lstStyle/>
          <a:p>
            <a:r>
              <a:rPr lang="en-US" sz="2400" dirty="0">
                <a:solidFill>
                  <a:srgbClr val="0070C0"/>
                </a:solidFill>
                <a:latin typeface="Symbol" charset="2"/>
                <a:ea typeface="Symbol" charset="2"/>
                <a:cs typeface="Symbol" charset="2"/>
              </a:rPr>
              <a:t>p</a:t>
            </a:r>
            <a:r>
              <a:rPr lang="en-US" sz="2400" baseline="-25000" dirty="0">
                <a:solidFill>
                  <a:srgbClr val="0070C0"/>
                </a:solidFill>
              </a:rPr>
              <a:t>1</a:t>
            </a:r>
            <a:r>
              <a:rPr lang="en-US" sz="2400" dirty="0">
                <a:solidFill>
                  <a:srgbClr val="0070C0"/>
                </a:solidFill>
              </a:rPr>
              <a:t>(1600)</a:t>
            </a:r>
          </a:p>
        </p:txBody>
      </p:sp>
      <p:sp>
        <p:nvSpPr>
          <p:cNvPr id="61" name="TextBox 60"/>
          <p:cNvSpPr txBox="1"/>
          <p:nvPr/>
        </p:nvSpPr>
        <p:spPr>
          <a:xfrm>
            <a:off x="5279475" y="1204745"/>
            <a:ext cx="1358064" cy="461665"/>
          </a:xfrm>
          <a:prstGeom prst="rect">
            <a:avLst/>
          </a:prstGeom>
          <a:noFill/>
        </p:spPr>
        <p:txBody>
          <a:bodyPr wrap="none" rtlCol="0">
            <a:spAutoFit/>
          </a:bodyPr>
          <a:lstStyle/>
          <a:p>
            <a:r>
              <a:rPr lang="en-US" sz="2400">
                <a:solidFill>
                  <a:srgbClr val="0070C0"/>
                </a:solidFill>
                <a:latin typeface="Symbol" charset="2"/>
                <a:ea typeface="Symbol" charset="2"/>
                <a:cs typeface="Symbol" charset="2"/>
              </a:rPr>
              <a:t>p</a:t>
            </a:r>
            <a:r>
              <a:rPr lang="en-US" sz="2400" baseline="-25000">
                <a:solidFill>
                  <a:srgbClr val="0070C0"/>
                </a:solidFill>
              </a:rPr>
              <a:t>1</a:t>
            </a:r>
            <a:r>
              <a:rPr lang="en-US" sz="2400">
                <a:solidFill>
                  <a:srgbClr val="0070C0"/>
                </a:solidFill>
              </a:rPr>
              <a:t>(2015)</a:t>
            </a:r>
            <a:endParaRPr lang="en-US" sz="2400" dirty="0">
              <a:solidFill>
                <a:srgbClr val="0070C0"/>
              </a:solidFill>
            </a:endParaRPr>
          </a:p>
        </p:txBody>
      </p:sp>
      <p:sp>
        <p:nvSpPr>
          <p:cNvPr id="35" name="TextBox 34"/>
          <p:cNvSpPr txBox="1"/>
          <p:nvPr/>
        </p:nvSpPr>
        <p:spPr>
          <a:xfrm>
            <a:off x="231525" y="1815684"/>
            <a:ext cx="4857420" cy="4154984"/>
          </a:xfrm>
          <a:prstGeom prst="rect">
            <a:avLst/>
          </a:prstGeom>
          <a:noFill/>
        </p:spPr>
        <p:txBody>
          <a:bodyPr wrap="square" rtlCol="0">
            <a:spAutoFit/>
          </a:bodyPr>
          <a:lstStyle/>
          <a:p>
            <a:r>
              <a:rPr lang="en-US" sz="2400" dirty="0">
                <a:solidFill>
                  <a:srgbClr val="002060"/>
                </a:solidFill>
              </a:rPr>
              <a:t>The </a:t>
            </a:r>
            <a:r>
              <a:rPr lang="en-US" sz="2400" dirty="0">
                <a:solidFill>
                  <a:srgbClr val="0070C0"/>
                </a:solidFill>
                <a:latin typeface="Symbol" charset="2"/>
                <a:ea typeface="Symbol" charset="2"/>
                <a:cs typeface="Symbol" charset="2"/>
              </a:rPr>
              <a:t>p</a:t>
            </a:r>
            <a:r>
              <a:rPr lang="en-US" sz="2400" baseline="-25000" dirty="0">
                <a:solidFill>
                  <a:srgbClr val="0070C0"/>
                </a:solidFill>
              </a:rPr>
              <a:t>1</a:t>
            </a:r>
            <a:r>
              <a:rPr lang="en-US" sz="2400" dirty="0">
                <a:solidFill>
                  <a:srgbClr val="0070C0"/>
                </a:solidFill>
              </a:rPr>
              <a:t>(1600)</a:t>
            </a:r>
            <a:r>
              <a:rPr lang="en-US" sz="2400" dirty="0">
                <a:solidFill>
                  <a:srgbClr val="002060"/>
                </a:solidFill>
              </a:rPr>
              <a:t> has been observed by several experiments, mostly in pion-beam experiments. It has been seen in a number of decay modes, some of which are controversial. </a:t>
            </a:r>
          </a:p>
          <a:p>
            <a:endParaRPr lang="en-US" sz="2400" dirty="0">
              <a:solidFill>
                <a:srgbClr val="002060"/>
              </a:solidFill>
            </a:endParaRPr>
          </a:p>
          <a:p>
            <a:r>
              <a:rPr lang="en-US" sz="2400" dirty="0">
                <a:solidFill>
                  <a:srgbClr val="002060"/>
                </a:solidFill>
              </a:rPr>
              <a:t>The </a:t>
            </a:r>
            <a:r>
              <a:rPr lang="en-US" sz="2400" dirty="0">
                <a:solidFill>
                  <a:srgbClr val="0070C0"/>
                </a:solidFill>
                <a:latin typeface="Symbol" charset="2"/>
                <a:ea typeface="Symbol" charset="2"/>
                <a:cs typeface="Symbol" charset="2"/>
              </a:rPr>
              <a:t>p</a:t>
            </a:r>
            <a:r>
              <a:rPr lang="en-US" sz="2400" baseline="-25000" dirty="0">
                <a:solidFill>
                  <a:srgbClr val="0070C0"/>
                </a:solidFill>
              </a:rPr>
              <a:t>1</a:t>
            </a:r>
            <a:r>
              <a:rPr lang="en-US" sz="2400" dirty="0">
                <a:solidFill>
                  <a:srgbClr val="0070C0"/>
                </a:solidFill>
              </a:rPr>
              <a:t>(2015)</a:t>
            </a:r>
            <a:r>
              <a:rPr lang="en-US" sz="2400" dirty="0">
                <a:solidFill>
                  <a:srgbClr val="002060"/>
                </a:solidFill>
              </a:rPr>
              <a:t> has been observed by a single low-statistics experiment. Confirmation is needed.</a:t>
            </a:r>
          </a:p>
        </p:txBody>
      </p:sp>
      <p:cxnSp>
        <p:nvCxnSpPr>
          <p:cNvPr id="37" name="Straight Arrow Connector 36"/>
          <p:cNvCxnSpPr>
            <a:stCxn id="34" idx="3"/>
          </p:cNvCxnSpPr>
          <p:nvPr/>
        </p:nvCxnSpPr>
        <p:spPr>
          <a:xfrm flipV="1">
            <a:off x="6637539" y="2308026"/>
            <a:ext cx="850209" cy="315193"/>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61" idx="3"/>
          </p:cNvCxnSpPr>
          <p:nvPr/>
        </p:nvCxnSpPr>
        <p:spPr>
          <a:xfrm flipV="1">
            <a:off x="6637539" y="1204746"/>
            <a:ext cx="906261" cy="230832"/>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388972" y="3818525"/>
            <a:ext cx="3529741" cy="1569660"/>
          </a:xfrm>
          <a:prstGeom prst="rect">
            <a:avLst/>
          </a:prstGeom>
          <a:noFill/>
        </p:spPr>
        <p:txBody>
          <a:bodyPr wrap="square" rtlCol="0">
            <a:spAutoFit/>
          </a:bodyPr>
          <a:lstStyle/>
          <a:p>
            <a:r>
              <a:rPr lang="en-US" sz="2400" dirty="0">
                <a:solidFill>
                  <a:srgbClr val="0070C0"/>
                </a:solidFill>
              </a:rPr>
              <a:t>Not observed:</a:t>
            </a:r>
          </a:p>
          <a:p>
            <a:r>
              <a:rPr lang="en-US" sz="2400" dirty="0">
                <a:latin typeface="Symbol" charset="2"/>
                <a:ea typeface="Symbol" charset="2"/>
                <a:cs typeface="Symbol" charset="2"/>
              </a:rPr>
              <a:t>h</a:t>
            </a:r>
            <a:r>
              <a:rPr lang="en-US" sz="2400" baseline="-25000" dirty="0"/>
              <a:t>1 </a:t>
            </a:r>
            <a:r>
              <a:rPr lang="en-US" sz="2400" dirty="0">
                <a:solidFill>
                  <a:srgbClr val="0070C0"/>
                </a:solidFill>
              </a:rPr>
              <a:t>, </a:t>
            </a:r>
            <a:r>
              <a:rPr lang="en-US" sz="2400" dirty="0">
                <a:solidFill>
                  <a:srgbClr val="00B050"/>
                </a:solidFill>
                <a:latin typeface="Symbol" charset="2"/>
                <a:ea typeface="Symbol" charset="2"/>
                <a:cs typeface="Symbol" charset="2"/>
              </a:rPr>
              <a:t>h</a:t>
            </a:r>
            <a:r>
              <a:rPr lang="en-US" sz="2400" baseline="-25000" dirty="0">
                <a:solidFill>
                  <a:srgbClr val="00B050"/>
                </a:solidFill>
              </a:rPr>
              <a:t>1</a:t>
            </a:r>
            <a:r>
              <a:rPr lang="en-US" sz="2400" dirty="0">
                <a:solidFill>
                  <a:srgbClr val="00B050"/>
                </a:solidFill>
              </a:rPr>
              <a:t>’</a:t>
            </a:r>
          </a:p>
          <a:p>
            <a:r>
              <a:rPr lang="en-US" sz="2400" dirty="0">
                <a:solidFill>
                  <a:srgbClr val="0070C0"/>
                </a:solidFill>
              </a:rPr>
              <a:t>b</a:t>
            </a:r>
            <a:r>
              <a:rPr lang="en-US" sz="2400" baseline="-25000" dirty="0">
                <a:solidFill>
                  <a:srgbClr val="0070C0"/>
                </a:solidFill>
              </a:rPr>
              <a:t>0 </a:t>
            </a:r>
            <a:r>
              <a:rPr lang="en-US" sz="2400" dirty="0">
                <a:solidFill>
                  <a:srgbClr val="00B050"/>
                </a:solidFill>
              </a:rPr>
              <a:t>, </a:t>
            </a:r>
            <a:r>
              <a:rPr lang="en-US" sz="2400" dirty="0"/>
              <a:t>h</a:t>
            </a:r>
            <a:r>
              <a:rPr lang="en-US" sz="2400" baseline="-25000" dirty="0"/>
              <a:t>0 </a:t>
            </a:r>
            <a:r>
              <a:rPr lang="en-US" sz="2400" dirty="0"/>
              <a:t>,</a:t>
            </a:r>
            <a:r>
              <a:rPr lang="en-US" sz="2400" dirty="0">
                <a:solidFill>
                  <a:srgbClr val="00B050"/>
                </a:solidFill>
              </a:rPr>
              <a:t> h</a:t>
            </a:r>
            <a:r>
              <a:rPr lang="en-US" sz="2400" baseline="-25000" dirty="0">
                <a:solidFill>
                  <a:srgbClr val="00B050"/>
                </a:solidFill>
              </a:rPr>
              <a:t>0</a:t>
            </a:r>
            <a:r>
              <a:rPr lang="en-US" sz="2400" dirty="0">
                <a:solidFill>
                  <a:srgbClr val="00B050"/>
                </a:solidFill>
              </a:rPr>
              <a:t>’</a:t>
            </a:r>
          </a:p>
          <a:p>
            <a:r>
              <a:rPr lang="en-US" sz="2400" dirty="0">
                <a:solidFill>
                  <a:srgbClr val="0070C0"/>
                </a:solidFill>
              </a:rPr>
              <a:t>b</a:t>
            </a:r>
            <a:r>
              <a:rPr lang="en-US" sz="2400" baseline="-25000" dirty="0">
                <a:solidFill>
                  <a:srgbClr val="0070C0"/>
                </a:solidFill>
              </a:rPr>
              <a:t>2 </a:t>
            </a:r>
            <a:r>
              <a:rPr lang="en-US" sz="2400" dirty="0">
                <a:solidFill>
                  <a:srgbClr val="00B050"/>
                </a:solidFill>
              </a:rPr>
              <a:t>, </a:t>
            </a:r>
            <a:r>
              <a:rPr lang="en-US" sz="2400" dirty="0"/>
              <a:t>h</a:t>
            </a:r>
            <a:r>
              <a:rPr lang="en-US" sz="2400" baseline="-25000" dirty="0"/>
              <a:t>2 </a:t>
            </a:r>
            <a:r>
              <a:rPr lang="en-US" sz="2400" dirty="0"/>
              <a:t>,</a:t>
            </a:r>
            <a:r>
              <a:rPr lang="en-US" sz="2400" dirty="0">
                <a:solidFill>
                  <a:srgbClr val="00B050"/>
                </a:solidFill>
              </a:rPr>
              <a:t> h</a:t>
            </a:r>
            <a:r>
              <a:rPr lang="en-US" sz="2400" baseline="-25000" dirty="0">
                <a:solidFill>
                  <a:srgbClr val="00B050"/>
                </a:solidFill>
              </a:rPr>
              <a:t>2</a:t>
            </a:r>
            <a:r>
              <a:rPr lang="en-US" sz="2400" dirty="0">
                <a:solidFill>
                  <a:srgbClr val="00B050"/>
                </a:solidFill>
              </a:rPr>
              <a:t>’</a:t>
            </a:r>
          </a:p>
        </p:txBody>
      </p:sp>
      <p:sp>
        <p:nvSpPr>
          <p:cNvPr id="3" name="TextBox 2"/>
          <p:cNvSpPr txBox="1"/>
          <p:nvPr/>
        </p:nvSpPr>
        <p:spPr>
          <a:xfrm>
            <a:off x="6876534" y="2220867"/>
            <a:ext cx="372218" cy="461665"/>
          </a:xfrm>
          <a:prstGeom prst="rect">
            <a:avLst/>
          </a:prstGeom>
          <a:noFill/>
        </p:spPr>
        <p:txBody>
          <a:bodyPr wrap="none" rtlCol="0">
            <a:spAutoFit/>
          </a:bodyPr>
          <a:lstStyle/>
          <a:p>
            <a:r>
              <a:rPr lang="en-US" sz="2400" b="1" dirty="0">
                <a:solidFill>
                  <a:srgbClr val="FF0000"/>
                </a:solidFill>
              </a:rPr>
              <a:t>?</a:t>
            </a:r>
          </a:p>
        </p:txBody>
      </p:sp>
      <p:sp>
        <p:nvSpPr>
          <p:cNvPr id="4" name="TextBox 3"/>
          <p:cNvSpPr txBox="1"/>
          <p:nvPr/>
        </p:nvSpPr>
        <p:spPr>
          <a:xfrm>
            <a:off x="6485320" y="1016093"/>
            <a:ext cx="559769" cy="461665"/>
          </a:xfrm>
          <a:prstGeom prst="rect">
            <a:avLst/>
          </a:prstGeom>
          <a:noFill/>
        </p:spPr>
        <p:txBody>
          <a:bodyPr wrap="none" rtlCol="0">
            <a:spAutoFit/>
          </a:bodyPr>
          <a:lstStyle/>
          <a:p>
            <a:r>
              <a:rPr lang="en-US" sz="2400" b="1" dirty="0">
                <a:solidFill>
                  <a:srgbClr val="FF0000"/>
                </a:solidFill>
              </a:rPr>
              <a:t>??</a:t>
            </a:r>
          </a:p>
        </p:txBody>
      </p:sp>
      <p:sp>
        <p:nvSpPr>
          <p:cNvPr id="6" name="Slide Number Placeholder 5">
            <a:extLst>
              <a:ext uri="{FF2B5EF4-FFF2-40B4-BE49-F238E27FC236}">
                <a16:creationId xmlns:a16="http://schemas.microsoft.com/office/drawing/2014/main" id="{20BD73F7-82BF-1746-AC0C-69F2FECC0A56}"/>
              </a:ext>
            </a:extLst>
          </p:cNvPr>
          <p:cNvSpPr>
            <a:spLocks noGrp="1"/>
          </p:cNvSpPr>
          <p:nvPr>
            <p:ph type="sldNum" sz="quarter" idx="12"/>
          </p:nvPr>
        </p:nvSpPr>
        <p:spPr/>
        <p:txBody>
          <a:bodyPr/>
          <a:lstStyle/>
          <a:p>
            <a:fld id="{6294C92D-0306-4E69-9CD3-20855E849650}" type="slidenum">
              <a:rPr kumimoji="0" lang="en-US" smtClean="0"/>
              <a:t>19</a:t>
            </a:fld>
            <a:endParaRPr kumimoji="0" lang="en-US"/>
          </a:p>
        </p:txBody>
      </p:sp>
    </p:spTree>
    <p:extLst>
      <p:ext uri="{BB962C8B-B14F-4D97-AF65-F5344CB8AC3E}">
        <p14:creationId xmlns:p14="http://schemas.microsoft.com/office/powerpoint/2010/main" val="19820143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lumMod val="75000"/>
                  </a:schemeClr>
                </a:solidFill>
              </a:rPr>
              <a:t>Outline</a:t>
            </a:r>
          </a:p>
        </p:txBody>
      </p:sp>
      <p:sp>
        <p:nvSpPr>
          <p:cNvPr id="3" name="Content Placeholder 2"/>
          <p:cNvSpPr>
            <a:spLocks noGrp="1"/>
          </p:cNvSpPr>
          <p:nvPr>
            <p:ph idx="1"/>
          </p:nvPr>
        </p:nvSpPr>
        <p:spPr/>
        <p:txBody>
          <a:bodyPr>
            <a:normAutofit/>
          </a:bodyPr>
          <a:lstStyle/>
          <a:p>
            <a:r>
              <a:rPr lang="en-US" sz="2800" dirty="0">
                <a:solidFill>
                  <a:schemeClr val="bg2">
                    <a:lumMod val="25000"/>
                  </a:schemeClr>
                </a:solidFill>
              </a:rPr>
              <a:t>What are gluonic excitations. </a:t>
            </a:r>
          </a:p>
          <a:p>
            <a:r>
              <a:rPr lang="en-US" sz="2800" dirty="0">
                <a:solidFill>
                  <a:schemeClr val="bg2">
                    <a:lumMod val="25000"/>
                  </a:schemeClr>
                </a:solidFill>
              </a:rPr>
              <a:t>Only Glue?</a:t>
            </a:r>
          </a:p>
          <a:p>
            <a:r>
              <a:rPr lang="en-US" sz="2800" dirty="0">
                <a:solidFill>
                  <a:schemeClr val="bg2">
                    <a:lumMod val="25000"/>
                  </a:schemeClr>
                </a:solidFill>
              </a:rPr>
              <a:t>Exotic Glue?</a:t>
            </a:r>
          </a:p>
          <a:p>
            <a:r>
              <a:rPr lang="en-US" sz="2800" dirty="0">
                <a:solidFill>
                  <a:schemeClr val="bg2">
                    <a:lumMod val="25000"/>
                  </a:schemeClr>
                </a:solidFill>
              </a:rPr>
              <a:t>The GlueX experiment.</a:t>
            </a:r>
          </a:p>
          <a:p>
            <a:r>
              <a:rPr lang="en-US" sz="2800" dirty="0">
                <a:solidFill>
                  <a:schemeClr val="bg2">
                    <a:lumMod val="25000"/>
                  </a:schemeClr>
                </a:solidFill>
              </a:rPr>
              <a:t>Summary.	</a:t>
            </a:r>
          </a:p>
        </p:txBody>
      </p:sp>
      <p:sp>
        <p:nvSpPr>
          <p:cNvPr id="7" name="Date Placeholder 6"/>
          <p:cNvSpPr>
            <a:spLocks noGrp="1"/>
          </p:cNvSpPr>
          <p:nvPr>
            <p:ph type="dt" sz="half" idx="10"/>
          </p:nvPr>
        </p:nvSpPr>
        <p:spPr/>
        <p:txBody>
          <a:bodyPr/>
          <a:lstStyle/>
          <a:p>
            <a:r>
              <a:rPr lang="en-US"/>
              <a:t>October 18, 2018</a:t>
            </a:r>
          </a:p>
        </p:txBody>
      </p:sp>
      <p:sp>
        <p:nvSpPr>
          <p:cNvPr id="4" name="Footer Placeholder 3"/>
          <p:cNvSpPr>
            <a:spLocks noGrp="1"/>
          </p:cNvSpPr>
          <p:nvPr>
            <p:ph type="ftr" sz="quarter" idx="11"/>
          </p:nvPr>
        </p:nvSpPr>
        <p:spPr/>
        <p:txBody>
          <a:bodyPr/>
          <a:lstStyle/>
          <a:p>
            <a:r>
              <a:rPr kumimoji="0" lang="en-US"/>
              <a:t>GWU</a:t>
            </a:r>
          </a:p>
        </p:txBody>
      </p:sp>
      <p:pic>
        <p:nvPicPr>
          <p:cNvPr id="6" name="Picture 5" descr="CountingHouse_0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1265" y="4083442"/>
            <a:ext cx="3655938" cy="2422329"/>
          </a:xfrm>
          <a:prstGeom prst="rect">
            <a:avLst/>
          </a:prstGeom>
        </p:spPr>
      </p:pic>
      <p:sp>
        <p:nvSpPr>
          <p:cNvPr id="8" name="TextBox 7"/>
          <p:cNvSpPr txBox="1"/>
          <p:nvPr/>
        </p:nvSpPr>
        <p:spPr>
          <a:xfrm>
            <a:off x="5948663" y="6477000"/>
            <a:ext cx="2800767" cy="369332"/>
          </a:xfrm>
          <a:prstGeom prst="rect">
            <a:avLst/>
          </a:prstGeom>
          <a:noFill/>
        </p:spPr>
        <p:txBody>
          <a:bodyPr wrap="none" rtlCol="0">
            <a:spAutoFit/>
          </a:bodyPr>
          <a:lstStyle/>
          <a:p>
            <a:r>
              <a:rPr lang="en-US" dirty="0">
                <a:solidFill>
                  <a:srgbClr val="660066"/>
                </a:solidFill>
              </a:rPr>
              <a:t>12-GeV beam, Dec. 2015</a:t>
            </a:r>
          </a:p>
        </p:txBody>
      </p:sp>
      <p:sp>
        <p:nvSpPr>
          <p:cNvPr id="9" name="Slide Number Placeholder 8">
            <a:extLst>
              <a:ext uri="{FF2B5EF4-FFF2-40B4-BE49-F238E27FC236}">
                <a16:creationId xmlns:a16="http://schemas.microsoft.com/office/drawing/2014/main" id="{BE3F3474-01DD-EA4E-B10F-52CF097478A4}"/>
              </a:ext>
            </a:extLst>
          </p:cNvPr>
          <p:cNvSpPr>
            <a:spLocks noGrp="1"/>
          </p:cNvSpPr>
          <p:nvPr>
            <p:ph type="sldNum" sz="quarter" idx="12"/>
          </p:nvPr>
        </p:nvSpPr>
        <p:spPr/>
        <p:txBody>
          <a:bodyPr/>
          <a:lstStyle/>
          <a:p>
            <a:fld id="{6294C92D-0306-4E69-9CD3-20855E849650}" type="slidenum">
              <a:rPr kumimoji="0" lang="en-US" smtClean="0"/>
              <a:t>2</a:t>
            </a:fld>
            <a:endParaRPr kumimoji="0" lang="en-US"/>
          </a:p>
        </p:txBody>
      </p:sp>
    </p:spTree>
    <p:extLst>
      <p:ext uri="{BB962C8B-B14F-4D97-AF65-F5344CB8AC3E}">
        <p14:creationId xmlns:p14="http://schemas.microsoft.com/office/powerpoint/2010/main" val="227396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October 18, 2018</a:t>
            </a:r>
          </a:p>
        </p:txBody>
      </p:sp>
      <p:sp>
        <p:nvSpPr>
          <p:cNvPr id="3" name="Footer Placeholder 2"/>
          <p:cNvSpPr>
            <a:spLocks noGrp="1"/>
          </p:cNvSpPr>
          <p:nvPr>
            <p:ph type="ftr" sz="quarter" idx="11"/>
          </p:nvPr>
        </p:nvSpPr>
        <p:spPr/>
        <p:txBody>
          <a:bodyPr/>
          <a:lstStyle/>
          <a:p>
            <a:r>
              <a:rPr kumimoji="0" lang="en-US"/>
              <a:t>GWU</a:t>
            </a:r>
          </a:p>
        </p:txBody>
      </p:sp>
      <p:sp>
        <p:nvSpPr>
          <p:cNvPr id="5" name="TextBox 4"/>
          <p:cNvSpPr txBox="1"/>
          <p:nvPr/>
        </p:nvSpPr>
        <p:spPr>
          <a:xfrm>
            <a:off x="0" y="347472"/>
            <a:ext cx="5966698" cy="707886"/>
          </a:xfrm>
          <a:prstGeom prst="rect">
            <a:avLst/>
          </a:prstGeom>
          <a:noFill/>
        </p:spPr>
        <p:txBody>
          <a:bodyPr wrap="none" rtlCol="0">
            <a:spAutoFit/>
          </a:bodyPr>
          <a:lstStyle/>
          <a:p>
            <a:r>
              <a:rPr lang="en-US" sz="4000" b="1" dirty="0">
                <a:solidFill>
                  <a:schemeClr val="tx2">
                    <a:lumMod val="75000"/>
                  </a:schemeClr>
                </a:solidFill>
              </a:rPr>
              <a:t>Producing QCD Exotics</a:t>
            </a:r>
          </a:p>
        </p:txBody>
      </p:sp>
      <p:pic>
        <p:nvPicPr>
          <p:cNvPr id="7" name="Picture 4"/>
          <p:cNvPicPr>
            <a:picLocks noChangeAspect="1" noChangeArrowheads="1"/>
          </p:cNvPicPr>
          <p:nvPr/>
        </p:nvPicPr>
        <p:blipFill>
          <a:blip r:embed="rId2"/>
          <a:srcRect/>
          <a:stretch>
            <a:fillRect/>
          </a:stretch>
        </p:blipFill>
        <p:spPr bwMode="auto">
          <a:xfrm>
            <a:off x="6356350" y="701415"/>
            <a:ext cx="2374900" cy="1941830"/>
          </a:xfrm>
          <a:prstGeom prst="rect">
            <a:avLst/>
          </a:prstGeom>
          <a:noFill/>
        </p:spPr>
      </p:pic>
      <p:sp>
        <p:nvSpPr>
          <p:cNvPr id="8" name="TextBox 7"/>
          <p:cNvSpPr txBox="1"/>
          <p:nvPr/>
        </p:nvSpPr>
        <p:spPr>
          <a:xfrm>
            <a:off x="299999" y="887500"/>
            <a:ext cx="5943600" cy="1569660"/>
          </a:xfrm>
          <a:prstGeom prst="rect">
            <a:avLst/>
          </a:prstGeom>
          <a:noFill/>
        </p:spPr>
        <p:txBody>
          <a:bodyPr wrap="square" rtlCol="0">
            <a:spAutoFit/>
          </a:bodyPr>
          <a:lstStyle/>
          <a:p>
            <a:r>
              <a:rPr lang="en-US" sz="2400" dirty="0">
                <a:solidFill>
                  <a:srgbClr val="0070C0"/>
                </a:solidFill>
              </a:rPr>
              <a:t>High-statistics experiments have used pion beams to search for hybrids: </a:t>
            </a:r>
            <a:r>
              <a:rPr lang="en-US" sz="2400" b="1" dirty="0">
                <a:solidFill>
                  <a:srgbClr val="0070C0"/>
                </a:solidFill>
              </a:rPr>
              <a:t>VES</a:t>
            </a:r>
            <a:r>
              <a:rPr lang="en-US" sz="2400" dirty="0">
                <a:solidFill>
                  <a:srgbClr val="0070C0"/>
                </a:solidFill>
              </a:rPr>
              <a:t> at </a:t>
            </a:r>
            <a:r>
              <a:rPr lang="en-US" sz="2400" dirty="0" err="1">
                <a:solidFill>
                  <a:srgbClr val="0070C0"/>
                </a:solidFill>
              </a:rPr>
              <a:t>Protvino</a:t>
            </a:r>
            <a:r>
              <a:rPr lang="en-US" sz="2400" dirty="0">
                <a:solidFill>
                  <a:srgbClr val="0070C0"/>
                </a:solidFill>
              </a:rPr>
              <a:t>, </a:t>
            </a:r>
            <a:r>
              <a:rPr lang="en-US" sz="2400" b="1" dirty="0">
                <a:solidFill>
                  <a:srgbClr val="0070C0"/>
                </a:solidFill>
              </a:rPr>
              <a:t>E852</a:t>
            </a:r>
            <a:r>
              <a:rPr lang="en-US" sz="2400" dirty="0">
                <a:solidFill>
                  <a:srgbClr val="0070C0"/>
                </a:solidFill>
              </a:rPr>
              <a:t> at Brookhaven and </a:t>
            </a:r>
            <a:r>
              <a:rPr lang="en-US" sz="2400" b="1" dirty="0">
                <a:solidFill>
                  <a:srgbClr val="0070C0"/>
                </a:solidFill>
              </a:rPr>
              <a:t>Compass</a:t>
            </a:r>
            <a:r>
              <a:rPr lang="en-US" sz="2400" dirty="0">
                <a:solidFill>
                  <a:srgbClr val="0070C0"/>
                </a:solidFill>
              </a:rPr>
              <a:t> at CERN:  </a:t>
            </a:r>
            <a:r>
              <a:rPr lang="en-US" sz="2400" dirty="0">
                <a:solidFill>
                  <a:srgbClr val="0070C0"/>
                </a:solidFill>
                <a:latin typeface="Symbol" charset="2"/>
                <a:ea typeface="Symbol" charset="2"/>
                <a:cs typeface="Symbol" charset="2"/>
              </a:rPr>
              <a:t>p</a:t>
            </a:r>
            <a:r>
              <a:rPr lang="en-US" sz="2400" baseline="30000" dirty="0">
                <a:solidFill>
                  <a:srgbClr val="0070C0"/>
                </a:solidFill>
              </a:rPr>
              <a:t>-</a:t>
            </a:r>
            <a:r>
              <a:rPr lang="en-US" sz="2400" dirty="0">
                <a:solidFill>
                  <a:srgbClr val="0070C0"/>
                </a:solidFill>
              </a:rPr>
              <a:t>p </a:t>
            </a:r>
            <a:r>
              <a:rPr lang="en-GB" sz="2400" dirty="0">
                <a:solidFill>
                  <a:srgbClr val="0070C0"/>
                </a:solidFill>
                <a:latin typeface="Symbol" pitchFamily="16" charset="2"/>
              </a:rPr>
              <a:t></a:t>
            </a:r>
            <a:r>
              <a:rPr lang="en-US" sz="2400" dirty="0">
                <a:solidFill>
                  <a:srgbClr val="0070C0"/>
                </a:solidFill>
              </a:rPr>
              <a:t> </a:t>
            </a:r>
            <a:r>
              <a:rPr lang="en-US" sz="2400" dirty="0" err="1">
                <a:solidFill>
                  <a:srgbClr val="0070C0"/>
                </a:solidFill>
              </a:rPr>
              <a:t>pX</a:t>
            </a:r>
            <a:r>
              <a:rPr lang="en-US" sz="2400" baseline="30000" dirty="0">
                <a:solidFill>
                  <a:srgbClr val="0070C0"/>
                </a:solidFill>
              </a:rPr>
              <a:t>-</a:t>
            </a:r>
            <a:r>
              <a:rPr lang="en-US" sz="2400" dirty="0">
                <a:solidFill>
                  <a:srgbClr val="0070C0"/>
                </a:solidFill>
              </a:rPr>
              <a:t>  or nX</a:t>
            </a:r>
            <a:r>
              <a:rPr lang="en-US" sz="2400" baseline="30000" dirty="0">
                <a:solidFill>
                  <a:srgbClr val="0070C0"/>
                </a:solidFill>
              </a:rPr>
              <a:t>0</a:t>
            </a:r>
          </a:p>
        </p:txBody>
      </p:sp>
      <p:sp>
        <p:nvSpPr>
          <p:cNvPr id="9" name="Rectangle 8"/>
          <p:cNvSpPr/>
          <p:nvPr/>
        </p:nvSpPr>
        <p:spPr>
          <a:xfrm>
            <a:off x="299999" y="2622758"/>
            <a:ext cx="8700053" cy="1200329"/>
          </a:xfrm>
          <a:prstGeom prst="rect">
            <a:avLst/>
          </a:prstGeom>
        </p:spPr>
        <p:txBody>
          <a:bodyPr wrap="square">
            <a:spAutoFit/>
          </a:bodyPr>
          <a:lstStyle/>
          <a:p>
            <a:r>
              <a:rPr lang="en-US" sz="2400" dirty="0">
                <a:solidFill>
                  <a:srgbClr val="002060"/>
                </a:solidFill>
              </a:rPr>
              <a:t>A pion undergoes t-channel exchange with a nucleon and creates an excited meson or hybrid. Involves charge exchange and/or isospin-1 particles. Easier to make pion-like states.</a:t>
            </a:r>
          </a:p>
        </p:txBody>
      </p:sp>
      <p:sp>
        <p:nvSpPr>
          <p:cNvPr id="6" name="Slide Number Placeholder 5">
            <a:extLst>
              <a:ext uri="{FF2B5EF4-FFF2-40B4-BE49-F238E27FC236}">
                <a16:creationId xmlns:a16="http://schemas.microsoft.com/office/drawing/2014/main" id="{6D584457-6E3A-3943-9649-B27EE1893BD5}"/>
              </a:ext>
            </a:extLst>
          </p:cNvPr>
          <p:cNvSpPr>
            <a:spLocks noGrp="1"/>
          </p:cNvSpPr>
          <p:nvPr>
            <p:ph type="sldNum" sz="quarter" idx="12"/>
          </p:nvPr>
        </p:nvSpPr>
        <p:spPr/>
        <p:txBody>
          <a:bodyPr/>
          <a:lstStyle/>
          <a:p>
            <a:fld id="{6294C92D-0306-4E69-9CD3-20855E849650}" type="slidenum">
              <a:rPr kumimoji="0" lang="en-US" smtClean="0"/>
              <a:t>20</a:t>
            </a:fld>
            <a:endParaRPr kumimoji="0" lang="en-US"/>
          </a:p>
        </p:txBody>
      </p:sp>
      <p:pic>
        <p:nvPicPr>
          <p:cNvPr id="10" name="Picture 9">
            <a:extLst>
              <a:ext uri="{FF2B5EF4-FFF2-40B4-BE49-F238E27FC236}">
                <a16:creationId xmlns:a16="http://schemas.microsoft.com/office/drawing/2014/main" id="{B93A71AF-D0BB-9145-A0BB-CC21BFB7400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503641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October 18, 2018</a:t>
            </a:r>
          </a:p>
        </p:txBody>
      </p:sp>
      <p:sp>
        <p:nvSpPr>
          <p:cNvPr id="3" name="Footer Placeholder 2"/>
          <p:cNvSpPr>
            <a:spLocks noGrp="1"/>
          </p:cNvSpPr>
          <p:nvPr>
            <p:ph type="ftr" sz="quarter" idx="11"/>
          </p:nvPr>
        </p:nvSpPr>
        <p:spPr/>
        <p:txBody>
          <a:bodyPr/>
          <a:lstStyle/>
          <a:p>
            <a:r>
              <a:rPr kumimoji="0" lang="en-US"/>
              <a:t>GWU</a:t>
            </a:r>
          </a:p>
        </p:txBody>
      </p:sp>
      <p:sp>
        <p:nvSpPr>
          <p:cNvPr id="5" name="TextBox 4"/>
          <p:cNvSpPr txBox="1"/>
          <p:nvPr/>
        </p:nvSpPr>
        <p:spPr>
          <a:xfrm>
            <a:off x="0" y="347472"/>
            <a:ext cx="5966698" cy="707886"/>
          </a:xfrm>
          <a:prstGeom prst="rect">
            <a:avLst/>
          </a:prstGeom>
          <a:noFill/>
        </p:spPr>
        <p:txBody>
          <a:bodyPr wrap="none" rtlCol="0">
            <a:spAutoFit/>
          </a:bodyPr>
          <a:lstStyle/>
          <a:p>
            <a:r>
              <a:rPr lang="en-US" sz="4000" b="1" dirty="0">
                <a:solidFill>
                  <a:schemeClr val="tx2">
                    <a:lumMod val="75000"/>
                  </a:schemeClr>
                </a:solidFill>
              </a:rPr>
              <a:t>Producing QCD Exotics</a:t>
            </a:r>
          </a:p>
        </p:txBody>
      </p:sp>
      <p:pic>
        <p:nvPicPr>
          <p:cNvPr id="7" name="Picture 4"/>
          <p:cNvPicPr>
            <a:picLocks noChangeAspect="1" noChangeArrowheads="1"/>
          </p:cNvPicPr>
          <p:nvPr/>
        </p:nvPicPr>
        <p:blipFill>
          <a:blip r:embed="rId2"/>
          <a:srcRect/>
          <a:stretch>
            <a:fillRect/>
          </a:stretch>
        </p:blipFill>
        <p:spPr bwMode="auto">
          <a:xfrm>
            <a:off x="6356350" y="701415"/>
            <a:ext cx="2374900" cy="1941830"/>
          </a:xfrm>
          <a:prstGeom prst="rect">
            <a:avLst/>
          </a:prstGeom>
          <a:noFill/>
        </p:spPr>
      </p:pic>
      <p:sp>
        <p:nvSpPr>
          <p:cNvPr id="8" name="TextBox 7"/>
          <p:cNvSpPr txBox="1"/>
          <p:nvPr/>
        </p:nvSpPr>
        <p:spPr>
          <a:xfrm>
            <a:off x="299999" y="887500"/>
            <a:ext cx="5943600" cy="1569660"/>
          </a:xfrm>
          <a:prstGeom prst="rect">
            <a:avLst/>
          </a:prstGeom>
          <a:noFill/>
        </p:spPr>
        <p:txBody>
          <a:bodyPr wrap="square" rtlCol="0">
            <a:spAutoFit/>
          </a:bodyPr>
          <a:lstStyle/>
          <a:p>
            <a:r>
              <a:rPr lang="en-US" sz="2400" dirty="0">
                <a:solidFill>
                  <a:schemeClr val="accent5">
                    <a:lumMod val="75000"/>
                  </a:schemeClr>
                </a:solidFill>
              </a:rPr>
              <a:t>High-statistics experiments have used pion beams to search for hybrids: </a:t>
            </a:r>
            <a:r>
              <a:rPr lang="en-US" sz="2400" b="1" dirty="0">
                <a:solidFill>
                  <a:schemeClr val="accent5">
                    <a:lumMod val="75000"/>
                  </a:schemeClr>
                </a:solidFill>
              </a:rPr>
              <a:t>VES</a:t>
            </a:r>
            <a:r>
              <a:rPr lang="en-US" sz="2400" dirty="0">
                <a:solidFill>
                  <a:schemeClr val="accent5">
                    <a:lumMod val="75000"/>
                  </a:schemeClr>
                </a:solidFill>
              </a:rPr>
              <a:t> at </a:t>
            </a:r>
            <a:r>
              <a:rPr lang="en-US" sz="2400" dirty="0" err="1">
                <a:solidFill>
                  <a:schemeClr val="accent5">
                    <a:lumMod val="75000"/>
                  </a:schemeClr>
                </a:solidFill>
              </a:rPr>
              <a:t>Protvino</a:t>
            </a:r>
            <a:r>
              <a:rPr lang="en-US" sz="2400" dirty="0">
                <a:solidFill>
                  <a:schemeClr val="accent5">
                    <a:lumMod val="75000"/>
                  </a:schemeClr>
                </a:solidFill>
              </a:rPr>
              <a:t>, </a:t>
            </a:r>
            <a:r>
              <a:rPr lang="en-US" sz="2400" b="1" dirty="0">
                <a:solidFill>
                  <a:schemeClr val="accent5">
                    <a:lumMod val="75000"/>
                  </a:schemeClr>
                </a:solidFill>
              </a:rPr>
              <a:t>E852</a:t>
            </a:r>
            <a:r>
              <a:rPr lang="en-US" sz="2400" dirty="0">
                <a:solidFill>
                  <a:schemeClr val="accent5">
                    <a:lumMod val="75000"/>
                  </a:schemeClr>
                </a:solidFill>
              </a:rPr>
              <a:t> at Brookhaven and </a:t>
            </a:r>
            <a:r>
              <a:rPr lang="en-US" sz="2400" b="1" dirty="0">
                <a:solidFill>
                  <a:schemeClr val="accent5">
                    <a:lumMod val="75000"/>
                  </a:schemeClr>
                </a:solidFill>
              </a:rPr>
              <a:t>Compass</a:t>
            </a:r>
            <a:r>
              <a:rPr lang="en-US" sz="2400" dirty="0">
                <a:solidFill>
                  <a:schemeClr val="accent5">
                    <a:lumMod val="75000"/>
                  </a:schemeClr>
                </a:solidFill>
              </a:rPr>
              <a:t> at CERN:  </a:t>
            </a:r>
            <a:r>
              <a:rPr lang="en-US" sz="2400" dirty="0">
                <a:solidFill>
                  <a:schemeClr val="accent5">
                    <a:lumMod val="75000"/>
                  </a:schemeClr>
                </a:solidFill>
                <a:latin typeface="Symbol" charset="2"/>
                <a:ea typeface="Symbol" charset="2"/>
                <a:cs typeface="Symbol" charset="2"/>
              </a:rPr>
              <a:t>p</a:t>
            </a:r>
            <a:r>
              <a:rPr lang="en-US" sz="2400" baseline="30000" dirty="0">
                <a:solidFill>
                  <a:schemeClr val="accent5">
                    <a:lumMod val="75000"/>
                  </a:schemeClr>
                </a:solidFill>
              </a:rPr>
              <a:t>-</a:t>
            </a:r>
            <a:r>
              <a:rPr lang="en-US" sz="2400" dirty="0">
                <a:solidFill>
                  <a:schemeClr val="accent5">
                    <a:lumMod val="75000"/>
                  </a:schemeClr>
                </a:solidFill>
              </a:rPr>
              <a:t>p    </a:t>
            </a:r>
            <a:r>
              <a:rPr lang="en-US" sz="2400" dirty="0" err="1">
                <a:solidFill>
                  <a:schemeClr val="accent5">
                    <a:lumMod val="75000"/>
                  </a:schemeClr>
                </a:solidFill>
              </a:rPr>
              <a:t>pX</a:t>
            </a:r>
            <a:r>
              <a:rPr lang="en-US" sz="2400" baseline="30000" dirty="0">
                <a:solidFill>
                  <a:schemeClr val="accent5">
                    <a:lumMod val="75000"/>
                  </a:schemeClr>
                </a:solidFill>
              </a:rPr>
              <a:t>-</a:t>
            </a:r>
            <a:r>
              <a:rPr lang="en-US" sz="2400" dirty="0">
                <a:solidFill>
                  <a:schemeClr val="accent5">
                    <a:lumMod val="75000"/>
                  </a:schemeClr>
                </a:solidFill>
              </a:rPr>
              <a:t>  or nX</a:t>
            </a:r>
            <a:r>
              <a:rPr lang="en-US" sz="2400" baseline="30000" dirty="0">
                <a:solidFill>
                  <a:schemeClr val="accent5">
                    <a:lumMod val="75000"/>
                  </a:schemeClr>
                </a:solidFill>
              </a:rPr>
              <a:t>0</a:t>
            </a:r>
          </a:p>
        </p:txBody>
      </p:sp>
      <p:sp>
        <p:nvSpPr>
          <p:cNvPr id="9" name="Rectangle 8"/>
          <p:cNvSpPr/>
          <p:nvPr/>
        </p:nvSpPr>
        <p:spPr>
          <a:xfrm>
            <a:off x="299999" y="2622758"/>
            <a:ext cx="8700053" cy="1200329"/>
          </a:xfrm>
          <a:prstGeom prst="rect">
            <a:avLst/>
          </a:prstGeom>
        </p:spPr>
        <p:txBody>
          <a:bodyPr wrap="square">
            <a:spAutoFit/>
          </a:bodyPr>
          <a:lstStyle/>
          <a:p>
            <a:r>
              <a:rPr lang="en-US" sz="2400" dirty="0">
                <a:solidFill>
                  <a:schemeClr val="accent5">
                    <a:lumMod val="75000"/>
                  </a:schemeClr>
                </a:solidFill>
              </a:rPr>
              <a:t>A pion undergoes t-channel exchange with a nucleon and creates an excited meson or hybrid. Involves charge exchange and/or isospin-1 particles. Easier to make pion-like states.</a:t>
            </a:r>
          </a:p>
        </p:txBody>
      </p:sp>
      <p:cxnSp>
        <p:nvCxnSpPr>
          <p:cNvPr id="11" name="Straight Arrow Connector 10"/>
          <p:cNvCxnSpPr/>
          <p:nvPr/>
        </p:nvCxnSpPr>
        <p:spPr>
          <a:xfrm>
            <a:off x="3797300" y="2235200"/>
            <a:ext cx="190500" cy="12700"/>
          </a:xfrm>
          <a:prstGeom prst="straightConnector1">
            <a:avLst/>
          </a:prstGeom>
          <a:ln w="22225">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3"/>
          <p:cNvPicPr>
            <a:picLocks noChangeAspect="1" noChangeArrowheads="1"/>
          </p:cNvPicPr>
          <p:nvPr/>
        </p:nvPicPr>
        <p:blipFill>
          <a:blip r:embed="rId3"/>
          <a:srcRect/>
          <a:stretch>
            <a:fillRect/>
          </a:stretch>
        </p:blipFill>
        <p:spPr bwMode="auto">
          <a:xfrm>
            <a:off x="5958205" y="3988685"/>
            <a:ext cx="2773045" cy="1934845"/>
          </a:xfrm>
          <a:prstGeom prst="rect">
            <a:avLst/>
          </a:prstGeom>
          <a:noFill/>
        </p:spPr>
      </p:pic>
      <p:sp>
        <p:nvSpPr>
          <p:cNvPr id="6" name="TextBox 5"/>
          <p:cNvSpPr txBox="1"/>
          <p:nvPr/>
        </p:nvSpPr>
        <p:spPr>
          <a:xfrm>
            <a:off x="299999" y="4014970"/>
            <a:ext cx="5943600" cy="2677656"/>
          </a:xfrm>
          <a:prstGeom prst="rect">
            <a:avLst/>
          </a:prstGeom>
          <a:noFill/>
        </p:spPr>
        <p:txBody>
          <a:bodyPr wrap="square" rtlCol="0">
            <a:spAutoFit/>
          </a:bodyPr>
          <a:lstStyle/>
          <a:p>
            <a:r>
              <a:rPr lang="en-US" sz="2400" dirty="0">
                <a:solidFill>
                  <a:srgbClr val="0070C0"/>
                </a:solidFill>
              </a:rPr>
              <a:t>Photoproduction is a poorly-studied mechanism, ~1000s of events total.</a:t>
            </a:r>
          </a:p>
          <a:p>
            <a:endParaRPr lang="en-US" sz="2400" dirty="0">
              <a:solidFill>
                <a:srgbClr val="0070C0"/>
              </a:solidFill>
            </a:endParaRPr>
          </a:p>
          <a:p>
            <a:r>
              <a:rPr lang="en-US" sz="2400" dirty="0">
                <a:solidFill>
                  <a:srgbClr val="0070C0"/>
                </a:solidFill>
              </a:rPr>
              <a:t>Photon can fluctuate into a spin-1 particle. Do not need charge exchange or isospin-1 final states. Linear polarization filters exchange mechanisms.</a:t>
            </a:r>
          </a:p>
        </p:txBody>
      </p:sp>
      <p:sp>
        <p:nvSpPr>
          <p:cNvPr id="12" name="Slide Number Placeholder 11">
            <a:extLst>
              <a:ext uri="{FF2B5EF4-FFF2-40B4-BE49-F238E27FC236}">
                <a16:creationId xmlns:a16="http://schemas.microsoft.com/office/drawing/2014/main" id="{07E17D98-2506-C047-AE57-A2704ABB926F}"/>
              </a:ext>
            </a:extLst>
          </p:cNvPr>
          <p:cNvSpPr>
            <a:spLocks noGrp="1"/>
          </p:cNvSpPr>
          <p:nvPr>
            <p:ph type="sldNum" sz="quarter" idx="12"/>
          </p:nvPr>
        </p:nvSpPr>
        <p:spPr/>
        <p:txBody>
          <a:bodyPr/>
          <a:lstStyle/>
          <a:p>
            <a:fld id="{6294C92D-0306-4E69-9CD3-20855E849650}" type="slidenum">
              <a:rPr kumimoji="0" lang="en-US" smtClean="0"/>
              <a:t>21</a:t>
            </a:fld>
            <a:endParaRPr kumimoji="0" lang="en-US"/>
          </a:p>
        </p:txBody>
      </p:sp>
    </p:spTree>
    <p:extLst>
      <p:ext uri="{BB962C8B-B14F-4D97-AF65-F5344CB8AC3E}">
        <p14:creationId xmlns:p14="http://schemas.microsoft.com/office/powerpoint/2010/main" val="1047299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1662"/>
            <a:ext cx="7737950" cy="654762"/>
          </a:xfrm>
        </p:spPr>
        <p:txBody>
          <a:bodyPr>
            <a:normAutofit fontScale="90000"/>
          </a:bodyPr>
          <a:lstStyle/>
          <a:p>
            <a:r>
              <a:rPr lang="en-US" sz="4000" dirty="0">
                <a:solidFill>
                  <a:schemeClr val="tx2">
                    <a:lumMod val="75000"/>
                  </a:schemeClr>
                </a:solidFill>
              </a:rPr>
              <a:t>Photoproduction Mechanisms</a:t>
            </a:r>
          </a:p>
        </p:txBody>
      </p:sp>
      <p:sp>
        <p:nvSpPr>
          <p:cNvPr id="7" name="Date Placeholder 6"/>
          <p:cNvSpPr>
            <a:spLocks noGrp="1"/>
          </p:cNvSpPr>
          <p:nvPr>
            <p:ph type="dt" sz="half" idx="10"/>
          </p:nvPr>
        </p:nvSpPr>
        <p:spPr/>
        <p:txBody>
          <a:bodyPr/>
          <a:lstStyle/>
          <a:p>
            <a:r>
              <a:rPr lang="en-US"/>
              <a:t>October 18, 2018</a:t>
            </a:r>
            <a:endParaRPr lang="en-US" dirty="0"/>
          </a:p>
        </p:txBody>
      </p:sp>
      <p:sp>
        <p:nvSpPr>
          <p:cNvPr id="3" name="Footer Placeholder 2"/>
          <p:cNvSpPr>
            <a:spLocks noGrp="1"/>
          </p:cNvSpPr>
          <p:nvPr>
            <p:ph type="ftr" sz="quarter" idx="11"/>
          </p:nvPr>
        </p:nvSpPr>
        <p:spPr/>
        <p:txBody>
          <a:bodyPr/>
          <a:lstStyle/>
          <a:p>
            <a:r>
              <a:rPr kumimoji="0" lang="en-US"/>
              <a:t>GWU</a:t>
            </a:r>
          </a:p>
        </p:txBody>
      </p:sp>
      <p:pic>
        <p:nvPicPr>
          <p:cNvPr id="4" name="Picture 3" descr="Exchag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088" y="926251"/>
            <a:ext cx="2479040" cy="1930400"/>
          </a:xfrm>
          <a:prstGeom prst="rect">
            <a:avLst/>
          </a:prstGeom>
        </p:spPr>
      </p:pic>
      <p:sp>
        <p:nvSpPr>
          <p:cNvPr id="5" name="TextBox 4"/>
          <p:cNvSpPr txBox="1"/>
          <p:nvPr/>
        </p:nvSpPr>
        <p:spPr>
          <a:xfrm>
            <a:off x="2766128" y="1026424"/>
            <a:ext cx="6377872" cy="830997"/>
          </a:xfrm>
          <a:prstGeom prst="rect">
            <a:avLst/>
          </a:prstGeom>
          <a:noFill/>
        </p:spPr>
        <p:txBody>
          <a:bodyPr wrap="square" rtlCol="0">
            <a:spAutoFit/>
          </a:bodyPr>
          <a:lstStyle/>
          <a:p>
            <a:r>
              <a:rPr lang="en-US" sz="2400" dirty="0">
                <a:solidFill>
                  <a:srgbClr val="000090"/>
                </a:solidFill>
              </a:rPr>
              <a:t>Simple quantum number counting for production: </a:t>
            </a:r>
            <a:r>
              <a:rPr lang="en-US" sz="2400" b="1" dirty="0">
                <a:solidFill>
                  <a:srgbClr val="660066"/>
                </a:solidFill>
              </a:rPr>
              <a:t>(I</a:t>
            </a:r>
            <a:r>
              <a:rPr lang="en-US" sz="2400" b="1" baseline="30000" dirty="0">
                <a:solidFill>
                  <a:srgbClr val="660066"/>
                </a:solidFill>
              </a:rPr>
              <a:t>G</a:t>
            </a:r>
            <a:r>
              <a:rPr lang="en-US" sz="2400" b="1" dirty="0">
                <a:solidFill>
                  <a:srgbClr val="660066"/>
                </a:solidFill>
              </a:rPr>
              <a:t>)J</a:t>
            </a:r>
            <a:r>
              <a:rPr lang="en-US" sz="2400" b="1" baseline="30000" dirty="0">
                <a:solidFill>
                  <a:srgbClr val="660066"/>
                </a:solidFill>
              </a:rPr>
              <a:t>PC </a:t>
            </a:r>
            <a:r>
              <a:rPr lang="en-US" sz="2400" b="1" dirty="0">
                <a:solidFill>
                  <a:srgbClr val="660066"/>
                </a:solidFill>
              </a:rPr>
              <a:t>up to L=2</a:t>
            </a:r>
          </a:p>
        </p:txBody>
      </p:sp>
      <p:sp>
        <p:nvSpPr>
          <p:cNvPr id="6" name="TextBox 5"/>
          <p:cNvSpPr txBox="1"/>
          <p:nvPr/>
        </p:nvSpPr>
        <p:spPr>
          <a:xfrm>
            <a:off x="373080" y="3029197"/>
            <a:ext cx="2956290" cy="3416320"/>
          </a:xfrm>
          <a:prstGeom prst="rect">
            <a:avLst/>
          </a:prstGeom>
          <a:noFill/>
        </p:spPr>
        <p:txBody>
          <a:bodyPr wrap="square" rtlCol="0">
            <a:spAutoFit/>
          </a:bodyPr>
          <a:lstStyle/>
          <a:p>
            <a:r>
              <a:rPr lang="en-US" sz="2400" dirty="0" err="1">
                <a:solidFill>
                  <a:schemeClr val="accent5">
                    <a:lumMod val="75000"/>
                  </a:schemeClr>
                </a:solidFill>
                <a:latin typeface="Symbol" charset="2"/>
                <a:cs typeface="Symbol" charset="2"/>
              </a:rPr>
              <a:t>r</a:t>
            </a:r>
            <a:r>
              <a:rPr lang="en-US" sz="2400" dirty="0" err="1">
                <a:solidFill>
                  <a:srgbClr val="008000"/>
                </a:solidFill>
                <a:latin typeface="Symbol" charset="2"/>
                <a:cs typeface="Symbol" charset="2"/>
              </a:rPr>
              <a:t>p</a:t>
            </a:r>
            <a:r>
              <a:rPr lang="en-US" sz="2400" dirty="0" err="1">
                <a:solidFill>
                  <a:schemeClr val="accent5">
                    <a:lumMod val="75000"/>
                  </a:schemeClr>
                </a:solidFill>
                <a:latin typeface="Symbol" charset="2"/>
                <a:cs typeface="Symbol" charset="2"/>
              </a:rPr>
              <a:t>,r</a:t>
            </a:r>
            <a:r>
              <a:rPr lang="en-US" sz="2400" dirty="0" err="1">
                <a:solidFill>
                  <a:srgbClr val="008000"/>
                </a:solidFill>
                <a:latin typeface="Symbol" charset="2"/>
                <a:cs typeface="Symbol" charset="2"/>
              </a:rPr>
              <a:t>w</a:t>
            </a:r>
            <a:r>
              <a:rPr lang="en-US" sz="2400" dirty="0">
                <a:solidFill>
                  <a:schemeClr val="accent5">
                    <a:lumMod val="75000"/>
                  </a:schemeClr>
                </a:solidFill>
                <a:latin typeface="Symbol" charset="2"/>
                <a:cs typeface="Symbol" charset="2"/>
              </a:rPr>
              <a:t>               </a:t>
            </a:r>
            <a:r>
              <a:rPr lang="en-US" sz="2400" dirty="0">
                <a:solidFill>
                  <a:srgbClr val="660066"/>
                </a:solidFill>
                <a:latin typeface="Symbol" charset="2"/>
                <a:cs typeface="Symbol" charset="2"/>
              </a:rPr>
              <a:t>p</a:t>
            </a:r>
            <a:r>
              <a:rPr lang="en-US" sz="2400" baseline="-25000" dirty="0">
                <a:solidFill>
                  <a:srgbClr val="660066"/>
                </a:solidFill>
                <a:latin typeface="Symbol" charset="2"/>
                <a:cs typeface="Symbol" charset="2"/>
              </a:rPr>
              <a:t>1</a:t>
            </a:r>
            <a:endParaRPr lang="en-US" sz="2400" dirty="0">
              <a:solidFill>
                <a:srgbClr val="660066"/>
              </a:solidFill>
              <a:latin typeface="Symbol" charset="2"/>
              <a:cs typeface="Symbol" charset="2"/>
            </a:endParaRPr>
          </a:p>
          <a:p>
            <a:r>
              <a:rPr lang="en-US" sz="2400" dirty="0" err="1">
                <a:solidFill>
                  <a:schemeClr val="accent5">
                    <a:lumMod val="75000"/>
                  </a:schemeClr>
                </a:solidFill>
                <a:latin typeface="Symbol" charset="2"/>
                <a:cs typeface="Symbol" charset="2"/>
              </a:rPr>
              <a:t>w</a:t>
            </a:r>
            <a:r>
              <a:rPr lang="en-US" sz="2400" dirty="0" err="1">
                <a:solidFill>
                  <a:srgbClr val="008000"/>
                </a:solidFill>
                <a:latin typeface="Symbol" charset="2"/>
                <a:cs typeface="Symbol" charset="2"/>
              </a:rPr>
              <a:t>w</a:t>
            </a:r>
            <a:r>
              <a:rPr lang="en-US" sz="2400" dirty="0" err="1">
                <a:solidFill>
                  <a:schemeClr val="accent5">
                    <a:lumMod val="75000"/>
                  </a:schemeClr>
                </a:solidFill>
                <a:latin typeface="Symbol" charset="2"/>
                <a:cs typeface="Symbol" charset="2"/>
              </a:rPr>
              <a:t>,r</a:t>
            </a:r>
            <a:r>
              <a:rPr lang="en-US" sz="2400" dirty="0" err="1">
                <a:solidFill>
                  <a:srgbClr val="008000"/>
                </a:solidFill>
                <a:latin typeface="Symbol" charset="2"/>
                <a:cs typeface="Symbol" charset="2"/>
              </a:rPr>
              <a:t>r</a:t>
            </a:r>
            <a:r>
              <a:rPr lang="en-US" sz="2400" dirty="0">
                <a:solidFill>
                  <a:srgbClr val="008000"/>
                </a:solidFill>
                <a:latin typeface="Symbol" charset="2"/>
                <a:cs typeface="Symbol" charset="2"/>
              </a:rPr>
              <a:t>               </a:t>
            </a:r>
            <a:r>
              <a:rPr lang="en-US" sz="2400" dirty="0">
                <a:solidFill>
                  <a:srgbClr val="660066"/>
                </a:solidFill>
                <a:latin typeface="Symbol" charset="2"/>
                <a:cs typeface="Symbol" charset="2"/>
              </a:rPr>
              <a:t>h</a:t>
            </a:r>
            <a:r>
              <a:rPr lang="en-US" sz="2400" baseline="-25000" dirty="0">
                <a:solidFill>
                  <a:srgbClr val="660066"/>
                </a:solidFill>
                <a:latin typeface="Symbol" charset="2"/>
                <a:cs typeface="Symbol" charset="2"/>
              </a:rPr>
              <a:t>1</a:t>
            </a:r>
            <a:endParaRPr lang="en-US" sz="2400" dirty="0">
              <a:solidFill>
                <a:srgbClr val="660066"/>
              </a:solidFill>
              <a:latin typeface="Symbol" charset="2"/>
              <a:cs typeface="Symbol" charset="2"/>
            </a:endParaRPr>
          </a:p>
          <a:p>
            <a:r>
              <a:rPr lang="en-US" sz="2400" dirty="0" err="1">
                <a:solidFill>
                  <a:schemeClr val="accent5">
                    <a:lumMod val="75000"/>
                  </a:schemeClr>
                </a:solidFill>
                <a:latin typeface="Symbol" charset="2"/>
                <a:cs typeface="Symbol" charset="2"/>
              </a:rPr>
              <a:t>w</a:t>
            </a:r>
            <a:r>
              <a:rPr lang="en-US" sz="2400" dirty="0" err="1">
                <a:solidFill>
                  <a:srgbClr val="008000"/>
                </a:solidFill>
                <a:latin typeface="Symbol" charset="2"/>
                <a:cs typeface="Symbol" charset="2"/>
              </a:rPr>
              <a:t>w</a:t>
            </a:r>
            <a:r>
              <a:rPr lang="en-US" sz="2400" dirty="0" err="1">
                <a:solidFill>
                  <a:schemeClr val="accent5">
                    <a:lumMod val="75000"/>
                  </a:schemeClr>
                </a:solidFill>
                <a:latin typeface="Symbol" charset="2"/>
                <a:cs typeface="Symbol" charset="2"/>
              </a:rPr>
              <a:t>,r</a:t>
            </a:r>
            <a:r>
              <a:rPr lang="en-US" sz="2400" dirty="0" err="1">
                <a:solidFill>
                  <a:srgbClr val="008000"/>
                </a:solidFill>
                <a:latin typeface="Symbol" charset="2"/>
                <a:cs typeface="Symbol" charset="2"/>
              </a:rPr>
              <a:t>r</a:t>
            </a:r>
            <a:r>
              <a:rPr lang="en-US" sz="2400" dirty="0" err="1">
                <a:solidFill>
                  <a:schemeClr val="accent5">
                    <a:lumMod val="75000"/>
                  </a:schemeClr>
                </a:solidFill>
                <a:latin typeface="Symbol" charset="2"/>
                <a:cs typeface="Symbol" charset="2"/>
              </a:rPr>
              <a:t>,f</a:t>
            </a:r>
            <a:r>
              <a:rPr lang="en-US" sz="2400" dirty="0" err="1">
                <a:solidFill>
                  <a:srgbClr val="008000"/>
                </a:solidFill>
                <a:latin typeface="Symbol" charset="2"/>
                <a:cs typeface="Symbol" charset="2"/>
              </a:rPr>
              <a:t>w</a:t>
            </a:r>
            <a:r>
              <a:rPr lang="en-US" sz="2400" dirty="0">
                <a:solidFill>
                  <a:srgbClr val="008000"/>
                </a:solidFill>
                <a:latin typeface="Symbol" charset="2"/>
                <a:cs typeface="Symbol" charset="2"/>
              </a:rPr>
              <a:t>         </a:t>
            </a:r>
            <a:r>
              <a:rPr lang="en-US" sz="2400" dirty="0">
                <a:solidFill>
                  <a:srgbClr val="660066"/>
                </a:solidFill>
                <a:latin typeface="Symbol" charset="2"/>
                <a:cs typeface="Symbol" charset="2"/>
              </a:rPr>
              <a:t>h’</a:t>
            </a:r>
            <a:r>
              <a:rPr lang="en-US" sz="2400" baseline="-25000" dirty="0">
                <a:solidFill>
                  <a:srgbClr val="660066"/>
                </a:solidFill>
                <a:latin typeface="Symbol" charset="2"/>
                <a:cs typeface="Symbol" charset="2"/>
              </a:rPr>
              <a:t>1</a:t>
            </a:r>
            <a:r>
              <a:rPr lang="en-US" sz="2400" dirty="0">
                <a:solidFill>
                  <a:srgbClr val="660066"/>
                </a:solidFill>
              </a:rPr>
              <a:t> </a:t>
            </a:r>
            <a:endParaRPr lang="en-US" sz="2400" dirty="0">
              <a:solidFill>
                <a:srgbClr val="660066"/>
              </a:solidFill>
              <a:latin typeface="Symbol" charset="2"/>
              <a:cs typeface="Symbol" charset="2"/>
            </a:endParaRPr>
          </a:p>
          <a:p>
            <a:r>
              <a:rPr lang="en-US" sz="2400" dirty="0" err="1">
                <a:solidFill>
                  <a:schemeClr val="accent5">
                    <a:lumMod val="75000"/>
                  </a:schemeClr>
                </a:solidFill>
                <a:latin typeface="Symbol" charset="2"/>
                <a:cs typeface="Symbol" charset="2"/>
              </a:rPr>
              <a:t>r</a:t>
            </a:r>
            <a:r>
              <a:rPr lang="en-US" sz="2400" dirty="0" err="1">
                <a:solidFill>
                  <a:srgbClr val="008000"/>
                </a:solidFill>
                <a:cs typeface="Symbol" charset="2"/>
              </a:rPr>
              <a:t>P</a:t>
            </a:r>
            <a:r>
              <a:rPr lang="en-US" sz="2400" dirty="0">
                <a:solidFill>
                  <a:srgbClr val="008000"/>
                </a:solidFill>
                <a:cs typeface="Symbol" charset="2"/>
              </a:rPr>
              <a:t>                   </a:t>
            </a:r>
            <a:r>
              <a:rPr lang="en-US" sz="2400" dirty="0">
                <a:solidFill>
                  <a:srgbClr val="660066"/>
                </a:solidFill>
                <a:cs typeface="Symbol" charset="2"/>
              </a:rPr>
              <a:t>b</a:t>
            </a:r>
            <a:r>
              <a:rPr lang="en-US" sz="2400" baseline="-25000" dirty="0">
                <a:solidFill>
                  <a:srgbClr val="660066"/>
                </a:solidFill>
                <a:cs typeface="Symbol" charset="2"/>
              </a:rPr>
              <a:t>0</a:t>
            </a:r>
            <a:endParaRPr lang="en-US" sz="2400" dirty="0">
              <a:solidFill>
                <a:srgbClr val="660066"/>
              </a:solidFill>
              <a:cs typeface="Symbol" charset="2"/>
            </a:endParaRPr>
          </a:p>
          <a:p>
            <a:r>
              <a:rPr lang="en-US" sz="2400" dirty="0" err="1">
                <a:solidFill>
                  <a:schemeClr val="accent5">
                    <a:lumMod val="75000"/>
                  </a:schemeClr>
                </a:solidFill>
                <a:latin typeface="Symbol" charset="2"/>
                <a:cs typeface="Symbol" charset="2"/>
              </a:rPr>
              <a:t>w</a:t>
            </a:r>
            <a:r>
              <a:rPr lang="en-US" sz="2400" dirty="0" err="1">
                <a:solidFill>
                  <a:srgbClr val="008000"/>
                </a:solidFill>
                <a:cs typeface="Symbol" charset="2"/>
              </a:rPr>
              <a:t>P</a:t>
            </a:r>
            <a:r>
              <a:rPr lang="en-US" sz="2400" dirty="0">
                <a:solidFill>
                  <a:srgbClr val="008000"/>
                </a:solidFill>
                <a:cs typeface="Symbol" charset="2"/>
              </a:rPr>
              <a:t>                   </a:t>
            </a:r>
            <a:r>
              <a:rPr lang="en-US" sz="2400" dirty="0">
                <a:solidFill>
                  <a:srgbClr val="660066"/>
                </a:solidFill>
                <a:cs typeface="Symbol" charset="2"/>
              </a:rPr>
              <a:t>h</a:t>
            </a:r>
            <a:r>
              <a:rPr lang="en-US" sz="2400" baseline="-25000" dirty="0">
                <a:solidFill>
                  <a:srgbClr val="660066"/>
                </a:solidFill>
                <a:cs typeface="Symbol" charset="2"/>
              </a:rPr>
              <a:t>0</a:t>
            </a:r>
            <a:endParaRPr lang="en-US" sz="2400" dirty="0">
              <a:solidFill>
                <a:srgbClr val="660066"/>
              </a:solidFill>
              <a:cs typeface="Symbol" charset="2"/>
            </a:endParaRPr>
          </a:p>
          <a:p>
            <a:r>
              <a:rPr lang="en-US" sz="2400" dirty="0" err="1">
                <a:solidFill>
                  <a:schemeClr val="accent5">
                    <a:lumMod val="75000"/>
                  </a:schemeClr>
                </a:solidFill>
                <a:latin typeface="Symbol" charset="2"/>
                <a:cs typeface="Symbol" charset="2"/>
              </a:rPr>
              <a:t>w</a:t>
            </a:r>
            <a:r>
              <a:rPr lang="en-US" sz="2400" dirty="0" err="1">
                <a:solidFill>
                  <a:srgbClr val="008000"/>
                </a:solidFill>
                <a:cs typeface="Symbol" charset="2"/>
              </a:rPr>
              <a:t>P</a:t>
            </a:r>
            <a:r>
              <a:rPr lang="en-US" sz="2400" dirty="0">
                <a:solidFill>
                  <a:schemeClr val="accent5">
                    <a:lumMod val="75000"/>
                  </a:schemeClr>
                </a:solidFill>
                <a:cs typeface="Symbol" charset="2"/>
              </a:rPr>
              <a:t>, </a:t>
            </a:r>
            <a:r>
              <a:rPr lang="en-US" sz="2400" dirty="0" err="1">
                <a:solidFill>
                  <a:schemeClr val="accent5">
                    <a:lumMod val="75000"/>
                  </a:schemeClr>
                </a:solidFill>
                <a:latin typeface="Symbol" charset="2"/>
                <a:cs typeface="Symbol" charset="2"/>
              </a:rPr>
              <a:t>f</a:t>
            </a:r>
            <a:r>
              <a:rPr lang="en-US" sz="2400" dirty="0" err="1">
                <a:solidFill>
                  <a:srgbClr val="008000"/>
                </a:solidFill>
                <a:cs typeface="Symbol" charset="2"/>
              </a:rPr>
              <a:t>P</a:t>
            </a:r>
            <a:r>
              <a:rPr lang="en-US" sz="2400" dirty="0">
                <a:solidFill>
                  <a:srgbClr val="008000"/>
                </a:solidFill>
                <a:cs typeface="Symbol" charset="2"/>
              </a:rPr>
              <a:t>             </a:t>
            </a:r>
            <a:r>
              <a:rPr lang="en-US" sz="2400" dirty="0">
                <a:solidFill>
                  <a:srgbClr val="660066"/>
                </a:solidFill>
                <a:cs typeface="Symbol" charset="2"/>
              </a:rPr>
              <a:t>h’</a:t>
            </a:r>
            <a:r>
              <a:rPr lang="en-US" sz="2400" baseline="-25000" dirty="0">
                <a:solidFill>
                  <a:srgbClr val="660066"/>
                </a:solidFill>
                <a:cs typeface="Symbol" charset="2"/>
              </a:rPr>
              <a:t>0</a:t>
            </a:r>
            <a:r>
              <a:rPr lang="en-US" sz="2400" dirty="0">
                <a:solidFill>
                  <a:srgbClr val="660066"/>
                </a:solidFill>
                <a:latin typeface="Symbol" charset="2"/>
                <a:cs typeface="Symbol" charset="2"/>
              </a:rPr>
              <a:t> </a:t>
            </a:r>
            <a:endParaRPr lang="en-US" sz="2400" dirty="0">
              <a:solidFill>
                <a:srgbClr val="660066"/>
              </a:solidFill>
              <a:cs typeface="Symbol" charset="2"/>
            </a:endParaRPr>
          </a:p>
          <a:p>
            <a:r>
              <a:rPr lang="en-US" sz="2400" dirty="0" err="1">
                <a:solidFill>
                  <a:schemeClr val="accent5">
                    <a:lumMod val="75000"/>
                  </a:schemeClr>
                </a:solidFill>
                <a:latin typeface="Symbol" charset="2"/>
                <a:cs typeface="Symbol" charset="2"/>
              </a:rPr>
              <a:t>w</a:t>
            </a:r>
            <a:r>
              <a:rPr lang="en-US" sz="2400" dirty="0" err="1">
                <a:solidFill>
                  <a:srgbClr val="008000"/>
                </a:solidFill>
                <a:latin typeface="Symbol" charset="2"/>
                <a:cs typeface="Symbol" charset="2"/>
              </a:rPr>
              <a:t>p</a:t>
            </a:r>
            <a:r>
              <a:rPr lang="en-US" sz="2400" dirty="0" err="1">
                <a:solidFill>
                  <a:schemeClr val="accent5">
                    <a:lumMod val="75000"/>
                  </a:schemeClr>
                </a:solidFill>
                <a:latin typeface="Symbol" charset="2"/>
                <a:cs typeface="Symbol" charset="2"/>
              </a:rPr>
              <a:t>,r</a:t>
            </a:r>
            <a:r>
              <a:rPr lang="en-US" sz="2400" dirty="0" err="1">
                <a:solidFill>
                  <a:srgbClr val="008000"/>
                </a:solidFill>
                <a:latin typeface="Symbol" charset="2"/>
                <a:cs typeface="Symbol" charset="2"/>
              </a:rPr>
              <a:t>h</a:t>
            </a:r>
            <a:r>
              <a:rPr lang="en-US" sz="2400" dirty="0" err="1">
                <a:solidFill>
                  <a:srgbClr val="008000"/>
                </a:solidFill>
                <a:cs typeface="Symbol" charset="2"/>
              </a:rPr>
              <a:t>,</a:t>
            </a:r>
            <a:r>
              <a:rPr lang="en-US" sz="2400" dirty="0" err="1">
                <a:solidFill>
                  <a:schemeClr val="accent5">
                    <a:lumMod val="75000"/>
                  </a:schemeClr>
                </a:solidFill>
                <a:latin typeface="Symbol" charset="2"/>
                <a:cs typeface="Symbol" charset="2"/>
              </a:rPr>
              <a:t>r</a:t>
            </a:r>
            <a:r>
              <a:rPr lang="en-US" sz="2400" dirty="0" err="1">
                <a:solidFill>
                  <a:srgbClr val="008000"/>
                </a:solidFill>
                <a:cs typeface="Symbol" charset="2"/>
              </a:rPr>
              <a:t>P</a:t>
            </a:r>
            <a:r>
              <a:rPr lang="en-US" sz="2400" dirty="0">
                <a:solidFill>
                  <a:srgbClr val="008000"/>
                </a:solidFill>
                <a:cs typeface="Symbol" charset="2"/>
              </a:rPr>
              <a:t>         </a:t>
            </a:r>
            <a:r>
              <a:rPr lang="en-US" sz="2400" dirty="0">
                <a:solidFill>
                  <a:srgbClr val="660066"/>
                </a:solidFill>
                <a:cs typeface="Symbol" charset="2"/>
              </a:rPr>
              <a:t>b</a:t>
            </a:r>
            <a:r>
              <a:rPr lang="en-US" sz="2400" baseline="-25000" dirty="0">
                <a:solidFill>
                  <a:srgbClr val="660066"/>
                </a:solidFill>
                <a:cs typeface="Symbol" charset="2"/>
              </a:rPr>
              <a:t>2</a:t>
            </a:r>
            <a:endParaRPr lang="en-US" sz="2400" dirty="0">
              <a:solidFill>
                <a:srgbClr val="660066"/>
              </a:solidFill>
              <a:cs typeface="Symbol" charset="2"/>
            </a:endParaRPr>
          </a:p>
          <a:p>
            <a:r>
              <a:rPr lang="en-US" sz="2400" dirty="0" err="1">
                <a:solidFill>
                  <a:schemeClr val="accent5">
                    <a:lumMod val="75000"/>
                  </a:schemeClr>
                </a:solidFill>
                <a:latin typeface="Symbol" charset="2"/>
                <a:cs typeface="Symbol" charset="2"/>
              </a:rPr>
              <a:t>r</a:t>
            </a:r>
            <a:r>
              <a:rPr lang="en-US" sz="2400" dirty="0" err="1">
                <a:solidFill>
                  <a:srgbClr val="008000"/>
                </a:solidFill>
                <a:latin typeface="Symbol" charset="2"/>
                <a:cs typeface="Symbol" charset="2"/>
              </a:rPr>
              <a:t>p</a:t>
            </a:r>
            <a:r>
              <a:rPr lang="en-US" sz="2400" dirty="0" err="1">
                <a:solidFill>
                  <a:schemeClr val="accent5">
                    <a:lumMod val="75000"/>
                  </a:schemeClr>
                </a:solidFill>
                <a:latin typeface="Symbol" charset="2"/>
                <a:cs typeface="Symbol" charset="2"/>
              </a:rPr>
              <a:t>,w</a:t>
            </a:r>
            <a:r>
              <a:rPr lang="en-US" sz="2400" dirty="0" err="1">
                <a:solidFill>
                  <a:srgbClr val="008000"/>
                </a:solidFill>
                <a:latin typeface="Symbol" charset="2"/>
                <a:cs typeface="Symbol" charset="2"/>
              </a:rPr>
              <a:t>h</a:t>
            </a:r>
            <a:r>
              <a:rPr lang="en-US" sz="2400" dirty="0" err="1">
                <a:solidFill>
                  <a:schemeClr val="accent5">
                    <a:lumMod val="75000"/>
                  </a:schemeClr>
                </a:solidFill>
                <a:latin typeface="Symbol" charset="2"/>
                <a:cs typeface="Symbol" charset="2"/>
              </a:rPr>
              <a:t>,w</a:t>
            </a:r>
            <a:r>
              <a:rPr lang="en-US" sz="2400" dirty="0" err="1">
                <a:solidFill>
                  <a:srgbClr val="008000"/>
                </a:solidFill>
                <a:cs typeface="Symbol" charset="2"/>
              </a:rPr>
              <a:t>P</a:t>
            </a:r>
            <a:r>
              <a:rPr lang="en-US" sz="2400" dirty="0">
                <a:solidFill>
                  <a:srgbClr val="008000"/>
                </a:solidFill>
                <a:cs typeface="Symbol" charset="2"/>
              </a:rPr>
              <a:t>         </a:t>
            </a:r>
            <a:r>
              <a:rPr lang="en-US" sz="2400" dirty="0">
                <a:solidFill>
                  <a:srgbClr val="660066"/>
                </a:solidFill>
                <a:cs typeface="Symbol" charset="2"/>
              </a:rPr>
              <a:t>h</a:t>
            </a:r>
            <a:r>
              <a:rPr lang="en-US" sz="2400" baseline="-25000" dirty="0">
                <a:solidFill>
                  <a:srgbClr val="660066"/>
                </a:solidFill>
                <a:cs typeface="Symbol" charset="2"/>
              </a:rPr>
              <a:t>2</a:t>
            </a:r>
            <a:endParaRPr lang="en-US" sz="2400" dirty="0">
              <a:solidFill>
                <a:srgbClr val="660066"/>
              </a:solidFill>
              <a:cs typeface="Symbol" charset="2"/>
            </a:endParaRPr>
          </a:p>
          <a:p>
            <a:r>
              <a:rPr lang="en-US" sz="2400" dirty="0" err="1">
                <a:solidFill>
                  <a:schemeClr val="accent5">
                    <a:lumMod val="75000"/>
                  </a:schemeClr>
                </a:solidFill>
                <a:latin typeface="Symbol" charset="2"/>
                <a:cs typeface="Symbol" charset="2"/>
              </a:rPr>
              <a:t>r</a:t>
            </a:r>
            <a:r>
              <a:rPr lang="en-US" sz="2400" dirty="0" err="1">
                <a:solidFill>
                  <a:srgbClr val="008000"/>
                </a:solidFill>
                <a:latin typeface="Symbol" charset="2"/>
                <a:cs typeface="Symbol" charset="2"/>
              </a:rPr>
              <a:t>p</a:t>
            </a:r>
            <a:r>
              <a:rPr lang="en-US" sz="2400" dirty="0" err="1">
                <a:solidFill>
                  <a:schemeClr val="accent5">
                    <a:lumMod val="75000"/>
                  </a:schemeClr>
                </a:solidFill>
                <a:latin typeface="Symbol" charset="2"/>
                <a:cs typeface="Symbol" charset="2"/>
              </a:rPr>
              <a:t>,w</a:t>
            </a:r>
            <a:r>
              <a:rPr lang="en-US" sz="2400" dirty="0" err="1">
                <a:solidFill>
                  <a:srgbClr val="008000"/>
                </a:solidFill>
                <a:latin typeface="Symbol" charset="2"/>
                <a:cs typeface="Symbol" charset="2"/>
              </a:rPr>
              <a:t>h</a:t>
            </a:r>
            <a:r>
              <a:rPr lang="en-US" sz="2400" dirty="0" err="1">
                <a:solidFill>
                  <a:schemeClr val="accent5">
                    <a:lumMod val="75000"/>
                  </a:schemeClr>
                </a:solidFill>
                <a:latin typeface="Symbol" charset="2"/>
                <a:cs typeface="Symbol" charset="2"/>
              </a:rPr>
              <a:t>,f</a:t>
            </a:r>
            <a:r>
              <a:rPr lang="en-US" sz="2400" dirty="0" err="1">
                <a:solidFill>
                  <a:srgbClr val="008000"/>
                </a:solidFill>
                <a:cs typeface="Symbol" charset="2"/>
              </a:rPr>
              <a:t>P</a:t>
            </a:r>
            <a:r>
              <a:rPr lang="en-US" sz="2400" dirty="0">
                <a:solidFill>
                  <a:srgbClr val="008000"/>
                </a:solidFill>
                <a:cs typeface="Symbol" charset="2"/>
              </a:rPr>
              <a:t>         </a:t>
            </a:r>
            <a:r>
              <a:rPr lang="en-US" sz="2400" dirty="0">
                <a:solidFill>
                  <a:srgbClr val="660066"/>
                </a:solidFill>
                <a:cs typeface="Symbol" charset="2"/>
              </a:rPr>
              <a:t>h’</a:t>
            </a:r>
            <a:r>
              <a:rPr lang="en-US" sz="2400" baseline="-25000" dirty="0">
                <a:solidFill>
                  <a:srgbClr val="660066"/>
                </a:solidFill>
                <a:cs typeface="Symbol" charset="2"/>
              </a:rPr>
              <a:t>2</a:t>
            </a:r>
            <a:r>
              <a:rPr lang="en-US" sz="2400" dirty="0">
                <a:solidFill>
                  <a:srgbClr val="660066"/>
                </a:solidFill>
                <a:latin typeface="Symbol" charset="2"/>
                <a:cs typeface="Symbol" charset="2"/>
              </a:rPr>
              <a:t> </a:t>
            </a:r>
            <a:endParaRPr lang="en-US" sz="2400" dirty="0">
              <a:solidFill>
                <a:srgbClr val="660066"/>
              </a:solidFill>
              <a:cs typeface="Symbol" charset="2"/>
            </a:endParaRPr>
          </a:p>
        </p:txBody>
      </p:sp>
      <p:sp>
        <p:nvSpPr>
          <p:cNvPr id="10" name="TextBox 9"/>
          <p:cNvSpPr txBox="1"/>
          <p:nvPr/>
        </p:nvSpPr>
        <p:spPr>
          <a:xfrm>
            <a:off x="3603485" y="3029197"/>
            <a:ext cx="4134465" cy="523220"/>
          </a:xfrm>
          <a:prstGeom prst="rect">
            <a:avLst/>
          </a:prstGeom>
          <a:noFill/>
        </p:spPr>
        <p:txBody>
          <a:bodyPr wrap="none" rtlCol="0">
            <a:spAutoFit/>
          </a:bodyPr>
          <a:lstStyle/>
          <a:p>
            <a:r>
              <a:rPr lang="en-US" sz="2800" dirty="0" err="1">
                <a:solidFill>
                  <a:schemeClr val="accent5">
                    <a:lumMod val="75000"/>
                  </a:schemeClr>
                </a:solidFill>
                <a:latin typeface="Symbol" charset="2"/>
                <a:cs typeface="Symbol" charset="2"/>
              </a:rPr>
              <a:t>r</a:t>
            </a:r>
            <a:r>
              <a:rPr lang="en-US" sz="2800" dirty="0" err="1">
                <a:solidFill>
                  <a:srgbClr val="008000"/>
                </a:solidFill>
                <a:latin typeface="Symbol" charset="2"/>
                <a:cs typeface="Symbol" charset="2"/>
              </a:rPr>
              <a:t>p</a:t>
            </a:r>
            <a:r>
              <a:rPr lang="en-US" sz="2800" dirty="0">
                <a:solidFill>
                  <a:srgbClr val="0000FF"/>
                </a:solidFill>
              </a:rPr>
              <a:t> </a:t>
            </a:r>
            <a:r>
              <a:rPr lang="en-US" sz="2800" dirty="0"/>
              <a:t>is</a:t>
            </a:r>
            <a:r>
              <a:rPr lang="en-US" sz="2800" dirty="0">
                <a:solidFill>
                  <a:srgbClr val="0000FF"/>
                </a:solidFill>
              </a:rPr>
              <a:t> </a:t>
            </a:r>
            <a:r>
              <a:rPr lang="en-US" sz="2800" dirty="0">
                <a:solidFill>
                  <a:srgbClr val="008000"/>
                </a:solidFill>
              </a:rPr>
              <a:t>charge-exchange </a:t>
            </a:r>
            <a:r>
              <a:rPr lang="en-US" sz="2800" dirty="0">
                <a:solidFill>
                  <a:srgbClr val="000000"/>
                </a:solidFill>
              </a:rPr>
              <a:t>only</a:t>
            </a:r>
          </a:p>
        </p:txBody>
      </p:sp>
      <p:sp>
        <p:nvSpPr>
          <p:cNvPr id="11" name="TextBox 10"/>
          <p:cNvSpPr txBox="1"/>
          <p:nvPr/>
        </p:nvSpPr>
        <p:spPr>
          <a:xfrm>
            <a:off x="3162609" y="3711946"/>
            <a:ext cx="5799962" cy="2677656"/>
          </a:xfrm>
          <a:prstGeom prst="rect">
            <a:avLst/>
          </a:prstGeom>
          <a:noFill/>
        </p:spPr>
        <p:txBody>
          <a:bodyPr wrap="square" rtlCol="0">
            <a:spAutoFit/>
          </a:bodyPr>
          <a:lstStyle/>
          <a:p>
            <a:r>
              <a:rPr lang="en-US" sz="2800" dirty="0">
                <a:solidFill>
                  <a:schemeClr val="accent5">
                    <a:lumMod val="75000"/>
                  </a:schemeClr>
                </a:solidFill>
              </a:rPr>
              <a:t>Can couple to all the lightest exotic hybrid nonets through photo- production and VMD. </a:t>
            </a:r>
          </a:p>
          <a:p>
            <a:endParaRPr lang="en-US" sz="2800" dirty="0">
              <a:solidFill>
                <a:schemeClr val="accent5">
                  <a:lumMod val="60000"/>
                  <a:lumOff val="40000"/>
                </a:schemeClr>
              </a:solidFill>
            </a:endParaRPr>
          </a:p>
          <a:p>
            <a:r>
              <a:rPr lang="en-US" sz="2800" dirty="0">
                <a:solidFill>
                  <a:srgbClr val="000090"/>
                </a:solidFill>
              </a:rPr>
              <a:t>Linear polarization is a filter on the naturality of the exchanged particle.</a:t>
            </a:r>
          </a:p>
        </p:txBody>
      </p:sp>
      <p:cxnSp>
        <p:nvCxnSpPr>
          <p:cNvPr id="12" name="Straight Arrow Connector 11"/>
          <p:cNvCxnSpPr/>
          <p:nvPr/>
        </p:nvCxnSpPr>
        <p:spPr>
          <a:xfrm>
            <a:off x="1718284" y="3345759"/>
            <a:ext cx="37580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950488" y="5885840"/>
            <a:ext cx="37580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950488" y="6250276"/>
            <a:ext cx="37580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938393" y="5518704"/>
            <a:ext cx="37580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562590" y="5155881"/>
            <a:ext cx="37580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1562590" y="4774923"/>
            <a:ext cx="37580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1562590" y="4359406"/>
            <a:ext cx="37580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906185" y="4057038"/>
            <a:ext cx="37580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718284" y="3702881"/>
            <a:ext cx="37580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210347" y="2025059"/>
            <a:ext cx="3073528" cy="461665"/>
          </a:xfrm>
          <a:prstGeom prst="rect">
            <a:avLst/>
          </a:prstGeom>
          <a:noFill/>
        </p:spPr>
        <p:txBody>
          <a:bodyPr wrap="none" rtlCol="0">
            <a:spAutoFit/>
          </a:bodyPr>
          <a:lstStyle/>
          <a:p>
            <a:r>
              <a:rPr lang="en-US" sz="2400" dirty="0">
                <a:solidFill>
                  <a:srgbClr val="008000"/>
                </a:solidFill>
              </a:rPr>
              <a:t>P = Pomeron exchange</a:t>
            </a:r>
          </a:p>
        </p:txBody>
      </p:sp>
      <p:sp>
        <p:nvSpPr>
          <p:cNvPr id="8" name="Slide Number Placeholder 7">
            <a:extLst>
              <a:ext uri="{FF2B5EF4-FFF2-40B4-BE49-F238E27FC236}">
                <a16:creationId xmlns:a16="http://schemas.microsoft.com/office/drawing/2014/main" id="{1A7E1CE0-C2A3-A244-8496-4F861DAACA2D}"/>
              </a:ext>
            </a:extLst>
          </p:cNvPr>
          <p:cNvSpPr>
            <a:spLocks noGrp="1"/>
          </p:cNvSpPr>
          <p:nvPr>
            <p:ph type="sldNum" sz="quarter" idx="12"/>
          </p:nvPr>
        </p:nvSpPr>
        <p:spPr/>
        <p:txBody>
          <a:bodyPr/>
          <a:lstStyle/>
          <a:p>
            <a:fld id="{6294C92D-0306-4E69-9CD3-20855E849650}" type="slidenum">
              <a:rPr kumimoji="0" lang="en-US" smtClean="0"/>
              <a:t>22</a:t>
            </a:fld>
            <a:endParaRPr kumimoji="0" lang="en-US"/>
          </a:p>
        </p:txBody>
      </p:sp>
    </p:spTree>
    <p:extLst>
      <p:ext uri="{BB962C8B-B14F-4D97-AF65-F5344CB8AC3E}">
        <p14:creationId xmlns:p14="http://schemas.microsoft.com/office/powerpoint/2010/main" val="958953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Date Placeholder 1"/>
          <p:cNvSpPr>
            <a:spLocks noGrp="1"/>
          </p:cNvSpPr>
          <p:nvPr>
            <p:ph type="dt" sz="half" idx="10"/>
          </p:nvPr>
        </p:nvSpPr>
        <p:spPr/>
        <p:txBody>
          <a:bodyPr/>
          <a:lstStyle/>
          <a:p>
            <a:r>
              <a:rPr lang="en-US"/>
              <a:t>October 18, 2018</a:t>
            </a:r>
          </a:p>
        </p:txBody>
      </p:sp>
      <p:sp>
        <p:nvSpPr>
          <p:cNvPr id="3" name="Footer Placeholder 2"/>
          <p:cNvSpPr>
            <a:spLocks noGrp="1"/>
          </p:cNvSpPr>
          <p:nvPr>
            <p:ph type="ftr" sz="quarter" idx="11"/>
          </p:nvPr>
        </p:nvSpPr>
        <p:spPr/>
        <p:txBody>
          <a:bodyPr/>
          <a:lstStyle/>
          <a:p>
            <a:r>
              <a:rPr kumimoji="0" lang="en-US"/>
              <a:t>GWU</a:t>
            </a:r>
          </a:p>
        </p:txBody>
      </p:sp>
      <p:sp>
        <p:nvSpPr>
          <p:cNvPr id="99369" name="Text Box 41"/>
          <p:cNvSpPr txBox="1">
            <a:spLocks noChangeArrowheads="1"/>
          </p:cNvSpPr>
          <p:nvPr/>
        </p:nvSpPr>
        <p:spPr bwMode="auto">
          <a:xfrm>
            <a:off x="237847" y="6238801"/>
            <a:ext cx="4090733" cy="400110"/>
          </a:xfrm>
          <a:prstGeom prst="rect">
            <a:avLst/>
          </a:prstGeom>
          <a:noFill/>
          <a:ln w="25400">
            <a:noFill/>
            <a:miter lim="800000"/>
            <a:headEnd/>
            <a:tailEnd/>
          </a:ln>
          <a:effectLst/>
        </p:spPr>
        <p:txBody>
          <a:bodyPr wrap="none">
            <a:prstTxWarp prst="textNoShape">
              <a:avLst/>
            </a:prstTxWarp>
            <a:spAutoFit/>
          </a:bodyPr>
          <a:lstStyle/>
          <a:p>
            <a:pPr eaLnBrk="1" hangingPunct="1"/>
            <a:r>
              <a:rPr lang="en-US" sz="2000" dirty="0">
                <a:solidFill>
                  <a:srgbClr val="333399"/>
                </a:solidFill>
              </a:rPr>
              <a:t>Hybrid </a:t>
            </a:r>
            <a:r>
              <a:rPr lang="en-US" sz="2000" dirty="0" err="1">
                <a:solidFill>
                  <a:srgbClr val="333399"/>
                </a:solidFill>
              </a:rPr>
              <a:t>kaons</a:t>
            </a:r>
            <a:r>
              <a:rPr lang="en-US" sz="2000" dirty="0">
                <a:solidFill>
                  <a:srgbClr val="333399"/>
                </a:solidFill>
              </a:rPr>
              <a:t> do not have exotic QN’s</a:t>
            </a:r>
          </a:p>
        </p:txBody>
      </p:sp>
      <p:sp>
        <p:nvSpPr>
          <p:cNvPr id="44" name="Rectangle 43"/>
          <p:cNvSpPr/>
          <p:nvPr/>
        </p:nvSpPr>
        <p:spPr>
          <a:xfrm>
            <a:off x="0" y="406238"/>
            <a:ext cx="6971749" cy="646331"/>
          </a:xfrm>
          <a:prstGeom prst="rect">
            <a:avLst/>
          </a:prstGeom>
        </p:spPr>
        <p:txBody>
          <a:bodyPr wrap="square">
            <a:spAutoFit/>
          </a:bodyPr>
          <a:lstStyle/>
          <a:p>
            <a:pPr lvl="0" algn="ctr" defTabSz="914400">
              <a:spcBef>
                <a:spcPct val="0"/>
              </a:spcBef>
              <a:defRPr/>
            </a:pPr>
            <a:r>
              <a:rPr lang="en-US" sz="3600" dirty="0">
                <a:solidFill>
                  <a:schemeClr val="tx2">
                    <a:lumMod val="75000"/>
                  </a:schemeClr>
                </a:solidFill>
                <a:latin typeface="+mj-lt"/>
                <a:cs typeface="Calibri"/>
              </a:rPr>
              <a:t>Decay Modes of Exotic Hybrids </a:t>
            </a:r>
          </a:p>
        </p:txBody>
      </p:sp>
      <p:pic>
        <p:nvPicPr>
          <p:cNvPr id="45" name="Picture 3"/>
          <p:cNvPicPr>
            <a:picLocks noChangeAspect="1" noChangeArrowheads="1"/>
          </p:cNvPicPr>
          <p:nvPr/>
        </p:nvPicPr>
        <p:blipFill>
          <a:blip r:embed="rId2"/>
          <a:srcRect/>
          <a:stretch>
            <a:fillRect/>
          </a:stretch>
        </p:blipFill>
        <p:spPr bwMode="auto">
          <a:xfrm>
            <a:off x="6393133" y="2059975"/>
            <a:ext cx="2520950" cy="1758950"/>
          </a:xfrm>
          <a:prstGeom prst="rect">
            <a:avLst/>
          </a:prstGeom>
          <a:noFill/>
        </p:spPr>
      </p:pic>
      <p:sp>
        <p:nvSpPr>
          <p:cNvPr id="46" name="AutoShape 18"/>
          <p:cNvSpPr>
            <a:spLocks noChangeArrowheads="1"/>
          </p:cNvSpPr>
          <p:nvPr/>
        </p:nvSpPr>
        <p:spPr bwMode="auto">
          <a:xfrm>
            <a:off x="457200" y="1466084"/>
            <a:ext cx="6758008" cy="4157164"/>
          </a:xfrm>
          <a:prstGeom prst="roundRect">
            <a:avLst>
              <a:gd name="adj" fmla="val 51"/>
            </a:avLst>
          </a:prstGeom>
          <a:noFill/>
          <a:ln w="9525">
            <a:noFill/>
            <a:round/>
            <a:headEnd/>
            <a:tailEnd/>
          </a:ln>
        </p:spPr>
        <p:txBody>
          <a:bodyPr wrap="square" lIns="90000" tIns="46800" rIns="90000" bIns="46800">
            <a:spAutoFit/>
          </a:bodyPr>
          <a:lstStyle/>
          <a:p>
            <a:pPr eaLnBrk="0" hangingPunct="0">
              <a:buClr>
                <a:srgbClr val="FFFFFF"/>
              </a:buClr>
              <a:buSzPct val="100000"/>
              <a:buFont typeface="Symbol" pitchFamily="16"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latin typeface="Symbol" pitchFamily="16" charset="2"/>
              </a:rPr>
              <a:t></a:t>
            </a:r>
            <a:r>
              <a:rPr lang="en-GB" sz="2400" baseline="-25000" dirty="0">
                <a:latin typeface="Comic Sans MS" pitchFamily="64" charset="0"/>
              </a:rPr>
              <a:t>1   </a:t>
            </a:r>
            <a:r>
              <a:rPr lang="en-GB" sz="2400" dirty="0">
                <a:latin typeface="Symbol" pitchFamily="16" charset="2"/>
              </a:rPr>
              <a:t></a:t>
            </a:r>
            <a:r>
              <a:rPr lang="en-GB" sz="2400" dirty="0">
                <a:latin typeface="Comic Sans MS" pitchFamily="64" charset="0"/>
              </a:rPr>
              <a:t> </a:t>
            </a:r>
            <a:r>
              <a:rPr lang="en-GB" sz="2400" b="1" dirty="0">
                <a:solidFill>
                  <a:srgbClr val="FF0000"/>
                </a:solidFill>
                <a:latin typeface="Symbol" pitchFamily="16" charset="2"/>
              </a:rPr>
              <a:t></a:t>
            </a:r>
            <a:r>
              <a:rPr lang="en-GB" sz="2400" dirty="0">
                <a:latin typeface="Comic Sans MS" pitchFamily="64" charset="0"/>
              </a:rPr>
              <a:t>, </a:t>
            </a:r>
            <a:r>
              <a:rPr lang="en-GB" sz="2400" dirty="0">
                <a:solidFill>
                  <a:srgbClr val="459FAF"/>
                </a:solidFill>
                <a:latin typeface="Symbol" pitchFamily="16" charset="2"/>
              </a:rPr>
              <a:t></a:t>
            </a:r>
            <a:r>
              <a:rPr lang="en-GB" sz="2400" dirty="0">
                <a:solidFill>
                  <a:srgbClr val="459FAF"/>
                </a:solidFill>
                <a:latin typeface="Comic Sans MS" pitchFamily="64" charset="0"/>
              </a:rPr>
              <a:t>b</a:t>
            </a:r>
            <a:r>
              <a:rPr lang="en-GB" sz="2400" baseline="-25000" dirty="0">
                <a:solidFill>
                  <a:srgbClr val="459FAF"/>
                </a:solidFill>
                <a:latin typeface="Comic Sans MS" pitchFamily="64" charset="0"/>
              </a:rPr>
              <a:t>1 </a:t>
            </a:r>
            <a:r>
              <a:rPr lang="en-GB" sz="2400" dirty="0">
                <a:solidFill>
                  <a:srgbClr val="459FAF"/>
                </a:solidFill>
                <a:latin typeface="Comic Sans MS" pitchFamily="64" charset="0"/>
              </a:rPr>
              <a:t>, </a:t>
            </a:r>
            <a:r>
              <a:rPr lang="en-GB" sz="2400" dirty="0">
                <a:solidFill>
                  <a:srgbClr val="459FAF"/>
                </a:solidFill>
                <a:latin typeface="Symbol" pitchFamily="16" charset="2"/>
              </a:rPr>
              <a:t></a:t>
            </a:r>
            <a:r>
              <a:rPr lang="en-GB" sz="2400" dirty="0">
                <a:solidFill>
                  <a:srgbClr val="459FAF"/>
                </a:solidFill>
                <a:latin typeface="Comic Sans MS" pitchFamily="64" charset="0"/>
              </a:rPr>
              <a:t>f</a:t>
            </a:r>
            <a:r>
              <a:rPr lang="en-GB" sz="2400" baseline="-25000" dirty="0">
                <a:solidFill>
                  <a:srgbClr val="459FAF"/>
                </a:solidFill>
                <a:latin typeface="Comic Sans MS" pitchFamily="64" charset="0"/>
              </a:rPr>
              <a:t>1</a:t>
            </a:r>
            <a:r>
              <a:rPr lang="en-GB" sz="2400" dirty="0">
                <a:solidFill>
                  <a:srgbClr val="459FAF"/>
                </a:solidFill>
                <a:latin typeface="Comic Sans MS" pitchFamily="64" charset="0"/>
              </a:rPr>
              <a:t>,</a:t>
            </a:r>
            <a:r>
              <a:rPr lang="en-GB" sz="2400" dirty="0">
                <a:solidFill>
                  <a:srgbClr val="459FAF"/>
                </a:solidFill>
                <a:latin typeface="Symbol" pitchFamily="16" charset="2"/>
              </a:rPr>
              <a:t>ph’</a:t>
            </a:r>
            <a:r>
              <a:rPr lang="en-GB" sz="2400" dirty="0">
                <a:latin typeface="Comic Sans MS" pitchFamily="64" charset="0"/>
              </a:rPr>
              <a:t>, </a:t>
            </a:r>
            <a:r>
              <a:rPr lang="en-GB" sz="2400" dirty="0">
                <a:latin typeface="Symbol" pitchFamily="16" charset="2"/>
              </a:rPr>
              <a:t></a:t>
            </a:r>
            <a:r>
              <a:rPr lang="en-GB" sz="2400" dirty="0">
                <a:latin typeface="Comic Sans MS" pitchFamily="64" charset="0"/>
              </a:rPr>
              <a:t>a</a:t>
            </a:r>
            <a:r>
              <a:rPr lang="en-GB" sz="2400" baseline="-25000" dirty="0">
                <a:latin typeface="Comic Sans MS" pitchFamily="64" charset="0"/>
              </a:rPr>
              <a:t>1</a:t>
            </a:r>
            <a:endParaRPr lang="en-GB" sz="2400" dirty="0">
              <a:solidFill>
                <a:srgbClr val="558ED5"/>
              </a:solidFill>
              <a:latin typeface="Comic Sans MS" pitchFamily="64" charset="0"/>
            </a:endParaRPr>
          </a:p>
          <a:p>
            <a:pPr eaLnBrk="0" hangingPunct="0">
              <a:buClr>
                <a:srgbClr val="FFFFFF"/>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latin typeface="Symbol" pitchFamily="16" charset="2"/>
              </a:rPr>
              <a:t></a:t>
            </a:r>
            <a:r>
              <a:rPr lang="en-GB" sz="2400" baseline="-25000" dirty="0">
                <a:latin typeface="Comic Sans MS" pitchFamily="64" charset="0"/>
              </a:rPr>
              <a:t>1   </a:t>
            </a:r>
            <a:r>
              <a:rPr lang="en-GB" sz="2400" dirty="0">
                <a:latin typeface="Symbol" pitchFamily="16" charset="2"/>
              </a:rPr>
              <a:t> </a:t>
            </a:r>
            <a:r>
              <a:rPr lang="en-GB" sz="2400" dirty="0">
                <a:solidFill>
                  <a:srgbClr val="FF0000"/>
                </a:solidFill>
                <a:latin typeface="Symbol" pitchFamily="16" charset="2"/>
              </a:rPr>
              <a:t>h</a:t>
            </a:r>
            <a:r>
              <a:rPr lang="en-GB" sz="2400" dirty="0">
                <a:solidFill>
                  <a:srgbClr val="FF0000"/>
                </a:solidFill>
                <a:latin typeface="Comic Sans MS" pitchFamily="64" charset="0"/>
              </a:rPr>
              <a:t>f</a:t>
            </a:r>
            <a:r>
              <a:rPr lang="en-GB" sz="2400" baseline="-25000" dirty="0">
                <a:solidFill>
                  <a:srgbClr val="FF0000"/>
                </a:solidFill>
                <a:latin typeface="Comic Sans MS" pitchFamily="64" charset="0"/>
              </a:rPr>
              <a:t>2</a:t>
            </a:r>
            <a:r>
              <a:rPr lang="en-GB" sz="2400" dirty="0">
                <a:latin typeface="Comic Sans MS" pitchFamily="64" charset="0"/>
              </a:rPr>
              <a:t>,</a:t>
            </a:r>
            <a:r>
              <a:rPr lang="en-GB" sz="2400" dirty="0">
                <a:solidFill>
                  <a:srgbClr val="FF0000"/>
                </a:solidFill>
                <a:latin typeface="Comic Sans MS" pitchFamily="64" charset="0"/>
              </a:rPr>
              <a:t>a</a:t>
            </a:r>
            <a:r>
              <a:rPr lang="en-GB" sz="2400" baseline="-25000" dirty="0">
                <a:solidFill>
                  <a:srgbClr val="FF0000"/>
                </a:solidFill>
                <a:latin typeface="Comic Sans MS" pitchFamily="64" charset="0"/>
              </a:rPr>
              <a:t>2</a:t>
            </a:r>
            <a:r>
              <a:rPr lang="en-GB" sz="2400" dirty="0">
                <a:solidFill>
                  <a:srgbClr val="FF0000"/>
                </a:solidFill>
                <a:latin typeface="Symbol" pitchFamily="16" charset="2"/>
              </a:rPr>
              <a:t></a:t>
            </a:r>
            <a:r>
              <a:rPr lang="en-GB" sz="2400" dirty="0">
                <a:latin typeface="Comic Sans MS" pitchFamily="64" charset="0"/>
              </a:rPr>
              <a:t>,</a:t>
            </a:r>
            <a:r>
              <a:rPr lang="en-GB" sz="2400" dirty="0">
                <a:solidFill>
                  <a:srgbClr val="3891A7"/>
                </a:solidFill>
                <a:latin typeface="Symbol" pitchFamily="16" charset="2"/>
              </a:rPr>
              <a:t>h</a:t>
            </a:r>
            <a:r>
              <a:rPr lang="en-GB" sz="2400" dirty="0">
                <a:solidFill>
                  <a:srgbClr val="3891A7"/>
                </a:solidFill>
                <a:latin typeface="Comic Sans MS" pitchFamily="64" charset="0"/>
              </a:rPr>
              <a:t>f</a:t>
            </a:r>
            <a:r>
              <a:rPr lang="en-GB" sz="2400" baseline="-25000" dirty="0">
                <a:solidFill>
                  <a:srgbClr val="3891A7"/>
                </a:solidFill>
                <a:latin typeface="Comic Sans MS" pitchFamily="64" charset="0"/>
              </a:rPr>
              <a:t>1</a:t>
            </a:r>
            <a:r>
              <a:rPr lang="en-GB" sz="2400" dirty="0">
                <a:solidFill>
                  <a:srgbClr val="3891A7"/>
                </a:solidFill>
                <a:latin typeface="Comic Sans MS" pitchFamily="64" charset="0"/>
              </a:rPr>
              <a:t>,</a:t>
            </a:r>
            <a:r>
              <a:rPr lang="en-GB" sz="2400" dirty="0">
                <a:solidFill>
                  <a:srgbClr val="3891A7"/>
                </a:solidFill>
                <a:latin typeface="Symbol" pitchFamily="16" charset="2"/>
              </a:rPr>
              <a:t> </a:t>
            </a:r>
            <a:r>
              <a:rPr lang="en-GB" sz="2400" b="1" dirty="0">
                <a:solidFill>
                  <a:srgbClr val="3891A7"/>
                </a:solidFill>
                <a:latin typeface="Symbol" pitchFamily="16" charset="2"/>
              </a:rPr>
              <a:t>h’</a:t>
            </a:r>
            <a:r>
              <a:rPr lang="en-GB" sz="2400" dirty="0">
                <a:latin typeface="Comic Sans MS" pitchFamily="64" charset="0"/>
              </a:rPr>
              <a:t>,</a:t>
            </a:r>
            <a:r>
              <a:rPr lang="en-GB" sz="2400" dirty="0">
                <a:latin typeface="Symbol" pitchFamily="16" charset="2"/>
              </a:rPr>
              <a:t></a:t>
            </a:r>
            <a:r>
              <a:rPr lang="en-GB" sz="2400" dirty="0">
                <a:latin typeface="Comic Sans MS" pitchFamily="64" charset="0"/>
              </a:rPr>
              <a:t>(1300)</a:t>
            </a:r>
            <a:r>
              <a:rPr lang="en-GB" sz="2400" dirty="0">
                <a:latin typeface="Symbol" pitchFamily="16" charset="2"/>
              </a:rPr>
              <a:t></a:t>
            </a:r>
            <a:r>
              <a:rPr lang="en-GB" sz="2400" dirty="0">
                <a:latin typeface="Comic Sans MS" pitchFamily="64" charset="0"/>
              </a:rPr>
              <a:t>, a</a:t>
            </a:r>
            <a:r>
              <a:rPr lang="en-GB" sz="2400" baseline="-25000" dirty="0">
                <a:latin typeface="Comic Sans MS" pitchFamily="64" charset="0"/>
              </a:rPr>
              <a:t>1</a:t>
            </a:r>
            <a:r>
              <a:rPr lang="en-GB" sz="2400" dirty="0">
                <a:latin typeface="Symbol" pitchFamily="16" charset="2"/>
              </a:rPr>
              <a:t></a:t>
            </a:r>
            <a:r>
              <a:rPr lang="en-GB" sz="2400" dirty="0">
                <a:latin typeface="Comic Sans MS" pitchFamily="64" charset="0"/>
              </a:rPr>
              <a:t>,</a:t>
            </a:r>
            <a:r>
              <a:rPr lang="en-GB" sz="2400" dirty="0">
                <a:solidFill>
                  <a:srgbClr val="558ED5"/>
                </a:solidFill>
                <a:latin typeface="Symbol" pitchFamily="16" charset="2"/>
              </a:rPr>
              <a:t> </a:t>
            </a:r>
          </a:p>
          <a:p>
            <a:pPr eaLnBrk="0" hangingPunct="0">
              <a:buClr>
                <a:srgbClr val="FFFFFF"/>
              </a:buClr>
              <a:buSzPct val="100000"/>
              <a:buFont typeface="Symbol" pitchFamily="16"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latin typeface="Symbol" pitchFamily="16" charset="2"/>
              </a:rPr>
              <a:t></a:t>
            </a:r>
            <a:r>
              <a:rPr lang="en-GB" sz="2400" baseline="-25000" dirty="0">
                <a:latin typeface="Symbol" pitchFamily="16" charset="2"/>
              </a:rPr>
              <a:t>1</a:t>
            </a:r>
            <a:r>
              <a:rPr lang="en-GB" sz="2400" dirty="0">
                <a:latin typeface="Symbol" pitchFamily="16" charset="2"/>
              </a:rPr>
              <a:t>’  </a:t>
            </a:r>
            <a:r>
              <a:rPr lang="en-GB" sz="2400" dirty="0">
                <a:solidFill>
                  <a:srgbClr val="FF0000"/>
                </a:solidFill>
                <a:latin typeface="Comic Sans MS" pitchFamily="64" charset="0"/>
              </a:rPr>
              <a:t>K</a:t>
            </a:r>
            <a:r>
              <a:rPr lang="en-GB" sz="2400" baseline="30000" dirty="0">
                <a:solidFill>
                  <a:srgbClr val="FF0000"/>
                </a:solidFill>
                <a:latin typeface="Comic Sans MS" pitchFamily="64" charset="0"/>
              </a:rPr>
              <a:t>*</a:t>
            </a:r>
            <a:r>
              <a:rPr lang="en-GB" sz="2400" dirty="0">
                <a:solidFill>
                  <a:srgbClr val="FF0000"/>
                </a:solidFill>
                <a:latin typeface="Symbol" pitchFamily="16" charset="2"/>
              </a:rPr>
              <a:t>K</a:t>
            </a:r>
            <a:r>
              <a:rPr lang="en-GB" sz="2400" dirty="0">
                <a:latin typeface="Comic Sans MS" pitchFamily="64" charset="0"/>
              </a:rPr>
              <a:t>, </a:t>
            </a:r>
            <a:r>
              <a:rPr lang="en-GB" sz="2400" dirty="0">
                <a:solidFill>
                  <a:srgbClr val="3891A7"/>
                </a:solidFill>
                <a:latin typeface="Symbol" pitchFamily="16" charset="2"/>
              </a:rPr>
              <a:t>K</a:t>
            </a:r>
            <a:r>
              <a:rPr lang="en-GB" sz="2400" baseline="-25000" dirty="0">
                <a:solidFill>
                  <a:srgbClr val="3891A7"/>
                </a:solidFill>
                <a:latin typeface="Symbol" pitchFamily="16" charset="2"/>
              </a:rPr>
              <a:t>1</a:t>
            </a:r>
            <a:r>
              <a:rPr lang="en-GB" sz="2400" dirty="0">
                <a:solidFill>
                  <a:srgbClr val="3891A7"/>
                </a:solidFill>
                <a:latin typeface="Symbol" pitchFamily="16" charset="2"/>
              </a:rPr>
              <a:t>(1270)K</a:t>
            </a:r>
            <a:r>
              <a:rPr lang="en-GB" sz="2400" dirty="0">
                <a:solidFill>
                  <a:srgbClr val="3891A7"/>
                </a:solidFill>
                <a:latin typeface="Comic Sans MS" pitchFamily="64" charset="0"/>
              </a:rPr>
              <a:t>, </a:t>
            </a:r>
            <a:r>
              <a:rPr lang="en-GB" sz="2400" dirty="0">
                <a:solidFill>
                  <a:srgbClr val="3891A7"/>
                </a:solidFill>
                <a:latin typeface="Symbol" pitchFamily="16" charset="2"/>
              </a:rPr>
              <a:t>K</a:t>
            </a:r>
            <a:r>
              <a:rPr lang="en-GB" sz="2400" baseline="-25000" dirty="0">
                <a:solidFill>
                  <a:srgbClr val="3891A7"/>
                </a:solidFill>
                <a:latin typeface="Symbol" pitchFamily="16" charset="2"/>
              </a:rPr>
              <a:t>1</a:t>
            </a:r>
            <a:r>
              <a:rPr lang="en-GB" sz="2400" dirty="0">
                <a:solidFill>
                  <a:srgbClr val="3891A7"/>
                </a:solidFill>
                <a:latin typeface="Symbol" pitchFamily="16" charset="2"/>
              </a:rPr>
              <a:t>(1410)K</a:t>
            </a:r>
            <a:r>
              <a:rPr lang="en-GB" sz="2400" dirty="0">
                <a:solidFill>
                  <a:srgbClr val="3891A7"/>
                </a:solidFill>
                <a:latin typeface="Comic Sans MS" pitchFamily="64" charset="0"/>
              </a:rPr>
              <a:t> ,</a:t>
            </a:r>
            <a:r>
              <a:rPr lang="en-GB" sz="2400" b="1" dirty="0">
                <a:solidFill>
                  <a:srgbClr val="3891A7"/>
                </a:solidFill>
                <a:latin typeface="Symbol" pitchFamily="16" charset="2"/>
              </a:rPr>
              <a:t> h’</a:t>
            </a:r>
            <a:endParaRPr lang="en-GB" sz="2400" dirty="0">
              <a:solidFill>
                <a:srgbClr val="3891A7"/>
              </a:solidFill>
              <a:latin typeface="Symbol" pitchFamily="16" charset="2"/>
            </a:endParaRPr>
          </a:p>
          <a:p>
            <a:pPr eaLnBrk="0" hangingPunct="0">
              <a:buClr>
                <a:srgbClr val="FFFFFF"/>
              </a:buClr>
              <a:buSzPct val="100000"/>
              <a:buFont typeface="Symbol" pitchFamily="16"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400" dirty="0">
              <a:latin typeface="Symbol" pitchFamily="16" charset="2"/>
            </a:endParaRPr>
          </a:p>
          <a:p>
            <a:pPr eaLnBrk="0" hangingPunct="0">
              <a:buClr>
                <a:srgbClr val="FFFFFF"/>
              </a:buClr>
              <a:buSzPct val="100000"/>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latin typeface="Comic Sans MS" pitchFamily="64" charset="0"/>
              </a:rPr>
              <a:t>b</a:t>
            </a:r>
            <a:r>
              <a:rPr lang="en-GB" sz="2400" baseline="-25000" dirty="0">
                <a:latin typeface="Comic Sans MS" pitchFamily="64" charset="0"/>
              </a:rPr>
              <a:t>2 </a:t>
            </a:r>
            <a:r>
              <a:rPr lang="en-GB" sz="2400" dirty="0">
                <a:latin typeface="Symbol" pitchFamily="16" charset="2"/>
              </a:rPr>
              <a:t></a:t>
            </a:r>
            <a:r>
              <a:rPr lang="en-GB" sz="2400" dirty="0">
                <a:latin typeface="Comic Sans MS" pitchFamily="64" charset="0"/>
              </a:rPr>
              <a:t> </a:t>
            </a:r>
            <a:r>
              <a:rPr lang="en-GB" sz="2400" b="1" dirty="0">
                <a:solidFill>
                  <a:srgbClr val="FF0000"/>
                </a:solidFill>
                <a:latin typeface="Symbol" pitchFamily="16" charset="2"/>
              </a:rPr>
              <a:t></a:t>
            </a:r>
            <a:r>
              <a:rPr lang="en-GB" sz="2400" dirty="0">
                <a:latin typeface="Symbol" pitchFamily="16" charset="2"/>
              </a:rPr>
              <a:t></a:t>
            </a:r>
            <a:r>
              <a:rPr lang="en-GB" sz="2400" dirty="0">
                <a:solidFill>
                  <a:srgbClr val="FF0000"/>
                </a:solidFill>
                <a:latin typeface="Comic Sans MS" pitchFamily="64" charset="0"/>
              </a:rPr>
              <a:t>a</a:t>
            </a:r>
            <a:r>
              <a:rPr lang="en-GB" sz="2400" baseline="-25000" dirty="0">
                <a:solidFill>
                  <a:srgbClr val="FF0000"/>
                </a:solidFill>
                <a:latin typeface="Comic Sans MS" pitchFamily="64" charset="0"/>
              </a:rPr>
              <a:t>2</a:t>
            </a:r>
            <a:r>
              <a:rPr lang="en-GB" sz="2400" dirty="0">
                <a:solidFill>
                  <a:srgbClr val="FF0000"/>
                </a:solidFill>
                <a:latin typeface="Symbol" pitchFamily="16" charset="2"/>
              </a:rPr>
              <a:t></a:t>
            </a:r>
            <a:r>
              <a:rPr lang="en-GB" sz="2400" dirty="0">
                <a:latin typeface="Symbol" pitchFamily="16" charset="2"/>
              </a:rPr>
              <a:t>, </a:t>
            </a:r>
            <a:r>
              <a:rPr lang="en-GB" sz="2400" b="1" dirty="0" err="1">
                <a:solidFill>
                  <a:srgbClr val="FF0000"/>
                </a:solidFill>
                <a:latin typeface="Symbol" pitchFamily="16" charset="2"/>
              </a:rPr>
              <a:t>rh</a:t>
            </a:r>
            <a:r>
              <a:rPr lang="en-GB" sz="2400" b="1" dirty="0">
                <a:latin typeface="Symbol" pitchFamily="16" charset="2"/>
              </a:rPr>
              <a:t>,</a:t>
            </a:r>
            <a:r>
              <a:rPr lang="en-GB" sz="2400" b="1" dirty="0">
                <a:solidFill>
                  <a:srgbClr val="FF0000"/>
                </a:solidFill>
                <a:latin typeface="Symbol" pitchFamily="16" charset="2"/>
              </a:rPr>
              <a:t> </a:t>
            </a:r>
            <a:r>
              <a:rPr lang="en-GB" sz="2400" dirty="0">
                <a:latin typeface="Comic Sans MS" pitchFamily="64" charset="0"/>
              </a:rPr>
              <a:t>f</a:t>
            </a:r>
            <a:r>
              <a:rPr lang="en-GB" sz="2400" baseline="-25000" dirty="0">
                <a:latin typeface="Comic Sans MS" pitchFamily="64" charset="0"/>
              </a:rPr>
              <a:t>1</a:t>
            </a:r>
            <a:r>
              <a:rPr lang="en-GB" sz="2400" dirty="0">
                <a:latin typeface="Symbol" pitchFamily="16" charset="2"/>
              </a:rPr>
              <a:t>r, </a:t>
            </a:r>
            <a:r>
              <a:rPr lang="en-GB" sz="2400" dirty="0">
                <a:latin typeface="Comic Sans MS" pitchFamily="64" charset="0"/>
              </a:rPr>
              <a:t>a</a:t>
            </a:r>
            <a:r>
              <a:rPr lang="en-GB" sz="2400" baseline="-25000" dirty="0">
                <a:latin typeface="Comic Sans MS" pitchFamily="64" charset="0"/>
              </a:rPr>
              <a:t>1</a:t>
            </a:r>
            <a:r>
              <a:rPr lang="en-GB" sz="2400" dirty="0">
                <a:latin typeface="Symbol" pitchFamily="16" charset="2"/>
              </a:rPr>
              <a:t></a:t>
            </a:r>
            <a:r>
              <a:rPr lang="en-GB" sz="2400" dirty="0">
                <a:latin typeface="Comic Sans MS" pitchFamily="64" charset="0"/>
              </a:rPr>
              <a:t>, h</a:t>
            </a:r>
            <a:r>
              <a:rPr lang="en-GB" sz="2400" baseline="-25000" dirty="0">
                <a:latin typeface="Comic Sans MS" pitchFamily="64" charset="0"/>
              </a:rPr>
              <a:t>1</a:t>
            </a:r>
            <a:r>
              <a:rPr lang="en-GB" sz="2400" dirty="0">
                <a:latin typeface="Symbol" pitchFamily="16" charset="2"/>
              </a:rPr>
              <a:t></a:t>
            </a:r>
            <a:r>
              <a:rPr lang="en-GB" sz="2400" dirty="0">
                <a:latin typeface="Comic Sans MS" pitchFamily="64" charset="0"/>
              </a:rPr>
              <a:t>, b</a:t>
            </a:r>
            <a:r>
              <a:rPr lang="en-GB" sz="2400" baseline="-25000" dirty="0">
                <a:latin typeface="Comic Sans MS" pitchFamily="64" charset="0"/>
              </a:rPr>
              <a:t>1</a:t>
            </a:r>
            <a:r>
              <a:rPr lang="en-GB" sz="2400" dirty="0">
                <a:latin typeface="Symbol" pitchFamily="16" charset="2"/>
              </a:rPr>
              <a:t>h</a:t>
            </a:r>
          </a:p>
          <a:p>
            <a:pPr eaLnBrk="0" hangingPunct="0">
              <a:buClr>
                <a:srgbClr val="FFFFFF"/>
              </a:buClr>
              <a:buSzPct val="100000"/>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latin typeface="Comic Sans MS" pitchFamily="64" charset="0"/>
              </a:rPr>
              <a:t>h</a:t>
            </a:r>
            <a:r>
              <a:rPr lang="en-GB" sz="2400" baseline="-25000" dirty="0">
                <a:latin typeface="Comic Sans MS" pitchFamily="64" charset="0"/>
              </a:rPr>
              <a:t>2 </a:t>
            </a:r>
            <a:r>
              <a:rPr lang="en-GB" sz="2400" dirty="0">
                <a:latin typeface="Symbol" pitchFamily="16" charset="2"/>
              </a:rPr>
              <a:t></a:t>
            </a:r>
            <a:r>
              <a:rPr lang="en-GB" sz="2400" dirty="0">
                <a:latin typeface="Comic Sans MS" pitchFamily="64" charset="0"/>
              </a:rPr>
              <a:t> </a:t>
            </a:r>
            <a:r>
              <a:rPr lang="en-GB" sz="2400" b="1" dirty="0">
                <a:solidFill>
                  <a:srgbClr val="FF0000"/>
                </a:solidFill>
                <a:latin typeface="Symbol" pitchFamily="16" charset="2"/>
              </a:rPr>
              <a:t></a:t>
            </a:r>
            <a:r>
              <a:rPr lang="en-GB" sz="2400" dirty="0">
                <a:latin typeface="Symbol" pitchFamily="16" charset="2"/>
              </a:rPr>
              <a:t></a:t>
            </a:r>
            <a:r>
              <a:rPr lang="en-GB" sz="2400" dirty="0">
                <a:solidFill>
                  <a:srgbClr val="3891A7"/>
                </a:solidFill>
                <a:latin typeface="Comic Sans MS" pitchFamily="64" charset="0"/>
              </a:rPr>
              <a:t>b</a:t>
            </a:r>
            <a:r>
              <a:rPr lang="en-GB" sz="2400" baseline="-25000" dirty="0">
                <a:solidFill>
                  <a:srgbClr val="3891A7"/>
                </a:solidFill>
                <a:latin typeface="Comic Sans MS" pitchFamily="64" charset="0"/>
              </a:rPr>
              <a:t>1</a:t>
            </a:r>
            <a:r>
              <a:rPr lang="en-GB" sz="2400" dirty="0">
                <a:solidFill>
                  <a:srgbClr val="3891A7"/>
                </a:solidFill>
                <a:latin typeface="Symbol" pitchFamily="16" charset="2"/>
              </a:rPr>
              <a:t></a:t>
            </a:r>
            <a:r>
              <a:rPr lang="en-GB" sz="2400" dirty="0">
                <a:solidFill>
                  <a:srgbClr val="3891A7"/>
                </a:solidFill>
                <a:latin typeface="Comic Sans MS" pitchFamily="64" charset="0"/>
              </a:rPr>
              <a:t>,</a:t>
            </a:r>
            <a:r>
              <a:rPr lang="en-GB" sz="2400" dirty="0">
                <a:solidFill>
                  <a:srgbClr val="3891A7"/>
                </a:solidFill>
                <a:latin typeface="Symbol" pitchFamily="16" charset="2"/>
              </a:rPr>
              <a:t></a:t>
            </a:r>
            <a:r>
              <a:rPr lang="en-GB" sz="2400" dirty="0">
                <a:latin typeface="Symbol" pitchFamily="16" charset="2"/>
              </a:rPr>
              <a:t>, </a:t>
            </a:r>
            <a:r>
              <a:rPr lang="en-GB" sz="2400" dirty="0">
                <a:latin typeface="Comic Sans MS" pitchFamily="64" charset="0"/>
              </a:rPr>
              <a:t>f</a:t>
            </a:r>
            <a:r>
              <a:rPr lang="en-GB" sz="2400" baseline="-25000" dirty="0">
                <a:latin typeface="Comic Sans MS" pitchFamily="64" charset="0"/>
              </a:rPr>
              <a:t>1</a:t>
            </a:r>
            <a:r>
              <a:rPr lang="en-GB" sz="2400" dirty="0">
                <a:latin typeface="Symbol" pitchFamily="16" charset="2"/>
              </a:rPr>
              <a:t>w</a:t>
            </a:r>
          </a:p>
          <a:p>
            <a:pPr eaLnBrk="0" hangingPunct="0">
              <a:buClr>
                <a:srgbClr val="FFFFFF"/>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latin typeface="Comic Sans MS" pitchFamily="64" charset="0"/>
              </a:rPr>
              <a:t>h’</a:t>
            </a:r>
            <a:r>
              <a:rPr lang="en-GB" sz="2400" baseline="-25000" dirty="0">
                <a:latin typeface="Comic Sans MS" pitchFamily="64" charset="0"/>
              </a:rPr>
              <a:t>2 </a:t>
            </a:r>
            <a:r>
              <a:rPr lang="en-GB" sz="2400" dirty="0">
                <a:latin typeface="Symbol" pitchFamily="16" charset="2"/>
              </a:rPr>
              <a:t></a:t>
            </a:r>
            <a:r>
              <a:rPr lang="en-GB" sz="2400" dirty="0">
                <a:latin typeface="Comic Sans MS" pitchFamily="64" charset="0"/>
              </a:rPr>
              <a:t> </a:t>
            </a:r>
            <a:r>
              <a:rPr lang="en-GB" sz="2400" dirty="0">
                <a:solidFill>
                  <a:srgbClr val="3891A7"/>
                </a:solidFill>
                <a:latin typeface="Symbol" pitchFamily="16" charset="2"/>
              </a:rPr>
              <a:t>K</a:t>
            </a:r>
            <a:r>
              <a:rPr lang="en-GB" sz="2400" baseline="-25000" dirty="0">
                <a:solidFill>
                  <a:srgbClr val="3891A7"/>
                </a:solidFill>
                <a:latin typeface="Symbol" pitchFamily="16" charset="2"/>
              </a:rPr>
              <a:t>1</a:t>
            </a:r>
            <a:r>
              <a:rPr lang="en-GB" sz="2400" dirty="0">
                <a:solidFill>
                  <a:srgbClr val="3891A7"/>
                </a:solidFill>
                <a:latin typeface="Symbol" pitchFamily="16" charset="2"/>
              </a:rPr>
              <a:t>(1270)K</a:t>
            </a:r>
            <a:r>
              <a:rPr lang="en-GB" sz="2400" dirty="0">
                <a:solidFill>
                  <a:srgbClr val="3891A7"/>
                </a:solidFill>
                <a:latin typeface="Comic Sans MS" pitchFamily="64" charset="0"/>
              </a:rPr>
              <a:t>, </a:t>
            </a:r>
            <a:r>
              <a:rPr lang="en-GB" sz="2400" dirty="0">
                <a:solidFill>
                  <a:srgbClr val="3891A7"/>
                </a:solidFill>
                <a:latin typeface="Symbol" pitchFamily="16" charset="2"/>
              </a:rPr>
              <a:t>K</a:t>
            </a:r>
            <a:r>
              <a:rPr lang="en-GB" sz="2400" baseline="-25000" dirty="0">
                <a:solidFill>
                  <a:srgbClr val="3891A7"/>
                </a:solidFill>
                <a:latin typeface="Symbol" pitchFamily="16" charset="2"/>
              </a:rPr>
              <a:t>1</a:t>
            </a:r>
            <a:r>
              <a:rPr lang="en-GB" sz="2400" dirty="0">
                <a:solidFill>
                  <a:srgbClr val="3891A7"/>
                </a:solidFill>
                <a:latin typeface="Symbol" pitchFamily="16" charset="2"/>
              </a:rPr>
              <a:t>(1410)K</a:t>
            </a:r>
            <a:r>
              <a:rPr lang="en-GB" sz="2400" dirty="0">
                <a:solidFill>
                  <a:srgbClr val="3891A7"/>
                </a:solidFill>
                <a:latin typeface="Comic Sans MS" pitchFamily="64" charset="0"/>
              </a:rPr>
              <a:t>, K</a:t>
            </a:r>
            <a:r>
              <a:rPr lang="en-GB" sz="2400" baseline="-25000" dirty="0">
                <a:solidFill>
                  <a:srgbClr val="3891A7"/>
                </a:solidFill>
                <a:latin typeface="Comic Sans MS" pitchFamily="64" charset="0"/>
              </a:rPr>
              <a:t>2</a:t>
            </a:r>
            <a:r>
              <a:rPr lang="en-GB" sz="2400" baseline="30000" dirty="0">
                <a:solidFill>
                  <a:srgbClr val="3891A7"/>
                </a:solidFill>
                <a:latin typeface="Comic Sans MS" pitchFamily="64" charset="0"/>
              </a:rPr>
              <a:t>*</a:t>
            </a:r>
            <a:r>
              <a:rPr lang="en-GB" sz="2400" dirty="0">
                <a:solidFill>
                  <a:srgbClr val="3891A7"/>
                </a:solidFill>
                <a:latin typeface="Symbol" pitchFamily="16" charset="2"/>
              </a:rPr>
              <a:t>Kf</a:t>
            </a:r>
            <a:r>
              <a:rPr lang="en-GB" sz="2400" dirty="0">
                <a:latin typeface="Symbol" pitchFamily="16" charset="2"/>
              </a:rPr>
              <a:t>, </a:t>
            </a:r>
            <a:r>
              <a:rPr lang="en-GB" sz="2400" dirty="0">
                <a:latin typeface="Comic Sans MS" pitchFamily="64" charset="0"/>
              </a:rPr>
              <a:t>f</a:t>
            </a:r>
            <a:r>
              <a:rPr lang="en-GB" sz="2400" baseline="-25000" dirty="0">
                <a:latin typeface="Comic Sans MS" pitchFamily="64" charset="0"/>
              </a:rPr>
              <a:t>1</a:t>
            </a:r>
            <a:r>
              <a:rPr lang="en-GB" sz="2400" dirty="0">
                <a:latin typeface="Symbol" pitchFamily="16" charset="2"/>
              </a:rPr>
              <a:t>f</a:t>
            </a:r>
            <a:r>
              <a:rPr lang="en-GB" sz="2400" dirty="0">
                <a:latin typeface="Comic Sans MS" pitchFamily="64" charset="0"/>
              </a:rPr>
              <a:t> </a:t>
            </a:r>
            <a:endParaRPr lang="en-GB" sz="2400" dirty="0">
              <a:latin typeface="Symbol" pitchFamily="16" charset="2"/>
            </a:endParaRPr>
          </a:p>
          <a:p>
            <a:pPr eaLnBrk="0" hangingPunct="0">
              <a:buClr>
                <a:srgbClr val="FFFFFF"/>
              </a:buClr>
              <a:buSzPct val="100000"/>
              <a:buFont typeface="Symbol" pitchFamily="16"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400" dirty="0">
              <a:latin typeface="Symbol" pitchFamily="16" charset="2"/>
            </a:endParaRPr>
          </a:p>
          <a:p>
            <a:pPr eaLnBrk="0" hangingPunct="0">
              <a:buClr>
                <a:srgbClr val="FFFFFF"/>
              </a:buClr>
              <a:buSzPct val="100000"/>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latin typeface="Comic Sans MS" pitchFamily="64" charset="0"/>
              </a:rPr>
              <a:t>b</a:t>
            </a:r>
            <a:r>
              <a:rPr lang="en-GB" sz="2400" baseline="-25000" dirty="0">
                <a:latin typeface="Comic Sans MS" pitchFamily="64" charset="0"/>
              </a:rPr>
              <a:t>0 </a:t>
            </a:r>
            <a:r>
              <a:rPr lang="en-GB" sz="2400" dirty="0">
                <a:latin typeface="Symbol" pitchFamily="16" charset="2"/>
              </a:rPr>
              <a:t></a:t>
            </a:r>
            <a:r>
              <a:rPr lang="en-GB" sz="2400" dirty="0">
                <a:latin typeface="Comic Sans MS" pitchFamily="64" charset="0"/>
              </a:rPr>
              <a:t> </a:t>
            </a:r>
            <a:r>
              <a:rPr lang="en-GB" sz="2400" dirty="0">
                <a:latin typeface="Symbol" pitchFamily="16" charset="2"/>
              </a:rPr>
              <a:t></a:t>
            </a:r>
            <a:r>
              <a:rPr lang="en-GB" sz="2400" dirty="0">
                <a:latin typeface="Comic Sans MS" pitchFamily="64" charset="0"/>
              </a:rPr>
              <a:t>(1300)</a:t>
            </a:r>
            <a:r>
              <a:rPr lang="en-GB" sz="2400" dirty="0">
                <a:latin typeface="Symbol" pitchFamily="16" charset="2"/>
              </a:rPr>
              <a:t></a:t>
            </a:r>
            <a:r>
              <a:rPr lang="en-GB" sz="2400" dirty="0">
                <a:latin typeface="Comic Sans MS" pitchFamily="64" charset="0"/>
              </a:rPr>
              <a:t> , h</a:t>
            </a:r>
            <a:r>
              <a:rPr lang="en-GB" sz="2400" baseline="-25000" dirty="0">
                <a:latin typeface="Comic Sans MS" pitchFamily="64" charset="0"/>
              </a:rPr>
              <a:t>1</a:t>
            </a:r>
            <a:r>
              <a:rPr lang="en-GB" sz="2400" dirty="0">
                <a:latin typeface="Symbol" pitchFamily="16" charset="2"/>
              </a:rPr>
              <a:t>, </a:t>
            </a:r>
            <a:r>
              <a:rPr lang="en-GB" sz="2400" dirty="0">
                <a:latin typeface="Comic Sans MS" pitchFamily="64" charset="0"/>
              </a:rPr>
              <a:t>f</a:t>
            </a:r>
            <a:r>
              <a:rPr lang="en-GB" sz="2400" baseline="-25000" dirty="0">
                <a:latin typeface="Comic Sans MS" pitchFamily="64" charset="0"/>
              </a:rPr>
              <a:t>1</a:t>
            </a:r>
            <a:r>
              <a:rPr lang="en-GB" sz="2400" dirty="0">
                <a:latin typeface="Symbol" pitchFamily="16" charset="2"/>
              </a:rPr>
              <a:t>r</a:t>
            </a:r>
            <a:r>
              <a:rPr lang="en-GB" sz="2400" dirty="0">
                <a:latin typeface="Comic Sans MS" pitchFamily="64" charset="0"/>
              </a:rPr>
              <a:t>, b</a:t>
            </a:r>
            <a:r>
              <a:rPr lang="en-GB" sz="2400" baseline="-25000" dirty="0">
                <a:latin typeface="Comic Sans MS" pitchFamily="64" charset="0"/>
              </a:rPr>
              <a:t>1</a:t>
            </a:r>
            <a:r>
              <a:rPr lang="en-GB" sz="2400" dirty="0">
                <a:latin typeface="Symbol" pitchFamily="16" charset="2"/>
              </a:rPr>
              <a:t>h</a:t>
            </a:r>
          </a:p>
          <a:p>
            <a:pPr eaLnBrk="0" hangingPunct="0">
              <a:buClr>
                <a:srgbClr val="FFFFFF"/>
              </a:buClr>
              <a:buSzPct val="100000"/>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latin typeface="Comic Sans MS" pitchFamily="64" charset="0"/>
              </a:rPr>
              <a:t>h</a:t>
            </a:r>
            <a:r>
              <a:rPr lang="en-GB" sz="2400" baseline="-25000" dirty="0">
                <a:latin typeface="Comic Sans MS" pitchFamily="64" charset="0"/>
              </a:rPr>
              <a:t>0 </a:t>
            </a:r>
            <a:r>
              <a:rPr lang="en-GB" sz="2400" dirty="0">
                <a:latin typeface="Symbol" pitchFamily="16" charset="2"/>
              </a:rPr>
              <a:t></a:t>
            </a:r>
            <a:r>
              <a:rPr lang="en-GB" sz="2400" dirty="0">
                <a:latin typeface="Comic Sans MS" pitchFamily="64" charset="0"/>
              </a:rPr>
              <a:t> </a:t>
            </a:r>
            <a:r>
              <a:rPr lang="en-GB" sz="2400" dirty="0">
                <a:solidFill>
                  <a:srgbClr val="3891A7"/>
                </a:solidFill>
                <a:latin typeface="Comic Sans MS" pitchFamily="64" charset="0"/>
              </a:rPr>
              <a:t>b</a:t>
            </a:r>
            <a:r>
              <a:rPr lang="en-GB" sz="2400" baseline="-25000" dirty="0">
                <a:solidFill>
                  <a:srgbClr val="3891A7"/>
                </a:solidFill>
                <a:latin typeface="Comic Sans MS" pitchFamily="64" charset="0"/>
              </a:rPr>
              <a:t>1</a:t>
            </a:r>
            <a:r>
              <a:rPr lang="en-GB" sz="2400" dirty="0">
                <a:solidFill>
                  <a:srgbClr val="3891A7"/>
                </a:solidFill>
                <a:latin typeface="Symbol" pitchFamily="16" charset="2"/>
              </a:rPr>
              <a:t></a:t>
            </a:r>
            <a:r>
              <a:rPr lang="en-GB" sz="2400" dirty="0">
                <a:latin typeface="Comic Sans MS" pitchFamily="64" charset="0"/>
              </a:rPr>
              <a:t> , h</a:t>
            </a:r>
            <a:r>
              <a:rPr lang="en-GB" sz="2400" baseline="-25000" dirty="0">
                <a:latin typeface="Comic Sans MS" pitchFamily="64" charset="0"/>
              </a:rPr>
              <a:t>1</a:t>
            </a:r>
            <a:r>
              <a:rPr lang="en-GB" sz="2400" dirty="0">
                <a:latin typeface="Symbol" pitchFamily="16" charset="2"/>
              </a:rPr>
              <a:t></a:t>
            </a:r>
          </a:p>
          <a:p>
            <a:pPr eaLnBrk="0" hangingPunct="0">
              <a:buClr>
                <a:srgbClr val="FFFFFF"/>
              </a:buClr>
              <a:buSzPct val="100000"/>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latin typeface="Comic Sans MS" pitchFamily="64" charset="0"/>
              </a:rPr>
              <a:t>h’</a:t>
            </a:r>
            <a:r>
              <a:rPr lang="en-GB" sz="2400" baseline="-25000" dirty="0">
                <a:latin typeface="Comic Sans MS" pitchFamily="64" charset="0"/>
              </a:rPr>
              <a:t>0 </a:t>
            </a:r>
            <a:r>
              <a:rPr lang="en-GB" sz="2400" dirty="0">
                <a:latin typeface="Symbol" pitchFamily="16" charset="2"/>
              </a:rPr>
              <a:t></a:t>
            </a:r>
            <a:r>
              <a:rPr lang="en-GB" sz="2400" dirty="0">
                <a:latin typeface="Comic Sans MS" pitchFamily="64" charset="0"/>
              </a:rPr>
              <a:t> </a:t>
            </a:r>
            <a:r>
              <a:rPr lang="en-GB" sz="2400" dirty="0">
                <a:solidFill>
                  <a:srgbClr val="3891A7"/>
                </a:solidFill>
                <a:latin typeface="Comic Sans MS" pitchFamily="64" charset="0"/>
              </a:rPr>
              <a:t>K</a:t>
            </a:r>
            <a:r>
              <a:rPr lang="en-GB" sz="2400" baseline="-25000" dirty="0">
                <a:solidFill>
                  <a:srgbClr val="3891A7"/>
                </a:solidFill>
                <a:latin typeface="Comic Sans MS" pitchFamily="64" charset="0"/>
              </a:rPr>
              <a:t>1</a:t>
            </a:r>
            <a:r>
              <a:rPr lang="en-GB" sz="2400" dirty="0">
                <a:solidFill>
                  <a:srgbClr val="3891A7"/>
                </a:solidFill>
                <a:latin typeface="Comic Sans MS" pitchFamily="64" charset="0"/>
              </a:rPr>
              <a:t>(1270)</a:t>
            </a:r>
            <a:r>
              <a:rPr lang="en-GB" sz="2400" dirty="0">
                <a:solidFill>
                  <a:srgbClr val="3891A7"/>
                </a:solidFill>
                <a:latin typeface="Symbol" pitchFamily="16" charset="2"/>
              </a:rPr>
              <a:t>K</a:t>
            </a:r>
            <a:r>
              <a:rPr lang="en-GB" sz="2400" dirty="0">
                <a:solidFill>
                  <a:srgbClr val="3F8DE2"/>
                </a:solidFill>
                <a:latin typeface="Symbol" pitchFamily="16" charset="2"/>
              </a:rPr>
              <a:t>, </a:t>
            </a:r>
            <a:r>
              <a:rPr lang="en-GB" sz="2400" dirty="0">
                <a:latin typeface="Symbol" pitchFamily="16" charset="2"/>
              </a:rPr>
              <a:t>K(1460)K</a:t>
            </a:r>
            <a:r>
              <a:rPr lang="en-GB" sz="2400" dirty="0">
                <a:latin typeface="Comic Sans MS" pitchFamily="64" charset="0"/>
              </a:rPr>
              <a:t>, h</a:t>
            </a:r>
            <a:r>
              <a:rPr lang="en-GB" sz="2400" baseline="-25000" dirty="0">
                <a:latin typeface="Comic Sans MS" pitchFamily="64" charset="0"/>
              </a:rPr>
              <a:t>1</a:t>
            </a:r>
            <a:r>
              <a:rPr lang="en-GB" sz="2400" dirty="0">
                <a:latin typeface="Symbol" pitchFamily="16" charset="2"/>
              </a:rPr>
              <a:t></a:t>
            </a:r>
          </a:p>
        </p:txBody>
      </p:sp>
      <p:sp>
        <p:nvSpPr>
          <p:cNvPr id="8" name="TextBox 7"/>
          <p:cNvSpPr txBox="1"/>
          <p:nvPr/>
        </p:nvSpPr>
        <p:spPr>
          <a:xfrm>
            <a:off x="346704" y="5869469"/>
            <a:ext cx="4081766" cy="369332"/>
          </a:xfrm>
          <a:prstGeom prst="rect">
            <a:avLst/>
          </a:prstGeom>
          <a:noFill/>
        </p:spPr>
        <p:txBody>
          <a:bodyPr wrap="none" rtlCol="0">
            <a:spAutoFit/>
          </a:bodyPr>
          <a:lstStyle/>
          <a:p>
            <a:r>
              <a:rPr lang="en-US" b="1" dirty="0">
                <a:solidFill>
                  <a:srgbClr val="FF0000"/>
                </a:solidFill>
              </a:rPr>
              <a:t>Early Reach </a:t>
            </a:r>
            <a:r>
              <a:rPr lang="en-US" dirty="0"/>
              <a:t>   </a:t>
            </a:r>
            <a:r>
              <a:rPr lang="en-US" b="1" dirty="0">
                <a:solidFill>
                  <a:srgbClr val="3891A7"/>
                </a:solidFill>
              </a:rPr>
              <a:t>With Statistics  </a:t>
            </a:r>
            <a:r>
              <a:rPr lang="en-US" b="1" dirty="0"/>
              <a:t>Hard</a:t>
            </a:r>
          </a:p>
        </p:txBody>
      </p:sp>
      <p:sp>
        <p:nvSpPr>
          <p:cNvPr id="2" name="TextBox 1"/>
          <p:cNvSpPr txBox="1"/>
          <p:nvPr/>
        </p:nvSpPr>
        <p:spPr>
          <a:xfrm>
            <a:off x="4797070" y="5623248"/>
            <a:ext cx="4201680" cy="1015663"/>
          </a:xfrm>
          <a:prstGeom prst="rect">
            <a:avLst/>
          </a:prstGeom>
          <a:noFill/>
        </p:spPr>
        <p:txBody>
          <a:bodyPr wrap="square" rtlCol="0">
            <a:spAutoFit/>
          </a:bodyPr>
          <a:lstStyle/>
          <a:p>
            <a:r>
              <a:rPr lang="en-US" sz="2000" dirty="0">
                <a:solidFill>
                  <a:srgbClr val="0000FF"/>
                </a:solidFill>
              </a:rPr>
              <a:t>Models suggest narrower states are in the spin-1 and spin-2 nonets, while the spin-0 nonets are broad.</a:t>
            </a:r>
          </a:p>
        </p:txBody>
      </p:sp>
      <p:sp>
        <p:nvSpPr>
          <p:cNvPr id="5" name="Slide Number Placeholder 4">
            <a:extLst>
              <a:ext uri="{FF2B5EF4-FFF2-40B4-BE49-F238E27FC236}">
                <a16:creationId xmlns:a16="http://schemas.microsoft.com/office/drawing/2014/main" id="{21CA2998-06D5-9844-AE87-B112666CD4AF}"/>
              </a:ext>
            </a:extLst>
          </p:cNvPr>
          <p:cNvSpPr>
            <a:spLocks noGrp="1"/>
          </p:cNvSpPr>
          <p:nvPr>
            <p:ph type="sldNum" sz="quarter" idx="12"/>
          </p:nvPr>
        </p:nvSpPr>
        <p:spPr/>
        <p:txBody>
          <a:bodyPr/>
          <a:lstStyle/>
          <a:p>
            <a:fld id="{6294C92D-0306-4E69-9CD3-20855E849650}" type="slidenum">
              <a:rPr kumimoji="0" lang="en-US" smtClean="0"/>
              <a:t>23</a:t>
            </a:fld>
            <a:endParaRPr kumimoji="0" lang="en-US"/>
          </a:p>
        </p:txBody>
      </p:sp>
    </p:spTree>
    <p:extLst>
      <p:ext uri="{BB962C8B-B14F-4D97-AF65-F5344CB8AC3E}">
        <p14:creationId xmlns:p14="http://schemas.microsoft.com/office/powerpoint/2010/main" val="2448081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Date Placeholder 1"/>
          <p:cNvSpPr>
            <a:spLocks noGrp="1"/>
          </p:cNvSpPr>
          <p:nvPr>
            <p:ph type="dt" sz="half" idx="10"/>
          </p:nvPr>
        </p:nvSpPr>
        <p:spPr/>
        <p:txBody>
          <a:bodyPr/>
          <a:lstStyle/>
          <a:p>
            <a:r>
              <a:rPr lang="en-US"/>
              <a:t>October 18, 2018</a:t>
            </a:r>
          </a:p>
        </p:txBody>
      </p:sp>
      <p:sp>
        <p:nvSpPr>
          <p:cNvPr id="3" name="Footer Placeholder 2"/>
          <p:cNvSpPr>
            <a:spLocks noGrp="1"/>
          </p:cNvSpPr>
          <p:nvPr>
            <p:ph type="ftr" sz="quarter" idx="11"/>
          </p:nvPr>
        </p:nvSpPr>
        <p:spPr/>
        <p:txBody>
          <a:bodyPr/>
          <a:lstStyle/>
          <a:p>
            <a:r>
              <a:rPr kumimoji="0" lang="en-US"/>
              <a:t>GWU</a:t>
            </a:r>
          </a:p>
        </p:txBody>
      </p:sp>
      <p:sp>
        <p:nvSpPr>
          <p:cNvPr id="99369" name="Text Box 41"/>
          <p:cNvSpPr txBox="1">
            <a:spLocks noChangeArrowheads="1"/>
          </p:cNvSpPr>
          <p:nvPr/>
        </p:nvSpPr>
        <p:spPr bwMode="auto">
          <a:xfrm>
            <a:off x="237847" y="6238801"/>
            <a:ext cx="4090733" cy="400110"/>
          </a:xfrm>
          <a:prstGeom prst="rect">
            <a:avLst/>
          </a:prstGeom>
          <a:noFill/>
          <a:ln w="25400">
            <a:noFill/>
            <a:miter lim="800000"/>
            <a:headEnd/>
            <a:tailEnd/>
          </a:ln>
          <a:effectLst/>
        </p:spPr>
        <p:txBody>
          <a:bodyPr wrap="none">
            <a:prstTxWarp prst="textNoShape">
              <a:avLst/>
            </a:prstTxWarp>
            <a:spAutoFit/>
          </a:bodyPr>
          <a:lstStyle/>
          <a:p>
            <a:pPr eaLnBrk="1" hangingPunct="1"/>
            <a:r>
              <a:rPr lang="en-US" sz="2000" dirty="0">
                <a:solidFill>
                  <a:srgbClr val="333399"/>
                </a:solidFill>
              </a:rPr>
              <a:t>Hybrid </a:t>
            </a:r>
            <a:r>
              <a:rPr lang="en-US" sz="2000" dirty="0" err="1">
                <a:solidFill>
                  <a:srgbClr val="333399"/>
                </a:solidFill>
              </a:rPr>
              <a:t>kaons</a:t>
            </a:r>
            <a:r>
              <a:rPr lang="en-US" sz="2000" dirty="0">
                <a:solidFill>
                  <a:srgbClr val="333399"/>
                </a:solidFill>
              </a:rPr>
              <a:t> do not have exotic QN’s</a:t>
            </a:r>
          </a:p>
        </p:txBody>
      </p:sp>
      <p:sp>
        <p:nvSpPr>
          <p:cNvPr id="44" name="Rectangle 43"/>
          <p:cNvSpPr/>
          <p:nvPr/>
        </p:nvSpPr>
        <p:spPr>
          <a:xfrm>
            <a:off x="0" y="406238"/>
            <a:ext cx="6971749" cy="646331"/>
          </a:xfrm>
          <a:prstGeom prst="rect">
            <a:avLst/>
          </a:prstGeom>
        </p:spPr>
        <p:txBody>
          <a:bodyPr wrap="square">
            <a:spAutoFit/>
          </a:bodyPr>
          <a:lstStyle/>
          <a:p>
            <a:pPr lvl="0" algn="ctr" defTabSz="914400">
              <a:spcBef>
                <a:spcPct val="0"/>
              </a:spcBef>
              <a:defRPr/>
            </a:pPr>
            <a:r>
              <a:rPr lang="en-US" sz="3600" dirty="0">
                <a:solidFill>
                  <a:schemeClr val="tx2">
                    <a:lumMod val="75000"/>
                  </a:schemeClr>
                </a:solidFill>
                <a:latin typeface="+mj-lt"/>
                <a:cs typeface="Calibri"/>
              </a:rPr>
              <a:t>Decay Modes of Exotic Hybrids </a:t>
            </a:r>
          </a:p>
        </p:txBody>
      </p:sp>
      <p:pic>
        <p:nvPicPr>
          <p:cNvPr id="45" name="Picture 3"/>
          <p:cNvPicPr>
            <a:picLocks noChangeAspect="1" noChangeArrowheads="1"/>
          </p:cNvPicPr>
          <p:nvPr/>
        </p:nvPicPr>
        <p:blipFill>
          <a:blip r:embed="rId2"/>
          <a:srcRect/>
          <a:stretch>
            <a:fillRect/>
          </a:stretch>
        </p:blipFill>
        <p:spPr bwMode="auto">
          <a:xfrm>
            <a:off x="6393133" y="2059975"/>
            <a:ext cx="2520950" cy="1758950"/>
          </a:xfrm>
          <a:prstGeom prst="rect">
            <a:avLst/>
          </a:prstGeom>
          <a:noFill/>
        </p:spPr>
      </p:pic>
      <p:sp>
        <p:nvSpPr>
          <p:cNvPr id="46" name="AutoShape 18"/>
          <p:cNvSpPr>
            <a:spLocks noChangeArrowheads="1"/>
          </p:cNvSpPr>
          <p:nvPr/>
        </p:nvSpPr>
        <p:spPr bwMode="auto">
          <a:xfrm>
            <a:off x="457200" y="1466084"/>
            <a:ext cx="6758008" cy="4157164"/>
          </a:xfrm>
          <a:prstGeom prst="roundRect">
            <a:avLst>
              <a:gd name="adj" fmla="val 51"/>
            </a:avLst>
          </a:prstGeom>
          <a:noFill/>
          <a:ln w="9525">
            <a:noFill/>
            <a:round/>
            <a:headEnd/>
            <a:tailEnd/>
          </a:ln>
        </p:spPr>
        <p:txBody>
          <a:bodyPr wrap="square" lIns="90000" tIns="46800" rIns="90000" bIns="46800">
            <a:spAutoFit/>
          </a:bodyPr>
          <a:lstStyle/>
          <a:p>
            <a:pPr eaLnBrk="0" hangingPunct="0">
              <a:buClr>
                <a:srgbClr val="FFFFFF"/>
              </a:buClr>
              <a:buSzPct val="100000"/>
              <a:buFont typeface="Symbol" pitchFamily="16"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latin typeface="Symbol" pitchFamily="16" charset="2"/>
              </a:rPr>
              <a:t></a:t>
            </a:r>
            <a:r>
              <a:rPr lang="en-GB" sz="2400" baseline="-25000" dirty="0">
                <a:latin typeface="Comic Sans MS" pitchFamily="64" charset="0"/>
              </a:rPr>
              <a:t>1   </a:t>
            </a:r>
            <a:r>
              <a:rPr lang="en-GB" sz="2400" dirty="0">
                <a:latin typeface="Symbol" pitchFamily="16" charset="2"/>
              </a:rPr>
              <a:t></a:t>
            </a:r>
            <a:r>
              <a:rPr lang="en-GB" sz="2400" dirty="0">
                <a:latin typeface="Comic Sans MS" pitchFamily="64" charset="0"/>
              </a:rPr>
              <a:t> </a:t>
            </a:r>
            <a:r>
              <a:rPr lang="en-GB" sz="2400" b="1" dirty="0">
                <a:solidFill>
                  <a:srgbClr val="FF0000"/>
                </a:solidFill>
                <a:latin typeface="Symbol" pitchFamily="16" charset="2"/>
              </a:rPr>
              <a:t></a:t>
            </a:r>
            <a:r>
              <a:rPr lang="en-GB" sz="2400" dirty="0">
                <a:latin typeface="Comic Sans MS" pitchFamily="64" charset="0"/>
              </a:rPr>
              <a:t>, </a:t>
            </a:r>
            <a:r>
              <a:rPr lang="en-GB" sz="2400" dirty="0">
                <a:solidFill>
                  <a:srgbClr val="459FAF"/>
                </a:solidFill>
                <a:latin typeface="Symbol" pitchFamily="16" charset="2"/>
              </a:rPr>
              <a:t></a:t>
            </a:r>
            <a:r>
              <a:rPr lang="en-GB" sz="2400" dirty="0">
                <a:solidFill>
                  <a:srgbClr val="459FAF"/>
                </a:solidFill>
                <a:latin typeface="Comic Sans MS" pitchFamily="64" charset="0"/>
              </a:rPr>
              <a:t>b</a:t>
            </a:r>
            <a:r>
              <a:rPr lang="en-GB" sz="2400" baseline="-25000" dirty="0">
                <a:solidFill>
                  <a:srgbClr val="459FAF"/>
                </a:solidFill>
                <a:latin typeface="Comic Sans MS" pitchFamily="64" charset="0"/>
              </a:rPr>
              <a:t>1 </a:t>
            </a:r>
            <a:r>
              <a:rPr lang="en-GB" sz="2400" dirty="0">
                <a:solidFill>
                  <a:srgbClr val="459FAF"/>
                </a:solidFill>
                <a:latin typeface="Comic Sans MS" pitchFamily="64" charset="0"/>
              </a:rPr>
              <a:t>, </a:t>
            </a:r>
            <a:r>
              <a:rPr lang="en-GB" sz="2400" dirty="0">
                <a:solidFill>
                  <a:srgbClr val="459FAF"/>
                </a:solidFill>
                <a:latin typeface="Symbol" pitchFamily="16" charset="2"/>
              </a:rPr>
              <a:t></a:t>
            </a:r>
            <a:r>
              <a:rPr lang="en-GB" sz="2400" dirty="0">
                <a:solidFill>
                  <a:srgbClr val="459FAF"/>
                </a:solidFill>
                <a:latin typeface="Comic Sans MS" pitchFamily="64" charset="0"/>
              </a:rPr>
              <a:t>f</a:t>
            </a:r>
            <a:r>
              <a:rPr lang="en-GB" sz="2400" baseline="-25000" dirty="0">
                <a:solidFill>
                  <a:srgbClr val="459FAF"/>
                </a:solidFill>
                <a:latin typeface="Comic Sans MS" pitchFamily="64" charset="0"/>
              </a:rPr>
              <a:t>1</a:t>
            </a:r>
            <a:r>
              <a:rPr lang="en-GB" sz="2400" dirty="0">
                <a:solidFill>
                  <a:srgbClr val="459FAF"/>
                </a:solidFill>
                <a:latin typeface="Comic Sans MS" pitchFamily="64" charset="0"/>
              </a:rPr>
              <a:t>,</a:t>
            </a:r>
            <a:r>
              <a:rPr lang="en-GB" sz="2400" dirty="0">
                <a:solidFill>
                  <a:srgbClr val="459FAF"/>
                </a:solidFill>
                <a:latin typeface="Symbol" pitchFamily="16" charset="2"/>
              </a:rPr>
              <a:t>ph’</a:t>
            </a:r>
            <a:r>
              <a:rPr lang="en-GB" sz="2400" dirty="0">
                <a:latin typeface="Comic Sans MS" pitchFamily="64" charset="0"/>
              </a:rPr>
              <a:t>, </a:t>
            </a:r>
            <a:r>
              <a:rPr lang="en-GB" sz="2400" dirty="0">
                <a:latin typeface="Symbol" pitchFamily="16" charset="2"/>
              </a:rPr>
              <a:t></a:t>
            </a:r>
            <a:r>
              <a:rPr lang="en-GB" sz="2400" dirty="0">
                <a:latin typeface="Comic Sans MS" pitchFamily="64" charset="0"/>
              </a:rPr>
              <a:t>a</a:t>
            </a:r>
            <a:r>
              <a:rPr lang="en-GB" sz="2400" baseline="-25000" dirty="0">
                <a:latin typeface="Comic Sans MS" pitchFamily="64" charset="0"/>
              </a:rPr>
              <a:t>1</a:t>
            </a:r>
            <a:endParaRPr lang="en-GB" sz="2400" dirty="0">
              <a:solidFill>
                <a:srgbClr val="558ED5"/>
              </a:solidFill>
              <a:latin typeface="Comic Sans MS" pitchFamily="64" charset="0"/>
            </a:endParaRPr>
          </a:p>
          <a:p>
            <a:pPr eaLnBrk="0" hangingPunct="0">
              <a:buClr>
                <a:srgbClr val="FFFFFF"/>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latin typeface="Symbol" pitchFamily="16" charset="2"/>
              </a:rPr>
              <a:t></a:t>
            </a:r>
            <a:r>
              <a:rPr lang="en-GB" sz="2400" baseline="-25000" dirty="0">
                <a:latin typeface="Comic Sans MS" pitchFamily="64" charset="0"/>
              </a:rPr>
              <a:t>1   </a:t>
            </a:r>
            <a:r>
              <a:rPr lang="en-GB" sz="2400" dirty="0">
                <a:latin typeface="Symbol" pitchFamily="16" charset="2"/>
              </a:rPr>
              <a:t> </a:t>
            </a:r>
            <a:r>
              <a:rPr lang="en-GB" sz="2400" dirty="0">
                <a:solidFill>
                  <a:srgbClr val="FF0000"/>
                </a:solidFill>
                <a:latin typeface="Symbol" pitchFamily="16" charset="2"/>
              </a:rPr>
              <a:t>h</a:t>
            </a:r>
            <a:r>
              <a:rPr lang="en-GB" sz="2400" dirty="0">
                <a:solidFill>
                  <a:srgbClr val="FF0000"/>
                </a:solidFill>
                <a:latin typeface="Comic Sans MS" pitchFamily="64" charset="0"/>
              </a:rPr>
              <a:t>f</a:t>
            </a:r>
            <a:r>
              <a:rPr lang="en-GB" sz="2400" baseline="-25000" dirty="0">
                <a:solidFill>
                  <a:srgbClr val="FF0000"/>
                </a:solidFill>
                <a:latin typeface="Comic Sans MS" pitchFamily="64" charset="0"/>
              </a:rPr>
              <a:t>2</a:t>
            </a:r>
            <a:r>
              <a:rPr lang="en-GB" sz="2400" dirty="0">
                <a:latin typeface="Comic Sans MS" pitchFamily="64" charset="0"/>
              </a:rPr>
              <a:t>,</a:t>
            </a:r>
            <a:r>
              <a:rPr lang="en-GB" sz="2400" dirty="0">
                <a:solidFill>
                  <a:srgbClr val="FF0000"/>
                </a:solidFill>
                <a:latin typeface="Comic Sans MS" pitchFamily="64" charset="0"/>
              </a:rPr>
              <a:t>a</a:t>
            </a:r>
            <a:r>
              <a:rPr lang="en-GB" sz="2400" baseline="-25000" dirty="0">
                <a:solidFill>
                  <a:srgbClr val="FF0000"/>
                </a:solidFill>
                <a:latin typeface="Comic Sans MS" pitchFamily="64" charset="0"/>
              </a:rPr>
              <a:t>2</a:t>
            </a:r>
            <a:r>
              <a:rPr lang="en-GB" sz="2400" dirty="0">
                <a:solidFill>
                  <a:srgbClr val="FF0000"/>
                </a:solidFill>
                <a:latin typeface="Symbol" pitchFamily="16" charset="2"/>
              </a:rPr>
              <a:t></a:t>
            </a:r>
            <a:r>
              <a:rPr lang="en-GB" sz="2400" dirty="0">
                <a:latin typeface="Comic Sans MS" pitchFamily="64" charset="0"/>
              </a:rPr>
              <a:t>,</a:t>
            </a:r>
            <a:r>
              <a:rPr lang="en-GB" sz="2400" dirty="0">
                <a:solidFill>
                  <a:srgbClr val="3891A7"/>
                </a:solidFill>
                <a:latin typeface="Symbol" pitchFamily="16" charset="2"/>
              </a:rPr>
              <a:t>h</a:t>
            </a:r>
            <a:r>
              <a:rPr lang="en-GB" sz="2400" dirty="0">
                <a:solidFill>
                  <a:srgbClr val="3891A7"/>
                </a:solidFill>
                <a:latin typeface="Comic Sans MS" pitchFamily="64" charset="0"/>
              </a:rPr>
              <a:t>f</a:t>
            </a:r>
            <a:r>
              <a:rPr lang="en-GB" sz="2400" baseline="-25000" dirty="0">
                <a:solidFill>
                  <a:srgbClr val="3891A7"/>
                </a:solidFill>
                <a:latin typeface="Comic Sans MS" pitchFamily="64" charset="0"/>
              </a:rPr>
              <a:t>1</a:t>
            </a:r>
            <a:r>
              <a:rPr lang="en-GB" sz="2400" dirty="0">
                <a:solidFill>
                  <a:srgbClr val="3891A7"/>
                </a:solidFill>
                <a:latin typeface="Comic Sans MS" pitchFamily="64" charset="0"/>
              </a:rPr>
              <a:t>,</a:t>
            </a:r>
            <a:r>
              <a:rPr lang="en-GB" sz="2400" dirty="0">
                <a:solidFill>
                  <a:srgbClr val="3891A7"/>
                </a:solidFill>
                <a:latin typeface="Symbol" pitchFamily="16" charset="2"/>
              </a:rPr>
              <a:t> </a:t>
            </a:r>
            <a:r>
              <a:rPr lang="en-GB" sz="2400" b="1" dirty="0">
                <a:solidFill>
                  <a:srgbClr val="3891A7"/>
                </a:solidFill>
                <a:latin typeface="Symbol" pitchFamily="16" charset="2"/>
              </a:rPr>
              <a:t>h’</a:t>
            </a:r>
            <a:r>
              <a:rPr lang="en-GB" sz="2400" dirty="0">
                <a:latin typeface="Comic Sans MS" pitchFamily="64" charset="0"/>
              </a:rPr>
              <a:t>,</a:t>
            </a:r>
            <a:r>
              <a:rPr lang="en-GB" sz="2400" dirty="0">
                <a:latin typeface="Symbol" pitchFamily="16" charset="2"/>
              </a:rPr>
              <a:t></a:t>
            </a:r>
            <a:r>
              <a:rPr lang="en-GB" sz="2400" dirty="0">
                <a:latin typeface="Comic Sans MS" pitchFamily="64" charset="0"/>
              </a:rPr>
              <a:t>(1300)</a:t>
            </a:r>
            <a:r>
              <a:rPr lang="en-GB" sz="2400" dirty="0">
                <a:latin typeface="Symbol" pitchFamily="16" charset="2"/>
              </a:rPr>
              <a:t></a:t>
            </a:r>
            <a:r>
              <a:rPr lang="en-GB" sz="2400" dirty="0">
                <a:latin typeface="Comic Sans MS" pitchFamily="64" charset="0"/>
              </a:rPr>
              <a:t>, a</a:t>
            </a:r>
            <a:r>
              <a:rPr lang="en-GB" sz="2400" baseline="-25000" dirty="0">
                <a:latin typeface="Comic Sans MS" pitchFamily="64" charset="0"/>
              </a:rPr>
              <a:t>1</a:t>
            </a:r>
            <a:r>
              <a:rPr lang="en-GB" sz="2400" dirty="0">
                <a:latin typeface="Symbol" pitchFamily="16" charset="2"/>
              </a:rPr>
              <a:t></a:t>
            </a:r>
            <a:r>
              <a:rPr lang="en-GB" sz="2400" dirty="0">
                <a:latin typeface="Comic Sans MS" pitchFamily="64" charset="0"/>
              </a:rPr>
              <a:t>,</a:t>
            </a:r>
            <a:r>
              <a:rPr lang="en-GB" sz="2400" dirty="0">
                <a:solidFill>
                  <a:srgbClr val="558ED5"/>
                </a:solidFill>
                <a:latin typeface="Symbol" pitchFamily="16" charset="2"/>
              </a:rPr>
              <a:t> </a:t>
            </a:r>
          </a:p>
          <a:p>
            <a:pPr eaLnBrk="0" hangingPunct="0">
              <a:buClr>
                <a:srgbClr val="FFFFFF"/>
              </a:buClr>
              <a:buSzPct val="100000"/>
              <a:buFont typeface="Symbol" pitchFamily="16"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latin typeface="Symbol" pitchFamily="16" charset="2"/>
              </a:rPr>
              <a:t></a:t>
            </a:r>
            <a:r>
              <a:rPr lang="en-GB" sz="2400" baseline="-25000" dirty="0">
                <a:latin typeface="Symbol" pitchFamily="16" charset="2"/>
              </a:rPr>
              <a:t>1</a:t>
            </a:r>
            <a:r>
              <a:rPr lang="en-GB" sz="2400" dirty="0">
                <a:latin typeface="Symbol" pitchFamily="16" charset="2"/>
              </a:rPr>
              <a:t>’  </a:t>
            </a:r>
            <a:r>
              <a:rPr lang="en-GB" sz="2400" dirty="0">
                <a:solidFill>
                  <a:srgbClr val="FF0000"/>
                </a:solidFill>
                <a:latin typeface="Comic Sans MS" pitchFamily="64" charset="0"/>
              </a:rPr>
              <a:t>K</a:t>
            </a:r>
            <a:r>
              <a:rPr lang="en-GB" sz="2400" baseline="30000" dirty="0">
                <a:solidFill>
                  <a:srgbClr val="FF0000"/>
                </a:solidFill>
                <a:latin typeface="Comic Sans MS" pitchFamily="64" charset="0"/>
              </a:rPr>
              <a:t>*</a:t>
            </a:r>
            <a:r>
              <a:rPr lang="en-GB" sz="2400" dirty="0">
                <a:solidFill>
                  <a:srgbClr val="FF0000"/>
                </a:solidFill>
                <a:latin typeface="Symbol" pitchFamily="16" charset="2"/>
              </a:rPr>
              <a:t>K</a:t>
            </a:r>
            <a:r>
              <a:rPr lang="en-GB" sz="2400" dirty="0">
                <a:latin typeface="Comic Sans MS" pitchFamily="64" charset="0"/>
              </a:rPr>
              <a:t>, </a:t>
            </a:r>
            <a:r>
              <a:rPr lang="en-GB" sz="2400" dirty="0">
                <a:solidFill>
                  <a:srgbClr val="3891A7"/>
                </a:solidFill>
                <a:latin typeface="Symbol" pitchFamily="16" charset="2"/>
              </a:rPr>
              <a:t>K</a:t>
            </a:r>
            <a:r>
              <a:rPr lang="en-GB" sz="2400" baseline="-25000" dirty="0">
                <a:solidFill>
                  <a:srgbClr val="3891A7"/>
                </a:solidFill>
                <a:latin typeface="Symbol" pitchFamily="16" charset="2"/>
              </a:rPr>
              <a:t>1</a:t>
            </a:r>
            <a:r>
              <a:rPr lang="en-GB" sz="2400" dirty="0">
                <a:solidFill>
                  <a:srgbClr val="3891A7"/>
                </a:solidFill>
                <a:latin typeface="Symbol" pitchFamily="16" charset="2"/>
              </a:rPr>
              <a:t>(1270)K</a:t>
            </a:r>
            <a:r>
              <a:rPr lang="en-GB" sz="2400" dirty="0">
                <a:solidFill>
                  <a:srgbClr val="3891A7"/>
                </a:solidFill>
                <a:latin typeface="Comic Sans MS" pitchFamily="64" charset="0"/>
              </a:rPr>
              <a:t>, </a:t>
            </a:r>
            <a:r>
              <a:rPr lang="en-GB" sz="2400" dirty="0">
                <a:solidFill>
                  <a:srgbClr val="3891A7"/>
                </a:solidFill>
                <a:latin typeface="Symbol" pitchFamily="16" charset="2"/>
              </a:rPr>
              <a:t>K</a:t>
            </a:r>
            <a:r>
              <a:rPr lang="en-GB" sz="2400" baseline="-25000" dirty="0">
                <a:solidFill>
                  <a:srgbClr val="3891A7"/>
                </a:solidFill>
                <a:latin typeface="Symbol" pitchFamily="16" charset="2"/>
              </a:rPr>
              <a:t>1</a:t>
            </a:r>
            <a:r>
              <a:rPr lang="en-GB" sz="2400" dirty="0">
                <a:solidFill>
                  <a:srgbClr val="3891A7"/>
                </a:solidFill>
                <a:latin typeface="Symbol" pitchFamily="16" charset="2"/>
              </a:rPr>
              <a:t>(1410)K</a:t>
            </a:r>
            <a:r>
              <a:rPr lang="en-GB" sz="2400" dirty="0">
                <a:solidFill>
                  <a:srgbClr val="3891A7"/>
                </a:solidFill>
                <a:latin typeface="Comic Sans MS" pitchFamily="64" charset="0"/>
              </a:rPr>
              <a:t> ,</a:t>
            </a:r>
            <a:r>
              <a:rPr lang="en-GB" sz="2400" b="1" dirty="0">
                <a:solidFill>
                  <a:srgbClr val="3891A7"/>
                </a:solidFill>
                <a:latin typeface="Symbol" pitchFamily="16" charset="2"/>
              </a:rPr>
              <a:t> h’</a:t>
            </a:r>
            <a:endParaRPr lang="en-GB" sz="2400" dirty="0">
              <a:solidFill>
                <a:srgbClr val="3891A7"/>
              </a:solidFill>
              <a:latin typeface="Symbol" pitchFamily="16" charset="2"/>
            </a:endParaRPr>
          </a:p>
          <a:p>
            <a:pPr eaLnBrk="0" hangingPunct="0">
              <a:buClr>
                <a:srgbClr val="FFFFFF"/>
              </a:buClr>
              <a:buSzPct val="100000"/>
              <a:buFont typeface="Symbol" pitchFamily="16"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400" dirty="0">
              <a:latin typeface="Symbol" pitchFamily="16" charset="2"/>
            </a:endParaRPr>
          </a:p>
          <a:p>
            <a:pPr eaLnBrk="0" hangingPunct="0">
              <a:buClr>
                <a:srgbClr val="FFFFFF"/>
              </a:buClr>
              <a:buSzPct val="100000"/>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latin typeface="Comic Sans MS" pitchFamily="64" charset="0"/>
              </a:rPr>
              <a:t>b</a:t>
            </a:r>
            <a:r>
              <a:rPr lang="en-GB" sz="2400" baseline="-25000" dirty="0">
                <a:latin typeface="Comic Sans MS" pitchFamily="64" charset="0"/>
              </a:rPr>
              <a:t>2 </a:t>
            </a:r>
            <a:r>
              <a:rPr lang="en-GB" sz="2400" dirty="0">
                <a:latin typeface="Symbol" pitchFamily="16" charset="2"/>
              </a:rPr>
              <a:t></a:t>
            </a:r>
            <a:r>
              <a:rPr lang="en-GB" sz="2400" dirty="0">
                <a:latin typeface="Comic Sans MS" pitchFamily="64" charset="0"/>
              </a:rPr>
              <a:t> </a:t>
            </a:r>
            <a:r>
              <a:rPr lang="en-GB" sz="2400" b="1" dirty="0">
                <a:solidFill>
                  <a:srgbClr val="FF0000"/>
                </a:solidFill>
                <a:latin typeface="Symbol" pitchFamily="16" charset="2"/>
              </a:rPr>
              <a:t></a:t>
            </a:r>
            <a:r>
              <a:rPr lang="en-GB" sz="2400" dirty="0">
                <a:latin typeface="Symbol" pitchFamily="16" charset="2"/>
              </a:rPr>
              <a:t></a:t>
            </a:r>
            <a:r>
              <a:rPr lang="en-GB" sz="2400" dirty="0">
                <a:solidFill>
                  <a:srgbClr val="FF0000"/>
                </a:solidFill>
                <a:latin typeface="Comic Sans MS" pitchFamily="64" charset="0"/>
              </a:rPr>
              <a:t>a</a:t>
            </a:r>
            <a:r>
              <a:rPr lang="en-GB" sz="2400" baseline="-25000" dirty="0">
                <a:solidFill>
                  <a:srgbClr val="FF0000"/>
                </a:solidFill>
                <a:latin typeface="Comic Sans MS" pitchFamily="64" charset="0"/>
              </a:rPr>
              <a:t>2</a:t>
            </a:r>
            <a:r>
              <a:rPr lang="en-GB" sz="2400" dirty="0">
                <a:solidFill>
                  <a:srgbClr val="FF0000"/>
                </a:solidFill>
                <a:latin typeface="Symbol" pitchFamily="16" charset="2"/>
              </a:rPr>
              <a:t></a:t>
            </a:r>
            <a:r>
              <a:rPr lang="en-GB" sz="2400" dirty="0">
                <a:latin typeface="Symbol" pitchFamily="16" charset="2"/>
              </a:rPr>
              <a:t>, </a:t>
            </a:r>
            <a:r>
              <a:rPr lang="en-GB" sz="2400" b="1" dirty="0" err="1">
                <a:solidFill>
                  <a:srgbClr val="FF0000"/>
                </a:solidFill>
                <a:latin typeface="Symbol" pitchFamily="16" charset="2"/>
              </a:rPr>
              <a:t>rh</a:t>
            </a:r>
            <a:r>
              <a:rPr lang="en-GB" sz="2400" b="1" dirty="0">
                <a:latin typeface="Symbol" pitchFamily="16" charset="2"/>
              </a:rPr>
              <a:t>,</a:t>
            </a:r>
            <a:r>
              <a:rPr lang="en-GB" sz="2400" b="1" dirty="0">
                <a:solidFill>
                  <a:srgbClr val="FF0000"/>
                </a:solidFill>
                <a:latin typeface="Symbol" pitchFamily="16" charset="2"/>
              </a:rPr>
              <a:t> </a:t>
            </a:r>
            <a:r>
              <a:rPr lang="en-GB" sz="2400" dirty="0">
                <a:latin typeface="Comic Sans MS" pitchFamily="64" charset="0"/>
              </a:rPr>
              <a:t>f</a:t>
            </a:r>
            <a:r>
              <a:rPr lang="en-GB" sz="2400" baseline="-25000" dirty="0">
                <a:latin typeface="Comic Sans MS" pitchFamily="64" charset="0"/>
              </a:rPr>
              <a:t>1</a:t>
            </a:r>
            <a:r>
              <a:rPr lang="en-GB" sz="2400" dirty="0">
                <a:latin typeface="Symbol" pitchFamily="16" charset="2"/>
              </a:rPr>
              <a:t>r, </a:t>
            </a:r>
            <a:r>
              <a:rPr lang="en-GB" sz="2400" dirty="0">
                <a:latin typeface="Comic Sans MS" pitchFamily="64" charset="0"/>
              </a:rPr>
              <a:t>a</a:t>
            </a:r>
            <a:r>
              <a:rPr lang="en-GB" sz="2400" baseline="-25000" dirty="0">
                <a:latin typeface="Comic Sans MS" pitchFamily="64" charset="0"/>
              </a:rPr>
              <a:t>1</a:t>
            </a:r>
            <a:r>
              <a:rPr lang="en-GB" sz="2400" dirty="0">
                <a:latin typeface="Symbol" pitchFamily="16" charset="2"/>
              </a:rPr>
              <a:t></a:t>
            </a:r>
            <a:r>
              <a:rPr lang="en-GB" sz="2400" dirty="0">
                <a:latin typeface="Comic Sans MS" pitchFamily="64" charset="0"/>
              </a:rPr>
              <a:t>, h</a:t>
            </a:r>
            <a:r>
              <a:rPr lang="en-GB" sz="2400" baseline="-25000" dirty="0">
                <a:latin typeface="Comic Sans MS" pitchFamily="64" charset="0"/>
              </a:rPr>
              <a:t>1</a:t>
            </a:r>
            <a:r>
              <a:rPr lang="en-GB" sz="2400" dirty="0">
                <a:latin typeface="Symbol" pitchFamily="16" charset="2"/>
              </a:rPr>
              <a:t></a:t>
            </a:r>
            <a:r>
              <a:rPr lang="en-GB" sz="2400" dirty="0">
                <a:latin typeface="Comic Sans MS" pitchFamily="64" charset="0"/>
              </a:rPr>
              <a:t>, b</a:t>
            </a:r>
            <a:r>
              <a:rPr lang="en-GB" sz="2400" baseline="-25000" dirty="0">
                <a:latin typeface="Comic Sans MS" pitchFamily="64" charset="0"/>
              </a:rPr>
              <a:t>1</a:t>
            </a:r>
            <a:r>
              <a:rPr lang="en-GB" sz="2400" dirty="0">
                <a:latin typeface="Symbol" pitchFamily="16" charset="2"/>
              </a:rPr>
              <a:t>h</a:t>
            </a:r>
          </a:p>
          <a:p>
            <a:pPr eaLnBrk="0" hangingPunct="0">
              <a:buClr>
                <a:srgbClr val="FFFFFF"/>
              </a:buClr>
              <a:buSzPct val="100000"/>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latin typeface="Comic Sans MS" pitchFamily="64" charset="0"/>
              </a:rPr>
              <a:t>h</a:t>
            </a:r>
            <a:r>
              <a:rPr lang="en-GB" sz="2400" baseline="-25000" dirty="0">
                <a:latin typeface="Comic Sans MS" pitchFamily="64" charset="0"/>
              </a:rPr>
              <a:t>2 </a:t>
            </a:r>
            <a:r>
              <a:rPr lang="en-GB" sz="2400" dirty="0">
                <a:latin typeface="Symbol" pitchFamily="16" charset="2"/>
              </a:rPr>
              <a:t></a:t>
            </a:r>
            <a:r>
              <a:rPr lang="en-GB" sz="2400" dirty="0">
                <a:latin typeface="Comic Sans MS" pitchFamily="64" charset="0"/>
              </a:rPr>
              <a:t> </a:t>
            </a:r>
            <a:r>
              <a:rPr lang="en-GB" sz="2400" b="1" dirty="0">
                <a:solidFill>
                  <a:srgbClr val="FF0000"/>
                </a:solidFill>
                <a:latin typeface="Symbol" pitchFamily="16" charset="2"/>
              </a:rPr>
              <a:t></a:t>
            </a:r>
            <a:r>
              <a:rPr lang="en-GB" sz="2400" dirty="0">
                <a:latin typeface="Symbol" pitchFamily="16" charset="2"/>
              </a:rPr>
              <a:t></a:t>
            </a:r>
            <a:r>
              <a:rPr lang="en-GB" sz="2400" dirty="0">
                <a:solidFill>
                  <a:srgbClr val="3891A7"/>
                </a:solidFill>
                <a:latin typeface="Comic Sans MS" pitchFamily="64" charset="0"/>
              </a:rPr>
              <a:t>b</a:t>
            </a:r>
            <a:r>
              <a:rPr lang="en-GB" sz="2400" baseline="-25000" dirty="0">
                <a:solidFill>
                  <a:srgbClr val="3891A7"/>
                </a:solidFill>
                <a:latin typeface="Comic Sans MS" pitchFamily="64" charset="0"/>
              </a:rPr>
              <a:t>1</a:t>
            </a:r>
            <a:r>
              <a:rPr lang="en-GB" sz="2400" dirty="0">
                <a:solidFill>
                  <a:srgbClr val="3891A7"/>
                </a:solidFill>
                <a:latin typeface="Symbol" pitchFamily="16" charset="2"/>
              </a:rPr>
              <a:t></a:t>
            </a:r>
            <a:r>
              <a:rPr lang="en-GB" sz="2400" dirty="0">
                <a:solidFill>
                  <a:srgbClr val="3891A7"/>
                </a:solidFill>
                <a:latin typeface="Comic Sans MS" pitchFamily="64" charset="0"/>
              </a:rPr>
              <a:t>,</a:t>
            </a:r>
            <a:r>
              <a:rPr lang="en-GB" sz="2400" dirty="0">
                <a:solidFill>
                  <a:srgbClr val="3891A7"/>
                </a:solidFill>
                <a:latin typeface="Symbol" pitchFamily="16" charset="2"/>
              </a:rPr>
              <a:t></a:t>
            </a:r>
            <a:r>
              <a:rPr lang="en-GB" sz="2400" dirty="0">
                <a:latin typeface="Symbol" pitchFamily="16" charset="2"/>
              </a:rPr>
              <a:t>, </a:t>
            </a:r>
            <a:r>
              <a:rPr lang="en-GB" sz="2400" dirty="0">
                <a:latin typeface="Comic Sans MS" pitchFamily="64" charset="0"/>
              </a:rPr>
              <a:t>f</a:t>
            </a:r>
            <a:r>
              <a:rPr lang="en-GB" sz="2400" baseline="-25000" dirty="0">
                <a:latin typeface="Comic Sans MS" pitchFamily="64" charset="0"/>
              </a:rPr>
              <a:t>1</a:t>
            </a:r>
            <a:r>
              <a:rPr lang="en-GB" sz="2400" dirty="0">
                <a:latin typeface="Symbol" pitchFamily="16" charset="2"/>
              </a:rPr>
              <a:t>w</a:t>
            </a:r>
          </a:p>
          <a:p>
            <a:pPr eaLnBrk="0" hangingPunct="0">
              <a:buClr>
                <a:srgbClr val="FFFFFF"/>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latin typeface="Comic Sans MS" pitchFamily="64" charset="0"/>
              </a:rPr>
              <a:t>h’</a:t>
            </a:r>
            <a:r>
              <a:rPr lang="en-GB" sz="2400" baseline="-25000" dirty="0">
                <a:latin typeface="Comic Sans MS" pitchFamily="64" charset="0"/>
              </a:rPr>
              <a:t>2 </a:t>
            </a:r>
            <a:r>
              <a:rPr lang="en-GB" sz="2400" dirty="0">
                <a:latin typeface="Symbol" pitchFamily="16" charset="2"/>
              </a:rPr>
              <a:t></a:t>
            </a:r>
            <a:r>
              <a:rPr lang="en-GB" sz="2400" dirty="0">
                <a:latin typeface="Comic Sans MS" pitchFamily="64" charset="0"/>
              </a:rPr>
              <a:t> </a:t>
            </a:r>
            <a:r>
              <a:rPr lang="en-GB" sz="2400" dirty="0">
                <a:solidFill>
                  <a:srgbClr val="3891A7"/>
                </a:solidFill>
                <a:latin typeface="Symbol" pitchFamily="16" charset="2"/>
              </a:rPr>
              <a:t>K</a:t>
            </a:r>
            <a:r>
              <a:rPr lang="en-GB" sz="2400" baseline="-25000" dirty="0">
                <a:solidFill>
                  <a:srgbClr val="3891A7"/>
                </a:solidFill>
                <a:latin typeface="Symbol" pitchFamily="16" charset="2"/>
              </a:rPr>
              <a:t>1</a:t>
            </a:r>
            <a:r>
              <a:rPr lang="en-GB" sz="2400" dirty="0">
                <a:solidFill>
                  <a:srgbClr val="3891A7"/>
                </a:solidFill>
                <a:latin typeface="Symbol" pitchFamily="16" charset="2"/>
              </a:rPr>
              <a:t>(1270)K</a:t>
            </a:r>
            <a:r>
              <a:rPr lang="en-GB" sz="2400" dirty="0">
                <a:solidFill>
                  <a:srgbClr val="3891A7"/>
                </a:solidFill>
                <a:latin typeface="Comic Sans MS" pitchFamily="64" charset="0"/>
              </a:rPr>
              <a:t>, </a:t>
            </a:r>
            <a:r>
              <a:rPr lang="en-GB" sz="2400" dirty="0">
                <a:solidFill>
                  <a:srgbClr val="3891A7"/>
                </a:solidFill>
                <a:latin typeface="Symbol" pitchFamily="16" charset="2"/>
              </a:rPr>
              <a:t>K</a:t>
            </a:r>
            <a:r>
              <a:rPr lang="en-GB" sz="2400" baseline="-25000" dirty="0">
                <a:solidFill>
                  <a:srgbClr val="3891A7"/>
                </a:solidFill>
                <a:latin typeface="Symbol" pitchFamily="16" charset="2"/>
              </a:rPr>
              <a:t>1</a:t>
            </a:r>
            <a:r>
              <a:rPr lang="en-GB" sz="2400" dirty="0">
                <a:solidFill>
                  <a:srgbClr val="3891A7"/>
                </a:solidFill>
                <a:latin typeface="Symbol" pitchFamily="16" charset="2"/>
              </a:rPr>
              <a:t>(1410)K</a:t>
            </a:r>
            <a:r>
              <a:rPr lang="en-GB" sz="2400" dirty="0">
                <a:solidFill>
                  <a:srgbClr val="3891A7"/>
                </a:solidFill>
                <a:latin typeface="Comic Sans MS" pitchFamily="64" charset="0"/>
              </a:rPr>
              <a:t>, K</a:t>
            </a:r>
            <a:r>
              <a:rPr lang="en-GB" sz="2400" baseline="-25000" dirty="0">
                <a:solidFill>
                  <a:srgbClr val="3891A7"/>
                </a:solidFill>
                <a:latin typeface="Comic Sans MS" pitchFamily="64" charset="0"/>
              </a:rPr>
              <a:t>2</a:t>
            </a:r>
            <a:r>
              <a:rPr lang="en-GB" sz="2400" baseline="30000" dirty="0">
                <a:solidFill>
                  <a:srgbClr val="3891A7"/>
                </a:solidFill>
                <a:latin typeface="Comic Sans MS" pitchFamily="64" charset="0"/>
              </a:rPr>
              <a:t>*</a:t>
            </a:r>
            <a:r>
              <a:rPr lang="en-GB" sz="2400" dirty="0">
                <a:solidFill>
                  <a:srgbClr val="3891A7"/>
                </a:solidFill>
                <a:latin typeface="Symbol" pitchFamily="16" charset="2"/>
              </a:rPr>
              <a:t>Kf</a:t>
            </a:r>
            <a:r>
              <a:rPr lang="en-GB" sz="2400" dirty="0">
                <a:latin typeface="Symbol" pitchFamily="16" charset="2"/>
              </a:rPr>
              <a:t>, </a:t>
            </a:r>
            <a:r>
              <a:rPr lang="en-GB" sz="2400" dirty="0">
                <a:latin typeface="Comic Sans MS" pitchFamily="64" charset="0"/>
              </a:rPr>
              <a:t>f</a:t>
            </a:r>
            <a:r>
              <a:rPr lang="en-GB" sz="2400" baseline="-25000" dirty="0">
                <a:latin typeface="Comic Sans MS" pitchFamily="64" charset="0"/>
              </a:rPr>
              <a:t>1</a:t>
            </a:r>
            <a:r>
              <a:rPr lang="en-GB" sz="2400" dirty="0">
                <a:latin typeface="Symbol" pitchFamily="16" charset="2"/>
              </a:rPr>
              <a:t>f</a:t>
            </a:r>
            <a:r>
              <a:rPr lang="en-GB" sz="2400" dirty="0">
                <a:latin typeface="Comic Sans MS" pitchFamily="64" charset="0"/>
              </a:rPr>
              <a:t> </a:t>
            </a:r>
            <a:endParaRPr lang="en-GB" sz="2400" dirty="0">
              <a:latin typeface="Symbol" pitchFamily="16" charset="2"/>
            </a:endParaRPr>
          </a:p>
          <a:p>
            <a:pPr eaLnBrk="0" hangingPunct="0">
              <a:buClr>
                <a:srgbClr val="FFFFFF"/>
              </a:buClr>
              <a:buSzPct val="100000"/>
              <a:buFont typeface="Symbol" pitchFamily="16"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400" dirty="0">
              <a:latin typeface="Symbol" pitchFamily="16" charset="2"/>
            </a:endParaRPr>
          </a:p>
          <a:p>
            <a:pPr eaLnBrk="0" hangingPunct="0">
              <a:buClr>
                <a:srgbClr val="FFFFFF"/>
              </a:buClr>
              <a:buSzPct val="100000"/>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latin typeface="Comic Sans MS" pitchFamily="64" charset="0"/>
              </a:rPr>
              <a:t>b</a:t>
            </a:r>
            <a:r>
              <a:rPr lang="en-GB" sz="2400" baseline="-25000" dirty="0">
                <a:latin typeface="Comic Sans MS" pitchFamily="64" charset="0"/>
              </a:rPr>
              <a:t>0 </a:t>
            </a:r>
            <a:r>
              <a:rPr lang="en-GB" sz="2400" dirty="0">
                <a:latin typeface="Symbol" pitchFamily="16" charset="2"/>
              </a:rPr>
              <a:t></a:t>
            </a:r>
            <a:r>
              <a:rPr lang="en-GB" sz="2400" dirty="0">
                <a:latin typeface="Comic Sans MS" pitchFamily="64" charset="0"/>
              </a:rPr>
              <a:t> </a:t>
            </a:r>
            <a:r>
              <a:rPr lang="en-GB" sz="2400" dirty="0">
                <a:latin typeface="Symbol" pitchFamily="16" charset="2"/>
              </a:rPr>
              <a:t></a:t>
            </a:r>
            <a:r>
              <a:rPr lang="en-GB" sz="2400" dirty="0">
                <a:latin typeface="Comic Sans MS" pitchFamily="64" charset="0"/>
              </a:rPr>
              <a:t>(1300)</a:t>
            </a:r>
            <a:r>
              <a:rPr lang="en-GB" sz="2400" dirty="0">
                <a:latin typeface="Symbol" pitchFamily="16" charset="2"/>
              </a:rPr>
              <a:t></a:t>
            </a:r>
            <a:r>
              <a:rPr lang="en-GB" sz="2400" dirty="0">
                <a:latin typeface="Comic Sans MS" pitchFamily="64" charset="0"/>
              </a:rPr>
              <a:t> , h</a:t>
            </a:r>
            <a:r>
              <a:rPr lang="en-GB" sz="2400" baseline="-25000" dirty="0">
                <a:latin typeface="Comic Sans MS" pitchFamily="64" charset="0"/>
              </a:rPr>
              <a:t>1</a:t>
            </a:r>
            <a:r>
              <a:rPr lang="en-GB" sz="2400" dirty="0">
                <a:latin typeface="Symbol" pitchFamily="16" charset="2"/>
              </a:rPr>
              <a:t>, </a:t>
            </a:r>
            <a:r>
              <a:rPr lang="en-GB" sz="2400" dirty="0">
                <a:latin typeface="Comic Sans MS" pitchFamily="64" charset="0"/>
              </a:rPr>
              <a:t>f</a:t>
            </a:r>
            <a:r>
              <a:rPr lang="en-GB" sz="2400" baseline="-25000" dirty="0">
                <a:latin typeface="Comic Sans MS" pitchFamily="64" charset="0"/>
              </a:rPr>
              <a:t>1</a:t>
            </a:r>
            <a:r>
              <a:rPr lang="en-GB" sz="2400" dirty="0">
                <a:latin typeface="Symbol" pitchFamily="16" charset="2"/>
              </a:rPr>
              <a:t>r</a:t>
            </a:r>
            <a:r>
              <a:rPr lang="en-GB" sz="2400" dirty="0">
                <a:latin typeface="Comic Sans MS" pitchFamily="64" charset="0"/>
              </a:rPr>
              <a:t>, b</a:t>
            </a:r>
            <a:r>
              <a:rPr lang="en-GB" sz="2400" baseline="-25000" dirty="0">
                <a:latin typeface="Comic Sans MS" pitchFamily="64" charset="0"/>
              </a:rPr>
              <a:t>1</a:t>
            </a:r>
            <a:r>
              <a:rPr lang="en-GB" sz="2400" dirty="0">
                <a:latin typeface="Symbol" pitchFamily="16" charset="2"/>
              </a:rPr>
              <a:t>h</a:t>
            </a:r>
          </a:p>
          <a:p>
            <a:pPr eaLnBrk="0" hangingPunct="0">
              <a:buClr>
                <a:srgbClr val="FFFFFF"/>
              </a:buClr>
              <a:buSzPct val="100000"/>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latin typeface="Comic Sans MS" pitchFamily="64" charset="0"/>
              </a:rPr>
              <a:t>h</a:t>
            </a:r>
            <a:r>
              <a:rPr lang="en-GB" sz="2400" baseline="-25000" dirty="0">
                <a:latin typeface="Comic Sans MS" pitchFamily="64" charset="0"/>
              </a:rPr>
              <a:t>0 </a:t>
            </a:r>
            <a:r>
              <a:rPr lang="en-GB" sz="2400" dirty="0">
                <a:latin typeface="Symbol" pitchFamily="16" charset="2"/>
              </a:rPr>
              <a:t></a:t>
            </a:r>
            <a:r>
              <a:rPr lang="en-GB" sz="2400" dirty="0">
                <a:latin typeface="Comic Sans MS" pitchFamily="64" charset="0"/>
              </a:rPr>
              <a:t> </a:t>
            </a:r>
            <a:r>
              <a:rPr lang="en-GB" sz="2400" dirty="0">
                <a:solidFill>
                  <a:srgbClr val="3891A7"/>
                </a:solidFill>
                <a:latin typeface="Comic Sans MS" pitchFamily="64" charset="0"/>
              </a:rPr>
              <a:t>b</a:t>
            </a:r>
            <a:r>
              <a:rPr lang="en-GB" sz="2400" baseline="-25000" dirty="0">
                <a:solidFill>
                  <a:srgbClr val="3891A7"/>
                </a:solidFill>
                <a:latin typeface="Comic Sans MS" pitchFamily="64" charset="0"/>
              </a:rPr>
              <a:t>1</a:t>
            </a:r>
            <a:r>
              <a:rPr lang="en-GB" sz="2400" dirty="0">
                <a:solidFill>
                  <a:srgbClr val="3891A7"/>
                </a:solidFill>
                <a:latin typeface="Symbol" pitchFamily="16" charset="2"/>
              </a:rPr>
              <a:t></a:t>
            </a:r>
            <a:r>
              <a:rPr lang="en-GB" sz="2400" dirty="0">
                <a:latin typeface="Comic Sans MS" pitchFamily="64" charset="0"/>
              </a:rPr>
              <a:t> , h</a:t>
            </a:r>
            <a:r>
              <a:rPr lang="en-GB" sz="2400" baseline="-25000" dirty="0">
                <a:latin typeface="Comic Sans MS" pitchFamily="64" charset="0"/>
              </a:rPr>
              <a:t>1</a:t>
            </a:r>
            <a:r>
              <a:rPr lang="en-GB" sz="2400" dirty="0">
                <a:latin typeface="Symbol" pitchFamily="16" charset="2"/>
              </a:rPr>
              <a:t></a:t>
            </a:r>
          </a:p>
          <a:p>
            <a:pPr eaLnBrk="0" hangingPunct="0">
              <a:buClr>
                <a:srgbClr val="FFFFFF"/>
              </a:buClr>
              <a:buSzPct val="100000"/>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latin typeface="Comic Sans MS" pitchFamily="64" charset="0"/>
              </a:rPr>
              <a:t>h’</a:t>
            </a:r>
            <a:r>
              <a:rPr lang="en-GB" sz="2400" baseline="-25000" dirty="0">
                <a:latin typeface="Comic Sans MS" pitchFamily="64" charset="0"/>
              </a:rPr>
              <a:t>0 </a:t>
            </a:r>
            <a:r>
              <a:rPr lang="en-GB" sz="2400" dirty="0">
                <a:latin typeface="Symbol" pitchFamily="16" charset="2"/>
              </a:rPr>
              <a:t></a:t>
            </a:r>
            <a:r>
              <a:rPr lang="en-GB" sz="2400" dirty="0">
                <a:latin typeface="Comic Sans MS" pitchFamily="64" charset="0"/>
              </a:rPr>
              <a:t> </a:t>
            </a:r>
            <a:r>
              <a:rPr lang="en-GB" sz="2400" dirty="0">
                <a:solidFill>
                  <a:srgbClr val="3891A7"/>
                </a:solidFill>
                <a:latin typeface="Comic Sans MS" pitchFamily="64" charset="0"/>
              </a:rPr>
              <a:t>K</a:t>
            </a:r>
            <a:r>
              <a:rPr lang="en-GB" sz="2400" baseline="-25000" dirty="0">
                <a:solidFill>
                  <a:srgbClr val="3891A7"/>
                </a:solidFill>
                <a:latin typeface="Comic Sans MS" pitchFamily="64" charset="0"/>
              </a:rPr>
              <a:t>1</a:t>
            </a:r>
            <a:r>
              <a:rPr lang="en-GB" sz="2400" dirty="0">
                <a:solidFill>
                  <a:srgbClr val="3891A7"/>
                </a:solidFill>
                <a:latin typeface="Comic Sans MS" pitchFamily="64" charset="0"/>
              </a:rPr>
              <a:t>(1270)</a:t>
            </a:r>
            <a:r>
              <a:rPr lang="en-GB" sz="2400" dirty="0">
                <a:solidFill>
                  <a:srgbClr val="3891A7"/>
                </a:solidFill>
                <a:latin typeface="Symbol" pitchFamily="16" charset="2"/>
              </a:rPr>
              <a:t>K</a:t>
            </a:r>
            <a:r>
              <a:rPr lang="en-GB" sz="2400" dirty="0">
                <a:solidFill>
                  <a:srgbClr val="3F8DE2"/>
                </a:solidFill>
                <a:latin typeface="Symbol" pitchFamily="16" charset="2"/>
              </a:rPr>
              <a:t>, </a:t>
            </a:r>
            <a:r>
              <a:rPr lang="en-GB" sz="2400" dirty="0">
                <a:latin typeface="Symbol" pitchFamily="16" charset="2"/>
              </a:rPr>
              <a:t>K(1460)K</a:t>
            </a:r>
            <a:r>
              <a:rPr lang="en-GB" sz="2400" dirty="0">
                <a:latin typeface="Comic Sans MS" pitchFamily="64" charset="0"/>
              </a:rPr>
              <a:t>, h</a:t>
            </a:r>
            <a:r>
              <a:rPr lang="en-GB" sz="2400" baseline="-25000" dirty="0">
                <a:latin typeface="Comic Sans MS" pitchFamily="64" charset="0"/>
              </a:rPr>
              <a:t>1</a:t>
            </a:r>
            <a:r>
              <a:rPr lang="en-GB" sz="2400" dirty="0">
                <a:latin typeface="Symbol" pitchFamily="16" charset="2"/>
              </a:rPr>
              <a:t></a:t>
            </a:r>
          </a:p>
        </p:txBody>
      </p:sp>
      <p:sp>
        <p:nvSpPr>
          <p:cNvPr id="8" name="TextBox 7"/>
          <p:cNvSpPr txBox="1"/>
          <p:nvPr/>
        </p:nvSpPr>
        <p:spPr>
          <a:xfrm>
            <a:off x="346704" y="5869469"/>
            <a:ext cx="4081766" cy="369332"/>
          </a:xfrm>
          <a:prstGeom prst="rect">
            <a:avLst/>
          </a:prstGeom>
          <a:noFill/>
        </p:spPr>
        <p:txBody>
          <a:bodyPr wrap="none" rtlCol="0">
            <a:spAutoFit/>
          </a:bodyPr>
          <a:lstStyle/>
          <a:p>
            <a:r>
              <a:rPr lang="en-US" b="1" dirty="0">
                <a:solidFill>
                  <a:srgbClr val="FF0000"/>
                </a:solidFill>
              </a:rPr>
              <a:t>Early Reach </a:t>
            </a:r>
            <a:r>
              <a:rPr lang="en-US" dirty="0"/>
              <a:t>   </a:t>
            </a:r>
            <a:r>
              <a:rPr lang="en-US" b="1" dirty="0">
                <a:solidFill>
                  <a:srgbClr val="3891A7"/>
                </a:solidFill>
              </a:rPr>
              <a:t>With Statistics  </a:t>
            </a:r>
            <a:r>
              <a:rPr lang="en-US" b="1" dirty="0"/>
              <a:t>Hard</a:t>
            </a:r>
          </a:p>
        </p:txBody>
      </p:sp>
      <p:sp>
        <p:nvSpPr>
          <p:cNvPr id="2" name="TextBox 1"/>
          <p:cNvSpPr txBox="1"/>
          <p:nvPr/>
        </p:nvSpPr>
        <p:spPr>
          <a:xfrm>
            <a:off x="4797070" y="5623248"/>
            <a:ext cx="4201680" cy="1015663"/>
          </a:xfrm>
          <a:prstGeom prst="rect">
            <a:avLst/>
          </a:prstGeom>
          <a:noFill/>
        </p:spPr>
        <p:txBody>
          <a:bodyPr wrap="square" rtlCol="0">
            <a:spAutoFit/>
          </a:bodyPr>
          <a:lstStyle/>
          <a:p>
            <a:r>
              <a:rPr lang="en-US" sz="2000" dirty="0">
                <a:solidFill>
                  <a:srgbClr val="0000FF"/>
                </a:solidFill>
              </a:rPr>
              <a:t>Models suggest narrower states are in the spin-1 and spin-2 nonets, while the spin-0 nonets are broad.</a:t>
            </a:r>
          </a:p>
        </p:txBody>
      </p:sp>
      <p:sp>
        <p:nvSpPr>
          <p:cNvPr id="5" name="Oval 4"/>
          <p:cNvSpPr/>
          <p:nvPr/>
        </p:nvSpPr>
        <p:spPr>
          <a:xfrm>
            <a:off x="457200" y="1719072"/>
            <a:ext cx="2121408" cy="713232"/>
          </a:xfrm>
          <a:prstGeom prst="ellipse">
            <a:avLst/>
          </a:prstGeom>
          <a:solidFill>
            <a:srgbClr val="73FDD6">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46704" y="2831434"/>
            <a:ext cx="2521624" cy="713232"/>
          </a:xfrm>
          <a:prstGeom prst="ellipse">
            <a:avLst/>
          </a:prstGeom>
          <a:solidFill>
            <a:srgbClr val="73FDD6">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4308CB1C-297A-DD40-B9DC-5FB44362335D}"/>
              </a:ext>
            </a:extLst>
          </p:cNvPr>
          <p:cNvSpPr>
            <a:spLocks noGrp="1"/>
          </p:cNvSpPr>
          <p:nvPr>
            <p:ph type="sldNum" sz="quarter" idx="12"/>
          </p:nvPr>
        </p:nvSpPr>
        <p:spPr/>
        <p:txBody>
          <a:bodyPr/>
          <a:lstStyle/>
          <a:p>
            <a:fld id="{6294C92D-0306-4E69-9CD3-20855E849650}" type="slidenum">
              <a:rPr kumimoji="0" lang="en-US" smtClean="0"/>
              <a:t>24</a:t>
            </a:fld>
            <a:endParaRPr kumimoji="0" lang="en-US"/>
          </a:p>
        </p:txBody>
      </p:sp>
    </p:spTree>
    <p:extLst>
      <p:ext uri="{BB962C8B-B14F-4D97-AF65-F5344CB8AC3E}">
        <p14:creationId xmlns:p14="http://schemas.microsoft.com/office/powerpoint/2010/main" val="1896663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65C3B-9A4E-424A-93EB-342BF38D1891}"/>
              </a:ext>
            </a:extLst>
          </p:cNvPr>
          <p:cNvSpPr>
            <a:spLocks noGrp="1"/>
          </p:cNvSpPr>
          <p:nvPr>
            <p:ph type="title"/>
          </p:nvPr>
        </p:nvSpPr>
        <p:spPr>
          <a:xfrm>
            <a:off x="117835" y="440436"/>
            <a:ext cx="2895600" cy="578963"/>
          </a:xfrm>
        </p:spPr>
        <p:txBody>
          <a:bodyPr>
            <a:normAutofit fontScale="90000"/>
          </a:bodyPr>
          <a:lstStyle/>
          <a:p>
            <a:r>
              <a:rPr lang="en-US" sz="3600" dirty="0">
                <a:solidFill>
                  <a:srgbClr val="C00000"/>
                </a:solidFill>
              </a:rPr>
              <a:t>Jefferson Lab</a:t>
            </a:r>
          </a:p>
        </p:txBody>
      </p:sp>
      <p:sp>
        <p:nvSpPr>
          <p:cNvPr id="4" name="Date Placeholder 3">
            <a:extLst>
              <a:ext uri="{FF2B5EF4-FFF2-40B4-BE49-F238E27FC236}">
                <a16:creationId xmlns:a16="http://schemas.microsoft.com/office/drawing/2014/main" id="{DD46BB4D-107C-0B4B-AAFC-AA06CC120EFD}"/>
              </a:ext>
            </a:extLst>
          </p:cNvPr>
          <p:cNvSpPr>
            <a:spLocks noGrp="1"/>
          </p:cNvSpPr>
          <p:nvPr>
            <p:ph type="dt" sz="half" idx="10"/>
          </p:nvPr>
        </p:nvSpPr>
        <p:spPr/>
        <p:txBody>
          <a:bodyPr/>
          <a:lstStyle/>
          <a:p>
            <a:r>
              <a:rPr lang="en-US"/>
              <a:t>October 18, 2018</a:t>
            </a:r>
          </a:p>
        </p:txBody>
      </p:sp>
      <p:sp>
        <p:nvSpPr>
          <p:cNvPr id="5" name="Footer Placeholder 4">
            <a:extLst>
              <a:ext uri="{FF2B5EF4-FFF2-40B4-BE49-F238E27FC236}">
                <a16:creationId xmlns:a16="http://schemas.microsoft.com/office/drawing/2014/main" id="{AF6C0746-D7BD-3F4C-A882-353945BFD8AD}"/>
              </a:ext>
            </a:extLst>
          </p:cNvPr>
          <p:cNvSpPr>
            <a:spLocks noGrp="1"/>
          </p:cNvSpPr>
          <p:nvPr>
            <p:ph type="ftr" sz="quarter" idx="11"/>
          </p:nvPr>
        </p:nvSpPr>
        <p:spPr/>
        <p:txBody>
          <a:bodyPr/>
          <a:lstStyle/>
          <a:p>
            <a:r>
              <a:rPr kumimoji="0" lang="en-US"/>
              <a:t>GWU</a:t>
            </a:r>
          </a:p>
        </p:txBody>
      </p:sp>
      <p:sp>
        <p:nvSpPr>
          <p:cNvPr id="6" name="Slide Number Placeholder 5">
            <a:extLst>
              <a:ext uri="{FF2B5EF4-FFF2-40B4-BE49-F238E27FC236}">
                <a16:creationId xmlns:a16="http://schemas.microsoft.com/office/drawing/2014/main" id="{0EC7886F-0D83-8D4D-88D3-C14C0D4D3E72}"/>
              </a:ext>
            </a:extLst>
          </p:cNvPr>
          <p:cNvSpPr>
            <a:spLocks noGrp="1"/>
          </p:cNvSpPr>
          <p:nvPr>
            <p:ph type="sldNum" sz="quarter" idx="12"/>
          </p:nvPr>
        </p:nvSpPr>
        <p:spPr/>
        <p:txBody>
          <a:bodyPr/>
          <a:lstStyle/>
          <a:p>
            <a:fld id="{6294C92D-0306-4E69-9CD3-20855E849650}" type="slidenum">
              <a:rPr kumimoji="0" lang="en-US" smtClean="0"/>
              <a:t>25</a:t>
            </a:fld>
            <a:endParaRPr kumimoji="0" lang="en-US"/>
          </a:p>
        </p:txBody>
      </p:sp>
      <p:pic>
        <p:nvPicPr>
          <p:cNvPr id="8" name="Picture 7">
            <a:extLst>
              <a:ext uri="{FF2B5EF4-FFF2-40B4-BE49-F238E27FC236}">
                <a16:creationId xmlns:a16="http://schemas.microsoft.com/office/drawing/2014/main" id="{31C7B446-0A7A-5B4F-B35C-3D11EFAD41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4676" y="440436"/>
            <a:ext cx="4251489" cy="6377234"/>
          </a:xfrm>
          <a:prstGeom prst="rect">
            <a:avLst/>
          </a:prstGeom>
        </p:spPr>
      </p:pic>
      <p:sp>
        <p:nvSpPr>
          <p:cNvPr id="9" name="TextBox 8">
            <a:extLst>
              <a:ext uri="{FF2B5EF4-FFF2-40B4-BE49-F238E27FC236}">
                <a16:creationId xmlns:a16="http://schemas.microsoft.com/office/drawing/2014/main" id="{732B4F39-6E4A-6D47-9C11-F85E55EF64BD}"/>
              </a:ext>
            </a:extLst>
          </p:cNvPr>
          <p:cNvSpPr txBox="1"/>
          <p:nvPr/>
        </p:nvSpPr>
        <p:spPr>
          <a:xfrm>
            <a:off x="6787299" y="557734"/>
            <a:ext cx="407484" cy="461665"/>
          </a:xfrm>
          <a:prstGeom prst="rect">
            <a:avLst/>
          </a:prstGeom>
          <a:noFill/>
        </p:spPr>
        <p:txBody>
          <a:bodyPr wrap="none" rtlCol="0">
            <a:spAutoFit/>
          </a:bodyPr>
          <a:lstStyle/>
          <a:p>
            <a:r>
              <a:rPr lang="en-US" sz="2400" b="1" dirty="0">
                <a:solidFill>
                  <a:srgbClr val="FFFF00"/>
                </a:solidFill>
              </a:rPr>
              <a:t>D</a:t>
            </a:r>
          </a:p>
        </p:txBody>
      </p:sp>
      <p:sp>
        <p:nvSpPr>
          <p:cNvPr id="10" name="TextBox 9">
            <a:extLst>
              <a:ext uri="{FF2B5EF4-FFF2-40B4-BE49-F238E27FC236}">
                <a16:creationId xmlns:a16="http://schemas.microsoft.com/office/drawing/2014/main" id="{2CEEC009-4F8E-654B-95A4-0679384BFA5F}"/>
              </a:ext>
            </a:extLst>
          </p:cNvPr>
          <p:cNvSpPr txBox="1"/>
          <p:nvPr/>
        </p:nvSpPr>
        <p:spPr>
          <a:xfrm>
            <a:off x="6583557" y="4487158"/>
            <a:ext cx="407484" cy="461665"/>
          </a:xfrm>
          <a:prstGeom prst="rect">
            <a:avLst/>
          </a:prstGeom>
          <a:noFill/>
        </p:spPr>
        <p:txBody>
          <a:bodyPr wrap="none" rtlCol="0">
            <a:spAutoFit/>
          </a:bodyPr>
          <a:lstStyle/>
          <a:p>
            <a:r>
              <a:rPr lang="en-US" sz="2400" b="1" dirty="0">
                <a:solidFill>
                  <a:srgbClr val="FFFF00"/>
                </a:solidFill>
              </a:rPr>
              <a:t>A</a:t>
            </a:r>
          </a:p>
        </p:txBody>
      </p:sp>
      <p:sp>
        <p:nvSpPr>
          <p:cNvPr id="12" name="TextBox 11">
            <a:extLst>
              <a:ext uri="{FF2B5EF4-FFF2-40B4-BE49-F238E27FC236}">
                <a16:creationId xmlns:a16="http://schemas.microsoft.com/office/drawing/2014/main" id="{EB8070AF-EF2D-DE44-A3DA-EF27F2D9FB38}"/>
              </a:ext>
            </a:extLst>
          </p:cNvPr>
          <p:cNvSpPr txBox="1"/>
          <p:nvPr/>
        </p:nvSpPr>
        <p:spPr>
          <a:xfrm>
            <a:off x="7136316" y="4717990"/>
            <a:ext cx="407484" cy="461665"/>
          </a:xfrm>
          <a:prstGeom prst="rect">
            <a:avLst/>
          </a:prstGeom>
          <a:noFill/>
        </p:spPr>
        <p:txBody>
          <a:bodyPr wrap="none" rtlCol="0">
            <a:spAutoFit/>
          </a:bodyPr>
          <a:lstStyle/>
          <a:p>
            <a:r>
              <a:rPr lang="en-US" sz="2400" b="1" dirty="0">
                <a:solidFill>
                  <a:srgbClr val="FFFF00"/>
                </a:solidFill>
              </a:rPr>
              <a:t>B</a:t>
            </a:r>
          </a:p>
        </p:txBody>
      </p:sp>
      <p:sp>
        <p:nvSpPr>
          <p:cNvPr id="13" name="TextBox 12">
            <a:extLst>
              <a:ext uri="{FF2B5EF4-FFF2-40B4-BE49-F238E27FC236}">
                <a16:creationId xmlns:a16="http://schemas.microsoft.com/office/drawing/2014/main" id="{1C4896E4-FF27-BE40-B08B-D0AD952E503D}"/>
              </a:ext>
            </a:extLst>
          </p:cNvPr>
          <p:cNvSpPr txBox="1"/>
          <p:nvPr/>
        </p:nvSpPr>
        <p:spPr>
          <a:xfrm>
            <a:off x="7673756" y="4603404"/>
            <a:ext cx="407484" cy="461665"/>
          </a:xfrm>
          <a:prstGeom prst="rect">
            <a:avLst/>
          </a:prstGeom>
          <a:noFill/>
        </p:spPr>
        <p:txBody>
          <a:bodyPr wrap="none" rtlCol="0">
            <a:spAutoFit/>
          </a:bodyPr>
          <a:lstStyle/>
          <a:p>
            <a:r>
              <a:rPr lang="en-US" sz="2400" b="1" dirty="0">
                <a:solidFill>
                  <a:srgbClr val="FFFF00"/>
                </a:solidFill>
              </a:rPr>
              <a:t>C</a:t>
            </a:r>
          </a:p>
        </p:txBody>
      </p:sp>
      <p:sp>
        <p:nvSpPr>
          <p:cNvPr id="14" name="TextBox 13">
            <a:extLst>
              <a:ext uri="{FF2B5EF4-FFF2-40B4-BE49-F238E27FC236}">
                <a16:creationId xmlns:a16="http://schemas.microsoft.com/office/drawing/2014/main" id="{7D965881-0A10-1445-B310-93BAD604F7E3}"/>
              </a:ext>
            </a:extLst>
          </p:cNvPr>
          <p:cNvSpPr txBox="1"/>
          <p:nvPr/>
        </p:nvSpPr>
        <p:spPr>
          <a:xfrm>
            <a:off x="457200" y="1112363"/>
            <a:ext cx="4087016" cy="2677656"/>
          </a:xfrm>
          <a:prstGeom prst="rect">
            <a:avLst/>
          </a:prstGeom>
          <a:noFill/>
        </p:spPr>
        <p:txBody>
          <a:bodyPr wrap="none" rtlCol="0">
            <a:spAutoFit/>
          </a:bodyPr>
          <a:lstStyle/>
          <a:p>
            <a:r>
              <a:rPr lang="en-US" sz="2400" dirty="0">
                <a:solidFill>
                  <a:srgbClr val="002060"/>
                </a:solidFill>
              </a:rPr>
              <a:t>Newport New Virginia</a:t>
            </a:r>
          </a:p>
          <a:p>
            <a:endParaRPr lang="en-US" sz="2400" dirty="0">
              <a:solidFill>
                <a:srgbClr val="002060"/>
              </a:solidFill>
            </a:endParaRPr>
          </a:p>
          <a:p>
            <a:r>
              <a:rPr lang="en-US" sz="2400" dirty="0">
                <a:solidFill>
                  <a:srgbClr val="002060"/>
                </a:solidFill>
              </a:rPr>
              <a:t>12-GeV Electron Accelerator</a:t>
            </a:r>
          </a:p>
          <a:p>
            <a:endParaRPr lang="en-US" sz="2400" dirty="0">
              <a:solidFill>
                <a:srgbClr val="002060"/>
              </a:solidFill>
            </a:endParaRPr>
          </a:p>
          <a:p>
            <a:r>
              <a:rPr lang="en-US" sz="2400" dirty="0">
                <a:solidFill>
                  <a:srgbClr val="002060"/>
                </a:solidFill>
              </a:rPr>
              <a:t>4 Experimental Areas (A-D)</a:t>
            </a:r>
          </a:p>
          <a:p>
            <a:endParaRPr lang="en-US" sz="2400" dirty="0">
              <a:solidFill>
                <a:srgbClr val="002060"/>
              </a:solidFill>
            </a:endParaRPr>
          </a:p>
          <a:p>
            <a:r>
              <a:rPr lang="en-US" sz="2400" dirty="0">
                <a:solidFill>
                  <a:srgbClr val="002060"/>
                </a:solidFill>
              </a:rPr>
              <a:t>Completed a major upgrade.</a:t>
            </a:r>
          </a:p>
        </p:txBody>
      </p:sp>
    </p:spTree>
    <p:extLst>
      <p:ext uri="{BB962C8B-B14F-4D97-AF65-F5344CB8AC3E}">
        <p14:creationId xmlns:p14="http://schemas.microsoft.com/office/powerpoint/2010/main" val="2920251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t>October 18, 2018</a:t>
            </a:r>
          </a:p>
        </p:txBody>
      </p:sp>
      <p:sp>
        <p:nvSpPr>
          <p:cNvPr id="5" name="Footer Placeholder 4"/>
          <p:cNvSpPr>
            <a:spLocks noGrp="1"/>
          </p:cNvSpPr>
          <p:nvPr>
            <p:ph type="ftr" sz="quarter" idx="11"/>
          </p:nvPr>
        </p:nvSpPr>
        <p:spPr/>
        <p:txBody>
          <a:bodyPr/>
          <a:lstStyle/>
          <a:p>
            <a:r>
              <a:rPr kumimoji="0" lang="en-US"/>
              <a:t>GWU</a:t>
            </a:r>
          </a:p>
        </p:txBody>
      </p:sp>
      <p:pic>
        <p:nvPicPr>
          <p:cNvPr id="7" name="Picture 6"/>
          <p:cNvPicPr>
            <a:picLocks noChangeAspect="1"/>
          </p:cNvPicPr>
          <p:nvPr/>
        </p:nvPicPr>
        <p:blipFill>
          <a:blip r:embed="rId2"/>
          <a:stretch>
            <a:fillRect/>
          </a:stretch>
        </p:blipFill>
        <p:spPr>
          <a:xfrm>
            <a:off x="0" y="733915"/>
            <a:ext cx="9144000" cy="6096000"/>
          </a:xfrm>
          <a:prstGeom prst="rect">
            <a:avLst/>
          </a:prstGeom>
        </p:spPr>
      </p:pic>
      <p:sp>
        <p:nvSpPr>
          <p:cNvPr id="2" name="Slide Number Placeholder 1">
            <a:extLst>
              <a:ext uri="{FF2B5EF4-FFF2-40B4-BE49-F238E27FC236}">
                <a16:creationId xmlns:a16="http://schemas.microsoft.com/office/drawing/2014/main" id="{AD6ECE3D-66B6-4E43-A947-4F5C758AAB30}"/>
              </a:ext>
            </a:extLst>
          </p:cNvPr>
          <p:cNvSpPr>
            <a:spLocks noGrp="1"/>
          </p:cNvSpPr>
          <p:nvPr>
            <p:ph type="sldNum" sz="quarter" idx="12"/>
          </p:nvPr>
        </p:nvSpPr>
        <p:spPr/>
        <p:txBody>
          <a:bodyPr/>
          <a:lstStyle/>
          <a:p>
            <a:fld id="{6294C92D-0306-4E69-9CD3-20855E849650}" type="slidenum">
              <a:rPr kumimoji="0" lang="en-US" smtClean="0"/>
              <a:t>26</a:t>
            </a:fld>
            <a:endParaRPr kumimoji="0" lang="en-US"/>
          </a:p>
        </p:txBody>
      </p:sp>
    </p:spTree>
    <p:extLst>
      <p:ext uri="{BB962C8B-B14F-4D97-AF65-F5344CB8AC3E}">
        <p14:creationId xmlns:p14="http://schemas.microsoft.com/office/powerpoint/2010/main" val="335984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160" y="956809"/>
            <a:ext cx="7878699" cy="4795393"/>
          </a:xfrm>
          <a:prstGeom prst="rect">
            <a:avLst/>
          </a:prstGeom>
        </p:spPr>
      </p:pic>
      <p:sp>
        <p:nvSpPr>
          <p:cNvPr id="2" name="Title 1"/>
          <p:cNvSpPr>
            <a:spLocks noGrp="1"/>
          </p:cNvSpPr>
          <p:nvPr>
            <p:ph type="title"/>
          </p:nvPr>
        </p:nvSpPr>
        <p:spPr>
          <a:xfrm>
            <a:off x="1335513" y="104751"/>
            <a:ext cx="6402599" cy="1026852"/>
          </a:xfrm>
        </p:spPr>
        <p:txBody>
          <a:bodyPr>
            <a:normAutofit/>
          </a:bodyPr>
          <a:lstStyle/>
          <a:p>
            <a:r>
              <a:rPr lang="en-US" dirty="0">
                <a:solidFill>
                  <a:schemeClr val="tx2">
                    <a:lumMod val="75000"/>
                  </a:schemeClr>
                </a:solidFill>
              </a:rPr>
              <a:t>The GlueX Experiment</a:t>
            </a:r>
          </a:p>
        </p:txBody>
      </p:sp>
      <p:sp>
        <p:nvSpPr>
          <p:cNvPr id="10" name="Date Placeholder 9"/>
          <p:cNvSpPr>
            <a:spLocks noGrp="1"/>
          </p:cNvSpPr>
          <p:nvPr>
            <p:ph type="dt" sz="half" idx="10"/>
          </p:nvPr>
        </p:nvSpPr>
        <p:spPr/>
        <p:txBody>
          <a:bodyPr/>
          <a:lstStyle/>
          <a:p>
            <a:r>
              <a:rPr lang="en-US"/>
              <a:t>October 18, 2018</a:t>
            </a:r>
          </a:p>
        </p:txBody>
      </p:sp>
      <p:sp>
        <p:nvSpPr>
          <p:cNvPr id="5" name="Footer Placeholder 4"/>
          <p:cNvSpPr>
            <a:spLocks noGrp="1"/>
          </p:cNvSpPr>
          <p:nvPr>
            <p:ph type="ftr" sz="quarter" idx="11"/>
          </p:nvPr>
        </p:nvSpPr>
        <p:spPr/>
        <p:txBody>
          <a:bodyPr/>
          <a:lstStyle/>
          <a:p>
            <a:r>
              <a:rPr kumimoji="0" lang="en-US"/>
              <a:t>GWU</a:t>
            </a:r>
          </a:p>
        </p:txBody>
      </p:sp>
      <p:sp>
        <p:nvSpPr>
          <p:cNvPr id="3" name="TextBox 2"/>
          <p:cNvSpPr txBox="1"/>
          <p:nvPr/>
        </p:nvSpPr>
        <p:spPr>
          <a:xfrm>
            <a:off x="158690" y="2369276"/>
            <a:ext cx="4112023" cy="1107996"/>
          </a:xfrm>
          <a:prstGeom prst="rect">
            <a:avLst/>
          </a:prstGeom>
          <a:noFill/>
        </p:spPr>
        <p:txBody>
          <a:bodyPr wrap="none" rtlCol="0">
            <a:spAutoFit/>
          </a:bodyPr>
          <a:lstStyle/>
          <a:p>
            <a:r>
              <a:rPr lang="en-US" sz="2200" b="1" dirty="0">
                <a:solidFill>
                  <a:srgbClr val="0000FF"/>
                </a:solidFill>
              </a:rPr>
              <a:t>Photo Production of Hybrids,</a:t>
            </a:r>
          </a:p>
          <a:p>
            <a:r>
              <a:rPr lang="en-US" sz="2200" b="1" dirty="0">
                <a:solidFill>
                  <a:srgbClr val="0000FF"/>
                </a:solidFill>
              </a:rPr>
              <a:t>Light-quark Mesons </a:t>
            </a:r>
          </a:p>
          <a:p>
            <a:r>
              <a:rPr lang="en-US" sz="2200" b="1" dirty="0">
                <a:solidFill>
                  <a:srgbClr val="0000FF"/>
                </a:solidFill>
              </a:rPr>
              <a:t>and Strangeonium States</a:t>
            </a:r>
          </a:p>
        </p:txBody>
      </p:sp>
      <p:sp>
        <p:nvSpPr>
          <p:cNvPr id="4" name="TextBox 3"/>
          <p:cNvSpPr txBox="1"/>
          <p:nvPr/>
        </p:nvSpPr>
        <p:spPr>
          <a:xfrm>
            <a:off x="0" y="6305550"/>
            <a:ext cx="6222670" cy="461665"/>
          </a:xfrm>
          <a:prstGeom prst="rect">
            <a:avLst/>
          </a:prstGeom>
          <a:noFill/>
        </p:spPr>
        <p:txBody>
          <a:bodyPr wrap="square" rtlCol="0">
            <a:spAutoFit/>
          </a:bodyPr>
          <a:lstStyle/>
          <a:p>
            <a:r>
              <a:rPr lang="en-US" sz="2400" b="1" dirty="0">
                <a:solidFill>
                  <a:schemeClr val="tx2">
                    <a:lumMod val="75000"/>
                  </a:schemeClr>
                </a:solidFill>
              </a:rPr>
              <a:t>Physics </a:t>
            </a:r>
            <a:r>
              <a:rPr lang="en-US" sz="2400" b="1">
                <a:solidFill>
                  <a:schemeClr val="tx2">
                    <a:lumMod val="75000"/>
                  </a:schemeClr>
                </a:solidFill>
              </a:rPr>
              <a:t>Running started in </a:t>
            </a:r>
            <a:r>
              <a:rPr lang="en-US" sz="2400" b="1" dirty="0">
                <a:solidFill>
                  <a:schemeClr val="tx2">
                    <a:lumMod val="75000"/>
                  </a:schemeClr>
                </a:solidFill>
              </a:rPr>
              <a:t>2017</a:t>
            </a:r>
          </a:p>
        </p:txBody>
      </p:sp>
      <p:sp>
        <p:nvSpPr>
          <p:cNvPr id="6" name="TextBox 5"/>
          <p:cNvSpPr txBox="1"/>
          <p:nvPr/>
        </p:nvSpPr>
        <p:spPr>
          <a:xfrm>
            <a:off x="8561789" y="1626669"/>
            <a:ext cx="582211" cy="307777"/>
          </a:xfrm>
          <a:prstGeom prst="rect">
            <a:avLst/>
          </a:prstGeom>
          <a:noFill/>
        </p:spPr>
        <p:txBody>
          <a:bodyPr wrap="none" rtlCol="0">
            <a:spAutoFit/>
          </a:bodyPr>
          <a:lstStyle/>
          <a:p>
            <a:r>
              <a:rPr lang="en-US" sz="1400" dirty="0"/>
              <a:t>2018</a:t>
            </a:r>
          </a:p>
        </p:txBody>
      </p:sp>
      <p:sp>
        <p:nvSpPr>
          <p:cNvPr id="8" name="Slide Number Placeholder 7">
            <a:extLst>
              <a:ext uri="{FF2B5EF4-FFF2-40B4-BE49-F238E27FC236}">
                <a16:creationId xmlns:a16="http://schemas.microsoft.com/office/drawing/2014/main" id="{83A47314-6D74-104F-B44D-02AFCFC2A4A9}"/>
              </a:ext>
            </a:extLst>
          </p:cNvPr>
          <p:cNvSpPr>
            <a:spLocks noGrp="1"/>
          </p:cNvSpPr>
          <p:nvPr>
            <p:ph type="sldNum" sz="quarter" idx="12"/>
          </p:nvPr>
        </p:nvSpPr>
        <p:spPr/>
        <p:txBody>
          <a:bodyPr/>
          <a:lstStyle/>
          <a:p>
            <a:fld id="{6294C92D-0306-4E69-9CD3-20855E849650}" type="slidenum">
              <a:rPr kumimoji="0" lang="en-US" smtClean="0"/>
              <a:t>27</a:t>
            </a:fld>
            <a:endParaRPr kumimoji="0" lang="en-US"/>
          </a:p>
        </p:txBody>
      </p:sp>
    </p:spTree>
    <p:extLst>
      <p:ext uri="{BB962C8B-B14F-4D97-AF65-F5344CB8AC3E}">
        <p14:creationId xmlns:p14="http://schemas.microsoft.com/office/powerpoint/2010/main" val="16610129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lumMod val="75000"/>
                  </a:schemeClr>
                </a:solidFill>
              </a:rPr>
              <a:t>The GlueX Collaboration</a:t>
            </a:r>
          </a:p>
        </p:txBody>
      </p:sp>
      <p:sp>
        <p:nvSpPr>
          <p:cNvPr id="3" name="Content Placeholder 2"/>
          <p:cNvSpPr>
            <a:spLocks noGrp="1"/>
          </p:cNvSpPr>
          <p:nvPr>
            <p:ph idx="1"/>
          </p:nvPr>
        </p:nvSpPr>
        <p:spPr>
          <a:xfrm>
            <a:off x="228600" y="1600200"/>
            <a:ext cx="8686800" cy="4876800"/>
          </a:xfrm>
        </p:spPr>
        <p:txBody>
          <a:bodyPr>
            <a:normAutofit/>
          </a:bodyPr>
          <a:lstStyle/>
          <a:p>
            <a:pPr marL="82296" indent="0">
              <a:buNone/>
            </a:pPr>
            <a:r>
              <a:rPr lang="en-US" sz="2400" dirty="0">
                <a:solidFill>
                  <a:srgbClr val="660066"/>
                </a:solidFill>
              </a:rPr>
              <a:t>Arizona State, Athens, Carnegie Mellon, Catholic University, Univ. of Connecticut, Florida International, Florida State, George Washington, Glasgow, GSI, IHEP (Chinese Academy of Sciences) Indiana University, ITEP, Jefferson Lab, U. Mass Amherst, MIT, </a:t>
            </a:r>
            <a:r>
              <a:rPr lang="en-US" sz="2400" dirty="0" err="1">
                <a:solidFill>
                  <a:srgbClr val="660066"/>
                </a:solidFill>
              </a:rPr>
              <a:t>MePhi</a:t>
            </a:r>
            <a:r>
              <a:rPr lang="en-US" sz="2400" dirty="0">
                <a:solidFill>
                  <a:srgbClr val="660066"/>
                </a:solidFill>
              </a:rPr>
              <a:t>, Norfolk State, North Carolina A&amp;T, Univ. North Carolina Wilmington, Northwestern, Old Dominion, Santa Maria, University of Regina, Tomsk, William &amp; Mary, Wuhan and Yerevan Physics Institute.</a:t>
            </a:r>
          </a:p>
          <a:p>
            <a:pPr marL="82296" indent="0">
              <a:buNone/>
            </a:pPr>
            <a:endParaRPr lang="en-US" sz="2400" dirty="0">
              <a:solidFill>
                <a:schemeClr val="accent5">
                  <a:lumMod val="60000"/>
                  <a:lumOff val="40000"/>
                </a:schemeClr>
              </a:solidFill>
            </a:endParaRPr>
          </a:p>
          <a:p>
            <a:pPr marL="82296" indent="0">
              <a:buNone/>
            </a:pPr>
            <a:r>
              <a:rPr lang="en-US" sz="2400" dirty="0">
                <a:solidFill>
                  <a:schemeClr val="accent5">
                    <a:lumMod val="75000"/>
                  </a:schemeClr>
                </a:solidFill>
              </a:rPr>
              <a:t>Over 125 collaborators from </a:t>
            </a:r>
            <a:r>
              <a:rPr lang="en-US" dirty="0">
                <a:solidFill>
                  <a:schemeClr val="accent5">
                    <a:lumMod val="75000"/>
                  </a:schemeClr>
                </a:solidFill>
              </a:rPr>
              <a:t>almost</a:t>
            </a:r>
            <a:r>
              <a:rPr lang="en-US" sz="2400" dirty="0">
                <a:solidFill>
                  <a:schemeClr val="accent5">
                    <a:lumMod val="75000"/>
                  </a:schemeClr>
                </a:solidFill>
              </a:rPr>
              <a:t> 30 institutions with others joining and more are welcome.</a:t>
            </a:r>
          </a:p>
        </p:txBody>
      </p:sp>
      <p:sp>
        <p:nvSpPr>
          <p:cNvPr id="4" name="Date Placeholder 3"/>
          <p:cNvSpPr>
            <a:spLocks noGrp="1"/>
          </p:cNvSpPr>
          <p:nvPr>
            <p:ph type="dt" sz="half" idx="10"/>
          </p:nvPr>
        </p:nvSpPr>
        <p:spPr/>
        <p:txBody>
          <a:bodyPr/>
          <a:lstStyle/>
          <a:p>
            <a:r>
              <a:rPr lang="en-US"/>
              <a:t>October 18, 2018</a:t>
            </a:r>
          </a:p>
        </p:txBody>
      </p:sp>
      <p:sp>
        <p:nvSpPr>
          <p:cNvPr id="7" name="Footer Placeholder 6"/>
          <p:cNvSpPr>
            <a:spLocks noGrp="1"/>
          </p:cNvSpPr>
          <p:nvPr>
            <p:ph type="ftr" sz="quarter" idx="11"/>
          </p:nvPr>
        </p:nvSpPr>
        <p:spPr/>
        <p:txBody>
          <a:bodyPr/>
          <a:lstStyle/>
          <a:p>
            <a:r>
              <a:rPr kumimoji="0" lang="en-US"/>
              <a:t>GWU</a:t>
            </a:r>
          </a:p>
        </p:txBody>
      </p:sp>
      <p:sp>
        <p:nvSpPr>
          <p:cNvPr id="5" name="Slide Number Placeholder 4">
            <a:extLst>
              <a:ext uri="{FF2B5EF4-FFF2-40B4-BE49-F238E27FC236}">
                <a16:creationId xmlns:a16="http://schemas.microsoft.com/office/drawing/2014/main" id="{522E45E5-DD4A-C34F-A9AF-4D7B7E75C565}"/>
              </a:ext>
            </a:extLst>
          </p:cNvPr>
          <p:cNvSpPr>
            <a:spLocks noGrp="1"/>
          </p:cNvSpPr>
          <p:nvPr>
            <p:ph type="sldNum" sz="quarter" idx="12"/>
          </p:nvPr>
        </p:nvSpPr>
        <p:spPr/>
        <p:txBody>
          <a:bodyPr/>
          <a:lstStyle/>
          <a:p>
            <a:fld id="{6294C92D-0306-4E69-9CD3-20855E849650}" type="slidenum">
              <a:rPr kumimoji="0" lang="en-US" smtClean="0"/>
              <a:t>28</a:t>
            </a:fld>
            <a:endParaRPr kumimoji="0" lang="en-US"/>
          </a:p>
        </p:txBody>
      </p:sp>
    </p:spTree>
    <p:extLst>
      <p:ext uri="{BB962C8B-B14F-4D97-AF65-F5344CB8AC3E}">
        <p14:creationId xmlns:p14="http://schemas.microsoft.com/office/powerpoint/2010/main" val="2473039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1662"/>
            <a:ext cx="5323397" cy="765289"/>
          </a:xfrm>
        </p:spPr>
        <p:txBody>
          <a:bodyPr>
            <a:normAutofit/>
          </a:bodyPr>
          <a:lstStyle/>
          <a:p>
            <a:r>
              <a:rPr lang="en-US" sz="4000" dirty="0">
                <a:solidFill>
                  <a:schemeClr val="tx2">
                    <a:lumMod val="75000"/>
                  </a:schemeClr>
                </a:solidFill>
              </a:rPr>
              <a:t>The GlueX Experiment</a:t>
            </a:r>
          </a:p>
        </p:txBody>
      </p:sp>
      <p:sp>
        <p:nvSpPr>
          <p:cNvPr id="4" name="Date Placeholder 3"/>
          <p:cNvSpPr>
            <a:spLocks noGrp="1"/>
          </p:cNvSpPr>
          <p:nvPr>
            <p:ph type="dt" sz="half" idx="10"/>
          </p:nvPr>
        </p:nvSpPr>
        <p:spPr/>
        <p:txBody>
          <a:bodyPr/>
          <a:lstStyle/>
          <a:p>
            <a:r>
              <a:rPr lang="en-US"/>
              <a:t>October 18, 2018</a:t>
            </a:r>
            <a:endParaRPr lang="en-US" dirty="0"/>
          </a:p>
        </p:txBody>
      </p:sp>
      <p:sp>
        <p:nvSpPr>
          <p:cNvPr id="3" name="Footer Placeholder 2"/>
          <p:cNvSpPr>
            <a:spLocks noGrp="1"/>
          </p:cNvSpPr>
          <p:nvPr>
            <p:ph type="ftr" sz="quarter" idx="11"/>
          </p:nvPr>
        </p:nvSpPr>
        <p:spPr/>
        <p:txBody>
          <a:bodyPr/>
          <a:lstStyle/>
          <a:p>
            <a:r>
              <a:rPr kumimoji="0" lang="en-US"/>
              <a:t>GWU</a:t>
            </a:r>
          </a:p>
        </p:txBody>
      </p:sp>
      <p:pic>
        <p:nvPicPr>
          <p:cNvPr id="7" name="Picture 6"/>
          <p:cNvPicPr>
            <a:picLocks noChangeAspect="1"/>
          </p:cNvPicPr>
          <p:nvPr/>
        </p:nvPicPr>
        <p:blipFill rotWithShape="1">
          <a:blip r:embed="rId2"/>
          <a:srcRect b="13746"/>
          <a:stretch/>
        </p:blipFill>
        <p:spPr>
          <a:xfrm>
            <a:off x="0" y="1150863"/>
            <a:ext cx="9144000" cy="2426066"/>
          </a:xfrm>
          <a:prstGeom prst="rect">
            <a:avLst/>
          </a:prstGeom>
        </p:spPr>
      </p:pic>
      <p:sp>
        <p:nvSpPr>
          <p:cNvPr id="38" name="Rectangle 37"/>
          <p:cNvSpPr/>
          <p:nvPr/>
        </p:nvSpPr>
        <p:spPr>
          <a:xfrm>
            <a:off x="-1" y="3534013"/>
            <a:ext cx="6365875" cy="3323987"/>
          </a:xfrm>
          <a:prstGeom prst="rect">
            <a:avLst/>
          </a:prstGeom>
        </p:spPr>
        <p:txBody>
          <a:bodyPr wrap="square">
            <a:spAutoFit/>
          </a:bodyPr>
          <a:lstStyle/>
          <a:p>
            <a:pPr marL="342900" indent="-342900">
              <a:buFont typeface="Arial"/>
              <a:buChar char="•"/>
            </a:pPr>
            <a:r>
              <a:rPr lang="en-US" sz="2400" dirty="0"/>
              <a:t>12 </a:t>
            </a:r>
            <a:r>
              <a:rPr lang="en-US" sz="2400" dirty="0" err="1"/>
              <a:t>GeV</a:t>
            </a:r>
            <a:r>
              <a:rPr lang="en-US" sz="2400" dirty="0"/>
              <a:t> e</a:t>
            </a:r>
            <a:r>
              <a:rPr lang="en-US" sz="2400" baseline="30000" dirty="0"/>
              <a:t>-</a:t>
            </a:r>
            <a:r>
              <a:rPr lang="en-US" sz="2400" dirty="0"/>
              <a:t> beam up to 2.2 </a:t>
            </a:r>
            <a:r>
              <a:rPr lang="en-US" sz="2400" dirty="0" err="1"/>
              <a:t>μA</a:t>
            </a:r>
            <a:r>
              <a:rPr lang="en-US" sz="2400" dirty="0"/>
              <a:t>.</a:t>
            </a:r>
          </a:p>
          <a:p>
            <a:pPr marL="342900" indent="-342900">
              <a:buFont typeface="Arial"/>
              <a:buChar char="•"/>
            </a:pPr>
            <a:r>
              <a:rPr lang="en-US" sz="2400" dirty="0"/>
              <a:t>Linearly polarized photons (P</a:t>
            </a:r>
            <a:r>
              <a:rPr lang="en-US" sz="2400" baseline="-25000" dirty="0"/>
              <a:t>ɣ</a:t>
            </a:r>
            <a:r>
              <a:rPr lang="en-US" sz="2400" dirty="0"/>
              <a:t>≈40%) from coherent bremsstrahlung on thin </a:t>
            </a:r>
            <a:r>
              <a:rPr lang="en-US" sz="2400" dirty="0">
                <a:solidFill>
                  <a:srgbClr val="FF0000"/>
                </a:solidFill>
              </a:rPr>
              <a:t>diamond radiator. </a:t>
            </a:r>
          </a:p>
          <a:p>
            <a:pPr marL="342900" indent="-342900">
              <a:buFont typeface="Arial"/>
              <a:buChar char="•"/>
            </a:pPr>
            <a:r>
              <a:rPr lang="en-US" sz="2400" dirty="0">
                <a:solidFill>
                  <a:srgbClr val="292934"/>
                </a:solidFill>
              </a:rPr>
              <a:t>4 Polarization orientations, </a:t>
            </a:r>
            <a:r>
              <a:rPr lang="en-US" sz="2400" dirty="0">
                <a:solidFill>
                  <a:srgbClr val="FF0000"/>
                </a:solidFill>
              </a:rPr>
              <a:t>parallel</a:t>
            </a:r>
            <a:r>
              <a:rPr lang="en-US" sz="2400" dirty="0">
                <a:solidFill>
                  <a:srgbClr val="292934"/>
                </a:solidFill>
              </a:rPr>
              <a:t> and </a:t>
            </a:r>
            <a:r>
              <a:rPr lang="en-US" sz="2400" dirty="0">
                <a:solidFill>
                  <a:srgbClr val="FF0000"/>
                </a:solidFill>
              </a:rPr>
              <a:t>perpendicular</a:t>
            </a:r>
            <a:r>
              <a:rPr lang="en-US" sz="2400" dirty="0">
                <a:solidFill>
                  <a:srgbClr val="292934"/>
                </a:solidFill>
              </a:rPr>
              <a:t> to floor and 45</a:t>
            </a:r>
            <a:r>
              <a:rPr lang="en-US" sz="2400" baseline="30000" dirty="0">
                <a:solidFill>
                  <a:srgbClr val="292934"/>
                </a:solidFill>
              </a:rPr>
              <a:t>o</a:t>
            </a:r>
            <a:r>
              <a:rPr lang="en-US" sz="2400" dirty="0">
                <a:solidFill>
                  <a:srgbClr val="292934"/>
                </a:solidFill>
              </a:rPr>
              <a:t> tilt.</a:t>
            </a:r>
          </a:p>
          <a:p>
            <a:pPr marL="342900" indent="-342900">
              <a:buFont typeface="Arial"/>
              <a:buChar char="•"/>
            </a:pPr>
            <a:r>
              <a:rPr lang="en-US" sz="2400" dirty="0"/>
              <a:t>Design intensity of 10</a:t>
            </a:r>
            <a:r>
              <a:rPr lang="en-US" sz="2400" baseline="30000" dirty="0"/>
              <a:t>8</a:t>
            </a:r>
            <a:r>
              <a:rPr lang="en-US" sz="2400" dirty="0"/>
              <a:t> </a:t>
            </a:r>
            <a:r>
              <a:rPr lang="en-US" sz="2400" dirty="0" err="1"/>
              <a:t>ɣ</a:t>
            </a:r>
            <a:r>
              <a:rPr lang="en-US" sz="2400" dirty="0"/>
              <a:t>/s in coherent peak (</a:t>
            </a:r>
            <a:r>
              <a:rPr lang="en-US" sz="2400" dirty="0" err="1">
                <a:solidFill>
                  <a:srgbClr val="FF0000"/>
                </a:solidFill>
              </a:rPr>
              <a:t>E</a:t>
            </a:r>
            <a:r>
              <a:rPr lang="en-US" sz="2400" baseline="-25000" dirty="0" err="1">
                <a:solidFill>
                  <a:srgbClr val="FF0000"/>
                </a:solidFill>
              </a:rPr>
              <a:t>ɣ</a:t>
            </a:r>
            <a:r>
              <a:rPr lang="en-US" sz="2400" dirty="0">
                <a:solidFill>
                  <a:srgbClr val="FF0000"/>
                </a:solidFill>
              </a:rPr>
              <a:t> = 8.4-9 GeV</a:t>
            </a:r>
            <a:r>
              <a:rPr lang="en-US" sz="2400" dirty="0"/>
              <a:t>) (5x10</a:t>
            </a:r>
            <a:r>
              <a:rPr lang="en-US" sz="2400" baseline="30000" dirty="0"/>
              <a:t>7</a:t>
            </a:r>
            <a:r>
              <a:rPr lang="en-US" sz="2400" dirty="0"/>
              <a:t> is needed).</a:t>
            </a:r>
          </a:p>
          <a:p>
            <a:pPr marL="285750" indent="-285750">
              <a:buFont typeface="Arial"/>
              <a:buChar char="•"/>
            </a:pPr>
            <a:endParaRPr lang="en-US" dirty="0"/>
          </a:p>
        </p:txBody>
      </p:sp>
      <p:sp>
        <p:nvSpPr>
          <p:cNvPr id="6" name="Oval 5"/>
          <p:cNvSpPr>
            <a:spLocks noChangeAspect="1"/>
          </p:cNvSpPr>
          <p:nvPr/>
        </p:nvSpPr>
        <p:spPr>
          <a:xfrm flipH="1" flipV="1">
            <a:off x="5958328" y="2151530"/>
            <a:ext cx="155330" cy="155330"/>
          </a:xfrm>
          <a:prstGeom prst="ellipse">
            <a:avLst/>
          </a:prstGeom>
          <a:solidFill>
            <a:srgbClr val="008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5323397" y="1807586"/>
            <a:ext cx="702877" cy="34394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334783" y="1499808"/>
            <a:ext cx="1184940" cy="307777"/>
          </a:xfrm>
          <a:prstGeom prst="rect">
            <a:avLst/>
          </a:prstGeom>
          <a:noFill/>
        </p:spPr>
        <p:txBody>
          <a:bodyPr wrap="none" rtlCol="0">
            <a:spAutoFit/>
          </a:bodyPr>
          <a:lstStyle/>
          <a:p>
            <a:r>
              <a:rPr lang="en-US" sz="1400" b="1" dirty="0" err="1"/>
              <a:t>Polarimeter</a:t>
            </a:r>
            <a:endParaRPr lang="en-US" sz="1400" b="1" dirty="0"/>
          </a:p>
        </p:txBody>
      </p:sp>
      <p:pic>
        <p:nvPicPr>
          <p:cNvPr id="19"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5875" y="4089400"/>
            <a:ext cx="2778125" cy="276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14" name="TextBox 13"/>
          <p:cNvSpPr txBox="1"/>
          <p:nvPr/>
        </p:nvSpPr>
        <p:spPr>
          <a:xfrm>
            <a:off x="6151758" y="3701534"/>
            <a:ext cx="2930309" cy="369332"/>
          </a:xfrm>
          <a:prstGeom prst="rect">
            <a:avLst/>
          </a:prstGeom>
          <a:noFill/>
        </p:spPr>
        <p:txBody>
          <a:bodyPr wrap="none" rtlCol="0">
            <a:spAutoFit/>
          </a:bodyPr>
          <a:lstStyle/>
          <a:p>
            <a:r>
              <a:rPr lang="en-US" dirty="0">
                <a:solidFill>
                  <a:srgbClr val="660066"/>
                </a:solidFill>
              </a:rPr>
              <a:t>Goniometer with diamonds</a:t>
            </a:r>
          </a:p>
        </p:txBody>
      </p:sp>
      <p:sp>
        <p:nvSpPr>
          <p:cNvPr id="5" name="Slide Number Placeholder 4">
            <a:extLst>
              <a:ext uri="{FF2B5EF4-FFF2-40B4-BE49-F238E27FC236}">
                <a16:creationId xmlns:a16="http://schemas.microsoft.com/office/drawing/2014/main" id="{E1901F2D-DA9A-3F4C-B360-D052BC9C91E5}"/>
              </a:ext>
            </a:extLst>
          </p:cNvPr>
          <p:cNvSpPr>
            <a:spLocks noGrp="1"/>
          </p:cNvSpPr>
          <p:nvPr>
            <p:ph type="sldNum" sz="quarter" idx="12"/>
          </p:nvPr>
        </p:nvSpPr>
        <p:spPr/>
        <p:txBody>
          <a:bodyPr/>
          <a:lstStyle/>
          <a:p>
            <a:fld id="{6294C92D-0306-4E69-9CD3-20855E849650}" type="slidenum">
              <a:rPr kumimoji="0" lang="en-US" smtClean="0"/>
              <a:t>29</a:t>
            </a:fld>
            <a:endParaRPr kumimoji="0" lang="en-US"/>
          </a:p>
        </p:txBody>
      </p:sp>
    </p:spTree>
    <p:extLst>
      <p:ext uri="{BB962C8B-B14F-4D97-AF65-F5344CB8AC3E}">
        <p14:creationId xmlns:p14="http://schemas.microsoft.com/office/powerpoint/2010/main" val="760107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837934" y="2152044"/>
            <a:ext cx="2849433" cy="687498"/>
          </a:xfrm>
          <a:prstGeom prst="rect">
            <a:avLst/>
          </a:prstGeom>
          <a:solidFill>
            <a:schemeClr val="tx1">
              <a:lumMod val="10000"/>
              <a:lumOff val="90000"/>
            </a:schemeClr>
          </a:solidFill>
          <a:ln w="26424">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20472"/>
            <a:ext cx="6096000" cy="758887"/>
          </a:xfrm>
        </p:spPr>
        <p:txBody>
          <a:bodyPr>
            <a:normAutofit fontScale="90000"/>
          </a:bodyPr>
          <a:lstStyle/>
          <a:p>
            <a:r>
              <a:rPr lang="en-US" dirty="0">
                <a:solidFill>
                  <a:schemeClr val="tx2">
                    <a:lumMod val="75000"/>
                  </a:schemeClr>
                </a:solidFill>
              </a:rPr>
              <a:t>Quantum Chromo Dynamics</a:t>
            </a:r>
          </a:p>
        </p:txBody>
      </p:sp>
      <p:sp>
        <p:nvSpPr>
          <p:cNvPr id="4" name="Date Placeholder 3"/>
          <p:cNvSpPr>
            <a:spLocks noGrp="1"/>
          </p:cNvSpPr>
          <p:nvPr>
            <p:ph type="dt" sz="half" idx="10"/>
          </p:nvPr>
        </p:nvSpPr>
        <p:spPr/>
        <p:txBody>
          <a:bodyPr/>
          <a:lstStyle/>
          <a:p>
            <a:r>
              <a:rPr lang="en-US"/>
              <a:t>October 18, 2018</a:t>
            </a:r>
          </a:p>
        </p:txBody>
      </p:sp>
      <p:sp>
        <p:nvSpPr>
          <p:cNvPr id="5" name="Footer Placeholder 4"/>
          <p:cNvSpPr>
            <a:spLocks noGrp="1"/>
          </p:cNvSpPr>
          <p:nvPr>
            <p:ph type="ftr" sz="quarter" idx="11"/>
          </p:nvPr>
        </p:nvSpPr>
        <p:spPr/>
        <p:txBody>
          <a:bodyPr/>
          <a:lstStyle/>
          <a:p>
            <a:r>
              <a:rPr lang="en-US"/>
              <a:t>GWU</a:t>
            </a:r>
            <a:endParaRPr lang="en-US" dirty="0"/>
          </a:p>
        </p:txBody>
      </p:sp>
      <p:pic>
        <p:nvPicPr>
          <p:cNvPr id="7" name="Picture 6"/>
          <p:cNvPicPr>
            <a:picLocks noChangeAspect="1"/>
          </p:cNvPicPr>
          <p:nvPr/>
        </p:nvPicPr>
        <p:blipFill>
          <a:blip r:embed="rId3"/>
          <a:stretch>
            <a:fillRect/>
          </a:stretch>
        </p:blipFill>
        <p:spPr>
          <a:xfrm>
            <a:off x="175469" y="795885"/>
            <a:ext cx="2631701" cy="2092202"/>
          </a:xfrm>
          <a:prstGeom prst="rect">
            <a:avLst/>
          </a:prstGeom>
        </p:spPr>
      </p:pic>
      <p:sp>
        <p:nvSpPr>
          <p:cNvPr id="8" name="TextBox 7"/>
          <p:cNvSpPr txBox="1"/>
          <p:nvPr/>
        </p:nvSpPr>
        <p:spPr>
          <a:xfrm>
            <a:off x="2837934" y="878128"/>
            <a:ext cx="6217919" cy="1938992"/>
          </a:xfrm>
          <a:prstGeom prst="rect">
            <a:avLst/>
          </a:prstGeom>
          <a:noFill/>
        </p:spPr>
        <p:txBody>
          <a:bodyPr wrap="square" rtlCol="0">
            <a:spAutoFit/>
          </a:bodyPr>
          <a:lstStyle/>
          <a:p>
            <a:r>
              <a:rPr lang="en-US" sz="2000" dirty="0">
                <a:solidFill>
                  <a:srgbClr val="3366FF"/>
                </a:solidFill>
              </a:rPr>
              <a:t>QCD describes the interactions of quarks and gluons and should predict the spectrum of bound-state. Three “color” charges if QCD, bound states are ”color neutral” or “white”.</a:t>
            </a:r>
          </a:p>
          <a:p>
            <a:r>
              <a:rPr lang="en-US" sz="2000" dirty="0">
                <a:solidFill>
                  <a:srgbClr val="FF0000"/>
                </a:solidFill>
              </a:rPr>
              <a:t>red</a:t>
            </a:r>
            <a:r>
              <a:rPr lang="en-US" sz="2000" dirty="0">
                <a:solidFill>
                  <a:srgbClr val="3366FF"/>
                </a:solidFill>
              </a:rPr>
              <a:t>,    blue,      </a:t>
            </a:r>
            <a:r>
              <a:rPr lang="en-US" sz="2000" dirty="0">
                <a:solidFill>
                  <a:srgbClr val="00B050"/>
                </a:solidFill>
              </a:rPr>
              <a:t>green        </a:t>
            </a:r>
          </a:p>
          <a:p>
            <a:r>
              <a:rPr lang="en-US" sz="2000" dirty="0">
                <a:solidFill>
                  <a:srgbClr val="73FEFF"/>
                </a:solidFill>
              </a:rPr>
              <a:t>cyan,</a:t>
            </a:r>
            <a:r>
              <a:rPr lang="en-US" sz="2000" dirty="0">
                <a:solidFill>
                  <a:srgbClr val="00B050"/>
                </a:solidFill>
              </a:rPr>
              <a:t>  </a:t>
            </a:r>
            <a:r>
              <a:rPr lang="en-US" sz="2000" dirty="0">
                <a:solidFill>
                  <a:srgbClr val="FFFF00"/>
                </a:solidFill>
              </a:rPr>
              <a:t>yellow,</a:t>
            </a:r>
            <a:r>
              <a:rPr lang="en-US" sz="2000" dirty="0">
                <a:solidFill>
                  <a:srgbClr val="00B050"/>
                </a:solidFill>
              </a:rPr>
              <a:t>  </a:t>
            </a:r>
            <a:r>
              <a:rPr lang="en-US" sz="2000" dirty="0">
                <a:solidFill>
                  <a:srgbClr val="FF00FF"/>
                </a:solidFill>
              </a:rPr>
              <a:t>magenta</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469" y="3224823"/>
            <a:ext cx="2889559" cy="139783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6893" y="2682463"/>
            <a:ext cx="2125226" cy="2081756"/>
          </a:xfrm>
          <a:prstGeom prst="rect">
            <a:avLst/>
          </a:prstGeom>
        </p:spPr>
      </p:pic>
      <p:sp>
        <p:nvSpPr>
          <p:cNvPr id="11" name="TextBox 10"/>
          <p:cNvSpPr txBox="1"/>
          <p:nvPr/>
        </p:nvSpPr>
        <p:spPr>
          <a:xfrm>
            <a:off x="196841" y="4764219"/>
            <a:ext cx="3460760" cy="1477328"/>
          </a:xfrm>
          <a:prstGeom prst="rect">
            <a:avLst/>
          </a:prstGeom>
          <a:noFill/>
        </p:spPr>
        <p:txBody>
          <a:bodyPr wrap="square" rtlCol="0">
            <a:spAutoFit/>
          </a:bodyPr>
          <a:lstStyle/>
          <a:p>
            <a:r>
              <a:rPr lang="en-US" dirty="0">
                <a:solidFill>
                  <a:srgbClr val="0070C0"/>
                </a:solidFill>
              </a:rPr>
              <a:t>Baryons consist of three quarks and antibaryons consist of three antiquarks.</a:t>
            </a:r>
          </a:p>
          <a:p>
            <a:endParaRPr lang="en-US" dirty="0">
              <a:solidFill>
                <a:srgbClr val="0070C0"/>
              </a:solidFill>
            </a:endParaRPr>
          </a:p>
          <a:p>
            <a:r>
              <a:rPr lang="en-US" dirty="0">
                <a:solidFill>
                  <a:srgbClr val="0070C0"/>
                </a:solidFill>
              </a:rPr>
              <a:t>proton </a:t>
            </a:r>
            <a:r>
              <a:rPr lang="en-US" b="1" dirty="0" err="1">
                <a:solidFill>
                  <a:srgbClr val="FF0000"/>
                </a:solidFill>
              </a:rPr>
              <a:t>u</a:t>
            </a:r>
            <a:r>
              <a:rPr lang="en-US" b="1" dirty="0" err="1">
                <a:solidFill>
                  <a:srgbClr val="0080FF"/>
                </a:solidFill>
              </a:rPr>
              <a:t>u</a:t>
            </a:r>
            <a:r>
              <a:rPr lang="en-US" b="1" dirty="0" err="1">
                <a:solidFill>
                  <a:srgbClr val="00B050"/>
                </a:solidFill>
              </a:rPr>
              <a:t>d</a:t>
            </a:r>
            <a:r>
              <a:rPr lang="en-US" dirty="0">
                <a:solidFill>
                  <a:srgbClr val="0070C0"/>
                </a:solidFill>
              </a:rPr>
              <a:t>      neutron </a:t>
            </a:r>
            <a:r>
              <a:rPr lang="en-US" b="1" dirty="0" err="1">
                <a:solidFill>
                  <a:srgbClr val="0080FF"/>
                </a:solidFill>
              </a:rPr>
              <a:t>d</a:t>
            </a:r>
            <a:r>
              <a:rPr lang="en-US" b="1" dirty="0" err="1">
                <a:solidFill>
                  <a:srgbClr val="00B050"/>
                </a:solidFill>
              </a:rPr>
              <a:t>d</a:t>
            </a:r>
            <a:r>
              <a:rPr lang="en-US" b="1" dirty="0" err="1">
                <a:solidFill>
                  <a:srgbClr val="FF0000"/>
                </a:solidFill>
              </a:rPr>
              <a:t>u</a:t>
            </a:r>
            <a:endParaRPr lang="en-US" b="1" dirty="0">
              <a:solidFill>
                <a:srgbClr val="FF0000"/>
              </a:solidFill>
            </a:endParaRPr>
          </a:p>
        </p:txBody>
      </p:sp>
      <p:sp>
        <p:nvSpPr>
          <p:cNvPr id="17" name="TextBox 16"/>
          <p:cNvSpPr txBox="1"/>
          <p:nvPr/>
        </p:nvSpPr>
        <p:spPr>
          <a:xfrm>
            <a:off x="4803112" y="4873450"/>
            <a:ext cx="3801041" cy="923330"/>
          </a:xfrm>
          <a:prstGeom prst="rect">
            <a:avLst/>
          </a:prstGeom>
          <a:noFill/>
        </p:spPr>
        <p:txBody>
          <a:bodyPr wrap="none" rtlCol="0">
            <a:spAutoFit/>
          </a:bodyPr>
          <a:lstStyle/>
          <a:p>
            <a:r>
              <a:rPr lang="en-US" dirty="0">
                <a:solidFill>
                  <a:srgbClr val="0070C0"/>
                </a:solidFill>
              </a:rPr>
              <a:t>Mesons are quark-antiquark states.</a:t>
            </a:r>
          </a:p>
          <a:p>
            <a:endParaRPr lang="en-US" dirty="0">
              <a:solidFill>
                <a:srgbClr val="0070C0"/>
              </a:solidFill>
              <a:latin typeface="Symbol" charset="2"/>
              <a:ea typeface="Symbol" charset="2"/>
              <a:cs typeface="Symbol" charset="2"/>
            </a:endParaRPr>
          </a:p>
          <a:p>
            <a:r>
              <a:rPr lang="en-US" dirty="0">
                <a:solidFill>
                  <a:srgbClr val="0070C0"/>
                </a:solidFill>
                <a:latin typeface="Symbol" charset="2"/>
                <a:ea typeface="Symbol" charset="2"/>
                <a:cs typeface="Symbol" charset="2"/>
              </a:rPr>
              <a:t>p</a:t>
            </a:r>
            <a:r>
              <a:rPr lang="en-US" baseline="30000" dirty="0">
                <a:solidFill>
                  <a:srgbClr val="0070C0"/>
                </a:solidFill>
              </a:rPr>
              <a:t>+</a:t>
            </a:r>
            <a:r>
              <a:rPr lang="en-US" dirty="0">
                <a:solidFill>
                  <a:srgbClr val="0070C0"/>
                </a:solidFill>
              </a:rPr>
              <a:t> </a:t>
            </a:r>
            <a:r>
              <a:rPr lang="en-US" dirty="0">
                <a:solidFill>
                  <a:srgbClr val="0070C0"/>
                </a:solidFill>
                <a:latin typeface="Symbol" charset="2"/>
                <a:ea typeface="Symbol" charset="2"/>
                <a:cs typeface="Symbol" charset="2"/>
              </a:rPr>
              <a:t>p</a:t>
            </a:r>
            <a:r>
              <a:rPr lang="en-US" baseline="30000" dirty="0">
                <a:solidFill>
                  <a:srgbClr val="0070C0"/>
                </a:solidFill>
              </a:rPr>
              <a:t>0</a:t>
            </a:r>
            <a:r>
              <a:rPr lang="en-US" dirty="0">
                <a:solidFill>
                  <a:srgbClr val="0070C0"/>
                </a:solidFill>
              </a:rPr>
              <a:t> </a:t>
            </a:r>
            <a:r>
              <a:rPr lang="en-US" dirty="0">
                <a:solidFill>
                  <a:srgbClr val="0070C0"/>
                </a:solidFill>
                <a:latin typeface="Symbol" charset="2"/>
                <a:ea typeface="Symbol" charset="2"/>
                <a:cs typeface="Symbol" charset="2"/>
              </a:rPr>
              <a:t>p</a:t>
            </a:r>
            <a:r>
              <a:rPr lang="en-US" baseline="30000" dirty="0">
                <a:solidFill>
                  <a:srgbClr val="0070C0"/>
                </a:solidFill>
              </a:rPr>
              <a:t>-</a:t>
            </a:r>
          </a:p>
        </p:txBody>
      </p:sp>
      <p:pic>
        <p:nvPicPr>
          <p:cNvPr id="19" name="Picture 18"/>
          <p:cNvPicPr>
            <a:picLocks noChangeAspect="1"/>
          </p:cNvPicPr>
          <p:nvPr/>
        </p:nvPicPr>
        <p:blipFill>
          <a:blip r:embed="rId6"/>
          <a:stretch>
            <a:fillRect/>
          </a:stretch>
        </p:blipFill>
        <p:spPr>
          <a:xfrm>
            <a:off x="5946893" y="5421807"/>
            <a:ext cx="1806191" cy="394510"/>
          </a:xfrm>
          <a:prstGeom prst="rect">
            <a:avLst/>
          </a:prstGeom>
        </p:spPr>
      </p:pic>
      <p:sp>
        <p:nvSpPr>
          <p:cNvPr id="9" name="Slide Number Placeholder 8">
            <a:extLst>
              <a:ext uri="{FF2B5EF4-FFF2-40B4-BE49-F238E27FC236}">
                <a16:creationId xmlns:a16="http://schemas.microsoft.com/office/drawing/2014/main" id="{588D95F8-4858-DD41-99DA-CA09F0D32D29}"/>
              </a:ext>
            </a:extLst>
          </p:cNvPr>
          <p:cNvSpPr>
            <a:spLocks noGrp="1"/>
          </p:cNvSpPr>
          <p:nvPr>
            <p:ph type="sldNum" sz="quarter" idx="12"/>
          </p:nvPr>
        </p:nvSpPr>
        <p:spPr/>
        <p:txBody>
          <a:bodyPr/>
          <a:lstStyle/>
          <a:p>
            <a:fld id="{6294C92D-0306-4E69-9CD3-20855E849650}" type="slidenum">
              <a:rPr kumimoji="0" lang="en-US" smtClean="0"/>
              <a:t>3</a:t>
            </a:fld>
            <a:endParaRPr kumimoji="0" lang="en-US"/>
          </a:p>
        </p:txBody>
      </p:sp>
    </p:spTree>
    <p:extLst>
      <p:ext uri="{BB962C8B-B14F-4D97-AF65-F5344CB8AC3E}">
        <p14:creationId xmlns:p14="http://schemas.microsoft.com/office/powerpoint/2010/main" val="2974702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1662"/>
            <a:ext cx="5323397" cy="765289"/>
          </a:xfrm>
        </p:spPr>
        <p:txBody>
          <a:bodyPr>
            <a:normAutofit/>
          </a:bodyPr>
          <a:lstStyle/>
          <a:p>
            <a:r>
              <a:rPr lang="en-US" sz="4000" dirty="0">
                <a:solidFill>
                  <a:schemeClr val="tx2">
                    <a:lumMod val="75000"/>
                  </a:schemeClr>
                </a:solidFill>
              </a:rPr>
              <a:t>The GlueX Experiment</a:t>
            </a:r>
          </a:p>
        </p:txBody>
      </p:sp>
      <p:sp>
        <p:nvSpPr>
          <p:cNvPr id="4" name="Date Placeholder 3"/>
          <p:cNvSpPr>
            <a:spLocks noGrp="1"/>
          </p:cNvSpPr>
          <p:nvPr>
            <p:ph type="dt" sz="half" idx="10"/>
          </p:nvPr>
        </p:nvSpPr>
        <p:spPr/>
        <p:txBody>
          <a:bodyPr/>
          <a:lstStyle/>
          <a:p>
            <a:r>
              <a:rPr lang="en-US"/>
              <a:t>October 18, 2018</a:t>
            </a:r>
          </a:p>
        </p:txBody>
      </p:sp>
      <p:sp>
        <p:nvSpPr>
          <p:cNvPr id="3" name="Footer Placeholder 2"/>
          <p:cNvSpPr>
            <a:spLocks noGrp="1"/>
          </p:cNvSpPr>
          <p:nvPr>
            <p:ph type="ftr" sz="quarter" idx="11"/>
          </p:nvPr>
        </p:nvSpPr>
        <p:spPr/>
        <p:txBody>
          <a:bodyPr/>
          <a:lstStyle/>
          <a:p>
            <a:r>
              <a:rPr kumimoji="0" lang="en-US"/>
              <a:t>GWU</a:t>
            </a:r>
          </a:p>
        </p:txBody>
      </p:sp>
      <p:pic>
        <p:nvPicPr>
          <p:cNvPr id="7" name="Picture 6"/>
          <p:cNvPicPr>
            <a:picLocks noChangeAspect="1"/>
          </p:cNvPicPr>
          <p:nvPr/>
        </p:nvPicPr>
        <p:blipFill rotWithShape="1">
          <a:blip r:embed="rId2"/>
          <a:srcRect b="13746"/>
          <a:stretch/>
        </p:blipFill>
        <p:spPr>
          <a:xfrm>
            <a:off x="0" y="1150863"/>
            <a:ext cx="9144000" cy="2426066"/>
          </a:xfrm>
          <a:prstGeom prst="rect">
            <a:avLst/>
          </a:prstGeom>
        </p:spPr>
      </p:pic>
      <p:sp>
        <p:nvSpPr>
          <p:cNvPr id="6" name="Oval 5"/>
          <p:cNvSpPr>
            <a:spLocks noChangeAspect="1"/>
          </p:cNvSpPr>
          <p:nvPr/>
        </p:nvSpPr>
        <p:spPr>
          <a:xfrm flipH="1" flipV="1">
            <a:off x="5958328" y="2151530"/>
            <a:ext cx="155330" cy="155330"/>
          </a:xfrm>
          <a:prstGeom prst="ellipse">
            <a:avLst/>
          </a:prstGeom>
          <a:solidFill>
            <a:srgbClr val="008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5323397" y="1807586"/>
            <a:ext cx="702877" cy="34394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334783" y="1499808"/>
            <a:ext cx="1184940" cy="307777"/>
          </a:xfrm>
          <a:prstGeom prst="rect">
            <a:avLst/>
          </a:prstGeom>
          <a:noFill/>
        </p:spPr>
        <p:txBody>
          <a:bodyPr wrap="none" rtlCol="0">
            <a:spAutoFit/>
          </a:bodyPr>
          <a:lstStyle/>
          <a:p>
            <a:r>
              <a:rPr lang="en-US" sz="1400" b="1" dirty="0" err="1"/>
              <a:t>Polarimeter</a:t>
            </a:r>
            <a:endParaRPr lang="en-US" sz="1400" b="1" dirty="0"/>
          </a:p>
        </p:txBody>
      </p:sp>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671" y="3804920"/>
            <a:ext cx="4162552" cy="286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1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7740" y="3804920"/>
            <a:ext cx="4188460" cy="2901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75B55F56-63FF-DF41-8592-7AE01C6655DA}"/>
              </a:ext>
            </a:extLst>
          </p:cNvPr>
          <p:cNvSpPr>
            <a:spLocks noGrp="1"/>
          </p:cNvSpPr>
          <p:nvPr>
            <p:ph type="sldNum" sz="quarter" idx="12"/>
          </p:nvPr>
        </p:nvSpPr>
        <p:spPr/>
        <p:txBody>
          <a:bodyPr/>
          <a:lstStyle/>
          <a:p>
            <a:fld id="{6294C92D-0306-4E69-9CD3-20855E849650}" type="slidenum">
              <a:rPr kumimoji="0" lang="en-US" smtClean="0"/>
              <a:t>30</a:t>
            </a:fld>
            <a:endParaRPr kumimoji="0" lang="en-US"/>
          </a:p>
        </p:txBody>
      </p:sp>
    </p:spTree>
    <p:extLst>
      <p:ext uri="{BB962C8B-B14F-4D97-AF65-F5344CB8AC3E}">
        <p14:creationId xmlns:p14="http://schemas.microsoft.com/office/powerpoint/2010/main" val="1457611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7472"/>
            <a:ext cx="4278086" cy="828185"/>
          </a:xfrm>
        </p:spPr>
        <p:txBody>
          <a:bodyPr/>
          <a:lstStyle/>
          <a:p>
            <a:r>
              <a:rPr lang="en-US" dirty="0">
                <a:solidFill>
                  <a:schemeClr val="tx2">
                    <a:lumMod val="75000"/>
                  </a:schemeClr>
                </a:solidFill>
              </a:rPr>
              <a:t>GlueX Running</a:t>
            </a:r>
          </a:p>
        </p:txBody>
      </p:sp>
      <p:sp>
        <p:nvSpPr>
          <p:cNvPr id="4" name="Date Placeholder 3"/>
          <p:cNvSpPr>
            <a:spLocks noGrp="1"/>
          </p:cNvSpPr>
          <p:nvPr>
            <p:ph type="dt" sz="half" idx="10"/>
          </p:nvPr>
        </p:nvSpPr>
        <p:spPr/>
        <p:txBody>
          <a:bodyPr/>
          <a:lstStyle/>
          <a:p>
            <a:r>
              <a:rPr lang="en-US"/>
              <a:t>October 18, 2018</a:t>
            </a:r>
          </a:p>
        </p:txBody>
      </p:sp>
      <p:sp>
        <p:nvSpPr>
          <p:cNvPr id="5" name="Footer Placeholder 4"/>
          <p:cNvSpPr>
            <a:spLocks noGrp="1"/>
          </p:cNvSpPr>
          <p:nvPr>
            <p:ph type="ftr" sz="quarter" idx="11"/>
          </p:nvPr>
        </p:nvSpPr>
        <p:spPr/>
        <p:txBody>
          <a:bodyPr/>
          <a:lstStyle/>
          <a:p>
            <a:r>
              <a:rPr kumimoji="0" lang="en-US"/>
              <a:t>GWU</a:t>
            </a:r>
          </a:p>
        </p:txBody>
      </p:sp>
      <p:sp>
        <p:nvSpPr>
          <p:cNvPr id="8" name="TextBox 7"/>
          <p:cNvSpPr txBox="1"/>
          <p:nvPr/>
        </p:nvSpPr>
        <p:spPr>
          <a:xfrm>
            <a:off x="202053" y="1021033"/>
            <a:ext cx="8739893" cy="5632311"/>
          </a:xfrm>
          <a:prstGeom prst="rect">
            <a:avLst/>
          </a:prstGeom>
          <a:noFill/>
        </p:spPr>
        <p:txBody>
          <a:bodyPr wrap="none" rtlCol="0">
            <a:spAutoFit/>
          </a:bodyPr>
          <a:lstStyle/>
          <a:p>
            <a:r>
              <a:rPr lang="en-US" sz="2400" dirty="0">
                <a:solidFill>
                  <a:srgbClr val="0070C0"/>
                </a:solidFill>
              </a:rPr>
              <a:t>Fall ‘14 to Spring </a:t>
            </a:r>
            <a:r>
              <a:rPr lang="mr-IN" sz="2400" dirty="0">
                <a:solidFill>
                  <a:srgbClr val="0070C0"/>
                </a:solidFill>
              </a:rPr>
              <a:t>’</a:t>
            </a:r>
            <a:r>
              <a:rPr lang="en-US" sz="2400" dirty="0">
                <a:solidFill>
                  <a:srgbClr val="0070C0"/>
                </a:solidFill>
              </a:rPr>
              <a:t>15: </a:t>
            </a:r>
            <a:r>
              <a:rPr lang="en-US" sz="2400" dirty="0">
                <a:solidFill>
                  <a:srgbClr val="002060"/>
                </a:solidFill>
              </a:rPr>
              <a:t>Detector &amp; Beamline Commissioning</a:t>
            </a:r>
          </a:p>
          <a:p>
            <a:endParaRPr lang="en-US" sz="2400" dirty="0">
              <a:solidFill>
                <a:srgbClr val="0070C0"/>
              </a:solidFill>
            </a:endParaRPr>
          </a:p>
          <a:p>
            <a:r>
              <a:rPr lang="en-US" sz="2400" dirty="0">
                <a:solidFill>
                  <a:srgbClr val="0070C0"/>
                </a:solidFill>
              </a:rPr>
              <a:t>Spring </a:t>
            </a:r>
            <a:r>
              <a:rPr lang="mr-IN" sz="2400" dirty="0">
                <a:solidFill>
                  <a:srgbClr val="0070C0"/>
                </a:solidFill>
              </a:rPr>
              <a:t>’</a:t>
            </a:r>
            <a:r>
              <a:rPr lang="en-US" sz="2400" dirty="0">
                <a:solidFill>
                  <a:srgbClr val="0070C0"/>
                </a:solidFill>
              </a:rPr>
              <a:t>16:  </a:t>
            </a:r>
            <a:r>
              <a:rPr lang="en-US" sz="2400" dirty="0">
                <a:solidFill>
                  <a:srgbClr val="002060"/>
                </a:solidFill>
              </a:rPr>
              <a:t>Engineering Run</a:t>
            </a:r>
          </a:p>
          <a:p>
            <a:r>
              <a:rPr lang="en-US" sz="2400" dirty="0">
                <a:solidFill>
                  <a:srgbClr val="002060"/>
                </a:solidFill>
              </a:rPr>
              <a:t>	~80 Hours of Physics-quality data.</a:t>
            </a:r>
          </a:p>
          <a:p>
            <a:endParaRPr lang="en-US" sz="2400" dirty="0">
              <a:solidFill>
                <a:srgbClr val="0070C0"/>
              </a:solidFill>
            </a:endParaRPr>
          </a:p>
          <a:p>
            <a:r>
              <a:rPr lang="en-US" sz="2400" dirty="0">
                <a:solidFill>
                  <a:srgbClr val="0070C0"/>
                </a:solidFill>
              </a:rPr>
              <a:t>Spring ‘17 to Spring </a:t>
            </a:r>
            <a:r>
              <a:rPr lang="mr-IN" sz="2400" dirty="0">
                <a:solidFill>
                  <a:srgbClr val="0070C0"/>
                </a:solidFill>
              </a:rPr>
              <a:t>’</a:t>
            </a:r>
            <a:r>
              <a:rPr lang="en-US" sz="2400" dirty="0">
                <a:solidFill>
                  <a:srgbClr val="0070C0"/>
                </a:solidFill>
              </a:rPr>
              <a:t>18 -</a:t>
            </a:r>
            <a:r>
              <a:rPr lang="mr-IN" sz="2400" dirty="0">
                <a:solidFill>
                  <a:srgbClr val="0070C0"/>
                </a:solidFill>
              </a:rPr>
              <a:t>–</a:t>
            </a:r>
            <a:r>
              <a:rPr lang="en-US" sz="2400" dirty="0">
                <a:solidFill>
                  <a:srgbClr val="0070C0"/>
                </a:solidFill>
              </a:rPr>
              <a:t> </a:t>
            </a:r>
            <a:r>
              <a:rPr lang="en-US" sz="2400" dirty="0">
                <a:solidFill>
                  <a:srgbClr val="002060"/>
                </a:solidFill>
              </a:rPr>
              <a:t>GlueX Physics </a:t>
            </a:r>
          </a:p>
          <a:p>
            <a:r>
              <a:rPr lang="en-US" sz="2400" dirty="0">
                <a:solidFill>
                  <a:srgbClr val="002060"/>
                </a:solidFill>
              </a:rPr>
              <a:t>	~20% of Phase I in Spring 2017</a:t>
            </a:r>
          </a:p>
          <a:p>
            <a:r>
              <a:rPr lang="en-US" sz="2400" dirty="0">
                <a:solidFill>
                  <a:srgbClr val="002060"/>
                </a:solidFill>
              </a:rPr>
              <a:t>	~70% of Phase I in Spring 2018</a:t>
            </a:r>
          </a:p>
          <a:p>
            <a:r>
              <a:rPr lang="en-US" sz="2400" dirty="0">
                <a:solidFill>
                  <a:srgbClr val="002060"/>
                </a:solidFill>
              </a:rPr>
              <a:t>	~2PB of Data (~200 billion events)</a:t>
            </a:r>
          </a:p>
          <a:p>
            <a:endParaRPr lang="en-US" sz="2400" dirty="0">
              <a:solidFill>
                <a:srgbClr val="0070C0"/>
              </a:solidFill>
            </a:endParaRPr>
          </a:p>
          <a:p>
            <a:r>
              <a:rPr lang="en-US" sz="2400" dirty="0">
                <a:solidFill>
                  <a:srgbClr val="0070C0"/>
                </a:solidFill>
              </a:rPr>
              <a:t>Fall ‘18 &amp; Beyond </a:t>
            </a:r>
            <a:r>
              <a:rPr lang="mr-IN" sz="2400" dirty="0">
                <a:solidFill>
                  <a:srgbClr val="0070C0"/>
                </a:solidFill>
              </a:rPr>
              <a:t>–</a:t>
            </a:r>
            <a:r>
              <a:rPr lang="en-US" sz="2400" dirty="0">
                <a:solidFill>
                  <a:srgbClr val="0070C0"/>
                </a:solidFill>
              </a:rPr>
              <a:t> </a:t>
            </a:r>
            <a:r>
              <a:rPr lang="en-US" sz="2400" dirty="0">
                <a:solidFill>
                  <a:srgbClr val="002060"/>
                </a:solidFill>
              </a:rPr>
              <a:t>GlueX Physics</a:t>
            </a:r>
          </a:p>
          <a:p>
            <a:r>
              <a:rPr lang="en-US" sz="2400" dirty="0">
                <a:solidFill>
                  <a:srgbClr val="002060"/>
                </a:solidFill>
              </a:rPr>
              <a:t>	Finish Phase I</a:t>
            </a:r>
          </a:p>
          <a:p>
            <a:r>
              <a:rPr lang="en-US" sz="2400" dirty="0">
                <a:solidFill>
                  <a:srgbClr val="002060"/>
                </a:solidFill>
              </a:rPr>
              <a:t>	Upgrades to Detector and High-intensity running.</a:t>
            </a:r>
          </a:p>
          <a:p>
            <a:endParaRPr lang="en-US" sz="2400" dirty="0">
              <a:solidFill>
                <a:srgbClr val="002060"/>
              </a:solidFill>
            </a:endParaRPr>
          </a:p>
          <a:p>
            <a:r>
              <a:rPr lang="en-US" sz="2400" dirty="0">
                <a:solidFill>
                  <a:srgbClr val="0070C0"/>
                </a:solidFill>
              </a:rPr>
              <a:t>All detector systems are at or better than design specifications.</a:t>
            </a:r>
          </a:p>
        </p:txBody>
      </p:sp>
      <p:pic>
        <p:nvPicPr>
          <p:cNvPr id="9" name="Picture 8" descr="CountingHouse_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1745" y="1823037"/>
            <a:ext cx="3004109" cy="1989734"/>
          </a:xfrm>
          <a:prstGeom prst="rect">
            <a:avLst/>
          </a:prstGeom>
        </p:spPr>
      </p:pic>
      <p:sp>
        <p:nvSpPr>
          <p:cNvPr id="3" name="Slide Number Placeholder 2">
            <a:extLst>
              <a:ext uri="{FF2B5EF4-FFF2-40B4-BE49-F238E27FC236}">
                <a16:creationId xmlns:a16="http://schemas.microsoft.com/office/drawing/2014/main" id="{6FEB4241-51C7-CB4B-8FCF-EC954EDD2174}"/>
              </a:ext>
            </a:extLst>
          </p:cNvPr>
          <p:cNvSpPr>
            <a:spLocks noGrp="1"/>
          </p:cNvSpPr>
          <p:nvPr>
            <p:ph type="sldNum" sz="quarter" idx="12"/>
          </p:nvPr>
        </p:nvSpPr>
        <p:spPr/>
        <p:txBody>
          <a:bodyPr/>
          <a:lstStyle/>
          <a:p>
            <a:fld id="{6294C92D-0306-4E69-9CD3-20855E849650}" type="slidenum">
              <a:rPr kumimoji="0" lang="en-US" smtClean="0"/>
              <a:t>31</a:t>
            </a:fld>
            <a:endParaRPr kumimoji="0" lang="en-US"/>
          </a:p>
        </p:txBody>
      </p:sp>
    </p:spTree>
    <p:extLst>
      <p:ext uri="{BB962C8B-B14F-4D97-AF65-F5344CB8AC3E}">
        <p14:creationId xmlns:p14="http://schemas.microsoft.com/office/powerpoint/2010/main" val="737211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lumMod val="75000"/>
                  </a:schemeClr>
                </a:solidFill>
              </a:rPr>
              <a:t>Doing Physics with GlueX</a:t>
            </a:r>
          </a:p>
        </p:txBody>
      </p:sp>
      <p:sp>
        <p:nvSpPr>
          <p:cNvPr id="4" name="Date Placeholder 3"/>
          <p:cNvSpPr>
            <a:spLocks noGrp="1"/>
          </p:cNvSpPr>
          <p:nvPr>
            <p:ph type="dt" sz="half" idx="10"/>
          </p:nvPr>
        </p:nvSpPr>
        <p:spPr/>
        <p:txBody>
          <a:bodyPr/>
          <a:lstStyle/>
          <a:p>
            <a:r>
              <a:rPr lang="en-US"/>
              <a:t>October 18, 2018</a:t>
            </a:r>
          </a:p>
        </p:txBody>
      </p:sp>
      <p:sp>
        <p:nvSpPr>
          <p:cNvPr id="5" name="Footer Placeholder 4"/>
          <p:cNvSpPr>
            <a:spLocks noGrp="1"/>
          </p:cNvSpPr>
          <p:nvPr>
            <p:ph type="ftr" sz="quarter" idx="11"/>
          </p:nvPr>
        </p:nvSpPr>
        <p:spPr/>
        <p:txBody>
          <a:bodyPr/>
          <a:lstStyle/>
          <a:p>
            <a:r>
              <a:rPr kumimoji="0" lang="en-US"/>
              <a:t>GWU</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100" y="2236519"/>
            <a:ext cx="2254250" cy="2552700"/>
          </a:xfrm>
          <a:prstGeom prst="rect">
            <a:avLst/>
          </a:prstGeom>
        </p:spPr>
      </p:pic>
      <p:pic>
        <p:nvPicPr>
          <p:cNvPr id="8" name="Picture 3"/>
          <p:cNvPicPr>
            <a:picLocks noChangeAspect="1" noChangeArrowheads="1"/>
          </p:cNvPicPr>
          <p:nvPr/>
        </p:nvPicPr>
        <p:blipFill>
          <a:blip r:embed="rId3"/>
          <a:srcRect/>
          <a:stretch>
            <a:fillRect/>
          </a:stretch>
        </p:blipFill>
        <p:spPr bwMode="auto">
          <a:xfrm>
            <a:off x="230625" y="4187825"/>
            <a:ext cx="2520950" cy="1758950"/>
          </a:xfrm>
          <a:prstGeom prst="rect">
            <a:avLst/>
          </a:prstGeom>
          <a:noFill/>
        </p:spPr>
      </p:pic>
      <p:cxnSp>
        <p:nvCxnSpPr>
          <p:cNvPr id="10" name="Straight Arrow Connector 9"/>
          <p:cNvCxnSpPr/>
          <p:nvPr/>
        </p:nvCxnSpPr>
        <p:spPr>
          <a:xfrm flipV="1">
            <a:off x="1733797" y="4061361"/>
            <a:ext cx="296884" cy="617517"/>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45350" y="1492332"/>
            <a:ext cx="5291772" cy="5262979"/>
          </a:xfrm>
          <a:prstGeom prst="rect">
            <a:avLst/>
          </a:prstGeom>
          <a:noFill/>
        </p:spPr>
        <p:txBody>
          <a:bodyPr wrap="square" rtlCol="0">
            <a:spAutoFit/>
          </a:bodyPr>
          <a:lstStyle/>
          <a:p>
            <a:r>
              <a:rPr lang="en-US" sz="2400" b="1" dirty="0">
                <a:solidFill>
                  <a:srgbClr val="0070C0"/>
                </a:solidFill>
              </a:rPr>
              <a:t>Production Amplitude</a:t>
            </a:r>
            <a:r>
              <a:rPr lang="en-US" sz="2400" dirty="0">
                <a:solidFill>
                  <a:srgbClr val="0070C0"/>
                </a:solidFill>
              </a:rPr>
              <a:t> produces a state </a:t>
            </a:r>
            <a:r>
              <a:rPr lang="en-US" sz="2400" b="1" dirty="0">
                <a:solidFill>
                  <a:srgbClr val="7030A0"/>
                </a:solidFill>
              </a:rPr>
              <a:t>X</a:t>
            </a:r>
            <a:r>
              <a:rPr lang="en-US" sz="2400" dirty="0">
                <a:solidFill>
                  <a:srgbClr val="0070C0"/>
                </a:solidFill>
              </a:rPr>
              <a:t> with </a:t>
            </a:r>
            <a:r>
              <a:rPr lang="en-US" sz="2400" b="1" dirty="0">
                <a:solidFill>
                  <a:srgbClr val="7030A0"/>
                </a:solidFill>
              </a:rPr>
              <a:t>J</a:t>
            </a:r>
            <a:r>
              <a:rPr lang="en-US" sz="2400" b="1" baseline="30000" dirty="0">
                <a:solidFill>
                  <a:srgbClr val="7030A0"/>
                </a:solidFill>
              </a:rPr>
              <a:t>PC</a:t>
            </a:r>
            <a:r>
              <a:rPr lang="en-US" sz="2400" dirty="0">
                <a:solidFill>
                  <a:srgbClr val="0070C0"/>
                </a:solidFill>
              </a:rPr>
              <a:t> quantum numbers and some polarization (density matrix, </a:t>
            </a:r>
            <a:r>
              <a:rPr lang="en-US" sz="2400" b="1" dirty="0">
                <a:solidFill>
                  <a:srgbClr val="7030A0"/>
                </a:solidFill>
                <a:latin typeface="Symbol" charset="2"/>
                <a:ea typeface="Symbol" charset="2"/>
                <a:cs typeface="Symbol" charset="2"/>
              </a:rPr>
              <a:t>r</a:t>
            </a:r>
            <a:r>
              <a:rPr lang="en-US" sz="2400" dirty="0">
                <a:solidFill>
                  <a:srgbClr val="0070C0"/>
                </a:solidFill>
              </a:rPr>
              <a:t>). </a:t>
            </a:r>
          </a:p>
          <a:p>
            <a:endParaRPr lang="en-US" sz="2400" dirty="0">
              <a:solidFill>
                <a:srgbClr val="0070C0"/>
              </a:solidFill>
            </a:endParaRPr>
          </a:p>
          <a:p>
            <a:r>
              <a:rPr lang="en-US" sz="2400" b="1" dirty="0">
                <a:solidFill>
                  <a:srgbClr val="0070C0"/>
                </a:solidFill>
              </a:rPr>
              <a:t>Decay Amplitude </a:t>
            </a:r>
            <a:r>
              <a:rPr lang="en-US" sz="2400" dirty="0">
                <a:solidFill>
                  <a:srgbClr val="0070C0"/>
                </a:solidFill>
              </a:rPr>
              <a:t>describes the decay of </a:t>
            </a:r>
            <a:r>
              <a:rPr lang="en-US" sz="2400" b="1" dirty="0">
                <a:solidFill>
                  <a:srgbClr val="7030A0"/>
                </a:solidFill>
              </a:rPr>
              <a:t>X</a:t>
            </a:r>
            <a:r>
              <a:rPr lang="en-US" sz="2400" dirty="0">
                <a:solidFill>
                  <a:srgbClr val="0070C0"/>
                </a:solidFill>
              </a:rPr>
              <a:t> to final state particles. It is related to </a:t>
            </a:r>
            <a:r>
              <a:rPr lang="en-US" sz="2400" b="1" dirty="0">
                <a:solidFill>
                  <a:srgbClr val="7030A0"/>
                </a:solidFill>
                <a:latin typeface="Symbol" charset="2"/>
                <a:ea typeface="Symbol" charset="2"/>
                <a:cs typeface="Symbol" charset="2"/>
              </a:rPr>
              <a:t>r</a:t>
            </a:r>
            <a:r>
              <a:rPr lang="en-US" sz="2400" dirty="0">
                <a:solidFill>
                  <a:srgbClr val="0070C0"/>
                </a:solidFill>
              </a:rPr>
              <a:t> and the spin and orbital angular momentum of the final-state particles.</a:t>
            </a:r>
          </a:p>
          <a:p>
            <a:endParaRPr lang="en-US" sz="2400" dirty="0">
              <a:solidFill>
                <a:srgbClr val="0070C0"/>
              </a:solidFill>
            </a:endParaRPr>
          </a:p>
          <a:p>
            <a:r>
              <a:rPr lang="en-US" sz="2400" b="1" dirty="0">
                <a:solidFill>
                  <a:srgbClr val="0070C0"/>
                </a:solidFill>
              </a:rPr>
              <a:t>Observables</a:t>
            </a:r>
            <a:r>
              <a:rPr lang="en-US" sz="2400" dirty="0">
                <a:solidFill>
                  <a:srgbClr val="0070C0"/>
                </a:solidFill>
              </a:rPr>
              <a:t> are the angular distributions of the final-state particles.</a:t>
            </a:r>
          </a:p>
        </p:txBody>
      </p:sp>
      <p:sp>
        <p:nvSpPr>
          <p:cNvPr id="12" name="TextBox 11"/>
          <p:cNvSpPr txBox="1"/>
          <p:nvPr/>
        </p:nvSpPr>
        <p:spPr>
          <a:xfrm>
            <a:off x="3007051" y="2193819"/>
            <a:ext cx="482824" cy="369332"/>
          </a:xfrm>
          <a:prstGeom prst="rect">
            <a:avLst/>
          </a:prstGeom>
          <a:noFill/>
        </p:spPr>
        <p:txBody>
          <a:bodyPr wrap="none" rtlCol="0">
            <a:spAutoFit/>
          </a:bodyPr>
          <a:lstStyle/>
          <a:p>
            <a:r>
              <a:rPr lang="en-US"/>
              <a:t>l</a:t>
            </a:r>
            <a:r>
              <a:rPr lang="en-US" baseline="-25000"/>
              <a:t>i</a:t>
            </a:r>
            <a:r>
              <a:rPr lang="en-US"/>
              <a:t>,s</a:t>
            </a:r>
            <a:r>
              <a:rPr lang="en-US" baseline="-25000"/>
              <a:t>i</a:t>
            </a:r>
            <a:endParaRPr lang="en-US" baseline="-25000" dirty="0"/>
          </a:p>
        </p:txBody>
      </p:sp>
      <p:sp>
        <p:nvSpPr>
          <p:cNvPr id="13" name="TextBox 12"/>
          <p:cNvSpPr txBox="1"/>
          <p:nvPr/>
        </p:nvSpPr>
        <p:spPr>
          <a:xfrm>
            <a:off x="1767628" y="3295628"/>
            <a:ext cx="526106" cy="369332"/>
          </a:xfrm>
          <a:prstGeom prst="rect">
            <a:avLst/>
          </a:prstGeom>
          <a:noFill/>
        </p:spPr>
        <p:txBody>
          <a:bodyPr wrap="none" rtlCol="0">
            <a:spAutoFit/>
          </a:bodyPr>
          <a:lstStyle/>
          <a:p>
            <a:r>
              <a:rPr lang="en-US" b="1" dirty="0">
                <a:solidFill>
                  <a:srgbClr val="7030A0"/>
                </a:solidFill>
              </a:rPr>
              <a:t>J</a:t>
            </a:r>
            <a:r>
              <a:rPr lang="en-US" b="1" baseline="30000" dirty="0">
                <a:solidFill>
                  <a:srgbClr val="7030A0"/>
                </a:solidFill>
              </a:rPr>
              <a:t>PC</a:t>
            </a:r>
          </a:p>
        </p:txBody>
      </p:sp>
      <p:sp>
        <p:nvSpPr>
          <p:cNvPr id="14" name="TextBox 13"/>
          <p:cNvSpPr txBox="1"/>
          <p:nvPr/>
        </p:nvSpPr>
        <p:spPr>
          <a:xfrm>
            <a:off x="2704104" y="4061361"/>
            <a:ext cx="428322" cy="369332"/>
          </a:xfrm>
          <a:prstGeom prst="rect">
            <a:avLst/>
          </a:prstGeom>
          <a:noFill/>
        </p:spPr>
        <p:txBody>
          <a:bodyPr wrap="none" rtlCol="0">
            <a:spAutoFit/>
          </a:bodyPr>
          <a:lstStyle/>
          <a:p>
            <a:r>
              <a:rPr lang="en-US" b="1" dirty="0" err="1">
                <a:solidFill>
                  <a:schemeClr val="tx2">
                    <a:lumMod val="50000"/>
                  </a:schemeClr>
                </a:solidFill>
              </a:rPr>
              <a:t>j</a:t>
            </a:r>
            <a:r>
              <a:rPr lang="en-US" b="1" baseline="30000" dirty="0" err="1">
                <a:solidFill>
                  <a:schemeClr val="tx2">
                    <a:lumMod val="50000"/>
                  </a:schemeClr>
                </a:solidFill>
              </a:rPr>
              <a:t>pc</a:t>
            </a:r>
            <a:endParaRPr lang="en-US" b="1" baseline="30000" dirty="0">
              <a:solidFill>
                <a:schemeClr val="tx2">
                  <a:lumMod val="50000"/>
                </a:schemeClr>
              </a:solidFill>
            </a:endParaRPr>
          </a:p>
        </p:txBody>
      </p:sp>
      <p:sp>
        <p:nvSpPr>
          <p:cNvPr id="3" name="Slide Number Placeholder 2">
            <a:extLst>
              <a:ext uri="{FF2B5EF4-FFF2-40B4-BE49-F238E27FC236}">
                <a16:creationId xmlns:a16="http://schemas.microsoft.com/office/drawing/2014/main" id="{2FC2E75A-8D57-6342-AE48-2759BBC9A00F}"/>
              </a:ext>
            </a:extLst>
          </p:cNvPr>
          <p:cNvSpPr>
            <a:spLocks noGrp="1"/>
          </p:cNvSpPr>
          <p:nvPr>
            <p:ph type="sldNum" sz="quarter" idx="12"/>
          </p:nvPr>
        </p:nvSpPr>
        <p:spPr/>
        <p:txBody>
          <a:bodyPr/>
          <a:lstStyle/>
          <a:p>
            <a:fld id="{6294C92D-0306-4E69-9CD3-20855E849650}" type="slidenum">
              <a:rPr kumimoji="0" lang="en-US" smtClean="0"/>
              <a:t>32</a:t>
            </a:fld>
            <a:endParaRPr kumimoji="0" lang="en-US"/>
          </a:p>
        </p:txBody>
      </p:sp>
    </p:spTree>
    <p:extLst>
      <p:ext uri="{BB962C8B-B14F-4D97-AF65-F5344CB8AC3E}">
        <p14:creationId xmlns:p14="http://schemas.microsoft.com/office/powerpoint/2010/main" val="1458485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lumMod val="75000"/>
                  </a:schemeClr>
                </a:solidFill>
              </a:rPr>
              <a:t>Doing Physics with GlueX</a:t>
            </a:r>
          </a:p>
        </p:txBody>
      </p:sp>
      <p:sp>
        <p:nvSpPr>
          <p:cNvPr id="4" name="Date Placeholder 3"/>
          <p:cNvSpPr>
            <a:spLocks noGrp="1"/>
          </p:cNvSpPr>
          <p:nvPr>
            <p:ph type="dt" sz="half" idx="10"/>
          </p:nvPr>
        </p:nvSpPr>
        <p:spPr/>
        <p:txBody>
          <a:bodyPr/>
          <a:lstStyle/>
          <a:p>
            <a:r>
              <a:rPr lang="en-US"/>
              <a:t>October 18, 2018</a:t>
            </a:r>
          </a:p>
        </p:txBody>
      </p:sp>
      <p:sp>
        <p:nvSpPr>
          <p:cNvPr id="5" name="Footer Placeholder 4"/>
          <p:cNvSpPr>
            <a:spLocks noGrp="1"/>
          </p:cNvSpPr>
          <p:nvPr>
            <p:ph type="ftr" sz="quarter" idx="11"/>
          </p:nvPr>
        </p:nvSpPr>
        <p:spPr/>
        <p:txBody>
          <a:bodyPr/>
          <a:lstStyle/>
          <a:p>
            <a:r>
              <a:rPr kumimoji="0" lang="en-US"/>
              <a:t>GWU</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100" y="2236519"/>
            <a:ext cx="2254250" cy="2552700"/>
          </a:xfrm>
          <a:prstGeom prst="rect">
            <a:avLst/>
          </a:prstGeom>
        </p:spPr>
      </p:pic>
      <p:sp>
        <p:nvSpPr>
          <p:cNvPr id="12" name="TextBox 11"/>
          <p:cNvSpPr txBox="1"/>
          <p:nvPr/>
        </p:nvSpPr>
        <p:spPr>
          <a:xfrm>
            <a:off x="3007051" y="2193819"/>
            <a:ext cx="482824" cy="369332"/>
          </a:xfrm>
          <a:prstGeom prst="rect">
            <a:avLst/>
          </a:prstGeom>
          <a:noFill/>
        </p:spPr>
        <p:txBody>
          <a:bodyPr wrap="none" rtlCol="0">
            <a:spAutoFit/>
          </a:bodyPr>
          <a:lstStyle/>
          <a:p>
            <a:r>
              <a:rPr lang="en-US"/>
              <a:t>l</a:t>
            </a:r>
            <a:r>
              <a:rPr lang="en-US" baseline="-25000"/>
              <a:t>i</a:t>
            </a:r>
            <a:r>
              <a:rPr lang="en-US"/>
              <a:t>,s</a:t>
            </a:r>
            <a:r>
              <a:rPr lang="en-US" baseline="-25000"/>
              <a:t>i</a:t>
            </a:r>
            <a:endParaRPr lang="en-US" baseline="-25000" dirty="0"/>
          </a:p>
        </p:txBody>
      </p:sp>
      <p:sp>
        <p:nvSpPr>
          <p:cNvPr id="13" name="TextBox 12"/>
          <p:cNvSpPr txBox="1"/>
          <p:nvPr/>
        </p:nvSpPr>
        <p:spPr>
          <a:xfrm>
            <a:off x="1767628" y="3295628"/>
            <a:ext cx="526106" cy="369332"/>
          </a:xfrm>
          <a:prstGeom prst="rect">
            <a:avLst/>
          </a:prstGeom>
          <a:noFill/>
        </p:spPr>
        <p:txBody>
          <a:bodyPr wrap="none" rtlCol="0">
            <a:spAutoFit/>
          </a:bodyPr>
          <a:lstStyle/>
          <a:p>
            <a:r>
              <a:rPr lang="en-US" b="1" dirty="0">
                <a:solidFill>
                  <a:srgbClr val="7030A0"/>
                </a:solidFill>
              </a:rPr>
              <a:t>J</a:t>
            </a:r>
            <a:r>
              <a:rPr lang="en-US" b="1" baseline="30000" dirty="0">
                <a:solidFill>
                  <a:srgbClr val="7030A0"/>
                </a:solidFill>
              </a:rPr>
              <a:t>PC</a:t>
            </a:r>
          </a:p>
        </p:txBody>
      </p:sp>
      <p:sp>
        <p:nvSpPr>
          <p:cNvPr id="14" name="TextBox 13"/>
          <p:cNvSpPr txBox="1"/>
          <p:nvPr/>
        </p:nvSpPr>
        <p:spPr>
          <a:xfrm>
            <a:off x="2704104" y="4061361"/>
            <a:ext cx="428322" cy="369332"/>
          </a:xfrm>
          <a:prstGeom prst="rect">
            <a:avLst/>
          </a:prstGeom>
          <a:noFill/>
        </p:spPr>
        <p:txBody>
          <a:bodyPr wrap="none" rtlCol="0">
            <a:spAutoFit/>
          </a:bodyPr>
          <a:lstStyle/>
          <a:p>
            <a:r>
              <a:rPr lang="en-US" b="1" dirty="0" err="1">
                <a:solidFill>
                  <a:schemeClr val="tx2">
                    <a:lumMod val="50000"/>
                  </a:schemeClr>
                </a:solidFill>
              </a:rPr>
              <a:t>j</a:t>
            </a:r>
            <a:r>
              <a:rPr lang="en-US" b="1" baseline="30000" dirty="0" err="1">
                <a:solidFill>
                  <a:schemeClr val="tx2">
                    <a:lumMod val="50000"/>
                  </a:schemeClr>
                </a:solidFill>
              </a:rPr>
              <a:t>pc</a:t>
            </a:r>
            <a:endParaRPr lang="en-US" b="1" baseline="30000" dirty="0">
              <a:solidFill>
                <a:schemeClr val="tx2">
                  <a:lumMod val="50000"/>
                </a:schemeClr>
              </a:solidFill>
            </a:endParaRPr>
          </a:p>
        </p:txBody>
      </p:sp>
      <p:sp>
        <p:nvSpPr>
          <p:cNvPr id="3" name="TextBox 2"/>
          <p:cNvSpPr txBox="1"/>
          <p:nvPr/>
        </p:nvSpPr>
        <p:spPr>
          <a:xfrm>
            <a:off x="169114" y="4335640"/>
            <a:ext cx="3773494" cy="1938992"/>
          </a:xfrm>
          <a:prstGeom prst="rect">
            <a:avLst/>
          </a:prstGeom>
          <a:noFill/>
        </p:spPr>
        <p:txBody>
          <a:bodyPr wrap="square" rtlCol="0">
            <a:spAutoFit/>
          </a:bodyPr>
          <a:lstStyle/>
          <a:p>
            <a:r>
              <a:rPr lang="en-US" sz="2400" dirty="0">
                <a:solidFill>
                  <a:srgbClr val="002060"/>
                </a:solidFill>
              </a:rPr>
              <a:t>Several different states, all decaying to the same final particles are produced, and they interfere (complex amplitudes).</a:t>
            </a:r>
          </a:p>
        </p:txBody>
      </p:sp>
      <p:pic>
        <p:nvPicPr>
          <p:cNvPr id="8" name="Picture 7"/>
          <p:cNvPicPr>
            <a:picLocks noChangeAspect="1"/>
          </p:cNvPicPr>
          <p:nvPr/>
        </p:nvPicPr>
        <p:blipFill>
          <a:blip r:embed="rId3"/>
          <a:stretch>
            <a:fillRect/>
          </a:stretch>
        </p:blipFill>
        <p:spPr>
          <a:xfrm>
            <a:off x="4572000" y="1794285"/>
            <a:ext cx="3860800" cy="584200"/>
          </a:xfrm>
          <a:prstGeom prst="rect">
            <a:avLst/>
          </a:prstGeom>
        </p:spPr>
      </p:pic>
      <p:pic>
        <p:nvPicPr>
          <p:cNvPr id="10" name="Picture 9"/>
          <p:cNvPicPr>
            <a:picLocks noChangeAspect="1"/>
          </p:cNvPicPr>
          <p:nvPr/>
        </p:nvPicPr>
        <p:blipFill>
          <a:blip r:embed="rId4"/>
          <a:stretch>
            <a:fillRect/>
          </a:stretch>
        </p:blipFill>
        <p:spPr>
          <a:xfrm>
            <a:off x="5359676" y="2722348"/>
            <a:ext cx="2806700" cy="584200"/>
          </a:xfrm>
          <a:prstGeom prst="rect">
            <a:avLst/>
          </a:prstGeom>
        </p:spPr>
      </p:pic>
      <p:sp>
        <p:nvSpPr>
          <p:cNvPr id="11" name="TextBox 10"/>
          <p:cNvSpPr txBox="1"/>
          <p:nvPr/>
        </p:nvSpPr>
        <p:spPr>
          <a:xfrm>
            <a:off x="4422808" y="3599696"/>
            <a:ext cx="4263992" cy="1569660"/>
          </a:xfrm>
          <a:prstGeom prst="rect">
            <a:avLst/>
          </a:prstGeom>
          <a:noFill/>
        </p:spPr>
        <p:txBody>
          <a:bodyPr wrap="square" rtlCol="0">
            <a:spAutoFit/>
          </a:bodyPr>
          <a:lstStyle/>
          <a:p>
            <a:r>
              <a:rPr lang="en-US" sz="2400" dirty="0">
                <a:solidFill>
                  <a:srgbClr val="0070C0"/>
                </a:solidFill>
              </a:rPr>
              <a:t>Perform an un-binned  log-likelihood fit to make W-model and W-experiment agree by varying the </a:t>
            </a:r>
            <a:r>
              <a:rPr lang="en-US" sz="2400" dirty="0" err="1">
                <a:solidFill>
                  <a:srgbClr val="0070C0"/>
                </a:solidFill>
                <a:latin typeface="Symbol" charset="2"/>
                <a:ea typeface="Symbol" charset="2"/>
                <a:cs typeface="Symbol" charset="2"/>
              </a:rPr>
              <a:t>a</a:t>
            </a:r>
            <a:r>
              <a:rPr lang="en-US" sz="2400" baseline="-25000" dirty="0" err="1">
                <a:solidFill>
                  <a:srgbClr val="0070C0"/>
                </a:solidFill>
              </a:rPr>
              <a:t>j</a:t>
            </a:r>
            <a:r>
              <a:rPr lang="en-US" sz="2400" dirty="0">
                <a:solidFill>
                  <a:srgbClr val="0070C0"/>
                </a:solidFill>
              </a:rPr>
              <a:t>. </a:t>
            </a:r>
          </a:p>
        </p:txBody>
      </p:sp>
      <p:sp>
        <p:nvSpPr>
          <p:cNvPr id="9" name="Slide Number Placeholder 8">
            <a:extLst>
              <a:ext uri="{FF2B5EF4-FFF2-40B4-BE49-F238E27FC236}">
                <a16:creationId xmlns:a16="http://schemas.microsoft.com/office/drawing/2014/main" id="{A32B206A-6E14-054A-9231-BD7AEB3EF401}"/>
              </a:ext>
            </a:extLst>
          </p:cNvPr>
          <p:cNvSpPr>
            <a:spLocks noGrp="1"/>
          </p:cNvSpPr>
          <p:nvPr>
            <p:ph type="sldNum" sz="quarter" idx="12"/>
          </p:nvPr>
        </p:nvSpPr>
        <p:spPr/>
        <p:txBody>
          <a:bodyPr/>
          <a:lstStyle/>
          <a:p>
            <a:fld id="{6294C92D-0306-4E69-9CD3-20855E849650}" type="slidenum">
              <a:rPr kumimoji="0" lang="en-US" smtClean="0"/>
              <a:t>33</a:t>
            </a:fld>
            <a:endParaRPr kumimoji="0" lang="en-US"/>
          </a:p>
        </p:txBody>
      </p:sp>
    </p:spTree>
    <p:extLst>
      <p:ext uri="{BB962C8B-B14F-4D97-AF65-F5344CB8AC3E}">
        <p14:creationId xmlns:p14="http://schemas.microsoft.com/office/powerpoint/2010/main" val="7516502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lumMod val="75000"/>
                  </a:schemeClr>
                </a:solidFill>
              </a:rPr>
              <a:t>Doing Physics with GlueX</a:t>
            </a:r>
          </a:p>
        </p:txBody>
      </p:sp>
      <p:sp>
        <p:nvSpPr>
          <p:cNvPr id="4" name="Date Placeholder 3"/>
          <p:cNvSpPr>
            <a:spLocks noGrp="1"/>
          </p:cNvSpPr>
          <p:nvPr>
            <p:ph type="dt" sz="half" idx="10"/>
          </p:nvPr>
        </p:nvSpPr>
        <p:spPr/>
        <p:txBody>
          <a:bodyPr/>
          <a:lstStyle/>
          <a:p>
            <a:r>
              <a:rPr lang="en-US"/>
              <a:t>October 18, 2018</a:t>
            </a:r>
          </a:p>
        </p:txBody>
      </p:sp>
      <p:sp>
        <p:nvSpPr>
          <p:cNvPr id="5" name="Footer Placeholder 4"/>
          <p:cNvSpPr>
            <a:spLocks noGrp="1"/>
          </p:cNvSpPr>
          <p:nvPr>
            <p:ph type="ftr" sz="quarter" idx="11"/>
          </p:nvPr>
        </p:nvSpPr>
        <p:spPr/>
        <p:txBody>
          <a:bodyPr/>
          <a:lstStyle/>
          <a:p>
            <a:r>
              <a:rPr kumimoji="0" lang="en-US"/>
              <a:t>GWU</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100" y="2236519"/>
            <a:ext cx="2254250" cy="2552700"/>
          </a:xfrm>
          <a:prstGeom prst="rect">
            <a:avLst/>
          </a:prstGeom>
        </p:spPr>
      </p:pic>
      <p:sp>
        <p:nvSpPr>
          <p:cNvPr id="12" name="TextBox 11"/>
          <p:cNvSpPr txBox="1"/>
          <p:nvPr/>
        </p:nvSpPr>
        <p:spPr>
          <a:xfrm>
            <a:off x="3007051" y="2193819"/>
            <a:ext cx="482824" cy="369332"/>
          </a:xfrm>
          <a:prstGeom prst="rect">
            <a:avLst/>
          </a:prstGeom>
          <a:noFill/>
        </p:spPr>
        <p:txBody>
          <a:bodyPr wrap="none" rtlCol="0">
            <a:spAutoFit/>
          </a:bodyPr>
          <a:lstStyle/>
          <a:p>
            <a:r>
              <a:rPr lang="en-US"/>
              <a:t>l</a:t>
            </a:r>
            <a:r>
              <a:rPr lang="en-US" baseline="-25000"/>
              <a:t>i</a:t>
            </a:r>
            <a:r>
              <a:rPr lang="en-US"/>
              <a:t>,s</a:t>
            </a:r>
            <a:r>
              <a:rPr lang="en-US" baseline="-25000"/>
              <a:t>i</a:t>
            </a:r>
            <a:endParaRPr lang="en-US" baseline="-25000" dirty="0"/>
          </a:p>
        </p:txBody>
      </p:sp>
      <p:sp>
        <p:nvSpPr>
          <p:cNvPr id="13" name="TextBox 12"/>
          <p:cNvSpPr txBox="1"/>
          <p:nvPr/>
        </p:nvSpPr>
        <p:spPr>
          <a:xfrm>
            <a:off x="1767628" y="3295628"/>
            <a:ext cx="526106" cy="369332"/>
          </a:xfrm>
          <a:prstGeom prst="rect">
            <a:avLst/>
          </a:prstGeom>
          <a:noFill/>
        </p:spPr>
        <p:txBody>
          <a:bodyPr wrap="none" rtlCol="0">
            <a:spAutoFit/>
          </a:bodyPr>
          <a:lstStyle/>
          <a:p>
            <a:r>
              <a:rPr lang="en-US" b="1" dirty="0">
                <a:solidFill>
                  <a:srgbClr val="7030A0"/>
                </a:solidFill>
              </a:rPr>
              <a:t>J</a:t>
            </a:r>
            <a:r>
              <a:rPr lang="en-US" b="1" baseline="30000" dirty="0">
                <a:solidFill>
                  <a:srgbClr val="7030A0"/>
                </a:solidFill>
              </a:rPr>
              <a:t>PC</a:t>
            </a:r>
          </a:p>
        </p:txBody>
      </p:sp>
      <p:sp>
        <p:nvSpPr>
          <p:cNvPr id="14" name="TextBox 13"/>
          <p:cNvSpPr txBox="1"/>
          <p:nvPr/>
        </p:nvSpPr>
        <p:spPr>
          <a:xfrm>
            <a:off x="2704104" y="4061361"/>
            <a:ext cx="428322" cy="369332"/>
          </a:xfrm>
          <a:prstGeom prst="rect">
            <a:avLst/>
          </a:prstGeom>
          <a:noFill/>
        </p:spPr>
        <p:txBody>
          <a:bodyPr wrap="none" rtlCol="0">
            <a:spAutoFit/>
          </a:bodyPr>
          <a:lstStyle/>
          <a:p>
            <a:r>
              <a:rPr lang="en-US" b="1" dirty="0" err="1">
                <a:solidFill>
                  <a:schemeClr val="tx2">
                    <a:lumMod val="50000"/>
                  </a:schemeClr>
                </a:solidFill>
              </a:rPr>
              <a:t>j</a:t>
            </a:r>
            <a:r>
              <a:rPr lang="en-US" b="1" baseline="30000" dirty="0" err="1">
                <a:solidFill>
                  <a:schemeClr val="tx2">
                    <a:lumMod val="50000"/>
                  </a:schemeClr>
                </a:solidFill>
              </a:rPr>
              <a:t>pc</a:t>
            </a:r>
            <a:endParaRPr lang="en-US" b="1" baseline="30000" dirty="0">
              <a:solidFill>
                <a:schemeClr val="tx2">
                  <a:lumMod val="50000"/>
                </a:schemeClr>
              </a:solidFill>
            </a:endParaRPr>
          </a:p>
        </p:txBody>
      </p:sp>
      <p:sp>
        <p:nvSpPr>
          <p:cNvPr id="3" name="TextBox 2"/>
          <p:cNvSpPr txBox="1"/>
          <p:nvPr/>
        </p:nvSpPr>
        <p:spPr>
          <a:xfrm>
            <a:off x="169114" y="4335640"/>
            <a:ext cx="3773494" cy="1938992"/>
          </a:xfrm>
          <a:prstGeom prst="rect">
            <a:avLst/>
          </a:prstGeom>
          <a:noFill/>
        </p:spPr>
        <p:txBody>
          <a:bodyPr wrap="square" rtlCol="0">
            <a:spAutoFit/>
          </a:bodyPr>
          <a:lstStyle/>
          <a:p>
            <a:r>
              <a:rPr lang="en-US" sz="2400" dirty="0">
                <a:solidFill>
                  <a:srgbClr val="0070C0"/>
                </a:solidFill>
              </a:rPr>
              <a:t>Several different states, all decaying to the same final particles are produced, and they interfere (</a:t>
            </a:r>
            <a:r>
              <a:rPr lang="en-US" sz="2400">
                <a:solidFill>
                  <a:srgbClr val="0070C0"/>
                </a:solidFill>
              </a:rPr>
              <a:t>complex amplitudes).</a:t>
            </a:r>
            <a:endParaRPr lang="en-US" sz="2400" dirty="0">
              <a:solidFill>
                <a:srgbClr val="0070C0"/>
              </a:solidFill>
            </a:endParaRPr>
          </a:p>
        </p:txBody>
      </p:sp>
      <p:sp>
        <p:nvSpPr>
          <p:cNvPr id="9" name="TextBox 8"/>
          <p:cNvSpPr txBox="1"/>
          <p:nvPr/>
        </p:nvSpPr>
        <p:spPr>
          <a:xfrm>
            <a:off x="3942608" y="1479095"/>
            <a:ext cx="4833257" cy="4524315"/>
          </a:xfrm>
          <a:prstGeom prst="rect">
            <a:avLst/>
          </a:prstGeom>
          <a:noFill/>
        </p:spPr>
        <p:txBody>
          <a:bodyPr wrap="square" rtlCol="0">
            <a:spAutoFit/>
          </a:bodyPr>
          <a:lstStyle/>
          <a:p>
            <a:r>
              <a:rPr lang="en-US" sz="2400" dirty="0">
                <a:solidFill>
                  <a:srgbClr val="002060"/>
                </a:solidFill>
              </a:rPr>
              <a:t>Understand the photon’s polarization.</a:t>
            </a:r>
          </a:p>
          <a:p>
            <a:endParaRPr lang="en-US" sz="2400" dirty="0">
              <a:solidFill>
                <a:srgbClr val="002060"/>
              </a:solidFill>
            </a:endParaRPr>
          </a:p>
          <a:p>
            <a:r>
              <a:rPr lang="en-US" sz="2400" dirty="0">
                <a:solidFill>
                  <a:srgbClr val="002060"/>
                </a:solidFill>
              </a:rPr>
              <a:t>Understand the photon beam.</a:t>
            </a:r>
          </a:p>
          <a:p>
            <a:endParaRPr lang="en-US" sz="2400" dirty="0">
              <a:solidFill>
                <a:srgbClr val="002060"/>
              </a:solidFill>
            </a:endParaRPr>
          </a:p>
          <a:p>
            <a:r>
              <a:rPr lang="en-US" sz="2400" dirty="0">
                <a:solidFill>
                  <a:srgbClr val="002060"/>
                </a:solidFill>
              </a:rPr>
              <a:t>Know the efficiency and acceptance of the experimental apparatus. </a:t>
            </a:r>
          </a:p>
          <a:p>
            <a:endParaRPr lang="en-US" sz="2400" dirty="0">
              <a:solidFill>
                <a:srgbClr val="002060"/>
              </a:solidFill>
            </a:endParaRPr>
          </a:p>
          <a:p>
            <a:r>
              <a:rPr lang="en-US" sz="2400" dirty="0">
                <a:solidFill>
                  <a:srgbClr val="002060"/>
                </a:solidFill>
              </a:rPr>
              <a:t>Have a very accurate model of the detector (simulation).</a:t>
            </a:r>
          </a:p>
          <a:p>
            <a:endParaRPr lang="en-US" sz="2400" dirty="0">
              <a:solidFill>
                <a:srgbClr val="002060"/>
              </a:solidFill>
            </a:endParaRPr>
          </a:p>
        </p:txBody>
      </p:sp>
      <p:sp>
        <p:nvSpPr>
          <p:cNvPr id="8" name="Slide Number Placeholder 7">
            <a:extLst>
              <a:ext uri="{FF2B5EF4-FFF2-40B4-BE49-F238E27FC236}">
                <a16:creationId xmlns:a16="http://schemas.microsoft.com/office/drawing/2014/main" id="{AB307E67-8D88-614A-843C-0137F0A97ABE}"/>
              </a:ext>
            </a:extLst>
          </p:cNvPr>
          <p:cNvSpPr>
            <a:spLocks noGrp="1"/>
          </p:cNvSpPr>
          <p:nvPr>
            <p:ph type="sldNum" sz="quarter" idx="12"/>
          </p:nvPr>
        </p:nvSpPr>
        <p:spPr/>
        <p:txBody>
          <a:bodyPr/>
          <a:lstStyle/>
          <a:p>
            <a:fld id="{6294C92D-0306-4E69-9CD3-20855E849650}" type="slidenum">
              <a:rPr kumimoji="0" lang="en-US" smtClean="0"/>
              <a:t>34</a:t>
            </a:fld>
            <a:endParaRPr kumimoji="0" lang="en-US"/>
          </a:p>
        </p:txBody>
      </p:sp>
    </p:spTree>
    <p:extLst>
      <p:ext uri="{BB962C8B-B14F-4D97-AF65-F5344CB8AC3E}">
        <p14:creationId xmlns:p14="http://schemas.microsoft.com/office/powerpoint/2010/main" val="18178874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lumMod val="75000"/>
                  </a:schemeClr>
                </a:solidFill>
              </a:rPr>
              <a:t>Doing Physics with GlueX</a:t>
            </a:r>
          </a:p>
        </p:txBody>
      </p:sp>
      <p:sp>
        <p:nvSpPr>
          <p:cNvPr id="4" name="Date Placeholder 3"/>
          <p:cNvSpPr>
            <a:spLocks noGrp="1"/>
          </p:cNvSpPr>
          <p:nvPr>
            <p:ph type="dt" sz="half" idx="10"/>
          </p:nvPr>
        </p:nvSpPr>
        <p:spPr/>
        <p:txBody>
          <a:bodyPr/>
          <a:lstStyle/>
          <a:p>
            <a:r>
              <a:rPr lang="en-US"/>
              <a:t>October 18, 2018</a:t>
            </a:r>
          </a:p>
        </p:txBody>
      </p:sp>
      <p:sp>
        <p:nvSpPr>
          <p:cNvPr id="5" name="Footer Placeholder 4"/>
          <p:cNvSpPr>
            <a:spLocks noGrp="1"/>
          </p:cNvSpPr>
          <p:nvPr>
            <p:ph type="ftr" sz="quarter" idx="11"/>
          </p:nvPr>
        </p:nvSpPr>
        <p:spPr/>
        <p:txBody>
          <a:bodyPr/>
          <a:lstStyle/>
          <a:p>
            <a:r>
              <a:rPr kumimoji="0" lang="en-US"/>
              <a:t>GWU</a:t>
            </a:r>
          </a:p>
        </p:txBody>
      </p:sp>
      <p:sp>
        <p:nvSpPr>
          <p:cNvPr id="9" name="TextBox 8"/>
          <p:cNvSpPr txBox="1"/>
          <p:nvPr/>
        </p:nvSpPr>
        <p:spPr>
          <a:xfrm>
            <a:off x="3942608" y="1479095"/>
            <a:ext cx="4833257" cy="4524315"/>
          </a:xfrm>
          <a:prstGeom prst="rect">
            <a:avLst/>
          </a:prstGeom>
          <a:noFill/>
        </p:spPr>
        <p:txBody>
          <a:bodyPr wrap="square" rtlCol="0">
            <a:spAutoFit/>
          </a:bodyPr>
          <a:lstStyle/>
          <a:p>
            <a:r>
              <a:rPr lang="en-US" sz="2400" dirty="0">
                <a:solidFill>
                  <a:schemeClr val="bg1">
                    <a:lumMod val="75000"/>
                  </a:schemeClr>
                </a:solidFill>
              </a:rPr>
              <a:t>Understand the photon’s polarization.</a:t>
            </a:r>
          </a:p>
          <a:p>
            <a:endParaRPr lang="en-US" sz="2400" dirty="0">
              <a:solidFill>
                <a:schemeClr val="bg1">
                  <a:lumMod val="75000"/>
                </a:schemeClr>
              </a:solidFill>
            </a:endParaRPr>
          </a:p>
          <a:p>
            <a:r>
              <a:rPr lang="en-US" sz="2400" dirty="0">
                <a:solidFill>
                  <a:schemeClr val="bg1">
                    <a:lumMod val="75000"/>
                  </a:schemeClr>
                </a:solidFill>
              </a:rPr>
              <a:t>Understand the photon beam.</a:t>
            </a:r>
          </a:p>
          <a:p>
            <a:endParaRPr lang="en-US" sz="2400" dirty="0">
              <a:solidFill>
                <a:schemeClr val="bg1">
                  <a:lumMod val="75000"/>
                </a:schemeClr>
              </a:solidFill>
            </a:endParaRPr>
          </a:p>
          <a:p>
            <a:r>
              <a:rPr lang="en-US" sz="2400" dirty="0">
                <a:solidFill>
                  <a:schemeClr val="bg1">
                    <a:lumMod val="75000"/>
                  </a:schemeClr>
                </a:solidFill>
              </a:rPr>
              <a:t>Know the efficiency and acceptance of the experimental apparatus. </a:t>
            </a:r>
          </a:p>
          <a:p>
            <a:endParaRPr lang="en-US" sz="2400" dirty="0">
              <a:solidFill>
                <a:schemeClr val="bg1">
                  <a:lumMod val="75000"/>
                </a:schemeClr>
              </a:solidFill>
            </a:endParaRPr>
          </a:p>
          <a:p>
            <a:r>
              <a:rPr lang="en-US" sz="2400" dirty="0">
                <a:solidFill>
                  <a:schemeClr val="bg1">
                    <a:lumMod val="75000"/>
                  </a:schemeClr>
                </a:solidFill>
              </a:rPr>
              <a:t>Have a very accurate model of the detector (simulation).</a:t>
            </a:r>
          </a:p>
          <a:p>
            <a:endParaRPr lang="en-US" sz="2400" dirty="0">
              <a:solidFill>
                <a:schemeClr val="bg1">
                  <a:lumMod val="75000"/>
                </a:schemeClr>
              </a:solidFill>
            </a:endParaRPr>
          </a:p>
        </p:txBody>
      </p:sp>
      <p:sp>
        <p:nvSpPr>
          <p:cNvPr id="8" name="TextBox 7"/>
          <p:cNvSpPr txBox="1"/>
          <p:nvPr/>
        </p:nvSpPr>
        <p:spPr>
          <a:xfrm>
            <a:off x="279070" y="1473774"/>
            <a:ext cx="3758540" cy="1938992"/>
          </a:xfrm>
          <a:prstGeom prst="rect">
            <a:avLst/>
          </a:prstGeom>
          <a:noFill/>
        </p:spPr>
        <p:txBody>
          <a:bodyPr wrap="square" rtlCol="0">
            <a:spAutoFit/>
          </a:bodyPr>
          <a:lstStyle/>
          <a:p>
            <a:r>
              <a:rPr lang="en-US" sz="2400" dirty="0">
                <a:solidFill>
                  <a:srgbClr val="0070C0"/>
                </a:solidFill>
              </a:rPr>
              <a:t>Photon beam </a:t>
            </a:r>
            <a:r>
              <a:rPr lang="en-US" sz="2400" b="1" dirty="0">
                <a:solidFill>
                  <a:srgbClr val="0070C0"/>
                </a:solidFill>
              </a:rPr>
              <a:t>asymmetry measurements</a:t>
            </a:r>
            <a:r>
              <a:rPr lang="en-US" sz="2400" dirty="0">
                <a:solidFill>
                  <a:srgbClr val="0070C0"/>
                </a:solidFill>
              </a:rPr>
              <a:t>. Need to understand the photon polarization, but most other factors cancel out.</a:t>
            </a:r>
          </a:p>
        </p:txBody>
      </p:sp>
      <p:pic>
        <p:nvPicPr>
          <p:cNvPr id="15" name="Picture 14"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412766"/>
            <a:ext cx="2743200" cy="444500"/>
          </a:xfrm>
          <a:prstGeom prst="rect">
            <a:avLst/>
          </a:prstGeom>
        </p:spPr>
      </p:pic>
      <p:pic>
        <p:nvPicPr>
          <p:cNvPr id="16" name="Picture 1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094568"/>
            <a:ext cx="2667000" cy="444500"/>
          </a:xfrm>
          <a:prstGeom prst="rect">
            <a:avLst/>
          </a:prstGeom>
        </p:spPr>
      </p:pic>
      <p:sp>
        <p:nvSpPr>
          <p:cNvPr id="3" name="Slide Number Placeholder 2">
            <a:extLst>
              <a:ext uri="{FF2B5EF4-FFF2-40B4-BE49-F238E27FC236}">
                <a16:creationId xmlns:a16="http://schemas.microsoft.com/office/drawing/2014/main" id="{3878D6A8-3808-C146-BBDD-6E48DC1F3D43}"/>
              </a:ext>
            </a:extLst>
          </p:cNvPr>
          <p:cNvSpPr>
            <a:spLocks noGrp="1"/>
          </p:cNvSpPr>
          <p:nvPr>
            <p:ph type="sldNum" sz="quarter" idx="12"/>
          </p:nvPr>
        </p:nvSpPr>
        <p:spPr/>
        <p:txBody>
          <a:bodyPr/>
          <a:lstStyle/>
          <a:p>
            <a:fld id="{6294C92D-0306-4E69-9CD3-20855E849650}" type="slidenum">
              <a:rPr kumimoji="0" lang="en-US" smtClean="0"/>
              <a:t>35</a:t>
            </a:fld>
            <a:endParaRPr kumimoji="0" lang="en-US"/>
          </a:p>
        </p:txBody>
      </p:sp>
    </p:spTree>
    <p:extLst>
      <p:ext uri="{BB962C8B-B14F-4D97-AF65-F5344CB8AC3E}">
        <p14:creationId xmlns:p14="http://schemas.microsoft.com/office/powerpoint/2010/main" val="9475368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lumMod val="75000"/>
                  </a:schemeClr>
                </a:solidFill>
              </a:rPr>
              <a:t>Doing Physics with GlueX</a:t>
            </a:r>
          </a:p>
        </p:txBody>
      </p:sp>
      <p:sp>
        <p:nvSpPr>
          <p:cNvPr id="4" name="Date Placeholder 3"/>
          <p:cNvSpPr>
            <a:spLocks noGrp="1"/>
          </p:cNvSpPr>
          <p:nvPr>
            <p:ph type="dt" sz="half" idx="10"/>
          </p:nvPr>
        </p:nvSpPr>
        <p:spPr/>
        <p:txBody>
          <a:bodyPr/>
          <a:lstStyle/>
          <a:p>
            <a:r>
              <a:rPr lang="en-US"/>
              <a:t>October 18, 2018</a:t>
            </a:r>
          </a:p>
        </p:txBody>
      </p:sp>
      <p:sp>
        <p:nvSpPr>
          <p:cNvPr id="5" name="Footer Placeholder 4"/>
          <p:cNvSpPr>
            <a:spLocks noGrp="1"/>
          </p:cNvSpPr>
          <p:nvPr>
            <p:ph type="ftr" sz="quarter" idx="11"/>
          </p:nvPr>
        </p:nvSpPr>
        <p:spPr/>
        <p:txBody>
          <a:bodyPr/>
          <a:lstStyle/>
          <a:p>
            <a:r>
              <a:rPr kumimoji="0" lang="en-US"/>
              <a:t>GWU</a:t>
            </a:r>
          </a:p>
        </p:txBody>
      </p:sp>
      <p:sp>
        <p:nvSpPr>
          <p:cNvPr id="9" name="TextBox 8"/>
          <p:cNvSpPr txBox="1"/>
          <p:nvPr/>
        </p:nvSpPr>
        <p:spPr>
          <a:xfrm>
            <a:off x="3942608" y="1479095"/>
            <a:ext cx="4833257" cy="4524315"/>
          </a:xfrm>
          <a:prstGeom prst="rect">
            <a:avLst/>
          </a:prstGeom>
          <a:noFill/>
        </p:spPr>
        <p:txBody>
          <a:bodyPr wrap="square" rtlCol="0">
            <a:spAutoFit/>
          </a:bodyPr>
          <a:lstStyle/>
          <a:p>
            <a:r>
              <a:rPr lang="en-US" sz="2400" dirty="0">
                <a:solidFill>
                  <a:schemeClr val="bg1">
                    <a:lumMod val="75000"/>
                  </a:schemeClr>
                </a:solidFill>
              </a:rPr>
              <a:t>Understand the photon’s polarization.</a:t>
            </a:r>
          </a:p>
          <a:p>
            <a:endParaRPr lang="en-US" sz="2400" dirty="0">
              <a:solidFill>
                <a:schemeClr val="bg1">
                  <a:lumMod val="75000"/>
                </a:schemeClr>
              </a:solidFill>
            </a:endParaRPr>
          </a:p>
          <a:p>
            <a:r>
              <a:rPr lang="en-US" sz="2400" dirty="0">
                <a:solidFill>
                  <a:schemeClr val="bg1">
                    <a:lumMod val="75000"/>
                  </a:schemeClr>
                </a:solidFill>
              </a:rPr>
              <a:t>Understand the photon beam.</a:t>
            </a:r>
          </a:p>
          <a:p>
            <a:endParaRPr lang="en-US" sz="2400" dirty="0">
              <a:solidFill>
                <a:schemeClr val="bg1">
                  <a:lumMod val="75000"/>
                </a:schemeClr>
              </a:solidFill>
            </a:endParaRPr>
          </a:p>
          <a:p>
            <a:r>
              <a:rPr lang="en-US" sz="2400" dirty="0">
                <a:solidFill>
                  <a:schemeClr val="bg1">
                    <a:lumMod val="75000"/>
                  </a:schemeClr>
                </a:solidFill>
              </a:rPr>
              <a:t>Know the efficiency and acceptance of the experimental apparatus. </a:t>
            </a:r>
          </a:p>
          <a:p>
            <a:endParaRPr lang="en-US" sz="2400" dirty="0">
              <a:solidFill>
                <a:schemeClr val="bg1">
                  <a:lumMod val="75000"/>
                </a:schemeClr>
              </a:solidFill>
            </a:endParaRPr>
          </a:p>
          <a:p>
            <a:r>
              <a:rPr lang="en-US" sz="2400" dirty="0">
                <a:solidFill>
                  <a:schemeClr val="bg1">
                    <a:lumMod val="75000"/>
                  </a:schemeClr>
                </a:solidFill>
              </a:rPr>
              <a:t>Have a very accurate model of the detector (simulation).</a:t>
            </a:r>
          </a:p>
          <a:p>
            <a:endParaRPr lang="en-US" sz="2400" dirty="0">
              <a:solidFill>
                <a:schemeClr val="bg1">
                  <a:lumMod val="75000"/>
                </a:schemeClr>
              </a:solidFill>
            </a:endParaRPr>
          </a:p>
        </p:txBody>
      </p:sp>
      <p:sp>
        <p:nvSpPr>
          <p:cNvPr id="8" name="TextBox 7"/>
          <p:cNvSpPr txBox="1"/>
          <p:nvPr/>
        </p:nvSpPr>
        <p:spPr>
          <a:xfrm>
            <a:off x="279070" y="1473774"/>
            <a:ext cx="3758540" cy="1938992"/>
          </a:xfrm>
          <a:prstGeom prst="rect">
            <a:avLst/>
          </a:prstGeom>
          <a:noFill/>
        </p:spPr>
        <p:txBody>
          <a:bodyPr wrap="square" rtlCol="0">
            <a:spAutoFit/>
          </a:bodyPr>
          <a:lstStyle/>
          <a:p>
            <a:r>
              <a:rPr lang="en-US" sz="2400" dirty="0">
                <a:solidFill>
                  <a:srgbClr val="0070C0"/>
                </a:solidFill>
              </a:rPr>
              <a:t>Photon beam </a:t>
            </a:r>
            <a:r>
              <a:rPr lang="en-US" sz="2400" b="1" dirty="0">
                <a:solidFill>
                  <a:srgbClr val="0070C0"/>
                </a:solidFill>
              </a:rPr>
              <a:t>asymmetry measurements</a:t>
            </a:r>
            <a:r>
              <a:rPr lang="en-US" sz="2400" dirty="0">
                <a:solidFill>
                  <a:srgbClr val="0070C0"/>
                </a:solidFill>
              </a:rPr>
              <a:t>. Need to understand the photon polarization, but most other factors cancel out.</a:t>
            </a:r>
          </a:p>
        </p:txBody>
      </p:sp>
      <p:pic>
        <p:nvPicPr>
          <p:cNvPr id="15" name="Picture 14"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412766"/>
            <a:ext cx="2743200" cy="444500"/>
          </a:xfrm>
          <a:prstGeom prst="rect">
            <a:avLst/>
          </a:prstGeom>
        </p:spPr>
      </p:pic>
      <p:pic>
        <p:nvPicPr>
          <p:cNvPr id="16" name="Picture 1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094568"/>
            <a:ext cx="2667000" cy="444500"/>
          </a:xfrm>
          <a:prstGeom prst="rect">
            <a:avLst/>
          </a:prstGeom>
        </p:spPr>
      </p:pic>
      <p:sp>
        <p:nvSpPr>
          <p:cNvPr id="3" name="Rectangle 2"/>
          <p:cNvSpPr/>
          <p:nvPr/>
        </p:nvSpPr>
        <p:spPr>
          <a:xfrm>
            <a:off x="190006" y="1822385"/>
            <a:ext cx="4548250" cy="3759018"/>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70C0"/>
                </a:solidFill>
              </a:rPr>
              <a:t>Spin-density matrix </a:t>
            </a:r>
            <a:r>
              <a:rPr lang="en-US" sz="2400" dirty="0">
                <a:solidFill>
                  <a:srgbClr val="0070C0"/>
                </a:solidFill>
              </a:rPr>
              <a:t>elements of </a:t>
            </a:r>
            <a:r>
              <a:rPr lang="en-US" sz="2400" b="1" dirty="0">
                <a:solidFill>
                  <a:srgbClr val="0070C0"/>
                </a:solidFill>
              </a:rPr>
              <a:t>vector mesons </a:t>
            </a:r>
            <a:r>
              <a:rPr lang="en-US" sz="2400" dirty="0">
                <a:solidFill>
                  <a:srgbClr val="0070C0"/>
                </a:solidFill>
              </a:rPr>
              <a:t>are obtained by fitting complicated angular distributions.</a:t>
            </a:r>
          </a:p>
          <a:p>
            <a:endParaRPr lang="en-US" sz="2400" dirty="0">
              <a:solidFill>
                <a:srgbClr val="0070C0"/>
              </a:solidFill>
            </a:endParaRPr>
          </a:p>
          <a:p>
            <a:endParaRPr lang="en-US" sz="2400" dirty="0">
              <a:solidFill>
                <a:srgbClr val="0070C0"/>
              </a:solidFill>
            </a:endParaRPr>
          </a:p>
          <a:p>
            <a:r>
              <a:rPr lang="en-US" sz="2400" dirty="0">
                <a:solidFill>
                  <a:srgbClr val="0070C0"/>
                </a:solidFill>
              </a:rPr>
              <a:t>Requires understanding of detector acceptance.</a:t>
            </a:r>
          </a:p>
        </p:txBody>
      </p:sp>
      <p:pic>
        <p:nvPicPr>
          <p:cNvPr id="7" name="Picture 6"/>
          <p:cNvPicPr>
            <a:picLocks noChangeAspect="1"/>
          </p:cNvPicPr>
          <p:nvPr/>
        </p:nvPicPr>
        <p:blipFill>
          <a:blip r:embed="rId4"/>
          <a:stretch>
            <a:fillRect/>
          </a:stretch>
        </p:blipFill>
        <p:spPr>
          <a:xfrm>
            <a:off x="279070" y="4072890"/>
            <a:ext cx="4376057" cy="280250"/>
          </a:xfrm>
          <a:prstGeom prst="rect">
            <a:avLst/>
          </a:prstGeom>
        </p:spPr>
      </p:pic>
      <p:sp>
        <p:nvSpPr>
          <p:cNvPr id="10" name="Slide Number Placeholder 9">
            <a:extLst>
              <a:ext uri="{FF2B5EF4-FFF2-40B4-BE49-F238E27FC236}">
                <a16:creationId xmlns:a16="http://schemas.microsoft.com/office/drawing/2014/main" id="{4E60BBC4-C6BC-5845-A68C-09DE2F628129}"/>
              </a:ext>
            </a:extLst>
          </p:cNvPr>
          <p:cNvSpPr>
            <a:spLocks noGrp="1"/>
          </p:cNvSpPr>
          <p:nvPr>
            <p:ph type="sldNum" sz="quarter" idx="12"/>
          </p:nvPr>
        </p:nvSpPr>
        <p:spPr/>
        <p:txBody>
          <a:bodyPr/>
          <a:lstStyle/>
          <a:p>
            <a:fld id="{6294C92D-0306-4E69-9CD3-20855E849650}" type="slidenum">
              <a:rPr kumimoji="0" lang="en-US" smtClean="0"/>
              <a:t>36</a:t>
            </a:fld>
            <a:endParaRPr kumimoji="0" lang="en-US"/>
          </a:p>
        </p:txBody>
      </p:sp>
    </p:spTree>
    <p:extLst>
      <p:ext uri="{BB962C8B-B14F-4D97-AF65-F5344CB8AC3E}">
        <p14:creationId xmlns:p14="http://schemas.microsoft.com/office/powerpoint/2010/main" val="17384772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lumMod val="75000"/>
                  </a:schemeClr>
                </a:solidFill>
              </a:rPr>
              <a:t>Doing Physics with GlueX</a:t>
            </a:r>
          </a:p>
        </p:txBody>
      </p:sp>
      <p:sp>
        <p:nvSpPr>
          <p:cNvPr id="4" name="Date Placeholder 3"/>
          <p:cNvSpPr>
            <a:spLocks noGrp="1"/>
          </p:cNvSpPr>
          <p:nvPr>
            <p:ph type="dt" sz="half" idx="10"/>
          </p:nvPr>
        </p:nvSpPr>
        <p:spPr/>
        <p:txBody>
          <a:bodyPr/>
          <a:lstStyle/>
          <a:p>
            <a:r>
              <a:rPr lang="en-US"/>
              <a:t>October 18, 2018</a:t>
            </a:r>
          </a:p>
        </p:txBody>
      </p:sp>
      <p:sp>
        <p:nvSpPr>
          <p:cNvPr id="5" name="Footer Placeholder 4"/>
          <p:cNvSpPr>
            <a:spLocks noGrp="1"/>
          </p:cNvSpPr>
          <p:nvPr>
            <p:ph type="ftr" sz="quarter" idx="11"/>
          </p:nvPr>
        </p:nvSpPr>
        <p:spPr/>
        <p:txBody>
          <a:bodyPr/>
          <a:lstStyle/>
          <a:p>
            <a:r>
              <a:rPr kumimoji="0" lang="en-US"/>
              <a:t>GWU</a:t>
            </a:r>
          </a:p>
        </p:txBody>
      </p:sp>
      <p:sp>
        <p:nvSpPr>
          <p:cNvPr id="9" name="TextBox 8"/>
          <p:cNvSpPr txBox="1"/>
          <p:nvPr/>
        </p:nvSpPr>
        <p:spPr>
          <a:xfrm>
            <a:off x="3942608" y="1479095"/>
            <a:ext cx="4833257" cy="4524315"/>
          </a:xfrm>
          <a:prstGeom prst="rect">
            <a:avLst/>
          </a:prstGeom>
          <a:noFill/>
        </p:spPr>
        <p:txBody>
          <a:bodyPr wrap="square" rtlCol="0">
            <a:spAutoFit/>
          </a:bodyPr>
          <a:lstStyle/>
          <a:p>
            <a:r>
              <a:rPr lang="en-US" sz="2400" dirty="0">
                <a:solidFill>
                  <a:schemeClr val="bg1">
                    <a:lumMod val="75000"/>
                  </a:schemeClr>
                </a:solidFill>
              </a:rPr>
              <a:t>Understand the photon’s polarization.</a:t>
            </a:r>
          </a:p>
          <a:p>
            <a:endParaRPr lang="en-US" sz="2400" dirty="0">
              <a:solidFill>
                <a:schemeClr val="bg1">
                  <a:lumMod val="75000"/>
                </a:schemeClr>
              </a:solidFill>
            </a:endParaRPr>
          </a:p>
          <a:p>
            <a:r>
              <a:rPr lang="en-US" sz="2400" dirty="0">
                <a:solidFill>
                  <a:schemeClr val="bg1">
                    <a:lumMod val="75000"/>
                  </a:schemeClr>
                </a:solidFill>
              </a:rPr>
              <a:t>Understand the photon beam.</a:t>
            </a:r>
          </a:p>
          <a:p>
            <a:endParaRPr lang="en-US" sz="2400" dirty="0">
              <a:solidFill>
                <a:schemeClr val="bg1">
                  <a:lumMod val="75000"/>
                </a:schemeClr>
              </a:solidFill>
            </a:endParaRPr>
          </a:p>
          <a:p>
            <a:r>
              <a:rPr lang="en-US" sz="2400" dirty="0">
                <a:solidFill>
                  <a:schemeClr val="bg1">
                    <a:lumMod val="75000"/>
                  </a:schemeClr>
                </a:solidFill>
              </a:rPr>
              <a:t>Know the efficiency and acceptance of the experimental apparatus. </a:t>
            </a:r>
          </a:p>
          <a:p>
            <a:endParaRPr lang="en-US" sz="2400" dirty="0">
              <a:solidFill>
                <a:schemeClr val="bg1">
                  <a:lumMod val="75000"/>
                </a:schemeClr>
              </a:solidFill>
            </a:endParaRPr>
          </a:p>
          <a:p>
            <a:r>
              <a:rPr lang="en-US" sz="2400" dirty="0">
                <a:solidFill>
                  <a:schemeClr val="bg1">
                    <a:lumMod val="75000"/>
                  </a:schemeClr>
                </a:solidFill>
              </a:rPr>
              <a:t>Have a very accurate model of the detector (simulation).</a:t>
            </a:r>
          </a:p>
          <a:p>
            <a:endParaRPr lang="en-US" sz="2400" dirty="0">
              <a:solidFill>
                <a:schemeClr val="bg1">
                  <a:lumMod val="75000"/>
                </a:schemeClr>
              </a:solidFill>
            </a:endParaRPr>
          </a:p>
        </p:txBody>
      </p:sp>
      <p:sp>
        <p:nvSpPr>
          <p:cNvPr id="8" name="TextBox 7"/>
          <p:cNvSpPr txBox="1"/>
          <p:nvPr/>
        </p:nvSpPr>
        <p:spPr>
          <a:xfrm>
            <a:off x="279070" y="1473774"/>
            <a:ext cx="3758540" cy="1938992"/>
          </a:xfrm>
          <a:prstGeom prst="rect">
            <a:avLst/>
          </a:prstGeom>
          <a:noFill/>
        </p:spPr>
        <p:txBody>
          <a:bodyPr wrap="square" rtlCol="0">
            <a:spAutoFit/>
          </a:bodyPr>
          <a:lstStyle/>
          <a:p>
            <a:r>
              <a:rPr lang="en-US" sz="2400" dirty="0">
                <a:solidFill>
                  <a:srgbClr val="0070C0"/>
                </a:solidFill>
              </a:rPr>
              <a:t>Photon beam </a:t>
            </a:r>
            <a:r>
              <a:rPr lang="en-US" sz="2400" b="1" dirty="0">
                <a:solidFill>
                  <a:srgbClr val="0070C0"/>
                </a:solidFill>
              </a:rPr>
              <a:t>asymmetry measurements</a:t>
            </a:r>
            <a:r>
              <a:rPr lang="en-US" sz="2400" dirty="0">
                <a:solidFill>
                  <a:srgbClr val="0070C0"/>
                </a:solidFill>
              </a:rPr>
              <a:t>. Need to understand the photon polarization, but most other factors cancel out.</a:t>
            </a:r>
          </a:p>
        </p:txBody>
      </p:sp>
      <p:pic>
        <p:nvPicPr>
          <p:cNvPr id="15" name="Picture 14"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412766"/>
            <a:ext cx="2743200" cy="444500"/>
          </a:xfrm>
          <a:prstGeom prst="rect">
            <a:avLst/>
          </a:prstGeom>
        </p:spPr>
      </p:pic>
      <p:pic>
        <p:nvPicPr>
          <p:cNvPr id="16" name="Picture 1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094568"/>
            <a:ext cx="2667000" cy="444500"/>
          </a:xfrm>
          <a:prstGeom prst="rect">
            <a:avLst/>
          </a:prstGeom>
        </p:spPr>
      </p:pic>
      <p:sp>
        <p:nvSpPr>
          <p:cNvPr id="3" name="Rectangle 2"/>
          <p:cNvSpPr/>
          <p:nvPr/>
        </p:nvSpPr>
        <p:spPr>
          <a:xfrm>
            <a:off x="190006" y="1822385"/>
            <a:ext cx="4548250" cy="3759018"/>
          </a:xfrm>
          <a:prstGeom prst="rect">
            <a:avLst/>
          </a:prstGeom>
          <a:solidFill>
            <a:srgbClr val="DBF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70C0"/>
                </a:solidFill>
              </a:rPr>
              <a:t>Opportunistic Physics from data exploration! Focus on results where small statistics and modest errors can have a big impact.</a:t>
            </a:r>
          </a:p>
          <a:p>
            <a:endParaRPr lang="en-US" sz="2400" dirty="0">
              <a:solidFill>
                <a:srgbClr val="0070C0"/>
              </a:solidFill>
            </a:endParaRPr>
          </a:p>
          <a:p>
            <a:r>
              <a:rPr lang="en-US" sz="2400" dirty="0" err="1">
                <a:solidFill>
                  <a:srgbClr val="002060"/>
                </a:solidFill>
              </a:rPr>
              <a:t>Charmonium</a:t>
            </a:r>
            <a:endParaRPr lang="en-US" sz="2400" dirty="0">
              <a:solidFill>
                <a:srgbClr val="002060"/>
              </a:solidFill>
            </a:endParaRPr>
          </a:p>
          <a:p>
            <a:r>
              <a:rPr lang="en-US" sz="2400" dirty="0">
                <a:solidFill>
                  <a:srgbClr val="002060"/>
                </a:solidFill>
              </a:rPr>
              <a:t>Double-strange Baryons</a:t>
            </a:r>
          </a:p>
          <a:p>
            <a:r>
              <a:rPr lang="en-US" sz="2400" dirty="0">
                <a:solidFill>
                  <a:srgbClr val="002060"/>
                </a:solidFill>
              </a:rPr>
              <a:t>BSM Physics </a:t>
            </a:r>
          </a:p>
        </p:txBody>
      </p:sp>
      <p:sp>
        <p:nvSpPr>
          <p:cNvPr id="7" name="Slide Number Placeholder 6">
            <a:extLst>
              <a:ext uri="{FF2B5EF4-FFF2-40B4-BE49-F238E27FC236}">
                <a16:creationId xmlns:a16="http://schemas.microsoft.com/office/drawing/2014/main" id="{854BD788-1AF8-BD4D-A73F-B2AFB696B016}"/>
              </a:ext>
            </a:extLst>
          </p:cNvPr>
          <p:cNvSpPr>
            <a:spLocks noGrp="1"/>
          </p:cNvSpPr>
          <p:nvPr>
            <p:ph type="sldNum" sz="quarter" idx="12"/>
          </p:nvPr>
        </p:nvSpPr>
        <p:spPr/>
        <p:txBody>
          <a:bodyPr/>
          <a:lstStyle/>
          <a:p>
            <a:fld id="{6294C92D-0306-4E69-9CD3-20855E849650}" type="slidenum">
              <a:rPr kumimoji="0" lang="en-US" smtClean="0"/>
              <a:t>37</a:t>
            </a:fld>
            <a:endParaRPr kumimoji="0" lang="en-US"/>
          </a:p>
        </p:txBody>
      </p:sp>
    </p:spTree>
    <p:extLst>
      <p:ext uri="{BB962C8B-B14F-4D97-AF65-F5344CB8AC3E}">
        <p14:creationId xmlns:p14="http://schemas.microsoft.com/office/powerpoint/2010/main" val="1755722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lumMod val="75000"/>
                  </a:schemeClr>
                </a:solidFill>
              </a:rPr>
              <a:t>Doing Physics with GlueX</a:t>
            </a:r>
          </a:p>
        </p:txBody>
      </p:sp>
      <p:sp>
        <p:nvSpPr>
          <p:cNvPr id="4" name="Date Placeholder 3"/>
          <p:cNvSpPr>
            <a:spLocks noGrp="1"/>
          </p:cNvSpPr>
          <p:nvPr>
            <p:ph type="dt" sz="half" idx="10"/>
          </p:nvPr>
        </p:nvSpPr>
        <p:spPr/>
        <p:txBody>
          <a:bodyPr/>
          <a:lstStyle/>
          <a:p>
            <a:r>
              <a:rPr lang="en-US"/>
              <a:t>October 18, 2018</a:t>
            </a:r>
          </a:p>
        </p:txBody>
      </p:sp>
      <p:sp>
        <p:nvSpPr>
          <p:cNvPr id="5" name="Footer Placeholder 4"/>
          <p:cNvSpPr>
            <a:spLocks noGrp="1"/>
          </p:cNvSpPr>
          <p:nvPr>
            <p:ph type="ftr" sz="quarter" idx="11"/>
          </p:nvPr>
        </p:nvSpPr>
        <p:spPr/>
        <p:txBody>
          <a:bodyPr/>
          <a:lstStyle/>
          <a:p>
            <a:r>
              <a:rPr kumimoji="0" lang="en-US"/>
              <a:t>GWU</a:t>
            </a:r>
          </a:p>
        </p:txBody>
      </p:sp>
      <p:sp>
        <p:nvSpPr>
          <p:cNvPr id="9" name="TextBox 8"/>
          <p:cNvSpPr txBox="1"/>
          <p:nvPr/>
        </p:nvSpPr>
        <p:spPr>
          <a:xfrm>
            <a:off x="3942608" y="1479095"/>
            <a:ext cx="4833257" cy="4524315"/>
          </a:xfrm>
          <a:prstGeom prst="rect">
            <a:avLst/>
          </a:prstGeom>
          <a:noFill/>
        </p:spPr>
        <p:txBody>
          <a:bodyPr wrap="square" rtlCol="0">
            <a:spAutoFit/>
          </a:bodyPr>
          <a:lstStyle/>
          <a:p>
            <a:r>
              <a:rPr lang="en-US" sz="2400" dirty="0">
                <a:solidFill>
                  <a:schemeClr val="bg1">
                    <a:lumMod val="75000"/>
                  </a:schemeClr>
                </a:solidFill>
              </a:rPr>
              <a:t>Understand the photon’s polarization.</a:t>
            </a:r>
          </a:p>
          <a:p>
            <a:endParaRPr lang="en-US" sz="2400" dirty="0">
              <a:solidFill>
                <a:schemeClr val="bg1">
                  <a:lumMod val="75000"/>
                </a:schemeClr>
              </a:solidFill>
            </a:endParaRPr>
          </a:p>
          <a:p>
            <a:r>
              <a:rPr lang="en-US" sz="2400" dirty="0">
                <a:solidFill>
                  <a:schemeClr val="bg1">
                    <a:lumMod val="75000"/>
                  </a:schemeClr>
                </a:solidFill>
              </a:rPr>
              <a:t>Understand the photon beam.</a:t>
            </a:r>
          </a:p>
          <a:p>
            <a:endParaRPr lang="en-US" sz="2400" dirty="0">
              <a:solidFill>
                <a:schemeClr val="bg1">
                  <a:lumMod val="75000"/>
                </a:schemeClr>
              </a:solidFill>
            </a:endParaRPr>
          </a:p>
          <a:p>
            <a:r>
              <a:rPr lang="en-US" sz="2400" dirty="0">
                <a:solidFill>
                  <a:schemeClr val="bg1">
                    <a:lumMod val="75000"/>
                  </a:schemeClr>
                </a:solidFill>
              </a:rPr>
              <a:t>Know the efficiency and acceptance of the experimental apparatus. </a:t>
            </a:r>
          </a:p>
          <a:p>
            <a:endParaRPr lang="en-US" sz="2400" dirty="0">
              <a:solidFill>
                <a:schemeClr val="bg1">
                  <a:lumMod val="75000"/>
                </a:schemeClr>
              </a:solidFill>
            </a:endParaRPr>
          </a:p>
          <a:p>
            <a:r>
              <a:rPr lang="en-US" sz="2400" dirty="0">
                <a:solidFill>
                  <a:schemeClr val="bg1">
                    <a:lumMod val="75000"/>
                  </a:schemeClr>
                </a:solidFill>
              </a:rPr>
              <a:t>Have a very accurate model of the detector (simulation).</a:t>
            </a:r>
          </a:p>
          <a:p>
            <a:endParaRPr lang="en-US" sz="2400" dirty="0">
              <a:solidFill>
                <a:schemeClr val="bg1">
                  <a:lumMod val="75000"/>
                </a:schemeClr>
              </a:solidFill>
            </a:endParaRPr>
          </a:p>
        </p:txBody>
      </p:sp>
      <p:sp>
        <p:nvSpPr>
          <p:cNvPr id="8" name="TextBox 7"/>
          <p:cNvSpPr txBox="1"/>
          <p:nvPr/>
        </p:nvSpPr>
        <p:spPr>
          <a:xfrm>
            <a:off x="279070" y="1473774"/>
            <a:ext cx="3758540" cy="1938992"/>
          </a:xfrm>
          <a:prstGeom prst="rect">
            <a:avLst/>
          </a:prstGeom>
          <a:noFill/>
        </p:spPr>
        <p:txBody>
          <a:bodyPr wrap="square" rtlCol="0">
            <a:spAutoFit/>
          </a:bodyPr>
          <a:lstStyle/>
          <a:p>
            <a:r>
              <a:rPr lang="en-US" sz="2400" dirty="0">
                <a:solidFill>
                  <a:srgbClr val="0070C0"/>
                </a:solidFill>
              </a:rPr>
              <a:t>Photon beam </a:t>
            </a:r>
            <a:r>
              <a:rPr lang="en-US" sz="2400" b="1" dirty="0">
                <a:solidFill>
                  <a:srgbClr val="0070C0"/>
                </a:solidFill>
              </a:rPr>
              <a:t>asymmetry measurements</a:t>
            </a:r>
            <a:r>
              <a:rPr lang="en-US" sz="2400" dirty="0">
                <a:solidFill>
                  <a:srgbClr val="0070C0"/>
                </a:solidFill>
              </a:rPr>
              <a:t>. Need to understand the photon polarization, but most other factors cancel out.</a:t>
            </a:r>
          </a:p>
        </p:txBody>
      </p:sp>
      <p:pic>
        <p:nvPicPr>
          <p:cNvPr id="15" name="Picture 14"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412766"/>
            <a:ext cx="2743200" cy="444500"/>
          </a:xfrm>
          <a:prstGeom prst="rect">
            <a:avLst/>
          </a:prstGeom>
        </p:spPr>
      </p:pic>
      <p:pic>
        <p:nvPicPr>
          <p:cNvPr id="16" name="Picture 1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094568"/>
            <a:ext cx="2667000" cy="444500"/>
          </a:xfrm>
          <a:prstGeom prst="rect">
            <a:avLst/>
          </a:prstGeom>
        </p:spPr>
      </p:pic>
      <p:sp>
        <p:nvSpPr>
          <p:cNvPr id="3" name="Rectangle 2"/>
          <p:cNvSpPr/>
          <p:nvPr/>
        </p:nvSpPr>
        <p:spPr>
          <a:xfrm>
            <a:off x="190006" y="1822385"/>
            <a:ext cx="4548250" cy="3759018"/>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70C0"/>
                </a:solidFill>
              </a:rPr>
              <a:t>Amplitude analysis of known states. Full understanding of the detector where the answer is known.</a:t>
            </a:r>
          </a:p>
          <a:p>
            <a:endParaRPr lang="en-US" sz="2400" dirty="0">
              <a:solidFill>
                <a:srgbClr val="002060"/>
              </a:solidFill>
            </a:endParaRPr>
          </a:p>
          <a:p>
            <a:r>
              <a:rPr lang="en-US" sz="2400" dirty="0">
                <a:solidFill>
                  <a:srgbClr val="002060"/>
                </a:solidFill>
              </a:rPr>
              <a:t>This then leads to the search for new states, in particular the exotic hybrid mesons.</a:t>
            </a:r>
            <a:endParaRPr lang="en-US" sz="2400" dirty="0">
              <a:solidFill>
                <a:srgbClr val="0070C0"/>
              </a:solidFill>
            </a:endParaRPr>
          </a:p>
        </p:txBody>
      </p:sp>
      <p:sp>
        <p:nvSpPr>
          <p:cNvPr id="7" name="Slide Number Placeholder 6">
            <a:extLst>
              <a:ext uri="{FF2B5EF4-FFF2-40B4-BE49-F238E27FC236}">
                <a16:creationId xmlns:a16="http://schemas.microsoft.com/office/drawing/2014/main" id="{7EBAC682-7AE6-7047-A787-92F473EC1D4F}"/>
              </a:ext>
            </a:extLst>
          </p:cNvPr>
          <p:cNvSpPr>
            <a:spLocks noGrp="1"/>
          </p:cNvSpPr>
          <p:nvPr>
            <p:ph type="sldNum" sz="quarter" idx="12"/>
          </p:nvPr>
        </p:nvSpPr>
        <p:spPr/>
        <p:txBody>
          <a:bodyPr/>
          <a:lstStyle/>
          <a:p>
            <a:fld id="{6294C92D-0306-4E69-9CD3-20855E849650}" type="slidenum">
              <a:rPr kumimoji="0" lang="en-US" smtClean="0"/>
              <a:t>38</a:t>
            </a:fld>
            <a:endParaRPr kumimoji="0" lang="en-US"/>
          </a:p>
        </p:txBody>
      </p:sp>
    </p:spTree>
    <p:extLst>
      <p:ext uri="{BB962C8B-B14F-4D97-AF65-F5344CB8AC3E}">
        <p14:creationId xmlns:p14="http://schemas.microsoft.com/office/powerpoint/2010/main" val="6800019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0" y="347472"/>
            <a:ext cx="4598789" cy="566928"/>
          </a:xfrm>
          <a:ln/>
        </p:spPr>
        <p:txBody>
          <a:bodyPr>
            <a:normAutofit fontScale="90000"/>
          </a:bodyPr>
          <a:lstStyle/>
          <a:p>
            <a:pPr marL="286856"/>
            <a:r>
              <a:rPr lang="en-US" dirty="0"/>
              <a:t>π</a:t>
            </a:r>
            <a:r>
              <a:rPr lang="en-US" baseline="32000" dirty="0"/>
              <a:t>0 </a:t>
            </a:r>
            <a:r>
              <a:rPr lang="en-US" dirty="0"/>
              <a:t>beam asymmetry</a:t>
            </a:r>
          </a:p>
        </p:txBody>
      </p:sp>
      <p:sp>
        <p:nvSpPr>
          <p:cNvPr id="17410" name="Rectangle 2"/>
          <p:cNvSpPr>
            <a:spLocks noGrp="1" noChangeArrowheads="1"/>
          </p:cNvSpPr>
          <p:nvPr>
            <p:ph type="body" idx="1"/>
          </p:nvPr>
        </p:nvSpPr>
        <p:spPr>
          <a:xfrm>
            <a:off x="276820" y="1009055"/>
            <a:ext cx="4321969" cy="5259586"/>
          </a:xfrm>
          <a:ln/>
        </p:spPr>
        <p:txBody>
          <a:bodyPr>
            <a:normAutofit/>
          </a:bodyPr>
          <a:lstStyle/>
          <a:p>
            <a:pPr marL="0" indent="0">
              <a:buNone/>
            </a:pPr>
            <a:r>
              <a:rPr lang="en-US" sz="2100" dirty="0">
                <a:solidFill>
                  <a:srgbClr val="000090"/>
                </a:solidFill>
              </a:rPr>
              <a:t>Beam asymmetry </a:t>
            </a:r>
            <a:r>
              <a:rPr lang="en-US" sz="2100" dirty="0" err="1">
                <a:solidFill>
                  <a:srgbClr val="000090"/>
                </a:solidFill>
              </a:rPr>
              <a:t>Σ</a:t>
            </a:r>
            <a:r>
              <a:rPr lang="en-US" sz="2100" dirty="0">
                <a:solidFill>
                  <a:srgbClr val="000090"/>
                </a:solidFill>
              </a:rPr>
              <a:t> provides insight into dominant production mechanism</a:t>
            </a:r>
          </a:p>
          <a:p>
            <a:pPr marL="0" indent="0">
              <a:spcBef>
                <a:spcPts val="1908"/>
              </a:spcBef>
              <a:buNone/>
            </a:pPr>
            <a:endParaRPr lang="en-US" sz="2100" dirty="0"/>
          </a:p>
          <a:p>
            <a:pPr marL="0" indent="0">
              <a:spcBef>
                <a:spcPts val="1908"/>
              </a:spcBef>
              <a:buNone/>
            </a:pPr>
            <a:endParaRPr lang="en-US" sz="2100" dirty="0"/>
          </a:p>
          <a:p>
            <a:pPr marL="0" indent="0">
              <a:spcBef>
                <a:spcPts val="1908"/>
              </a:spcBef>
              <a:buNone/>
            </a:pPr>
            <a:r>
              <a:rPr lang="en-US" sz="2100" dirty="0">
                <a:solidFill>
                  <a:srgbClr val="660066"/>
                </a:solidFill>
              </a:rPr>
              <a:t>Understanding production mechanism critical to disentangling J</a:t>
            </a:r>
            <a:r>
              <a:rPr lang="en-US" sz="2100" baseline="32000" dirty="0">
                <a:solidFill>
                  <a:srgbClr val="660066"/>
                </a:solidFill>
              </a:rPr>
              <a:t>PC</a:t>
            </a:r>
            <a:r>
              <a:rPr lang="en-US" sz="2100" dirty="0">
                <a:solidFill>
                  <a:srgbClr val="660066"/>
                </a:solidFill>
              </a:rPr>
              <a:t> of observed states in exotic hybrid search.</a:t>
            </a:r>
          </a:p>
          <a:p>
            <a:pPr marL="0" indent="0">
              <a:spcBef>
                <a:spcPts val="1908"/>
              </a:spcBef>
              <a:buNone/>
            </a:pPr>
            <a:r>
              <a:rPr lang="en-US" sz="2100" dirty="0">
                <a:solidFill>
                  <a:srgbClr val="000090"/>
                </a:solidFill>
                <a:cs typeface="Lucida Grande" charset="0"/>
              </a:rPr>
              <a:t>From experimental standpoint easily extended to </a:t>
            </a:r>
            <a:r>
              <a:rPr lang="en-US" sz="2100" dirty="0" err="1">
                <a:solidFill>
                  <a:srgbClr val="000090"/>
                </a:solidFill>
                <a:cs typeface="Lucida Grande" charset="0"/>
              </a:rPr>
              <a:t>ɣp→pη</a:t>
            </a:r>
            <a:r>
              <a:rPr lang="en-US" sz="2100" dirty="0">
                <a:solidFill>
                  <a:srgbClr val="000090"/>
                </a:solidFill>
                <a:cs typeface="Lucida Grande" charset="0"/>
              </a:rPr>
              <a:t> where there are </a:t>
            </a:r>
            <a:r>
              <a:rPr lang="en-US" sz="2100" dirty="0">
                <a:solidFill>
                  <a:srgbClr val="000090"/>
                </a:solidFill>
              </a:rPr>
              <a:t>no previous measurements! </a:t>
            </a: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8422" y="3740424"/>
            <a:ext cx="4339828" cy="2841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892" y="2171031"/>
            <a:ext cx="3607594" cy="1145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17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8209" y="1071562"/>
            <a:ext cx="1941091" cy="2089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grpSp>
        <p:nvGrpSpPr>
          <p:cNvPr id="17417" name="Group 9"/>
          <p:cNvGrpSpPr>
            <a:grpSpLocks/>
          </p:cNvGrpSpPr>
          <p:nvPr/>
        </p:nvGrpSpPr>
        <p:grpSpPr bwMode="auto">
          <a:xfrm>
            <a:off x="7124775" y="1593950"/>
            <a:ext cx="1483374" cy="1218902"/>
            <a:chOff x="0" y="60"/>
            <a:chExt cx="1328" cy="1092"/>
          </a:xfrm>
        </p:grpSpPr>
        <p:pic>
          <p:nvPicPr>
            <p:cNvPr id="174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 y="480"/>
              <a:ext cx="1192" cy="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1741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 y="848"/>
              <a:ext cx="1144" cy="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17416" name="Rectangle 8"/>
            <p:cNvSpPr>
              <a:spLocks/>
            </p:cNvSpPr>
            <p:nvPr/>
          </p:nvSpPr>
          <p:spPr bwMode="auto">
            <a:xfrm>
              <a:off x="0" y="60"/>
              <a:ext cx="1271"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a:solidFill>
                    <a:srgbClr val="343434"/>
                  </a:solidFill>
                  <a:ea typeface="ＭＳ Ｐゴシック" charset="0"/>
                  <a:cs typeface="Helvetica Neue Bold Condensed" charset="0"/>
                </a:rPr>
                <a:t>Exchange J</a:t>
              </a:r>
              <a:r>
                <a:rPr lang="en-US" baseline="32000">
                  <a:solidFill>
                    <a:srgbClr val="343434"/>
                  </a:solidFill>
                  <a:ea typeface="ＭＳ Ｐゴシック" charset="0"/>
                  <a:cs typeface="Helvetica Neue Bold Condensed" charset="0"/>
                </a:rPr>
                <a:t>PC</a:t>
              </a:r>
            </a:p>
          </p:txBody>
        </p:sp>
      </p:grpSp>
      <p:sp>
        <p:nvSpPr>
          <p:cNvPr id="17418" name="Rectangle 10"/>
          <p:cNvSpPr>
            <a:spLocks/>
          </p:cNvSpPr>
          <p:nvPr/>
        </p:nvSpPr>
        <p:spPr bwMode="auto">
          <a:xfrm>
            <a:off x="6218412" y="3512507"/>
            <a:ext cx="298132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700">
                <a:solidFill>
                  <a:srgbClr val="003DCC"/>
                </a:solidFill>
                <a:ea typeface="ＭＳ Ｐゴシック" charset="0"/>
                <a:cs typeface="Helvetica Neue Bold Condensed" charset="0"/>
              </a:rPr>
              <a:t>Mathieu et al. PRD 92, 074013</a:t>
            </a:r>
          </a:p>
        </p:txBody>
      </p:sp>
      <p:pic>
        <p:nvPicPr>
          <p:cNvPr id="1741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0016" y="2991445"/>
            <a:ext cx="107156" cy="21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17420" name="Picture 12"/>
          <p:cNvPicPr>
            <a:picLocks noChangeAspect="1" noChangeArrowheads="1"/>
          </p:cNvPicPr>
          <p:nvPr/>
        </p:nvPicPr>
        <p:blipFill>
          <a:blip r:embed="rId2">
            <a:extLst>
              <a:ext uri="{28A0092B-C50C-407E-A947-70E740481C1C}">
                <a14:useLocalDpi xmlns:a14="http://schemas.microsoft.com/office/drawing/2010/main" val="0"/>
              </a:ext>
            </a:extLst>
          </a:blip>
          <a:srcRect l="59875" t="39911" r="22839" b="38089"/>
          <a:stretch>
            <a:fillRect/>
          </a:stretch>
        </p:blipFill>
        <p:spPr bwMode="auto">
          <a:xfrm>
            <a:off x="7331273" y="5241726"/>
            <a:ext cx="1178719" cy="982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17421" name="Rectangle 13"/>
          <p:cNvSpPr>
            <a:spLocks/>
          </p:cNvSpPr>
          <p:nvPr/>
        </p:nvSpPr>
        <p:spPr bwMode="auto">
          <a:xfrm>
            <a:off x="7156029" y="4944398"/>
            <a:ext cx="1547242" cy="523220"/>
          </a:xfrm>
          <a:prstGeom prst="rect">
            <a:avLst/>
          </a:prstGeom>
          <a:solidFill>
            <a:schemeClr val="accent1"/>
          </a:solidFill>
          <a:ln>
            <a:noFill/>
          </a:ln>
          <a:extLs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700">
                <a:solidFill>
                  <a:srgbClr val="343434"/>
                </a:solidFill>
                <a:ea typeface="ＭＳ Ｐゴシック" charset="0"/>
                <a:cs typeface="Helvetica Neue Bold Condensed" charset="0"/>
              </a:rPr>
              <a:t>Data at different </a:t>
            </a:r>
          </a:p>
          <a:p>
            <a:r>
              <a:rPr lang="en-US" sz="1700">
                <a:solidFill>
                  <a:srgbClr val="343434"/>
                </a:solidFill>
                <a:ea typeface="ＭＳ Ｐゴシック" charset="0"/>
                <a:cs typeface="Helvetica Neue Bold Condensed" charset="0"/>
              </a:rPr>
              <a:t>beam energies</a:t>
            </a:r>
          </a:p>
        </p:txBody>
      </p:sp>
      <p:sp>
        <p:nvSpPr>
          <p:cNvPr id="2" name="Date Placeholder 1"/>
          <p:cNvSpPr>
            <a:spLocks noGrp="1"/>
          </p:cNvSpPr>
          <p:nvPr>
            <p:ph type="dt" sz="half" idx="10"/>
          </p:nvPr>
        </p:nvSpPr>
        <p:spPr/>
        <p:txBody>
          <a:bodyPr/>
          <a:lstStyle/>
          <a:p>
            <a:r>
              <a:rPr lang="en-US"/>
              <a:t>October 18, 2018</a:t>
            </a:r>
          </a:p>
        </p:txBody>
      </p:sp>
      <p:sp>
        <p:nvSpPr>
          <p:cNvPr id="3" name="Footer Placeholder 2"/>
          <p:cNvSpPr>
            <a:spLocks noGrp="1"/>
          </p:cNvSpPr>
          <p:nvPr>
            <p:ph type="ftr" sz="quarter" idx="11"/>
          </p:nvPr>
        </p:nvSpPr>
        <p:spPr/>
        <p:txBody>
          <a:bodyPr/>
          <a:lstStyle/>
          <a:p>
            <a:r>
              <a:rPr kumimoji="0" lang="en-US"/>
              <a:t>GWU</a:t>
            </a:r>
          </a:p>
        </p:txBody>
      </p:sp>
      <p:sp>
        <p:nvSpPr>
          <p:cNvPr id="4" name="Slide Number Placeholder 3">
            <a:extLst>
              <a:ext uri="{FF2B5EF4-FFF2-40B4-BE49-F238E27FC236}">
                <a16:creationId xmlns:a16="http://schemas.microsoft.com/office/drawing/2014/main" id="{B8686939-3855-2A4B-A9AE-93022C3ED405}"/>
              </a:ext>
            </a:extLst>
          </p:cNvPr>
          <p:cNvSpPr>
            <a:spLocks noGrp="1"/>
          </p:cNvSpPr>
          <p:nvPr>
            <p:ph type="sldNum" sz="quarter" idx="12"/>
          </p:nvPr>
        </p:nvSpPr>
        <p:spPr/>
        <p:txBody>
          <a:bodyPr/>
          <a:lstStyle/>
          <a:p>
            <a:fld id="{6294C92D-0306-4E69-9CD3-20855E849650}" type="slidenum">
              <a:rPr kumimoji="0" lang="en-US" smtClean="0"/>
              <a:t>39</a:t>
            </a:fld>
            <a:endParaRPr kumimoji="0" lang="en-US"/>
          </a:p>
        </p:txBody>
      </p:sp>
    </p:spTree>
    <p:extLst>
      <p:ext uri="{BB962C8B-B14F-4D97-AF65-F5344CB8AC3E}">
        <p14:creationId xmlns:p14="http://schemas.microsoft.com/office/powerpoint/2010/main" val="2526691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0472"/>
            <a:ext cx="6096000" cy="758887"/>
          </a:xfrm>
        </p:spPr>
        <p:txBody>
          <a:bodyPr>
            <a:normAutofit fontScale="90000"/>
          </a:bodyPr>
          <a:lstStyle/>
          <a:p>
            <a:r>
              <a:rPr lang="en-US" dirty="0">
                <a:solidFill>
                  <a:schemeClr val="tx2">
                    <a:lumMod val="75000"/>
                  </a:schemeClr>
                </a:solidFill>
              </a:rPr>
              <a:t>Quantum Chromo Dynamics</a:t>
            </a:r>
          </a:p>
        </p:txBody>
      </p:sp>
      <p:sp>
        <p:nvSpPr>
          <p:cNvPr id="4" name="Date Placeholder 3"/>
          <p:cNvSpPr>
            <a:spLocks noGrp="1"/>
          </p:cNvSpPr>
          <p:nvPr>
            <p:ph type="dt" sz="half" idx="10"/>
          </p:nvPr>
        </p:nvSpPr>
        <p:spPr/>
        <p:txBody>
          <a:bodyPr/>
          <a:lstStyle/>
          <a:p>
            <a:r>
              <a:rPr lang="en-US"/>
              <a:t>October 18, 2018</a:t>
            </a:r>
          </a:p>
        </p:txBody>
      </p:sp>
      <p:sp>
        <p:nvSpPr>
          <p:cNvPr id="5" name="Footer Placeholder 4"/>
          <p:cNvSpPr>
            <a:spLocks noGrp="1"/>
          </p:cNvSpPr>
          <p:nvPr>
            <p:ph type="ftr" sz="quarter" idx="11"/>
          </p:nvPr>
        </p:nvSpPr>
        <p:spPr/>
        <p:txBody>
          <a:bodyPr/>
          <a:lstStyle/>
          <a:p>
            <a:r>
              <a:rPr lang="en-US"/>
              <a:t>GWU</a:t>
            </a:r>
            <a:endParaRPr lang="en-US" dirty="0"/>
          </a:p>
        </p:txBody>
      </p:sp>
      <p:pic>
        <p:nvPicPr>
          <p:cNvPr id="7" name="Picture 6"/>
          <p:cNvPicPr>
            <a:picLocks noChangeAspect="1"/>
          </p:cNvPicPr>
          <p:nvPr/>
        </p:nvPicPr>
        <p:blipFill>
          <a:blip r:embed="rId3"/>
          <a:stretch>
            <a:fillRect/>
          </a:stretch>
        </p:blipFill>
        <p:spPr>
          <a:xfrm>
            <a:off x="175469" y="795885"/>
            <a:ext cx="2631701" cy="2092202"/>
          </a:xfrm>
          <a:prstGeom prst="rect">
            <a:avLst/>
          </a:prstGeom>
        </p:spPr>
      </p:pic>
      <p:sp>
        <p:nvSpPr>
          <p:cNvPr id="9" name="TextBox 8"/>
          <p:cNvSpPr txBox="1"/>
          <p:nvPr/>
        </p:nvSpPr>
        <p:spPr>
          <a:xfrm>
            <a:off x="2982639" y="895829"/>
            <a:ext cx="4596130" cy="369332"/>
          </a:xfrm>
          <a:prstGeom prst="rect">
            <a:avLst/>
          </a:prstGeom>
          <a:noFill/>
        </p:spPr>
        <p:txBody>
          <a:bodyPr wrap="none" rtlCol="0">
            <a:spAutoFit/>
          </a:bodyPr>
          <a:lstStyle/>
          <a:p>
            <a:r>
              <a:rPr lang="en-US" dirty="0">
                <a:solidFill>
                  <a:srgbClr val="0070C0"/>
                </a:solidFill>
              </a:rPr>
              <a:t>Which color-neutral objects exist in nature?</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435" y="3436444"/>
            <a:ext cx="2270204" cy="250382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422400"/>
            <a:ext cx="2014044" cy="2014044"/>
          </a:xfrm>
          <a:prstGeom prst="rect">
            <a:avLst/>
          </a:prstGeom>
        </p:spPr>
      </p:pic>
      <p:sp>
        <p:nvSpPr>
          <p:cNvPr id="18" name="TextBox 17"/>
          <p:cNvSpPr txBox="1"/>
          <p:nvPr/>
        </p:nvSpPr>
        <p:spPr>
          <a:xfrm>
            <a:off x="2982639" y="3848519"/>
            <a:ext cx="2624341" cy="1754326"/>
          </a:xfrm>
          <a:prstGeom prst="rect">
            <a:avLst/>
          </a:prstGeom>
          <a:noFill/>
        </p:spPr>
        <p:txBody>
          <a:bodyPr wrap="square" rtlCol="0">
            <a:spAutoFit/>
          </a:bodyPr>
          <a:lstStyle/>
          <a:p>
            <a:r>
              <a:rPr lang="en-US" dirty="0">
                <a:solidFill>
                  <a:srgbClr val="0070C0"/>
                </a:solidFill>
              </a:rPr>
              <a:t>Candidates exists in a number of </a:t>
            </a:r>
            <a:r>
              <a:rPr lang="en-US" dirty="0" err="1">
                <a:solidFill>
                  <a:srgbClr val="0070C0"/>
                </a:solidFill>
              </a:rPr>
              <a:t>charmonium</a:t>
            </a:r>
            <a:r>
              <a:rPr lang="en-US" dirty="0">
                <a:solidFill>
                  <a:srgbClr val="0070C0"/>
                </a:solidFill>
              </a:rPr>
              <a:t> states. There are also models in which some light-quark states are these states.</a:t>
            </a:r>
          </a:p>
        </p:txBody>
      </p:sp>
      <p:sp>
        <p:nvSpPr>
          <p:cNvPr id="20" name="TextBox 19"/>
          <p:cNvSpPr txBox="1"/>
          <p:nvPr/>
        </p:nvSpPr>
        <p:spPr>
          <a:xfrm>
            <a:off x="6065387" y="3479187"/>
            <a:ext cx="2947984" cy="1200329"/>
          </a:xfrm>
          <a:prstGeom prst="rect">
            <a:avLst/>
          </a:prstGeom>
          <a:noFill/>
        </p:spPr>
        <p:txBody>
          <a:bodyPr wrap="square" rtlCol="0">
            <a:spAutoFit/>
          </a:bodyPr>
          <a:lstStyle/>
          <a:p>
            <a:r>
              <a:rPr lang="en-US" dirty="0">
                <a:solidFill>
                  <a:srgbClr val="0070C0"/>
                </a:solidFill>
              </a:rPr>
              <a:t>The </a:t>
            </a:r>
            <a:r>
              <a:rPr lang="en-US" dirty="0" err="1">
                <a:solidFill>
                  <a:srgbClr val="0070C0"/>
                </a:solidFill>
              </a:rPr>
              <a:t>LHCb</a:t>
            </a:r>
            <a:r>
              <a:rPr lang="en-US" dirty="0">
                <a:solidFill>
                  <a:srgbClr val="0070C0"/>
                </a:solidFill>
              </a:rPr>
              <a:t> experiment has recently reported on </a:t>
            </a:r>
            <a:r>
              <a:rPr lang="en-US" dirty="0" err="1">
                <a:solidFill>
                  <a:srgbClr val="0070C0"/>
                </a:solidFill>
              </a:rPr>
              <a:t>pentaquark</a:t>
            </a:r>
            <a:r>
              <a:rPr lang="en-US" dirty="0">
                <a:solidFill>
                  <a:srgbClr val="0070C0"/>
                </a:solidFill>
              </a:rPr>
              <a:t> candidates involving charm quarks. </a:t>
            </a:r>
          </a:p>
        </p:txBody>
      </p:sp>
      <p:sp>
        <p:nvSpPr>
          <p:cNvPr id="3" name="Slide Number Placeholder 2">
            <a:extLst>
              <a:ext uri="{FF2B5EF4-FFF2-40B4-BE49-F238E27FC236}">
                <a16:creationId xmlns:a16="http://schemas.microsoft.com/office/drawing/2014/main" id="{379F4AB4-89F3-3A49-A858-13F9B28B17A2}"/>
              </a:ext>
            </a:extLst>
          </p:cNvPr>
          <p:cNvSpPr>
            <a:spLocks noGrp="1"/>
          </p:cNvSpPr>
          <p:nvPr>
            <p:ph type="sldNum" sz="quarter" idx="12"/>
          </p:nvPr>
        </p:nvSpPr>
        <p:spPr/>
        <p:txBody>
          <a:bodyPr/>
          <a:lstStyle/>
          <a:p>
            <a:fld id="{6294C92D-0306-4E69-9CD3-20855E849650}" type="slidenum">
              <a:rPr kumimoji="0" lang="en-US" smtClean="0"/>
              <a:t>4</a:t>
            </a:fld>
            <a:endParaRPr kumimoji="0" lang="en-US"/>
          </a:p>
        </p:txBody>
      </p:sp>
    </p:spTree>
    <p:extLst>
      <p:ext uri="{BB962C8B-B14F-4D97-AF65-F5344CB8AC3E}">
        <p14:creationId xmlns:p14="http://schemas.microsoft.com/office/powerpoint/2010/main" val="20489962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0_bea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3370" y="1177290"/>
            <a:ext cx="5040630" cy="5680710"/>
          </a:xfrm>
          <a:prstGeom prst="rect">
            <a:avLst/>
          </a:prstGeom>
        </p:spPr>
      </p:pic>
      <p:sp>
        <p:nvSpPr>
          <p:cNvPr id="2" name="Title 1"/>
          <p:cNvSpPr>
            <a:spLocks noGrp="1"/>
          </p:cNvSpPr>
          <p:nvPr>
            <p:ph type="title"/>
          </p:nvPr>
        </p:nvSpPr>
        <p:spPr>
          <a:xfrm>
            <a:off x="123743" y="312334"/>
            <a:ext cx="7498080" cy="687888"/>
          </a:xfrm>
        </p:spPr>
        <p:txBody>
          <a:bodyPr>
            <a:normAutofit fontScale="90000"/>
          </a:bodyPr>
          <a:lstStyle/>
          <a:p>
            <a:r>
              <a:rPr lang="en-US" dirty="0"/>
              <a:t>Photon-beam Polarization</a:t>
            </a:r>
          </a:p>
        </p:txBody>
      </p:sp>
      <p:pic>
        <p:nvPicPr>
          <p:cNvPr id="6" name="Picture 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8951" y="865605"/>
            <a:ext cx="4610100" cy="381000"/>
          </a:xfrm>
          <a:prstGeom prst="rect">
            <a:avLst/>
          </a:prstGeom>
        </p:spPr>
      </p:pic>
      <p:pic>
        <p:nvPicPr>
          <p:cNvPr id="7" name="Picture 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234" y="1106138"/>
            <a:ext cx="1422400" cy="342900"/>
          </a:xfrm>
          <a:prstGeom prst="rect">
            <a:avLst/>
          </a:prstGeom>
        </p:spPr>
      </p:pic>
      <p:sp>
        <p:nvSpPr>
          <p:cNvPr id="8" name="TextBox 7"/>
          <p:cNvSpPr txBox="1"/>
          <p:nvPr/>
        </p:nvSpPr>
        <p:spPr>
          <a:xfrm>
            <a:off x="1061292" y="1554955"/>
            <a:ext cx="3042078" cy="3785652"/>
          </a:xfrm>
          <a:prstGeom prst="rect">
            <a:avLst/>
          </a:prstGeom>
          <a:noFill/>
        </p:spPr>
        <p:txBody>
          <a:bodyPr wrap="square" rtlCol="0">
            <a:spAutoFit/>
          </a:bodyPr>
          <a:lstStyle/>
          <a:p>
            <a:r>
              <a:rPr lang="en-US" sz="2000" dirty="0">
                <a:solidFill>
                  <a:srgbClr val="0000FF"/>
                </a:solidFill>
              </a:rPr>
              <a:t>Coherent bremsstrahlung where we use the the 8.5 to 9.0 </a:t>
            </a:r>
            <a:r>
              <a:rPr lang="en-US" sz="2000" dirty="0" err="1">
                <a:solidFill>
                  <a:srgbClr val="0000FF"/>
                </a:solidFill>
              </a:rPr>
              <a:t>GeV</a:t>
            </a:r>
            <a:r>
              <a:rPr lang="en-US" sz="2000" dirty="0">
                <a:solidFill>
                  <a:srgbClr val="0000FF"/>
                </a:solidFill>
              </a:rPr>
              <a:t> photons.</a:t>
            </a:r>
          </a:p>
          <a:p>
            <a:endParaRPr lang="en-US" sz="2000" dirty="0">
              <a:solidFill>
                <a:srgbClr val="0000FF"/>
              </a:solidFill>
            </a:endParaRPr>
          </a:p>
          <a:p>
            <a:r>
              <a:rPr lang="en-US" sz="2000" dirty="0">
                <a:solidFill>
                  <a:srgbClr val="0000FF"/>
                </a:solidFill>
              </a:rPr>
              <a:t>~40% Linear polarization which depends on the photon energy. </a:t>
            </a:r>
          </a:p>
          <a:p>
            <a:endParaRPr lang="en-US" sz="2000" dirty="0">
              <a:solidFill>
                <a:srgbClr val="0000FF"/>
              </a:solidFill>
            </a:endParaRPr>
          </a:p>
          <a:p>
            <a:r>
              <a:rPr lang="en-US" sz="2000" dirty="0">
                <a:solidFill>
                  <a:srgbClr val="0000FF"/>
                </a:solidFill>
              </a:rPr>
              <a:t>We measure the energy and then have the polarization of each incident photon.</a:t>
            </a:r>
          </a:p>
        </p:txBody>
      </p:sp>
      <p:sp>
        <p:nvSpPr>
          <p:cNvPr id="9" name="Date Placeholder 8"/>
          <p:cNvSpPr>
            <a:spLocks noGrp="1"/>
          </p:cNvSpPr>
          <p:nvPr>
            <p:ph type="dt" sz="half" idx="10"/>
          </p:nvPr>
        </p:nvSpPr>
        <p:spPr/>
        <p:txBody>
          <a:bodyPr/>
          <a:lstStyle/>
          <a:p>
            <a:r>
              <a:rPr lang="en-US"/>
              <a:t>October 18, 2018</a:t>
            </a:r>
          </a:p>
        </p:txBody>
      </p:sp>
      <p:sp>
        <p:nvSpPr>
          <p:cNvPr id="3" name="Footer Placeholder 2">
            <a:extLst>
              <a:ext uri="{FF2B5EF4-FFF2-40B4-BE49-F238E27FC236}">
                <a16:creationId xmlns:a16="http://schemas.microsoft.com/office/drawing/2014/main" id="{94EB70B9-6296-EB4D-80B1-B7F7669192BC}"/>
              </a:ext>
            </a:extLst>
          </p:cNvPr>
          <p:cNvSpPr>
            <a:spLocks noGrp="1"/>
          </p:cNvSpPr>
          <p:nvPr>
            <p:ph type="ftr" sz="quarter" idx="11"/>
          </p:nvPr>
        </p:nvSpPr>
        <p:spPr/>
        <p:txBody>
          <a:bodyPr/>
          <a:lstStyle/>
          <a:p>
            <a:r>
              <a:rPr kumimoji="0" lang="en-US"/>
              <a:t>GWU</a:t>
            </a:r>
          </a:p>
        </p:txBody>
      </p:sp>
      <p:sp>
        <p:nvSpPr>
          <p:cNvPr id="5" name="Slide Number Placeholder 4">
            <a:extLst>
              <a:ext uri="{FF2B5EF4-FFF2-40B4-BE49-F238E27FC236}">
                <a16:creationId xmlns:a16="http://schemas.microsoft.com/office/drawing/2014/main" id="{3D23C861-22B2-8443-87C9-D870C554443A}"/>
              </a:ext>
            </a:extLst>
          </p:cNvPr>
          <p:cNvSpPr>
            <a:spLocks noGrp="1"/>
          </p:cNvSpPr>
          <p:nvPr>
            <p:ph type="sldNum" sz="quarter" idx="12"/>
          </p:nvPr>
        </p:nvSpPr>
        <p:spPr/>
        <p:txBody>
          <a:bodyPr/>
          <a:lstStyle/>
          <a:p>
            <a:fld id="{6294C92D-0306-4E69-9CD3-20855E849650}" type="slidenum">
              <a:rPr kumimoji="0" lang="en-US" smtClean="0"/>
              <a:t>40</a:t>
            </a:fld>
            <a:endParaRPr kumimoji="0" lang="en-US"/>
          </a:p>
        </p:txBody>
      </p:sp>
    </p:spTree>
    <p:extLst>
      <p:ext uri="{BB962C8B-B14F-4D97-AF65-F5344CB8AC3E}">
        <p14:creationId xmlns:p14="http://schemas.microsoft.com/office/powerpoint/2010/main" val="2181812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924" y="60743"/>
            <a:ext cx="7498080" cy="1143000"/>
          </a:xfrm>
        </p:spPr>
        <p:txBody>
          <a:bodyPr/>
          <a:lstStyle/>
          <a:p>
            <a:r>
              <a:rPr lang="en-US" dirty="0"/>
              <a:t>Beam Asymmetry Measurement</a:t>
            </a:r>
          </a:p>
        </p:txBody>
      </p:sp>
      <p:pic>
        <p:nvPicPr>
          <p:cNvPr id="4" name="Picture 3" descr="fig5_Sigma.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924" y="822960"/>
            <a:ext cx="4663440" cy="6035040"/>
          </a:xfrm>
          <a:prstGeom prst="rect">
            <a:avLst/>
          </a:prstGeom>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4723" y="1203743"/>
            <a:ext cx="1941091" cy="2089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grpSp>
        <p:nvGrpSpPr>
          <p:cNvPr id="7" name="Group 9"/>
          <p:cNvGrpSpPr>
            <a:grpSpLocks/>
          </p:cNvGrpSpPr>
          <p:nvPr/>
        </p:nvGrpSpPr>
        <p:grpSpPr bwMode="auto">
          <a:xfrm>
            <a:off x="7482443" y="1729610"/>
            <a:ext cx="1483374" cy="1218902"/>
            <a:chOff x="0" y="60"/>
            <a:chExt cx="1328" cy="1092"/>
          </a:xfrm>
        </p:grpSpPr>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 y="480"/>
              <a:ext cx="1192" cy="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 y="848"/>
              <a:ext cx="1144" cy="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10" name="Rectangle 8"/>
            <p:cNvSpPr>
              <a:spLocks/>
            </p:cNvSpPr>
            <p:nvPr/>
          </p:nvSpPr>
          <p:spPr bwMode="auto">
            <a:xfrm>
              <a:off x="0" y="60"/>
              <a:ext cx="1271"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a:solidFill>
                    <a:srgbClr val="343434"/>
                  </a:solidFill>
                  <a:ea typeface="ＭＳ Ｐゴシック" charset="0"/>
                  <a:cs typeface="Helvetica Neue Bold Condensed" charset="0"/>
                </a:rPr>
                <a:t>Exchange J</a:t>
              </a:r>
              <a:r>
                <a:rPr lang="en-US" baseline="32000">
                  <a:solidFill>
                    <a:srgbClr val="343434"/>
                  </a:solidFill>
                  <a:ea typeface="ＭＳ Ｐゴシック" charset="0"/>
                  <a:cs typeface="Helvetica Neue Bold Condensed" charset="0"/>
                </a:rPr>
                <a:t>PC</a:t>
              </a:r>
            </a:p>
          </p:txBody>
        </p:sp>
      </p:grpSp>
      <p:sp>
        <p:nvSpPr>
          <p:cNvPr id="11" name="Multiply 10"/>
          <p:cNvSpPr/>
          <p:nvPr/>
        </p:nvSpPr>
        <p:spPr>
          <a:xfrm>
            <a:off x="7365814" y="2378890"/>
            <a:ext cx="1778186" cy="914400"/>
          </a:xfrm>
          <a:prstGeom prst="mathMultiply">
            <a:avLst/>
          </a:prstGeom>
          <a:solidFill>
            <a:schemeClr val="accent3">
              <a:alpha val="21000"/>
            </a:schemeClr>
          </a:solid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257787" y="3848514"/>
            <a:ext cx="3886213" cy="2246769"/>
          </a:xfrm>
          <a:prstGeom prst="rect">
            <a:avLst/>
          </a:prstGeom>
          <a:noFill/>
        </p:spPr>
        <p:txBody>
          <a:bodyPr wrap="square" rtlCol="0">
            <a:spAutoFit/>
          </a:bodyPr>
          <a:lstStyle/>
          <a:p>
            <a:r>
              <a:rPr lang="en-US" sz="2000" dirty="0">
                <a:solidFill>
                  <a:srgbClr val="0000FF"/>
                </a:solidFill>
              </a:rPr>
              <a:t>Impacts extraction of baryon resonances from low-energy </a:t>
            </a:r>
            <a:r>
              <a:rPr lang="en-US" sz="2000" dirty="0" err="1">
                <a:solidFill>
                  <a:srgbClr val="0000FF"/>
                </a:solidFill>
              </a:rPr>
              <a:t>photoproduction</a:t>
            </a:r>
            <a:r>
              <a:rPr lang="en-US" sz="2000" dirty="0">
                <a:solidFill>
                  <a:srgbClr val="0000FF"/>
                </a:solidFill>
              </a:rPr>
              <a:t> experiments. </a:t>
            </a:r>
          </a:p>
          <a:p>
            <a:endParaRPr lang="en-US" sz="2000" dirty="0">
              <a:solidFill>
                <a:srgbClr val="0000FF"/>
              </a:solidFill>
            </a:endParaRPr>
          </a:p>
          <a:p>
            <a:r>
              <a:rPr lang="en-US" sz="2000" dirty="0">
                <a:solidFill>
                  <a:srgbClr val="0000FF"/>
                </a:solidFill>
              </a:rPr>
              <a:t>Understanding the meson production mechanisms at 9GeV is needed for our bigger program.</a:t>
            </a:r>
          </a:p>
        </p:txBody>
      </p:sp>
      <p:sp>
        <p:nvSpPr>
          <p:cNvPr id="13" name="Date Placeholder 12"/>
          <p:cNvSpPr>
            <a:spLocks noGrp="1"/>
          </p:cNvSpPr>
          <p:nvPr>
            <p:ph type="dt" sz="half" idx="10"/>
          </p:nvPr>
        </p:nvSpPr>
        <p:spPr/>
        <p:txBody>
          <a:bodyPr/>
          <a:lstStyle/>
          <a:p>
            <a:r>
              <a:rPr lang="en-US"/>
              <a:t>October 18, 2018</a:t>
            </a:r>
          </a:p>
        </p:txBody>
      </p:sp>
      <p:sp>
        <p:nvSpPr>
          <p:cNvPr id="3" name="TextBox 2"/>
          <p:cNvSpPr txBox="1"/>
          <p:nvPr/>
        </p:nvSpPr>
        <p:spPr>
          <a:xfrm>
            <a:off x="5711364" y="6448301"/>
            <a:ext cx="3399264" cy="369332"/>
          </a:xfrm>
          <a:prstGeom prst="rect">
            <a:avLst/>
          </a:prstGeom>
          <a:noFill/>
        </p:spPr>
        <p:txBody>
          <a:bodyPr wrap="none" rtlCol="0">
            <a:spAutoFit/>
          </a:bodyPr>
          <a:lstStyle/>
          <a:p>
            <a:r>
              <a:rPr lang="en-US" dirty="0">
                <a:solidFill>
                  <a:srgbClr val="00B050"/>
                </a:solidFill>
              </a:rPr>
              <a:t>Phys. Rev. C</a:t>
            </a:r>
            <a:r>
              <a:rPr lang="en-US" b="1" dirty="0">
                <a:solidFill>
                  <a:srgbClr val="00B050"/>
                </a:solidFill>
              </a:rPr>
              <a:t>95</a:t>
            </a:r>
            <a:r>
              <a:rPr lang="en-US" dirty="0">
                <a:solidFill>
                  <a:srgbClr val="00B050"/>
                </a:solidFill>
              </a:rPr>
              <a:t>, 042201 (2017)</a:t>
            </a:r>
          </a:p>
        </p:txBody>
      </p:sp>
      <p:sp>
        <p:nvSpPr>
          <p:cNvPr id="5" name="Footer Placeholder 4">
            <a:extLst>
              <a:ext uri="{FF2B5EF4-FFF2-40B4-BE49-F238E27FC236}">
                <a16:creationId xmlns:a16="http://schemas.microsoft.com/office/drawing/2014/main" id="{49A2CB78-471F-654F-BD38-A790E846A396}"/>
              </a:ext>
            </a:extLst>
          </p:cNvPr>
          <p:cNvSpPr>
            <a:spLocks noGrp="1"/>
          </p:cNvSpPr>
          <p:nvPr>
            <p:ph type="ftr" sz="quarter" idx="11"/>
          </p:nvPr>
        </p:nvSpPr>
        <p:spPr/>
        <p:txBody>
          <a:bodyPr/>
          <a:lstStyle/>
          <a:p>
            <a:r>
              <a:rPr kumimoji="0" lang="en-US"/>
              <a:t>GWU</a:t>
            </a:r>
          </a:p>
        </p:txBody>
      </p:sp>
      <p:sp>
        <p:nvSpPr>
          <p:cNvPr id="15" name="Slide Number Placeholder 14">
            <a:extLst>
              <a:ext uri="{FF2B5EF4-FFF2-40B4-BE49-F238E27FC236}">
                <a16:creationId xmlns:a16="http://schemas.microsoft.com/office/drawing/2014/main" id="{2C0359D8-3338-AB4B-AC6A-7DA955527972}"/>
              </a:ext>
            </a:extLst>
          </p:cNvPr>
          <p:cNvSpPr>
            <a:spLocks noGrp="1"/>
          </p:cNvSpPr>
          <p:nvPr>
            <p:ph type="sldNum" sz="quarter" idx="12"/>
          </p:nvPr>
        </p:nvSpPr>
        <p:spPr/>
        <p:txBody>
          <a:bodyPr/>
          <a:lstStyle/>
          <a:p>
            <a:fld id="{6294C92D-0306-4E69-9CD3-20855E849650}" type="slidenum">
              <a:rPr kumimoji="0" lang="en-US" smtClean="0"/>
              <a:t>41</a:t>
            </a:fld>
            <a:endParaRPr kumimoji="0" lang="en-US"/>
          </a:p>
        </p:txBody>
      </p:sp>
    </p:spTree>
    <p:extLst>
      <p:ext uri="{BB962C8B-B14F-4D97-AF65-F5344CB8AC3E}">
        <p14:creationId xmlns:p14="http://schemas.microsoft.com/office/powerpoint/2010/main" val="816168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Spin-Density Matrix Elements</a:t>
            </a:r>
          </a:p>
        </p:txBody>
      </p:sp>
      <p:sp>
        <p:nvSpPr>
          <p:cNvPr id="4" name="Date Placeholder 3"/>
          <p:cNvSpPr>
            <a:spLocks noGrp="1"/>
          </p:cNvSpPr>
          <p:nvPr>
            <p:ph type="dt" sz="half" idx="10"/>
          </p:nvPr>
        </p:nvSpPr>
        <p:spPr/>
        <p:txBody>
          <a:bodyPr/>
          <a:lstStyle/>
          <a:p>
            <a:r>
              <a:rPr lang="en-US"/>
              <a:t>October 18, 2018</a:t>
            </a:r>
          </a:p>
        </p:txBody>
      </p:sp>
      <p:sp>
        <p:nvSpPr>
          <p:cNvPr id="5" name="Footer Placeholder 4"/>
          <p:cNvSpPr>
            <a:spLocks noGrp="1"/>
          </p:cNvSpPr>
          <p:nvPr>
            <p:ph type="ftr" sz="quarter" idx="11"/>
          </p:nvPr>
        </p:nvSpPr>
        <p:spPr/>
        <p:txBody>
          <a:bodyPr/>
          <a:lstStyle/>
          <a:p>
            <a:r>
              <a:rPr kumimoji="0" lang="en-US"/>
              <a:t>GWU</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6234" y="882650"/>
            <a:ext cx="1422400" cy="292100"/>
          </a:xfrm>
          <a:prstGeom prst="rect">
            <a:avLst/>
          </a:prstGeom>
        </p:spPr>
      </p:pic>
      <p:sp>
        <p:nvSpPr>
          <p:cNvPr id="12" name="TextBox 11"/>
          <p:cNvSpPr txBox="1"/>
          <p:nvPr/>
        </p:nvSpPr>
        <p:spPr>
          <a:xfrm>
            <a:off x="180474" y="1409625"/>
            <a:ext cx="8506326" cy="4401205"/>
          </a:xfrm>
          <a:prstGeom prst="rect">
            <a:avLst/>
          </a:prstGeom>
          <a:noFill/>
        </p:spPr>
        <p:txBody>
          <a:bodyPr wrap="square" rtlCol="0">
            <a:spAutoFit/>
          </a:bodyPr>
          <a:lstStyle/>
          <a:p>
            <a:r>
              <a:rPr lang="en-US" sz="2400" dirty="0">
                <a:solidFill>
                  <a:srgbClr val="0070C0"/>
                </a:solidFill>
              </a:rPr>
              <a:t>A 3 by 3 complex matrix, </a:t>
            </a:r>
            <a:r>
              <a:rPr lang="en-US" sz="2400" b="1" dirty="0">
                <a:solidFill>
                  <a:srgbClr val="FF0000"/>
                </a:solidFill>
                <a:latin typeface="Symbol" charset="2"/>
                <a:ea typeface="Symbol" charset="2"/>
                <a:cs typeface="Symbol" charset="2"/>
              </a:rPr>
              <a:t>r</a:t>
            </a:r>
            <a:r>
              <a:rPr lang="en-US" sz="2400" dirty="0">
                <a:solidFill>
                  <a:srgbClr val="0070C0"/>
                </a:solidFill>
              </a:rPr>
              <a:t>,  that represents the polarization of the produced </a:t>
            </a:r>
            <a:r>
              <a:rPr lang="en-US" sz="2400" dirty="0">
                <a:solidFill>
                  <a:schemeClr val="bg2">
                    <a:lumMod val="25000"/>
                  </a:schemeClr>
                </a:solidFill>
                <a:latin typeface="Symbol" charset="2"/>
                <a:ea typeface="Symbol" charset="2"/>
                <a:cs typeface="Symbol" charset="2"/>
              </a:rPr>
              <a:t>w</a:t>
            </a:r>
            <a:r>
              <a:rPr lang="en-US" sz="2400" dirty="0">
                <a:solidFill>
                  <a:srgbClr val="0070C0"/>
                </a:solidFill>
              </a:rPr>
              <a:t> meson. The decay of the </a:t>
            </a:r>
            <a:r>
              <a:rPr lang="en-US" sz="2400" dirty="0">
                <a:solidFill>
                  <a:schemeClr val="bg2">
                    <a:lumMod val="25000"/>
                  </a:schemeClr>
                </a:solidFill>
                <a:latin typeface="Symbol" charset="2"/>
                <a:ea typeface="Symbol" charset="2"/>
                <a:cs typeface="Symbol" charset="2"/>
              </a:rPr>
              <a:t>w</a:t>
            </a:r>
            <a:r>
              <a:rPr lang="en-US" sz="2400" dirty="0">
                <a:solidFill>
                  <a:srgbClr val="0070C0"/>
                </a:solidFill>
              </a:rPr>
              <a:t> to </a:t>
            </a:r>
            <a:r>
              <a:rPr lang="en-US" sz="2400" dirty="0">
                <a:solidFill>
                  <a:schemeClr val="bg2">
                    <a:lumMod val="25000"/>
                  </a:schemeClr>
                </a:solidFill>
                <a:latin typeface="Symbol" charset="2"/>
                <a:ea typeface="Symbol" charset="2"/>
                <a:cs typeface="Symbol" charset="2"/>
              </a:rPr>
              <a:t>p</a:t>
            </a:r>
            <a:r>
              <a:rPr lang="en-US" sz="2400" baseline="30000" dirty="0">
                <a:solidFill>
                  <a:schemeClr val="bg2">
                    <a:lumMod val="25000"/>
                  </a:schemeClr>
                </a:solidFill>
              </a:rPr>
              <a:t>+</a:t>
            </a:r>
            <a:r>
              <a:rPr lang="en-US" sz="2400" dirty="0">
                <a:solidFill>
                  <a:schemeClr val="bg2">
                    <a:lumMod val="25000"/>
                  </a:schemeClr>
                </a:solidFill>
                <a:latin typeface="Symbol" charset="2"/>
                <a:ea typeface="Symbol" charset="2"/>
                <a:cs typeface="Symbol" charset="2"/>
              </a:rPr>
              <a:t>p</a:t>
            </a:r>
            <a:r>
              <a:rPr lang="en-US" sz="2400" baseline="30000" dirty="0">
                <a:solidFill>
                  <a:schemeClr val="bg2">
                    <a:lumMod val="25000"/>
                  </a:schemeClr>
                </a:solidFill>
              </a:rPr>
              <a:t>-</a:t>
            </a:r>
            <a:r>
              <a:rPr lang="en-US" sz="2400" dirty="0">
                <a:solidFill>
                  <a:schemeClr val="bg2">
                    <a:lumMod val="25000"/>
                  </a:schemeClr>
                </a:solidFill>
                <a:latin typeface="Symbol" charset="2"/>
                <a:ea typeface="Symbol" charset="2"/>
                <a:cs typeface="Symbol" charset="2"/>
              </a:rPr>
              <a:t>p</a:t>
            </a:r>
            <a:r>
              <a:rPr lang="en-US" sz="2400" baseline="30000" dirty="0">
                <a:solidFill>
                  <a:schemeClr val="bg2">
                    <a:lumMod val="25000"/>
                  </a:schemeClr>
                </a:solidFill>
              </a:rPr>
              <a:t>0 </a:t>
            </a:r>
            <a:r>
              <a:rPr lang="en-US" sz="2400" baseline="30000" dirty="0">
                <a:solidFill>
                  <a:srgbClr val="0070C0"/>
                </a:solidFill>
              </a:rPr>
              <a:t> </a:t>
            </a:r>
            <a:r>
              <a:rPr lang="en-US" sz="2400" dirty="0">
                <a:solidFill>
                  <a:srgbClr val="0070C0"/>
                </a:solidFill>
              </a:rPr>
              <a:t>allows us to measure some elements of </a:t>
            </a:r>
            <a:r>
              <a:rPr lang="en-US" sz="2400" dirty="0">
                <a:solidFill>
                  <a:srgbClr val="FF0000"/>
                </a:solidFill>
                <a:latin typeface="Symbol" charset="2"/>
                <a:ea typeface="Symbol" charset="2"/>
                <a:cs typeface="Symbol" charset="2"/>
              </a:rPr>
              <a:t>r</a:t>
            </a:r>
            <a:r>
              <a:rPr lang="en-US" sz="2400" dirty="0">
                <a:solidFill>
                  <a:srgbClr val="0070C0"/>
                </a:solidFill>
              </a:rPr>
              <a:t>. The second large decay of </a:t>
            </a:r>
            <a:r>
              <a:rPr lang="en-US" sz="2400" dirty="0">
                <a:solidFill>
                  <a:schemeClr val="bg2">
                    <a:lumMod val="25000"/>
                  </a:schemeClr>
                </a:solidFill>
                <a:latin typeface="Symbol" charset="2"/>
                <a:ea typeface="Symbol" charset="2"/>
                <a:cs typeface="Symbol" charset="2"/>
              </a:rPr>
              <a:t>w</a:t>
            </a:r>
            <a:r>
              <a:rPr lang="en-US" sz="2400" dirty="0">
                <a:solidFill>
                  <a:srgbClr val="0070C0"/>
                </a:solidFill>
              </a:rPr>
              <a:t> to </a:t>
            </a:r>
            <a:r>
              <a:rPr lang="en-US" sz="2400" dirty="0">
                <a:solidFill>
                  <a:srgbClr val="0070C0"/>
                </a:solidFill>
                <a:latin typeface="Symbol" charset="2"/>
                <a:ea typeface="Symbol" charset="2"/>
                <a:cs typeface="Symbol" charset="2"/>
              </a:rPr>
              <a:t>p</a:t>
            </a:r>
            <a:r>
              <a:rPr lang="en-US" sz="2400" baseline="30000" dirty="0">
                <a:solidFill>
                  <a:srgbClr val="0070C0"/>
                </a:solidFill>
              </a:rPr>
              <a:t>0</a:t>
            </a:r>
            <a:r>
              <a:rPr lang="en-US" sz="2400" dirty="0">
                <a:solidFill>
                  <a:srgbClr val="0070C0"/>
                </a:solidFill>
                <a:latin typeface="Symbol" charset="2"/>
                <a:ea typeface="Symbol" charset="2"/>
                <a:cs typeface="Symbol" charset="2"/>
              </a:rPr>
              <a:t>g</a:t>
            </a:r>
            <a:r>
              <a:rPr lang="en-US" sz="2400" dirty="0">
                <a:solidFill>
                  <a:srgbClr val="0070C0"/>
                </a:solidFill>
              </a:rPr>
              <a:t> should give the same answer.</a:t>
            </a:r>
          </a:p>
          <a:p>
            <a:endParaRPr lang="en-US" sz="2400" baseline="30000" dirty="0">
              <a:solidFill>
                <a:srgbClr val="0070C0"/>
              </a:solidFill>
            </a:endParaRPr>
          </a:p>
          <a:p>
            <a:r>
              <a:rPr lang="en-US" sz="2400" dirty="0">
                <a:solidFill>
                  <a:srgbClr val="0070C0"/>
                </a:solidFill>
              </a:rPr>
              <a:t>Very sensitive to our understanding of acceptances in GlueX.</a:t>
            </a:r>
          </a:p>
          <a:p>
            <a:endParaRPr lang="en-US" sz="2400" dirty="0">
              <a:solidFill>
                <a:srgbClr val="0070C0"/>
              </a:solidFill>
            </a:endParaRPr>
          </a:p>
          <a:p>
            <a:r>
              <a:rPr lang="en-US" sz="2400" dirty="0">
                <a:solidFill>
                  <a:srgbClr val="0070C0"/>
                </a:solidFill>
              </a:rPr>
              <a:t>Linear polarization allows us to map out production mechanisms in GlueX.</a:t>
            </a:r>
          </a:p>
          <a:p>
            <a:endParaRPr lang="en-US" sz="2400" dirty="0">
              <a:solidFill>
                <a:srgbClr val="0070C0"/>
              </a:solidFill>
            </a:endParaRPr>
          </a:p>
          <a:p>
            <a:r>
              <a:rPr lang="en-US" sz="2400" dirty="0">
                <a:solidFill>
                  <a:srgbClr val="0070C0"/>
                </a:solidFill>
              </a:rPr>
              <a:t>Fitting angular distributions is the first step towards full amplitude analysis.</a:t>
            </a:r>
          </a:p>
        </p:txBody>
      </p:sp>
      <p:sp>
        <p:nvSpPr>
          <p:cNvPr id="3" name="Slide Number Placeholder 2">
            <a:extLst>
              <a:ext uri="{FF2B5EF4-FFF2-40B4-BE49-F238E27FC236}">
                <a16:creationId xmlns:a16="http://schemas.microsoft.com/office/drawing/2014/main" id="{8142D841-B606-6448-BB79-674D68EC710F}"/>
              </a:ext>
            </a:extLst>
          </p:cNvPr>
          <p:cNvSpPr>
            <a:spLocks noGrp="1"/>
          </p:cNvSpPr>
          <p:nvPr>
            <p:ph type="sldNum" sz="quarter" idx="12"/>
          </p:nvPr>
        </p:nvSpPr>
        <p:spPr/>
        <p:txBody>
          <a:bodyPr/>
          <a:lstStyle/>
          <a:p>
            <a:fld id="{6294C92D-0306-4E69-9CD3-20855E849650}" type="slidenum">
              <a:rPr kumimoji="0" lang="en-US" smtClean="0"/>
              <a:t>42</a:t>
            </a:fld>
            <a:endParaRPr kumimoji="0" lang="en-US"/>
          </a:p>
        </p:txBody>
      </p:sp>
    </p:spTree>
    <p:extLst>
      <p:ext uri="{BB962C8B-B14F-4D97-AF65-F5344CB8AC3E}">
        <p14:creationId xmlns:p14="http://schemas.microsoft.com/office/powerpoint/2010/main" val="1532254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3370" y="1616274"/>
            <a:ext cx="5040630" cy="4907280"/>
          </a:xfrm>
          <a:prstGeom prst="rect">
            <a:avLst/>
          </a:prstGeom>
        </p:spPr>
      </p:pic>
      <p:sp>
        <p:nvSpPr>
          <p:cNvPr id="2" name="Title 1"/>
          <p:cNvSpPr>
            <a:spLocks noGrp="1"/>
          </p:cNvSpPr>
          <p:nvPr>
            <p:ph type="title"/>
          </p:nvPr>
        </p:nvSpPr>
        <p:spPr/>
        <p:txBody>
          <a:bodyPr/>
          <a:lstStyle/>
          <a:p>
            <a:r>
              <a:rPr lang="en-US" dirty="0"/>
              <a:t>Spin-Density Matrix Elements</a:t>
            </a:r>
          </a:p>
        </p:txBody>
      </p:sp>
      <p:sp>
        <p:nvSpPr>
          <p:cNvPr id="4" name="Date Placeholder 3"/>
          <p:cNvSpPr>
            <a:spLocks noGrp="1"/>
          </p:cNvSpPr>
          <p:nvPr>
            <p:ph type="dt" sz="half" idx="10"/>
          </p:nvPr>
        </p:nvSpPr>
        <p:spPr/>
        <p:txBody>
          <a:bodyPr/>
          <a:lstStyle/>
          <a:p>
            <a:r>
              <a:rPr lang="en-US"/>
              <a:t>October 18, 2018</a:t>
            </a:r>
          </a:p>
        </p:txBody>
      </p:sp>
      <p:sp>
        <p:nvSpPr>
          <p:cNvPr id="5" name="Footer Placeholder 4"/>
          <p:cNvSpPr>
            <a:spLocks noGrp="1"/>
          </p:cNvSpPr>
          <p:nvPr>
            <p:ph type="ftr" sz="quarter" idx="11"/>
          </p:nvPr>
        </p:nvSpPr>
        <p:spPr/>
        <p:txBody>
          <a:bodyPr/>
          <a:lstStyle/>
          <a:p>
            <a:r>
              <a:rPr kumimoji="0" lang="en-US"/>
              <a:t>GWU</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6234" y="882650"/>
            <a:ext cx="1422400" cy="292100"/>
          </a:xfrm>
          <a:prstGeom prst="rect">
            <a:avLst/>
          </a:prstGeom>
        </p:spPr>
      </p:pic>
      <p:sp>
        <p:nvSpPr>
          <p:cNvPr id="9" name="Oval 8"/>
          <p:cNvSpPr/>
          <p:nvPr/>
        </p:nvSpPr>
        <p:spPr>
          <a:xfrm>
            <a:off x="4023360" y="4908884"/>
            <a:ext cx="1896177" cy="1698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247823" y="4849346"/>
            <a:ext cx="1896177" cy="1698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2968378"/>
            <a:ext cx="4232224" cy="3416320"/>
          </a:xfrm>
          <a:prstGeom prst="rect">
            <a:avLst/>
          </a:prstGeom>
          <a:noFill/>
        </p:spPr>
        <p:txBody>
          <a:bodyPr wrap="square" rtlCol="0">
            <a:spAutoFit/>
          </a:bodyPr>
          <a:lstStyle/>
          <a:p>
            <a:r>
              <a:rPr lang="en-US" sz="2400" dirty="0">
                <a:solidFill>
                  <a:srgbClr val="0070C0"/>
                </a:solidFill>
              </a:rPr>
              <a:t>Two of the elements are very sensitive to the transfer of spin from the photon to the </a:t>
            </a:r>
            <a:r>
              <a:rPr lang="en-US" sz="2400" dirty="0">
                <a:solidFill>
                  <a:srgbClr val="0070C0"/>
                </a:solidFill>
                <a:latin typeface="Symbol" charset="2"/>
                <a:ea typeface="Symbol" charset="2"/>
                <a:cs typeface="Symbol" charset="2"/>
              </a:rPr>
              <a:t>w</a:t>
            </a:r>
            <a:r>
              <a:rPr lang="en-US" sz="2400" dirty="0">
                <a:solidFill>
                  <a:srgbClr val="0070C0"/>
                </a:solidFill>
              </a:rPr>
              <a:t> meson.</a:t>
            </a:r>
          </a:p>
          <a:p>
            <a:endParaRPr lang="en-US" sz="2400" dirty="0">
              <a:solidFill>
                <a:srgbClr val="0070C0"/>
              </a:solidFill>
            </a:endParaRPr>
          </a:p>
          <a:p>
            <a:r>
              <a:rPr lang="en-US" sz="2400" dirty="0">
                <a:solidFill>
                  <a:srgbClr val="0070C0"/>
                </a:solidFill>
              </a:rPr>
              <a:t>If the exchange is pure “</a:t>
            </a:r>
            <a:r>
              <a:rPr lang="en-US" sz="2400" dirty="0" err="1">
                <a:solidFill>
                  <a:srgbClr val="0070C0"/>
                </a:solidFill>
              </a:rPr>
              <a:t>pomeron</a:t>
            </a:r>
            <a:r>
              <a:rPr lang="en-US" sz="2400" dirty="0">
                <a:solidFill>
                  <a:srgbClr val="0070C0"/>
                </a:solidFill>
              </a:rPr>
              <a:t>”, +½ and </a:t>
            </a:r>
            <a:r>
              <a:rPr lang="mr-IN" sz="2400" dirty="0">
                <a:solidFill>
                  <a:srgbClr val="0070C0"/>
                </a:solidFill>
              </a:rPr>
              <a:t>–</a:t>
            </a:r>
            <a:r>
              <a:rPr lang="en-US" sz="2400" dirty="0">
                <a:solidFill>
                  <a:srgbClr val="0070C0"/>
                </a:solidFill>
              </a:rPr>
              <a:t>½. If it is pure pion exchange, -½ and +½. We see ~.35 and -.35.</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3200" y="1524000"/>
            <a:ext cx="2140177" cy="1258802"/>
          </a:xfrm>
          <a:prstGeom prst="rect">
            <a:avLst/>
          </a:prstGeom>
        </p:spPr>
      </p:pic>
      <p:sp>
        <p:nvSpPr>
          <p:cNvPr id="3" name="TextBox 2"/>
          <p:cNvSpPr txBox="1"/>
          <p:nvPr/>
        </p:nvSpPr>
        <p:spPr>
          <a:xfrm>
            <a:off x="4913023" y="6488668"/>
            <a:ext cx="3578865" cy="369332"/>
          </a:xfrm>
          <a:prstGeom prst="rect">
            <a:avLst/>
          </a:prstGeom>
          <a:noFill/>
        </p:spPr>
        <p:txBody>
          <a:bodyPr wrap="none" rtlCol="0">
            <a:spAutoFit/>
          </a:bodyPr>
          <a:lstStyle/>
          <a:p>
            <a:r>
              <a:rPr lang="en-US" dirty="0">
                <a:solidFill>
                  <a:srgbClr val="00B050"/>
                </a:solidFill>
              </a:rPr>
              <a:t>M. </a:t>
            </a:r>
            <a:r>
              <a:rPr lang="en-US" dirty="0" err="1">
                <a:solidFill>
                  <a:srgbClr val="00B050"/>
                </a:solidFill>
              </a:rPr>
              <a:t>Staib</a:t>
            </a:r>
            <a:r>
              <a:rPr lang="en-US" dirty="0">
                <a:solidFill>
                  <a:srgbClr val="00B050"/>
                </a:solidFill>
              </a:rPr>
              <a:t> CMU Ph.D. Thesis 9/17 </a:t>
            </a:r>
          </a:p>
        </p:txBody>
      </p:sp>
      <p:sp>
        <p:nvSpPr>
          <p:cNvPr id="7" name="Slide Number Placeholder 6">
            <a:extLst>
              <a:ext uri="{FF2B5EF4-FFF2-40B4-BE49-F238E27FC236}">
                <a16:creationId xmlns:a16="http://schemas.microsoft.com/office/drawing/2014/main" id="{40CFC17C-DAED-2E4D-A64F-0427AD42EE99}"/>
              </a:ext>
            </a:extLst>
          </p:cNvPr>
          <p:cNvSpPr>
            <a:spLocks noGrp="1"/>
          </p:cNvSpPr>
          <p:nvPr>
            <p:ph type="sldNum" sz="quarter" idx="12"/>
          </p:nvPr>
        </p:nvSpPr>
        <p:spPr/>
        <p:txBody>
          <a:bodyPr/>
          <a:lstStyle/>
          <a:p>
            <a:fld id="{6294C92D-0306-4E69-9CD3-20855E849650}" type="slidenum">
              <a:rPr kumimoji="0" lang="en-US" smtClean="0"/>
              <a:t>43</a:t>
            </a:fld>
            <a:endParaRPr kumimoji="0" lang="en-US"/>
          </a:p>
        </p:txBody>
      </p:sp>
    </p:spTree>
    <p:extLst>
      <p:ext uri="{BB962C8B-B14F-4D97-AF65-F5344CB8AC3E}">
        <p14:creationId xmlns:p14="http://schemas.microsoft.com/office/powerpoint/2010/main" val="17828873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Spin-Density Matrix Elements</a:t>
            </a:r>
          </a:p>
        </p:txBody>
      </p:sp>
      <p:sp>
        <p:nvSpPr>
          <p:cNvPr id="4" name="Date Placeholder 3"/>
          <p:cNvSpPr>
            <a:spLocks noGrp="1"/>
          </p:cNvSpPr>
          <p:nvPr>
            <p:ph type="dt" sz="half" idx="10"/>
          </p:nvPr>
        </p:nvSpPr>
        <p:spPr/>
        <p:txBody>
          <a:bodyPr/>
          <a:lstStyle/>
          <a:p>
            <a:r>
              <a:rPr lang="en-US"/>
              <a:t>October 18, 2018</a:t>
            </a:r>
          </a:p>
        </p:txBody>
      </p:sp>
      <p:sp>
        <p:nvSpPr>
          <p:cNvPr id="5" name="Footer Placeholder 4"/>
          <p:cNvSpPr>
            <a:spLocks noGrp="1"/>
          </p:cNvSpPr>
          <p:nvPr>
            <p:ph type="ftr" sz="quarter" idx="11"/>
          </p:nvPr>
        </p:nvSpPr>
        <p:spPr/>
        <p:txBody>
          <a:bodyPr/>
          <a:lstStyle/>
          <a:p>
            <a:r>
              <a:rPr kumimoji="0" lang="en-US"/>
              <a:t>GWU</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73" y="2379359"/>
            <a:ext cx="2213402" cy="454538"/>
          </a:xfrm>
          <a:prstGeom prst="rect">
            <a:avLst/>
          </a:prstGeom>
        </p:spPr>
      </p:pic>
      <p:pic>
        <p:nvPicPr>
          <p:cNvPr id="7" name="Picture 6"/>
          <p:cNvPicPr>
            <a:picLocks noChangeAspect="1"/>
          </p:cNvPicPr>
          <p:nvPr/>
        </p:nvPicPr>
        <p:blipFill>
          <a:blip r:embed="rId3"/>
          <a:stretch>
            <a:fillRect/>
          </a:stretch>
        </p:blipFill>
        <p:spPr>
          <a:xfrm>
            <a:off x="517673" y="1558785"/>
            <a:ext cx="2149088" cy="446349"/>
          </a:xfrm>
          <a:prstGeom prst="rect">
            <a:avLst/>
          </a:prstGeom>
        </p:spPr>
      </p:pic>
      <p:pic>
        <p:nvPicPr>
          <p:cNvPr id="14" name="Picture 13"/>
          <p:cNvPicPr>
            <a:picLocks noChangeAspect="1"/>
          </p:cNvPicPr>
          <p:nvPr/>
        </p:nvPicPr>
        <p:blipFill>
          <a:blip r:embed="rId4"/>
          <a:stretch>
            <a:fillRect/>
          </a:stretch>
        </p:blipFill>
        <p:spPr>
          <a:xfrm>
            <a:off x="517673" y="3205054"/>
            <a:ext cx="2149088" cy="529253"/>
          </a:xfrm>
          <a:prstGeom prst="rect">
            <a:avLst/>
          </a:prstGeom>
        </p:spPr>
      </p:pic>
      <p:sp>
        <p:nvSpPr>
          <p:cNvPr id="15" name="Right Brace 14"/>
          <p:cNvSpPr/>
          <p:nvPr/>
        </p:nvSpPr>
        <p:spPr>
          <a:xfrm>
            <a:off x="3032567" y="1558785"/>
            <a:ext cx="320233" cy="2284010"/>
          </a:xfrm>
          <a:prstGeom prst="rightBrace">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3429001" y="1597293"/>
            <a:ext cx="5506656" cy="4524315"/>
          </a:xfrm>
          <a:prstGeom prst="rect">
            <a:avLst/>
          </a:prstGeom>
          <a:noFill/>
        </p:spPr>
        <p:txBody>
          <a:bodyPr wrap="square" rtlCol="0">
            <a:spAutoFit/>
          </a:bodyPr>
          <a:lstStyle/>
          <a:p>
            <a:r>
              <a:rPr lang="en-US" sz="2400" dirty="0">
                <a:solidFill>
                  <a:srgbClr val="0070C0"/>
                </a:solidFill>
              </a:rPr>
              <a:t>Measures the spin transfer from the polarized photon to the vector meson and is sensitive to the production mechanism. </a:t>
            </a:r>
          </a:p>
          <a:p>
            <a:endParaRPr lang="en-US" sz="2400" dirty="0">
              <a:solidFill>
                <a:srgbClr val="0070C0"/>
              </a:solidFill>
            </a:endParaRPr>
          </a:p>
          <a:p>
            <a:r>
              <a:rPr lang="en-US" sz="2400" dirty="0">
                <a:solidFill>
                  <a:srgbClr val="0070C0"/>
                </a:solidFill>
              </a:rPr>
              <a:t>These are important demonstrations of our understanding of the acceptance of the detector.</a:t>
            </a:r>
          </a:p>
          <a:p>
            <a:endParaRPr lang="en-US" sz="2400" dirty="0">
              <a:solidFill>
                <a:srgbClr val="0070C0"/>
              </a:solidFill>
            </a:endParaRPr>
          </a:p>
          <a:p>
            <a:r>
              <a:rPr lang="en-US" sz="2400" dirty="0">
                <a:solidFill>
                  <a:srgbClr val="0070C0"/>
                </a:solidFill>
              </a:rPr>
              <a:t>The can be used to monitor the linear polarization of the photon nearly online.</a:t>
            </a:r>
          </a:p>
        </p:txBody>
      </p:sp>
      <p:sp>
        <p:nvSpPr>
          <p:cNvPr id="3" name="Slide Number Placeholder 2">
            <a:extLst>
              <a:ext uri="{FF2B5EF4-FFF2-40B4-BE49-F238E27FC236}">
                <a16:creationId xmlns:a16="http://schemas.microsoft.com/office/drawing/2014/main" id="{42D50AA9-30CB-2F44-A5A6-6C14FB655463}"/>
              </a:ext>
            </a:extLst>
          </p:cNvPr>
          <p:cNvSpPr>
            <a:spLocks noGrp="1"/>
          </p:cNvSpPr>
          <p:nvPr>
            <p:ph type="sldNum" sz="quarter" idx="12"/>
          </p:nvPr>
        </p:nvSpPr>
        <p:spPr/>
        <p:txBody>
          <a:bodyPr/>
          <a:lstStyle/>
          <a:p>
            <a:fld id="{6294C92D-0306-4E69-9CD3-20855E849650}" type="slidenum">
              <a:rPr kumimoji="0" lang="en-US" smtClean="0"/>
              <a:t>44</a:t>
            </a:fld>
            <a:endParaRPr kumimoji="0" lang="en-US"/>
          </a:p>
        </p:txBody>
      </p:sp>
    </p:spTree>
    <p:extLst>
      <p:ext uri="{BB962C8B-B14F-4D97-AF65-F5344CB8AC3E}">
        <p14:creationId xmlns:p14="http://schemas.microsoft.com/office/powerpoint/2010/main" val="20841388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6968" y="567125"/>
            <a:ext cx="8875059" cy="6858000"/>
          </a:xfrm>
          <a:prstGeom prst="rect">
            <a:avLst/>
          </a:prstGeom>
        </p:spPr>
      </p:pic>
      <p:sp>
        <p:nvSpPr>
          <p:cNvPr id="2" name="Title 1"/>
          <p:cNvSpPr>
            <a:spLocks noGrp="1"/>
          </p:cNvSpPr>
          <p:nvPr>
            <p:ph type="title"/>
          </p:nvPr>
        </p:nvSpPr>
        <p:spPr>
          <a:xfrm>
            <a:off x="457200" y="533400"/>
            <a:ext cx="4932947" cy="990600"/>
          </a:xfrm>
        </p:spPr>
        <p:txBody>
          <a:bodyPr/>
          <a:lstStyle/>
          <a:p>
            <a:r>
              <a:rPr lang="en-US" dirty="0"/>
              <a:t>Opportunistic Physics</a:t>
            </a:r>
          </a:p>
        </p:txBody>
      </p:sp>
      <p:sp>
        <p:nvSpPr>
          <p:cNvPr id="4" name="Date Placeholder 3"/>
          <p:cNvSpPr>
            <a:spLocks noGrp="1"/>
          </p:cNvSpPr>
          <p:nvPr>
            <p:ph type="dt" sz="half" idx="10"/>
          </p:nvPr>
        </p:nvSpPr>
        <p:spPr/>
        <p:txBody>
          <a:bodyPr/>
          <a:lstStyle/>
          <a:p>
            <a:r>
              <a:rPr lang="en-US"/>
              <a:t>October 18, 2018</a:t>
            </a:r>
          </a:p>
        </p:txBody>
      </p:sp>
      <p:sp>
        <p:nvSpPr>
          <p:cNvPr id="5" name="Footer Placeholder 4"/>
          <p:cNvSpPr>
            <a:spLocks noGrp="1"/>
          </p:cNvSpPr>
          <p:nvPr>
            <p:ph type="ftr" sz="quarter" idx="11"/>
          </p:nvPr>
        </p:nvSpPr>
        <p:spPr/>
        <p:txBody>
          <a:bodyPr/>
          <a:lstStyle/>
          <a:p>
            <a:r>
              <a:rPr kumimoji="0" lang="en-US"/>
              <a:t>GWU</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2" y="3141818"/>
            <a:ext cx="3040380" cy="1755648"/>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52" y="5172653"/>
            <a:ext cx="2781759" cy="1553378"/>
          </a:xfrm>
          <a:prstGeom prst="rect">
            <a:avLst/>
          </a:prstGeom>
        </p:spPr>
      </p:pic>
      <p:sp>
        <p:nvSpPr>
          <p:cNvPr id="14" name="Rectangle 13"/>
          <p:cNvSpPr/>
          <p:nvPr/>
        </p:nvSpPr>
        <p:spPr>
          <a:xfrm>
            <a:off x="288758" y="1491621"/>
            <a:ext cx="4572000" cy="1477328"/>
          </a:xfrm>
          <a:prstGeom prst="rect">
            <a:avLst/>
          </a:prstGeom>
        </p:spPr>
        <p:txBody>
          <a:bodyPr>
            <a:spAutoFit/>
          </a:bodyPr>
          <a:lstStyle/>
          <a:p>
            <a:r>
              <a:rPr lang="en-US" dirty="0">
                <a:latin typeface="Arial" charset="0"/>
              </a:rPr>
              <a:t>Probes gluon distributions in proton</a:t>
            </a:r>
          </a:p>
          <a:p>
            <a:r>
              <a:rPr lang="en-US" dirty="0">
                <a:latin typeface="Arial" charset="0"/>
              </a:rPr>
              <a:t>[</a:t>
            </a:r>
            <a:r>
              <a:rPr lang="en-US" dirty="0" err="1">
                <a:latin typeface="Arial" charset="0"/>
              </a:rPr>
              <a:t>Kharzeev</a:t>
            </a:r>
            <a:r>
              <a:rPr lang="en-US" dirty="0">
                <a:latin typeface="Arial" charset="0"/>
              </a:rPr>
              <a:t> et al., NPA 661, 568 (1999)]</a:t>
            </a:r>
          </a:p>
          <a:p>
            <a:endParaRPr lang="en-US" dirty="0">
              <a:latin typeface="Arial" charset="0"/>
            </a:endParaRPr>
          </a:p>
          <a:p>
            <a:r>
              <a:rPr lang="en-US" dirty="0">
                <a:latin typeface="Arial" charset="0"/>
              </a:rPr>
              <a:t>Also </a:t>
            </a:r>
            <a:r>
              <a:rPr lang="en-US" dirty="0" err="1">
                <a:latin typeface="Arial" charset="0"/>
              </a:rPr>
              <a:t>multiquark</a:t>
            </a:r>
            <a:r>
              <a:rPr lang="en-US" dirty="0">
                <a:latin typeface="Arial" charset="0"/>
              </a:rPr>
              <a:t> correlations</a:t>
            </a:r>
          </a:p>
          <a:p>
            <a:r>
              <a:rPr lang="en-US" dirty="0">
                <a:latin typeface="Arial" charset="0"/>
              </a:rPr>
              <a:t>[Brodsky et al., PLB 498, 23 (2001)] </a:t>
            </a:r>
            <a:endParaRPr lang="en-US" dirty="0">
              <a:effectLst/>
              <a:latin typeface="Arial"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2105" y="831850"/>
            <a:ext cx="1854200" cy="393700"/>
          </a:xfrm>
          <a:prstGeom prst="rect">
            <a:avLst/>
          </a:prstGeom>
        </p:spPr>
      </p:pic>
      <p:sp>
        <p:nvSpPr>
          <p:cNvPr id="17" name="Rectangle 16"/>
          <p:cNvSpPr/>
          <p:nvPr/>
        </p:nvSpPr>
        <p:spPr>
          <a:xfrm>
            <a:off x="5029200" y="1383632"/>
            <a:ext cx="842905" cy="3886200"/>
          </a:xfrm>
          <a:prstGeom prst="rect">
            <a:avLst/>
          </a:prstGeom>
          <a:solidFill>
            <a:schemeClr val="bg2">
              <a:lumMod val="75000"/>
              <a:alpha val="1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268343" y="4504617"/>
            <a:ext cx="1800493" cy="369332"/>
          </a:xfrm>
          <a:prstGeom prst="rect">
            <a:avLst/>
          </a:prstGeom>
          <a:noFill/>
        </p:spPr>
        <p:txBody>
          <a:bodyPr wrap="none" rtlCol="0">
            <a:spAutoFit/>
          </a:bodyPr>
          <a:lstStyle/>
          <a:p>
            <a:r>
              <a:rPr lang="en-US" dirty="0">
                <a:solidFill>
                  <a:schemeClr val="accent2">
                    <a:lumMod val="75000"/>
                  </a:schemeClr>
                </a:solidFill>
              </a:rPr>
              <a:t>GlueX Energies</a:t>
            </a:r>
          </a:p>
        </p:txBody>
      </p:sp>
      <p:sp>
        <p:nvSpPr>
          <p:cNvPr id="19" name="TextBox 18"/>
          <p:cNvSpPr txBox="1"/>
          <p:nvPr/>
        </p:nvSpPr>
        <p:spPr>
          <a:xfrm>
            <a:off x="3009225" y="5717007"/>
            <a:ext cx="6050554" cy="830997"/>
          </a:xfrm>
          <a:prstGeom prst="rect">
            <a:avLst/>
          </a:prstGeom>
          <a:noFill/>
        </p:spPr>
        <p:txBody>
          <a:bodyPr wrap="square" rtlCol="0">
            <a:spAutoFit/>
          </a:bodyPr>
          <a:lstStyle/>
          <a:p>
            <a:r>
              <a:rPr lang="en-US" sz="2400" dirty="0">
                <a:solidFill>
                  <a:srgbClr val="0070C0"/>
                </a:solidFill>
              </a:rPr>
              <a:t>The two mechanisms have different energy dependences near threshold.</a:t>
            </a:r>
          </a:p>
        </p:txBody>
      </p:sp>
      <p:sp>
        <p:nvSpPr>
          <p:cNvPr id="3" name="TextBox 2"/>
          <p:cNvSpPr txBox="1"/>
          <p:nvPr/>
        </p:nvSpPr>
        <p:spPr>
          <a:xfrm>
            <a:off x="5138928" y="1383632"/>
            <a:ext cx="733177" cy="3789021"/>
          </a:xfrm>
          <a:prstGeom prst="rect">
            <a:avLst/>
          </a:prstGeom>
          <a:solidFill>
            <a:schemeClr val="tx2">
              <a:lumMod val="40000"/>
              <a:lumOff val="60000"/>
              <a:alpha val="25000"/>
            </a:schemeClr>
          </a:solidFill>
        </p:spPr>
        <p:txBody>
          <a:bodyPr wrap="square" rtlCol="0">
            <a:spAutoFit/>
          </a:bodyPr>
          <a:lstStyle/>
          <a:p>
            <a:endParaRPr lang="en-US"/>
          </a:p>
        </p:txBody>
      </p:sp>
      <p:sp>
        <p:nvSpPr>
          <p:cNvPr id="7" name="Slide Number Placeholder 6">
            <a:extLst>
              <a:ext uri="{FF2B5EF4-FFF2-40B4-BE49-F238E27FC236}">
                <a16:creationId xmlns:a16="http://schemas.microsoft.com/office/drawing/2014/main" id="{E27981EC-21C5-2F45-B3CC-7C1DE8EEEA3D}"/>
              </a:ext>
            </a:extLst>
          </p:cNvPr>
          <p:cNvSpPr>
            <a:spLocks noGrp="1"/>
          </p:cNvSpPr>
          <p:nvPr>
            <p:ph type="sldNum" sz="quarter" idx="12"/>
          </p:nvPr>
        </p:nvSpPr>
        <p:spPr/>
        <p:txBody>
          <a:bodyPr/>
          <a:lstStyle/>
          <a:p>
            <a:fld id="{6294C92D-0306-4E69-9CD3-20855E849650}" type="slidenum">
              <a:rPr kumimoji="0" lang="en-US" smtClean="0"/>
              <a:t>45</a:t>
            </a:fld>
            <a:endParaRPr kumimoji="0" lang="en-US"/>
          </a:p>
        </p:txBody>
      </p:sp>
    </p:spTree>
    <p:extLst>
      <p:ext uri="{BB962C8B-B14F-4D97-AF65-F5344CB8AC3E}">
        <p14:creationId xmlns:p14="http://schemas.microsoft.com/office/powerpoint/2010/main" val="13707542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AB1E162-06F3-BB49-8F98-DB231D9945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336" y="916421"/>
            <a:ext cx="7609862" cy="5702156"/>
          </a:xfrm>
          <a:prstGeom prst="rect">
            <a:avLst/>
          </a:prstGeom>
        </p:spPr>
      </p:pic>
      <p:sp>
        <p:nvSpPr>
          <p:cNvPr id="4" name="Date Placeholder 3">
            <a:extLst>
              <a:ext uri="{FF2B5EF4-FFF2-40B4-BE49-F238E27FC236}">
                <a16:creationId xmlns:a16="http://schemas.microsoft.com/office/drawing/2014/main" id="{9682F9F5-BDEF-044E-9937-E043C515BE18}"/>
              </a:ext>
            </a:extLst>
          </p:cNvPr>
          <p:cNvSpPr>
            <a:spLocks noGrp="1"/>
          </p:cNvSpPr>
          <p:nvPr>
            <p:ph type="dt" sz="half" idx="10"/>
          </p:nvPr>
        </p:nvSpPr>
        <p:spPr/>
        <p:txBody>
          <a:bodyPr/>
          <a:lstStyle/>
          <a:p>
            <a:r>
              <a:rPr lang="en-US"/>
              <a:t>October 18, 2018</a:t>
            </a:r>
          </a:p>
        </p:txBody>
      </p:sp>
      <p:sp>
        <p:nvSpPr>
          <p:cNvPr id="5" name="Footer Placeholder 4">
            <a:extLst>
              <a:ext uri="{FF2B5EF4-FFF2-40B4-BE49-F238E27FC236}">
                <a16:creationId xmlns:a16="http://schemas.microsoft.com/office/drawing/2014/main" id="{B0B31F30-375E-8048-9841-899F1FFBF24A}"/>
              </a:ext>
            </a:extLst>
          </p:cNvPr>
          <p:cNvSpPr>
            <a:spLocks noGrp="1"/>
          </p:cNvSpPr>
          <p:nvPr>
            <p:ph type="ftr" sz="quarter" idx="11"/>
          </p:nvPr>
        </p:nvSpPr>
        <p:spPr/>
        <p:txBody>
          <a:bodyPr/>
          <a:lstStyle/>
          <a:p>
            <a:r>
              <a:rPr kumimoji="0" lang="en-US"/>
              <a:t>GWU</a:t>
            </a:r>
          </a:p>
        </p:txBody>
      </p:sp>
      <p:sp>
        <p:nvSpPr>
          <p:cNvPr id="6" name="Slide Number Placeholder 5">
            <a:extLst>
              <a:ext uri="{FF2B5EF4-FFF2-40B4-BE49-F238E27FC236}">
                <a16:creationId xmlns:a16="http://schemas.microsoft.com/office/drawing/2014/main" id="{E0EF7C6B-161D-BB4F-AFB5-5FADB99B944A}"/>
              </a:ext>
            </a:extLst>
          </p:cNvPr>
          <p:cNvSpPr>
            <a:spLocks noGrp="1"/>
          </p:cNvSpPr>
          <p:nvPr>
            <p:ph type="sldNum" sz="quarter" idx="12"/>
          </p:nvPr>
        </p:nvSpPr>
        <p:spPr/>
        <p:txBody>
          <a:bodyPr/>
          <a:lstStyle/>
          <a:p>
            <a:fld id="{6294C92D-0306-4E69-9CD3-20855E849650}" type="slidenum">
              <a:rPr kumimoji="0" lang="en-US" smtClean="0"/>
              <a:t>46</a:t>
            </a:fld>
            <a:endParaRPr kumimoji="0" lang="en-US"/>
          </a:p>
        </p:txBody>
      </p:sp>
      <p:sp>
        <p:nvSpPr>
          <p:cNvPr id="9" name="Rectangle 8">
            <a:extLst>
              <a:ext uri="{FF2B5EF4-FFF2-40B4-BE49-F238E27FC236}">
                <a16:creationId xmlns:a16="http://schemas.microsoft.com/office/drawing/2014/main" id="{331BB790-0E65-BB4F-A2FC-5BBADB811B38}"/>
              </a:ext>
            </a:extLst>
          </p:cNvPr>
          <p:cNvSpPr/>
          <p:nvPr/>
        </p:nvSpPr>
        <p:spPr>
          <a:xfrm>
            <a:off x="89861" y="454756"/>
            <a:ext cx="3448380" cy="461665"/>
          </a:xfrm>
          <a:prstGeom prst="rect">
            <a:avLst/>
          </a:prstGeom>
        </p:spPr>
        <p:txBody>
          <a:bodyPr wrap="none">
            <a:spAutoFit/>
          </a:bodyPr>
          <a:lstStyle/>
          <a:p>
            <a:r>
              <a:rPr lang="en-US" sz="2400" b="1" dirty="0">
                <a:solidFill>
                  <a:srgbClr val="C00000"/>
                </a:solidFill>
              </a:rPr>
              <a:t>Opportunistic Physics</a:t>
            </a:r>
          </a:p>
        </p:txBody>
      </p:sp>
      <p:pic>
        <p:nvPicPr>
          <p:cNvPr id="10" name="Picture 9">
            <a:extLst>
              <a:ext uri="{FF2B5EF4-FFF2-40B4-BE49-F238E27FC236}">
                <a16:creationId xmlns:a16="http://schemas.microsoft.com/office/drawing/2014/main" id="{2C33C125-3D8E-8649-BA67-2F160C4521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7333" y="454756"/>
            <a:ext cx="1854200" cy="393700"/>
          </a:xfrm>
          <a:prstGeom prst="rect">
            <a:avLst/>
          </a:prstGeom>
        </p:spPr>
      </p:pic>
      <p:sp>
        <p:nvSpPr>
          <p:cNvPr id="11" name="Rectangle 10">
            <a:extLst>
              <a:ext uri="{FF2B5EF4-FFF2-40B4-BE49-F238E27FC236}">
                <a16:creationId xmlns:a16="http://schemas.microsoft.com/office/drawing/2014/main" id="{5480FD34-11B5-D14B-88C1-F10CCB716203}"/>
              </a:ext>
            </a:extLst>
          </p:cNvPr>
          <p:cNvSpPr/>
          <p:nvPr/>
        </p:nvSpPr>
        <p:spPr>
          <a:xfrm>
            <a:off x="5238764" y="955740"/>
            <a:ext cx="3905236" cy="400110"/>
          </a:xfrm>
          <a:prstGeom prst="rect">
            <a:avLst/>
          </a:prstGeom>
        </p:spPr>
        <p:txBody>
          <a:bodyPr wrap="none">
            <a:spAutoFit/>
          </a:bodyPr>
          <a:lstStyle/>
          <a:p>
            <a:r>
              <a:rPr lang="en-US" sz="2000" dirty="0">
                <a:solidFill>
                  <a:srgbClr val="0070C0"/>
                </a:solidFill>
              </a:rPr>
              <a:t>Detect J/</a:t>
            </a:r>
            <a:r>
              <a:rPr lang="en-US" sz="2000" dirty="0">
                <a:solidFill>
                  <a:srgbClr val="0070C0"/>
                </a:solidFill>
                <a:latin typeface="Symbol" charset="2"/>
                <a:ea typeface="Symbol" charset="2"/>
                <a:cs typeface="Symbol" charset="2"/>
              </a:rPr>
              <a:t>y</a:t>
            </a:r>
            <a:r>
              <a:rPr lang="en-US" sz="2000" dirty="0">
                <a:solidFill>
                  <a:srgbClr val="0070C0"/>
                </a:solidFill>
              </a:rPr>
              <a:t> through its </a:t>
            </a:r>
            <a:r>
              <a:rPr lang="en-US" sz="2000" dirty="0" err="1">
                <a:solidFill>
                  <a:srgbClr val="0070C0"/>
                </a:solidFill>
              </a:rPr>
              <a:t>e</a:t>
            </a:r>
            <a:r>
              <a:rPr lang="en-US" sz="2000" baseline="30000" dirty="0" err="1">
                <a:solidFill>
                  <a:srgbClr val="0070C0"/>
                </a:solidFill>
              </a:rPr>
              <a:t>+</a:t>
            </a:r>
            <a:r>
              <a:rPr lang="en-US" sz="2000" dirty="0" err="1">
                <a:solidFill>
                  <a:srgbClr val="0070C0"/>
                </a:solidFill>
              </a:rPr>
              <a:t>e</a:t>
            </a:r>
            <a:r>
              <a:rPr lang="en-US" sz="2000" baseline="30000" dirty="0">
                <a:solidFill>
                  <a:srgbClr val="0070C0"/>
                </a:solidFill>
              </a:rPr>
              <a:t>-</a:t>
            </a:r>
            <a:r>
              <a:rPr lang="en-US" sz="2000" dirty="0">
                <a:solidFill>
                  <a:srgbClr val="0070C0"/>
                </a:solidFill>
              </a:rPr>
              <a:t> decay</a:t>
            </a:r>
          </a:p>
        </p:txBody>
      </p:sp>
    </p:spTree>
    <p:extLst>
      <p:ext uri="{BB962C8B-B14F-4D97-AF65-F5344CB8AC3E}">
        <p14:creationId xmlns:p14="http://schemas.microsoft.com/office/powerpoint/2010/main" val="16537499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82F9F5-BDEF-044E-9937-E043C515BE18}"/>
              </a:ext>
            </a:extLst>
          </p:cNvPr>
          <p:cNvSpPr>
            <a:spLocks noGrp="1"/>
          </p:cNvSpPr>
          <p:nvPr>
            <p:ph type="dt" sz="half" idx="10"/>
          </p:nvPr>
        </p:nvSpPr>
        <p:spPr/>
        <p:txBody>
          <a:bodyPr/>
          <a:lstStyle/>
          <a:p>
            <a:r>
              <a:rPr lang="en-US"/>
              <a:t>October 18, 2018</a:t>
            </a:r>
          </a:p>
        </p:txBody>
      </p:sp>
      <p:sp>
        <p:nvSpPr>
          <p:cNvPr id="5" name="Footer Placeholder 4">
            <a:extLst>
              <a:ext uri="{FF2B5EF4-FFF2-40B4-BE49-F238E27FC236}">
                <a16:creationId xmlns:a16="http://schemas.microsoft.com/office/drawing/2014/main" id="{B0B31F30-375E-8048-9841-899F1FFBF24A}"/>
              </a:ext>
            </a:extLst>
          </p:cNvPr>
          <p:cNvSpPr>
            <a:spLocks noGrp="1"/>
          </p:cNvSpPr>
          <p:nvPr>
            <p:ph type="ftr" sz="quarter" idx="11"/>
          </p:nvPr>
        </p:nvSpPr>
        <p:spPr/>
        <p:txBody>
          <a:bodyPr/>
          <a:lstStyle/>
          <a:p>
            <a:r>
              <a:rPr kumimoji="0" lang="en-US"/>
              <a:t>GWU</a:t>
            </a:r>
          </a:p>
        </p:txBody>
      </p:sp>
      <p:sp>
        <p:nvSpPr>
          <p:cNvPr id="6" name="Slide Number Placeholder 5">
            <a:extLst>
              <a:ext uri="{FF2B5EF4-FFF2-40B4-BE49-F238E27FC236}">
                <a16:creationId xmlns:a16="http://schemas.microsoft.com/office/drawing/2014/main" id="{E0EF7C6B-161D-BB4F-AFB5-5FADB99B944A}"/>
              </a:ext>
            </a:extLst>
          </p:cNvPr>
          <p:cNvSpPr>
            <a:spLocks noGrp="1"/>
          </p:cNvSpPr>
          <p:nvPr>
            <p:ph type="sldNum" sz="quarter" idx="12"/>
          </p:nvPr>
        </p:nvSpPr>
        <p:spPr/>
        <p:txBody>
          <a:bodyPr/>
          <a:lstStyle/>
          <a:p>
            <a:fld id="{6294C92D-0306-4E69-9CD3-20855E849650}" type="slidenum">
              <a:rPr kumimoji="0" lang="en-US" smtClean="0"/>
              <a:t>47</a:t>
            </a:fld>
            <a:endParaRPr kumimoji="0" lang="en-US"/>
          </a:p>
        </p:txBody>
      </p:sp>
      <p:pic>
        <p:nvPicPr>
          <p:cNvPr id="8" name="Picture 7">
            <a:extLst>
              <a:ext uri="{FF2B5EF4-FFF2-40B4-BE49-F238E27FC236}">
                <a16:creationId xmlns:a16="http://schemas.microsoft.com/office/drawing/2014/main" id="{5A261613-D08D-3346-AC68-BFDD7572D2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110" y="1300704"/>
            <a:ext cx="7416539" cy="5557296"/>
          </a:xfrm>
          <a:prstGeom prst="rect">
            <a:avLst/>
          </a:prstGeom>
        </p:spPr>
      </p:pic>
      <p:sp>
        <p:nvSpPr>
          <p:cNvPr id="9" name="Rectangle 8">
            <a:extLst>
              <a:ext uri="{FF2B5EF4-FFF2-40B4-BE49-F238E27FC236}">
                <a16:creationId xmlns:a16="http://schemas.microsoft.com/office/drawing/2014/main" id="{331BB790-0E65-BB4F-A2FC-5BBADB811B38}"/>
              </a:ext>
            </a:extLst>
          </p:cNvPr>
          <p:cNvSpPr/>
          <p:nvPr/>
        </p:nvSpPr>
        <p:spPr>
          <a:xfrm>
            <a:off x="89861" y="454756"/>
            <a:ext cx="3448380" cy="461665"/>
          </a:xfrm>
          <a:prstGeom prst="rect">
            <a:avLst/>
          </a:prstGeom>
        </p:spPr>
        <p:txBody>
          <a:bodyPr wrap="none">
            <a:spAutoFit/>
          </a:bodyPr>
          <a:lstStyle/>
          <a:p>
            <a:r>
              <a:rPr lang="en-US" sz="2400" b="1" dirty="0">
                <a:solidFill>
                  <a:srgbClr val="C00000"/>
                </a:solidFill>
              </a:rPr>
              <a:t>Opportunistic Physics</a:t>
            </a:r>
          </a:p>
        </p:txBody>
      </p:sp>
      <p:pic>
        <p:nvPicPr>
          <p:cNvPr id="10" name="Picture 9">
            <a:extLst>
              <a:ext uri="{FF2B5EF4-FFF2-40B4-BE49-F238E27FC236}">
                <a16:creationId xmlns:a16="http://schemas.microsoft.com/office/drawing/2014/main" id="{2C33C125-3D8E-8649-BA67-2F160C4521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7333" y="454756"/>
            <a:ext cx="1854200" cy="393700"/>
          </a:xfrm>
          <a:prstGeom prst="rect">
            <a:avLst/>
          </a:prstGeom>
        </p:spPr>
      </p:pic>
      <p:sp>
        <p:nvSpPr>
          <p:cNvPr id="11" name="Rectangle 10">
            <a:extLst>
              <a:ext uri="{FF2B5EF4-FFF2-40B4-BE49-F238E27FC236}">
                <a16:creationId xmlns:a16="http://schemas.microsoft.com/office/drawing/2014/main" id="{5480FD34-11B5-D14B-88C1-F10CCB716203}"/>
              </a:ext>
            </a:extLst>
          </p:cNvPr>
          <p:cNvSpPr/>
          <p:nvPr/>
        </p:nvSpPr>
        <p:spPr>
          <a:xfrm>
            <a:off x="5238764" y="955740"/>
            <a:ext cx="3905236" cy="400110"/>
          </a:xfrm>
          <a:prstGeom prst="rect">
            <a:avLst/>
          </a:prstGeom>
        </p:spPr>
        <p:txBody>
          <a:bodyPr wrap="none">
            <a:spAutoFit/>
          </a:bodyPr>
          <a:lstStyle/>
          <a:p>
            <a:r>
              <a:rPr lang="en-US" sz="2000" dirty="0">
                <a:solidFill>
                  <a:srgbClr val="0070C0"/>
                </a:solidFill>
              </a:rPr>
              <a:t>Detect J/</a:t>
            </a:r>
            <a:r>
              <a:rPr lang="en-US" sz="2000" dirty="0">
                <a:solidFill>
                  <a:srgbClr val="0070C0"/>
                </a:solidFill>
                <a:latin typeface="Symbol" charset="2"/>
                <a:ea typeface="Symbol" charset="2"/>
                <a:cs typeface="Symbol" charset="2"/>
              </a:rPr>
              <a:t>y</a:t>
            </a:r>
            <a:r>
              <a:rPr lang="en-US" sz="2000" dirty="0">
                <a:solidFill>
                  <a:srgbClr val="0070C0"/>
                </a:solidFill>
              </a:rPr>
              <a:t> through its </a:t>
            </a:r>
            <a:r>
              <a:rPr lang="en-US" sz="2000" dirty="0" err="1">
                <a:solidFill>
                  <a:srgbClr val="0070C0"/>
                </a:solidFill>
              </a:rPr>
              <a:t>e</a:t>
            </a:r>
            <a:r>
              <a:rPr lang="en-US" sz="2000" baseline="30000" dirty="0" err="1">
                <a:solidFill>
                  <a:srgbClr val="0070C0"/>
                </a:solidFill>
              </a:rPr>
              <a:t>+</a:t>
            </a:r>
            <a:r>
              <a:rPr lang="en-US" sz="2000" dirty="0" err="1">
                <a:solidFill>
                  <a:srgbClr val="0070C0"/>
                </a:solidFill>
              </a:rPr>
              <a:t>e</a:t>
            </a:r>
            <a:r>
              <a:rPr lang="en-US" sz="2000" baseline="30000" dirty="0">
                <a:solidFill>
                  <a:srgbClr val="0070C0"/>
                </a:solidFill>
              </a:rPr>
              <a:t>-</a:t>
            </a:r>
            <a:r>
              <a:rPr lang="en-US" sz="2000" dirty="0">
                <a:solidFill>
                  <a:srgbClr val="0070C0"/>
                </a:solidFill>
              </a:rPr>
              <a:t> decay</a:t>
            </a:r>
          </a:p>
        </p:txBody>
      </p:sp>
    </p:spTree>
    <p:extLst>
      <p:ext uri="{BB962C8B-B14F-4D97-AF65-F5344CB8AC3E}">
        <p14:creationId xmlns:p14="http://schemas.microsoft.com/office/powerpoint/2010/main" val="39744628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3505" y="4513973"/>
            <a:ext cx="3314700" cy="2293620"/>
          </a:xfrm>
          <a:prstGeom prst="rect">
            <a:avLst/>
          </a:prstGeom>
        </p:spPr>
      </p:pic>
      <p:sp>
        <p:nvSpPr>
          <p:cNvPr id="2" name="Title 1"/>
          <p:cNvSpPr>
            <a:spLocks noGrp="1"/>
          </p:cNvSpPr>
          <p:nvPr>
            <p:ph type="title"/>
          </p:nvPr>
        </p:nvSpPr>
        <p:spPr/>
        <p:txBody>
          <a:bodyPr/>
          <a:lstStyle/>
          <a:p>
            <a:r>
              <a:rPr lang="en-US" dirty="0">
                <a:solidFill>
                  <a:schemeClr val="tx2">
                    <a:lumMod val="50000"/>
                  </a:schemeClr>
                </a:solidFill>
              </a:rPr>
              <a:t>Baryon-antibaryon Photoproduction</a:t>
            </a:r>
          </a:p>
        </p:txBody>
      </p:sp>
      <p:sp>
        <p:nvSpPr>
          <p:cNvPr id="4" name="Date Placeholder 3"/>
          <p:cNvSpPr>
            <a:spLocks noGrp="1"/>
          </p:cNvSpPr>
          <p:nvPr>
            <p:ph type="dt" sz="half" idx="10"/>
          </p:nvPr>
        </p:nvSpPr>
        <p:spPr/>
        <p:txBody>
          <a:bodyPr/>
          <a:lstStyle/>
          <a:p>
            <a:r>
              <a:rPr lang="en-US"/>
              <a:t>October 18, 2018</a:t>
            </a:r>
          </a:p>
        </p:txBody>
      </p:sp>
      <p:sp>
        <p:nvSpPr>
          <p:cNvPr id="5" name="Footer Placeholder 4"/>
          <p:cNvSpPr>
            <a:spLocks noGrp="1"/>
          </p:cNvSpPr>
          <p:nvPr>
            <p:ph type="ftr" sz="quarter" idx="11"/>
          </p:nvPr>
        </p:nvSpPr>
        <p:spPr/>
        <p:txBody>
          <a:bodyPr/>
          <a:lstStyle/>
          <a:p>
            <a:r>
              <a:rPr kumimoji="0" lang="en-US"/>
              <a:t>GWU</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5405" y="2282522"/>
            <a:ext cx="3390900" cy="2400300"/>
          </a:xfrm>
          <a:prstGeom prst="rect">
            <a:avLst/>
          </a:prstGeom>
        </p:spPr>
      </p:pic>
      <p:pic>
        <p:nvPicPr>
          <p:cNvPr id="13" name="Picture 12"/>
          <p:cNvPicPr>
            <a:picLocks noChangeAspect="1"/>
          </p:cNvPicPr>
          <p:nvPr/>
        </p:nvPicPr>
        <p:blipFill>
          <a:blip r:embed="rId4"/>
          <a:stretch>
            <a:fillRect/>
          </a:stretch>
        </p:blipFill>
        <p:spPr>
          <a:xfrm>
            <a:off x="664257" y="1524000"/>
            <a:ext cx="2057400" cy="495300"/>
          </a:xfrm>
          <a:prstGeom prst="rect">
            <a:avLst/>
          </a:prstGeom>
        </p:spPr>
      </p:pic>
      <p:pic>
        <p:nvPicPr>
          <p:cNvPr id="14" name="Picture 13"/>
          <p:cNvPicPr>
            <a:picLocks noChangeAspect="1"/>
          </p:cNvPicPr>
          <p:nvPr/>
        </p:nvPicPr>
        <p:blipFill>
          <a:blip r:embed="rId5"/>
          <a:stretch>
            <a:fillRect/>
          </a:stretch>
        </p:blipFill>
        <p:spPr>
          <a:xfrm>
            <a:off x="6113040" y="4827163"/>
            <a:ext cx="1409942" cy="342414"/>
          </a:xfrm>
          <a:prstGeom prst="rect">
            <a:avLst/>
          </a:prstGeom>
        </p:spPr>
      </p:pic>
      <p:pic>
        <p:nvPicPr>
          <p:cNvPr id="15" name="Picture 14"/>
          <p:cNvPicPr>
            <a:picLocks noChangeAspect="1"/>
          </p:cNvPicPr>
          <p:nvPr/>
        </p:nvPicPr>
        <p:blipFill>
          <a:blip r:embed="rId6"/>
          <a:stretch>
            <a:fillRect/>
          </a:stretch>
        </p:blipFill>
        <p:spPr>
          <a:xfrm>
            <a:off x="6113040" y="2643432"/>
            <a:ext cx="1247815" cy="338693"/>
          </a:xfrm>
          <a:prstGeom prst="rect">
            <a:avLst/>
          </a:prstGeom>
        </p:spPr>
      </p:pic>
      <p:sp>
        <p:nvSpPr>
          <p:cNvPr id="3" name="TextBox 2"/>
          <p:cNvSpPr txBox="1"/>
          <p:nvPr/>
        </p:nvSpPr>
        <p:spPr>
          <a:xfrm>
            <a:off x="240522" y="2343942"/>
            <a:ext cx="5424883" cy="4154984"/>
          </a:xfrm>
          <a:prstGeom prst="rect">
            <a:avLst/>
          </a:prstGeom>
          <a:noFill/>
        </p:spPr>
        <p:txBody>
          <a:bodyPr wrap="square" rtlCol="0">
            <a:spAutoFit/>
          </a:bodyPr>
          <a:lstStyle/>
          <a:p>
            <a:r>
              <a:rPr lang="en-US" sz="2400" dirty="0">
                <a:solidFill>
                  <a:srgbClr val="0070C0"/>
                </a:solidFill>
              </a:rPr>
              <a:t>Never seen before in </a:t>
            </a:r>
            <a:r>
              <a:rPr lang="en-US" sz="2400" dirty="0" err="1">
                <a:solidFill>
                  <a:srgbClr val="0070C0"/>
                </a:solidFill>
              </a:rPr>
              <a:t>photoproduction</a:t>
            </a:r>
            <a:r>
              <a:rPr lang="en-US" sz="2400" dirty="0">
                <a:solidFill>
                  <a:srgbClr val="0070C0"/>
                </a:solidFill>
              </a:rPr>
              <a:t>!  </a:t>
            </a:r>
          </a:p>
          <a:p>
            <a:br>
              <a:rPr lang="en-US" sz="2400" dirty="0">
                <a:solidFill>
                  <a:srgbClr val="0070C0"/>
                </a:solidFill>
              </a:rPr>
            </a:br>
            <a:r>
              <a:rPr lang="en-US" sz="2400" dirty="0">
                <a:solidFill>
                  <a:srgbClr val="0070C0"/>
                </a:solidFill>
              </a:rPr>
              <a:t>Limited statistics from 2016, larger samples to come.</a:t>
            </a:r>
          </a:p>
          <a:p>
            <a:endParaRPr lang="en-US" sz="2400" dirty="0">
              <a:solidFill>
                <a:srgbClr val="0070C0"/>
              </a:solidFill>
            </a:endParaRPr>
          </a:p>
          <a:p>
            <a:r>
              <a:rPr lang="en-US" sz="2400" dirty="0">
                <a:solidFill>
                  <a:srgbClr val="7030A0"/>
                </a:solidFill>
              </a:rPr>
              <a:t>Lifetime of both are within 15% of known values without corrections.</a:t>
            </a:r>
          </a:p>
          <a:p>
            <a:endParaRPr lang="en-US" sz="2400" dirty="0">
              <a:solidFill>
                <a:srgbClr val="7030A0"/>
              </a:solidFill>
            </a:endParaRPr>
          </a:p>
          <a:p>
            <a:r>
              <a:rPr lang="en-US" sz="2400" dirty="0">
                <a:solidFill>
                  <a:srgbClr val="0070C0"/>
                </a:solidFill>
              </a:rPr>
              <a:t>The decay of the Lambda allows us to analyze the polarization transfer from the photon.</a:t>
            </a: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3800" y="1362808"/>
            <a:ext cx="1180325" cy="694240"/>
          </a:xfrm>
          <a:prstGeom prst="rect">
            <a:avLst/>
          </a:prstGeom>
        </p:spPr>
      </p:pic>
      <p:sp>
        <p:nvSpPr>
          <p:cNvPr id="7" name="Slide Number Placeholder 6">
            <a:extLst>
              <a:ext uri="{FF2B5EF4-FFF2-40B4-BE49-F238E27FC236}">
                <a16:creationId xmlns:a16="http://schemas.microsoft.com/office/drawing/2014/main" id="{7C4CAA3F-43AA-174B-9D44-F812D499256D}"/>
              </a:ext>
            </a:extLst>
          </p:cNvPr>
          <p:cNvSpPr>
            <a:spLocks noGrp="1"/>
          </p:cNvSpPr>
          <p:nvPr>
            <p:ph type="sldNum" sz="quarter" idx="12"/>
          </p:nvPr>
        </p:nvSpPr>
        <p:spPr/>
        <p:txBody>
          <a:bodyPr/>
          <a:lstStyle/>
          <a:p>
            <a:fld id="{6294C92D-0306-4E69-9CD3-20855E849650}" type="slidenum">
              <a:rPr kumimoji="0" lang="en-US" smtClean="0"/>
              <a:t>48</a:t>
            </a:fld>
            <a:endParaRPr kumimoji="0" lang="en-US"/>
          </a:p>
        </p:txBody>
      </p:sp>
    </p:spTree>
    <p:extLst>
      <p:ext uri="{BB962C8B-B14F-4D97-AF65-F5344CB8AC3E}">
        <p14:creationId xmlns:p14="http://schemas.microsoft.com/office/powerpoint/2010/main" val="5793385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3190" y="2971800"/>
            <a:ext cx="6480810" cy="3886200"/>
          </a:xfrm>
          <a:prstGeom prst="rect">
            <a:avLst/>
          </a:prstGeom>
        </p:spPr>
      </p:pic>
      <p:sp>
        <p:nvSpPr>
          <p:cNvPr id="2" name="Title 1"/>
          <p:cNvSpPr>
            <a:spLocks noGrp="1"/>
          </p:cNvSpPr>
          <p:nvPr>
            <p:ph type="title"/>
          </p:nvPr>
        </p:nvSpPr>
        <p:spPr/>
        <p:txBody>
          <a:bodyPr/>
          <a:lstStyle/>
          <a:p>
            <a:r>
              <a:rPr lang="en-US" dirty="0">
                <a:solidFill>
                  <a:schemeClr val="tx2">
                    <a:lumMod val="50000"/>
                  </a:schemeClr>
                </a:solidFill>
              </a:rPr>
              <a:t>Interesting Hybrid Channels</a:t>
            </a:r>
          </a:p>
        </p:txBody>
      </p:sp>
      <p:sp>
        <p:nvSpPr>
          <p:cNvPr id="4" name="Date Placeholder 3"/>
          <p:cNvSpPr>
            <a:spLocks noGrp="1"/>
          </p:cNvSpPr>
          <p:nvPr>
            <p:ph type="dt" sz="half" idx="10"/>
          </p:nvPr>
        </p:nvSpPr>
        <p:spPr/>
        <p:txBody>
          <a:bodyPr/>
          <a:lstStyle/>
          <a:p>
            <a:r>
              <a:rPr lang="en-US"/>
              <a:t>October 18, 2018</a:t>
            </a:r>
          </a:p>
        </p:txBody>
      </p:sp>
      <p:sp>
        <p:nvSpPr>
          <p:cNvPr id="5" name="Footer Placeholder 4"/>
          <p:cNvSpPr>
            <a:spLocks noGrp="1"/>
          </p:cNvSpPr>
          <p:nvPr>
            <p:ph type="ftr" sz="quarter" idx="11"/>
          </p:nvPr>
        </p:nvSpPr>
        <p:spPr/>
        <p:txBody>
          <a:bodyPr/>
          <a:lstStyle/>
          <a:p>
            <a:r>
              <a:rPr kumimoji="0" lang="en-US"/>
              <a:t>GWU</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171" y="508860"/>
            <a:ext cx="2311400" cy="419100"/>
          </a:xfrm>
          <a:prstGeom prst="rect">
            <a:avLst/>
          </a:prstGeom>
          <a:solidFill>
            <a:schemeClr val="tx2">
              <a:lumMod val="60000"/>
              <a:lumOff val="40000"/>
            </a:schemeClr>
          </a:solidFill>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915" y="5184092"/>
            <a:ext cx="1587500" cy="2921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915" y="4426219"/>
            <a:ext cx="1739900" cy="3683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550" y="3593911"/>
            <a:ext cx="2095500" cy="469900"/>
          </a:xfrm>
          <a:prstGeom prst="rect">
            <a:avLst/>
          </a:prstGeom>
        </p:spPr>
      </p:pic>
      <p:sp>
        <p:nvSpPr>
          <p:cNvPr id="16" name="TextBox 15"/>
          <p:cNvSpPr txBox="1"/>
          <p:nvPr/>
        </p:nvSpPr>
        <p:spPr>
          <a:xfrm>
            <a:off x="4095028" y="3362395"/>
            <a:ext cx="914033" cy="369332"/>
          </a:xfrm>
          <a:prstGeom prst="rect">
            <a:avLst/>
          </a:prstGeom>
          <a:noFill/>
        </p:spPr>
        <p:txBody>
          <a:bodyPr wrap="none" rtlCol="0">
            <a:spAutoFit/>
          </a:bodyPr>
          <a:lstStyle/>
          <a:p>
            <a:r>
              <a:rPr lang="en-US" dirty="0">
                <a:solidFill>
                  <a:schemeClr val="tx2">
                    <a:lumMod val="75000"/>
                  </a:schemeClr>
                </a:solidFill>
                <a:latin typeface="Symbol" charset="2"/>
                <a:ea typeface="Symbol" charset="2"/>
                <a:cs typeface="Symbol" charset="2"/>
              </a:rPr>
              <a:t>h</a:t>
            </a:r>
            <a:r>
              <a:rPr lang="en-US" dirty="0">
                <a:solidFill>
                  <a:schemeClr val="tx2">
                    <a:lumMod val="75000"/>
                  </a:schemeClr>
                </a:solidFill>
              </a:rPr>
              <a:t>’(958)</a:t>
            </a:r>
          </a:p>
        </p:txBody>
      </p:sp>
      <p:sp>
        <p:nvSpPr>
          <p:cNvPr id="17" name="TextBox 16"/>
          <p:cNvSpPr txBox="1"/>
          <p:nvPr/>
        </p:nvSpPr>
        <p:spPr>
          <a:xfrm>
            <a:off x="4642267" y="3696528"/>
            <a:ext cx="1000595" cy="369332"/>
          </a:xfrm>
          <a:prstGeom prst="rect">
            <a:avLst/>
          </a:prstGeom>
          <a:noFill/>
        </p:spPr>
        <p:txBody>
          <a:bodyPr wrap="none" rtlCol="0">
            <a:spAutoFit/>
          </a:bodyPr>
          <a:lstStyle/>
          <a:p>
            <a:r>
              <a:rPr lang="en-US" dirty="0">
                <a:solidFill>
                  <a:schemeClr val="tx2">
                    <a:lumMod val="75000"/>
                  </a:schemeClr>
                </a:solidFill>
              </a:rPr>
              <a:t>f</a:t>
            </a:r>
            <a:r>
              <a:rPr lang="en-US" baseline="-25000" dirty="0">
                <a:solidFill>
                  <a:schemeClr val="tx2">
                    <a:lumMod val="75000"/>
                  </a:schemeClr>
                </a:solidFill>
              </a:rPr>
              <a:t>1</a:t>
            </a:r>
            <a:r>
              <a:rPr lang="en-US" dirty="0">
                <a:solidFill>
                  <a:schemeClr val="tx2">
                    <a:lumMod val="75000"/>
                  </a:schemeClr>
                </a:solidFill>
              </a:rPr>
              <a:t>(1285)</a:t>
            </a:r>
          </a:p>
        </p:txBody>
      </p:sp>
      <p:sp>
        <p:nvSpPr>
          <p:cNvPr id="18" name="TextBox 17"/>
          <p:cNvSpPr txBox="1"/>
          <p:nvPr/>
        </p:nvSpPr>
        <p:spPr>
          <a:xfrm>
            <a:off x="4919622" y="4105094"/>
            <a:ext cx="1723549" cy="646331"/>
          </a:xfrm>
          <a:prstGeom prst="rect">
            <a:avLst/>
          </a:prstGeom>
          <a:noFill/>
        </p:spPr>
        <p:txBody>
          <a:bodyPr wrap="none" rtlCol="0">
            <a:spAutoFit/>
          </a:bodyPr>
          <a:lstStyle/>
          <a:p>
            <a:pPr algn="ctr"/>
            <a:r>
              <a:rPr lang="en-US" dirty="0">
                <a:solidFill>
                  <a:schemeClr val="tx2">
                    <a:lumMod val="75000"/>
                  </a:schemeClr>
                </a:solidFill>
              </a:rPr>
              <a:t>several known </a:t>
            </a:r>
          </a:p>
          <a:p>
            <a:pPr algn="ctr"/>
            <a:r>
              <a:rPr lang="en-US" dirty="0">
                <a:solidFill>
                  <a:schemeClr val="tx2">
                    <a:lumMod val="75000"/>
                  </a:schemeClr>
                </a:solidFill>
              </a:rPr>
              <a:t>states</a:t>
            </a:r>
          </a:p>
        </p:txBody>
      </p:sp>
      <p:sp>
        <p:nvSpPr>
          <p:cNvPr id="19" name="Right Brace 18"/>
          <p:cNvSpPr/>
          <p:nvPr/>
        </p:nvSpPr>
        <p:spPr>
          <a:xfrm rot="17871871">
            <a:off x="6207045" y="4485153"/>
            <a:ext cx="453230" cy="1222479"/>
          </a:xfrm>
          <a:prstGeom prst="rightBrace">
            <a:avLst>
              <a:gd name="adj1" fmla="val 13642"/>
              <a:gd name="adj2" fmla="val 45079"/>
            </a:avLst>
          </a:prstGeom>
          <a:ln w="412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a:off x="6328380" y="4471207"/>
            <a:ext cx="1620957" cy="369332"/>
          </a:xfrm>
          <a:prstGeom prst="rect">
            <a:avLst/>
          </a:prstGeom>
          <a:noFill/>
        </p:spPr>
        <p:txBody>
          <a:bodyPr wrap="none" rtlCol="0">
            <a:spAutoFit/>
          </a:bodyPr>
          <a:lstStyle/>
          <a:p>
            <a:r>
              <a:rPr lang="en-US" dirty="0">
                <a:solidFill>
                  <a:schemeClr val="tx2">
                    <a:lumMod val="75000"/>
                  </a:schemeClr>
                </a:solidFill>
              </a:rPr>
              <a:t>Hybrid regime</a:t>
            </a:r>
          </a:p>
        </p:txBody>
      </p:sp>
      <p:sp>
        <p:nvSpPr>
          <p:cNvPr id="21" name="TextBox 20"/>
          <p:cNvSpPr txBox="1"/>
          <p:nvPr/>
        </p:nvSpPr>
        <p:spPr>
          <a:xfrm>
            <a:off x="4550411" y="5969821"/>
            <a:ext cx="2738250" cy="400110"/>
          </a:xfrm>
          <a:prstGeom prst="rect">
            <a:avLst/>
          </a:prstGeom>
          <a:noFill/>
        </p:spPr>
        <p:txBody>
          <a:bodyPr wrap="none" rtlCol="0">
            <a:spAutoFit/>
          </a:bodyPr>
          <a:lstStyle/>
          <a:p>
            <a:r>
              <a:rPr lang="en-US" sz="2000" dirty="0">
                <a:solidFill>
                  <a:srgbClr val="002060"/>
                </a:solidFill>
              </a:rPr>
              <a:t>2016 Engineering Run</a:t>
            </a:r>
          </a:p>
        </p:txBody>
      </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3475" y="3593911"/>
            <a:ext cx="1180325" cy="694240"/>
          </a:xfrm>
          <a:prstGeom prst="rect">
            <a:avLst/>
          </a:prstGeom>
        </p:spPr>
      </p:pic>
      <p:sp>
        <p:nvSpPr>
          <p:cNvPr id="3" name="Rectangle 2"/>
          <p:cNvSpPr/>
          <p:nvPr/>
        </p:nvSpPr>
        <p:spPr>
          <a:xfrm>
            <a:off x="1912538" y="1820208"/>
            <a:ext cx="2029723" cy="461665"/>
          </a:xfrm>
          <a:prstGeom prst="rect">
            <a:avLst/>
          </a:prstGeom>
        </p:spPr>
        <p:txBody>
          <a:bodyPr wrap="none">
            <a:spAutoFit/>
          </a:bodyPr>
          <a:lstStyle/>
          <a:p>
            <a:r>
              <a:rPr lang="en-GB" sz="2400" dirty="0">
                <a:latin typeface="Symbol" pitchFamily="16" charset="2"/>
              </a:rPr>
              <a:t></a:t>
            </a:r>
            <a:r>
              <a:rPr lang="en-GB" sz="2400" baseline="-25000" dirty="0">
                <a:latin typeface="Comic Sans MS" pitchFamily="64" charset="0"/>
              </a:rPr>
              <a:t>1   </a:t>
            </a:r>
            <a:r>
              <a:rPr lang="en-GB" sz="2400" dirty="0">
                <a:latin typeface="Symbol" pitchFamily="16" charset="2"/>
              </a:rPr>
              <a:t> </a:t>
            </a:r>
            <a:r>
              <a:rPr lang="en-GB" sz="2400" dirty="0">
                <a:solidFill>
                  <a:srgbClr val="FF0000"/>
                </a:solidFill>
                <a:latin typeface="Symbol" pitchFamily="16" charset="2"/>
              </a:rPr>
              <a:t>h</a:t>
            </a:r>
            <a:r>
              <a:rPr lang="en-GB" sz="2400" dirty="0">
                <a:solidFill>
                  <a:srgbClr val="FF0000"/>
                </a:solidFill>
                <a:latin typeface="Comic Sans MS" pitchFamily="64" charset="0"/>
              </a:rPr>
              <a:t>f</a:t>
            </a:r>
            <a:r>
              <a:rPr lang="en-GB" sz="2400" baseline="-25000" dirty="0">
                <a:solidFill>
                  <a:srgbClr val="FF0000"/>
                </a:solidFill>
                <a:latin typeface="Comic Sans MS" pitchFamily="64" charset="0"/>
              </a:rPr>
              <a:t>2</a:t>
            </a:r>
            <a:r>
              <a:rPr lang="en-GB" sz="2400" dirty="0">
                <a:latin typeface="Comic Sans MS" pitchFamily="64" charset="0"/>
              </a:rPr>
              <a:t>,</a:t>
            </a:r>
            <a:r>
              <a:rPr lang="en-GB" sz="2400" dirty="0">
                <a:solidFill>
                  <a:srgbClr val="FF0000"/>
                </a:solidFill>
                <a:latin typeface="Comic Sans MS" pitchFamily="64" charset="0"/>
              </a:rPr>
              <a:t>a</a:t>
            </a:r>
            <a:r>
              <a:rPr lang="en-GB" sz="2400" baseline="-25000" dirty="0">
                <a:solidFill>
                  <a:srgbClr val="FF0000"/>
                </a:solidFill>
                <a:latin typeface="Comic Sans MS" pitchFamily="64" charset="0"/>
              </a:rPr>
              <a:t>2</a:t>
            </a:r>
            <a:r>
              <a:rPr lang="en-GB" sz="2400" dirty="0">
                <a:solidFill>
                  <a:srgbClr val="FF0000"/>
                </a:solidFill>
                <a:latin typeface="Symbol" pitchFamily="16" charset="2"/>
              </a:rPr>
              <a:t></a:t>
            </a:r>
            <a:endParaRPr lang="en-US" sz="2400" dirty="0"/>
          </a:p>
        </p:txBody>
      </p:sp>
      <p:sp>
        <p:nvSpPr>
          <p:cNvPr id="7" name="Rectangle 6"/>
          <p:cNvSpPr/>
          <p:nvPr/>
        </p:nvSpPr>
        <p:spPr>
          <a:xfrm>
            <a:off x="4114191" y="1805751"/>
            <a:ext cx="1906291" cy="461665"/>
          </a:xfrm>
          <a:prstGeom prst="rect">
            <a:avLst/>
          </a:prstGeom>
        </p:spPr>
        <p:txBody>
          <a:bodyPr wrap="none">
            <a:spAutoFit/>
          </a:bodyPr>
          <a:lstStyle/>
          <a:p>
            <a:r>
              <a:rPr lang="en-GB" sz="2400" dirty="0">
                <a:latin typeface="Comic Sans MS" pitchFamily="64" charset="0"/>
              </a:rPr>
              <a:t>b</a:t>
            </a:r>
            <a:r>
              <a:rPr lang="en-GB" sz="2400" baseline="-25000" dirty="0">
                <a:latin typeface="Comic Sans MS" pitchFamily="64" charset="0"/>
              </a:rPr>
              <a:t>2 </a:t>
            </a:r>
            <a:r>
              <a:rPr lang="en-GB" sz="2400" dirty="0">
                <a:latin typeface="Symbol" pitchFamily="16" charset="2"/>
              </a:rPr>
              <a:t></a:t>
            </a:r>
            <a:r>
              <a:rPr lang="en-GB" sz="2400" dirty="0">
                <a:latin typeface="Comic Sans MS" pitchFamily="64" charset="0"/>
              </a:rPr>
              <a:t> </a:t>
            </a:r>
            <a:r>
              <a:rPr lang="en-GB" sz="2400" dirty="0">
                <a:solidFill>
                  <a:srgbClr val="FF0000"/>
                </a:solidFill>
                <a:latin typeface="Comic Sans MS" pitchFamily="64" charset="0"/>
              </a:rPr>
              <a:t>a</a:t>
            </a:r>
            <a:r>
              <a:rPr lang="en-GB" sz="2400" baseline="-25000" dirty="0">
                <a:solidFill>
                  <a:srgbClr val="FF0000"/>
                </a:solidFill>
                <a:latin typeface="Comic Sans MS" pitchFamily="64" charset="0"/>
              </a:rPr>
              <a:t>2</a:t>
            </a:r>
            <a:r>
              <a:rPr lang="en-GB" sz="2400" dirty="0">
                <a:solidFill>
                  <a:srgbClr val="FF0000"/>
                </a:solidFill>
                <a:latin typeface="Symbol" pitchFamily="16" charset="2"/>
              </a:rPr>
              <a:t></a:t>
            </a:r>
            <a:r>
              <a:rPr lang="en-GB" sz="2400" dirty="0">
                <a:latin typeface="Symbol" pitchFamily="16" charset="2"/>
              </a:rPr>
              <a:t>, </a:t>
            </a:r>
            <a:r>
              <a:rPr lang="en-GB" sz="2400" b="1" dirty="0" err="1">
                <a:solidFill>
                  <a:srgbClr val="FF0000"/>
                </a:solidFill>
                <a:latin typeface="Symbol" pitchFamily="16" charset="2"/>
              </a:rPr>
              <a:t>rh</a:t>
            </a:r>
            <a:endParaRPr lang="en-US" sz="2400" dirty="0"/>
          </a:p>
        </p:txBody>
      </p:sp>
      <p:sp>
        <p:nvSpPr>
          <p:cNvPr id="10" name="TextBox 9"/>
          <p:cNvSpPr txBox="1"/>
          <p:nvPr/>
        </p:nvSpPr>
        <p:spPr>
          <a:xfrm>
            <a:off x="-1104405" y="999734"/>
            <a:ext cx="184731" cy="369332"/>
          </a:xfrm>
          <a:prstGeom prst="rect">
            <a:avLst/>
          </a:prstGeom>
          <a:noFill/>
        </p:spPr>
        <p:txBody>
          <a:bodyPr wrap="none" rtlCol="0">
            <a:spAutoFit/>
          </a:bodyPr>
          <a:lstStyle/>
          <a:p>
            <a:endParaRPr lang="en-US" dirty="0"/>
          </a:p>
        </p:txBody>
      </p:sp>
      <p:sp>
        <p:nvSpPr>
          <p:cNvPr id="23" name="Rectangle 22"/>
          <p:cNvSpPr/>
          <p:nvPr/>
        </p:nvSpPr>
        <p:spPr>
          <a:xfrm>
            <a:off x="484017" y="1305859"/>
            <a:ext cx="3990195" cy="584775"/>
          </a:xfrm>
          <a:prstGeom prst="rect">
            <a:avLst/>
          </a:prstGeom>
        </p:spPr>
        <p:txBody>
          <a:bodyPr wrap="none">
            <a:spAutoFit/>
          </a:bodyPr>
          <a:lstStyle/>
          <a:p>
            <a:r>
              <a:rPr lang="en-GB" sz="3200" dirty="0" err="1">
                <a:latin typeface="Symbol" pitchFamily="16" charset="2"/>
              </a:rPr>
              <a:t>g</a:t>
            </a:r>
            <a:r>
              <a:rPr lang="en-GB" sz="3200" dirty="0" err="1"/>
              <a:t>p</a:t>
            </a:r>
            <a:r>
              <a:rPr lang="en-GB" sz="3200" baseline="-25000" dirty="0">
                <a:latin typeface="Comic Sans MS" pitchFamily="64" charset="0"/>
              </a:rPr>
              <a:t>   </a:t>
            </a:r>
            <a:r>
              <a:rPr lang="en-GB" sz="3200" dirty="0">
                <a:latin typeface="Symbol" pitchFamily="16" charset="2"/>
              </a:rPr>
              <a:t> </a:t>
            </a:r>
            <a:r>
              <a:rPr lang="en-GB" sz="3200" dirty="0"/>
              <a:t>p</a:t>
            </a:r>
            <a:r>
              <a:rPr lang="en-GB" sz="3200" dirty="0">
                <a:solidFill>
                  <a:srgbClr val="FF0000"/>
                </a:solidFill>
                <a:latin typeface="Symbol" pitchFamily="16" charset="2"/>
              </a:rPr>
              <a:t>h</a:t>
            </a:r>
            <a:r>
              <a:rPr lang="en-GB" sz="3200" baseline="-25000" dirty="0">
                <a:solidFill>
                  <a:srgbClr val="FF0000"/>
                </a:solidFill>
                <a:latin typeface="Symbol" pitchFamily="16" charset="2"/>
              </a:rPr>
              <a:t>1</a:t>
            </a:r>
            <a:r>
              <a:rPr lang="en-GB" sz="3200" dirty="0">
                <a:solidFill>
                  <a:srgbClr val="FF0000"/>
                </a:solidFill>
                <a:latin typeface="Symbol" pitchFamily="16" charset="2"/>
              </a:rPr>
              <a:t>    </a:t>
            </a:r>
            <a:r>
              <a:rPr lang="en-GB" sz="3200" dirty="0" err="1">
                <a:latin typeface="Symbol" pitchFamily="16" charset="2"/>
              </a:rPr>
              <a:t>g</a:t>
            </a:r>
            <a:r>
              <a:rPr lang="en-GB" sz="3200" dirty="0" err="1"/>
              <a:t>p</a:t>
            </a:r>
            <a:r>
              <a:rPr lang="en-GB" sz="3200" baseline="-25000" dirty="0">
                <a:latin typeface="Comic Sans MS" pitchFamily="64" charset="0"/>
              </a:rPr>
              <a:t> </a:t>
            </a:r>
            <a:r>
              <a:rPr lang="en-GB" sz="3200" dirty="0">
                <a:latin typeface="Symbol" pitchFamily="16" charset="2"/>
              </a:rPr>
              <a:t></a:t>
            </a:r>
            <a:r>
              <a:rPr lang="en-GB" sz="3200" dirty="0"/>
              <a:t> p</a:t>
            </a:r>
            <a:r>
              <a:rPr lang="en-GB" sz="3200" dirty="0">
                <a:solidFill>
                  <a:srgbClr val="FF0000"/>
                </a:solidFill>
                <a:latin typeface="Comic Sans MS" pitchFamily="64" charset="0"/>
              </a:rPr>
              <a:t>b</a:t>
            </a:r>
            <a:r>
              <a:rPr lang="en-GB" sz="3200" baseline="-25000" dirty="0">
                <a:solidFill>
                  <a:srgbClr val="FF0000"/>
                </a:solidFill>
                <a:latin typeface="Comic Sans MS" pitchFamily="64" charset="0"/>
              </a:rPr>
              <a:t>2</a:t>
            </a:r>
            <a:endParaRPr lang="en-US" sz="3200" dirty="0"/>
          </a:p>
        </p:txBody>
      </p:sp>
      <p:pic>
        <p:nvPicPr>
          <p:cNvPr id="26" name="Picture 25"/>
          <p:cNvPicPr>
            <a:picLocks noChangeAspect="1"/>
          </p:cNvPicPr>
          <p:nvPr/>
        </p:nvPicPr>
        <p:blipFill>
          <a:blip r:embed="rId8"/>
          <a:stretch>
            <a:fillRect/>
          </a:stretch>
        </p:blipFill>
        <p:spPr>
          <a:xfrm>
            <a:off x="6020482" y="6519950"/>
            <a:ext cx="1028996" cy="322651"/>
          </a:xfrm>
          <a:prstGeom prst="rect">
            <a:avLst/>
          </a:prstGeom>
        </p:spPr>
      </p:pic>
      <p:sp>
        <p:nvSpPr>
          <p:cNvPr id="27" name="TextBox 26"/>
          <p:cNvSpPr txBox="1"/>
          <p:nvPr/>
        </p:nvSpPr>
        <p:spPr>
          <a:xfrm>
            <a:off x="228315" y="2971800"/>
            <a:ext cx="2895885" cy="584775"/>
          </a:xfrm>
          <a:prstGeom prst="rect">
            <a:avLst/>
          </a:prstGeom>
          <a:noFill/>
        </p:spPr>
        <p:txBody>
          <a:bodyPr wrap="square" rtlCol="0">
            <a:spAutoFit/>
          </a:bodyPr>
          <a:lstStyle/>
          <a:p>
            <a:r>
              <a:rPr lang="en-US" sz="3200" dirty="0">
                <a:solidFill>
                  <a:srgbClr val="C00000"/>
                </a:solidFill>
              </a:rPr>
              <a:t>Look for these</a:t>
            </a:r>
          </a:p>
        </p:txBody>
      </p:sp>
      <p:sp>
        <p:nvSpPr>
          <p:cNvPr id="13" name="Rectangle 12"/>
          <p:cNvSpPr/>
          <p:nvPr/>
        </p:nvSpPr>
        <p:spPr>
          <a:xfrm>
            <a:off x="7106895" y="1156690"/>
            <a:ext cx="1276311" cy="1200329"/>
          </a:xfrm>
          <a:prstGeom prst="rect">
            <a:avLst/>
          </a:prstGeom>
        </p:spPr>
        <p:txBody>
          <a:bodyPr wrap="none">
            <a:spAutoFit/>
          </a:bodyPr>
          <a:lstStyle/>
          <a:p>
            <a:r>
              <a:rPr lang="en-GB" sz="2400" dirty="0">
                <a:latin typeface="Symbol" charset="2"/>
                <a:ea typeface="Symbol" charset="2"/>
                <a:cs typeface="Symbol" charset="2"/>
              </a:rPr>
              <a:t>r</a:t>
            </a:r>
            <a:r>
              <a:rPr lang="en-GB" sz="2400" baseline="-25000" dirty="0">
                <a:latin typeface="Comic Sans MS" pitchFamily="64" charset="0"/>
              </a:rPr>
              <a:t>   </a:t>
            </a:r>
            <a:r>
              <a:rPr lang="en-GB" sz="2400" dirty="0">
                <a:latin typeface="Symbol" pitchFamily="16" charset="2"/>
              </a:rPr>
              <a:t></a:t>
            </a:r>
            <a:r>
              <a:rPr lang="en-GB" sz="2400" dirty="0">
                <a:latin typeface="Comic Sans MS" pitchFamily="64" charset="0"/>
              </a:rPr>
              <a:t> </a:t>
            </a:r>
            <a:r>
              <a:rPr lang="en-GB" sz="2400" dirty="0">
                <a:solidFill>
                  <a:srgbClr val="FF0000"/>
                </a:solidFill>
                <a:latin typeface="Symbol" pitchFamily="16" charset="2"/>
              </a:rPr>
              <a:t>p</a:t>
            </a:r>
            <a:endParaRPr lang="en-GB" sz="2400" dirty="0">
              <a:latin typeface="Comic Sans MS" pitchFamily="64" charset="0"/>
            </a:endParaRPr>
          </a:p>
          <a:p>
            <a:r>
              <a:rPr lang="en-GB" sz="2400" dirty="0">
                <a:latin typeface="Comic Sans MS" pitchFamily="64" charset="0"/>
              </a:rPr>
              <a:t>f</a:t>
            </a:r>
            <a:r>
              <a:rPr lang="en-GB" sz="2400" baseline="-25000" dirty="0">
                <a:latin typeface="Comic Sans MS" pitchFamily="64" charset="0"/>
              </a:rPr>
              <a:t>2 </a:t>
            </a:r>
            <a:r>
              <a:rPr lang="en-GB" sz="2400" dirty="0">
                <a:latin typeface="Symbol" pitchFamily="16" charset="2"/>
              </a:rPr>
              <a:t></a:t>
            </a:r>
            <a:r>
              <a:rPr lang="en-GB" sz="2400" dirty="0">
                <a:latin typeface="Comic Sans MS" pitchFamily="64" charset="0"/>
              </a:rPr>
              <a:t> </a:t>
            </a:r>
            <a:r>
              <a:rPr lang="en-GB" sz="2400" dirty="0">
                <a:solidFill>
                  <a:srgbClr val="FF0000"/>
                </a:solidFill>
                <a:latin typeface="Symbol" pitchFamily="16" charset="2"/>
              </a:rPr>
              <a:t>p</a:t>
            </a:r>
          </a:p>
          <a:p>
            <a:r>
              <a:rPr lang="en-GB" sz="2400" dirty="0">
                <a:latin typeface="Comic Sans MS" pitchFamily="64" charset="0"/>
              </a:rPr>
              <a:t>a</a:t>
            </a:r>
            <a:r>
              <a:rPr lang="en-GB" sz="2400" baseline="-25000" dirty="0">
                <a:latin typeface="Comic Sans MS" pitchFamily="64" charset="0"/>
              </a:rPr>
              <a:t>2 </a:t>
            </a:r>
            <a:r>
              <a:rPr lang="en-GB" sz="2400" dirty="0">
                <a:latin typeface="Symbol" pitchFamily="16" charset="2"/>
              </a:rPr>
              <a:t></a:t>
            </a:r>
            <a:r>
              <a:rPr lang="en-GB" sz="2400" dirty="0">
                <a:latin typeface="Comic Sans MS" pitchFamily="64" charset="0"/>
              </a:rPr>
              <a:t> </a:t>
            </a:r>
            <a:r>
              <a:rPr lang="en-GB" sz="2400" dirty="0" err="1">
                <a:solidFill>
                  <a:srgbClr val="FF0000"/>
                </a:solidFill>
                <a:latin typeface="Symbol" pitchFamily="16" charset="2"/>
              </a:rPr>
              <a:t>hp</a:t>
            </a:r>
            <a:endParaRPr lang="en-US" sz="2400" dirty="0"/>
          </a:p>
        </p:txBody>
      </p:sp>
      <p:sp>
        <p:nvSpPr>
          <p:cNvPr id="14" name="TextBox 13"/>
          <p:cNvSpPr txBox="1"/>
          <p:nvPr/>
        </p:nvSpPr>
        <p:spPr>
          <a:xfrm>
            <a:off x="220722" y="5876818"/>
            <a:ext cx="2581156" cy="461665"/>
          </a:xfrm>
          <a:prstGeom prst="rect">
            <a:avLst/>
          </a:prstGeom>
          <a:noFill/>
        </p:spPr>
        <p:txBody>
          <a:bodyPr wrap="none" rtlCol="0">
            <a:spAutoFit/>
          </a:bodyPr>
          <a:lstStyle/>
          <a:p>
            <a:r>
              <a:rPr lang="en-US" sz="2400" dirty="0">
                <a:solidFill>
                  <a:srgbClr val="0070C0"/>
                </a:solidFill>
              </a:rPr>
              <a:t>80 hours of beam</a:t>
            </a:r>
          </a:p>
        </p:txBody>
      </p:sp>
      <p:sp>
        <p:nvSpPr>
          <p:cNvPr id="24" name="Slide Number Placeholder 23">
            <a:extLst>
              <a:ext uri="{FF2B5EF4-FFF2-40B4-BE49-F238E27FC236}">
                <a16:creationId xmlns:a16="http://schemas.microsoft.com/office/drawing/2014/main" id="{F2E5EE85-17B1-2845-85DD-0DF1E6A50500}"/>
              </a:ext>
            </a:extLst>
          </p:cNvPr>
          <p:cNvSpPr>
            <a:spLocks noGrp="1"/>
          </p:cNvSpPr>
          <p:nvPr>
            <p:ph type="sldNum" sz="quarter" idx="12"/>
          </p:nvPr>
        </p:nvSpPr>
        <p:spPr/>
        <p:txBody>
          <a:bodyPr/>
          <a:lstStyle/>
          <a:p>
            <a:fld id="{6294C92D-0306-4E69-9CD3-20855E849650}" type="slidenum">
              <a:rPr kumimoji="0" lang="en-US" smtClean="0"/>
              <a:t>49</a:t>
            </a:fld>
            <a:endParaRPr kumimoji="0" lang="en-US"/>
          </a:p>
        </p:txBody>
      </p:sp>
    </p:spTree>
    <p:extLst>
      <p:ext uri="{BB962C8B-B14F-4D97-AF65-F5344CB8AC3E}">
        <p14:creationId xmlns:p14="http://schemas.microsoft.com/office/powerpoint/2010/main" val="1166591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0472"/>
            <a:ext cx="6096000" cy="758887"/>
          </a:xfrm>
        </p:spPr>
        <p:txBody>
          <a:bodyPr>
            <a:normAutofit fontScale="90000"/>
          </a:bodyPr>
          <a:lstStyle/>
          <a:p>
            <a:r>
              <a:rPr lang="en-US" dirty="0">
                <a:solidFill>
                  <a:schemeClr val="tx2">
                    <a:lumMod val="75000"/>
                  </a:schemeClr>
                </a:solidFill>
              </a:rPr>
              <a:t>Quantum Chromo Dynamics</a:t>
            </a:r>
          </a:p>
        </p:txBody>
      </p:sp>
      <p:sp>
        <p:nvSpPr>
          <p:cNvPr id="4" name="Date Placeholder 3"/>
          <p:cNvSpPr>
            <a:spLocks noGrp="1"/>
          </p:cNvSpPr>
          <p:nvPr>
            <p:ph type="dt" sz="half" idx="10"/>
          </p:nvPr>
        </p:nvSpPr>
        <p:spPr/>
        <p:txBody>
          <a:bodyPr/>
          <a:lstStyle/>
          <a:p>
            <a:r>
              <a:rPr lang="en-US"/>
              <a:t>October 18, 2018</a:t>
            </a:r>
          </a:p>
        </p:txBody>
      </p:sp>
      <p:sp>
        <p:nvSpPr>
          <p:cNvPr id="5" name="Footer Placeholder 4"/>
          <p:cNvSpPr>
            <a:spLocks noGrp="1"/>
          </p:cNvSpPr>
          <p:nvPr>
            <p:ph type="ftr" sz="quarter" idx="11"/>
          </p:nvPr>
        </p:nvSpPr>
        <p:spPr/>
        <p:txBody>
          <a:bodyPr/>
          <a:lstStyle/>
          <a:p>
            <a:r>
              <a:rPr lang="en-US"/>
              <a:t>GWU</a:t>
            </a:r>
            <a:endParaRPr lang="en-US" dirty="0"/>
          </a:p>
        </p:txBody>
      </p:sp>
      <p:pic>
        <p:nvPicPr>
          <p:cNvPr id="7" name="Picture 6"/>
          <p:cNvPicPr>
            <a:picLocks noChangeAspect="1"/>
          </p:cNvPicPr>
          <p:nvPr/>
        </p:nvPicPr>
        <p:blipFill>
          <a:blip r:embed="rId3"/>
          <a:stretch>
            <a:fillRect/>
          </a:stretch>
        </p:blipFill>
        <p:spPr>
          <a:xfrm>
            <a:off x="175469" y="795885"/>
            <a:ext cx="2631701" cy="2092202"/>
          </a:xfrm>
          <a:prstGeom prst="rect">
            <a:avLst/>
          </a:prstGeom>
        </p:spPr>
      </p:pic>
      <p:sp>
        <p:nvSpPr>
          <p:cNvPr id="9" name="TextBox 8"/>
          <p:cNvSpPr txBox="1"/>
          <p:nvPr/>
        </p:nvSpPr>
        <p:spPr>
          <a:xfrm>
            <a:off x="2982639" y="895829"/>
            <a:ext cx="5737155" cy="1477328"/>
          </a:xfrm>
          <a:prstGeom prst="rect">
            <a:avLst/>
          </a:prstGeom>
          <a:noFill/>
        </p:spPr>
        <p:txBody>
          <a:bodyPr wrap="square" rtlCol="0">
            <a:spAutoFit/>
          </a:bodyPr>
          <a:lstStyle/>
          <a:p>
            <a:r>
              <a:rPr lang="en-US" dirty="0">
                <a:solidFill>
                  <a:srgbClr val="0070C0"/>
                </a:solidFill>
              </a:rPr>
              <a:t>The force-carrier in QCD is the gluon. The eight gluons carry both a color and an anti-color charge, but they are not color neutral.  (</a:t>
            </a:r>
            <a:r>
              <a:rPr lang="en-US" dirty="0">
                <a:solidFill>
                  <a:schemeClr val="accent4">
                    <a:lumMod val="40000"/>
                    <a:lumOff val="60000"/>
                  </a:schemeClr>
                </a:solidFill>
              </a:rPr>
              <a:t>SU(3) Octets</a:t>
            </a:r>
            <a:r>
              <a:rPr lang="en-US" dirty="0">
                <a:solidFill>
                  <a:srgbClr val="0070C0"/>
                </a:solidFill>
              </a:rPr>
              <a:t>)</a:t>
            </a:r>
          </a:p>
          <a:p>
            <a:endParaRPr lang="en-US" dirty="0">
              <a:solidFill>
                <a:srgbClr val="0070C0"/>
              </a:solidFill>
            </a:endParaRPr>
          </a:p>
          <a:p>
            <a:r>
              <a:rPr lang="en-US" dirty="0">
                <a:solidFill>
                  <a:srgbClr val="0070C0"/>
                </a:solidFill>
              </a:rPr>
              <a:t>Can gluons also build color-neutral objects?</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9645" y="2467083"/>
            <a:ext cx="2546680" cy="195350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003" y="2886704"/>
            <a:ext cx="2080314" cy="2414796"/>
          </a:xfrm>
          <a:prstGeom prst="rect">
            <a:avLst/>
          </a:prstGeom>
        </p:spPr>
      </p:pic>
      <p:sp>
        <p:nvSpPr>
          <p:cNvPr id="3" name="TextBox 2"/>
          <p:cNvSpPr txBox="1"/>
          <p:nvPr/>
        </p:nvSpPr>
        <p:spPr>
          <a:xfrm>
            <a:off x="175469" y="5300116"/>
            <a:ext cx="3783073" cy="1200329"/>
          </a:xfrm>
          <a:prstGeom prst="rect">
            <a:avLst/>
          </a:prstGeom>
          <a:noFill/>
        </p:spPr>
        <p:txBody>
          <a:bodyPr wrap="square" rtlCol="0">
            <a:spAutoFit/>
          </a:bodyPr>
          <a:lstStyle/>
          <a:p>
            <a:r>
              <a:rPr lang="en-US" dirty="0">
                <a:solidFill>
                  <a:srgbClr val="0070C0"/>
                </a:solidFill>
              </a:rPr>
              <a:t>Pure states of gluons are known as </a:t>
            </a:r>
            <a:r>
              <a:rPr lang="en-US" dirty="0" err="1">
                <a:solidFill>
                  <a:srgbClr val="0070C0"/>
                </a:solidFill>
              </a:rPr>
              <a:t>glueballs</a:t>
            </a:r>
            <a:r>
              <a:rPr lang="en-US" dirty="0">
                <a:solidFill>
                  <a:srgbClr val="0070C0"/>
                </a:solidFill>
              </a:rPr>
              <a:t>. Nominally 2-gluon or 3-gluon objects. A candidate exists, but it is mixed (QM) with mesons. </a:t>
            </a:r>
          </a:p>
        </p:txBody>
      </p:sp>
      <p:sp>
        <p:nvSpPr>
          <p:cNvPr id="8" name="TextBox 7"/>
          <p:cNvSpPr txBox="1"/>
          <p:nvPr/>
        </p:nvSpPr>
        <p:spPr>
          <a:xfrm>
            <a:off x="4786889" y="4420593"/>
            <a:ext cx="4114043" cy="1477328"/>
          </a:xfrm>
          <a:prstGeom prst="rect">
            <a:avLst/>
          </a:prstGeom>
          <a:noFill/>
        </p:spPr>
        <p:txBody>
          <a:bodyPr wrap="square" rtlCol="0">
            <a:spAutoFit/>
          </a:bodyPr>
          <a:lstStyle/>
          <a:p>
            <a:r>
              <a:rPr lang="en-US" dirty="0">
                <a:solidFill>
                  <a:srgbClr val="0070C0"/>
                </a:solidFill>
              </a:rPr>
              <a:t>An </a:t>
            </a:r>
            <a:r>
              <a:rPr lang="en-US" b="1" dirty="0">
                <a:solidFill>
                  <a:srgbClr val="0070C0"/>
                </a:solidFill>
              </a:rPr>
              <a:t>excited gluonic field </a:t>
            </a:r>
            <a:r>
              <a:rPr lang="en-US" dirty="0">
                <a:solidFill>
                  <a:srgbClr val="0070C0"/>
                </a:solidFill>
              </a:rPr>
              <a:t>can contribute to the quantum numbers of a meson. Some of these quantum numbers are  not possible for mesons, known as </a:t>
            </a:r>
            <a:r>
              <a:rPr lang="en-US" b="1" i="1" dirty="0">
                <a:solidFill>
                  <a:srgbClr val="7030A0"/>
                </a:solidFill>
              </a:rPr>
              <a:t>exotic</a:t>
            </a:r>
            <a:r>
              <a:rPr lang="en-US" dirty="0">
                <a:solidFill>
                  <a:srgbClr val="0070C0"/>
                </a:solidFill>
              </a:rPr>
              <a:t>. </a:t>
            </a:r>
          </a:p>
        </p:txBody>
      </p:sp>
      <p:sp>
        <p:nvSpPr>
          <p:cNvPr id="10" name="Slide Number Placeholder 9">
            <a:extLst>
              <a:ext uri="{FF2B5EF4-FFF2-40B4-BE49-F238E27FC236}">
                <a16:creationId xmlns:a16="http://schemas.microsoft.com/office/drawing/2014/main" id="{AB21E059-B1DD-EE47-B15E-167A62504077}"/>
              </a:ext>
            </a:extLst>
          </p:cNvPr>
          <p:cNvSpPr>
            <a:spLocks noGrp="1"/>
          </p:cNvSpPr>
          <p:nvPr>
            <p:ph type="sldNum" sz="quarter" idx="12"/>
          </p:nvPr>
        </p:nvSpPr>
        <p:spPr/>
        <p:txBody>
          <a:bodyPr/>
          <a:lstStyle/>
          <a:p>
            <a:fld id="{6294C92D-0306-4E69-9CD3-20855E849650}" type="slidenum">
              <a:rPr kumimoji="0" lang="en-US" smtClean="0"/>
              <a:t>5</a:t>
            </a:fld>
            <a:endParaRPr kumimoji="0" lang="en-US"/>
          </a:p>
        </p:txBody>
      </p:sp>
    </p:spTree>
    <p:extLst>
      <p:ext uri="{BB962C8B-B14F-4D97-AF65-F5344CB8AC3E}">
        <p14:creationId xmlns:p14="http://schemas.microsoft.com/office/powerpoint/2010/main" val="1161392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538" y="4942910"/>
            <a:ext cx="2880360" cy="1727200"/>
          </a:xfrm>
          <a:prstGeom prst="rect">
            <a:avLst/>
          </a:prstGeom>
        </p:spPr>
      </p:pic>
      <p:sp>
        <p:nvSpPr>
          <p:cNvPr id="2" name="Title 1"/>
          <p:cNvSpPr>
            <a:spLocks noGrp="1"/>
          </p:cNvSpPr>
          <p:nvPr>
            <p:ph type="title"/>
          </p:nvPr>
        </p:nvSpPr>
        <p:spPr/>
        <p:txBody>
          <a:bodyPr/>
          <a:lstStyle/>
          <a:p>
            <a:r>
              <a:rPr lang="en-US" dirty="0">
                <a:solidFill>
                  <a:schemeClr val="tx2">
                    <a:lumMod val="50000"/>
                  </a:schemeClr>
                </a:solidFill>
              </a:rPr>
              <a:t>Interesting Hybrid Channels</a:t>
            </a:r>
          </a:p>
        </p:txBody>
      </p:sp>
      <p:sp>
        <p:nvSpPr>
          <p:cNvPr id="4" name="Date Placeholder 3"/>
          <p:cNvSpPr>
            <a:spLocks noGrp="1"/>
          </p:cNvSpPr>
          <p:nvPr>
            <p:ph type="dt" sz="half" idx="10"/>
          </p:nvPr>
        </p:nvSpPr>
        <p:spPr/>
        <p:txBody>
          <a:bodyPr/>
          <a:lstStyle/>
          <a:p>
            <a:r>
              <a:rPr lang="en-US"/>
              <a:t>October 18, 2018</a:t>
            </a:r>
          </a:p>
        </p:txBody>
      </p:sp>
      <p:sp>
        <p:nvSpPr>
          <p:cNvPr id="5" name="Footer Placeholder 4"/>
          <p:cNvSpPr>
            <a:spLocks noGrp="1"/>
          </p:cNvSpPr>
          <p:nvPr>
            <p:ph type="ftr" sz="quarter" idx="11"/>
          </p:nvPr>
        </p:nvSpPr>
        <p:spPr/>
        <p:txBody>
          <a:bodyPr/>
          <a:lstStyle/>
          <a:p>
            <a:r>
              <a:rPr kumimoji="0" lang="en-US"/>
              <a:t>GWU</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4984" y="734594"/>
            <a:ext cx="2311400" cy="419100"/>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604579"/>
            <a:ext cx="1180325" cy="69424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550" y="2298819"/>
            <a:ext cx="3600450" cy="21590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8895" y="2298819"/>
            <a:ext cx="3600450" cy="21590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8895" y="4590715"/>
            <a:ext cx="3600450" cy="2159000"/>
          </a:xfrm>
          <a:prstGeom prst="rect">
            <a:avLst/>
          </a:prstGeom>
        </p:spPr>
      </p:pic>
      <p:sp>
        <p:nvSpPr>
          <p:cNvPr id="23" name="TextBox 22"/>
          <p:cNvSpPr txBox="1"/>
          <p:nvPr/>
        </p:nvSpPr>
        <p:spPr>
          <a:xfrm>
            <a:off x="2456527" y="2872691"/>
            <a:ext cx="1064715" cy="369332"/>
          </a:xfrm>
          <a:prstGeom prst="rect">
            <a:avLst/>
          </a:prstGeom>
          <a:noFill/>
        </p:spPr>
        <p:txBody>
          <a:bodyPr wrap="none" rtlCol="0">
            <a:spAutoFit/>
          </a:bodyPr>
          <a:lstStyle/>
          <a:p>
            <a:r>
              <a:rPr lang="en-US" dirty="0">
                <a:solidFill>
                  <a:srgbClr val="0070C0"/>
                </a:solidFill>
              </a:rPr>
              <a:t>a</a:t>
            </a:r>
            <a:r>
              <a:rPr lang="en-US" baseline="-25000" dirty="0">
                <a:solidFill>
                  <a:srgbClr val="0070C0"/>
                </a:solidFill>
              </a:rPr>
              <a:t>2</a:t>
            </a:r>
            <a:r>
              <a:rPr lang="en-US" dirty="0">
                <a:solidFill>
                  <a:srgbClr val="0070C0"/>
                </a:solidFill>
              </a:rPr>
              <a:t>(1320)</a:t>
            </a:r>
          </a:p>
        </p:txBody>
      </p:sp>
      <p:sp>
        <p:nvSpPr>
          <p:cNvPr id="24" name="TextBox 23"/>
          <p:cNvSpPr txBox="1"/>
          <p:nvPr/>
        </p:nvSpPr>
        <p:spPr>
          <a:xfrm>
            <a:off x="1944842" y="2506700"/>
            <a:ext cx="936475" cy="369332"/>
          </a:xfrm>
          <a:prstGeom prst="rect">
            <a:avLst/>
          </a:prstGeom>
          <a:noFill/>
        </p:spPr>
        <p:txBody>
          <a:bodyPr wrap="none" rtlCol="0">
            <a:spAutoFit/>
          </a:bodyPr>
          <a:lstStyle/>
          <a:p>
            <a:r>
              <a:rPr lang="en-US" dirty="0">
                <a:solidFill>
                  <a:srgbClr val="0070C0"/>
                </a:solidFill>
              </a:rPr>
              <a:t>a</a:t>
            </a:r>
            <a:r>
              <a:rPr lang="en-US" baseline="-25000" dirty="0">
                <a:solidFill>
                  <a:srgbClr val="0070C0"/>
                </a:solidFill>
              </a:rPr>
              <a:t>0</a:t>
            </a:r>
            <a:r>
              <a:rPr lang="en-US" dirty="0">
                <a:solidFill>
                  <a:srgbClr val="0070C0"/>
                </a:solidFill>
              </a:rPr>
              <a:t>(980)</a:t>
            </a:r>
          </a:p>
        </p:txBody>
      </p:sp>
      <p:sp>
        <p:nvSpPr>
          <p:cNvPr id="25" name="TextBox 24"/>
          <p:cNvSpPr txBox="1"/>
          <p:nvPr/>
        </p:nvSpPr>
        <p:spPr>
          <a:xfrm>
            <a:off x="5875071" y="4863306"/>
            <a:ext cx="849913" cy="369332"/>
          </a:xfrm>
          <a:prstGeom prst="rect">
            <a:avLst/>
          </a:prstGeom>
          <a:noFill/>
        </p:spPr>
        <p:txBody>
          <a:bodyPr wrap="none" rtlCol="0">
            <a:spAutoFit/>
          </a:bodyPr>
          <a:lstStyle/>
          <a:p>
            <a:r>
              <a:rPr lang="en-US" dirty="0">
                <a:solidFill>
                  <a:srgbClr val="0070C0"/>
                </a:solidFill>
                <a:latin typeface="Symbol" charset="2"/>
                <a:ea typeface="Symbol" charset="2"/>
                <a:cs typeface="Symbol" charset="2"/>
              </a:rPr>
              <a:t>r</a:t>
            </a:r>
            <a:r>
              <a:rPr lang="en-US" dirty="0">
                <a:solidFill>
                  <a:srgbClr val="0070C0"/>
                </a:solidFill>
              </a:rPr>
              <a:t>(770)</a:t>
            </a:r>
          </a:p>
        </p:txBody>
      </p:sp>
      <p:sp>
        <p:nvSpPr>
          <p:cNvPr id="26" name="TextBox 25"/>
          <p:cNvSpPr txBox="1"/>
          <p:nvPr/>
        </p:nvSpPr>
        <p:spPr>
          <a:xfrm>
            <a:off x="6364108" y="5437178"/>
            <a:ext cx="1179692" cy="369332"/>
          </a:xfrm>
          <a:prstGeom prst="rect">
            <a:avLst/>
          </a:prstGeom>
          <a:noFill/>
        </p:spPr>
        <p:txBody>
          <a:bodyPr wrap="square" rtlCol="0">
            <a:spAutoFit/>
          </a:bodyPr>
          <a:lstStyle/>
          <a:p>
            <a:r>
              <a:rPr lang="en-US" dirty="0">
                <a:solidFill>
                  <a:srgbClr val="0070C0"/>
                </a:solidFill>
              </a:rPr>
              <a:t>f</a:t>
            </a:r>
            <a:r>
              <a:rPr lang="en-US" baseline="-25000" dirty="0">
                <a:solidFill>
                  <a:srgbClr val="0070C0"/>
                </a:solidFill>
              </a:rPr>
              <a:t>2</a:t>
            </a:r>
            <a:r>
              <a:rPr lang="en-US" dirty="0">
                <a:solidFill>
                  <a:srgbClr val="0070C0"/>
                </a:solidFill>
              </a:rPr>
              <a:t>(1270)?</a:t>
            </a:r>
          </a:p>
        </p:txBody>
      </p:sp>
      <p:cxnSp>
        <p:nvCxnSpPr>
          <p:cNvPr id="28" name="Straight Arrow Connector 27"/>
          <p:cNvCxnSpPr/>
          <p:nvPr/>
        </p:nvCxnSpPr>
        <p:spPr>
          <a:xfrm>
            <a:off x="5486400" y="4102768"/>
            <a:ext cx="388671" cy="760538"/>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23" idx="3"/>
          </p:cNvCxnSpPr>
          <p:nvPr/>
        </p:nvCxnSpPr>
        <p:spPr>
          <a:xfrm flipH="1" flipV="1">
            <a:off x="3521242" y="3057357"/>
            <a:ext cx="1327484" cy="443832"/>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988884" y="2691366"/>
            <a:ext cx="1992190" cy="1098581"/>
          </a:xfrm>
          <a:prstGeom prst="straightConnector1">
            <a:avLst/>
          </a:prstGeom>
          <a:ln w="19050">
            <a:solidFill>
              <a:schemeClr val="tx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52663" y="4483037"/>
            <a:ext cx="1915909" cy="369332"/>
          </a:xfrm>
          <a:prstGeom prst="rect">
            <a:avLst/>
          </a:prstGeom>
          <a:noFill/>
        </p:spPr>
        <p:txBody>
          <a:bodyPr wrap="none" rtlCol="0">
            <a:spAutoFit/>
          </a:bodyPr>
          <a:lstStyle/>
          <a:p>
            <a:r>
              <a:rPr lang="en-US" dirty="0">
                <a:solidFill>
                  <a:srgbClr val="0070C0"/>
                </a:solidFill>
              </a:rPr>
              <a:t>Clear signals for </a:t>
            </a:r>
          </a:p>
        </p:txBody>
      </p:sp>
      <p:pic>
        <p:nvPicPr>
          <p:cNvPr id="36" name="Picture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 y="4823810"/>
            <a:ext cx="2095500" cy="469900"/>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 y="5437178"/>
            <a:ext cx="1587500" cy="292100"/>
          </a:xfrm>
          <a:prstGeom prst="rect">
            <a:avLst/>
          </a:prstGeom>
        </p:spPr>
      </p:pic>
      <p:sp>
        <p:nvSpPr>
          <p:cNvPr id="38" name="TextBox 37"/>
          <p:cNvSpPr txBox="1"/>
          <p:nvPr/>
        </p:nvSpPr>
        <p:spPr>
          <a:xfrm>
            <a:off x="252663" y="5872746"/>
            <a:ext cx="1770678" cy="369332"/>
          </a:xfrm>
          <a:prstGeom prst="rect">
            <a:avLst/>
          </a:prstGeom>
          <a:noFill/>
        </p:spPr>
        <p:txBody>
          <a:bodyPr wrap="none" rtlCol="0">
            <a:spAutoFit/>
          </a:bodyPr>
          <a:lstStyle/>
          <a:p>
            <a:r>
              <a:rPr lang="en-US" dirty="0">
                <a:solidFill>
                  <a:srgbClr val="0070C0"/>
                </a:solidFill>
              </a:rPr>
              <a:t>Weak signal for</a:t>
            </a:r>
          </a:p>
        </p:txBody>
      </p:sp>
      <p:pic>
        <p:nvPicPr>
          <p:cNvPr id="39" name="Picture 3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7200" y="6273737"/>
            <a:ext cx="1739900" cy="368300"/>
          </a:xfrm>
          <a:prstGeom prst="rect">
            <a:avLst/>
          </a:prstGeom>
        </p:spPr>
      </p:pic>
      <p:sp>
        <p:nvSpPr>
          <p:cNvPr id="9" name="Rectangle 8"/>
          <p:cNvSpPr/>
          <p:nvPr/>
        </p:nvSpPr>
        <p:spPr>
          <a:xfrm>
            <a:off x="3552740" y="5293710"/>
            <a:ext cx="315172" cy="1171098"/>
          </a:xfrm>
          <a:prstGeom prst="rect">
            <a:avLst/>
          </a:prstGeom>
          <a:solidFill>
            <a:schemeClr val="tx2">
              <a:lumMod val="60000"/>
              <a:lumOff val="4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V="1">
            <a:off x="3867912" y="4370832"/>
            <a:ext cx="980814" cy="922878"/>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86400" y="1354888"/>
            <a:ext cx="3252814" cy="461665"/>
          </a:xfrm>
          <a:prstGeom prst="rect">
            <a:avLst/>
          </a:prstGeom>
          <a:noFill/>
        </p:spPr>
        <p:txBody>
          <a:bodyPr wrap="none" rtlCol="0">
            <a:spAutoFit/>
          </a:bodyPr>
          <a:lstStyle/>
          <a:p>
            <a:r>
              <a:rPr lang="en-US" sz="2400" dirty="0">
                <a:solidFill>
                  <a:srgbClr val="0070C0"/>
                </a:solidFill>
              </a:rPr>
              <a:t>2016 Engineering Run</a:t>
            </a:r>
          </a:p>
        </p:txBody>
      </p:sp>
      <p:sp>
        <p:nvSpPr>
          <p:cNvPr id="14" name="TextBox 13"/>
          <p:cNvSpPr txBox="1"/>
          <p:nvPr/>
        </p:nvSpPr>
        <p:spPr>
          <a:xfrm>
            <a:off x="2935805" y="4237757"/>
            <a:ext cx="797013" cy="369332"/>
          </a:xfrm>
          <a:prstGeom prst="rect">
            <a:avLst/>
          </a:prstGeom>
          <a:noFill/>
        </p:spPr>
        <p:txBody>
          <a:bodyPr wrap="none" rtlCol="0">
            <a:spAutoFit/>
          </a:bodyPr>
          <a:lstStyle/>
          <a:p>
            <a:r>
              <a:rPr lang="en-US" dirty="0">
                <a:solidFill>
                  <a:srgbClr val="0070C0"/>
                </a:solidFill>
              </a:rPr>
              <a:t>m(</a:t>
            </a:r>
            <a:r>
              <a:rPr lang="en-US" dirty="0" err="1">
                <a:solidFill>
                  <a:srgbClr val="0070C0"/>
                </a:solidFill>
                <a:latin typeface="Symbol" charset="2"/>
                <a:ea typeface="Symbol" charset="2"/>
                <a:cs typeface="Symbol" charset="2"/>
              </a:rPr>
              <a:t>hp</a:t>
            </a:r>
            <a:r>
              <a:rPr lang="en-US" dirty="0">
                <a:solidFill>
                  <a:srgbClr val="0070C0"/>
                </a:solidFill>
              </a:rPr>
              <a:t>)</a:t>
            </a:r>
          </a:p>
        </p:txBody>
      </p:sp>
      <p:sp>
        <p:nvSpPr>
          <p:cNvPr id="31" name="TextBox 30"/>
          <p:cNvSpPr txBox="1"/>
          <p:nvPr/>
        </p:nvSpPr>
        <p:spPr>
          <a:xfrm>
            <a:off x="6313985" y="6490707"/>
            <a:ext cx="784189" cy="369332"/>
          </a:xfrm>
          <a:prstGeom prst="rect">
            <a:avLst/>
          </a:prstGeom>
          <a:noFill/>
        </p:spPr>
        <p:txBody>
          <a:bodyPr wrap="none" rtlCol="0">
            <a:spAutoFit/>
          </a:bodyPr>
          <a:lstStyle/>
          <a:p>
            <a:r>
              <a:rPr lang="en-US" dirty="0">
                <a:solidFill>
                  <a:srgbClr val="0070C0"/>
                </a:solidFill>
              </a:rPr>
              <a:t>m(</a:t>
            </a:r>
            <a:r>
              <a:rPr lang="en-US" dirty="0">
                <a:solidFill>
                  <a:srgbClr val="0070C0"/>
                </a:solidFill>
                <a:latin typeface="Symbol" charset="2"/>
                <a:ea typeface="Symbol" charset="2"/>
                <a:cs typeface="Symbol" charset="2"/>
              </a:rPr>
              <a:t>pp</a:t>
            </a:r>
            <a:r>
              <a:rPr lang="en-US" dirty="0">
                <a:solidFill>
                  <a:srgbClr val="0070C0"/>
                </a:solidFill>
              </a:rPr>
              <a:t>)</a:t>
            </a:r>
          </a:p>
        </p:txBody>
      </p:sp>
      <p:sp>
        <p:nvSpPr>
          <p:cNvPr id="32" name="TextBox 31"/>
          <p:cNvSpPr txBox="1"/>
          <p:nvPr/>
        </p:nvSpPr>
        <p:spPr>
          <a:xfrm>
            <a:off x="4407739" y="2054603"/>
            <a:ext cx="881973" cy="369332"/>
          </a:xfrm>
          <a:prstGeom prst="rect">
            <a:avLst/>
          </a:prstGeom>
          <a:noFill/>
        </p:spPr>
        <p:txBody>
          <a:bodyPr wrap="none" rtlCol="0">
            <a:spAutoFit/>
          </a:bodyPr>
          <a:lstStyle/>
          <a:p>
            <a:r>
              <a:rPr lang="en-US" dirty="0">
                <a:solidFill>
                  <a:srgbClr val="0070C0"/>
                </a:solidFill>
              </a:rPr>
              <a:t>m</a:t>
            </a:r>
            <a:r>
              <a:rPr lang="en-US" baseline="30000" dirty="0">
                <a:solidFill>
                  <a:srgbClr val="0070C0"/>
                </a:solidFill>
              </a:rPr>
              <a:t>2</a:t>
            </a:r>
            <a:r>
              <a:rPr lang="en-US" dirty="0">
                <a:solidFill>
                  <a:srgbClr val="0070C0"/>
                </a:solidFill>
              </a:rPr>
              <a:t>(</a:t>
            </a:r>
            <a:r>
              <a:rPr lang="en-US" dirty="0" err="1">
                <a:solidFill>
                  <a:srgbClr val="0070C0"/>
                </a:solidFill>
                <a:latin typeface="Symbol" charset="2"/>
                <a:ea typeface="Symbol" charset="2"/>
                <a:cs typeface="Symbol" charset="2"/>
              </a:rPr>
              <a:t>hp</a:t>
            </a:r>
            <a:r>
              <a:rPr lang="en-US" dirty="0">
                <a:solidFill>
                  <a:srgbClr val="0070C0"/>
                </a:solidFill>
              </a:rPr>
              <a:t>)</a:t>
            </a:r>
          </a:p>
        </p:txBody>
      </p:sp>
      <p:sp>
        <p:nvSpPr>
          <p:cNvPr id="33" name="TextBox 32"/>
          <p:cNvSpPr txBox="1"/>
          <p:nvPr/>
        </p:nvSpPr>
        <p:spPr>
          <a:xfrm>
            <a:off x="7726305" y="4295725"/>
            <a:ext cx="869149" cy="369332"/>
          </a:xfrm>
          <a:prstGeom prst="rect">
            <a:avLst/>
          </a:prstGeom>
          <a:noFill/>
        </p:spPr>
        <p:txBody>
          <a:bodyPr wrap="none" rtlCol="0">
            <a:spAutoFit/>
          </a:bodyPr>
          <a:lstStyle/>
          <a:p>
            <a:r>
              <a:rPr lang="en-US" dirty="0">
                <a:solidFill>
                  <a:srgbClr val="0070C0"/>
                </a:solidFill>
              </a:rPr>
              <a:t>m</a:t>
            </a:r>
            <a:r>
              <a:rPr lang="en-US" baseline="30000" dirty="0">
                <a:solidFill>
                  <a:srgbClr val="0070C0"/>
                </a:solidFill>
              </a:rPr>
              <a:t>2</a:t>
            </a:r>
            <a:r>
              <a:rPr lang="en-US" dirty="0">
                <a:solidFill>
                  <a:srgbClr val="0070C0"/>
                </a:solidFill>
              </a:rPr>
              <a:t>(</a:t>
            </a:r>
            <a:r>
              <a:rPr lang="en-US" dirty="0">
                <a:solidFill>
                  <a:srgbClr val="0070C0"/>
                </a:solidFill>
                <a:latin typeface="Symbol" charset="2"/>
                <a:ea typeface="Symbol" charset="2"/>
                <a:cs typeface="Symbol" charset="2"/>
              </a:rPr>
              <a:t>pp</a:t>
            </a:r>
            <a:r>
              <a:rPr lang="en-US" dirty="0">
                <a:solidFill>
                  <a:srgbClr val="0070C0"/>
                </a:solidFill>
              </a:rPr>
              <a:t>)</a:t>
            </a:r>
          </a:p>
        </p:txBody>
      </p:sp>
      <p:sp>
        <p:nvSpPr>
          <p:cNvPr id="11" name="Slide Number Placeholder 10">
            <a:extLst>
              <a:ext uri="{FF2B5EF4-FFF2-40B4-BE49-F238E27FC236}">
                <a16:creationId xmlns:a16="http://schemas.microsoft.com/office/drawing/2014/main" id="{F3A4800B-2CB6-CF4F-9BDF-B93A0AB23EAD}"/>
              </a:ext>
            </a:extLst>
          </p:cNvPr>
          <p:cNvSpPr>
            <a:spLocks noGrp="1"/>
          </p:cNvSpPr>
          <p:nvPr>
            <p:ph type="sldNum" sz="quarter" idx="12"/>
          </p:nvPr>
        </p:nvSpPr>
        <p:spPr/>
        <p:txBody>
          <a:bodyPr/>
          <a:lstStyle/>
          <a:p>
            <a:fld id="{6294C92D-0306-4E69-9CD3-20855E849650}" type="slidenum">
              <a:rPr kumimoji="0" lang="en-US" smtClean="0"/>
              <a:t>50</a:t>
            </a:fld>
            <a:endParaRPr kumimoji="0" lang="en-US"/>
          </a:p>
        </p:txBody>
      </p:sp>
    </p:spTree>
    <p:extLst>
      <p:ext uri="{BB962C8B-B14F-4D97-AF65-F5344CB8AC3E}">
        <p14:creationId xmlns:p14="http://schemas.microsoft.com/office/powerpoint/2010/main" val="6141852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538" y="4942910"/>
            <a:ext cx="2880360" cy="17272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7812" y="4642236"/>
            <a:ext cx="3600450" cy="21590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1566" y="2178804"/>
            <a:ext cx="3600450" cy="21590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362" y="2328900"/>
            <a:ext cx="3600450" cy="2159000"/>
          </a:xfrm>
          <a:prstGeom prst="rect">
            <a:avLst/>
          </a:prstGeom>
        </p:spPr>
      </p:pic>
      <p:sp>
        <p:nvSpPr>
          <p:cNvPr id="2" name="Title 1"/>
          <p:cNvSpPr>
            <a:spLocks noGrp="1"/>
          </p:cNvSpPr>
          <p:nvPr>
            <p:ph type="title"/>
          </p:nvPr>
        </p:nvSpPr>
        <p:spPr/>
        <p:txBody>
          <a:bodyPr/>
          <a:lstStyle/>
          <a:p>
            <a:r>
              <a:rPr lang="en-US" dirty="0">
                <a:solidFill>
                  <a:schemeClr val="tx2">
                    <a:lumMod val="50000"/>
                  </a:schemeClr>
                </a:solidFill>
              </a:rPr>
              <a:t>Interesting Hybrid Channels</a:t>
            </a:r>
          </a:p>
        </p:txBody>
      </p:sp>
      <p:sp>
        <p:nvSpPr>
          <p:cNvPr id="4" name="Date Placeholder 3"/>
          <p:cNvSpPr>
            <a:spLocks noGrp="1"/>
          </p:cNvSpPr>
          <p:nvPr>
            <p:ph type="dt" sz="half" idx="10"/>
          </p:nvPr>
        </p:nvSpPr>
        <p:spPr/>
        <p:txBody>
          <a:bodyPr/>
          <a:lstStyle/>
          <a:p>
            <a:r>
              <a:rPr lang="en-US"/>
              <a:t>October 18, 2018</a:t>
            </a:r>
          </a:p>
        </p:txBody>
      </p:sp>
      <p:sp>
        <p:nvSpPr>
          <p:cNvPr id="5" name="Footer Placeholder 4"/>
          <p:cNvSpPr>
            <a:spLocks noGrp="1"/>
          </p:cNvSpPr>
          <p:nvPr>
            <p:ph type="ftr" sz="quarter" idx="11"/>
          </p:nvPr>
        </p:nvSpPr>
        <p:spPr/>
        <p:txBody>
          <a:bodyPr/>
          <a:lstStyle/>
          <a:p>
            <a:r>
              <a:rPr kumimoji="0" lang="en-US"/>
              <a:t>GWU</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4984" y="734594"/>
            <a:ext cx="2311400" cy="41910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1604579"/>
            <a:ext cx="1180325" cy="694240"/>
          </a:xfrm>
          <a:prstGeom prst="rect">
            <a:avLst/>
          </a:prstGeom>
        </p:spPr>
      </p:pic>
      <p:sp>
        <p:nvSpPr>
          <p:cNvPr id="23" name="TextBox 22"/>
          <p:cNvSpPr txBox="1"/>
          <p:nvPr/>
        </p:nvSpPr>
        <p:spPr>
          <a:xfrm>
            <a:off x="2456527" y="2872691"/>
            <a:ext cx="1064715" cy="369332"/>
          </a:xfrm>
          <a:prstGeom prst="rect">
            <a:avLst/>
          </a:prstGeom>
          <a:noFill/>
        </p:spPr>
        <p:txBody>
          <a:bodyPr wrap="none" rtlCol="0">
            <a:spAutoFit/>
          </a:bodyPr>
          <a:lstStyle/>
          <a:p>
            <a:r>
              <a:rPr lang="en-US" dirty="0">
                <a:solidFill>
                  <a:srgbClr val="0070C0"/>
                </a:solidFill>
              </a:rPr>
              <a:t>a</a:t>
            </a:r>
            <a:r>
              <a:rPr lang="en-US" baseline="-25000" dirty="0">
                <a:solidFill>
                  <a:srgbClr val="0070C0"/>
                </a:solidFill>
              </a:rPr>
              <a:t>2</a:t>
            </a:r>
            <a:r>
              <a:rPr lang="en-US" dirty="0">
                <a:solidFill>
                  <a:srgbClr val="0070C0"/>
                </a:solidFill>
              </a:rPr>
              <a:t>(1320)</a:t>
            </a:r>
          </a:p>
        </p:txBody>
      </p:sp>
      <p:sp>
        <p:nvSpPr>
          <p:cNvPr id="24" name="TextBox 23"/>
          <p:cNvSpPr txBox="1"/>
          <p:nvPr/>
        </p:nvSpPr>
        <p:spPr>
          <a:xfrm>
            <a:off x="1944842" y="2506700"/>
            <a:ext cx="936475" cy="369332"/>
          </a:xfrm>
          <a:prstGeom prst="rect">
            <a:avLst/>
          </a:prstGeom>
          <a:noFill/>
        </p:spPr>
        <p:txBody>
          <a:bodyPr wrap="none" rtlCol="0">
            <a:spAutoFit/>
          </a:bodyPr>
          <a:lstStyle/>
          <a:p>
            <a:r>
              <a:rPr lang="en-US" dirty="0">
                <a:solidFill>
                  <a:srgbClr val="0070C0"/>
                </a:solidFill>
              </a:rPr>
              <a:t>a</a:t>
            </a:r>
            <a:r>
              <a:rPr lang="en-US" baseline="-25000" dirty="0">
                <a:solidFill>
                  <a:srgbClr val="0070C0"/>
                </a:solidFill>
              </a:rPr>
              <a:t>0</a:t>
            </a:r>
            <a:r>
              <a:rPr lang="en-US" dirty="0">
                <a:solidFill>
                  <a:srgbClr val="0070C0"/>
                </a:solidFill>
              </a:rPr>
              <a:t>(980)</a:t>
            </a:r>
          </a:p>
        </p:txBody>
      </p:sp>
      <p:sp>
        <p:nvSpPr>
          <p:cNvPr id="25" name="TextBox 24"/>
          <p:cNvSpPr txBox="1"/>
          <p:nvPr/>
        </p:nvSpPr>
        <p:spPr>
          <a:xfrm>
            <a:off x="5875071" y="4863306"/>
            <a:ext cx="849913" cy="369332"/>
          </a:xfrm>
          <a:prstGeom prst="rect">
            <a:avLst/>
          </a:prstGeom>
          <a:noFill/>
        </p:spPr>
        <p:txBody>
          <a:bodyPr wrap="none" rtlCol="0">
            <a:spAutoFit/>
          </a:bodyPr>
          <a:lstStyle/>
          <a:p>
            <a:r>
              <a:rPr lang="en-US" dirty="0">
                <a:solidFill>
                  <a:srgbClr val="0070C0"/>
                </a:solidFill>
                <a:latin typeface="Symbol" charset="2"/>
                <a:ea typeface="Symbol" charset="2"/>
                <a:cs typeface="Symbol" charset="2"/>
              </a:rPr>
              <a:t>r</a:t>
            </a:r>
            <a:r>
              <a:rPr lang="en-US" dirty="0">
                <a:solidFill>
                  <a:srgbClr val="0070C0"/>
                </a:solidFill>
              </a:rPr>
              <a:t>(770)</a:t>
            </a:r>
          </a:p>
        </p:txBody>
      </p:sp>
      <p:sp>
        <p:nvSpPr>
          <p:cNvPr id="26" name="TextBox 25"/>
          <p:cNvSpPr txBox="1"/>
          <p:nvPr/>
        </p:nvSpPr>
        <p:spPr>
          <a:xfrm>
            <a:off x="6364108" y="5437178"/>
            <a:ext cx="1179692" cy="369332"/>
          </a:xfrm>
          <a:prstGeom prst="rect">
            <a:avLst/>
          </a:prstGeom>
          <a:noFill/>
        </p:spPr>
        <p:txBody>
          <a:bodyPr wrap="square" rtlCol="0">
            <a:spAutoFit/>
          </a:bodyPr>
          <a:lstStyle/>
          <a:p>
            <a:r>
              <a:rPr lang="en-US" dirty="0">
                <a:solidFill>
                  <a:srgbClr val="0070C0"/>
                </a:solidFill>
              </a:rPr>
              <a:t>f</a:t>
            </a:r>
            <a:r>
              <a:rPr lang="en-US" baseline="-25000" dirty="0">
                <a:solidFill>
                  <a:srgbClr val="0070C0"/>
                </a:solidFill>
              </a:rPr>
              <a:t>2</a:t>
            </a:r>
            <a:r>
              <a:rPr lang="en-US" dirty="0">
                <a:solidFill>
                  <a:srgbClr val="0070C0"/>
                </a:solidFill>
              </a:rPr>
              <a:t>(1270)?</a:t>
            </a:r>
          </a:p>
        </p:txBody>
      </p:sp>
      <p:cxnSp>
        <p:nvCxnSpPr>
          <p:cNvPr id="28" name="Straight Arrow Connector 27"/>
          <p:cNvCxnSpPr/>
          <p:nvPr/>
        </p:nvCxnSpPr>
        <p:spPr>
          <a:xfrm>
            <a:off x="5486400" y="4102768"/>
            <a:ext cx="388671" cy="760538"/>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23" idx="3"/>
          </p:cNvCxnSpPr>
          <p:nvPr/>
        </p:nvCxnSpPr>
        <p:spPr>
          <a:xfrm flipH="1" flipV="1">
            <a:off x="3521242" y="3057357"/>
            <a:ext cx="1327484" cy="443832"/>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988884" y="2691366"/>
            <a:ext cx="1992190" cy="1098581"/>
          </a:xfrm>
          <a:prstGeom prst="straightConnector1">
            <a:avLst/>
          </a:prstGeom>
          <a:ln w="19050">
            <a:solidFill>
              <a:schemeClr val="tx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52663" y="4483037"/>
            <a:ext cx="1915909" cy="369332"/>
          </a:xfrm>
          <a:prstGeom prst="rect">
            <a:avLst/>
          </a:prstGeom>
          <a:noFill/>
        </p:spPr>
        <p:txBody>
          <a:bodyPr wrap="none" rtlCol="0">
            <a:spAutoFit/>
          </a:bodyPr>
          <a:lstStyle/>
          <a:p>
            <a:r>
              <a:rPr lang="en-US" dirty="0">
                <a:solidFill>
                  <a:srgbClr val="0070C0"/>
                </a:solidFill>
              </a:rPr>
              <a:t>Clear signals for </a:t>
            </a:r>
          </a:p>
        </p:txBody>
      </p:sp>
      <p:pic>
        <p:nvPicPr>
          <p:cNvPr id="36" name="Picture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 y="4823810"/>
            <a:ext cx="2095500" cy="469900"/>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 y="5437178"/>
            <a:ext cx="1587500" cy="292100"/>
          </a:xfrm>
          <a:prstGeom prst="rect">
            <a:avLst/>
          </a:prstGeom>
        </p:spPr>
      </p:pic>
      <p:sp>
        <p:nvSpPr>
          <p:cNvPr id="38" name="TextBox 37"/>
          <p:cNvSpPr txBox="1"/>
          <p:nvPr/>
        </p:nvSpPr>
        <p:spPr>
          <a:xfrm>
            <a:off x="252663" y="5872746"/>
            <a:ext cx="1770678" cy="369332"/>
          </a:xfrm>
          <a:prstGeom prst="rect">
            <a:avLst/>
          </a:prstGeom>
          <a:noFill/>
        </p:spPr>
        <p:txBody>
          <a:bodyPr wrap="none" rtlCol="0">
            <a:spAutoFit/>
          </a:bodyPr>
          <a:lstStyle/>
          <a:p>
            <a:r>
              <a:rPr lang="en-US" dirty="0">
                <a:solidFill>
                  <a:srgbClr val="0070C0"/>
                </a:solidFill>
              </a:rPr>
              <a:t>Weak signal for</a:t>
            </a:r>
          </a:p>
        </p:txBody>
      </p:sp>
      <p:pic>
        <p:nvPicPr>
          <p:cNvPr id="39" name="Picture 3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7200" y="6273737"/>
            <a:ext cx="1739900" cy="368300"/>
          </a:xfrm>
          <a:prstGeom prst="rect">
            <a:avLst/>
          </a:prstGeom>
        </p:spPr>
      </p:pic>
      <p:sp>
        <p:nvSpPr>
          <p:cNvPr id="29" name="Rectangle 28"/>
          <p:cNvSpPr/>
          <p:nvPr/>
        </p:nvSpPr>
        <p:spPr>
          <a:xfrm>
            <a:off x="3889908" y="5319609"/>
            <a:ext cx="315172" cy="1171098"/>
          </a:xfrm>
          <a:prstGeom prst="rect">
            <a:avLst/>
          </a:prstGeom>
          <a:solidFill>
            <a:schemeClr val="tx2">
              <a:lumMod val="60000"/>
              <a:lumOff val="4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4098821" y="4246597"/>
            <a:ext cx="882253" cy="92954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486400" y="1354888"/>
            <a:ext cx="3252814" cy="461665"/>
          </a:xfrm>
          <a:prstGeom prst="rect">
            <a:avLst/>
          </a:prstGeom>
          <a:noFill/>
        </p:spPr>
        <p:txBody>
          <a:bodyPr wrap="none" rtlCol="0">
            <a:spAutoFit/>
          </a:bodyPr>
          <a:lstStyle/>
          <a:p>
            <a:r>
              <a:rPr lang="en-US" sz="2400" dirty="0">
                <a:solidFill>
                  <a:srgbClr val="0070C0"/>
                </a:solidFill>
              </a:rPr>
              <a:t>2016 Engineering Run</a:t>
            </a:r>
          </a:p>
        </p:txBody>
      </p:sp>
      <p:sp>
        <p:nvSpPr>
          <p:cNvPr id="32" name="TextBox 31"/>
          <p:cNvSpPr txBox="1"/>
          <p:nvPr/>
        </p:nvSpPr>
        <p:spPr>
          <a:xfrm>
            <a:off x="2935805" y="4237757"/>
            <a:ext cx="797013" cy="369332"/>
          </a:xfrm>
          <a:prstGeom prst="rect">
            <a:avLst/>
          </a:prstGeom>
          <a:noFill/>
        </p:spPr>
        <p:txBody>
          <a:bodyPr wrap="none" rtlCol="0">
            <a:spAutoFit/>
          </a:bodyPr>
          <a:lstStyle/>
          <a:p>
            <a:r>
              <a:rPr lang="en-US" dirty="0">
                <a:solidFill>
                  <a:srgbClr val="0070C0"/>
                </a:solidFill>
              </a:rPr>
              <a:t>m(</a:t>
            </a:r>
            <a:r>
              <a:rPr lang="en-US" dirty="0" err="1">
                <a:solidFill>
                  <a:srgbClr val="0070C0"/>
                </a:solidFill>
                <a:latin typeface="Symbol" charset="2"/>
                <a:ea typeface="Symbol" charset="2"/>
                <a:cs typeface="Symbol" charset="2"/>
              </a:rPr>
              <a:t>hp</a:t>
            </a:r>
            <a:r>
              <a:rPr lang="en-US" dirty="0">
                <a:solidFill>
                  <a:srgbClr val="0070C0"/>
                </a:solidFill>
              </a:rPr>
              <a:t>)</a:t>
            </a:r>
          </a:p>
        </p:txBody>
      </p:sp>
      <p:sp>
        <p:nvSpPr>
          <p:cNvPr id="10" name="TextBox 9"/>
          <p:cNvSpPr txBox="1"/>
          <p:nvPr/>
        </p:nvSpPr>
        <p:spPr>
          <a:xfrm>
            <a:off x="6313985" y="6490707"/>
            <a:ext cx="784189" cy="369332"/>
          </a:xfrm>
          <a:prstGeom prst="rect">
            <a:avLst/>
          </a:prstGeom>
          <a:noFill/>
        </p:spPr>
        <p:txBody>
          <a:bodyPr wrap="none" rtlCol="0">
            <a:spAutoFit/>
          </a:bodyPr>
          <a:lstStyle/>
          <a:p>
            <a:r>
              <a:rPr lang="en-US" dirty="0">
                <a:solidFill>
                  <a:srgbClr val="0070C0"/>
                </a:solidFill>
              </a:rPr>
              <a:t>m(</a:t>
            </a:r>
            <a:r>
              <a:rPr lang="en-US" dirty="0">
                <a:solidFill>
                  <a:srgbClr val="0070C0"/>
                </a:solidFill>
                <a:latin typeface="Symbol" charset="2"/>
                <a:ea typeface="Symbol" charset="2"/>
                <a:cs typeface="Symbol" charset="2"/>
              </a:rPr>
              <a:t>pp</a:t>
            </a:r>
            <a:r>
              <a:rPr lang="en-US" dirty="0">
                <a:solidFill>
                  <a:srgbClr val="0070C0"/>
                </a:solidFill>
              </a:rPr>
              <a:t>)</a:t>
            </a:r>
          </a:p>
        </p:txBody>
      </p:sp>
      <p:sp>
        <p:nvSpPr>
          <p:cNvPr id="33" name="TextBox 32"/>
          <p:cNvSpPr txBox="1"/>
          <p:nvPr/>
        </p:nvSpPr>
        <p:spPr>
          <a:xfrm>
            <a:off x="7726305" y="4295725"/>
            <a:ext cx="869149" cy="369332"/>
          </a:xfrm>
          <a:prstGeom prst="rect">
            <a:avLst/>
          </a:prstGeom>
          <a:noFill/>
        </p:spPr>
        <p:txBody>
          <a:bodyPr wrap="none" rtlCol="0">
            <a:spAutoFit/>
          </a:bodyPr>
          <a:lstStyle/>
          <a:p>
            <a:r>
              <a:rPr lang="en-US" dirty="0">
                <a:solidFill>
                  <a:srgbClr val="0070C0"/>
                </a:solidFill>
              </a:rPr>
              <a:t>m</a:t>
            </a:r>
            <a:r>
              <a:rPr lang="en-US" baseline="30000" dirty="0">
                <a:solidFill>
                  <a:srgbClr val="0070C0"/>
                </a:solidFill>
              </a:rPr>
              <a:t>2</a:t>
            </a:r>
            <a:r>
              <a:rPr lang="en-US" dirty="0">
                <a:solidFill>
                  <a:srgbClr val="0070C0"/>
                </a:solidFill>
              </a:rPr>
              <a:t>(</a:t>
            </a:r>
            <a:r>
              <a:rPr lang="en-US" dirty="0">
                <a:solidFill>
                  <a:srgbClr val="0070C0"/>
                </a:solidFill>
                <a:latin typeface="Symbol" charset="2"/>
                <a:ea typeface="Symbol" charset="2"/>
                <a:cs typeface="Symbol" charset="2"/>
              </a:rPr>
              <a:t>pp</a:t>
            </a:r>
            <a:r>
              <a:rPr lang="en-US" dirty="0">
                <a:solidFill>
                  <a:srgbClr val="0070C0"/>
                </a:solidFill>
              </a:rPr>
              <a:t>)</a:t>
            </a:r>
          </a:p>
        </p:txBody>
      </p:sp>
      <p:sp>
        <p:nvSpPr>
          <p:cNvPr id="40" name="TextBox 39"/>
          <p:cNvSpPr txBox="1"/>
          <p:nvPr/>
        </p:nvSpPr>
        <p:spPr>
          <a:xfrm>
            <a:off x="4407739" y="2054603"/>
            <a:ext cx="881973" cy="369332"/>
          </a:xfrm>
          <a:prstGeom prst="rect">
            <a:avLst/>
          </a:prstGeom>
          <a:noFill/>
        </p:spPr>
        <p:txBody>
          <a:bodyPr wrap="none" rtlCol="0">
            <a:spAutoFit/>
          </a:bodyPr>
          <a:lstStyle/>
          <a:p>
            <a:r>
              <a:rPr lang="en-US" dirty="0">
                <a:solidFill>
                  <a:srgbClr val="0070C0"/>
                </a:solidFill>
              </a:rPr>
              <a:t>m</a:t>
            </a:r>
            <a:r>
              <a:rPr lang="en-US" baseline="30000" dirty="0">
                <a:solidFill>
                  <a:srgbClr val="0070C0"/>
                </a:solidFill>
              </a:rPr>
              <a:t>2</a:t>
            </a:r>
            <a:r>
              <a:rPr lang="en-US" dirty="0">
                <a:solidFill>
                  <a:srgbClr val="0070C0"/>
                </a:solidFill>
              </a:rPr>
              <a:t>(</a:t>
            </a:r>
            <a:r>
              <a:rPr lang="en-US" dirty="0" err="1">
                <a:solidFill>
                  <a:srgbClr val="0070C0"/>
                </a:solidFill>
                <a:latin typeface="Symbol" charset="2"/>
                <a:ea typeface="Symbol" charset="2"/>
                <a:cs typeface="Symbol" charset="2"/>
              </a:rPr>
              <a:t>hp</a:t>
            </a:r>
            <a:r>
              <a:rPr lang="en-US" dirty="0">
                <a:solidFill>
                  <a:srgbClr val="0070C0"/>
                </a:solidFill>
              </a:rPr>
              <a:t>)</a:t>
            </a:r>
          </a:p>
        </p:txBody>
      </p:sp>
      <p:sp>
        <p:nvSpPr>
          <p:cNvPr id="3" name="Slide Number Placeholder 2">
            <a:extLst>
              <a:ext uri="{FF2B5EF4-FFF2-40B4-BE49-F238E27FC236}">
                <a16:creationId xmlns:a16="http://schemas.microsoft.com/office/drawing/2014/main" id="{805C5C66-DAA3-0549-8629-5DDC70950381}"/>
              </a:ext>
            </a:extLst>
          </p:cNvPr>
          <p:cNvSpPr>
            <a:spLocks noGrp="1"/>
          </p:cNvSpPr>
          <p:nvPr>
            <p:ph type="sldNum" sz="quarter" idx="12"/>
          </p:nvPr>
        </p:nvSpPr>
        <p:spPr/>
        <p:txBody>
          <a:bodyPr/>
          <a:lstStyle/>
          <a:p>
            <a:fld id="{6294C92D-0306-4E69-9CD3-20855E849650}" type="slidenum">
              <a:rPr kumimoji="0" lang="en-US" smtClean="0"/>
              <a:t>51</a:t>
            </a:fld>
            <a:endParaRPr kumimoji="0" lang="en-US"/>
          </a:p>
        </p:txBody>
      </p:sp>
    </p:spTree>
    <p:extLst>
      <p:ext uri="{BB962C8B-B14F-4D97-AF65-F5344CB8AC3E}">
        <p14:creationId xmlns:p14="http://schemas.microsoft.com/office/powerpoint/2010/main" val="7851714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7812" y="4642236"/>
            <a:ext cx="3600450" cy="21590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1566" y="2178804"/>
            <a:ext cx="3600450" cy="2159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62" y="2328900"/>
            <a:ext cx="3600450" cy="2159000"/>
          </a:xfrm>
          <a:prstGeom prst="rect">
            <a:avLst/>
          </a:prstGeom>
        </p:spPr>
      </p:pic>
      <p:sp>
        <p:nvSpPr>
          <p:cNvPr id="2" name="Title 1"/>
          <p:cNvSpPr>
            <a:spLocks noGrp="1"/>
          </p:cNvSpPr>
          <p:nvPr>
            <p:ph type="title"/>
          </p:nvPr>
        </p:nvSpPr>
        <p:spPr/>
        <p:txBody>
          <a:bodyPr/>
          <a:lstStyle/>
          <a:p>
            <a:r>
              <a:rPr lang="en-US" dirty="0">
                <a:solidFill>
                  <a:schemeClr val="tx2">
                    <a:lumMod val="50000"/>
                  </a:schemeClr>
                </a:solidFill>
              </a:rPr>
              <a:t>Interesting Hybrid Channels</a:t>
            </a:r>
          </a:p>
        </p:txBody>
      </p:sp>
      <p:sp>
        <p:nvSpPr>
          <p:cNvPr id="4" name="Date Placeholder 3"/>
          <p:cNvSpPr>
            <a:spLocks noGrp="1"/>
          </p:cNvSpPr>
          <p:nvPr>
            <p:ph type="dt" sz="half" idx="10"/>
          </p:nvPr>
        </p:nvSpPr>
        <p:spPr/>
        <p:txBody>
          <a:bodyPr/>
          <a:lstStyle/>
          <a:p>
            <a:r>
              <a:rPr lang="en-US"/>
              <a:t>October 18, 2018</a:t>
            </a:r>
          </a:p>
        </p:txBody>
      </p:sp>
      <p:sp>
        <p:nvSpPr>
          <p:cNvPr id="5" name="Footer Placeholder 4"/>
          <p:cNvSpPr>
            <a:spLocks noGrp="1"/>
          </p:cNvSpPr>
          <p:nvPr>
            <p:ph type="ftr" sz="quarter" idx="11"/>
          </p:nvPr>
        </p:nvSpPr>
        <p:spPr/>
        <p:txBody>
          <a:bodyPr/>
          <a:lstStyle/>
          <a:p>
            <a:r>
              <a:rPr kumimoji="0" lang="en-US"/>
              <a:t>GWU</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4984" y="734594"/>
            <a:ext cx="2311400" cy="419100"/>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1604579"/>
            <a:ext cx="1180325" cy="694240"/>
          </a:xfrm>
          <a:prstGeom prst="rect">
            <a:avLst/>
          </a:prstGeom>
        </p:spPr>
      </p:pic>
      <p:sp>
        <p:nvSpPr>
          <p:cNvPr id="23" name="TextBox 22"/>
          <p:cNvSpPr txBox="1"/>
          <p:nvPr/>
        </p:nvSpPr>
        <p:spPr>
          <a:xfrm>
            <a:off x="2456527" y="2872691"/>
            <a:ext cx="1064715" cy="369332"/>
          </a:xfrm>
          <a:prstGeom prst="rect">
            <a:avLst/>
          </a:prstGeom>
          <a:noFill/>
        </p:spPr>
        <p:txBody>
          <a:bodyPr wrap="none" rtlCol="0">
            <a:spAutoFit/>
          </a:bodyPr>
          <a:lstStyle/>
          <a:p>
            <a:r>
              <a:rPr lang="en-US" dirty="0">
                <a:solidFill>
                  <a:srgbClr val="0070C0"/>
                </a:solidFill>
              </a:rPr>
              <a:t>a</a:t>
            </a:r>
            <a:r>
              <a:rPr lang="en-US" baseline="-25000" dirty="0">
                <a:solidFill>
                  <a:srgbClr val="0070C0"/>
                </a:solidFill>
              </a:rPr>
              <a:t>2</a:t>
            </a:r>
            <a:r>
              <a:rPr lang="en-US" dirty="0">
                <a:solidFill>
                  <a:srgbClr val="0070C0"/>
                </a:solidFill>
              </a:rPr>
              <a:t>(1320)</a:t>
            </a:r>
          </a:p>
        </p:txBody>
      </p:sp>
      <p:sp>
        <p:nvSpPr>
          <p:cNvPr id="24" name="TextBox 23"/>
          <p:cNvSpPr txBox="1"/>
          <p:nvPr/>
        </p:nvSpPr>
        <p:spPr>
          <a:xfrm>
            <a:off x="1944842" y="2506700"/>
            <a:ext cx="936475" cy="369332"/>
          </a:xfrm>
          <a:prstGeom prst="rect">
            <a:avLst/>
          </a:prstGeom>
          <a:noFill/>
        </p:spPr>
        <p:txBody>
          <a:bodyPr wrap="none" rtlCol="0">
            <a:spAutoFit/>
          </a:bodyPr>
          <a:lstStyle/>
          <a:p>
            <a:r>
              <a:rPr lang="en-US" dirty="0">
                <a:solidFill>
                  <a:srgbClr val="0070C0"/>
                </a:solidFill>
              </a:rPr>
              <a:t>a</a:t>
            </a:r>
            <a:r>
              <a:rPr lang="en-US" baseline="-25000" dirty="0">
                <a:solidFill>
                  <a:srgbClr val="0070C0"/>
                </a:solidFill>
              </a:rPr>
              <a:t>0</a:t>
            </a:r>
            <a:r>
              <a:rPr lang="en-US" dirty="0">
                <a:solidFill>
                  <a:srgbClr val="0070C0"/>
                </a:solidFill>
              </a:rPr>
              <a:t>(980)</a:t>
            </a:r>
          </a:p>
        </p:txBody>
      </p:sp>
      <p:sp>
        <p:nvSpPr>
          <p:cNvPr id="25" name="TextBox 24"/>
          <p:cNvSpPr txBox="1"/>
          <p:nvPr/>
        </p:nvSpPr>
        <p:spPr>
          <a:xfrm>
            <a:off x="5875071" y="4863306"/>
            <a:ext cx="849913" cy="369332"/>
          </a:xfrm>
          <a:prstGeom prst="rect">
            <a:avLst/>
          </a:prstGeom>
          <a:noFill/>
        </p:spPr>
        <p:txBody>
          <a:bodyPr wrap="none" rtlCol="0">
            <a:spAutoFit/>
          </a:bodyPr>
          <a:lstStyle/>
          <a:p>
            <a:r>
              <a:rPr lang="en-US" dirty="0">
                <a:solidFill>
                  <a:srgbClr val="0070C0"/>
                </a:solidFill>
                <a:latin typeface="Symbol" charset="2"/>
                <a:ea typeface="Symbol" charset="2"/>
                <a:cs typeface="Symbol" charset="2"/>
              </a:rPr>
              <a:t>r</a:t>
            </a:r>
            <a:r>
              <a:rPr lang="en-US" dirty="0">
                <a:solidFill>
                  <a:srgbClr val="0070C0"/>
                </a:solidFill>
              </a:rPr>
              <a:t>(770)</a:t>
            </a:r>
          </a:p>
        </p:txBody>
      </p:sp>
      <p:sp>
        <p:nvSpPr>
          <p:cNvPr id="26" name="TextBox 25"/>
          <p:cNvSpPr txBox="1"/>
          <p:nvPr/>
        </p:nvSpPr>
        <p:spPr>
          <a:xfrm>
            <a:off x="6364108" y="5437178"/>
            <a:ext cx="1179692" cy="369332"/>
          </a:xfrm>
          <a:prstGeom prst="rect">
            <a:avLst/>
          </a:prstGeom>
          <a:noFill/>
        </p:spPr>
        <p:txBody>
          <a:bodyPr wrap="square" rtlCol="0">
            <a:spAutoFit/>
          </a:bodyPr>
          <a:lstStyle/>
          <a:p>
            <a:r>
              <a:rPr lang="en-US" dirty="0">
                <a:solidFill>
                  <a:srgbClr val="0070C0"/>
                </a:solidFill>
              </a:rPr>
              <a:t>f</a:t>
            </a:r>
            <a:r>
              <a:rPr lang="en-US" baseline="-25000" dirty="0">
                <a:solidFill>
                  <a:srgbClr val="0070C0"/>
                </a:solidFill>
              </a:rPr>
              <a:t>2</a:t>
            </a:r>
            <a:r>
              <a:rPr lang="en-US" dirty="0">
                <a:solidFill>
                  <a:srgbClr val="0070C0"/>
                </a:solidFill>
              </a:rPr>
              <a:t>(1270)?</a:t>
            </a:r>
          </a:p>
        </p:txBody>
      </p:sp>
      <p:cxnSp>
        <p:nvCxnSpPr>
          <p:cNvPr id="28" name="Straight Arrow Connector 27"/>
          <p:cNvCxnSpPr/>
          <p:nvPr/>
        </p:nvCxnSpPr>
        <p:spPr>
          <a:xfrm>
            <a:off x="5486400" y="4102768"/>
            <a:ext cx="388671" cy="760538"/>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23" idx="3"/>
          </p:cNvCxnSpPr>
          <p:nvPr/>
        </p:nvCxnSpPr>
        <p:spPr>
          <a:xfrm flipH="1" flipV="1">
            <a:off x="3521242" y="3057357"/>
            <a:ext cx="1327484" cy="443832"/>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988884" y="2691366"/>
            <a:ext cx="1992190" cy="1098581"/>
          </a:xfrm>
          <a:prstGeom prst="straightConnector1">
            <a:avLst/>
          </a:prstGeom>
          <a:ln w="19050">
            <a:solidFill>
              <a:schemeClr val="tx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52663" y="4483037"/>
            <a:ext cx="1915909" cy="369332"/>
          </a:xfrm>
          <a:prstGeom prst="rect">
            <a:avLst/>
          </a:prstGeom>
          <a:noFill/>
        </p:spPr>
        <p:txBody>
          <a:bodyPr wrap="none" rtlCol="0">
            <a:spAutoFit/>
          </a:bodyPr>
          <a:lstStyle/>
          <a:p>
            <a:r>
              <a:rPr lang="en-US" dirty="0">
                <a:solidFill>
                  <a:srgbClr val="0070C0"/>
                </a:solidFill>
              </a:rPr>
              <a:t>Clear signals for </a:t>
            </a:r>
          </a:p>
        </p:txBody>
      </p:sp>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4823810"/>
            <a:ext cx="2095500" cy="469900"/>
          </a:xfrm>
          <a:prstGeom prst="rect">
            <a:avLst/>
          </a:prstGeom>
        </p:spPr>
      </p:pic>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 y="5437178"/>
            <a:ext cx="1587500" cy="292100"/>
          </a:xfrm>
          <a:prstGeom prst="rect">
            <a:avLst/>
          </a:prstGeom>
        </p:spPr>
      </p:pic>
      <p:sp>
        <p:nvSpPr>
          <p:cNvPr id="38" name="TextBox 37"/>
          <p:cNvSpPr txBox="1"/>
          <p:nvPr/>
        </p:nvSpPr>
        <p:spPr>
          <a:xfrm>
            <a:off x="252663" y="5872746"/>
            <a:ext cx="1770678" cy="369332"/>
          </a:xfrm>
          <a:prstGeom prst="rect">
            <a:avLst/>
          </a:prstGeom>
          <a:noFill/>
        </p:spPr>
        <p:txBody>
          <a:bodyPr wrap="none" rtlCol="0">
            <a:spAutoFit/>
          </a:bodyPr>
          <a:lstStyle/>
          <a:p>
            <a:r>
              <a:rPr lang="en-US" dirty="0">
                <a:solidFill>
                  <a:srgbClr val="0070C0"/>
                </a:solidFill>
              </a:rPr>
              <a:t>Weak signal for</a:t>
            </a:r>
          </a:p>
        </p:txBody>
      </p:sp>
      <p:pic>
        <p:nvPicPr>
          <p:cNvPr id="39" name="Picture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 y="6273737"/>
            <a:ext cx="1739900" cy="368300"/>
          </a:xfrm>
          <a:prstGeom prst="rect">
            <a:avLst/>
          </a:prstGeom>
        </p:spPr>
      </p:pic>
      <p:sp>
        <p:nvSpPr>
          <p:cNvPr id="3" name="TextBox 2"/>
          <p:cNvSpPr txBox="1"/>
          <p:nvPr/>
        </p:nvSpPr>
        <p:spPr>
          <a:xfrm>
            <a:off x="1138002" y="1441129"/>
            <a:ext cx="7274014" cy="4031873"/>
          </a:xfrm>
          <a:prstGeom prst="rect">
            <a:avLst/>
          </a:prstGeom>
          <a:solidFill>
            <a:schemeClr val="tx2">
              <a:lumMod val="20000"/>
              <a:lumOff val="80000"/>
            </a:schemeClr>
          </a:solidFill>
        </p:spPr>
        <p:txBody>
          <a:bodyPr wrap="square" rtlCol="0">
            <a:spAutoFit/>
          </a:bodyPr>
          <a:lstStyle/>
          <a:p>
            <a:r>
              <a:rPr lang="en-US" sz="3200" dirty="0">
                <a:solidFill>
                  <a:schemeClr val="tx2">
                    <a:lumMod val="50000"/>
                  </a:schemeClr>
                </a:solidFill>
              </a:rPr>
              <a:t>Promising final states for exotic hybrid searches are clearly visible in even the low-statistics 2016 engineering data.</a:t>
            </a:r>
          </a:p>
          <a:p>
            <a:endParaRPr lang="en-US" sz="3200" dirty="0">
              <a:solidFill>
                <a:schemeClr val="tx2">
                  <a:lumMod val="50000"/>
                </a:schemeClr>
              </a:solidFill>
            </a:endParaRPr>
          </a:p>
          <a:p>
            <a:r>
              <a:rPr lang="en-US" sz="3200" dirty="0">
                <a:solidFill>
                  <a:schemeClr val="tx2">
                    <a:lumMod val="50000"/>
                  </a:schemeClr>
                </a:solidFill>
              </a:rPr>
              <a:t>While these currently do not indicate the existence of exotic hybrids in our data, we are encouraged by these presence these channels.</a:t>
            </a:r>
          </a:p>
        </p:txBody>
      </p:sp>
      <p:sp>
        <p:nvSpPr>
          <p:cNvPr id="7" name="Slide Number Placeholder 6">
            <a:extLst>
              <a:ext uri="{FF2B5EF4-FFF2-40B4-BE49-F238E27FC236}">
                <a16:creationId xmlns:a16="http://schemas.microsoft.com/office/drawing/2014/main" id="{414C4A11-47A6-054D-B703-9473F6FB15E4}"/>
              </a:ext>
            </a:extLst>
          </p:cNvPr>
          <p:cNvSpPr>
            <a:spLocks noGrp="1"/>
          </p:cNvSpPr>
          <p:nvPr>
            <p:ph type="sldNum" sz="quarter" idx="12"/>
          </p:nvPr>
        </p:nvSpPr>
        <p:spPr/>
        <p:txBody>
          <a:bodyPr/>
          <a:lstStyle/>
          <a:p>
            <a:fld id="{6294C92D-0306-4E69-9CD3-20855E849650}" type="slidenum">
              <a:rPr kumimoji="0" lang="en-US" smtClean="0"/>
              <a:t>52</a:t>
            </a:fld>
            <a:endParaRPr kumimoji="0" lang="en-US"/>
          </a:p>
        </p:txBody>
      </p:sp>
    </p:spTree>
    <p:extLst>
      <p:ext uri="{BB962C8B-B14F-4D97-AF65-F5344CB8AC3E}">
        <p14:creationId xmlns:p14="http://schemas.microsoft.com/office/powerpoint/2010/main" val="4610681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347472"/>
            <a:ext cx="2964180" cy="774957"/>
          </a:xfrm>
        </p:spPr>
        <p:txBody>
          <a:bodyPr/>
          <a:lstStyle/>
          <a:p>
            <a:r>
              <a:rPr lang="en-US" dirty="0">
                <a:solidFill>
                  <a:schemeClr val="tx2">
                    <a:lumMod val="50000"/>
                  </a:schemeClr>
                </a:solidFill>
              </a:rPr>
              <a:t>Summary</a:t>
            </a:r>
          </a:p>
        </p:txBody>
      </p:sp>
      <p:sp>
        <p:nvSpPr>
          <p:cNvPr id="3" name="Content Placeholder 2"/>
          <p:cNvSpPr>
            <a:spLocks noGrp="1"/>
          </p:cNvSpPr>
          <p:nvPr>
            <p:ph idx="1"/>
          </p:nvPr>
        </p:nvSpPr>
        <p:spPr>
          <a:xfrm>
            <a:off x="203708" y="1122746"/>
            <a:ext cx="8813292" cy="5479733"/>
          </a:xfrm>
        </p:spPr>
        <p:txBody>
          <a:bodyPr>
            <a:normAutofit/>
          </a:bodyPr>
          <a:lstStyle/>
          <a:p>
            <a:r>
              <a:rPr lang="en-US" sz="2600" dirty="0">
                <a:solidFill>
                  <a:schemeClr val="tx2">
                    <a:lumMod val="75000"/>
                  </a:schemeClr>
                </a:solidFill>
              </a:rPr>
              <a:t>GlueX is installed, commissioned and started physics running in Spring 2017.</a:t>
            </a:r>
          </a:p>
          <a:p>
            <a:r>
              <a:rPr lang="en-US" sz="2600" dirty="0">
                <a:solidFill>
                  <a:schemeClr val="accent6">
                    <a:lumMod val="75000"/>
                  </a:schemeClr>
                </a:solidFill>
              </a:rPr>
              <a:t>All detector systems are near to or better than design specifications.</a:t>
            </a:r>
          </a:p>
          <a:p>
            <a:r>
              <a:rPr lang="en-US" sz="2600" dirty="0">
                <a:solidFill>
                  <a:srgbClr val="A53926"/>
                </a:solidFill>
              </a:rPr>
              <a:t>We have published our first results, and are aggressively moving ahead on other physics measurements.</a:t>
            </a:r>
          </a:p>
          <a:p>
            <a:r>
              <a:rPr lang="en-US" sz="2600" dirty="0">
                <a:solidFill>
                  <a:srgbClr val="5B352E"/>
                </a:solidFill>
              </a:rPr>
              <a:t>The broader program of exotic mesons is in sight. </a:t>
            </a:r>
          </a:p>
          <a:p>
            <a:r>
              <a:rPr lang="en-US" sz="2600" dirty="0">
                <a:solidFill>
                  <a:srgbClr val="A53926"/>
                </a:solidFill>
              </a:rPr>
              <a:t>Addition of kaon identification and higher intensity beams are planned in 2019 to allow us to cover all parts of the GlueX exotic hybrid program. </a:t>
            </a:r>
          </a:p>
          <a:p>
            <a:r>
              <a:rPr lang="en-US" sz="2600" dirty="0">
                <a:solidFill>
                  <a:srgbClr val="5B352E"/>
                </a:solidFill>
              </a:rPr>
              <a:t>We have an extensive program beyond exotic hybrids and are excited to have new ideas and new collaborators.</a:t>
            </a:r>
          </a:p>
        </p:txBody>
      </p:sp>
      <p:sp>
        <p:nvSpPr>
          <p:cNvPr id="4" name="Date Placeholder 3"/>
          <p:cNvSpPr>
            <a:spLocks noGrp="1"/>
          </p:cNvSpPr>
          <p:nvPr>
            <p:ph type="dt" sz="half" idx="10"/>
          </p:nvPr>
        </p:nvSpPr>
        <p:spPr/>
        <p:txBody>
          <a:bodyPr/>
          <a:lstStyle/>
          <a:p>
            <a:r>
              <a:rPr lang="en-US"/>
              <a:t>October 18, 2018</a:t>
            </a:r>
          </a:p>
        </p:txBody>
      </p:sp>
      <p:sp>
        <p:nvSpPr>
          <p:cNvPr id="7" name="Footer Placeholder 6"/>
          <p:cNvSpPr>
            <a:spLocks noGrp="1"/>
          </p:cNvSpPr>
          <p:nvPr>
            <p:ph type="ftr" sz="quarter" idx="11"/>
          </p:nvPr>
        </p:nvSpPr>
        <p:spPr/>
        <p:txBody>
          <a:bodyPr/>
          <a:lstStyle/>
          <a:p>
            <a:r>
              <a:rPr kumimoji="0" lang="en-US"/>
              <a:t>GWU</a:t>
            </a:r>
          </a:p>
        </p:txBody>
      </p:sp>
      <p:sp>
        <p:nvSpPr>
          <p:cNvPr id="5" name="Slide Number Placeholder 4">
            <a:extLst>
              <a:ext uri="{FF2B5EF4-FFF2-40B4-BE49-F238E27FC236}">
                <a16:creationId xmlns:a16="http://schemas.microsoft.com/office/drawing/2014/main" id="{50B2F810-FA2B-9E4B-A272-4EC3E670CB33}"/>
              </a:ext>
            </a:extLst>
          </p:cNvPr>
          <p:cNvSpPr>
            <a:spLocks noGrp="1"/>
          </p:cNvSpPr>
          <p:nvPr>
            <p:ph type="sldNum" sz="quarter" idx="12"/>
          </p:nvPr>
        </p:nvSpPr>
        <p:spPr/>
        <p:txBody>
          <a:bodyPr/>
          <a:lstStyle/>
          <a:p>
            <a:fld id="{6294C92D-0306-4E69-9CD3-20855E849650}" type="slidenum">
              <a:rPr kumimoji="0" lang="en-US" smtClean="0"/>
              <a:t>53</a:t>
            </a:fld>
            <a:endParaRPr kumimoji="0" lang="en-US"/>
          </a:p>
        </p:txBody>
      </p:sp>
    </p:spTree>
    <p:extLst>
      <p:ext uri="{BB962C8B-B14F-4D97-AF65-F5344CB8AC3E}">
        <p14:creationId xmlns:p14="http://schemas.microsoft.com/office/powerpoint/2010/main" val="2129798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0472"/>
            <a:ext cx="6096000" cy="758887"/>
          </a:xfrm>
        </p:spPr>
        <p:txBody>
          <a:bodyPr>
            <a:normAutofit fontScale="90000"/>
          </a:bodyPr>
          <a:lstStyle/>
          <a:p>
            <a:r>
              <a:rPr lang="en-US" dirty="0">
                <a:solidFill>
                  <a:schemeClr val="tx2">
                    <a:lumMod val="75000"/>
                  </a:schemeClr>
                </a:solidFill>
              </a:rPr>
              <a:t>Quantum Chromo Dynamics</a:t>
            </a:r>
          </a:p>
        </p:txBody>
      </p:sp>
      <p:sp>
        <p:nvSpPr>
          <p:cNvPr id="4" name="Date Placeholder 3"/>
          <p:cNvSpPr>
            <a:spLocks noGrp="1"/>
          </p:cNvSpPr>
          <p:nvPr>
            <p:ph type="dt" sz="half" idx="10"/>
          </p:nvPr>
        </p:nvSpPr>
        <p:spPr/>
        <p:txBody>
          <a:bodyPr/>
          <a:lstStyle/>
          <a:p>
            <a:r>
              <a:rPr lang="en-US"/>
              <a:t>October 18, 2018</a:t>
            </a:r>
          </a:p>
        </p:txBody>
      </p:sp>
      <p:sp>
        <p:nvSpPr>
          <p:cNvPr id="5" name="Footer Placeholder 4"/>
          <p:cNvSpPr>
            <a:spLocks noGrp="1"/>
          </p:cNvSpPr>
          <p:nvPr>
            <p:ph type="ftr" sz="quarter" idx="11"/>
          </p:nvPr>
        </p:nvSpPr>
        <p:spPr/>
        <p:txBody>
          <a:bodyPr/>
          <a:lstStyle/>
          <a:p>
            <a:r>
              <a:rPr lang="en-US"/>
              <a:t>GWU</a:t>
            </a:r>
            <a:endParaRPr lang="en-US" dirty="0"/>
          </a:p>
        </p:txBody>
      </p:sp>
      <p:pic>
        <p:nvPicPr>
          <p:cNvPr id="7" name="Picture 6"/>
          <p:cNvPicPr>
            <a:picLocks noChangeAspect="1"/>
          </p:cNvPicPr>
          <p:nvPr/>
        </p:nvPicPr>
        <p:blipFill>
          <a:blip r:embed="rId3"/>
          <a:stretch>
            <a:fillRect/>
          </a:stretch>
        </p:blipFill>
        <p:spPr>
          <a:xfrm>
            <a:off x="175469" y="795885"/>
            <a:ext cx="2631701" cy="2092202"/>
          </a:xfrm>
          <a:prstGeom prst="rect">
            <a:avLst/>
          </a:prstGeom>
        </p:spPr>
      </p:pic>
      <p:sp>
        <p:nvSpPr>
          <p:cNvPr id="9" name="TextBox 8"/>
          <p:cNvSpPr txBox="1"/>
          <p:nvPr/>
        </p:nvSpPr>
        <p:spPr>
          <a:xfrm>
            <a:off x="2982639" y="914803"/>
            <a:ext cx="5362708" cy="1200329"/>
          </a:xfrm>
          <a:prstGeom prst="rect">
            <a:avLst/>
          </a:prstGeom>
          <a:noFill/>
        </p:spPr>
        <p:txBody>
          <a:bodyPr wrap="square" rtlCol="0">
            <a:spAutoFit/>
          </a:bodyPr>
          <a:lstStyle/>
          <a:p>
            <a:r>
              <a:rPr lang="en-US" sz="2400" dirty="0">
                <a:solidFill>
                  <a:srgbClr val="0070C0"/>
                </a:solidFill>
              </a:rPr>
              <a:t>Focus on mesons built from the three lightest quarks, </a:t>
            </a:r>
            <a:r>
              <a:rPr lang="en-US" sz="2400" b="1" dirty="0">
                <a:solidFill>
                  <a:srgbClr val="0070C0"/>
                </a:solidFill>
              </a:rPr>
              <a:t>u</a:t>
            </a:r>
            <a:r>
              <a:rPr lang="en-US" sz="2400" dirty="0">
                <a:solidFill>
                  <a:srgbClr val="0070C0"/>
                </a:solidFill>
              </a:rPr>
              <a:t>, </a:t>
            </a:r>
            <a:r>
              <a:rPr lang="en-US" sz="2400" b="1" dirty="0">
                <a:solidFill>
                  <a:srgbClr val="0070C0"/>
                </a:solidFill>
              </a:rPr>
              <a:t>d</a:t>
            </a:r>
            <a:r>
              <a:rPr lang="en-US" sz="2400" dirty="0">
                <a:solidFill>
                  <a:srgbClr val="0070C0"/>
                </a:solidFill>
              </a:rPr>
              <a:t> and </a:t>
            </a:r>
            <a:r>
              <a:rPr lang="en-US" sz="2400" b="1" dirty="0">
                <a:solidFill>
                  <a:srgbClr val="0070C0"/>
                </a:solidFill>
              </a:rPr>
              <a:t>s</a:t>
            </a:r>
            <a:r>
              <a:rPr lang="en-US" sz="2400" dirty="0">
                <a:solidFill>
                  <a:srgbClr val="0070C0"/>
                </a:solidFill>
              </a:rPr>
              <a:t>, and their antiquarks.</a:t>
            </a: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971" y="3154555"/>
            <a:ext cx="2470876" cy="3524037"/>
          </a:xfrm>
          <a:prstGeom prst="rect">
            <a:avLst/>
          </a:prstGeom>
        </p:spPr>
      </p:pic>
      <p:sp>
        <p:nvSpPr>
          <p:cNvPr id="13" name="TextBox 12"/>
          <p:cNvSpPr txBox="1"/>
          <p:nvPr/>
        </p:nvSpPr>
        <p:spPr>
          <a:xfrm>
            <a:off x="2954485" y="2230170"/>
            <a:ext cx="6189515" cy="461665"/>
          </a:xfrm>
          <a:prstGeom prst="rect">
            <a:avLst/>
          </a:prstGeom>
          <a:noFill/>
        </p:spPr>
        <p:txBody>
          <a:bodyPr wrap="none" rtlCol="0">
            <a:spAutoFit/>
          </a:bodyPr>
          <a:lstStyle/>
          <a:p>
            <a:r>
              <a:rPr lang="en-US" sz="2400" dirty="0">
                <a:solidFill>
                  <a:srgbClr val="0070C0"/>
                </a:solidFill>
              </a:rPr>
              <a:t>Combine two spin </a:t>
            </a:r>
            <a:r>
              <a:rPr lang="en-US" sz="2400" b="1" dirty="0">
                <a:solidFill>
                  <a:srgbClr val="C00000"/>
                </a:solidFill>
              </a:rPr>
              <a:t>½</a:t>
            </a:r>
            <a:r>
              <a:rPr lang="en-US" sz="2400" dirty="0">
                <a:solidFill>
                  <a:srgbClr val="0070C0"/>
                </a:solidFill>
              </a:rPr>
              <a:t> objects to S=</a:t>
            </a:r>
            <a:r>
              <a:rPr lang="en-US" sz="2400" b="1" dirty="0">
                <a:solidFill>
                  <a:srgbClr val="C00000"/>
                </a:solidFill>
              </a:rPr>
              <a:t>0</a:t>
            </a:r>
            <a:r>
              <a:rPr lang="en-US" sz="2400" dirty="0">
                <a:solidFill>
                  <a:srgbClr val="0070C0"/>
                </a:solidFill>
              </a:rPr>
              <a:t>  or  S=</a:t>
            </a:r>
            <a:r>
              <a:rPr lang="en-US" sz="2400" b="1" dirty="0">
                <a:solidFill>
                  <a:srgbClr val="C00000"/>
                </a:solidFill>
              </a:rPr>
              <a:t>1</a:t>
            </a:r>
          </a:p>
        </p:txBody>
      </p:sp>
      <p:sp>
        <p:nvSpPr>
          <p:cNvPr id="14" name="TextBox 13"/>
          <p:cNvSpPr txBox="1"/>
          <p:nvPr/>
        </p:nvSpPr>
        <p:spPr>
          <a:xfrm>
            <a:off x="2982639" y="2783481"/>
            <a:ext cx="5917004" cy="1938992"/>
          </a:xfrm>
          <a:prstGeom prst="rect">
            <a:avLst/>
          </a:prstGeom>
          <a:noFill/>
        </p:spPr>
        <p:txBody>
          <a:bodyPr wrap="none" rtlCol="0">
            <a:spAutoFit/>
          </a:bodyPr>
          <a:lstStyle/>
          <a:p>
            <a:r>
              <a:rPr lang="en-US" sz="2400" dirty="0">
                <a:solidFill>
                  <a:srgbClr val="0070C0"/>
                </a:solidFill>
              </a:rPr>
              <a:t>Orbital angular momentum of two quarks: </a:t>
            </a:r>
          </a:p>
          <a:p>
            <a:r>
              <a:rPr lang="en-US" sz="2400" dirty="0">
                <a:solidFill>
                  <a:srgbClr val="0070C0"/>
                </a:solidFill>
              </a:rPr>
              <a:t>L=</a:t>
            </a:r>
            <a:r>
              <a:rPr lang="en-US" sz="2400" b="1" dirty="0">
                <a:solidFill>
                  <a:srgbClr val="C00000"/>
                </a:solidFill>
              </a:rPr>
              <a:t>0</a:t>
            </a:r>
            <a:r>
              <a:rPr lang="en-US" sz="2400" dirty="0">
                <a:solidFill>
                  <a:srgbClr val="0070C0"/>
                </a:solidFill>
              </a:rPr>
              <a:t>,</a:t>
            </a:r>
            <a:r>
              <a:rPr lang="en-US" sz="2400" b="1" dirty="0">
                <a:solidFill>
                  <a:srgbClr val="C00000"/>
                </a:solidFill>
              </a:rPr>
              <a:t>1</a:t>
            </a:r>
            <a:r>
              <a:rPr lang="en-US" sz="2400" dirty="0">
                <a:solidFill>
                  <a:srgbClr val="0070C0"/>
                </a:solidFill>
              </a:rPr>
              <a:t>,</a:t>
            </a:r>
            <a:r>
              <a:rPr lang="en-US" sz="2400" b="1" dirty="0">
                <a:solidFill>
                  <a:srgbClr val="C00000"/>
                </a:solidFill>
              </a:rPr>
              <a:t>2</a:t>
            </a:r>
            <a:r>
              <a:rPr lang="en-US" sz="2400" dirty="0">
                <a:solidFill>
                  <a:srgbClr val="0070C0"/>
                </a:solidFill>
              </a:rPr>
              <a:t>,</a:t>
            </a:r>
            <a:r>
              <a:rPr lang="en-US" sz="2400" b="1" dirty="0">
                <a:solidFill>
                  <a:srgbClr val="C00000"/>
                </a:solidFill>
              </a:rPr>
              <a:t>3</a:t>
            </a:r>
            <a:r>
              <a:rPr lang="en-US" sz="2400" dirty="0">
                <a:solidFill>
                  <a:srgbClr val="0070C0"/>
                </a:solidFill>
              </a:rPr>
              <a:t>,</a:t>
            </a:r>
            <a:r>
              <a:rPr lang="mr-IN" sz="2400" dirty="0">
                <a:solidFill>
                  <a:srgbClr val="0070C0"/>
                </a:solidFill>
              </a:rPr>
              <a:t>…</a:t>
            </a:r>
            <a:endParaRPr lang="en-US" sz="2400" dirty="0">
              <a:solidFill>
                <a:srgbClr val="0070C0"/>
              </a:solidFill>
            </a:endParaRPr>
          </a:p>
          <a:p>
            <a:endParaRPr lang="en-US" sz="2400" dirty="0">
              <a:solidFill>
                <a:srgbClr val="0070C0"/>
              </a:solidFill>
            </a:endParaRPr>
          </a:p>
          <a:p>
            <a:r>
              <a:rPr lang="en-US" sz="2400" dirty="0">
                <a:solidFill>
                  <a:srgbClr val="0070C0"/>
                </a:solidFill>
              </a:rPr>
              <a:t>Total angular momentum, J=L+S</a:t>
            </a:r>
          </a:p>
          <a:p>
            <a:r>
              <a:rPr lang="en-US" sz="2400" dirty="0">
                <a:solidFill>
                  <a:srgbClr val="0070C0"/>
                </a:solidFill>
              </a:rPr>
              <a:t>J=</a:t>
            </a:r>
            <a:r>
              <a:rPr lang="en-US" sz="2400" b="1" dirty="0">
                <a:solidFill>
                  <a:srgbClr val="C00000"/>
                </a:solidFill>
              </a:rPr>
              <a:t>0</a:t>
            </a:r>
            <a:r>
              <a:rPr lang="en-US" sz="2400" dirty="0">
                <a:solidFill>
                  <a:srgbClr val="0070C0"/>
                </a:solidFill>
              </a:rPr>
              <a:t>,</a:t>
            </a:r>
            <a:r>
              <a:rPr lang="en-US" sz="2400" b="1" dirty="0">
                <a:solidFill>
                  <a:srgbClr val="C00000"/>
                </a:solidFill>
              </a:rPr>
              <a:t>1</a:t>
            </a:r>
            <a:r>
              <a:rPr lang="en-US" sz="2400" dirty="0">
                <a:solidFill>
                  <a:srgbClr val="0070C0"/>
                </a:solidFill>
              </a:rPr>
              <a:t>,</a:t>
            </a:r>
            <a:r>
              <a:rPr lang="en-US" sz="2400" b="1" dirty="0">
                <a:solidFill>
                  <a:srgbClr val="C00000"/>
                </a:solidFill>
              </a:rPr>
              <a:t>2</a:t>
            </a:r>
            <a:r>
              <a:rPr lang="en-US" sz="2400" dirty="0">
                <a:solidFill>
                  <a:srgbClr val="0070C0"/>
                </a:solidFill>
              </a:rPr>
              <a:t>,</a:t>
            </a:r>
            <a:r>
              <a:rPr lang="en-US" sz="2400" b="1" dirty="0">
                <a:solidFill>
                  <a:srgbClr val="C00000"/>
                </a:solidFill>
              </a:rPr>
              <a:t>3</a:t>
            </a:r>
            <a:r>
              <a:rPr lang="en-US" sz="2400" dirty="0">
                <a:solidFill>
                  <a:srgbClr val="0070C0"/>
                </a:solidFill>
              </a:rPr>
              <a:t>,</a:t>
            </a:r>
            <a:r>
              <a:rPr lang="mr-IN" sz="2400" dirty="0">
                <a:solidFill>
                  <a:srgbClr val="0070C0"/>
                </a:solidFill>
              </a:rPr>
              <a:t>…</a:t>
            </a:r>
            <a:endParaRPr lang="en-US" sz="2400" dirty="0">
              <a:solidFill>
                <a:srgbClr val="0070C0"/>
              </a:solidFill>
            </a:endParaRPr>
          </a:p>
        </p:txBody>
      </p:sp>
      <p:sp>
        <p:nvSpPr>
          <p:cNvPr id="15" name="Oval 14"/>
          <p:cNvSpPr/>
          <p:nvPr/>
        </p:nvSpPr>
        <p:spPr>
          <a:xfrm>
            <a:off x="7066315" y="4006654"/>
            <a:ext cx="219919" cy="239743"/>
          </a:xfrm>
          <a:prstGeom prst="ellipse">
            <a:avLst/>
          </a:prstGeom>
          <a:noFill/>
          <a:ln w="26416"/>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348297" y="4916573"/>
            <a:ext cx="4318722" cy="1569660"/>
          </a:xfrm>
          <a:prstGeom prst="rect">
            <a:avLst/>
          </a:prstGeom>
          <a:noFill/>
        </p:spPr>
        <p:txBody>
          <a:bodyPr wrap="square" rtlCol="0">
            <a:spAutoFit/>
          </a:bodyPr>
          <a:lstStyle/>
          <a:p>
            <a:r>
              <a:rPr lang="en-US" sz="2400" dirty="0">
                <a:solidFill>
                  <a:srgbClr val="0070C0"/>
                </a:solidFill>
              </a:rPr>
              <a:t>Spatial Reflection Symmetry: </a:t>
            </a:r>
          </a:p>
          <a:p>
            <a:r>
              <a:rPr lang="en-US" sz="2400" dirty="0">
                <a:solidFill>
                  <a:srgbClr val="0070C0"/>
                </a:solidFill>
              </a:rPr>
              <a:t>              Parity  </a:t>
            </a:r>
            <a:r>
              <a:rPr lang="en-US" sz="2400" b="1" dirty="0">
                <a:solidFill>
                  <a:srgbClr val="0070C0"/>
                </a:solidFill>
              </a:rPr>
              <a:t>P=-(-1)</a:t>
            </a:r>
            <a:r>
              <a:rPr lang="en-US" sz="2400" b="1" baseline="30000" dirty="0">
                <a:solidFill>
                  <a:srgbClr val="0070C0"/>
                </a:solidFill>
              </a:rPr>
              <a:t>L</a:t>
            </a:r>
          </a:p>
          <a:p>
            <a:r>
              <a:rPr lang="en-US" sz="2400" dirty="0">
                <a:solidFill>
                  <a:srgbClr val="0070C0"/>
                </a:solidFill>
              </a:rPr>
              <a:t>Quark-antiquark Reflection:</a:t>
            </a:r>
          </a:p>
          <a:p>
            <a:r>
              <a:rPr lang="en-US" sz="2400" dirty="0">
                <a:solidFill>
                  <a:srgbClr val="0070C0"/>
                </a:solidFill>
              </a:rPr>
              <a:t>         C-parity   </a:t>
            </a:r>
            <a:r>
              <a:rPr lang="en-US" sz="2400" b="1" dirty="0">
                <a:solidFill>
                  <a:srgbClr val="0070C0"/>
                </a:solidFill>
              </a:rPr>
              <a:t>C=(-1)</a:t>
            </a:r>
            <a:r>
              <a:rPr lang="en-US" sz="2400" b="1" baseline="30000" dirty="0">
                <a:solidFill>
                  <a:srgbClr val="0070C0"/>
                </a:solidFill>
              </a:rPr>
              <a:t>L+S</a:t>
            </a:r>
          </a:p>
        </p:txBody>
      </p:sp>
      <p:sp>
        <p:nvSpPr>
          <p:cNvPr id="21" name="TextBox 20"/>
          <p:cNvSpPr txBox="1"/>
          <p:nvPr/>
        </p:nvSpPr>
        <p:spPr>
          <a:xfrm>
            <a:off x="7066315" y="5393803"/>
            <a:ext cx="869149" cy="830997"/>
          </a:xfrm>
          <a:prstGeom prst="rect">
            <a:avLst/>
          </a:prstGeom>
          <a:noFill/>
        </p:spPr>
        <p:txBody>
          <a:bodyPr wrap="none" rtlCol="0">
            <a:spAutoFit/>
          </a:bodyPr>
          <a:lstStyle/>
          <a:p>
            <a:r>
              <a:rPr lang="en-US" sz="3600" b="1" dirty="0">
                <a:solidFill>
                  <a:srgbClr val="7030A0"/>
                </a:solidFill>
              </a:rPr>
              <a:t>J</a:t>
            </a:r>
            <a:r>
              <a:rPr lang="en-US" sz="3600" b="1" baseline="30000" dirty="0">
                <a:solidFill>
                  <a:srgbClr val="7030A0"/>
                </a:solidFill>
              </a:rPr>
              <a:t>PC</a:t>
            </a:r>
          </a:p>
          <a:p>
            <a:endParaRPr lang="en-US" baseline="30000" dirty="0"/>
          </a:p>
        </p:txBody>
      </p:sp>
      <p:sp>
        <p:nvSpPr>
          <p:cNvPr id="22" name="Oval 21"/>
          <p:cNvSpPr/>
          <p:nvPr/>
        </p:nvSpPr>
        <p:spPr>
          <a:xfrm>
            <a:off x="6782765" y="5104435"/>
            <a:ext cx="1383611" cy="12153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2EE0843-14EF-4241-85BB-3CB9A65F1422}"/>
              </a:ext>
            </a:extLst>
          </p:cNvPr>
          <p:cNvSpPr>
            <a:spLocks noGrp="1"/>
          </p:cNvSpPr>
          <p:nvPr>
            <p:ph type="sldNum" sz="quarter" idx="12"/>
          </p:nvPr>
        </p:nvSpPr>
        <p:spPr/>
        <p:txBody>
          <a:bodyPr/>
          <a:lstStyle/>
          <a:p>
            <a:fld id="{6294C92D-0306-4E69-9CD3-20855E849650}" type="slidenum">
              <a:rPr kumimoji="0" lang="en-US" smtClean="0"/>
              <a:t>6</a:t>
            </a:fld>
            <a:endParaRPr kumimoji="0" lang="en-US"/>
          </a:p>
        </p:txBody>
      </p:sp>
    </p:spTree>
    <p:extLst>
      <p:ext uri="{BB962C8B-B14F-4D97-AF65-F5344CB8AC3E}">
        <p14:creationId xmlns:p14="http://schemas.microsoft.com/office/powerpoint/2010/main" val="1408241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971" y="3154555"/>
            <a:ext cx="2470876" cy="3524037"/>
          </a:xfrm>
          <a:prstGeom prst="rect">
            <a:avLst/>
          </a:prstGeom>
        </p:spPr>
      </p:pic>
      <p:pic>
        <p:nvPicPr>
          <p:cNvPr id="7" name="Picture 6"/>
          <p:cNvPicPr>
            <a:picLocks noChangeAspect="1"/>
          </p:cNvPicPr>
          <p:nvPr/>
        </p:nvPicPr>
        <p:blipFill>
          <a:blip r:embed="rId4"/>
          <a:stretch>
            <a:fillRect/>
          </a:stretch>
        </p:blipFill>
        <p:spPr>
          <a:xfrm>
            <a:off x="175469" y="795885"/>
            <a:ext cx="2631701" cy="2092202"/>
          </a:xfrm>
          <a:prstGeom prst="rect">
            <a:avLst/>
          </a:prstGeom>
        </p:spPr>
      </p:pic>
      <p:sp>
        <p:nvSpPr>
          <p:cNvPr id="26" name="Rectangle 25"/>
          <p:cNvSpPr/>
          <p:nvPr/>
        </p:nvSpPr>
        <p:spPr>
          <a:xfrm>
            <a:off x="2708476" y="976272"/>
            <a:ext cx="3120660" cy="1485862"/>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722944" y="2562083"/>
            <a:ext cx="3106192" cy="1522692"/>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708476" y="4204839"/>
            <a:ext cx="3120660" cy="1483500"/>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708476" y="5774499"/>
            <a:ext cx="3120660" cy="830997"/>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20472"/>
            <a:ext cx="6096000" cy="758887"/>
          </a:xfrm>
        </p:spPr>
        <p:txBody>
          <a:bodyPr>
            <a:normAutofit fontScale="90000"/>
          </a:bodyPr>
          <a:lstStyle/>
          <a:p>
            <a:r>
              <a:rPr lang="en-US" dirty="0">
                <a:solidFill>
                  <a:schemeClr val="tx2">
                    <a:lumMod val="75000"/>
                  </a:schemeClr>
                </a:solidFill>
              </a:rPr>
              <a:t>Quantum Chromo Dynamics</a:t>
            </a:r>
          </a:p>
        </p:txBody>
      </p:sp>
      <p:sp>
        <p:nvSpPr>
          <p:cNvPr id="4" name="Date Placeholder 3"/>
          <p:cNvSpPr>
            <a:spLocks noGrp="1"/>
          </p:cNvSpPr>
          <p:nvPr>
            <p:ph type="dt" sz="half" idx="10"/>
          </p:nvPr>
        </p:nvSpPr>
        <p:spPr/>
        <p:txBody>
          <a:bodyPr/>
          <a:lstStyle/>
          <a:p>
            <a:r>
              <a:rPr lang="en-US"/>
              <a:t>October 18, 2018</a:t>
            </a:r>
          </a:p>
        </p:txBody>
      </p:sp>
      <p:sp>
        <p:nvSpPr>
          <p:cNvPr id="5" name="Footer Placeholder 4"/>
          <p:cNvSpPr>
            <a:spLocks noGrp="1"/>
          </p:cNvSpPr>
          <p:nvPr>
            <p:ph type="ftr" sz="quarter" idx="11"/>
          </p:nvPr>
        </p:nvSpPr>
        <p:spPr/>
        <p:txBody>
          <a:bodyPr/>
          <a:lstStyle/>
          <a:p>
            <a:r>
              <a:rPr lang="en-US"/>
              <a:t>GWU</a:t>
            </a:r>
            <a:endParaRPr lang="en-US" dirty="0"/>
          </a:p>
        </p:txBody>
      </p:sp>
      <p:sp>
        <p:nvSpPr>
          <p:cNvPr id="3" name="TextBox 2"/>
          <p:cNvSpPr txBox="1"/>
          <p:nvPr/>
        </p:nvSpPr>
        <p:spPr>
          <a:xfrm>
            <a:off x="2856847" y="5774499"/>
            <a:ext cx="3013967" cy="830997"/>
          </a:xfrm>
          <a:prstGeom prst="rect">
            <a:avLst/>
          </a:prstGeom>
          <a:noFill/>
        </p:spPr>
        <p:txBody>
          <a:bodyPr wrap="none" rtlCol="0">
            <a:spAutoFit/>
          </a:bodyPr>
          <a:lstStyle/>
          <a:p>
            <a:r>
              <a:rPr lang="en-US" sz="2400" dirty="0">
                <a:solidFill>
                  <a:srgbClr val="0070C0"/>
                </a:solidFill>
              </a:rPr>
              <a:t>L=0, S=1,     J</a:t>
            </a:r>
            <a:r>
              <a:rPr lang="en-US" sz="2400" baseline="30000" dirty="0">
                <a:solidFill>
                  <a:srgbClr val="0070C0"/>
                </a:solidFill>
              </a:rPr>
              <a:t>PC</a:t>
            </a:r>
            <a:r>
              <a:rPr lang="en-US" sz="2400" dirty="0">
                <a:solidFill>
                  <a:srgbClr val="0070C0"/>
                </a:solidFill>
              </a:rPr>
              <a:t>=1</a:t>
            </a:r>
            <a:r>
              <a:rPr lang="en-US" sz="2400" baseline="30000" dirty="0">
                <a:solidFill>
                  <a:srgbClr val="0070C0"/>
                </a:solidFill>
              </a:rPr>
              <a:t>--</a:t>
            </a:r>
          </a:p>
          <a:p>
            <a:r>
              <a:rPr lang="en-US" sz="2400" dirty="0">
                <a:solidFill>
                  <a:srgbClr val="0070C0"/>
                </a:solidFill>
              </a:rPr>
              <a:t>L=0, S=0,     J</a:t>
            </a:r>
            <a:r>
              <a:rPr lang="en-US" sz="2400" baseline="30000" dirty="0">
                <a:solidFill>
                  <a:srgbClr val="0070C0"/>
                </a:solidFill>
              </a:rPr>
              <a:t>PC</a:t>
            </a:r>
            <a:r>
              <a:rPr lang="en-US" sz="2400" dirty="0">
                <a:solidFill>
                  <a:srgbClr val="0070C0"/>
                </a:solidFill>
              </a:rPr>
              <a:t>=0</a:t>
            </a:r>
            <a:r>
              <a:rPr lang="en-US" sz="2400" baseline="30000" dirty="0">
                <a:solidFill>
                  <a:srgbClr val="0070C0"/>
                </a:solidFill>
              </a:rPr>
              <a:t>-+</a:t>
            </a:r>
          </a:p>
        </p:txBody>
      </p:sp>
      <p:sp>
        <p:nvSpPr>
          <p:cNvPr id="17" name="TextBox 16"/>
          <p:cNvSpPr txBox="1"/>
          <p:nvPr/>
        </p:nvSpPr>
        <p:spPr>
          <a:xfrm>
            <a:off x="2856847" y="4131743"/>
            <a:ext cx="2972289" cy="1569660"/>
          </a:xfrm>
          <a:prstGeom prst="rect">
            <a:avLst/>
          </a:prstGeom>
          <a:noFill/>
        </p:spPr>
        <p:txBody>
          <a:bodyPr wrap="none" rtlCol="0">
            <a:spAutoFit/>
          </a:bodyPr>
          <a:lstStyle/>
          <a:p>
            <a:r>
              <a:rPr lang="en-US" sz="2400" dirty="0">
                <a:solidFill>
                  <a:srgbClr val="0070C0"/>
                </a:solidFill>
              </a:rPr>
              <a:t>L=1, S=1,     J</a:t>
            </a:r>
            <a:r>
              <a:rPr lang="en-US" sz="2400" baseline="30000" dirty="0">
                <a:solidFill>
                  <a:srgbClr val="0070C0"/>
                </a:solidFill>
              </a:rPr>
              <a:t>PC</a:t>
            </a:r>
            <a:r>
              <a:rPr lang="en-US" sz="2400" dirty="0">
                <a:solidFill>
                  <a:srgbClr val="0070C0"/>
                </a:solidFill>
              </a:rPr>
              <a:t>=2</a:t>
            </a:r>
            <a:r>
              <a:rPr lang="en-US" sz="2400" baseline="30000" dirty="0">
                <a:solidFill>
                  <a:srgbClr val="0070C0"/>
                </a:solidFill>
              </a:rPr>
              <a:t>++</a:t>
            </a:r>
          </a:p>
          <a:p>
            <a:r>
              <a:rPr lang="en-US" sz="2400" dirty="0">
                <a:solidFill>
                  <a:srgbClr val="0070C0"/>
                </a:solidFill>
              </a:rPr>
              <a:t>                     J</a:t>
            </a:r>
            <a:r>
              <a:rPr lang="en-US" sz="2400" baseline="30000" dirty="0">
                <a:solidFill>
                  <a:srgbClr val="0070C0"/>
                </a:solidFill>
              </a:rPr>
              <a:t>PC</a:t>
            </a:r>
            <a:r>
              <a:rPr lang="en-US" sz="2400" dirty="0">
                <a:solidFill>
                  <a:srgbClr val="0070C0"/>
                </a:solidFill>
              </a:rPr>
              <a:t>=1</a:t>
            </a:r>
            <a:r>
              <a:rPr lang="en-US" sz="2400" baseline="30000" dirty="0">
                <a:solidFill>
                  <a:srgbClr val="0070C0"/>
                </a:solidFill>
              </a:rPr>
              <a:t>++</a:t>
            </a:r>
            <a:endParaRPr lang="en-US" sz="2400" dirty="0">
              <a:solidFill>
                <a:srgbClr val="0070C0"/>
              </a:solidFill>
            </a:endParaRPr>
          </a:p>
          <a:p>
            <a:r>
              <a:rPr lang="en-US" sz="2400" dirty="0">
                <a:solidFill>
                  <a:srgbClr val="0070C0"/>
                </a:solidFill>
              </a:rPr>
              <a:t>                     J</a:t>
            </a:r>
            <a:r>
              <a:rPr lang="en-US" sz="2400" baseline="30000" dirty="0">
                <a:solidFill>
                  <a:srgbClr val="0070C0"/>
                </a:solidFill>
              </a:rPr>
              <a:t>PC</a:t>
            </a:r>
            <a:r>
              <a:rPr lang="en-US" sz="2400" dirty="0">
                <a:solidFill>
                  <a:srgbClr val="0070C0"/>
                </a:solidFill>
              </a:rPr>
              <a:t>=0</a:t>
            </a:r>
            <a:r>
              <a:rPr lang="en-US" sz="2400" baseline="30000" dirty="0">
                <a:solidFill>
                  <a:srgbClr val="0070C0"/>
                </a:solidFill>
              </a:rPr>
              <a:t>++</a:t>
            </a:r>
            <a:endParaRPr lang="en-US" sz="2400" dirty="0">
              <a:solidFill>
                <a:srgbClr val="0070C0"/>
              </a:solidFill>
            </a:endParaRPr>
          </a:p>
          <a:p>
            <a:r>
              <a:rPr lang="en-US" sz="2400" dirty="0">
                <a:solidFill>
                  <a:srgbClr val="0070C0"/>
                </a:solidFill>
              </a:rPr>
              <a:t>L=1, S=0,     J</a:t>
            </a:r>
            <a:r>
              <a:rPr lang="en-US" sz="2400" baseline="30000" dirty="0">
                <a:solidFill>
                  <a:srgbClr val="0070C0"/>
                </a:solidFill>
              </a:rPr>
              <a:t>PC</a:t>
            </a:r>
            <a:r>
              <a:rPr lang="en-US" sz="2400" dirty="0">
                <a:solidFill>
                  <a:srgbClr val="0070C0"/>
                </a:solidFill>
              </a:rPr>
              <a:t>=1</a:t>
            </a:r>
            <a:r>
              <a:rPr lang="en-US" sz="2400" baseline="30000" dirty="0">
                <a:solidFill>
                  <a:srgbClr val="0070C0"/>
                </a:solidFill>
              </a:rPr>
              <a:t>+-</a:t>
            </a:r>
          </a:p>
        </p:txBody>
      </p:sp>
      <p:sp>
        <p:nvSpPr>
          <p:cNvPr id="19" name="TextBox 18"/>
          <p:cNvSpPr txBox="1"/>
          <p:nvPr/>
        </p:nvSpPr>
        <p:spPr>
          <a:xfrm>
            <a:off x="2856847" y="2549019"/>
            <a:ext cx="2972289" cy="1569660"/>
          </a:xfrm>
          <a:prstGeom prst="rect">
            <a:avLst/>
          </a:prstGeom>
          <a:noFill/>
        </p:spPr>
        <p:txBody>
          <a:bodyPr wrap="none" rtlCol="0">
            <a:spAutoFit/>
          </a:bodyPr>
          <a:lstStyle/>
          <a:p>
            <a:r>
              <a:rPr lang="en-US" sz="2400" dirty="0">
                <a:solidFill>
                  <a:srgbClr val="0070C0"/>
                </a:solidFill>
              </a:rPr>
              <a:t>L=2, S=1,     J</a:t>
            </a:r>
            <a:r>
              <a:rPr lang="en-US" sz="2400" baseline="30000" dirty="0">
                <a:solidFill>
                  <a:srgbClr val="0070C0"/>
                </a:solidFill>
              </a:rPr>
              <a:t>PC</a:t>
            </a:r>
            <a:r>
              <a:rPr lang="en-US" sz="2400" dirty="0">
                <a:solidFill>
                  <a:srgbClr val="0070C0"/>
                </a:solidFill>
              </a:rPr>
              <a:t>=3</a:t>
            </a:r>
            <a:r>
              <a:rPr lang="en-US" sz="2400" baseline="30000" dirty="0">
                <a:solidFill>
                  <a:srgbClr val="0070C0"/>
                </a:solidFill>
              </a:rPr>
              <a:t>--</a:t>
            </a:r>
          </a:p>
          <a:p>
            <a:r>
              <a:rPr lang="en-US" sz="2400" dirty="0">
                <a:solidFill>
                  <a:srgbClr val="0070C0"/>
                </a:solidFill>
              </a:rPr>
              <a:t>                     J</a:t>
            </a:r>
            <a:r>
              <a:rPr lang="en-US" sz="2400" baseline="30000" dirty="0">
                <a:solidFill>
                  <a:srgbClr val="0070C0"/>
                </a:solidFill>
              </a:rPr>
              <a:t>PC</a:t>
            </a:r>
            <a:r>
              <a:rPr lang="en-US" sz="2400" dirty="0">
                <a:solidFill>
                  <a:srgbClr val="0070C0"/>
                </a:solidFill>
              </a:rPr>
              <a:t>=2</a:t>
            </a:r>
            <a:r>
              <a:rPr lang="en-US" sz="2400" baseline="30000" dirty="0">
                <a:solidFill>
                  <a:srgbClr val="0070C0"/>
                </a:solidFill>
              </a:rPr>
              <a:t>--</a:t>
            </a:r>
            <a:endParaRPr lang="en-US" sz="2400" dirty="0">
              <a:solidFill>
                <a:srgbClr val="0070C0"/>
              </a:solidFill>
            </a:endParaRPr>
          </a:p>
          <a:p>
            <a:r>
              <a:rPr lang="en-US" sz="2400" dirty="0">
                <a:solidFill>
                  <a:srgbClr val="0070C0"/>
                </a:solidFill>
              </a:rPr>
              <a:t>                     J</a:t>
            </a:r>
            <a:r>
              <a:rPr lang="en-US" sz="2400" baseline="30000" dirty="0">
                <a:solidFill>
                  <a:srgbClr val="0070C0"/>
                </a:solidFill>
              </a:rPr>
              <a:t>PC</a:t>
            </a:r>
            <a:r>
              <a:rPr lang="en-US" sz="2400" dirty="0">
                <a:solidFill>
                  <a:srgbClr val="0070C0"/>
                </a:solidFill>
              </a:rPr>
              <a:t>=1</a:t>
            </a:r>
            <a:r>
              <a:rPr lang="en-US" sz="2400" baseline="30000" dirty="0">
                <a:solidFill>
                  <a:srgbClr val="0070C0"/>
                </a:solidFill>
              </a:rPr>
              <a:t>--</a:t>
            </a:r>
            <a:endParaRPr lang="en-US" sz="2400" dirty="0">
              <a:solidFill>
                <a:srgbClr val="0070C0"/>
              </a:solidFill>
            </a:endParaRPr>
          </a:p>
          <a:p>
            <a:r>
              <a:rPr lang="en-US" sz="2400" dirty="0">
                <a:solidFill>
                  <a:srgbClr val="0070C0"/>
                </a:solidFill>
              </a:rPr>
              <a:t>L=2, S=0,     J</a:t>
            </a:r>
            <a:r>
              <a:rPr lang="en-US" sz="2400" baseline="30000" dirty="0">
                <a:solidFill>
                  <a:srgbClr val="0070C0"/>
                </a:solidFill>
              </a:rPr>
              <a:t>PC</a:t>
            </a:r>
            <a:r>
              <a:rPr lang="en-US" sz="2400" dirty="0">
                <a:solidFill>
                  <a:srgbClr val="0070C0"/>
                </a:solidFill>
              </a:rPr>
              <a:t>=2</a:t>
            </a:r>
            <a:r>
              <a:rPr lang="en-US" sz="2400" baseline="30000" dirty="0">
                <a:solidFill>
                  <a:srgbClr val="0070C0"/>
                </a:solidFill>
              </a:rPr>
              <a:t>-+</a:t>
            </a:r>
          </a:p>
        </p:txBody>
      </p:sp>
      <p:sp>
        <p:nvSpPr>
          <p:cNvPr id="23" name="TextBox 22"/>
          <p:cNvSpPr txBox="1"/>
          <p:nvPr/>
        </p:nvSpPr>
        <p:spPr>
          <a:xfrm>
            <a:off x="2807170" y="979359"/>
            <a:ext cx="2972289" cy="1569660"/>
          </a:xfrm>
          <a:prstGeom prst="rect">
            <a:avLst/>
          </a:prstGeom>
          <a:noFill/>
        </p:spPr>
        <p:txBody>
          <a:bodyPr wrap="none" rtlCol="0">
            <a:spAutoFit/>
          </a:bodyPr>
          <a:lstStyle/>
          <a:p>
            <a:r>
              <a:rPr lang="en-US" sz="2400" dirty="0">
                <a:solidFill>
                  <a:srgbClr val="0070C0"/>
                </a:solidFill>
              </a:rPr>
              <a:t>L=3, S=1,     J</a:t>
            </a:r>
            <a:r>
              <a:rPr lang="en-US" sz="2400" baseline="30000" dirty="0">
                <a:solidFill>
                  <a:srgbClr val="0070C0"/>
                </a:solidFill>
              </a:rPr>
              <a:t>PC</a:t>
            </a:r>
            <a:r>
              <a:rPr lang="en-US" sz="2400" dirty="0">
                <a:solidFill>
                  <a:srgbClr val="0070C0"/>
                </a:solidFill>
              </a:rPr>
              <a:t>=4</a:t>
            </a:r>
            <a:r>
              <a:rPr lang="en-US" sz="2400" baseline="30000" dirty="0">
                <a:solidFill>
                  <a:srgbClr val="0070C0"/>
                </a:solidFill>
              </a:rPr>
              <a:t>++</a:t>
            </a:r>
          </a:p>
          <a:p>
            <a:r>
              <a:rPr lang="en-US" sz="2400" dirty="0">
                <a:solidFill>
                  <a:srgbClr val="0070C0"/>
                </a:solidFill>
              </a:rPr>
              <a:t>                     J</a:t>
            </a:r>
            <a:r>
              <a:rPr lang="en-US" sz="2400" baseline="30000" dirty="0">
                <a:solidFill>
                  <a:srgbClr val="0070C0"/>
                </a:solidFill>
              </a:rPr>
              <a:t>PC</a:t>
            </a:r>
            <a:r>
              <a:rPr lang="en-US" sz="2400" dirty="0">
                <a:solidFill>
                  <a:srgbClr val="0070C0"/>
                </a:solidFill>
              </a:rPr>
              <a:t>=3</a:t>
            </a:r>
            <a:r>
              <a:rPr lang="en-US" sz="2400" baseline="30000" dirty="0">
                <a:solidFill>
                  <a:srgbClr val="0070C0"/>
                </a:solidFill>
              </a:rPr>
              <a:t>++</a:t>
            </a:r>
            <a:endParaRPr lang="en-US" sz="2400" dirty="0">
              <a:solidFill>
                <a:srgbClr val="0070C0"/>
              </a:solidFill>
            </a:endParaRPr>
          </a:p>
          <a:p>
            <a:r>
              <a:rPr lang="en-US" sz="2400" dirty="0">
                <a:solidFill>
                  <a:srgbClr val="0070C0"/>
                </a:solidFill>
              </a:rPr>
              <a:t>                     J</a:t>
            </a:r>
            <a:r>
              <a:rPr lang="en-US" sz="2400" baseline="30000" dirty="0">
                <a:solidFill>
                  <a:srgbClr val="0070C0"/>
                </a:solidFill>
              </a:rPr>
              <a:t>PC</a:t>
            </a:r>
            <a:r>
              <a:rPr lang="en-US" sz="2400" dirty="0">
                <a:solidFill>
                  <a:srgbClr val="0070C0"/>
                </a:solidFill>
              </a:rPr>
              <a:t>=2</a:t>
            </a:r>
            <a:r>
              <a:rPr lang="en-US" sz="2400" baseline="30000" dirty="0">
                <a:solidFill>
                  <a:srgbClr val="0070C0"/>
                </a:solidFill>
              </a:rPr>
              <a:t>++</a:t>
            </a:r>
            <a:endParaRPr lang="en-US" sz="2400" dirty="0">
              <a:solidFill>
                <a:srgbClr val="0070C0"/>
              </a:solidFill>
            </a:endParaRPr>
          </a:p>
          <a:p>
            <a:r>
              <a:rPr lang="en-US" sz="2400" dirty="0">
                <a:solidFill>
                  <a:srgbClr val="0070C0"/>
                </a:solidFill>
              </a:rPr>
              <a:t>L=3, S=0,     J</a:t>
            </a:r>
            <a:r>
              <a:rPr lang="en-US" sz="2400" baseline="30000" dirty="0">
                <a:solidFill>
                  <a:srgbClr val="0070C0"/>
                </a:solidFill>
              </a:rPr>
              <a:t>PC</a:t>
            </a:r>
            <a:r>
              <a:rPr lang="en-US" sz="2400" dirty="0">
                <a:solidFill>
                  <a:srgbClr val="0070C0"/>
                </a:solidFill>
              </a:rPr>
              <a:t>=3</a:t>
            </a:r>
            <a:r>
              <a:rPr lang="en-US" sz="2400" baseline="30000" dirty="0">
                <a:solidFill>
                  <a:srgbClr val="0070C0"/>
                </a:solidFill>
              </a:rPr>
              <a:t>+-</a:t>
            </a:r>
          </a:p>
        </p:txBody>
      </p:sp>
      <p:pic>
        <p:nvPicPr>
          <p:cNvPr id="11" name="Picture 10"/>
          <p:cNvPicPr>
            <a:picLocks noChangeAspect="1"/>
          </p:cNvPicPr>
          <p:nvPr/>
        </p:nvPicPr>
        <p:blipFill>
          <a:blip r:embed="rId5"/>
          <a:stretch>
            <a:fillRect/>
          </a:stretch>
        </p:blipFill>
        <p:spPr>
          <a:xfrm>
            <a:off x="6096000" y="2869406"/>
            <a:ext cx="2610998" cy="570297"/>
          </a:xfrm>
          <a:prstGeom prst="rect">
            <a:avLst/>
          </a:prstGeom>
        </p:spPr>
      </p:pic>
      <p:pic>
        <p:nvPicPr>
          <p:cNvPr id="27" name="Picture 26"/>
          <p:cNvPicPr>
            <a:picLocks noChangeAspect="1"/>
          </p:cNvPicPr>
          <p:nvPr/>
        </p:nvPicPr>
        <p:blipFill>
          <a:blip r:embed="rId6"/>
          <a:stretch>
            <a:fillRect/>
          </a:stretch>
        </p:blipFill>
        <p:spPr>
          <a:xfrm>
            <a:off x="6796331" y="2405950"/>
            <a:ext cx="979806" cy="286138"/>
          </a:xfrm>
          <a:prstGeom prst="rect">
            <a:avLst/>
          </a:prstGeom>
        </p:spPr>
      </p:pic>
      <p:pic>
        <p:nvPicPr>
          <p:cNvPr id="28" name="Picture 27"/>
          <p:cNvPicPr>
            <a:picLocks noChangeAspect="1"/>
          </p:cNvPicPr>
          <p:nvPr/>
        </p:nvPicPr>
        <p:blipFill>
          <a:blip r:embed="rId7"/>
          <a:stretch>
            <a:fillRect/>
          </a:stretch>
        </p:blipFill>
        <p:spPr>
          <a:xfrm>
            <a:off x="6796331" y="3699090"/>
            <a:ext cx="979806" cy="335429"/>
          </a:xfrm>
          <a:prstGeom prst="rect">
            <a:avLst/>
          </a:prstGeom>
        </p:spPr>
      </p:pic>
      <p:sp>
        <p:nvSpPr>
          <p:cNvPr id="31" name="TextBox 30"/>
          <p:cNvSpPr txBox="1"/>
          <p:nvPr/>
        </p:nvSpPr>
        <p:spPr>
          <a:xfrm>
            <a:off x="5927830" y="917042"/>
            <a:ext cx="3123573" cy="1107996"/>
          </a:xfrm>
          <a:prstGeom prst="rect">
            <a:avLst/>
          </a:prstGeom>
          <a:noFill/>
        </p:spPr>
        <p:txBody>
          <a:bodyPr wrap="square" rtlCol="0">
            <a:spAutoFit/>
          </a:bodyPr>
          <a:lstStyle/>
          <a:p>
            <a:r>
              <a:rPr lang="en-US" sz="2200" dirty="0">
                <a:solidFill>
                  <a:srgbClr val="0070C0"/>
                </a:solidFill>
              </a:rPr>
              <a:t>Each J</a:t>
            </a:r>
            <a:r>
              <a:rPr lang="en-US" sz="2200" baseline="30000" dirty="0">
                <a:solidFill>
                  <a:srgbClr val="0070C0"/>
                </a:solidFill>
              </a:rPr>
              <a:t>PC</a:t>
            </a:r>
            <a:r>
              <a:rPr lang="en-US" sz="2200" dirty="0">
                <a:solidFill>
                  <a:srgbClr val="0070C0"/>
                </a:solidFill>
              </a:rPr>
              <a:t> corresponds to nine quark-antiquark states, </a:t>
            </a:r>
            <a:r>
              <a:rPr lang="en-US" sz="2200" i="1" dirty="0">
                <a:solidFill>
                  <a:srgbClr val="7030A0"/>
                </a:solidFill>
              </a:rPr>
              <a:t>nonets</a:t>
            </a:r>
            <a:r>
              <a:rPr lang="en-US" sz="2200" dirty="0">
                <a:solidFill>
                  <a:srgbClr val="0070C0"/>
                </a:solidFill>
              </a:rPr>
              <a:t> .</a:t>
            </a:r>
          </a:p>
        </p:txBody>
      </p:sp>
      <p:pic>
        <p:nvPicPr>
          <p:cNvPr id="33" name="Picture 32"/>
          <p:cNvPicPr>
            <a:picLocks noChangeAspect="1"/>
          </p:cNvPicPr>
          <p:nvPr/>
        </p:nvPicPr>
        <p:blipFill>
          <a:blip r:embed="rId8"/>
          <a:stretch>
            <a:fillRect/>
          </a:stretch>
        </p:blipFill>
        <p:spPr>
          <a:xfrm>
            <a:off x="6344434" y="4622186"/>
            <a:ext cx="2290363" cy="648806"/>
          </a:xfrm>
          <a:prstGeom prst="rect">
            <a:avLst/>
          </a:prstGeom>
        </p:spPr>
      </p:pic>
      <p:sp>
        <p:nvSpPr>
          <p:cNvPr id="34" name="Right Brace 33"/>
          <p:cNvSpPr/>
          <p:nvPr/>
        </p:nvSpPr>
        <p:spPr>
          <a:xfrm rot="5400000">
            <a:off x="7019414" y="4163682"/>
            <a:ext cx="764169" cy="262578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p:cNvSpPr txBox="1"/>
          <p:nvPr/>
        </p:nvSpPr>
        <p:spPr>
          <a:xfrm>
            <a:off x="6793376" y="5856200"/>
            <a:ext cx="1031051" cy="369332"/>
          </a:xfrm>
          <a:prstGeom prst="rect">
            <a:avLst/>
          </a:prstGeom>
          <a:noFill/>
        </p:spPr>
        <p:txBody>
          <a:bodyPr wrap="none" rtlCol="0">
            <a:spAutoFit/>
          </a:bodyPr>
          <a:lstStyle/>
          <a:p>
            <a:r>
              <a:rPr lang="en-US" dirty="0">
                <a:solidFill>
                  <a:schemeClr val="accent6">
                    <a:lumMod val="75000"/>
                  </a:schemeClr>
                </a:solidFill>
              </a:rPr>
              <a:t>Can mix</a:t>
            </a:r>
          </a:p>
        </p:txBody>
      </p:sp>
      <p:sp>
        <p:nvSpPr>
          <p:cNvPr id="8" name="Slide Number Placeholder 7">
            <a:extLst>
              <a:ext uri="{FF2B5EF4-FFF2-40B4-BE49-F238E27FC236}">
                <a16:creationId xmlns:a16="http://schemas.microsoft.com/office/drawing/2014/main" id="{CA0F581D-F89C-E745-B0D2-565F8F6F988E}"/>
              </a:ext>
            </a:extLst>
          </p:cNvPr>
          <p:cNvSpPr>
            <a:spLocks noGrp="1"/>
          </p:cNvSpPr>
          <p:nvPr>
            <p:ph type="sldNum" sz="quarter" idx="12"/>
          </p:nvPr>
        </p:nvSpPr>
        <p:spPr/>
        <p:txBody>
          <a:bodyPr/>
          <a:lstStyle/>
          <a:p>
            <a:fld id="{6294C92D-0306-4E69-9CD3-20855E849650}" type="slidenum">
              <a:rPr kumimoji="0" lang="en-US" smtClean="0"/>
              <a:t>7</a:t>
            </a:fld>
            <a:endParaRPr kumimoji="0" lang="en-US"/>
          </a:p>
        </p:txBody>
      </p:sp>
    </p:spTree>
    <p:extLst>
      <p:ext uri="{BB962C8B-B14F-4D97-AF65-F5344CB8AC3E}">
        <p14:creationId xmlns:p14="http://schemas.microsoft.com/office/powerpoint/2010/main" val="310718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971" y="3154555"/>
            <a:ext cx="2470876" cy="3524037"/>
          </a:xfrm>
          <a:prstGeom prst="rect">
            <a:avLst/>
          </a:prstGeom>
        </p:spPr>
      </p:pic>
      <p:pic>
        <p:nvPicPr>
          <p:cNvPr id="7" name="Picture 6"/>
          <p:cNvPicPr>
            <a:picLocks noChangeAspect="1"/>
          </p:cNvPicPr>
          <p:nvPr/>
        </p:nvPicPr>
        <p:blipFill>
          <a:blip r:embed="rId4"/>
          <a:stretch>
            <a:fillRect/>
          </a:stretch>
        </p:blipFill>
        <p:spPr>
          <a:xfrm>
            <a:off x="175469" y="795885"/>
            <a:ext cx="2631701" cy="2092202"/>
          </a:xfrm>
          <a:prstGeom prst="rect">
            <a:avLst/>
          </a:prstGeom>
        </p:spPr>
      </p:pic>
      <p:sp>
        <p:nvSpPr>
          <p:cNvPr id="26" name="Rectangle 25"/>
          <p:cNvSpPr/>
          <p:nvPr/>
        </p:nvSpPr>
        <p:spPr>
          <a:xfrm>
            <a:off x="2708476" y="976272"/>
            <a:ext cx="3120660" cy="1485862"/>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722944" y="2562083"/>
            <a:ext cx="3106192" cy="1522692"/>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708476" y="4204839"/>
            <a:ext cx="3120660" cy="1483500"/>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708476" y="5774499"/>
            <a:ext cx="3120660" cy="830997"/>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20472"/>
            <a:ext cx="6096000" cy="758887"/>
          </a:xfrm>
        </p:spPr>
        <p:txBody>
          <a:bodyPr>
            <a:normAutofit fontScale="90000"/>
          </a:bodyPr>
          <a:lstStyle/>
          <a:p>
            <a:r>
              <a:rPr lang="en-US" dirty="0">
                <a:solidFill>
                  <a:schemeClr val="tx2">
                    <a:lumMod val="75000"/>
                  </a:schemeClr>
                </a:solidFill>
              </a:rPr>
              <a:t>Quantum Chromo Dynamics</a:t>
            </a:r>
          </a:p>
        </p:txBody>
      </p:sp>
      <p:sp>
        <p:nvSpPr>
          <p:cNvPr id="4" name="Date Placeholder 3"/>
          <p:cNvSpPr>
            <a:spLocks noGrp="1"/>
          </p:cNvSpPr>
          <p:nvPr>
            <p:ph type="dt" sz="half" idx="10"/>
          </p:nvPr>
        </p:nvSpPr>
        <p:spPr/>
        <p:txBody>
          <a:bodyPr/>
          <a:lstStyle/>
          <a:p>
            <a:r>
              <a:rPr lang="en-US"/>
              <a:t>October 18, 2018</a:t>
            </a:r>
          </a:p>
        </p:txBody>
      </p:sp>
      <p:sp>
        <p:nvSpPr>
          <p:cNvPr id="5" name="Footer Placeholder 4"/>
          <p:cNvSpPr>
            <a:spLocks noGrp="1"/>
          </p:cNvSpPr>
          <p:nvPr>
            <p:ph type="ftr" sz="quarter" idx="11"/>
          </p:nvPr>
        </p:nvSpPr>
        <p:spPr/>
        <p:txBody>
          <a:bodyPr/>
          <a:lstStyle/>
          <a:p>
            <a:r>
              <a:rPr lang="en-US"/>
              <a:t>GWU</a:t>
            </a:r>
            <a:endParaRPr lang="en-US" dirty="0"/>
          </a:p>
        </p:txBody>
      </p:sp>
      <p:sp>
        <p:nvSpPr>
          <p:cNvPr id="3" name="TextBox 2"/>
          <p:cNvSpPr txBox="1"/>
          <p:nvPr/>
        </p:nvSpPr>
        <p:spPr>
          <a:xfrm>
            <a:off x="2856847" y="5774499"/>
            <a:ext cx="3013967" cy="830997"/>
          </a:xfrm>
          <a:prstGeom prst="rect">
            <a:avLst/>
          </a:prstGeom>
          <a:noFill/>
        </p:spPr>
        <p:txBody>
          <a:bodyPr wrap="none" rtlCol="0">
            <a:spAutoFit/>
          </a:bodyPr>
          <a:lstStyle/>
          <a:p>
            <a:r>
              <a:rPr lang="en-US" sz="2400" dirty="0">
                <a:solidFill>
                  <a:srgbClr val="0070C0"/>
                </a:solidFill>
              </a:rPr>
              <a:t>L=0, S=1,     J</a:t>
            </a:r>
            <a:r>
              <a:rPr lang="en-US" sz="2400" baseline="30000" dirty="0">
                <a:solidFill>
                  <a:srgbClr val="0070C0"/>
                </a:solidFill>
              </a:rPr>
              <a:t>PC</a:t>
            </a:r>
            <a:r>
              <a:rPr lang="en-US" sz="2400" dirty="0">
                <a:solidFill>
                  <a:srgbClr val="0070C0"/>
                </a:solidFill>
              </a:rPr>
              <a:t>=1</a:t>
            </a:r>
            <a:r>
              <a:rPr lang="en-US" sz="2400" baseline="30000" dirty="0">
                <a:solidFill>
                  <a:srgbClr val="0070C0"/>
                </a:solidFill>
              </a:rPr>
              <a:t>--</a:t>
            </a:r>
          </a:p>
          <a:p>
            <a:r>
              <a:rPr lang="en-US" sz="2400" dirty="0">
                <a:solidFill>
                  <a:srgbClr val="0070C0"/>
                </a:solidFill>
              </a:rPr>
              <a:t>L=0, S=0,     J</a:t>
            </a:r>
            <a:r>
              <a:rPr lang="en-US" sz="2400" baseline="30000" dirty="0">
                <a:solidFill>
                  <a:srgbClr val="0070C0"/>
                </a:solidFill>
              </a:rPr>
              <a:t>PC</a:t>
            </a:r>
            <a:r>
              <a:rPr lang="en-US" sz="2400" dirty="0">
                <a:solidFill>
                  <a:srgbClr val="0070C0"/>
                </a:solidFill>
              </a:rPr>
              <a:t>=0</a:t>
            </a:r>
            <a:r>
              <a:rPr lang="en-US" sz="2400" baseline="30000" dirty="0">
                <a:solidFill>
                  <a:srgbClr val="0070C0"/>
                </a:solidFill>
              </a:rPr>
              <a:t>-+</a:t>
            </a:r>
          </a:p>
        </p:txBody>
      </p:sp>
      <p:sp>
        <p:nvSpPr>
          <p:cNvPr id="17" name="TextBox 16"/>
          <p:cNvSpPr txBox="1"/>
          <p:nvPr/>
        </p:nvSpPr>
        <p:spPr>
          <a:xfrm>
            <a:off x="2856847" y="4131743"/>
            <a:ext cx="2972289" cy="1569660"/>
          </a:xfrm>
          <a:prstGeom prst="rect">
            <a:avLst/>
          </a:prstGeom>
          <a:noFill/>
        </p:spPr>
        <p:txBody>
          <a:bodyPr wrap="none" rtlCol="0">
            <a:spAutoFit/>
          </a:bodyPr>
          <a:lstStyle/>
          <a:p>
            <a:r>
              <a:rPr lang="en-US" sz="2400" dirty="0">
                <a:solidFill>
                  <a:srgbClr val="0070C0"/>
                </a:solidFill>
              </a:rPr>
              <a:t>L=1, S=1,     J</a:t>
            </a:r>
            <a:r>
              <a:rPr lang="en-US" sz="2400" baseline="30000" dirty="0">
                <a:solidFill>
                  <a:srgbClr val="0070C0"/>
                </a:solidFill>
              </a:rPr>
              <a:t>PC</a:t>
            </a:r>
            <a:r>
              <a:rPr lang="en-US" sz="2400" dirty="0">
                <a:solidFill>
                  <a:srgbClr val="0070C0"/>
                </a:solidFill>
              </a:rPr>
              <a:t>=2</a:t>
            </a:r>
            <a:r>
              <a:rPr lang="en-US" sz="2400" baseline="30000" dirty="0">
                <a:solidFill>
                  <a:srgbClr val="0070C0"/>
                </a:solidFill>
              </a:rPr>
              <a:t>++</a:t>
            </a:r>
          </a:p>
          <a:p>
            <a:r>
              <a:rPr lang="en-US" sz="2400" dirty="0">
                <a:solidFill>
                  <a:srgbClr val="0070C0"/>
                </a:solidFill>
              </a:rPr>
              <a:t>                     J</a:t>
            </a:r>
            <a:r>
              <a:rPr lang="en-US" sz="2400" baseline="30000" dirty="0">
                <a:solidFill>
                  <a:srgbClr val="0070C0"/>
                </a:solidFill>
              </a:rPr>
              <a:t>PC</a:t>
            </a:r>
            <a:r>
              <a:rPr lang="en-US" sz="2400" dirty="0">
                <a:solidFill>
                  <a:srgbClr val="0070C0"/>
                </a:solidFill>
              </a:rPr>
              <a:t>=1</a:t>
            </a:r>
            <a:r>
              <a:rPr lang="en-US" sz="2400" baseline="30000" dirty="0">
                <a:solidFill>
                  <a:srgbClr val="0070C0"/>
                </a:solidFill>
              </a:rPr>
              <a:t>++</a:t>
            </a:r>
            <a:endParaRPr lang="en-US" sz="2400" dirty="0">
              <a:solidFill>
                <a:srgbClr val="0070C0"/>
              </a:solidFill>
            </a:endParaRPr>
          </a:p>
          <a:p>
            <a:r>
              <a:rPr lang="en-US" sz="2400" dirty="0">
                <a:solidFill>
                  <a:srgbClr val="0070C0"/>
                </a:solidFill>
              </a:rPr>
              <a:t>                     J</a:t>
            </a:r>
            <a:r>
              <a:rPr lang="en-US" sz="2400" baseline="30000" dirty="0">
                <a:solidFill>
                  <a:srgbClr val="0070C0"/>
                </a:solidFill>
              </a:rPr>
              <a:t>PC</a:t>
            </a:r>
            <a:r>
              <a:rPr lang="en-US" sz="2400" dirty="0">
                <a:solidFill>
                  <a:srgbClr val="0070C0"/>
                </a:solidFill>
              </a:rPr>
              <a:t>=0</a:t>
            </a:r>
            <a:r>
              <a:rPr lang="en-US" sz="2400" baseline="30000" dirty="0">
                <a:solidFill>
                  <a:srgbClr val="0070C0"/>
                </a:solidFill>
              </a:rPr>
              <a:t>++</a:t>
            </a:r>
            <a:endParaRPr lang="en-US" sz="2400" dirty="0">
              <a:solidFill>
                <a:srgbClr val="0070C0"/>
              </a:solidFill>
            </a:endParaRPr>
          </a:p>
          <a:p>
            <a:r>
              <a:rPr lang="en-US" sz="2400" dirty="0">
                <a:solidFill>
                  <a:srgbClr val="0070C0"/>
                </a:solidFill>
              </a:rPr>
              <a:t>L=1, S=0,     J</a:t>
            </a:r>
            <a:r>
              <a:rPr lang="en-US" sz="2400" baseline="30000" dirty="0">
                <a:solidFill>
                  <a:srgbClr val="0070C0"/>
                </a:solidFill>
              </a:rPr>
              <a:t>PC</a:t>
            </a:r>
            <a:r>
              <a:rPr lang="en-US" sz="2400" dirty="0">
                <a:solidFill>
                  <a:srgbClr val="0070C0"/>
                </a:solidFill>
              </a:rPr>
              <a:t>=1</a:t>
            </a:r>
            <a:r>
              <a:rPr lang="en-US" sz="2400" baseline="30000" dirty="0">
                <a:solidFill>
                  <a:srgbClr val="0070C0"/>
                </a:solidFill>
              </a:rPr>
              <a:t>+-</a:t>
            </a:r>
          </a:p>
        </p:txBody>
      </p:sp>
      <p:sp>
        <p:nvSpPr>
          <p:cNvPr id="19" name="TextBox 18"/>
          <p:cNvSpPr txBox="1"/>
          <p:nvPr/>
        </p:nvSpPr>
        <p:spPr>
          <a:xfrm>
            <a:off x="2856847" y="2549019"/>
            <a:ext cx="2972289" cy="1569660"/>
          </a:xfrm>
          <a:prstGeom prst="rect">
            <a:avLst/>
          </a:prstGeom>
          <a:noFill/>
        </p:spPr>
        <p:txBody>
          <a:bodyPr wrap="none" rtlCol="0">
            <a:spAutoFit/>
          </a:bodyPr>
          <a:lstStyle/>
          <a:p>
            <a:r>
              <a:rPr lang="en-US" sz="2400" dirty="0">
                <a:solidFill>
                  <a:srgbClr val="0070C0"/>
                </a:solidFill>
              </a:rPr>
              <a:t>L=2, S=1,     J</a:t>
            </a:r>
            <a:r>
              <a:rPr lang="en-US" sz="2400" baseline="30000" dirty="0">
                <a:solidFill>
                  <a:srgbClr val="0070C0"/>
                </a:solidFill>
              </a:rPr>
              <a:t>PC</a:t>
            </a:r>
            <a:r>
              <a:rPr lang="en-US" sz="2400" dirty="0">
                <a:solidFill>
                  <a:srgbClr val="0070C0"/>
                </a:solidFill>
              </a:rPr>
              <a:t>=3</a:t>
            </a:r>
            <a:r>
              <a:rPr lang="en-US" sz="2400" baseline="30000" dirty="0">
                <a:solidFill>
                  <a:srgbClr val="0070C0"/>
                </a:solidFill>
              </a:rPr>
              <a:t>--</a:t>
            </a:r>
          </a:p>
          <a:p>
            <a:r>
              <a:rPr lang="en-US" sz="2400" dirty="0">
                <a:solidFill>
                  <a:srgbClr val="0070C0"/>
                </a:solidFill>
              </a:rPr>
              <a:t>                     J</a:t>
            </a:r>
            <a:r>
              <a:rPr lang="en-US" sz="2400" baseline="30000" dirty="0">
                <a:solidFill>
                  <a:srgbClr val="0070C0"/>
                </a:solidFill>
              </a:rPr>
              <a:t>PC</a:t>
            </a:r>
            <a:r>
              <a:rPr lang="en-US" sz="2400" dirty="0">
                <a:solidFill>
                  <a:srgbClr val="0070C0"/>
                </a:solidFill>
              </a:rPr>
              <a:t>=2</a:t>
            </a:r>
            <a:r>
              <a:rPr lang="en-US" sz="2400" baseline="30000" dirty="0">
                <a:solidFill>
                  <a:srgbClr val="0070C0"/>
                </a:solidFill>
              </a:rPr>
              <a:t>--</a:t>
            </a:r>
            <a:endParaRPr lang="en-US" sz="2400" dirty="0">
              <a:solidFill>
                <a:srgbClr val="0070C0"/>
              </a:solidFill>
            </a:endParaRPr>
          </a:p>
          <a:p>
            <a:r>
              <a:rPr lang="en-US" sz="2400" dirty="0">
                <a:solidFill>
                  <a:srgbClr val="0070C0"/>
                </a:solidFill>
              </a:rPr>
              <a:t>                     J</a:t>
            </a:r>
            <a:r>
              <a:rPr lang="en-US" sz="2400" baseline="30000" dirty="0">
                <a:solidFill>
                  <a:srgbClr val="0070C0"/>
                </a:solidFill>
              </a:rPr>
              <a:t>PC</a:t>
            </a:r>
            <a:r>
              <a:rPr lang="en-US" sz="2400" dirty="0">
                <a:solidFill>
                  <a:srgbClr val="0070C0"/>
                </a:solidFill>
              </a:rPr>
              <a:t>=1</a:t>
            </a:r>
            <a:r>
              <a:rPr lang="en-US" sz="2400" baseline="30000" dirty="0">
                <a:solidFill>
                  <a:srgbClr val="0070C0"/>
                </a:solidFill>
              </a:rPr>
              <a:t>--</a:t>
            </a:r>
            <a:endParaRPr lang="en-US" sz="2400" dirty="0">
              <a:solidFill>
                <a:srgbClr val="0070C0"/>
              </a:solidFill>
            </a:endParaRPr>
          </a:p>
          <a:p>
            <a:r>
              <a:rPr lang="en-US" sz="2400" dirty="0">
                <a:solidFill>
                  <a:srgbClr val="0070C0"/>
                </a:solidFill>
              </a:rPr>
              <a:t>L=2, S=0,     J</a:t>
            </a:r>
            <a:r>
              <a:rPr lang="en-US" sz="2400" baseline="30000" dirty="0">
                <a:solidFill>
                  <a:srgbClr val="0070C0"/>
                </a:solidFill>
              </a:rPr>
              <a:t>PC</a:t>
            </a:r>
            <a:r>
              <a:rPr lang="en-US" sz="2400" dirty="0">
                <a:solidFill>
                  <a:srgbClr val="0070C0"/>
                </a:solidFill>
              </a:rPr>
              <a:t>=2</a:t>
            </a:r>
            <a:r>
              <a:rPr lang="en-US" sz="2400" baseline="30000" dirty="0">
                <a:solidFill>
                  <a:srgbClr val="0070C0"/>
                </a:solidFill>
              </a:rPr>
              <a:t>-+</a:t>
            </a:r>
          </a:p>
        </p:txBody>
      </p:sp>
      <p:sp>
        <p:nvSpPr>
          <p:cNvPr id="23" name="TextBox 22"/>
          <p:cNvSpPr txBox="1"/>
          <p:nvPr/>
        </p:nvSpPr>
        <p:spPr>
          <a:xfrm>
            <a:off x="2807170" y="979359"/>
            <a:ext cx="2972289" cy="1569660"/>
          </a:xfrm>
          <a:prstGeom prst="rect">
            <a:avLst/>
          </a:prstGeom>
          <a:noFill/>
        </p:spPr>
        <p:txBody>
          <a:bodyPr wrap="none" rtlCol="0">
            <a:spAutoFit/>
          </a:bodyPr>
          <a:lstStyle/>
          <a:p>
            <a:r>
              <a:rPr lang="en-US" sz="2400" dirty="0">
                <a:solidFill>
                  <a:srgbClr val="0070C0"/>
                </a:solidFill>
              </a:rPr>
              <a:t>L=3, S=1,     J</a:t>
            </a:r>
            <a:r>
              <a:rPr lang="en-US" sz="2400" baseline="30000" dirty="0">
                <a:solidFill>
                  <a:srgbClr val="0070C0"/>
                </a:solidFill>
              </a:rPr>
              <a:t>PC</a:t>
            </a:r>
            <a:r>
              <a:rPr lang="en-US" sz="2400" dirty="0">
                <a:solidFill>
                  <a:srgbClr val="0070C0"/>
                </a:solidFill>
              </a:rPr>
              <a:t>=4</a:t>
            </a:r>
            <a:r>
              <a:rPr lang="en-US" sz="2400" baseline="30000" dirty="0">
                <a:solidFill>
                  <a:srgbClr val="0070C0"/>
                </a:solidFill>
              </a:rPr>
              <a:t>++</a:t>
            </a:r>
          </a:p>
          <a:p>
            <a:r>
              <a:rPr lang="en-US" sz="2400" dirty="0">
                <a:solidFill>
                  <a:srgbClr val="0070C0"/>
                </a:solidFill>
              </a:rPr>
              <a:t>                     J</a:t>
            </a:r>
            <a:r>
              <a:rPr lang="en-US" sz="2400" baseline="30000" dirty="0">
                <a:solidFill>
                  <a:srgbClr val="0070C0"/>
                </a:solidFill>
              </a:rPr>
              <a:t>PC</a:t>
            </a:r>
            <a:r>
              <a:rPr lang="en-US" sz="2400" dirty="0">
                <a:solidFill>
                  <a:srgbClr val="0070C0"/>
                </a:solidFill>
              </a:rPr>
              <a:t>=3</a:t>
            </a:r>
            <a:r>
              <a:rPr lang="en-US" sz="2400" baseline="30000" dirty="0">
                <a:solidFill>
                  <a:srgbClr val="0070C0"/>
                </a:solidFill>
              </a:rPr>
              <a:t>++</a:t>
            </a:r>
            <a:endParaRPr lang="en-US" sz="2400" dirty="0">
              <a:solidFill>
                <a:srgbClr val="0070C0"/>
              </a:solidFill>
            </a:endParaRPr>
          </a:p>
          <a:p>
            <a:r>
              <a:rPr lang="en-US" sz="2400" dirty="0">
                <a:solidFill>
                  <a:srgbClr val="0070C0"/>
                </a:solidFill>
              </a:rPr>
              <a:t>                     J</a:t>
            </a:r>
            <a:r>
              <a:rPr lang="en-US" sz="2400" baseline="30000" dirty="0">
                <a:solidFill>
                  <a:srgbClr val="0070C0"/>
                </a:solidFill>
              </a:rPr>
              <a:t>PC</a:t>
            </a:r>
            <a:r>
              <a:rPr lang="en-US" sz="2400" dirty="0">
                <a:solidFill>
                  <a:srgbClr val="0070C0"/>
                </a:solidFill>
              </a:rPr>
              <a:t>=2</a:t>
            </a:r>
            <a:r>
              <a:rPr lang="en-US" sz="2400" baseline="30000" dirty="0">
                <a:solidFill>
                  <a:srgbClr val="0070C0"/>
                </a:solidFill>
              </a:rPr>
              <a:t>++</a:t>
            </a:r>
            <a:endParaRPr lang="en-US" sz="2400" dirty="0">
              <a:solidFill>
                <a:srgbClr val="0070C0"/>
              </a:solidFill>
            </a:endParaRPr>
          </a:p>
          <a:p>
            <a:r>
              <a:rPr lang="en-US" sz="2400" dirty="0">
                <a:solidFill>
                  <a:srgbClr val="0070C0"/>
                </a:solidFill>
              </a:rPr>
              <a:t>L=3, S=0,     J</a:t>
            </a:r>
            <a:r>
              <a:rPr lang="en-US" sz="2400" baseline="30000" dirty="0">
                <a:solidFill>
                  <a:srgbClr val="0070C0"/>
                </a:solidFill>
              </a:rPr>
              <a:t>PC</a:t>
            </a:r>
            <a:r>
              <a:rPr lang="en-US" sz="2400" dirty="0">
                <a:solidFill>
                  <a:srgbClr val="0070C0"/>
                </a:solidFill>
              </a:rPr>
              <a:t>=3</a:t>
            </a:r>
            <a:r>
              <a:rPr lang="en-US" sz="2400" baseline="30000" dirty="0">
                <a:solidFill>
                  <a:srgbClr val="0070C0"/>
                </a:solidFill>
              </a:rPr>
              <a:t>+-</a:t>
            </a:r>
          </a:p>
        </p:txBody>
      </p:sp>
      <p:sp>
        <p:nvSpPr>
          <p:cNvPr id="31" name="TextBox 30"/>
          <p:cNvSpPr txBox="1"/>
          <p:nvPr/>
        </p:nvSpPr>
        <p:spPr>
          <a:xfrm>
            <a:off x="5927830" y="917042"/>
            <a:ext cx="3123573" cy="1107996"/>
          </a:xfrm>
          <a:prstGeom prst="rect">
            <a:avLst/>
          </a:prstGeom>
          <a:noFill/>
        </p:spPr>
        <p:txBody>
          <a:bodyPr wrap="square" rtlCol="0">
            <a:spAutoFit/>
          </a:bodyPr>
          <a:lstStyle/>
          <a:p>
            <a:r>
              <a:rPr lang="en-US" sz="2200" dirty="0">
                <a:solidFill>
                  <a:srgbClr val="0070C0"/>
                </a:solidFill>
              </a:rPr>
              <a:t>Each J</a:t>
            </a:r>
            <a:r>
              <a:rPr lang="en-US" sz="2200" baseline="30000" dirty="0">
                <a:solidFill>
                  <a:srgbClr val="0070C0"/>
                </a:solidFill>
              </a:rPr>
              <a:t>PC</a:t>
            </a:r>
            <a:r>
              <a:rPr lang="en-US" sz="2200" dirty="0">
                <a:solidFill>
                  <a:srgbClr val="0070C0"/>
                </a:solidFill>
              </a:rPr>
              <a:t> corresponds to nine quark-antiquark states, </a:t>
            </a:r>
            <a:r>
              <a:rPr lang="en-US" sz="2200" i="1" dirty="0">
                <a:solidFill>
                  <a:srgbClr val="7030A0"/>
                </a:solidFill>
              </a:rPr>
              <a:t>nonets</a:t>
            </a:r>
            <a:r>
              <a:rPr lang="en-US" sz="2200" dirty="0">
                <a:solidFill>
                  <a:srgbClr val="0070C0"/>
                </a:solidFill>
              </a:rPr>
              <a:t> .</a:t>
            </a:r>
          </a:p>
        </p:txBody>
      </p:sp>
      <p:pic>
        <p:nvPicPr>
          <p:cNvPr id="36" name="Picture 35"/>
          <p:cNvPicPr>
            <a:picLocks noChangeAspect="1"/>
          </p:cNvPicPr>
          <p:nvPr/>
        </p:nvPicPr>
        <p:blipFill>
          <a:blip r:embed="rId5"/>
          <a:stretch>
            <a:fillRect/>
          </a:stretch>
        </p:blipFill>
        <p:spPr>
          <a:xfrm>
            <a:off x="6096000" y="6189997"/>
            <a:ext cx="2349500" cy="469900"/>
          </a:xfrm>
          <a:prstGeom prst="rect">
            <a:avLst/>
          </a:prstGeom>
        </p:spPr>
      </p:pic>
      <p:pic>
        <p:nvPicPr>
          <p:cNvPr id="37" name="Picture 36"/>
          <p:cNvPicPr>
            <a:picLocks noChangeAspect="1"/>
          </p:cNvPicPr>
          <p:nvPr/>
        </p:nvPicPr>
        <p:blipFill>
          <a:blip r:embed="rId6"/>
          <a:stretch>
            <a:fillRect/>
          </a:stretch>
        </p:blipFill>
        <p:spPr>
          <a:xfrm>
            <a:off x="6019185" y="5701403"/>
            <a:ext cx="2438400" cy="444500"/>
          </a:xfrm>
          <a:prstGeom prst="rect">
            <a:avLst/>
          </a:prstGeom>
        </p:spPr>
      </p:pic>
      <p:pic>
        <p:nvPicPr>
          <p:cNvPr id="39" name="Picture 38"/>
          <p:cNvPicPr>
            <a:picLocks noChangeAspect="1"/>
          </p:cNvPicPr>
          <p:nvPr/>
        </p:nvPicPr>
        <p:blipFill>
          <a:blip r:embed="rId7"/>
          <a:stretch>
            <a:fillRect/>
          </a:stretch>
        </p:blipFill>
        <p:spPr>
          <a:xfrm>
            <a:off x="5927830" y="5191984"/>
            <a:ext cx="2529755" cy="428959"/>
          </a:xfrm>
          <a:prstGeom prst="rect">
            <a:avLst/>
          </a:prstGeom>
        </p:spPr>
      </p:pic>
      <p:pic>
        <p:nvPicPr>
          <p:cNvPr id="40" name="Picture 39"/>
          <p:cNvPicPr>
            <a:picLocks noChangeAspect="1"/>
          </p:cNvPicPr>
          <p:nvPr/>
        </p:nvPicPr>
        <p:blipFill>
          <a:blip r:embed="rId8"/>
          <a:stretch>
            <a:fillRect/>
          </a:stretch>
        </p:blipFill>
        <p:spPr>
          <a:xfrm>
            <a:off x="5927830" y="4429582"/>
            <a:ext cx="2529755" cy="402696"/>
          </a:xfrm>
          <a:prstGeom prst="rect">
            <a:avLst/>
          </a:prstGeom>
        </p:spPr>
      </p:pic>
      <p:pic>
        <p:nvPicPr>
          <p:cNvPr id="41" name="Picture 40"/>
          <p:cNvPicPr>
            <a:picLocks noChangeAspect="1"/>
          </p:cNvPicPr>
          <p:nvPr/>
        </p:nvPicPr>
        <p:blipFill>
          <a:blip r:embed="rId9"/>
          <a:stretch>
            <a:fillRect/>
          </a:stretch>
        </p:blipFill>
        <p:spPr>
          <a:xfrm>
            <a:off x="5946414" y="3673375"/>
            <a:ext cx="2511171" cy="396501"/>
          </a:xfrm>
          <a:prstGeom prst="rect">
            <a:avLst/>
          </a:prstGeom>
        </p:spPr>
      </p:pic>
      <p:pic>
        <p:nvPicPr>
          <p:cNvPr id="42" name="Picture 41"/>
          <p:cNvPicPr>
            <a:picLocks noChangeAspect="1"/>
          </p:cNvPicPr>
          <p:nvPr/>
        </p:nvPicPr>
        <p:blipFill>
          <a:blip r:embed="rId10"/>
          <a:stretch>
            <a:fillRect/>
          </a:stretch>
        </p:blipFill>
        <p:spPr>
          <a:xfrm>
            <a:off x="6019185" y="2822505"/>
            <a:ext cx="2426315" cy="354837"/>
          </a:xfrm>
          <a:prstGeom prst="rect">
            <a:avLst/>
          </a:prstGeom>
        </p:spPr>
      </p:pic>
      <p:sp>
        <p:nvSpPr>
          <p:cNvPr id="8" name="Slide Number Placeholder 7">
            <a:extLst>
              <a:ext uri="{FF2B5EF4-FFF2-40B4-BE49-F238E27FC236}">
                <a16:creationId xmlns:a16="http://schemas.microsoft.com/office/drawing/2014/main" id="{78AC038A-7CF7-384E-9D82-E6C717CD9E66}"/>
              </a:ext>
            </a:extLst>
          </p:cNvPr>
          <p:cNvSpPr>
            <a:spLocks noGrp="1"/>
          </p:cNvSpPr>
          <p:nvPr>
            <p:ph type="sldNum" sz="quarter" idx="12"/>
          </p:nvPr>
        </p:nvSpPr>
        <p:spPr/>
        <p:txBody>
          <a:bodyPr/>
          <a:lstStyle/>
          <a:p>
            <a:fld id="{6294C92D-0306-4E69-9CD3-20855E849650}" type="slidenum">
              <a:rPr kumimoji="0" lang="en-US" smtClean="0"/>
              <a:t>8</a:t>
            </a:fld>
            <a:endParaRPr kumimoji="0" lang="en-US"/>
          </a:p>
        </p:txBody>
      </p:sp>
    </p:spTree>
    <p:extLst>
      <p:ext uri="{BB962C8B-B14F-4D97-AF65-F5344CB8AC3E}">
        <p14:creationId xmlns:p14="http://schemas.microsoft.com/office/powerpoint/2010/main" val="2380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971" y="3154555"/>
            <a:ext cx="2470876" cy="3524037"/>
          </a:xfrm>
          <a:prstGeom prst="rect">
            <a:avLst/>
          </a:prstGeom>
        </p:spPr>
      </p:pic>
      <p:pic>
        <p:nvPicPr>
          <p:cNvPr id="7" name="Picture 6"/>
          <p:cNvPicPr>
            <a:picLocks noChangeAspect="1"/>
          </p:cNvPicPr>
          <p:nvPr/>
        </p:nvPicPr>
        <p:blipFill>
          <a:blip r:embed="rId4"/>
          <a:stretch>
            <a:fillRect/>
          </a:stretch>
        </p:blipFill>
        <p:spPr>
          <a:xfrm>
            <a:off x="175469" y="795885"/>
            <a:ext cx="2631701" cy="2092202"/>
          </a:xfrm>
          <a:prstGeom prst="rect">
            <a:avLst/>
          </a:prstGeom>
        </p:spPr>
      </p:pic>
      <p:sp>
        <p:nvSpPr>
          <p:cNvPr id="26" name="Rectangle 25"/>
          <p:cNvSpPr/>
          <p:nvPr/>
        </p:nvSpPr>
        <p:spPr>
          <a:xfrm>
            <a:off x="2708476" y="976272"/>
            <a:ext cx="3120660" cy="1485862"/>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722944" y="2562083"/>
            <a:ext cx="3106192" cy="1522692"/>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708476" y="4204839"/>
            <a:ext cx="3120660" cy="1483500"/>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708476" y="5774499"/>
            <a:ext cx="3120660" cy="830997"/>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20472"/>
            <a:ext cx="6096000" cy="758887"/>
          </a:xfrm>
        </p:spPr>
        <p:txBody>
          <a:bodyPr>
            <a:normAutofit fontScale="90000"/>
          </a:bodyPr>
          <a:lstStyle/>
          <a:p>
            <a:r>
              <a:rPr lang="en-US" dirty="0">
                <a:solidFill>
                  <a:schemeClr val="tx2">
                    <a:lumMod val="75000"/>
                  </a:schemeClr>
                </a:solidFill>
              </a:rPr>
              <a:t>Quantum Chromo Dynamics</a:t>
            </a:r>
          </a:p>
        </p:txBody>
      </p:sp>
      <p:sp>
        <p:nvSpPr>
          <p:cNvPr id="4" name="Date Placeholder 3"/>
          <p:cNvSpPr>
            <a:spLocks noGrp="1"/>
          </p:cNvSpPr>
          <p:nvPr>
            <p:ph type="dt" sz="half" idx="10"/>
          </p:nvPr>
        </p:nvSpPr>
        <p:spPr/>
        <p:txBody>
          <a:bodyPr/>
          <a:lstStyle/>
          <a:p>
            <a:r>
              <a:rPr lang="en-US"/>
              <a:t>October 18, 2018</a:t>
            </a:r>
          </a:p>
        </p:txBody>
      </p:sp>
      <p:sp>
        <p:nvSpPr>
          <p:cNvPr id="5" name="Footer Placeholder 4"/>
          <p:cNvSpPr>
            <a:spLocks noGrp="1"/>
          </p:cNvSpPr>
          <p:nvPr>
            <p:ph type="ftr" sz="quarter" idx="11"/>
          </p:nvPr>
        </p:nvSpPr>
        <p:spPr/>
        <p:txBody>
          <a:bodyPr/>
          <a:lstStyle/>
          <a:p>
            <a:r>
              <a:rPr lang="en-US"/>
              <a:t>GWU</a:t>
            </a:r>
            <a:endParaRPr lang="en-US" dirty="0"/>
          </a:p>
        </p:txBody>
      </p:sp>
      <p:sp>
        <p:nvSpPr>
          <p:cNvPr id="3" name="TextBox 2"/>
          <p:cNvSpPr txBox="1"/>
          <p:nvPr/>
        </p:nvSpPr>
        <p:spPr>
          <a:xfrm>
            <a:off x="2856847" y="5774499"/>
            <a:ext cx="3013967" cy="830997"/>
          </a:xfrm>
          <a:prstGeom prst="rect">
            <a:avLst/>
          </a:prstGeom>
          <a:noFill/>
        </p:spPr>
        <p:txBody>
          <a:bodyPr wrap="none" rtlCol="0">
            <a:spAutoFit/>
          </a:bodyPr>
          <a:lstStyle/>
          <a:p>
            <a:r>
              <a:rPr lang="en-US" sz="2400" dirty="0">
                <a:solidFill>
                  <a:srgbClr val="0070C0"/>
                </a:solidFill>
              </a:rPr>
              <a:t>L=0, S=1,     J</a:t>
            </a:r>
            <a:r>
              <a:rPr lang="en-US" sz="2400" baseline="30000" dirty="0">
                <a:solidFill>
                  <a:srgbClr val="0070C0"/>
                </a:solidFill>
              </a:rPr>
              <a:t>PC</a:t>
            </a:r>
            <a:r>
              <a:rPr lang="en-US" sz="2400" dirty="0">
                <a:solidFill>
                  <a:srgbClr val="0070C0"/>
                </a:solidFill>
              </a:rPr>
              <a:t>=1</a:t>
            </a:r>
            <a:r>
              <a:rPr lang="en-US" sz="2400" baseline="30000" dirty="0">
                <a:solidFill>
                  <a:srgbClr val="0070C0"/>
                </a:solidFill>
              </a:rPr>
              <a:t>--</a:t>
            </a:r>
          </a:p>
          <a:p>
            <a:r>
              <a:rPr lang="en-US" sz="2400" dirty="0">
                <a:solidFill>
                  <a:srgbClr val="0070C0"/>
                </a:solidFill>
              </a:rPr>
              <a:t>L=0, S=0,     J</a:t>
            </a:r>
            <a:r>
              <a:rPr lang="en-US" sz="2400" baseline="30000" dirty="0">
                <a:solidFill>
                  <a:srgbClr val="0070C0"/>
                </a:solidFill>
              </a:rPr>
              <a:t>PC</a:t>
            </a:r>
            <a:r>
              <a:rPr lang="en-US" sz="2400" dirty="0">
                <a:solidFill>
                  <a:srgbClr val="0070C0"/>
                </a:solidFill>
              </a:rPr>
              <a:t>=0</a:t>
            </a:r>
            <a:r>
              <a:rPr lang="en-US" sz="2400" baseline="30000" dirty="0">
                <a:solidFill>
                  <a:srgbClr val="0070C0"/>
                </a:solidFill>
              </a:rPr>
              <a:t>-+</a:t>
            </a:r>
          </a:p>
        </p:txBody>
      </p:sp>
      <p:sp>
        <p:nvSpPr>
          <p:cNvPr id="17" name="TextBox 16"/>
          <p:cNvSpPr txBox="1"/>
          <p:nvPr/>
        </p:nvSpPr>
        <p:spPr>
          <a:xfrm>
            <a:off x="2856847" y="4131743"/>
            <a:ext cx="2972289" cy="1569660"/>
          </a:xfrm>
          <a:prstGeom prst="rect">
            <a:avLst/>
          </a:prstGeom>
          <a:noFill/>
        </p:spPr>
        <p:txBody>
          <a:bodyPr wrap="none" rtlCol="0">
            <a:spAutoFit/>
          </a:bodyPr>
          <a:lstStyle/>
          <a:p>
            <a:r>
              <a:rPr lang="en-US" sz="2400" dirty="0">
                <a:solidFill>
                  <a:srgbClr val="0070C0"/>
                </a:solidFill>
              </a:rPr>
              <a:t>L=1, S=1,     J</a:t>
            </a:r>
            <a:r>
              <a:rPr lang="en-US" sz="2400" baseline="30000" dirty="0">
                <a:solidFill>
                  <a:srgbClr val="0070C0"/>
                </a:solidFill>
              </a:rPr>
              <a:t>PC</a:t>
            </a:r>
            <a:r>
              <a:rPr lang="en-US" sz="2400" dirty="0">
                <a:solidFill>
                  <a:srgbClr val="0070C0"/>
                </a:solidFill>
              </a:rPr>
              <a:t>=2</a:t>
            </a:r>
            <a:r>
              <a:rPr lang="en-US" sz="2400" baseline="30000" dirty="0">
                <a:solidFill>
                  <a:srgbClr val="0070C0"/>
                </a:solidFill>
              </a:rPr>
              <a:t>++</a:t>
            </a:r>
          </a:p>
          <a:p>
            <a:r>
              <a:rPr lang="en-US" sz="2400" dirty="0">
                <a:solidFill>
                  <a:srgbClr val="0070C0"/>
                </a:solidFill>
              </a:rPr>
              <a:t>                     J</a:t>
            </a:r>
            <a:r>
              <a:rPr lang="en-US" sz="2400" baseline="30000" dirty="0">
                <a:solidFill>
                  <a:srgbClr val="0070C0"/>
                </a:solidFill>
              </a:rPr>
              <a:t>PC</a:t>
            </a:r>
            <a:r>
              <a:rPr lang="en-US" sz="2400" dirty="0">
                <a:solidFill>
                  <a:srgbClr val="0070C0"/>
                </a:solidFill>
              </a:rPr>
              <a:t>=1</a:t>
            </a:r>
            <a:r>
              <a:rPr lang="en-US" sz="2400" baseline="30000" dirty="0">
                <a:solidFill>
                  <a:srgbClr val="0070C0"/>
                </a:solidFill>
              </a:rPr>
              <a:t>++</a:t>
            </a:r>
            <a:endParaRPr lang="en-US" sz="2400" dirty="0">
              <a:solidFill>
                <a:srgbClr val="0070C0"/>
              </a:solidFill>
            </a:endParaRPr>
          </a:p>
          <a:p>
            <a:r>
              <a:rPr lang="en-US" sz="2400" dirty="0">
                <a:solidFill>
                  <a:srgbClr val="0070C0"/>
                </a:solidFill>
              </a:rPr>
              <a:t>                     J</a:t>
            </a:r>
            <a:r>
              <a:rPr lang="en-US" sz="2400" baseline="30000" dirty="0">
                <a:solidFill>
                  <a:srgbClr val="0070C0"/>
                </a:solidFill>
              </a:rPr>
              <a:t>PC</a:t>
            </a:r>
            <a:r>
              <a:rPr lang="en-US" sz="2400" dirty="0">
                <a:solidFill>
                  <a:srgbClr val="0070C0"/>
                </a:solidFill>
              </a:rPr>
              <a:t>=0</a:t>
            </a:r>
            <a:r>
              <a:rPr lang="en-US" sz="2400" baseline="30000" dirty="0">
                <a:solidFill>
                  <a:srgbClr val="0070C0"/>
                </a:solidFill>
              </a:rPr>
              <a:t>++</a:t>
            </a:r>
            <a:endParaRPr lang="en-US" sz="2400" dirty="0">
              <a:solidFill>
                <a:srgbClr val="0070C0"/>
              </a:solidFill>
            </a:endParaRPr>
          </a:p>
          <a:p>
            <a:r>
              <a:rPr lang="en-US" sz="2400" dirty="0">
                <a:solidFill>
                  <a:srgbClr val="0070C0"/>
                </a:solidFill>
              </a:rPr>
              <a:t>L=1, S=0,     J</a:t>
            </a:r>
            <a:r>
              <a:rPr lang="en-US" sz="2400" baseline="30000" dirty="0">
                <a:solidFill>
                  <a:srgbClr val="0070C0"/>
                </a:solidFill>
              </a:rPr>
              <a:t>PC</a:t>
            </a:r>
            <a:r>
              <a:rPr lang="en-US" sz="2400" dirty="0">
                <a:solidFill>
                  <a:srgbClr val="0070C0"/>
                </a:solidFill>
              </a:rPr>
              <a:t>=1</a:t>
            </a:r>
            <a:r>
              <a:rPr lang="en-US" sz="2400" baseline="30000" dirty="0">
                <a:solidFill>
                  <a:srgbClr val="0070C0"/>
                </a:solidFill>
              </a:rPr>
              <a:t>+-</a:t>
            </a:r>
          </a:p>
        </p:txBody>
      </p:sp>
      <p:sp>
        <p:nvSpPr>
          <p:cNvPr id="19" name="TextBox 18"/>
          <p:cNvSpPr txBox="1"/>
          <p:nvPr/>
        </p:nvSpPr>
        <p:spPr>
          <a:xfrm>
            <a:off x="2856847" y="2549019"/>
            <a:ext cx="2972289" cy="1569660"/>
          </a:xfrm>
          <a:prstGeom prst="rect">
            <a:avLst/>
          </a:prstGeom>
          <a:noFill/>
        </p:spPr>
        <p:txBody>
          <a:bodyPr wrap="none" rtlCol="0">
            <a:spAutoFit/>
          </a:bodyPr>
          <a:lstStyle/>
          <a:p>
            <a:r>
              <a:rPr lang="en-US" sz="2400" dirty="0">
                <a:solidFill>
                  <a:srgbClr val="0070C0"/>
                </a:solidFill>
              </a:rPr>
              <a:t>L=2, S=1,     J</a:t>
            </a:r>
            <a:r>
              <a:rPr lang="en-US" sz="2400" baseline="30000" dirty="0">
                <a:solidFill>
                  <a:srgbClr val="0070C0"/>
                </a:solidFill>
              </a:rPr>
              <a:t>PC</a:t>
            </a:r>
            <a:r>
              <a:rPr lang="en-US" sz="2400" dirty="0">
                <a:solidFill>
                  <a:srgbClr val="0070C0"/>
                </a:solidFill>
              </a:rPr>
              <a:t>=3</a:t>
            </a:r>
            <a:r>
              <a:rPr lang="en-US" sz="2400" baseline="30000" dirty="0">
                <a:solidFill>
                  <a:srgbClr val="0070C0"/>
                </a:solidFill>
              </a:rPr>
              <a:t>--</a:t>
            </a:r>
          </a:p>
          <a:p>
            <a:r>
              <a:rPr lang="en-US" sz="2400" dirty="0">
                <a:solidFill>
                  <a:srgbClr val="0070C0"/>
                </a:solidFill>
              </a:rPr>
              <a:t>                     J</a:t>
            </a:r>
            <a:r>
              <a:rPr lang="en-US" sz="2400" baseline="30000" dirty="0">
                <a:solidFill>
                  <a:srgbClr val="0070C0"/>
                </a:solidFill>
              </a:rPr>
              <a:t>PC</a:t>
            </a:r>
            <a:r>
              <a:rPr lang="en-US" sz="2400" dirty="0">
                <a:solidFill>
                  <a:srgbClr val="0070C0"/>
                </a:solidFill>
              </a:rPr>
              <a:t>=2</a:t>
            </a:r>
            <a:r>
              <a:rPr lang="en-US" sz="2400" baseline="30000" dirty="0">
                <a:solidFill>
                  <a:srgbClr val="0070C0"/>
                </a:solidFill>
              </a:rPr>
              <a:t>--</a:t>
            </a:r>
            <a:endParaRPr lang="en-US" sz="2400" dirty="0">
              <a:solidFill>
                <a:srgbClr val="0070C0"/>
              </a:solidFill>
            </a:endParaRPr>
          </a:p>
          <a:p>
            <a:r>
              <a:rPr lang="en-US" sz="2400" dirty="0">
                <a:solidFill>
                  <a:srgbClr val="0070C0"/>
                </a:solidFill>
              </a:rPr>
              <a:t>                     J</a:t>
            </a:r>
            <a:r>
              <a:rPr lang="en-US" sz="2400" baseline="30000" dirty="0">
                <a:solidFill>
                  <a:srgbClr val="0070C0"/>
                </a:solidFill>
              </a:rPr>
              <a:t>PC</a:t>
            </a:r>
            <a:r>
              <a:rPr lang="en-US" sz="2400" dirty="0">
                <a:solidFill>
                  <a:srgbClr val="0070C0"/>
                </a:solidFill>
              </a:rPr>
              <a:t>=1</a:t>
            </a:r>
            <a:r>
              <a:rPr lang="en-US" sz="2400" baseline="30000" dirty="0">
                <a:solidFill>
                  <a:srgbClr val="0070C0"/>
                </a:solidFill>
              </a:rPr>
              <a:t>--</a:t>
            </a:r>
            <a:endParaRPr lang="en-US" sz="2400" dirty="0">
              <a:solidFill>
                <a:srgbClr val="0070C0"/>
              </a:solidFill>
            </a:endParaRPr>
          </a:p>
          <a:p>
            <a:r>
              <a:rPr lang="en-US" sz="2400" dirty="0">
                <a:solidFill>
                  <a:srgbClr val="0070C0"/>
                </a:solidFill>
              </a:rPr>
              <a:t>L=2, S=0,     J</a:t>
            </a:r>
            <a:r>
              <a:rPr lang="en-US" sz="2400" baseline="30000" dirty="0">
                <a:solidFill>
                  <a:srgbClr val="0070C0"/>
                </a:solidFill>
              </a:rPr>
              <a:t>PC</a:t>
            </a:r>
            <a:r>
              <a:rPr lang="en-US" sz="2400" dirty="0">
                <a:solidFill>
                  <a:srgbClr val="0070C0"/>
                </a:solidFill>
              </a:rPr>
              <a:t>=2</a:t>
            </a:r>
            <a:r>
              <a:rPr lang="en-US" sz="2400" baseline="30000" dirty="0">
                <a:solidFill>
                  <a:srgbClr val="0070C0"/>
                </a:solidFill>
              </a:rPr>
              <a:t>-+</a:t>
            </a:r>
          </a:p>
        </p:txBody>
      </p:sp>
      <p:sp>
        <p:nvSpPr>
          <p:cNvPr id="23" name="TextBox 22"/>
          <p:cNvSpPr txBox="1"/>
          <p:nvPr/>
        </p:nvSpPr>
        <p:spPr>
          <a:xfrm>
            <a:off x="2807170" y="979359"/>
            <a:ext cx="2972289" cy="1569660"/>
          </a:xfrm>
          <a:prstGeom prst="rect">
            <a:avLst/>
          </a:prstGeom>
          <a:noFill/>
        </p:spPr>
        <p:txBody>
          <a:bodyPr wrap="none" rtlCol="0">
            <a:spAutoFit/>
          </a:bodyPr>
          <a:lstStyle/>
          <a:p>
            <a:r>
              <a:rPr lang="en-US" sz="2400" dirty="0">
                <a:solidFill>
                  <a:srgbClr val="0070C0"/>
                </a:solidFill>
              </a:rPr>
              <a:t>L=3, S=1,     J</a:t>
            </a:r>
            <a:r>
              <a:rPr lang="en-US" sz="2400" baseline="30000" dirty="0">
                <a:solidFill>
                  <a:srgbClr val="0070C0"/>
                </a:solidFill>
              </a:rPr>
              <a:t>PC</a:t>
            </a:r>
            <a:r>
              <a:rPr lang="en-US" sz="2400" dirty="0">
                <a:solidFill>
                  <a:srgbClr val="0070C0"/>
                </a:solidFill>
              </a:rPr>
              <a:t>=4</a:t>
            </a:r>
            <a:r>
              <a:rPr lang="en-US" sz="2400" baseline="30000" dirty="0">
                <a:solidFill>
                  <a:srgbClr val="0070C0"/>
                </a:solidFill>
              </a:rPr>
              <a:t>++</a:t>
            </a:r>
          </a:p>
          <a:p>
            <a:r>
              <a:rPr lang="en-US" sz="2400" dirty="0">
                <a:solidFill>
                  <a:srgbClr val="0070C0"/>
                </a:solidFill>
              </a:rPr>
              <a:t>                     J</a:t>
            </a:r>
            <a:r>
              <a:rPr lang="en-US" sz="2400" baseline="30000" dirty="0">
                <a:solidFill>
                  <a:srgbClr val="0070C0"/>
                </a:solidFill>
              </a:rPr>
              <a:t>PC</a:t>
            </a:r>
            <a:r>
              <a:rPr lang="en-US" sz="2400" dirty="0">
                <a:solidFill>
                  <a:srgbClr val="0070C0"/>
                </a:solidFill>
              </a:rPr>
              <a:t>=3</a:t>
            </a:r>
            <a:r>
              <a:rPr lang="en-US" sz="2400" baseline="30000" dirty="0">
                <a:solidFill>
                  <a:srgbClr val="0070C0"/>
                </a:solidFill>
              </a:rPr>
              <a:t>++</a:t>
            </a:r>
            <a:endParaRPr lang="en-US" sz="2400" dirty="0">
              <a:solidFill>
                <a:srgbClr val="0070C0"/>
              </a:solidFill>
            </a:endParaRPr>
          </a:p>
          <a:p>
            <a:r>
              <a:rPr lang="en-US" sz="2400" dirty="0">
                <a:solidFill>
                  <a:srgbClr val="0070C0"/>
                </a:solidFill>
              </a:rPr>
              <a:t>                     J</a:t>
            </a:r>
            <a:r>
              <a:rPr lang="en-US" sz="2400" baseline="30000" dirty="0">
                <a:solidFill>
                  <a:srgbClr val="0070C0"/>
                </a:solidFill>
              </a:rPr>
              <a:t>PC</a:t>
            </a:r>
            <a:r>
              <a:rPr lang="en-US" sz="2400" dirty="0">
                <a:solidFill>
                  <a:srgbClr val="0070C0"/>
                </a:solidFill>
              </a:rPr>
              <a:t>=2</a:t>
            </a:r>
            <a:r>
              <a:rPr lang="en-US" sz="2400" baseline="30000" dirty="0">
                <a:solidFill>
                  <a:srgbClr val="0070C0"/>
                </a:solidFill>
              </a:rPr>
              <a:t>++</a:t>
            </a:r>
            <a:endParaRPr lang="en-US" sz="2400" dirty="0">
              <a:solidFill>
                <a:srgbClr val="0070C0"/>
              </a:solidFill>
            </a:endParaRPr>
          </a:p>
          <a:p>
            <a:r>
              <a:rPr lang="en-US" sz="2400" dirty="0">
                <a:solidFill>
                  <a:srgbClr val="0070C0"/>
                </a:solidFill>
              </a:rPr>
              <a:t>L=3, S=0,     J</a:t>
            </a:r>
            <a:r>
              <a:rPr lang="en-US" sz="2400" baseline="30000" dirty="0">
                <a:solidFill>
                  <a:srgbClr val="0070C0"/>
                </a:solidFill>
              </a:rPr>
              <a:t>PC</a:t>
            </a:r>
            <a:r>
              <a:rPr lang="en-US" sz="2400" dirty="0">
                <a:solidFill>
                  <a:srgbClr val="0070C0"/>
                </a:solidFill>
              </a:rPr>
              <a:t>=3</a:t>
            </a:r>
            <a:r>
              <a:rPr lang="en-US" sz="2400" baseline="30000" dirty="0">
                <a:solidFill>
                  <a:srgbClr val="0070C0"/>
                </a:solidFill>
              </a:rPr>
              <a:t>+-</a:t>
            </a:r>
          </a:p>
        </p:txBody>
      </p:sp>
      <p:pic>
        <p:nvPicPr>
          <p:cNvPr id="11" name="Picture 10"/>
          <p:cNvPicPr>
            <a:picLocks noChangeAspect="1"/>
          </p:cNvPicPr>
          <p:nvPr/>
        </p:nvPicPr>
        <p:blipFill>
          <a:blip r:embed="rId5"/>
          <a:stretch>
            <a:fillRect/>
          </a:stretch>
        </p:blipFill>
        <p:spPr>
          <a:xfrm>
            <a:off x="6096000" y="2869406"/>
            <a:ext cx="2610998" cy="570297"/>
          </a:xfrm>
          <a:prstGeom prst="rect">
            <a:avLst/>
          </a:prstGeom>
        </p:spPr>
      </p:pic>
      <p:pic>
        <p:nvPicPr>
          <p:cNvPr id="27" name="Picture 26"/>
          <p:cNvPicPr>
            <a:picLocks noChangeAspect="1"/>
          </p:cNvPicPr>
          <p:nvPr/>
        </p:nvPicPr>
        <p:blipFill>
          <a:blip r:embed="rId6"/>
          <a:stretch>
            <a:fillRect/>
          </a:stretch>
        </p:blipFill>
        <p:spPr>
          <a:xfrm>
            <a:off x="6796331" y="2405950"/>
            <a:ext cx="979806" cy="286138"/>
          </a:xfrm>
          <a:prstGeom prst="rect">
            <a:avLst/>
          </a:prstGeom>
        </p:spPr>
      </p:pic>
      <p:pic>
        <p:nvPicPr>
          <p:cNvPr id="28" name="Picture 27"/>
          <p:cNvPicPr>
            <a:picLocks noChangeAspect="1"/>
          </p:cNvPicPr>
          <p:nvPr/>
        </p:nvPicPr>
        <p:blipFill>
          <a:blip r:embed="rId7"/>
          <a:stretch>
            <a:fillRect/>
          </a:stretch>
        </p:blipFill>
        <p:spPr>
          <a:xfrm>
            <a:off x="6796331" y="3699090"/>
            <a:ext cx="979806" cy="335429"/>
          </a:xfrm>
          <a:prstGeom prst="rect">
            <a:avLst/>
          </a:prstGeom>
        </p:spPr>
      </p:pic>
      <p:sp>
        <p:nvSpPr>
          <p:cNvPr id="31" name="TextBox 30"/>
          <p:cNvSpPr txBox="1"/>
          <p:nvPr/>
        </p:nvSpPr>
        <p:spPr>
          <a:xfrm>
            <a:off x="5927830" y="917042"/>
            <a:ext cx="3123573" cy="1107996"/>
          </a:xfrm>
          <a:prstGeom prst="rect">
            <a:avLst/>
          </a:prstGeom>
          <a:noFill/>
        </p:spPr>
        <p:txBody>
          <a:bodyPr wrap="square" rtlCol="0">
            <a:spAutoFit/>
          </a:bodyPr>
          <a:lstStyle/>
          <a:p>
            <a:r>
              <a:rPr lang="en-US" sz="2200" dirty="0">
                <a:solidFill>
                  <a:srgbClr val="0070C0"/>
                </a:solidFill>
              </a:rPr>
              <a:t>Each J</a:t>
            </a:r>
            <a:r>
              <a:rPr lang="en-US" sz="2200" baseline="30000" dirty="0">
                <a:solidFill>
                  <a:srgbClr val="0070C0"/>
                </a:solidFill>
              </a:rPr>
              <a:t>PC</a:t>
            </a:r>
            <a:r>
              <a:rPr lang="en-US" sz="2200" dirty="0">
                <a:solidFill>
                  <a:srgbClr val="0070C0"/>
                </a:solidFill>
              </a:rPr>
              <a:t> corresponds to nine quark-antiquark states.</a:t>
            </a:r>
          </a:p>
        </p:txBody>
      </p:sp>
      <p:pic>
        <p:nvPicPr>
          <p:cNvPr id="33" name="Picture 32"/>
          <p:cNvPicPr>
            <a:picLocks noChangeAspect="1"/>
          </p:cNvPicPr>
          <p:nvPr/>
        </p:nvPicPr>
        <p:blipFill>
          <a:blip r:embed="rId8"/>
          <a:stretch>
            <a:fillRect/>
          </a:stretch>
        </p:blipFill>
        <p:spPr>
          <a:xfrm>
            <a:off x="6344434" y="4622186"/>
            <a:ext cx="2290363" cy="648806"/>
          </a:xfrm>
          <a:prstGeom prst="rect">
            <a:avLst/>
          </a:prstGeom>
        </p:spPr>
      </p:pic>
      <p:sp>
        <p:nvSpPr>
          <p:cNvPr id="34" name="Right Brace 33"/>
          <p:cNvSpPr/>
          <p:nvPr/>
        </p:nvSpPr>
        <p:spPr>
          <a:xfrm rot="5400000">
            <a:off x="7019414" y="4163682"/>
            <a:ext cx="764169" cy="262578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p:cNvSpPr txBox="1"/>
          <p:nvPr/>
        </p:nvSpPr>
        <p:spPr>
          <a:xfrm>
            <a:off x="6793376" y="5856200"/>
            <a:ext cx="1031051" cy="369332"/>
          </a:xfrm>
          <a:prstGeom prst="rect">
            <a:avLst/>
          </a:prstGeom>
          <a:noFill/>
        </p:spPr>
        <p:txBody>
          <a:bodyPr wrap="none" rtlCol="0">
            <a:spAutoFit/>
          </a:bodyPr>
          <a:lstStyle/>
          <a:p>
            <a:r>
              <a:rPr lang="en-US" dirty="0">
                <a:solidFill>
                  <a:schemeClr val="accent6">
                    <a:lumMod val="75000"/>
                  </a:schemeClr>
                </a:solidFill>
              </a:rPr>
              <a:t>Can mix</a:t>
            </a:r>
          </a:p>
        </p:txBody>
      </p:sp>
      <p:sp>
        <p:nvSpPr>
          <p:cNvPr id="9" name="Rectangle 8"/>
          <p:cNvSpPr/>
          <p:nvPr/>
        </p:nvSpPr>
        <p:spPr>
          <a:xfrm>
            <a:off x="2361235" y="2562083"/>
            <a:ext cx="4722471" cy="3663449"/>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2728204" y="3098925"/>
            <a:ext cx="3406702" cy="2308324"/>
          </a:xfrm>
          <a:prstGeom prst="rect">
            <a:avLst/>
          </a:prstGeom>
          <a:noFill/>
        </p:spPr>
        <p:txBody>
          <a:bodyPr wrap="none" rtlCol="0">
            <a:spAutoFit/>
          </a:bodyPr>
          <a:lstStyle/>
          <a:p>
            <a:r>
              <a:rPr lang="en-US" sz="3600" dirty="0">
                <a:solidFill>
                  <a:srgbClr val="FF0000"/>
                </a:solidFill>
              </a:rPr>
              <a:t>0</a:t>
            </a:r>
            <a:r>
              <a:rPr lang="en-US" sz="3600" baseline="30000" dirty="0">
                <a:solidFill>
                  <a:srgbClr val="FF0000"/>
                </a:solidFill>
              </a:rPr>
              <a:t>-- </a:t>
            </a:r>
            <a:r>
              <a:rPr lang="en-US" sz="3600" dirty="0">
                <a:solidFill>
                  <a:srgbClr val="0070C0"/>
                </a:solidFill>
              </a:rPr>
              <a:t>, 0</a:t>
            </a:r>
            <a:r>
              <a:rPr lang="en-US" sz="3600" baseline="30000" dirty="0">
                <a:solidFill>
                  <a:srgbClr val="0070C0"/>
                </a:solidFill>
              </a:rPr>
              <a:t>-+ </a:t>
            </a:r>
            <a:r>
              <a:rPr lang="en-US" sz="3600" dirty="0">
                <a:solidFill>
                  <a:srgbClr val="0070C0"/>
                </a:solidFill>
              </a:rPr>
              <a:t>, </a:t>
            </a:r>
            <a:r>
              <a:rPr lang="en-US" sz="3600" dirty="0">
                <a:solidFill>
                  <a:srgbClr val="FF0000"/>
                </a:solidFill>
              </a:rPr>
              <a:t>0</a:t>
            </a:r>
            <a:r>
              <a:rPr lang="en-US" sz="3600" baseline="30000" dirty="0">
                <a:solidFill>
                  <a:srgbClr val="FF0000"/>
                </a:solidFill>
              </a:rPr>
              <a:t>+-</a:t>
            </a:r>
            <a:r>
              <a:rPr lang="en-US" sz="3600" dirty="0">
                <a:solidFill>
                  <a:srgbClr val="FF0000"/>
                </a:solidFill>
              </a:rPr>
              <a:t> </a:t>
            </a:r>
            <a:r>
              <a:rPr lang="en-US" sz="3600" dirty="0">
                <a:solidFill>
                  <a:srgbClr val="0070C0"/>
                </a:solidFill>
              </a:rPr>
              <a:t>, 0</a:t>
            </a:r>
            <a:r>
              <a:rPr lang="en-US" sz="3600" baseline="30000" dirty="0">
                <a:solidFill>
                  <a:srgbClr val="0070C0"/>
                </a:solidFill>
              </a:rPr>
              <a:t>++</a:t>
            </a:r>
          </a:p>
          <a:p>
            <a:r>
              <a:rPr lang="en-US" sz="3600" dirty="0">
                <a:solidFill>
                  <a:srgbClr val="0070C0"/>
                </a:solidFill>
              </a:rPr>
              <a:t>1</a:t>
            </a:r>
            <a:r>
              <a:rPr lang="en-US" sz="3600" baseline="30000" dirty="0">
                <a:solidFill>
                  <a:srgbClr val="0070C0"/>
                </a:solidFill>
              </a:rPr>
              <a:t>-- </a:t>
            </a:r>
            <a:r>
              <a:rPr lang="en-US" sz="3600" dirty="0">
                <a:solidFill>
                  <a:srgbClr val="0070C0"/>
                </a:solidFill>
              </a:rPr>
              <a:t>, </a:t>
            </a:r>
            <a:r>
              <a:rPr lang="en-US" sz="3600" dirty="0">
                <a:solidFill>
                  <a:srgbClr val="FF0000"/>
                </a:solidFill>
              </a:rPr>
              <a:t>1</a:t>
            </a:r>
            <a:r>
              <a:rPr lang="en-US" sz="3600" baseline="30000" dirty="0">
                <a:solidFill>
                  <a:srgbClr val="FF0000"/>
                </a:solidFill>
              </a:rPr>
              <a:t>-+ </a:t>
            </a:r>
            <a:r>
              <a:rPr lang="en-US" sz="3600" dirty="0">
                <a:solidFill>
                  <a:srgbClr val="0070C0"/>
                </a:solidFill>
              </a:rPr>
              <a:t>, 1</a:t>
            </a:r>
            <a:r>
              <a:rPr lang="en-US" sz="3600" baseline="30000" dirty="0">
                <a:solidFill>
                  <a:srgbClr val="0070C0"/>
                </a:solidFill>
              </a:rPr>
              <a:t>+-</a:t>
            </a:r>
            <a:r>
              <a:rPr lang="en-US" sz="3600" dirty="0">
                <a:solidFill>
                  <a:srgbClr val="0070C0"/>
                </a:solidFill>
              </a:rPr>
              <a:t> , 1</a:t>
            </a:r>
            <a:r>
              <a:rPr lang="en-US" sz="3600" baseline="30000" dirty="0">
                <a:solidFill>
                  <a:srgbClr val="0070C0"/>
                </a:solidFill>
              </a:rPr>
              <a:t>++</a:t>
            </a:r>
          </a:p>
          <a:p>
            <a:r>
              <a:rPr lang="en-US" sz="3600" dirty="0">
                <a:solidFill>
                  <a:srgbClr val="0070C0"/>
                </a:solidFill>
              </a:rPr>
              <a:t>2</a:t>
            </a:r>
            <a:r>
              <a:rPr lang="en-US" sz="3600" baseline="30000" dirty="0">
                <a:solidFill>
                  <a:srgbClr val="0070C0"/>
                </a:solidFill>
              </a:rPr>
              <a:t>-- </a:t>
            </a:r>
            <a:r>
              <a:rPr lang="en-US" sz="3600" dirty="0">
                <a:solidFill>
                  <a:srgbClr val="0070C0"/>
                </a:solidFill>
              </a:rPr>
              <a:t>, 2</a:t>
            </a:r>
            <a:r>
              <a:rPr lang="en-US" sz="3600" baseline="30000" dirty="0">
                <a:solidFill>
                  <a:srgbClr val="0070C0"/>
                </a:solidFill>
              </a:rPr>
              <a:t>-+ </a:t>
            </a:r>
            <a:r>
              <a:rPr lang="en-US" sz="3600" dirty="0">
                <a:solidFill>
                  <a:srgbClr val="0070C0"/>
                </a:solidFill>
              </a:rPr>
              <a:t>, </a:t>
            </a:r>
            <a:r>
              <a:rPr lang="en-US" sz="3600" dirty="0">
                <a:solidFill>
                  <a:srgbClr val="FF0000"/>
                </a:solidFill>
              </a:rPr>
              <a:t>2</a:t>
            </a:r>
            <a:r>
              <a:rPr lang="en-US" sz="3600" baseline="30000" dirty="0">
                <a:solidFill>
                  <a:srgbClr val="FF0000"/>
                </a:solidFill>
              </a:rPr>
              <a:t>+-</a:t>
            </a:r>
            <a:r>
              <a:rPr lang="en-US" sz="3600" dirty="0">
                <a:solidFill>
                  <a:srgbClr val="FF0000"/>
                </a:solidFill>
              </a:rPr>
              <a:t> </a:t>
            </a:r>
            <a:r>
              <a:rPr lang="en-US" sz="3600" dirty="0">
                <a:solidFill>
                  <a:srgbClr val="0070C0"/>
                </a:solidFill>
              </a:rPr>
              <a:t>, 2</a:t>
            </a:r>
            <a:r>
              <a:rPr lang="en-US" sz="3600" baseline="30000" dirty="0">
                <a:solidFill>
                  <a:srgbClr val="0070C0"/>
                </a:solidFill>
              </a:rPr>
              <a:t>++</a:t>
            </a:r>
          </a:p>
          <a:p>
            <a:r>
              <a:rPr lang="en-US" sz="3600" dirty="0">
                <a:solidFill>
                  <a:srgbClr val="0070C0"/>
                </a:solidFill>
              </a:rPr>
              <a:t>3</a:t>
            </a:r>
            <a:r>
              <a:rPr lang="en-US" sz="3600" baseline="30000" dirty="0">
                <a:solidFill>
                  <a:srgbClr val="0070C0"/>
                </a:solidFill>
              </a:rPr>
              <a:t>-- </a:t>
            </a:r>
            <a:r>
              <a:rPr lang="en-US" sz="3600" dirty="0">
                <a:solidFill>
                  <a:srgbClr val="0070C0"/>
                </a:solidFill>
              </a:rPr>
              <a:t>, </a:t>
            </a:r>
            <a:r>
              <a:rPr lang="en-US" sz="3600" dirty="0">
                <a:solidFill>
                  <a:srgbClr val="FF0000"/>
                </a:solidFill>
              </a:rPr>
              <a:t>3</a:t>
            </a:r>
            <a:r>
              <a:rPr lang="en-US" sz="3600" baseline="30000" dirty="0">
                <a:solidFill>
                  <a:srgbClr val="FF0000"/>
                </a:solidFill>
              </a:rPr>
              <a:t>-+ </a:t>
            </a:r>
            <a:r>
              <a:rPr lang="en-US" sz="3600" dirty="0">
                <a:solidFill>
                  <a:srgbClr val="0070C0"/>
                </a:solidFill>
              </a:rPr>
              <a:t>, 3</a:t>
            </a:r>
            <a:r>
              <a:rPr lang="en-US" sz="3600" baseline="30000" dirty="0">
                <a:solidFill>
                  <a:srgbClr val="0070C0"/>
                </a:solidFill>
              </a:rPr>
              <a:t>+-</a:t>
            </a:r>
            <a:r>
              <a:rPr lang="en-US" sz="3600" dirty="0">
                <a:solidFill>
                  <a:srgbClr val="0070C0"/>
                </a:solidFill>
              </a:rPr>
              <a:t> , 3</a:t>
            </a:r>
            <a:r>
              <a:rPr lang="en-US" sz="3600" baseline="30000" dirty="0">
                <a:solidFill>
                  <a:srgbClr val="0070C0"/>
                </a:solidFill>
              </a:rPr>
              <a:t>++</a:t>
            </a:r>
          </a:p>
        </p:txBody>
      </p:sp>
      <p:sp>
        <p:nvSpPr>
          <p:cNvPr id="12" name="TextBox 11"/>
          <p:cNvSpPr txBox="1"/>
          <p:nvPr/>
        </p:nvSpPr>
        <p:spPr>
          <a:xfrm>
            <a:off x="2383005" y="5474914"/>
            <a:ext cx="4876656" cy="584775"/>
          </a:xfrm>
          <a:prstGeom prst="rect">
            <a:avLst/>
          </a:prstGeom>
          <a:noFill/>
        </p:spPr>
        <p:txBody>
          <a:bodyPr wrap="none" rtlCol="0">
            <a:spAutoFit/>
          </a:bodyPr>
          <a:lstStyle/>
          <a:p>
            <a:r>
              <a:rPr lang="en-US" sz="3200" dirty="0">
                <a:solidFill>
                  <a:srgbClr val="FF0000"/>
                </a:solidFill>
              </a:rPr>
              <a:t>Exotic Quantum Numbers</a:t>
            </a:r>
          </a:p>
        </p:txBody>
      </p:sp>
      <p:sp>
        <p:nvSpPr>
          <p:cNvPr id="13" name="Slide Number Placeholder 12">
            <a:extLst>
              <a:ext uri="{FF2B5EF4-FFF2-40B4-BE49-F238E27FC236}">
                <a16:creationId xmlns:a16="http://schemas.microsoft.com/office/drawing/2014/main" id="{E8216626-DDA4-3443-901F-F6370D7FB537}"/>
              </a:ext>
            </a:extLst>
          </p:cNvPr>
          <p:cNvSpPr>
            <a:spLocks noGrp="1"/>
          </p:cNvSpPr>
          <p:nvPr>
            <p:ph type="sldNum" sz="quarter" idx="12"/>
          </p:nvPr>
        </p:nvSpPr>
        <p:spPr/>
        <p:txBody>
          <a:bodyPr/>
          <a:lstStyle/>
          <a:p>
            <a:fld id="{6294C92D-0306-4E69-9CD3-20855E849650}" type="slidenum">
              <a:rPr kumimoji="0" lang="en-US" smtClean="0"/>
              <a:t>9</a:t>
            </a:fld>
            <a:endParaRPr kumimoji="0" lang="en-US"/>
          </a:p>
        </p:txBody>
      </p:sp>
    </p:spTree>
    <p:extLst>
      <p:ext uri="{BB962C8B-B14F-4D97-AF65-F5344CB8AC3E}">
        <p14:creationId xmlns:p14="http://schemas.microsoft.com/office/powerpoint/2010/main" val="58716343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38661</TotalTime>
  <Words>3905</Words>
  <Application>Microsoft Macintosh PowerPoint</Application>
  <PresentationFormat>Letter Paper (8.5x11 in)</PresentationFormat>
  <Paragraphs>685</Paragraphs>
  <Slides>53</Slides>
  <Notes>9</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5" baseType="lpstr">
      <vt:lpstr>ＭＳ Ｐゴシック</vt:lpstr>
      <vt:lpstr>Arial</vt:lpstr>
      <vt:lpstr>Calibri</vt:lpstr>
      <vt:lpstr>Comic Sans MS</vt:lpstr>
      <vt:lpstr>Helvetica Neue Bold Condensed</vt:lpstr>
      <vt:lpstr>Lucida Grande</vt:lpstr>
      <vt:lpstr>Mangal</vt:lpstr>
      <vt:lpstr>Symbol</vt:lpstr>
      <vt:lpstr>Tahoma</vt:lpstr>
      <vt:lpstr>Times New Roman</vt:lpstr>
      <vt:lpstr>Clarity</vt:lpstr>
      <vt:lpstr>Equation</vt:lpstr>
      <vt:lpstr> The Search for Gluonic Excitations </vt:lpstr>
      <vt:lpstr>Outline</vt:lpstr>
      <vt:lpstr>Quantum Chromo Dynamics</vt:lpstr>
      <vt:lpstr>Quantum Chromo Dynamics</vt:lpstr>
      <vt:lpstr>Quantum Chromo Dynamics</vt:lpstr>
      <vt:lpstr>Quantum Chromo Dynamics</vt:lpstr>
      <vt:lpstr>Quantum Chromo Dynamics</vt:lpstr>
      <vt:lpstr>Quantum Chromo Dynamics</vt:lpstr>
      <vt:lpstr>Quantum Chromo Dynamics</vt:lpstr>
      <vt:lpstr>Lattice QCD Glueball Predictions</vt:lpstr>
      <vt:lpstr>Identification of Glueballs</vt:lpstr>
      <vt:lpstr>PowerPoint Presentation</vt:lpstr>
      <vt:lpstr>Glueball-Meson Mixing</vt:lpstr>
      <vt:lpstr>Higher Mass Glueballs?</vt:lpstr>
      <vt:lpstr>Lattice QCD</vt:lpstr>
      <vt:lpstr>Lattice QCD</vt:lpstr>
      <vt:lpstr>Lattice QCD</vt:lpstr>
      <vt:lpstr>PowerPoint Presentation</vt:lpstr>
      <vt:lpstr>PowerPoint Presentation</vt:lpstr>
      <vt:lpstr>PowerPoint Presentation</vt:lpstr>
      <vt:lpstr>PowerPoint Presentation</vt:lpstr>
      <vt:lpstr>Photoproduction Mechanisms</vt:lpstr>
      <vt:lpstr>PowerPoint Presentation</vt:lpstr>
      <vt:lpstr>PowerPoint Presentation</vt:lpstr>
      <vt:lpstr>Jefferson Lab</vt:lpstr>
      <vt:lpstr>PowerPoint Presentation</vt:lpstr>
      <vt:lpstr>The GlueX Experiment</vt:lpstr>
      <vt:lpstr>The GlueX Collaboration</vt:lpstr>
      <vt:lpstr>The GlueX Experiment</vt:lpstr>
      <vt:lpstr>The GlueX Experiment</vt:lpstr>
      <vt:lpstr>GlueX Running</vt:lpstr>
      <vt:lpstr>Doing Physics with GlueX</vt:lpstr>
      <vt:lpstr>Doing Physics with GlueX</vt:lpstr>
      <vt:lpstr>Doing Physics with GlueX</vt:lpstr>
      <vt:lpstr>Doing Physics with GlueX</vt:lpstr>
      <vt:lpstr>Doing Physics with GlueX</vt:lpstr>
      <vt:lpstr>Doing Physics with GlueX</vt:lpstr>
      <vt:lpstr>Doing Physics with GlueX</vt:lpstr>
      <vt:lpstr>π0 beam asymmetry</vt:lpstr>
      <vt:lpstr>Photon-beam Polarization</vt:lpstr>
      <vt:lpstr>Beam Asymmetry Measurement</vt:lpstr>
      <vt:lpstr>Spin-Density Matrix Elements</vt:lpstr>
      <vt:lpstr>Spin-Density Matrix Elements</vt:lpstr>
      <vt:lpstr>Spin-Density Matrix Elements</vt:lpstr>
      <vt:lpstr>Opportunistic Physics</vt:lpstr>
      <vt:lpstr>PowerPoint Presentation</vt:lpstr>
      <vt:lpstr>PowerPoint Presentation</vt:lpstr>
      <vt:lpstr>Baryon-antibaryon Photoproduction</vt:lpstr>
      <vt:lpstr>Interesting Hybrid Channels</vt:lpstr>
      <vt:lpstr>Interesting Hybrid Channels</vt:lpstr>
      <vt:lpstr>Interesting Hybrid Channels</vt:lpstr>
      <vt:lpstr>Interesting Hybrid Channels</vt:lpstr>
      <vt:lpstr>Summary</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Results of GlueX</dc:title>
  <dc:creator>Curtis Meyer</dc:creator>
  <cp:lastModifiedBy>cmeyer</cp:lastModifiedBy>
  <cp:revision>216</cp:revision>
  <cp:lastPrinted>2017-10-02T17:06:43Z</cp:lastPrinted>
  <dcterms:created xsi:type="dcterms:W3CDTF">2015-09-05T16:32:38Z</dcterms:created>
  <dcterms:modified xsi:type="dcterms:W3CDTF">2018-10-18T00:48:21Z</dcterms:modified>
</cp:coreProperties>
</file>