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wmf" ContentType="image/x-wmf"/>
  <Override PartName="/ppt/slides/slide25.xml" ContentType="application/vnd.openxmlformats-officedocument.presentationml.slide+xml"/>
  <Override PartName="/ppt/embeddings/Microsoft_Equation2.bin" ContentType="application/vnd.openxmlformats-officedocument.oleObject"/>
  <Override PartName="/ppt/notesSlides/notesSlide4.xml" ContentType="application/vnd.openxmlformats-officedocument.presentationml.notesSlide+xml"/>
  <Override PartName="/ppt/embeddings/Microsoft_Equation4.bin" ContentType="application/vnd.openxmlformats-officedocument.oleObject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Default Extension="pict" ContentType="image/pi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vml" ContentType="application/vnd.openxmlformats-officedocument.vmlDrawing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embeddings/Microsoft_Equation1.bin" ContentType="application/vnd.openxmlformats-officedocument.oleObject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embeddings/Microsoft_Equation3.bin" ContentType="application/vnd.openxmlformats-officedocument.oleObject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87" r:id="rId3"/>
    <p:sldId id="294" r:id="rId4"/>
    <p:sldId id="295" r:id="rId5"/>
    <p:sldId id="296" r:id="rId6"/>
    <p:sldId id="258" r:id="rId7"/>
    <p:sldId id="259" r:id="rId8"/>
    <p:sldId id="260" r:id="rId9"/>
    <p:sldId id="277" r:id="rId10"/>
    <p:sldId id="261" r:id="rId11"/>
    <p:sldId id="278" r:id="rId12"/>
    <p:sldId id="264" r:id="rId13"/>
    <p:sldId id="279" r:id="rId14"/>
    <p:sldId id="274" r:id="rId15"/>
    <p:sldId id="257" r:id="rId16"/>
    <p:sldId id="280" r:id="rId17"/>
    <p:sldId id="275" r:id="rId18"/>
    <p:sldId id="276" r:id="rId19"/>
    <p:sldId id="270" r:id="rId20"/>
    <p:sldId id="273" r:id="rId21"/>
    <p:sldId id="288" r:id="rId22"/>
    <p:sldId id="282" r:id="rId23"/>
    <p:sldId id="291" r:id="rId24"/>
    <p:sldId id="281" r:id="rId25"/>
    <p:sldId id="271" r:id="rId26"/>
    <p:sldId id="263" r:id="rId27"/>
    <p:sldId id="262" r:id="rId28"/>
    <p:sldId id="283" r:id="rId29"/>
    <p:sldId id="285" r:id="rId30"/>
    <p:sldId id="286" r:id="rId31"/>
    <p:sldId id="284" r:id="rId32"/>
    <p:sldId id="289" r:id="rId33"/>
    <p:sldId id="292" r:id="rId34"/>
    <p:sldId id="272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45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7" Type="http://schemas.openxmlformats.org/officeDocument/2006/relationships/slide" Target="slides/slide6.xml"/><Relationship Id="rId36" Type="http://schemas.openxmlformats.org/officeDocument/2006/relationships/slide" Target="slides/slide35.xml"/><Relationship Id="rId4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theme" Target="theme/theme1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ict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59279-3D0C-D641-98B5-AE7FA4116D98}" type="datetimeFigureOut">
              <a:rPr lang="en-US" smtClean="0"/>
              <a:pPr/>
              <a:t>8/9/09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4307E-D706-2345-9256-3C17B4E3E3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B329B-ED33-4E41-B10F-9136455B987C}" type="datetimeFigureOut">
              <a:rPr lang="en-US" smtClean="0"/>
              <a:pPr/>
              <a:t>8/9/09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185CB-902C-DB4C-A99A-3A31DFC675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543789B-9F06-1F45-AE66-A84ECF75B065}" type="slidenum">
              <a:rPr lang="en-GB"/>
              <a:pPr/>
              <a:t>3</a:t>
            </a:fld>
            <a:endParaRPr lang="en-GB"/>
          </a:p>
        </p:txBody>
      </p:sp>
      <p:sp>
        <p:nvSpPr>
          <p:cNvPr id="573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3E52B8E-FB96-2A41-9AE7-15766F31E343}" type="slidenum">
              <a:rPr lang="en-GB"/>
              <a:pPr/>
              <a:t>4</a:t>
            </a:fld>
            <a:endParaRPr lang="en-GB"/>
          </a:p>
        </p:txBody>
      </p:sp>
      <p:sp>
        <p:nvSpPr>
          <p:cNvPr id="5836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C145D9-82C6-7E4E-9FD9-4BD261EFD340}" type="slidenum">
              <a:rPr lang="en-GB"/>
              <a:pPr/>
              <a:t>5</a:t>
            </a:fld>
            <a:endParaRPr lang="en-GB"/>
          </a:p>
        </p:txBody>
      </p:sp>
      <p:sp>
        <p:nvSpPr>
          <p:cNvPr id="593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Charmed Exotics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Charmed Exotics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Charmed Exotics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Charmed Exotics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Charmed Exotics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Charmed Exotics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Charmed Exotics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Charmed Exotics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Charmed Exotics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Charmed Exotics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Charmed Exotics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August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Charmed Exotics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3B478-7282-904F-8ED9-4BBB33FCC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df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wmf"/><Relationship Id="rId5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0.pd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df"/><Relationship Id="rId3" Type="http://schemas.openxmlformats.org/officeDocument/2006/relationships/image" Target="../media/image19.png"/><Relationship Id="rId5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df"/><Relationship Id="rId3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6.jpe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25.jpeg"/><Relationship Id="rId5" Type="http://schemas.openxmlformats.org/officeDocument/2006/relationships/oleObject" Target="../embeddings/Microsoft_Equation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29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df"/><Relationship Id="rId3" Type="http://schemas.openxmlformats.org/officeDocument/2006/relationships/image" Target="../media/image28.png"/><Relationship Id="rId5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df"/><Relationship Id="rId3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5.pdf"/><Relationship Id="rId5" Type="http://schemas.openxmlformats.org/officeDocument/2006/relationships/image" Target="../media/image36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df"/><Relationship Id="rId3" Type="http://schemas.openxmlformats.org/officeDocument/2006/relationships/image" Target="../media/image34.png"/><Relationship Id="rId6" Type="http://schemas.openxmlformats.org/officeDocument/2006/relationships/image" Target="../media/image37.pd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4" Type="http://schemas.openxmlformats.org/officeDocument/2006/relationships/image" Target="../media/image41.png"/><Relationship Id="rId10" Type="http://schemas.openxmlformats.org/officeDocument/2006/relationships/image" Target="../media/image47.png"/><Relationship Id="rId5" Type="http://schemas.openxmlformats.org/officeDocument/2006/relationships/image" Target="../media/image42.png"/><Relationship Id="rId7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9" Type="http://schemas.openxmlformats.org/officeDocument/2006/relationships/image" Target="../media/image46.png"/><Relationship Id="rId3" Type="http://schemas.openxmlformats.org/officeDocument/2006/relationships/image" Target="../media/image40.png"/><Relationship Id="rId6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.xml"/><Relationship Id="rId5" Type="http://schemas.openxmlformats.org/officeDocument/2006/relationships/oleObject" Target="../embeddings/Microsoft_Equation2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df"/><Relationship Id="rId3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3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3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QCD Exotics at BNL and </a:t>
            </a:r>
            <a:r>
              <a:rPr lang="en-US" dirty="0" err="1" smtClean="0"/>
              <a:t>JLab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Curtis A. Meyer</a:t>
            </a:r>
          </a:p>
          <a:p>
            <a:r>
              <a:rPr lang="en-US" dirty="0" smtClean="0"/>
              <a:t>Carnegie Mellon University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2209800" y="152400"/>
            <a:ext cx="4114800" cy="609600"/>
          </a:xfrm>
          <a:prstGeom prst="roundRect">
            <a:avLst>
              <a:gd name="adj" fmla="val 259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299200" y="625475"/>
            <a:ext cx="2389188" cy="1658938"/>
            <a:chOff x="3968" y="394"/>
            <a:chExt cx="1505" cy="1045"/>
          </a:xfrm>
        </p:grpSpPr>
        <p:sp>
          <p:nvSpPr>
            <p:cNvPr id="15366" name="Line 6"/>
            <p:cNvSpPr>
              <a:spLocks noChangeShapeType="1"/>
            </p:cNvSpPr>
            <p:nvPr/>
          </p:nvSpPr>
          <p:spPr bwMode="auto">
            <a:xfrm>
              <a:off x="4064" y="680"/>
              <a:ext cx="624" cy="1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7" name="Line 7"/>
            <p:cNvSpPr>
              <a:spLocks noChangeShapeType="1"/>
            </p:cNvSpPr>
            <p:nvPr/>
          </p:nvSpPr>
          <p:spPr bwMode="auto">
            <a:xfrm>
              <a:off x="4064" y="1160"/>
              <a:ext cx="624" cy="1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8" name="Line 8"/>
            <p:cNvSpPr>
              <a:spLocks noChangeShapeType="1"/>
            </p:cNvSpPr>
            <p:nvPr/>
          </p:nvSpPr>
          <p:spPr bwMode="auto">
            <a:xfrm flipV="1">
              <a:off x="4688" y="439"/>
              <a:ext cx="672" cy="242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9" name="Line 9"/>
            <p:cNvSpPr>
              <a:spLocks noChangeShapeType="1"/>
            </p:cNvSpPr>
            <p:nvPr/>
          </p:nvSpPr>
          <p:spPr bwMode="auto">
            <a:xfrm>
              <a:off x="4688" y="1160"/>
              <a:ext cx="672" cy="240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0" name="Line 10"/>
            <p:cNvSpPr>
              <a:spLocks noChangeShapeType="1"/>
            </p:cNvSpPr>
            <p:nvPr/>
          </p:nvSpPr>
          <p:spPr bwMode="auto">
            <a:xfrm>
              <a:off x="5024" y="776"/>
              <a:ext cx="1" cy="288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Line 11"/>
            <p:cNvSpPr>
              <a:spLocks noChangeShapeType="1"/>
            </p:cNvSpPr>
            <p:nvPr/>
          </p:nvSpPr>
          <p:spPr bwMode="auto">
            <a:xfrm>
              <a:off x="5024" y="1064"/>
              <a:ext cx="384" cy="144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Line 12"/>
            <p:cNvSpPr>
              <a:spLocks noChangeShapeType="1"/>
            </p:cNvSpPr>
            <p:nvPr/>
          </p:nvSpPr>
          <p:spPr bwMode="auto">
            <a:xfrm>
              <a:off x="5072" y="776"/>
              <a:ext cx="1" cy="1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3" name="Line 13"/>
            <p:cNvSpPr>
              <a:spLocks noChangeShapeType="1"/>
            </p:cNvSpPr>
            <p:nvPr/>
          </p:nvSpPr>
          <p:spPr bwMode="auto">
            <a:xfrm flipV="1">
              <a:off x="5024" y="631"/>
              <a:ext cx="384" cy="146"/>
            </a:xfrm>
            <a:prstGeom prst="line">
              <a:avLst/>
            </a:prstGeom>
            <a:noFill/>
            <a:ln w="2556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4" name="Oval 14"/>
            <p:cNvSpPr>
              <a:spLocks noChangeArrowheads="1"/>
            </p:cNvSpPr>
            <p:nvPr/>
          </p:nvSpPr>
          <p:spPr bwMode="auto">
            <a:xfrm>
              <a:off x="3968" y="632"/>
              <a:ext cx="96" cy="624"/>
            </a:xfrm>
            <a:prstGeom prst="ellipse">
              <a:avLst/>
            </a:prstGeom>
            <a:solidFill>
              <a:srgbClr val="0088E4"/>
            </a:solidFill>
            <a:ln w="25560">
              <a:solidFill>
                <a:srgbClr val="008AE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5" name="Oval 15"/>
            <p:cNvSpPr>
              <a:spLocks noChangeArrowheads="1"/>
            </p:cNvSpPr>
            <p:nvPr/>
          </p:nvSpPr>
          <p:spPr bwMode="auto">
            <a:xfrm rot="1200000">
              <a:off x="5361" y="1159"/>
              <a:ext cx="96" cy="288"/>
            </a:xfrm>
            <a:prstGeom prst="ellipse">
              <a:avLst/>
            </a:prstGeom>
            <a:solidFill>
              <a:srgbClr val="0088E4"/>
            </a:solidFill>
            <a:ln w="25560">
              <a:solidFill>
                <a:srgbClr val="008AE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6" name="Oval 16"/>
            <p:cNvSpPr>
              <a:spLocks noChangeArrowheads="1"/>
            </p:cNvSpPr>
            <p:nvPr/>
          </p:nvSpPr>
          <p:spPr bwMode="auto">
            <a:xfrm rot="20940000">
              <a:off x="5359" y="393"/>
              <a:ext cx="96" cy="288"/>
            </a:xfrm>
            <a:prstGeom prst="ellipse">
              <a:avLst/>
            </a:prstGeom>
            <a:solidFill>
              <a:srgbClr val="0088E4"/>
            </a:solidFill>
            <a:ln w="25560">
              <a:solidFill>
                <a:srgbClr val="008AE8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77" name="AutoShape 17"/>
          <p:cNvSpPr>
            <a:spLocks noChangeArrowheads="1"/>
          </p:cNvSpPr>
          <p:nvPr/>
        </p:nvSpPr>
        <p:spPr bwMode="auto">
          <a:xfrm>
            <a:off x="304800" y="914400"/>
            <a:ext cx="5138738" cy="1150938"/>
          </a:xfrm>
          <a:prstGeom prst="roundRect">
            <a:avLst>
              <a:gd name="adj" fmla="val 13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lnSpc>
                <a:spcPct val="90000"/>
              </a:lnSpc>
              <a:buClr>
                <a:srgbClr val="FF66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000066"/>
                </a:solidFill>
                <a:latin typeface="Comic Sans MS" pitchFamily="64" charset="0"/>
              </a:rPr>
              <a:t>The angular momentum in the flux </a:t>
            </a:r>
          </a:p>
          <a:p>
            <a:pPr eaLnBrk="0" hangingPunct="0">
              <a:buClr>
                <a:srgbClr val="FF66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000066"/>
                </a:solidFill>
                <a:latin typeface="Comic Sans MS" pitchFamily="64" charset="0"/>
              </a:rPr>
              <a:t>tube stays in one of the daughter </a:t>
            </a:r>
          </a:p>
          <a:p>
            <a:pPr eaLnBrk="0" hangingPunct="0">
              <a:buClr>
                <a:srgbClr val="FF66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000066"/>
                </a:solidFill>
                <a:latin typeface="Comic Sans MS" pitchFamily="64" charset="0"/>
              </a:rPr>
              <a:t>mesons (an  (L=1) and (L=0) meson).</a:t>
            </a:r>
          </a:p>
        </p:txBody>
      </p:sp>
      <p:sp>
        <p:nvSpPr>
          <p:cNvPr id="15378" name="AutoShape 18"/>
          <p:cNvSpPr>
            <a:spLocks noChangeArrowheads="1"/>
          </p:cNvSpPr>
          <p:nvPr/>
        </p:nvSpPr>
        <p:spPr bwMode="auto">
          <a:xfrm>
            <a:off x="228600" y="2667000"/>
            <a:ext cx="3430588" cy="3014663"/>
          </a:xfrm>
          <a:prstGeom prst="roundRect">
            <a:avLst>
              <a:gd name="adj" fmla="val 51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Clr>
                <a:srgbClr val="FFFFFF"/>
              </a:buClr>
              <a:buSzPct val="100000"/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latin typeface="Symbol" pitchFamily="16" charset="2"/>
              </a:rPr>
              <a:t></a:t>
            </a:r>
            <a:r>
              <a:rPr lang="en-GB" sz="2400" baseline="-25000">
                <a:latin typeface="Comic Sans MS" pitchFamily="64" charset="0"/>
              </a:rPr>
              <a:t>1</a:t>
            </a:r>
            <a:r>
              <a:rPr lang="en-GB" sz="2400">
                <a:latin typeface="Symbol" pitchFamily="16" charset="2"/>
              </a:rPr>
              <a:t></a:t>
            </a:r>
            <a:r>
              <a:rPr lang="en-GB" sz="2400">
                <a:latin typeface="Comic Sans MS" pitchFamily="64" charset="0"/>
              </a:rPr>
              <a:t> </a:t>
            </a:r>
            <a:r>
              <a:rPr lang="en-GB" sz="2400">
                <a:latin typeface="Symbol" pitchFamily="16" charset="2"/>
              </a:rPr>
              <a:t></a:t>
            </a:r>
            <a:r>
              <a:rPr lang="en-GB" sz="2400">
                <a:latin typeface="Comic Sans MS" pitchFamily="64" charset="0"/>
              </a:rPr>
              <a:t>b</a:t>
            </a:r>
            <a:r>
              <a:rPr lang="en-GB" sz="2400" baseline="-25000">
                <a:latin typeface="Comic Sans MS" pitchFamily="64" charset="0"/>
              </a:rPr>
              <a:t>1 </a:t>
            </a:r>
            <a:r>
              <a:rPr lang="en-GB" sz="2400">
                <a:latin typeface="Comic Sans MS" pitchFamily="64" charset="0"/>
              </a:rPr>
              <a:t>, </a:t>
            </a:r>
            <a:r>
              <a:rPr lang="en-GB" sz="2400">
                <a:latin typeface="Symbol" pitchFamily="16" charset="2"/>
              </a:rPr>
              <a:t></a:t>
            </a:r>
            <a:r>
              <a:rPr lang="en-GB" sz="2400">
                <a:latin typeface="Comic Sans MS" pitchFamily="64" charset="0"/>
              </a:rPr>
              <a:t>f</a:t>
            </a:r>
            <a:r>
              <a:rPr lang="en-GB" sz="2400" baseline="-25000">
                <a:latin typeface="Comic Sans MS" pitchFamily="64" charset="0"/>
              </a:rPr>
              <a:t>1 </a:t>
            </a:r>
            <a:r>
              <a:rPr lang="en-GB" sz="2400">
                <a:latin typeface="Comic Sans MS" pitchFamily="64" charset="0"/>
              </a:rPr>
              <a:t>, </a:t>
            </a:r>
            <a:r>
              <a:rPr lang="en-GB" sz="2400">
                <a:latin typeface="Symbol" pitchFamily="16" charset="2"/>
              </a:rPr>
              <a:t></a:t>
            </a:r>
            <a:r>
              <a:rPr lang="en-GB" sz="2400">
                <a:latin typeface="Comic Sans MS" pitchFamily="64" charset="0"/>
              </a:rPr>
              <a:t> , </a:t>
            </a:r>
            <a:r>
              <a:rPr lang="en-GB" sz="2400">
                <a:latin typeface="Symbol" pitchFamily="16" charset="2"/>
              </a:rPr>
              <a:t></a:t>
            </a:r>
            <a:r>
              <a:rPr lang="en-GB" sz="2400">
                <a:latin typeface="Comic Sans MS" pitchFamily="64" charset="0"/>
              </a:rPr>
              <a:t>a</a:t>
            </a:r>
            <a:r>
              <a:rPr lang="en-GB" sz="2400" baseline="-25000">
                <a:latin typeface="Comic Sans MS" pitchFamily="64" charset="0"/>
              </a:rPr>
              <a:t>1 </a:t>
            </a:r>
            <a:endParaRPr lang="en-GB" sz="2400">
              <a:latin typeface="Comic Sans MS" pitchFamily="64" charset="0"/>
            </a:endParaRPr>
          </a:p>
          <a:p>
            <a:pPr eaLnBrk="0" hangingPunct="0">
              <a:buClr>
                <a:srgbClr val="FFFFFF"/>
              </a:buClr>
              <a:buSzPct val="100000"/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latin typeface="Symbol" pitchFamily="16" charset="2"/>
              </a:rPr>
              <a:t></a:t>
            </a:r>
            <a:r>
              <a:rPr lang="en-GB" sz="2400" baseline="-25000">
                <a:latin typeface="Comic Sans MS" pitchFamily="64" charset="0"/>
              </a:rPr>
              <a:t>1</a:t>
            </a:r>
            <a:r>
              <a:rPr lang="en-GB" sz="2400">
                <a:latin typeface="Symbol" pitchFamily="16" charset="2"/>
              </a:rPr>
              <a:t></a:t>
            </a:r>
            <a:r>
              <a:rPr lang="en-GB" sz="2400">
                <a:latin typeface="Comic Sans MS" pitchFamily="64" charset="0"/>
              </a:rPr>
              <a:t>(1300)</a:t>
            </a:r>
            <a:r>
              <a:rPr lang="en-GB" sz="2400">
                <a:latin typeface="Symbol" pitchFamily="16" charset="2"/>
              </a:rPr>
              <a:t></a:t>
            </a:r>
            <a:r>
              <a:rPr lang="en-GB" sz="2400">
                <a:latin typeface="Comic Sans MS" pitchFamily="64" charset="0"/>
              </a:rPr>
              <a:t> , a</a:t>
            </a:r>
            <a:r>
              <a:rPr lang="en-GB" sz="2400" baseline="-25000">
                <a:latin typeface="Comic Sans MS" pitchFamily="64" charset="0"/>
              </a:rPr>
              <a:t>1</a:t>
            </a:r>
            <a:r>
              <a:rPr lang="en-GB" sz="2400">
                <a:latin typeface="Symbol" pitchFamily="16" charset="2"/>
              </a:rPr>
              <a:t></a:t>
            </a:r>
            <a:r>
              <a:rPr lang="en-GB" sz="2400">
                <a:latin typeface="Comic Sans MS" pitchFamily="64" charset="0"/>
              </a:rPr>
              <a:t>      </a:t>
            </a:r>
            <a:endParaRPr lang="en-GB" sz="2400">
              <a:latin typeface="Symbol" pitchFamily="16" charset="2"/>
            </a:endParaRPr>
          </a:p>
          <a:p>
            <a:pPr eaLnBrk="0" hangingPunct="0">
              <a:buClr>
                <a:srgbClr val="FFFFFF"/>
              </a:buClr>
              <a:buSzPct val="100000"/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>
              <a:latin typeface="Symbol" pitchFamily="16" charset="2"/>
            </a:endParaRP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latin typeface="Comic Sans MS" pitchFamily="64" charset="0"/>
              </a:rPr>
              <a:t>b</a:t>
            </a:r>
            <a:r>
              <a:rPr lang="en-GB" sz="2400" baseline="-25000">
                <a:latin typeface="Comic Sans MS" pitchFamily="64" charset="0"/>
              </a:rPr>
              <a:t>2 </a:t>
            </a:r>
            <a:r>
              <a:rPr lang="en-GB" sz="2400">
                <a:latin typeface="Symbol" pitchFamily="16" charset="2"/>
              </a:rPr>
              <a:t></a:t>
            </a:r>
            <a:r>
              <a:rPr lang="en-GB" sz="2400">
                <a:latin typeface="Comic Sans MS" pitchFamily="64" charset="0"/>
              </a:rPr>
              <a:t> a</a:t>
            </a:r>
            <a:r>
              <a:rPr lang="en-GB" sz="2400" baseline="-25000">
                <a:latin typeface="Comic Sans MS" pitchFamily="64" charset="0"/>
              </a:rPr>
              <a:t>1</a:t>
            </a:r>
            <a:r>
              <a:rPr lang="en-GB" sz="2400">
                <a:latin typeface="Symbol" pitchFamily="16" charset="2"/>
              </a:rPr>
              <a:t></a:t>
            </a:r>
            <a:r>
              <a:rPr lang="en-GB" sz="2400">
                <a:latin typeface="Comic Sans MS" pitchFamily="64" charset="0"/>
              </a:rPr>
              <a:t> , h</a:t>
            </a:r>
            <a:r>
              <a:rPr lang="en-GB" sz="2400" baseline="-25000">
                <a:latin typeface="Comic Sans MS" pitchFamily="64" charset="0"/>
              </a:rPr>
              <a:t>1</a:t>
            </a:r>
            <a:r>
              <a:rPr lang="en-GB" sz="2400">
                <a:latin typeface="Symbol" pitchFamily="16" charset="2"/>
              </a:rPr>
              <a:t></a:t>
            </a:r>
            <a:r>
              <a:rPr lang="en-GB" sz="2400">
                <a:latin typeface="Comic Sans MS" pitchFamily="64" charset="0"/>
              </a:rPr>
              <a:t>, </a:t>
            </a:r>
            <a:r>
              <a:rPr lang="en-GB" sz="2400">
                <a:latin typeface="Symbol" pitchFamily="16" charset="2"/>
              </a:rPr>
              <a:t></a:t>
            </a:r>
            <a:r>
              <a:rPr lang="en-GB" sz="2400">
                <a:latin typeface="Comic Sans MS" pitchFamily="64" charset="0"/>
              </a:rPr>
              <a:t>a</a:t>
            </a:r>
            <a:r>
              <a:rPr lang="en-GB" sz="2400" baseline="-25000">
                <a:latin typeface="Comic Sans MS" pitchFamily="64" charset="0"/>
              </a:rPr>
              <a:t>2</a:t>
            </a:r>
            <a:r>
              <a:rPr lang="en-GB" sz="2400">
                <a:latin typeface="Symbol" pitchFamily="16" charset="2"/>
              </a:rPr>
              <a:t></a:t>
            </a: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latin typeface="Comic Sans MS" pitchFamily="64" charset="0"/>
              </a:rPr>
              <a:t>h</a:t>
            </a:r>
            <a:r>
              <a:rPr lang="en-GB" sz="2400" baseline="-25000">
                <a:latin typeface="Comic Sans MS" pitchFamily="64" charset="0"/>
              </a:rPr>
              <a:t>2 </a:t>
            </a:r>
            <a:r>
              <a:rPr lang="en-GB" sz="2400">
                <a:latin typeface="Symbol" pitchFamily="16" charset="2"/>
              </a:rPr>
              <a:t></a:t>
            </a:r>
            <a:r>
              <a:rPr lang="en-GB" sz="2400">
                <a:latin typeface="Comic Sans MS" pitchFamily="64" charset="0"/>
              </a:rPr>
              <a:t> b</a:t>
            </a:r>
            <a:r>
              <a:rPr lang="en-GB" sz="2400" baseline="-25000">
                <a:latin typeface="Comic Sans MS" pitchFamily="64" charset="0"/>
              </a:rPr>
              <a:t>1</a:t>
            </a:r>
            <a:r>
              <a:rPr lang="en-GB" sz="2400">
                <a:latin typeface="Symbol" pitchFamily="16" charset="2"/>
              </a:rPr>
              <a:t></a:t>
            </a:r>
            <a:r>
              <a:rPr lang="en-GB" sz="2400">
                <a:latin typeface="Comic Sans MS" pitchFamily="64" charset="0"/>
              </a:rPr>
              <a:t> , </a:t>
            </a:r>
            <a:r>
              <a:rPr lang="en-GB" sz="2400">
                <a:latin typeface="Symbol" pitchFamily="16" charset="2"/>
              </a:rPr>
              <a:t></a:t>
            </a:r>
          </a:p>
          <a:p>
            <a:pPr eaLnBrk="0" hangingPunct="0">
              <a:buClr>
                <a:srgbClr val="FFFFFF"/>
              </a:buClr>
              <a:buSzPct val="100000"/>
              <a:buFont typeface="Symbol" pitchFamily="16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400">
              <a:latin typeface="Symbol" pitchFamily="16" charset="2"/>
            </a:endParaRP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latin typeface="Comic Sans MS" pitchFamily="64" charset="0"/>
              </a:rPr>
              <a:t>b</a:t>
            </a:r>
            <a:r>
              <a:rPr lang="en-GB" sz="2400" baseline="-25000">
                <a:latin typeface="Comic Sans MS" pitchFamily="64" charset="0"/>
              </a:rPr>
              <a:t>0 </a:t>
            </a:r>
            <a:r>
              <a:rPr lang="en-GB" sz="2400">
                <a:latin typeface="Symbol" pitchFamily="16" charset="2"/>
              </a:rPr>
              <a:t></a:t>
            </a:r>
            <a:r>
              <a:rPr lang="en-GB" sz="2400">
                <a:latin typeface="Comic Sans MS" pitchFamily="64" charset="0"/>
              </a:rPr>
              <a:t> </a:t>
            </a:r>
            <a:r>
              <a:rPr lang="en-GB" sz="2400">
                <a:latin typeface="Symbol" pitchFamily="16" charset="2"/>
              </a:rPr>
              <a:t></a:t>
            </a:r>
            <a:r>
              <a:rPr lang="en-GB" sz="2400">
                <a:latin typeface="Comic Sans MS" pitchFamily="64" charset="0"/>
              </a:rPr>
              <a:t>(1300)</a:t>
            </a:r>
            <a:r>
              <a:rPr lang="en-GB" sz="2400">
                <a:latin typeface="Symbol" pitchFamily="16" charset="2"/>
              </a:rPr>
              <a:t></a:t>
            </a:r>
            <a:r>
              <a:rPr lang="en-GB" sz="2400">
                <a:latin typeface="Comic Sans MS" pitchFamily="64" charset="0"/>
              </a:rPr>
              <a:t> , h</a:t>
            </a:r>
            <a:r>
              <a:rPr lang="en-GB" sz="2400" baseline="-25000">
                <a:latin typeface="Comic Sans MS" pitchFamily="64" charset="0"/>
              </a:rPr>
              <a:t>1</a:t>
            </a:r>
            <a:r>
              <a:rPr lang="en-GB" sz="2400">
                <a:latin typeface="Symbol" pitchFamily="16" charset="2"/>
              </a:rPr>
              <a:t></a:t>
            </a: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latin typeface="Comic Sans MS" pitchFamily="64" charset="0"/>
              </a:rPr>
              <a:t>h</a:t>
            </a:r>
            <a:r>
              <a:rPr lang="en-GB" sz="2400" baseline="-25000">
                <a:latin typeface="Comic Sans MS" pitchFamily="64" charset="0"/>
              </a:rPr>
              <a:t>0 </a:t>
            </a:r>
            <a:r>
              <a:rPr lang="en-GB" sz="2400">
                <a:latin typeface="Symbol" pitchFamily="16" charset="2"/>
              </a:rPr>
              <a:t></a:t>
            </a:r>
            <a:r>
              <a:rPr lang="en-GB" sz="2400">
                <a:latin typeface="Comic Sans MS" pitchFamily="64" charset="0"/>
              </a:rPr>
              <a:t> b</a:t>
            </a:r>
            <a:r>
              <a:rPr lang="en-GB" sz="2400" baseline="-25000">
                <a:latin typeface="Comic Sans MS" pitchFamily="64" charset="0"/>
              </a:rPr>
              <a:t>1</a:t>
            </a:r>
            <a:r>
              <a:rPr lang="en-GB" sz="2400">
                <a:latin typeface="Symbol" pitchFamily="16" charset="2"/>
              </a:rPr>
              <a:t></a:t>
            </a:r>
            <a:r>
              <a:rPr lang="en-GB" sz="2400">
                <a:latin typeface="Comic Sans MS" pitchFamily="64" charset="0"/>
              </a:rPr>
              <a:t> , h</a:t>
            </a:r>
            <a:r>
              <a:rPr lang="en-GB" sz="2400" baseline="-25000">
                <a:latin typeface="Comic Sans MS" pitchFamily="64" charset="0"/>
              </a:rPr>
              <a:t>1</a:t>
            </a:r>
            <a:r>
              <a:rPr lang="en-GB" sz="2400">
                <a:latin typeface="Symbol" pitchFamily="16" charset="2"/>
              </a:rPr>
              <a:t>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588125" y="1155700"/>
            <a:ext cx="736600" cy="641350"/>
            <a:chOff x="4150" y="728"/>
            <a:chExt cx="464" cy="404"/>
          </a:xfrm>
        </p:grpSpPr>
        <p:sp>
          <p:nvSpPr>
            <p:cNvPr id="15380" name="AutoShape 20"/>
            <p:cNvSpPr>
              <a:spLocks noChangeArrowheads="1"/>
            </p:cNvSpPr>
            <p:nvPr/>
          </p:nvSpPr>
          <p:spPr bwMode="auto">
            <a:xfrm>
              <a:off x="4150" y="845"/>
              <a:ext cx="465" cy="288"/>
            </a:xfrm>
            <a:prstGeom prst="roundRect">
              <a:avLst>
                <a:gd name="adj" fmla="val 34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lnSpc>
                  <a:spcPct val="90000"/>
                </a:lnSpc>
                <a:buClr>
                  <a:srgbClr val="FFFFFF"/>
                </a:buClr>
                <a:buSzPct val="100000"/>
                <a:buFont typeface="Comic Sans MS" pitchFamily="6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>
                  <a:latin typeface="Comic Sans MS" pitchFamily="64" charset="0"/>
                </a:rPr>
                <a:t>L</a:t>
              </a:r>
              <a:r>
                <a:rPr lang="en-GB" sz="2400" baseline="-25000">
                  <a:solidFill>
                    <a:srgbClr val="660033"/>
                  </a:solidFill>
                  <a:latin typeface="Comic Sans MS" pitchFamily="64" charset="0"/>
                </a:rPr>
                <a:t>flux</a:t>
              </a:r>
            </a:p>
          </p:txBody>
        </p:sp>
        <p:sp>
          <p:nvSpPr>
            <p:cNvPr id="15381" name="Line 21"/>
            <p:cNvSpPr>
              <a:spLocks noChangeShapeType="1"/>
            </p:cNvSpPr>
            <p:nvPr/>
          </p:nvSpPr>
          <p:spPr bwMode="auto">
            <a:xfrm flipV="1">
              <a:off x="4160" y="727"/>
              <a:ext cx="1" cy="394"/>
            </a:xfrm>
            <a:prstGeom prst="line">
              <a:avLst/>
            </a:prstGeom>
            <a:noFill/>
            <a:ln w="50760">
              <a:solidFill>
                <a:srgbClr val="66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7561263" y="525463"/>
            <a:ext cx="909637" cy="700087"/>
            <a:chOff x="4763" y="331"/>
            <a:chExt cx="573" cy="441"/>
          </a:xfrm>
        </p:grpSpPr>
        <p:sp>
          <p:nvSpPr>
            <p:cNvPr id="15383" name="AutoShape 23"/>
            <p:cNvSpPr>
              <a:spLocks noChangeArrowheads="1"/>
            </p:cNvSpPr>
            <p:nvPr/>
          </p:nvSpPr>
          <p:spPr bwMode="auto">
            <a:xfrm rot="20280000">
              <a:off x="4834" y="409"/>
              <a:ext cx="465" cy="287"/>
            </a:xfrm>
            <a:prstGeom prst="roundRect">
              <a:avLst>
                <a:gd name="adj" fmla="val 34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lnSpc>
                  <a:spcPct val="90000"/>
                </a:lnSpc>
                <a:buClr>
                  <a:srgbClr val="FFFFFF"/>
                </a:buClr>
                <a:buSzPct val="100000"/>
                <a:buFont typeface="Comic Sans MS" pitchFamily="6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2400">
                  <a:latin typeface="Comic Sans MS" pitchFamily="64" charset="0"/>
                </a:rPr>
                <a:t>L</a:t>
              </a:r>
              <a:r>
                <a:rPr lang="en-GB" sz="2400" baseline="-25000">
                  <a:solidFill>
                    <a:srgbClr val="660033"/>
                  </a:solidFill>
                  <a:latin typeface="Comic Sans MS" pitchFamily="64" charset="0"/>
                </a:rPr>
                <a:t>flux</a:t>
              </a:r>
            </a:p>
          </p:txBody>
        </p:sp>
        <p:sp>
          <p:nvSpPr>
            <p:cNvPr id="15384" name="Line 24"/>
            <p:cNvSpPr>
              <a:spLocks noChangeShapeType="1"/>
            </p:cNvSpPr>
            <p:nvPr/>
          </p:nvSpPr>
          <p:spPr bwMode="auto">
            <a:xfrm flipH="1" flipV="1">
              <a:off x="4762" y="394"/>
              <a:ext cx="150" cy="364"/>
            </a:xfrm>
            <a:prstGeom prst="line">
              <a:avLst/>
            </a:prstGeom>
            <a:noFill/>
            <a:ln w="50760">
              <a:solidFill>
                <a:srgbClr val="66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85" name="AutoShape 25"/>
          <p:cNvSpPr>
            <a:spLocks noChangeArrowheads="1"/>
          </p:cNvSpPr>
          <p:nvPr/>
        </p:nvSpPr>
        <p:spPr bwMode="auto">
          <a:xfrm>
            <a:off x="304800" y="2133600"/>
            <a:ext cx="4911725" cy="420688"/>
          </a:xfrm>
          <a:prstGeom prst="roundRect">
            <a:avLst>
              <a:gd name="adj" fmla="val 34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lnSpc>
                <a:spcPct val="90000"/>
              </a:lnSpc>
              <a:buClr>
                <a:srgbClr val="FF00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solidFill>
                  <a:srgbClr val="6600CC"/>
                </a:solidFill>
                <a:latin typeface="Comic Sans MS" pitchFamily="64" charset="0"/>
              </a:rPr>
              <a:t>Exotic Quantum Number Hybrids</a:t>
            </a:r>
          </a:p>
        </p:txBody>
      </p:sp>
      <p:sp>
        <p:nvSpPr>
          <p:cNvPr id="15386" name="Freeform 26"/>
          <p:cNvSpPr>
            <a:spLocks noChangeArrowheads="1"/>
          </p:cNvSpPr>
          <p:nvPr/>
        </p:nvSpPr>
        <p:spPr bwMode="auto">
          <a:xfrm>
            <a:off x="3962400" y="2667000"/>
            <a:ext cx="88900" cy="3098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3" y="717"/>
              </a:cxn>
              <a:cxn ang="0">
                <a:pos x="123" y="3586"/>
              </a:cxn>
              <a:cxn ang="0">
                <a:pos x="247" y="4303"/>
              </a:cxn>
              <a:cxn ang="0">
                <a:pos x="123" y="5021"/>
              </a:cxn>
              <a:cxn ang="0">
                <a:pos x="123" y="7890"/>
              </a:cxn>
              <a:cxn ang="0">
                <a:pos x="0" y="8607"/>
              </a:cxn>
            </a:cxnLst>
            <a:rect l="0" t="0" r="r" b="b"/>
            <a:pathLst>
              <a:path w="248" h="8608">
                <a:moveTo>
                  <a:pt x="0" y="0"/>
                </a:moveTo>
                <a:cubicBezTo>
                  <a:pt x="61" y="0"/>
                  <a:pt x="123" y="358"/>
                  <a:pt x="123" y="717"/>
                </a:cubicBezTo>
                <a:lnTo>
                  <a:pt x="123" y="3586"/>
                </a:lnTo>
                <a:cubicBezTo>
                  <a:pt x="123" y="3945"/>
                  <a:pt x="185" y="4303"/>
                  <a:pt x="247" y="4303"/>
                </a:cubicBezTo>
                <a:cubicBezTo>
                  <a:pt x="185" y="4303"/>
                  <a:pt x="123" y="4662"/>
                  <a:pt x="123" y="5021"/>
                </a:cubicBezTo>
                <a:lnTo>
                  <a:pt x="123" y="7890"/>
                </a:lnTo>
                <a:cubicBezTo>
                  <a:pt x="123" y="8249"/>
                  <a:pt x="61" y="8607"/>
                  <a:pt x="0" y="8607"/>
                </a:cubicBezTo>
              </a:path>
            </a:pathLst>
          </a:custGeom>
          <a:noFill/>
          <a:ln w="2556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7" name="AutoShape 27"/>
          <p:cNvSpPr>
            <a:spLocks noChangeArrowheads="1"/>
          </p:cNvSpPr>
          <p:nvPr/>
        </p:nvSpPr>
        <p:spPr bwMode="auto">
          <a:xfrm>
            <a:off x="4191000" y="2667000"/>
            <a:ext cx="2405063" cy="1150938"/>
          </a:xfrm>
          <a:prstGeom prst="roundRect">
            <a:avLst>
              <a:gd name="adj" fmla="val 13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lnSpc>
                <a:spcPct val="90000"/>
              </a:lnSpc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latin typeface="Comic Sans MS" pitchFamily="64" charset="0"/>
              </a:rPr>
              <a:t>Mass and model</a:t>
            </a: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latin typeface="Comic Sans MS" pitchFamily="64" charset="0"/>
              </a:rPr>
              <a:t>dependent </a:t>
            </a:r>
          </a:p>
          <a:p>
            <a:pPr eaLnBrk="0" hangingPunct="0">
              <a:buClr>
                <a:srgbClr val="FFFFFF"/>
              </a:buClr>
              <a:buSzPct val="100000"/>
              <a:buFont typeface="Comic Sans MS" pitchFamily="6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>
                <a:latin typeface="Comic Sans MS" pitchFamily="64" charset="0"/>
              </a:rPr>
              <a:t>predictions</a:t>
            </a:r>
          </a:p>
        </p:txBody>
      </p:sp>
      <p:sp>
        <p:nvSpPr>
          <p:cNvPr id="15388" name="Text Box 28"/>
          <p:cNvSpPr txBox="1">
            <a:spLocks noChangeArrowheads="1"/>
          </p:cNvSpPr>
          <p:nvPr/>
        </p:nvSpPr>
        <p:spPr bwMode="auto">
          <a:xfrm>
            <a:off x="0" y="0"/>
            <a:ext cx="4724400" cy="64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 anchorCtr="1">
            <a:spAutoFit/>
          </a:bodyPr>
          <a:lstStyle/>
          <a:p>
            <a:pPr algn="ctr">
              <a:buClr>
                <a:srgbClr val="CCEC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4" charset="0"/>
              </a:rPr>
              <a:t>Hybrid Decays</a:t>
            </a:r>
          </a:p>
        </p:txBody>
      </p:sp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4191000" y="3810000"/>
            <a:ext cx="33323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A50021"/>
                </a:solidFill>
              </a:rPr>
              <a:t>Populate final states with </a:t>
            </a:r>
            <a:endParaRPr lang="en-US" sz="2400" dirty="0" smtClean="0">
              <a:solidFill>
                <a:srgbClr val="A50021"/>
              </a:solidFill>
            </a:endParaRPr>
          </a:p>
          <a:p>
            <a:r>
              <a:rPr lang="en-US" sz="2400" dirty="0">
                <a:solidFill>
                  <a:srgbClr val="A50021"/>
                </a:solidFill>
                <a:latin typeface="cmmi10" pitchFamily="34" charset="0"/>
              </a:rPr>
              <a:t>π</a:t>
            </a:r>
            <a:r>
              <a:rPr lang="en-US" sz="2400" baseline="30000" dirty="0" smtClean="0">
                <a:solidFill>
                  <a:srgbClr val="A50021"/>
                </a:solidFill>
                <a:latin typeface="cmsy10" pitchFamily="32" charset="0"/>
              </a:rPr>
              <a:t>±</a:t>
            </a:r>
            <a:r>
              <a:rPr lang="en-US" sz="2400" dirty="0" smtClean="0">
                <a:solidFill>
                  <a:srgbClr val="A50021"/>
                </a:solidFill>
              </a:rPr>
              <a:t>,</a:t>
            </a:r>
            <a:r>
              <a:rPr lang="en-US" sz="2400" dirty="0">
                <a:solidFill>
                  <a:srgbClr val="A50021"/>
                </a:solidFill>
                <a:latin typeface="cmmi10" pitchFamily="34" charset="0"/>
              </a:rPr>
              <a:t>π</a:t>
            </a:r>
            <a:r>
              <a:rPr lang="en-US" sz="2400" baseline="30000" dirty="0" smtClean="0">
                <a:solidFill>
                  <a:srgbClr val="A50021"/>
                </a:solidFill>
                <a:latin typeface="cmmi10" pitchFamily="34" charset="0"/>
              </a:rPr>
              <a:t>0</a:t>
            </a:r>
            <a:r>
              <a:rPr lang="en-US" sz="2400" dirty="0">
                <a:solidFill>
                  <a:srgbClr val="A50021"/>
                </a:solidFill>
              </a:rPr>
              <a:t>,</a:t>
            </a:r>
            <a:r>
              <a:rPr lang="en-US" sz="2400" dirty="0" smtClean="0">
                <a:solidFill>
                  <a:srgbClr val="A50021"/>
                </a:solidFill>
              </a:rPr>
              <a:t>K</a:t>
            </a:r>
            <a:r>
              <a:rPr lang="en-US" sz="2400" baseline="30000" dirty="0">
                <a:solidFill>
                  <a:srgbClr val="A50021"/>
                </a:solidFill>
                <a:latin typeface="cmsy10" pitchFamily="32" charset="0"/>
              </a:rPr>
              <a:t>±</a:t>
            </a:r>
            <a:r>
              <a:rPr lang="en-US" sz="2400" dirty="0" smtClean="0">
                <a:solidFill>
                  <a:srgbClr val="A50021"/>
                </a:solidFill>
              </a:rPr>
              <a:t>,K</a:t>
            </a:r>
            <a:r>
              <a:rPr lang="en-US" sz="2400" baseline="30000" dirty="0" smtClean="0">
                <a:solidFill>
                  <a:srgbClr val="A50021"/>
                </a:solidFill>
              </a:rPr>
              <a:t>0</a:t>
            </a:r>
            <a:r>
              <a:rPr lang="en-US" sz="2400" dirty="0" smtClean="0">
                <a:solidFill>
                  <a:srgbClr val="A50021"/>
                </a:solidFill>
              </a:rPr>
              <a:t>,η,</a:t>
            </a:r>
            <a:r>
              <a:rPr lang="en-US" sz="2400" dirty="0" smtClean="0">
                <a:solidFill>
                  <a:srgbClr val="A50021"/>
                </a:solidFill>
                <a:latin typeface="cmmi10" pitchFamily="34" charset="0"/>
              </a:rPr>
              <a:t> </a:t>
            </a:r>
            <a:r>
              <a:rPr lang="en-US" sz="2400" dirty="0" smtClean="0">
                <a:solidFill>
                  <a:srgbClr val="A50021"/>
                </a:solidFill>
              </a:rPr>
              <a:t>(</a:t>
            </a:r>
            <a:r>
              <a:rPr lang="en-US" sz="2400" dirty="0" smtClean="0">
                <a:solidFill>
                  <a:srgbClr val="A50021"/>
                </a:solidFill>
                <a:latin typeface="cmmi10" pitchFamily="34" charset="0"/>
              </a:rPr>
              <a:t>photons</a:t>
            </a:r>
            <a:r>
              <a:rPr lang="en-US" sz="2400" dirty="0" smtClean="0">
                <a:solidFill>
                  <a:srgbClr val="A50021"/>
                </a:solidFill>
              </a:rPr>
              <a:t>)</a:t>
            </a:r>
            <a:endParaRPr lang="en-US" sz="2400" dirty="0">
              <a:solidFill>
                <a:srgbClr val="A50021"/>
              </a:solidFill>
            </a:endParaRPr>
          </a:p>
        </p:txBody>
      </p: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2009</a:t>
            </a:r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BBF6-0EFC-4FDF-87B3-15F795D0686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Charmed Exotics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Charmed Exotics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79996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CCEC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4" charset="0"/>
              </a:rPr>
              <a:t>Experimental Evidence for Hybrids</a:t>
            </a:r>
            <a:endParaRPr lang="en-GB" sz="36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0693" y="2447466"/>
            <a:ext cx="4445000" cy="31026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0164" y="977191"/>
            <a:ext cx="78021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 most extensive data sets to date are from the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BNL E852 experiment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 There  is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also data from the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VES experiment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at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Protvino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and some results from the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Crystal 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Barrel experiment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at LEAR. Finally, there is a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CLAS (Jefferson Lab)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result. 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3374618"/>
            <a:ext cx="29271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E852 used an 18 </a:t>
            </a:r>
            <a:r>
              <a:rPr lang="en-US" dirty="0" err="1" smtClean="0"/>
              <a:t>GeV/c</a:t>
            </a:r>
            <a:r>
              <a:rPr lang="en-US" dirty="0" smtClean="0"/>
              <a:t> beam </a:t>
            </a:r>
          </a:p>
          <a:p>
            <a:r>
              <a:rPr lang="en-US" dirty="0" smtClean="0"/>
              <a:t>of </a:t>
            </a:r>
            <a:r>
              <a:rPr lang="en-US" dirty="0" err="1" smtClean="0"/>
              <a:t>π</a:t>
            </a:r>
            <a:r>
              <a:rPr lang="en-US" baseline="30000" dirty="0" smtClean="0"/>
              <a:t>-</a:t>
            </a:r>
            <a:r>
              <a:rPr lang="en-US" dirty="0" smtClean="0"/>
              <a:t> on a hydrogen target. It</a:t>
            </a:r>
          </a:p>
          <a:p>
            <a:r>
              <a:rPr lang="en-US" dirty="0" smtClean="0"/>
              <a:t>detects photons and charged</a:t>
            </a:r>
          </a:p>
          <a:p>
            <a:r>
              <a:rPr lang="en-US" dirty="0" smtClean="0"/>
              <a:t>particles in the final state.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2009</a:t>
            </a:r>
            <a:endParaRPr lang="en-US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Charmed Exotics</a:t>
            </a:r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7B3B-8FDD-1841-B4A6-0111D044F703}" type="slidenum">
              <a:rPr lang="en-US"/>
              <a:pPr/>
              <a:t>12</a:t>
            </a:fld>
            <a:endParaRPr lang="en-US"/>
          </a:p>
        </p:txBody>
      </p:sp>
      <p:pic>
        <p:nvPicPr>
          <p:cNvPr id="15364" name="Picture 4" descr="e852_etap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9019" y="1643062"/>
            <a:ext cx="5557838" cy="4713288"/>
          </a:xfrm>
          <a:prstGeom prst="rect">
            <a:avLst/>
          </a:prstGeom>
          <a:noFill/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297938" y="228600"/>
            <a:ext cx="2000534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 err="1">
                <a:latin typeface="Symbol" charset="2"/>
              </a:rPr>
              <a:t>p</a:t>
            </a:r>
            <a:r>
              <a:rPr lang="en-US" sz="3200" baseline="30000" dirty="0" err="1">
                <a:latin typeface="Symbol" charset="2"/>
              </a:rPr>
              <a:t>-</a:t>
            </a:r>
            <a:r>
              <a:rPr lang="en-US" sz="3200" dirty="0" err="1" smtClean="0">
                <a:latin typeface="Lucida Console" charset="0"/>
              </a:rPr>
              <a:t>p→</a:t>
            </a:r>
            <a:r>
              <a:rPr lang="en-US" sz="3200" dirty="0" err="1" smtClean="0">
                <a:latin typeface="Symbol" charset="2"/>
              </a:rPr>
              <a:t>hp</a:t>
            </a:r>
            <a:r>
              <a:rPr lang="en-US" sz="3200" baseline="30000" dirty="0">
                <a:latin typeface="Symbol" charset="2"/>
              </a:rPr>
              <a:t>-</a:t>
            </a:r>
            <a:r>
              <a:rPr lang="en-US" sz="3200" dirty="0">
                <a:latin typeface="Symbol" charset="2"/>
              </a:rPr>
              <a:t> </a:t>
            </a:r>
            <a:r>
              <a:rPr lang="en-US" sz="3200" dirty="0" err="1">
                <a:latin typeface="Lucida Console" charset="0"/>
              </a:rPr>
              <a:t>p</a:t>
            </a:r>
            <a:endParaRPr lang="en-US" sz="3200" dirty="0">
              <a:latin typeface="Lucida Console" charset="0"/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09563" y="2159000"/>
            <a:ext cx="3098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CC"/>
                </a:solidFill>
                <a:latin typeface="Times New Roman" charset="0"/>
              </a:rPr>
              <a:t>The a</a:t>
            </a:r>
            <a:r>
              <a:rPr lang="en-US" sz="1800" baseline="-25000">
                <a:solidFill>
                  <a:srgbClr val="0000CC"/>
                </a:solidFill>
                <a:latin typeface="Times New Roman" charset="0"/>
              </a:rPr>
              <a:t>2</a:t>
            </a:r>
            <a:r>
              <a:rPr lang="en-US" sz="1800">
                <a:solidFill>
                  <a:srgbClr val="0000CC"/>
                </a:solidFill>
                <a:latin typeface="Times New Roman" charset="0"/>
              </a:rPr>
              <a:t>(1320) is the dominant</a:t>
            </a:r>
          </a:p>
          <a:p>
            <a:r>
              <a:rPr lang="en-US" sz="1800">
                <a:solidFill>
                  <a:srgbClr val="0000CC"/>
                </a:solidFill>
                <a:latin typeface="Times New Roman" charset="0"/>
              </a:rPr>
              <a:t>signal. There is a small (few %)</a:t>
            </a:r>
          </a:p>
          <a:p>
            <a:r>
              <a:rPr lang="en-US" sz="1800">
                <a:solidFill>
                  <a:srgbClr val="0000CC"/>
                </a:solidFill>
                <a:latin typeface="Times New Roman" charset="0"/>
              </a:rPr>
              <a:t>exotic wave.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309563" y="3314700"/>
            <a:ext cx="31115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0000CC"/>
                </a:solidFill>
                <a:latin typeface="Times New Roman" charset="0"/>
              </a:rPr>
              <a:t>Interference effects show</a:t>
            </a:r>
          </a:p>
          <a:p>
            <a:r>
              <a:rPr lang="en-US" sz="1800" dirty="0">
                <a:solidFill>
                  <a:srgbClr val="0000CC"/>
                </a:solidFill>
                <a:latin typeface="Times New Roman" charset="0"/>
              </a:rPr>
              <a:t>a resonant structure in </a:t>
            </a:r>
            <a:r>
              <a:rPr lang="en-US" sz="1800" dirty="0">
                <a:solidFill>
                  <a:srgbClr val="0000CC"/>
                </a:solidFill>
                <a:latin typeface="Symbol" charset="2"/>
              </a:rPr>
              <a:t>1</a:t>
            </a:r>
            <a:r>
              <a:rPr lang="en-US" sz="1800" baseline="30000" dirty="0">
                <a:solidFill>
                  <a:srgbClr val="0000CC"/>
                </a:solidFill>
                <a:latin typeface="Symbol" charset="2"/>
              </a:rPr>
              <a:t>-+</a:t>
            </a:r>
            <a:r>
              <a:rPr lang="en-US" sz="1800" baseline="30000" dirty="0">
                <a:solidFill>
                  <a:srgbClr val="0000CC"/>
                </a:solidFill>
                <a:latin typeface="Times New Roman" charset="0"/>
              </a:rPr>
              <a:t> </a:t>
            </a:r>
            <a:r>
              <a:rPr lang="en-US" sz="1800" dirty="0">
                <a:solidFill>
                  <a:srgbClr val="0000CC"/>
                </a:solidFill>
                <a:latin typeface="Times New Roman" charset="0"/>
              </a:rPr>
              <a:t>.</a:t>
            </a:r>
          </a:p>
          <a:p>
            <a:r>
              <a:rPr lang="en-US" sz="1800" dirty="0">
                <a:solidFill>
                  <a:srgbClr val="0000CC"/>
                </a:solidFill>
                <a:latin typeface="Times New Roman" charset="0"/>
              </a:rPr>
              <a:t>(Assumption of flat background</a:t>
            </a:r>
          </a:p>
          <a:p>
            <a:r>
              <a:rPr lang="en-US" sz="1800" dirty="0">
                <a:solidFill>
                  <a:srgbClr val="0000CC"/>
                </a:solidFill>
                <a:latin typeface="Times New Roman" charset="0"/>
              </a:rPr>
              <a:t>phase as shown as 3.)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428625" y="966788"/>
            <a:ext cx="1255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rgbClr val="000066"/>
                </a:solidFill>
                <a:latin typeface="Symbol" charset="2"/>
              </a:rPr>
              <a:t>p</a:t>
            </a:r>
            <a:r>
              <a:rPr lang="en-US" sz="2200" baseline="-25000" dirty="0">
                <a:solidFill>
                  <a:srgbClr val="000066"/>
                </a:solidFill>
                <a:latin typeface="Symbol" charset="2"/>
              </a:rPr>
              <a:t>1</a:t>
            </a:r>
            <a:r>
              <a:rPr lang="en-US" sz="2200" dirty="0">
                <a:solidFill>
                  <a:srgbClr val="000066"/>
                </a:solidFill>
                <a:latin typeface="Symbol" charset="2"/>
              </a:rPr>
              <a:t>(1400)</a:t>
            </a:r>
            <a:r>
              <a:rPr lang="en-US" dirty="0">
                <a:latin typeface="Times New Roman" charset="0"/>
              </a:rPr>
              <a:t> 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1565275" y="844550"/>
            <a:ext cx="3613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Times New Roman" charset="0"/>
              </a:rPr>
              <a:t>Mass = 1370 </a:t>
            </a:r>
            <a:r>
              <a:rPr lang="en-US" sz="2000" dirty="0">
                <a:latin typeface="Times" charset="0"/>
              </a:rPr>
              <a:t>+-</a:t>
            </a:r>
            <a:r>
              <a:rPr lang="en-US" sz="2000" dirty="0">
                <a:latin typeface="Times New Roman" charset="0"/>
              </a:rPr>
              <a:t>16</a:t>
            </a:r>
            <a:r>
              <a:rPr lang="en-US" sz="2000" baseline="30000" dirty="0">
                <a:latin typeface="Times New Roman" charset="0"/>
              </a:rPr>
              <a:t>+50</a:t>
            </a:r>
            <a:r>
              <a:rPr lang="en-US" sz="2000" baseline="-25000" dirty="0">
                <a:latin typeface="Times New Roman" charset="0"/>
              </a:rPr>
              <a:t>-30       </a:t>
            </a:r>
            <a:r>
              <a:rPr lang="en-US" sz="2000" dirty="0">
                <a:latin typeface="Times New Roman" charset="0"/>
              </a:rPr>
              <a:t>MeV/c</a:t>
            </a:r>
            <a:r>
              <a:rPr lang="en-US" sz="2000" baseline="30000" dirty="0">
                <a:latin typeface="Times New Roman" charset="0"/>
              </a:rPr>
              <a:t>2</a:t>
            </a:r>
          </a:p>
          <a:p>
            <a:r>
              <a:rPr lang="en-US" sz="2000" dirty="0">
                <a:latin typeface="Times New Roman" charset="0"/>
              </a:rPr>
              <a:t> Width=  385 +- 40</a:t>
            </a:r>
            <a:r>
              <a:rPr lang="en-US" sz="2000" baseline="30000" dirty="0">
                <a:latin typeface="Times New Roman" charset="0"/>
              </a:rPr>
              <a:t>+65</a:t>
            </a:r>
            <a:r>
              <a:rPr lang="en-US" sz="2000" baseline="-25000" dirty="0">
                <a:latin typeface="Times New Roman" charset="0"/>
              </a:rPr>
              <a:t>-105   </a:t>
            </a:r>
            <a:r>
              <a:rPr lang="en-US" sz="2000" dirty="0">
                <a:latin typeface="Times New Roman" charset="0"/>
              </a:rPr>
              <a:t>MeV/c</a:t>
            </a:r>
            <a:r>
              <a:rPr lang="en-US" sz="2000" baseline="30000" dirty="0">
                <a:latin typeface="Times New Roman" charset="0"/>
              </a:rPr>
              <a:t>2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5356225" y="2555875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3333FF"/>
                </a:solidFill>
                <a:latin typeface="Times New Roman" charset="0"/>
              </a:rPr>
              <a:t>a</a:t>
            </a:r>
            <a:r>
              <a:rPr lang="en-US" b="1" baseline="-25000">
                <a:solidFill>
                  <a:srgbClr val="3333FF"/>
                </a:solidFill>
                <a:latin typeface="Times New Roman" charset="0"/>
              </a:rPr>
              <a:t>2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8035925" y="2536825"/>
            <a:ext cx="452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333FF"/>
                </a:solidFill>
                <a:latin typeface="Symbol" charset="2"/>
              </a:rPr>
              <a:t>p</a:t>
            </a:r>
            <a:r>
              <a:rPr lang="en-US" baseline="-25000">
                <a:solidFill>
                  <a:srgbClr val="3333FF"/>
                </a:solidFill>
                <a:latin typeface="Symbol" charset="2"/>
              </a:rPr>
              <a:t>1</a:t>
            </a:r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4086225" y="3314700"/>
            <a:ext cx="18415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000" baseline="30000">
              <a:latin typeface="Times New Roman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790" y="33119"/>
            <a:ext cx="40114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E852 Experiment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" y="5056048"/>
            <a:ext cx="2443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Seen by Crystal Barrel in </a:t>
            </a:r>
          </a:p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ηπ</a:t>
            </a:r>
            <a:r>
              <a:rPr lang="en-US" baseline="30000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and ηπ</a:t>
            </a:r>
            <a:r>
              <a:rPr lang="en-US" baseline="30000" dirty="0" smtClean="0">
                <a:solidFill>
                  <a:schemeClr val="accent6">
                    <a:lumMod val="75000"/>
                  </a:schemeClr>
                </a:solidFill>
              </a:rPr>
              <a:t>0</a:t>
            </a:r>
            <a:endParaRPr lang="en-US" baseline="30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13370" y="925200"/>
            <a:ext cx="79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(1997)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Charmed Exotics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4790" y="33119"/>
            <a:ext cx="40114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E852 Experiment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780586" y="33119"/>
            <a:ext cx="2363414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 err="1">
                <a:latin typeface="Symbol" charset="2"/>
              </a:rPr>
              <a:t>p</a:t>
            </a:r>
            <a:r>
              <a:rPr lang="en-US" sz="3200" baseline="30000" dirty="0" err="1">
                <a:latin typeface="Symbol" charset="2"/>
              </a:rPr>
              <a:t>-</a:t>
            </a:r>
            <a:r>
              <a:rPr lang="en-US" sz="3200" dirty="0" err="1">
                <a:latin typeface="Lucida Console" charset="0"/>
              </a:rPr>
              <a:t>p</a:t>
            </a:r>
            <a:r>
              <a:rPr lang="en-US" sz="3200" dirty="0" smtClean="0">
                <a:latin typeface="Symbol" charset="2"/>
              </a:rPr>
              <a:t> → hp</a:t>
            </a:r>
            <a:r>
              <a:rPr lang="en-US" sz="3200" baseline="30000" dirty="0">
                <a:latin typeface="Symbol" charset="2"/>
              </a:rPr>
              <a:t>0</a:t>
            </a:r>
            <a:r>
              <a:rPr lang="en-US" sz="3200" dirty="0" smtClean="0">
                <a:latin typeface="Symbol" charset="2"/>
              </a:rPr>
              <a:t> </a:t>
            </a:r>
            <a:r>
              <a:rPr lang="en-US" sz="3200" dirty="0" err="1">
                <a:latin typeface="Lucida Console" charset="0"/>
              </a:rPr>
              <a:t>p</a:t>
            </a:r>
            <a:endParaRPr lang="en-US" sz="3200" dirty="0">
              <a:latin typeface="Lucida Console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235727"/>
            <a:ext cx="2939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Adams  (et. al) PLB657 (2007)</a:t>
            </a:r>
            <a:endParaRPr lang="en-US" dirty="0"/>
          </a:p>
        </p:txBody>
      </p:sp>
      <p:pic>
        <p:nvPicPr>
          <p:cNvPr id="8" name="Picture 7" descr="D+P+averag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" y="1051061"/>
            <a:ext cx="3886200" cy="5029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1746250"/>
            <a:ext cx="2165350" cy="46101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98757" y="679450"/>
            <a:ext cx="2888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Dzierba</a:t>
            </a:r>
            <a:r>
              <a:rPr lang="en-US" dirty="0" smtClean="0"/>
              <a:t> (et. al) PRD67 (2003)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79414" y="1376918"/>
            <a:ext cx="3364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Problematic Resonant Description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06358" y="1930916"/>
            <a:ext cx="2443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Confirms the </a:t>
            </a:r>
            <a:r>
              <a:rPr lang="en-US" dirty="0" err="1" smtClean="0"/>
              <a:t>ηπ</a:t>
            </a:r>
            <a:r>
              <a:rPr lang="en-US" baseline="30000" dirty="0" smtClean="0"/>
              <a:t>-</a:t>
            </a:r>
            <a:r>
              <a:rPr lang="en-US" dirty="0" smtClean="0"/>
              <a:t> results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396414" y="5126598"/>
            <a:ext cx="3156786" cy="27043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396414" y="2716156"/>
            <a:ext cx="2901524" cy="12698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497481" y="1051061"/>
            <a:ext cx="18546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(~45000 Events)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3131" y="1605059"/>
            <a:ext cx="18546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(~23000 Events)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78" y="637779"/>
            <a:ext cx="3699047" cy="19123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90" y="2550160"/>
            <a:ext cx="4226667" cy="3920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Charmed Exotics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4790" y="33119"/>
            <a:ext cx="40114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E852 Experiment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019800" y="228600"/>
            <a:ext cx="2853331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 err="1">
                <a:latin typeface="Symbol" charset="2"/>
              </a:rPr>
              <a:t>p</a:t>
            </a:r>
            <a:r>
              <a:rPr lang="en-US" sz="3200" baseline="30000" dirty="0" err="1">
                <a:latin typeface="Symbol" charset="2"/>
              </a:rPr>
              <a:t>-</a:t>
            </a:r>
            <a:r>
              <a:rPr lang="en-US" sz="3200" dirty="0" err="1">
                <a:latin typeface="Lucida Console" charset="0"/>
              </a:rPr>
              <a:t>p</a:t>
            </a:r>
            <a:r>
              <a:rPr lang="en-US" sz="3200" dirty="0" smtClean="0">
                <a:latin typeface="Symbol" charset="2"/>
              </a:rPr>
              <a:t> → π</a:t>
            </a:r>
            <a:r>
              <a:rPr lang="en-US" sz="3200" baseline="30000" dirty="0" smtClean="0">
                <a:latin typeface="Symbol" charset="2"/>
              </a:rPr>
              <a:t>+</a:t>
            </a:r>
            <a:r>
              <a:rPr lang="en-US" sz="3200" dirty="0" smtClean="0">
                <a:latin typeface="Symbol" charset="2"/>
              </a:rPr>
              <a:t>π</a:t>
            </a:r>
            <a:r>
              <a:rPr lang="en-US" sz="3200" baseline="30000" dirty="0" smtClean="0">
                <a:latin typeface="Symbol" charset="2"/>
              </a:rPr>
              <a:t>-</a:t>
            </a:r>
            <a:r>
              <a:rPr lang="en-US" sz="3200" dirty="0" smtClean="0">
                <a:latin typeface="Symbol" charset="2"/>
              </a:rPr>
              <a:t>p</a:t>
            </a:r>
            <a:r>
              <a:rPr lang="en-US" sz="3200" baseline="30000" dirty="0">
                <a:latin typeface="Symbol" charset="2"/>
              </a:rPr>
              <a:t>-</a:t>
            </a:r>
            <a:r>
              <a:rPr lang="en-US" sz="3200" dirty="0">
                <a:latin typeface="Symbol" charset="2"/>
              </a:rPr>
              <a:t> </a:t>
            </a:r>
            <a:r>
              <a:rPr lang="en-US" sz="3200" dirty="0" err="1">
                <a:latin typeface="Lucida Console" charset="0"/>
              </a:rPr>
              <a:t>p</a:t>
            </a:r>
            <a:endParaRPr lang="en-US" sz="3200" dirty="0">
              <a:latin typeface="Lucida Console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57227" y="1167076"/>
            <a:ext cx="2836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Suggestive of  a</a:t>
            </a:r>
            <a:r>
              <a:rPr lang="en-US" baseline="-25000" dirty="0" smtClean="0"/>
              <a:t>1</a:t>
            </a:r>
            <a:r>
              <a:rPr lang="en-US" dirty="0" smtClean="0"/>
              <a:t>, a</a:t>
            </a:r>
            <a:r>
              <a:rPr lang="en-US" baseline="-25000" dirty="0" smtClean="0"/>
              <a:t>2</a:t>
            </a:r>
            <a:r>
              <a:rPr lang="en-US" dirty="0" smtClean="0"/>
              <a:t>, π</a:t>
            </a:r>
            <a:r>
              <a:rPr lang="en-US" baseline="-25000" dirty="0" smtClean="0"/>
              <a:t>2</a:t>
            </a:r>
            <a:r>
              <a:rPr lang="en-US" dirty="0" smtClean="0"/>
              <a:t> →</a:t>
            </a:r>
            <a:r>
              <a:rPr lang="en-US" dirty="0" err="1" smtClean="0"/>
              <a:t>ρπ</a:t>
            </a:r>
            <a:endParaRPr lang="en-US" dirty="0" smtClean="0"/>
          </a:p>
          <a:p>
            <a:r>
              <a:rPr lang="en-US" dirty="0" smtClean="0"/>
              <a:t>                                      π</a:t>
            </a:r>
            <a:r>
              <a:rPr lang="en-US" baseline="-25000" dirty="0" smtClean="0"/>
              <a:t>2</a:t>
            </a:r>
            <a:r>
              <a:rPr lang="en-US" dirty="0" smtClean="0"/>
              <a:t>→f</a:t>
            </a:r>
            <a:r>
              <a:rPr lang="en-US" baseline="-25000" dirty="0" smtClean="0"/>
              <a:t>2</a:t>
            </a:r>
            <a:r>
              <a:rPr lang="en-US" dirty="0" smtClean="0"/>
              <a:t>π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301457" y="1361588"/>
            <a:ext cx="115577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068241" y="2860480"/>
            <a:ext cx="21617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Partial Wave Analysis</a:t>
            </a:r>
          </a:p>
          <a:p>
            <a:endParaRPr lang="en-US" dirty="0" smtClean="0"/>
          </a:p>
          <a:p>
            <a:r>
              <a:rPr lang="en-US" dirty="0" smtClean="0"/>
              <a:t>π</a:t>
            </a:r>
            <a:r>
              <a:rPr lang="en-US" baseline="-25000" dirty="0" smtClean="0"/>
              <a:t>1</a:t>
            </a:r>
            <a:r>
              <a:rPr lang="en-US" dirty="0" smtClean="0"/>
              <a:t>(1600) →</a:t>
            </a:r>
            <a:r>
              <a:rPr lang="en-US" dirty="0" err="1" smtClean="0"/>
              <a:t>ρπ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068241" y="4233510"/>
            <a:ext cx="2946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 = 1598 ±8+29-47    MeV/c</a:t>
            </a:r>
            <a:r>
              <a:rPr lang="en-US" baseline="30000" dirty="0" smtClean="0"/>
              <a:t>2</a:t>
            </a:r>
          </a:p>
          <a:p>
            <a:r>
              <a:rPr lang="en-US" dirty="0" err="1" smtClean="0"/>
              <a:t>Γ</a:t>
            </a:r>
            <a:r>
              <a:rPr lang="en-US" dirty="0" smtClean="0"/>
              <a:t>   =   168±20+150-12 MeV/c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14" name="TextBox 13"/>
          <p:cNvSpPr txBox="1"/>
          <p:nvPr/>
        </p:nvSpPr>
        <p:spPr>
          <a:xfrm>
            <a:off x="6326721" y="813376"/>
            <a:ext cx="2048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(~250,000 Events)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65286" y="2276942"/>
            <a:ext cx="79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(1998)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600" y="2944240"/>
            <a:ext cx="6045200" cy="2844800"/>
          </a:xfrm>
          <a:prstGeom prst="rect">
            <a:avLst/>
          </a:prstGeom>
        </p:spPr>
      </p:pic>
      <p:pic>
        <p:nvPicPr>
          <p:cNvPr id="7" name="Picture 10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0"/>
            <a:ext cx="29718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2009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Charmed Exotics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4790" y="46037"/>
            <a:ext cx="40114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E852 Experiment</a:t>
            </a:r>
          </a:p>
        </p:txBody>
      </p:sp>
      <p:pic>
        <p:nvPicPr>
          <p:cNvPr id="11" name="Picture 10" descr="fig1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17526" y="692368"/>
            <a:ext cx="3033395" cy="24612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37332" y="1244377"/>
            <a:ext cx="3846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Natural-parity exchange:       0</a:t>
            </a:r>
            <a:r>
              <a:rPr lang="en-US" baseline="30000" dirty="0" smtClean="0"/>
              <a:t>+</a:t>
            </a:r>
            <a:r>
              <a:rPr lang="en-US" dirty="0" smtClean="0"/>
              <a:t>,1</a:t>
            </a:r>
            <a:r>
              <a:rPr lang="en-US" baseline="30000" dirty="0" smtClean="0"/>
              <a:t>-</a:t>
            </a:r>
            <a:r>
              <a:rPr lang="en-US" dirty="0" smtClean="0"/>
              <a:t>,2</a:t>
            </a:r>
            <a:r>
              <a:rPr lang="en-US" baseline="30000" dirty="0" smtClean="0"/>
              <a:t>+</a:t>
            </a:r>
            <a:r>
              <a:rPr lang="en-US" dirty="0" smtClean="0"/>
              <a:t>,…</a:t>
            </a:r>
          </a:p>
          <a:p>
            <a:r>
              <a:rPr lang="en-US" dirty="0" smtClean="0"/>
              <a:t>Unnatural-parity exchange:   0</a:t>
            </a:r>
            <a:r>
              <a:rPr lang="en-US" baseline="30000" dirty="0" smtClean="0"/>
              <a:t>-</a:t>
            </a:r>
            <a:r>
              <a:rPr lang="en-US" dirty="0" smtClean="0"/>
              <a:t>,1</a:t>
            </a:r>
            <a:r>
              <a:rPr lang="en-US" baseline="30000" dirty="0" smtClean="0"/>
              <a:t>+</a:t>
            </a:r>
            <a:r>
              <a:rPr lang="en-US" dirty="0" smtClean="0"/>
              <a:t>,2</a:t>
            </a:r>
            <a:r>
              <a:rPr lang="en-US" baseline="30000" dirty="0" smtClean="0"/>
              <a:t>-</a:t>
            </a:r>
            <a:r>
              <a:rPr lang="en-US" dirty="0" smtClean="0"/>
              <a:t>,…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550921" y="2574908"/>
            <a:ext cx="2052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Unnatural exchange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679882" y="2595719"/>
            <a:ext cx="1810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Natural exchange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77170" y="5369188"/>
            <a:ext cx="2013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Leakage from other</a:t>
            </a:r>
          </a:p>
          <a:p>
            <a:r>
              <a:rPr lang="en-US" dirty="0" smtClean="0"/>
              <a:t>partial waves.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641600" y="4925745"/>
            <a:ext cx="1555069" cy="7666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590800" y="4925745"/>
            <a:ext cx="4516331" cy="7666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554985" y="2226388"/>
            <a:ext cx="998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π</a:t>
            </a:r>
            <a:r>
              <a:rPr lang="en-US" baseline="-25000" dirty="0" smtClean="0"/>
              <a:t>1</a:t>
            </a:r>
            <a:r>
              <a:rPr lang="en-US" dirty="0" smtClean="0"/>
              <a:t>(1600)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rot="16200000" flipH="1">
            <a:off x="5939231" y="2880244"/>
            <a:ext cx="1930494" cy="13614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4486259" y="2788718"/>
            <a:ext cx="1930494" cy="15444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058400" y="6015519"/>
            <a:ext cx="5502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Only quote results from the 1</a:t>
            </a:r>
            <a:r>
              <a:rPr lang="en-US" baseline="30000" dirty="0" smtClean="0"/>
              <a:t>+</a:t>
            </a:r>
            <a:r>
              <a:rPr lang="en-US" dirty="0" smtClean="0"/>
              <a:t> (natural parity) exchange.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36521" y="3524111"/>
            <a:ext cx="998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π</a:t>
            </a:r>
            <a:r>
              <a:rPr lang="en-US" baseline="-25000" dirty="0" smtClean="0"/>
              <a:t>1</a:t>
            </a:r>
            <a:r>
              <a:rPr lang="en-US" dirty="0" smtClean="0"/>
              <a:t>(1600) 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4790" y="4722857"/>
            <a:ext cx="2946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 = 1598 ±8+29-47    MeV/c</a:t>
            </a:r>
            <a:r>
              <a:rPr lang="en-US" baseline="30000" dirty="0" smtClean="0"/>
              <a:t>2</a:t>
            </a:r>
          </a:p>
          <a:p>
            <a:r>
              <a:rPr lang="en-US" dirty="0" err="1" smtClean="0"/>
              <a:t>Γ</a:t>
            </a:r>
            <a:r>
              <a:rPr lang="en-US" dirty="0" smtClean="0"/>
              <a:t>   =   168±20+150-12 MeV/c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Charmed Exotics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4790" y="46037"/>
            <a:ext cx="40114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E852 Experiment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6957184" y="46037"/>
            <a:ext cx="218681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Symbol" charset="2"/>
              </a:rPr>
              <a:t>p</a:t>
            </a:r>
            <a:r>
              <a:rPr lang="en-US" sz="3200" b="1" baseline="30000" dirty="0" smtClean="0">
                <a:solidFill>
                  <a:srgbClr val="000099"/>
                </a:solidFill>
              </a:rPr>
              <a:t>-</a:t>
            </a:r>
            <a:r>
              <a:rPr lang="en-US" sz="3200" b="1" dirty="0" smtClean="0">
                <a:solidFill>
                  <a:srgbClr val="000099"/>
                </a:solidFill>
              </a:rPr>
              <a:t>p </a:t>
            </a:r>
            <a:r>
              <a:rPr lang="en-US" sz="3200" b="1" dirty="0" err="1" smtClean="0">
                <a:solidFill>
                  <a:srgbClr val="000099"/>
                </a:solidFill>
                <a:sym typeface="Symbol" charset="2"/>
              </a:rPr>
              <a:t></a:t>
            </a:r>
            <a:r>
              <a:rPr lang="en-US" sz="3200" b="1" dirty="0" smtClean="0">
                <a:solidFill>
                  <a:srgbClr val="000099"/>
                </a:solidFill>
                <a:sym typeface="Symbol" charset="2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sym typeface="Symbol" charset="2"/>
              </a:rPr>
              <a:t>’</a:t>
            </a:r>
            <a:r>
              <a:rPr lang="en-US" sz="3200" b="1" baseline="30000" dirty="0" err="1" smtClean="0">
                <a:solidFill>
                  <a:srgbClr val="000099"/>
                </a:solidFill>
                <a:sym typeface="Symbol" charset="2"/>
              </a:rPr>
              <a:t>-</a:t>
            </a:r>
            <a:r>
              <a:rPr lang="en-US" sz="3200" b="1" dirty="0" err="1" smtClean="0">
                <a:solidFill>
                  <a:srgbClr val="000099"/>
                </a:solidFill>
                <a:sym typeface="Symbol" charset="2"/>
              </a:rPr>
              <a:t>p</a:t>
            </a:r>
            <a:r>
              <a:rPr lang="en-US" sz="3200" b="1" dirty="0" smtClean="0">
                <a:solidFill>
                  <a:srgbClr val="000099"/>
                </a:solidFill>
                <a:sym typeface="Symbol" charset="2"/>
              </a:rPr>
              <a:t> </a:t>
            </a:r>
            <a:endParaRPr lang="en-US" sz="3200" dirty="0"/>
          </a:p>
        </p:txBody>
      </p:sp>
      <p:pic>
        <p:nvPicPr>
          <p:cNvPr id="9" name="Picture 7" descr="fig2_t_pw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8950" y="1968500"/>
            <a:ext cx="4387850" cy="438785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28386" y="820628"/>
            <a:ext cx="6770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Data are dominated by  1</a:t>
            </a:r>
            <a:r>
              <a:rPr lang="en-US" sz="2400" baseline="30000" dirty="0" smtClean="0"/>
              <a:t>-+</a:t>
            </a:r>
            <a:r>
              <a:rPr lang="en-US" sz="2400" dirty="0" smtClean="0"/>
              <a:t>, 2</a:t>
            </a:r>
            <a:r>
              <a:rPr lang="en-US" sz="2400" baseline="30000" dirty="0" smtClean="0"/>
              <a:t>++</a:t>
            </a:r>
            <a:r>
              <a:rPr lang="en-US" sz="2400" dirty="0" smtClean="0"/>
              <a:t> and 4</a:t>
            </a:r>
            <a:r>
              <a:rPr lang="en-US" sz="2400" baseline="30000" dirty="0" smtClean="0"/>
              <a:t>++</a:t>
            </a:r>
            <a:r>
              <a:rPr lang="en-US" sz="2400" dirty="0" smtClean="0"/>
              <a:t> partial waves.</a:t>
            </a:r>
          </a:p>
          <a:p>
            <a:r>
              <a:rPr lang="en-US" sz="2400" dirty="0" smtClean="0"/>
              <a:t>Data are dominated by natural parity exchange.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28386" y="2185406"/>
            <a:ext cx="376256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4566"/>
                </a:solidFill>
              </a:rPr>
              <a:t>                π</a:t>
            </a:r>
            <a:r>
              <a:rPr lang="en-US" sz="2400" baseline="-25000" dirty="0" smtClean="0">
                <a:solidFill>
                  <a:srgbClr val="FF4566"/>
                </a:solidFill>
              </a:rPr>
              <a:t>1</a:t>
            </a:r>
            <a:r>
              <a:rPr lang="en-US" sz="2400" dirty="0" smtClean="0">
                <a:solidFill>
                  <a:srgbClr val="FF4566"/>
                </a:solidFill>
              </a:rPr>
              <a:t>(1600)</a:t>
            </a:r>
          </a:p>
          <a:p>
            <a:r>
              <a:rPr lang="en-US" sz="2400" dirty="0" smtClean="0">
                <a:solidFill>
                  <a:srgbClr val="FF4566"/>
                </a:solidFill>
              </a:rPr>
              <a:t>M = 1597±10+45-10  MeV/c</a:t>
            </a:r>
            <a:r>
              <a:rPr lang="en-US" sz="2400" baseline="30000" dirty="0" smtClean="0">
                <a:solidFill>
                  <a:srgbClr val="FF4566"/>
                </a:solidFill>
              </a:rPr>
              <a:t>2</a:t>
            </a:r>
          </a:p>
          <a:p>
            <a:r>
              <a:rPr lang="en-US" sz="2400" dirty="0" err="1" smtClean="0">
                <a:solidFill>
                  <a:srgbClr val="FF4566"/>
                </a:solidFill>
              </a:rPr>
              <a:t>Γ</a:t>
            </a:r>
            <a:r>
              <a:rPr lang="en-US" sz="2400" dirty="0" smtClean="0">
                <a:solidFill>
                  <a:srgbClr val="FF4566"/>
                </a:solidFill>
              </a:rPr>
              <a:t>   = 340±40±50 MeV/c</a:t>
            </a:r>
            <a:r>
              <a:rPr lang="en-US" sz="2400" baseline="30000" dirty="0" smtClean="0">
                <a:solidFill>
                  <a:srgbClr val="FF4566"/>
                </a:solidFill>
              </a:rPr>
              <a:t>2</a:t>
            </a:r>
            <a:endParaRPr lang="en-US" sz="2400" baseline="30000" dirty="0">
              <a:solidFill>
                <a:srgbClr val="FF4566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500862" y="3385734"/>
            <a:ext cx="2127975" cy="15114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7200" y="4611093"/>
            <a:ext cx="3198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exotic wave is the dominant</a:t>
            </a:r>
          </a:p>
          <a:p>
            <a:r>
              <a:rPr lang="en-US" dirty="0" smtClean="0"/>
              <a:t>wave in this channel.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30539" y="692368"/>
            <a:ext cx="17246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(~6000 Events)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33931" y="1234132"/>
            <a:ext cx="79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(2001)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178300" y="1131054"/>
            <a:ext cx="4749800" cy="2717800"/>
          </a:xfrm>
          <a:prstGeom prst="rect">
            <a:avLst/>
          </a:prstGeom>
        </p:spPr>
      </p:pic>
      <p:pic>
        <p:nvPicPr>
          <p:cNvPr id="3" name="Picture 2" descr="fig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408992" y="5086350"/>
            <a:ext cx="4572000" cy="127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53184" y="2118949"/>
            <a:ext cx="75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-+</a:t>
            </a:r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r>
              <a:rPr lang="en-US" dirty="0" smtClean="0"/>
              <a:t>π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08288" y="158763"/>
            <a:ext cx="24727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π</a:t>
            </a:r>
            <a:r>
              <a:rPr lang="en-US" sz="3200" baseline="30000" dirty="0" smtClean="0"/>
              <a:t>-</a:t>
            </a:r>
            <a:r>
              <a:rPr lang="en-US" sz="3200" dirty="0" smtClean="0"/>
              <a:t> p→ωπ</a:t>
            </a:r>
            <a:r>
              <a:rPr lang="en-US" sz="3200" baseline="30000" dirty="0" smtClean="0"/>
              <a:t>0</a:t>
            </a:r>
            <a:r>
              <a:rPr lang="en-US" sz="3200" dirty="0" smtClean="0"/>
              <a:t>π</a:t>
            </a:r>
            <a:r>
              <a:rPr lang="en-US" sz="3200" baseline="30000" dirty="0" smtClean="0"/>
              <a:t>-</a:t>
            </a:r>
            <a:r>
              <a:rPr lang="en-US" sz="3200" dirty="0" smtClean="0"/>
              <a:t>p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5487948" y="1751290"/>
            <a:ext cx="752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-+</a:t>
            </a:r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r>
              <a:rPr lang="en-US" dirty="0" smtClean="0"/>
              <a:t>π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05982" y="2744334"/>
            <a:ext cx="734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++</a:t>
            </a:r>
            <a:r>
              <a:rPr lang="en-US" dirty="0" smtClean="0"/>
              <a:t>ωρ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70694" y="2674620"/>
            <a:ext cx="734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r>
              <a:rPr lang="en-US" baseline="30000" dirty="0" smtClean="0"/>
              <a:t>++</a:t>
            </a:r>
            <a:r>
              <a:rPr lang="en-US" dirty="0" smtClean="0"/>
              <a:t>ωρ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56540" y="175129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</a:t>
            </a:r>
            <a:r>
              <a:rPr lang="en-US" baseline="30000" dirty="0" err="1" smtClean="0"/>
              <a:t>ε</a:t>
            </a:r>
            <a:r>
              <a:rPr lang="en-US" dirty="0" smtClean="0"/>
              <a:t>=1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  <p:sp>
        <p:nvSpPr>
          <p:cNvPr id="10" name="Rectangle 9"/>
          <p:cNvSpPr/>
          <p:nvPr/>
        </p:nvSpPr>
        <p:spPr>
          <a:xfrm>
            <a:off x="5521987" y="1381958"/>
            <a:ext cx="718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m</a:t>
            </a:r>
            <a:r>
              <a:rPr lang="en-US" baseline="30000" dirty="0" err="1" smtClean="0"/>
              <a:t>ε</a:t>
            </a:r>
            <a:r>
              <a:rPr lang="en-US" dirty="0" smtClean="0"/>
              <a:t>=0</a:t>
            </a:r>
            <a:r>
              <a:rPr lang="en-US" baseline="30000" dirty="0" smtClean="0"/>
              <a:t>-</a:t>
            </a:r>
            <a:endParaRPr lang="en-US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4581213" y="4717018"/>
            <a:ext cx="1292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Δφ(1</a:t>
            </a:r>
            <a:r>
              <a:rPr lang="en-US" baseline="30000" dirty="0" smtClean="0"/>
              <a:t>-+</a:t>
            </a:r>
            <a:r>
              <a:rPr lang="en-US" dirty="0" smtClean="0"/>
              <a:t> - 2</a:t>
            </a:r>
            <a:r>
              <a:rPr lang="en-US" baseline="30000" dirty="0" smtClean="0"/>
              <a:t>++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19800" y="4717018"/>
            <a:ext cx="1292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Δφ(1</a:t>
            </a:r>
            <a:r>
              <a:rPr lang="en-US" baseline="30000" dirty="0" smtClean="0"/>
              <a:t>-+</a:t>
            </a:r>
            <a:r>
              <a:rPr lang="en-US" dirty="0" smtClean="0"/>
              <a:t> - 4</a:t>
            </a:r>
            <a:r>
              <a:rPr lang="en-US" baseline="30000" dirty="0" smtClean="0"/>
              <a:t>++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04939" y="4703948"/>
            <a:ext cx="1323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Δφ(2</a:t>
            </a:r>
            <a:r>
              <a:rPr lang="en-US" baseline="30000" dirty="0" smtClean="0"/>
              <a:t>++</a:t>
            </a:r>
            <a:r>
              <a:rPr lang="en-US" dirty="0" smtClean="0"/>
              <a:t> - 4</a:t>
            </a:r>
            <a:r>
              <a:rPr lang="en-US" baseline="30000" dirty="0" smtClean="0"/>
              <a:t>++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2009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Charmed Exotics</a:t>
            </a: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4790" y="46037"/>
            <a:ext cx="40114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E852 Experiment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2377" y="1174674"/>
            <a:ext cx="268302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π</a:t>
            </a:r>
            <a:r>
              <a:rPr lang="en-US" baseline="-25000" dirty="0" smtClean="0"/>
              <a:t>1</a:t>
            </a:r>
            <a:r>
              <a:rPr lang="en-US" dirty="0" smtClean="0"/>
              <a:t>(1600)→b</a:t>
            </a:r>
            <a:r>
              <a:rPr lang="en-US" baseline="-25000" dirty="0" smtClean="0"/>
              <a:t>1</a:t>
            </a:r>
            <a:r>
              <a:rPr lang="en-US" dirty="0" smtClean="0"/>
              <a:t>π</a:t>
            </a:r>
          </a:p>
          <a:p>
            <a:r>
              <a:rPr lang="en-US" dirty="0" smtClean="0"/>
              <a:t>M = 1664±8±10 MeV/c</a:t>
            </a:r>
            <a:r>
              <a:rPr lang="en-US" baseline="30000" dirty="0" smtClean="0"/>
              <a:t>2</a:t>
            </a:r>
          </a:p>
          <a:p>
            <a:r>
              <a:rPr lang="en-US" dirty="0" err="1" smtClean="0"/>
              <a:t>Γ</a:t>
            </a:r>
            <a:r>
              <a:rPr lang="en-US" dirty="0" smtClean="0"/>
              <a:t>   =   185±25±38 MeV/c</a:t>
            </a:r>
            <a:r>
              <a:rPr lang="en-US" baseline="30000" dirty="0" smtClean="0"/>
              <a:t>2</a:t>
            </a:r>
          </a:p>
          <a:p>
            <a:endParaRPr lang="en-US" baseline="30000" dirty="0" smtClean="0"/>
          </a:p>
          <a:p>
            <a:r>
              <a:rPr lang="en-US" dirty="0" smtClean="0"/>
              <a:t>Seen in both natural and </a:t>
            </a:r>
          </a:p>
          <a:p>
            <a:r>
              <a:rPr lang="en-US" dirty="0" smtClean="0"/>
              <a:t>unnatural parity exchange. </a:t>
            </a:r>
          </a:p>
          <a:p>
            <a:r>
              <a:rPr lang="en-US" dirty="0" smtClean="0">
                <a:solidFill>
                  <a:srgbClr val="FF4566"/>
                </a:solidFill>
              </a:rPr>
              <a:t>The unnatural dominates</a:t>
            </a:r>
            <a:endParaRPr lang="en-US" dirty="0">
              <a:solidFill>
                <a:srgbClr val="FF456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44777" y="3848854"/>
            <a:ext cx="251124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π</a:t>
            </a:r>
            <a:r>
              <a:rPr lang="en-US" baseline="-25000" dirty="0" smtClean="0"/>
              <a:t>1</a:t>
            </a:r>
            <a:r>
              <a:rPr lang="en-US" dirty="0" smtClean="0"/>
              <a:t>(2000)→b</a:t>
            </a:r>
            <a:r>
              <a:rPr lang="en-US" baseline="-25000" dirty="0" smtClean="0"/>
              <a:t>1</a:t>
            </a:r>
            <a:r>
              <a:rPr lang="en-US" dirty="0" smtClean="0"/>
              <a:t>π</a:t>
            </a:r>
          </a:p>
          <a:p>
            <a:r>
              <a:rPr lang="en-US" dirty="0" smtClean="0"/>
              <a:t>M = 2014±20±16 MeV/c</a:t>
            </a:r>
            <a:r>
              <a:rPr lang="en-US" baseline="30000" dirty="0" smtClean="0"/>
              <a:t>2</a:t>
            </a:r>
          </a:p>
          <a:p>
            <a:r>
              <a:rPr lang="en-US" dirty="0" err="1" smtClean="0"/>
              <a:t>Γ</a:t>
            </a:r>
            <a:r>
              <a:rPr lang="en-US" dirty="0" smtClean="0"/>
              <a:t>   =   230±32±73 MeV/c</a:t>
            </a:r>
            <a:r>
              <a:rPr lang="en-US" baseline="30000" dirty="0" smtClean="0"/>
              <a:t>2</a:t>
            </a:r>
          </a:p>
          <a:p>
            <a:endParaRPr lang="en-US" baseline="30000" dirty="0" smtClean="0"/>
          </a:p>
          <a:p>
            <a:r>
              <a:rPr lang="en-US" dirty="0" smtClean="0"/>
              <a:t>Seen primarily in natural </a:t>
            </a:r>
          </a:p>
          <a:p>
            <a:r>
              <a:rPr lang="en-US" dirty="0" smtClean="0"/>
              <a:t>parity exchange. </a:t>
            </a:r>
          </a:p>
          <a:p>
            <a:r>
              <a:rPr lang="en-US" dirty="0" smtClean="0">
                <a:solidFill>
                  <a:srgbClr val="FF4566"/>
                </a:solidFill>
              </a:rPr>
              <a:t>The natural dominates</a:t>
            </a:r>
            <a:endParaRPr lang="en-US" dirty="0">
              <a:solidFill>
                <a:srgbClr val="FF456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73809" y="692368"/>
            <a:ext cx="2048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(~145,000 Events)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5316" y="5849543"/>
            <a:ext cx="4116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Solid</a:t>
            </a:r>
            <a:r>
              <a:rPr lang="en-US" dirty="0" smtClean="0"/>
              <a:t> </a:t>
            </a:r>
            <a:r>
              <a:rPr lang="en-US" dirty="0" smtClean="0"/>
              <a:t>curves are a two-pole 1</a:t>
            </a:r>
            <a:r>
              <a:rPr lang="en-US" baseline="30000" dirty="0" smtClean="0"/>
              <a:t>-+</a:t>
            </a:r>
            <a:r>
              <a:rPr lang="en-US" dirty="0" smtClean="0"/>
              <a:t> solution.</a:t>
            </a:r>
            <a:endParaRPr lang="en-US" dirty="0" smtClean="0"/>
          </a:p>
          <a:p>
            <a:r>
              <a:rPr lang="en-US" dirty="0" smtClean="0"/>
              <a:t>Dashed</a:t>
            </a:r>
            <a:r>
              <a:rPr lang="en-US" dirty="0" smtClean="0"/>
              <a:t> </a:t>
            </a:r>
            <a:r>
              <a:rPr lang="en-US" dirty="0" smtClean="0"/>
              <a:t>curves are a one-pole 1</a:t>
            </a:r>
            <a:r>
              <a:rPr lang="en-US" baseline="30000" dirty="0" smtClean="0"/>
              <a:t>-+</a:t>
            </a:r>
            <a:r>
              <a:rPr lang="en-US" dirty="0" smtClean="0"/>
              <a:t> solution.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52147" y="696362"/>
            <a:ext cx="79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(2004)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ssDepFit_Label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4790" y="892175"/>
            <a:ext cx="7040880" cy="54406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56507" y="46037"/>
            <a:ext cx="268749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π</a:t>
            </a:r>
            <a:r>
              <a:rPr lang="en-US" sz="3200" baseline="30000" dirty="0" smtClean="0"/>
              <a:t>-</a:t>
            </a:r>
            <a:r>
              <a:rPr lang="en-US" sz="3200" dirty="0" smtClean="0"/>
              <a:t> p→ηπ</a:t>
            </a:r>
            <a:r>
              <a:rPr lang="en-US" sz="3200" baseline="30000" dirty="0" smtClean="0"/>
              <a:t>+</a:t>
            </a:r>
            <a:r>
              <a:rPr lang="en-US" sz="3200" dirty="0" smtClean="0"/>
              <a:t>π</a:t>
            </a:r>
            <a:r>
              <a:rPr lang="en-US" sz="3200" baseline="30000" dirty="0"/>
              <a:t>-</a:t>
            </a:r>
            <a:r>
              <a:rPr lang="en-US" sz="3200" dirty="0" smtClean="0"/>
              <a:t>π</a:t>
            </a:r>
            <a:r>
              <a:rPr lang="en-US" sz="3200" baseline="30000" dirty="0" smtClean="0"/>
              <a:t>-</a:t>
            </a:r>
            <a:r>
              <a:rPr lang="en-US" sz="3200" dirty="0" smtClean="0"/>
              <a:t>p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788026" y="1034726"/>
            <a:ext cx="802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++</a:t>
            </a:r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r>
              <a:rPr lang="en-US" dirty="0" smtClean="0"/>
              <a:t>π</a:t>
            </a:r>
            <a:r>
              <a:rPr lang="en-US" baseline="30000" dirty="0" smtClean="0"/>
              <a:t>-</a:t>
            </a:r>
            <a:endParaRPr lang="en-US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902511" y="2313406"/>
            <a:ext cx="748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/>
              <a:t>-</a:t>
            </a:r>
            <a:r>
              <a:rPr lang="en-US" baseline="30000" dirty="0" smtClean="0"/>
              <a:t>+</a:t>
            </a:r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r>
              <a:rPr lang="en-US" dirty="0" smtClean="0"/>
              <a:t>π</a:t>
            </a:r>
            <a:r>
              <a:rPr lang="en-US" baseline="30000" dirty="0" smtClean="0"/>
              <a:t>-</a:t>
            </a:r>
            <a:endParaRPr lang="en-US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1842240" y="3640212"/>
            <a:ext cx="748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/>
              <a:t>-</a:t>
            </a:r>
            <a:r>
              <a:rPr lang="en-US" baseline="30000" dirty="0" smtClean="0"/>
              <a:t>+</a:t>
            </a:r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r>
              <a:rPr lang="en-US" dirty="0" smtClean="0"/>
              <a:t>π</a:t>
            </a:r>
            <a:r>
              <a:rPr lang="en-US" baseline="30000" dirty="0" smtClean="0"/>
              <a:t>-</a:t>
            </a:r>
            <a:endParaRPr lang="en-US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3124200" y="1681430"/>
            <a:ext cx="1286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ΔΦ(1</a:t>
            </a:r>
            <a:r>
              <a:rPr lang="en-US" baseline="30000" dirty="0" smtClean="0"/>
              <a:t>-+</a:t>
            </a:r>
            <a:r>
              <a:rPr lang="en-US" dirty="0" smtClean="0"/>
              <a:t> - 2</a:t>
            </a:r>
            <a:r>
              <a:rPr lang="en-US" baseline="30000" dirty="0" smtClean="0"/>
              <a:t>-+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24200" y="4009544"/>
            <a:ext cx="1317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ΔΦ(1</a:t>
            </a:r>
            <a:r>
              <a:rPr lang="en-US" baseline="30000" dirty="0"/>
              <a:t>+</a:t>
            </a:r>
            <a:r>
              <a:rPr lang="en-US" baseline="30000" dirty="0" smtClean="0"/>
              <a:t>+</a:t>
            </a:r>
            <a:r>
              <a:rPr lang="en-US" dirty="0" smtClean="0"/>
              <a:t> - 2</a:t>
            </a:r>
            <a:r>
              <a:rPr lang="en-US" baseline="30000" dirty="0" smtClean="0"/>
              <a:t>-+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24200" y="2869013"/>
            <a:ext cx="1317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ΔΦ(1</a:t>
            </a:r>
            <a:r>
              <a:rPr lang="en-US" baseline="30000" dirty="0" smtClean="0"/>
              <a:t>-+</a:t>
            </a:r>
            <a:r>
              <a:rPr lang="en-US" dirty="0" smtClean="0"/>
              <a:t> - 1</a:t>
            </a:r>
            <a:r>
              <a:rPr lang="en-US" baseline="30000" dirty="0"/>
              <a:t>+</a:t>
            </a:r>
            <a:r>
              <a:rPr lang="en-US" baseline="30000" dirty="0" smtClean="0"/>
              <a:t>+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2009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Charmed Exotics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4790" y="46037"/>
            <a:ext cx="40114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E852 Experiment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70987" y="1034726"/>
            <a:ext cx="270973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π</a:t>
            </a:r>
            <a:r>
              <a:rPr lang="en-US" baseline="-25000" dirty="0" smtClean="0"/>
              <a:t>1</a:t>
            </a:r>
            <a:r>
              <a:rPr lang="en-US" dirty="0" smtClean="0"/>
              <a:t>(1600)→f</a:t>
            </a:r>
            <a:r>
              <a:rPr lang="en-US" baseline="-25000" dirty="0" smtClean="0"/>
              <a:t>1</a:t>
            </a:r>
            <a:r>
              <a:rPr lang="en-US" dirty="0" smtClean="0"/>
              <a:t>π</a:t>
            </a:r>
          </a:p>
          <a:p>
            <a:r>
              <a:rPr lang="en-US" dirty="0" smtClean="0"/>
              <a:t>M  = 1709±24±41 MeV/c</a:t>
            </a:r>
            <a:r>
              <a:rPr lang="en-US" baseline="30000" dirty="0" smtClean="0"/>
              <a:t>2</a:t>
            </a:r>
          </a:p>
          <a:p>
            <a:r>
              <a:rPr lang="en-US" dirty="0" err="1" smtClean="0"/>
              <a:t>Γ</a:t>
            </a:r>
            <a:r>
              <a:rPr lang="en-US" dirty="0" smtClean="0"/>
              <a:t>    =   403±80±115 MeV/c</a:t>
            </a:r>
            <a:r>
              <a:rPr lang="en-US" baseline="30000" dirty="0" smtClean="0"/>
              <a:t>2</a:t>
            </a:r>
          </a:p>
          <a:p>
            <a:endParaRPr lang="en-US" dirty="0" smtClean="0"/>
          </a:p>
          <a:p>
            <a:r>
              <a:rPr lang="en-US" dirty="0" smtClean="0"/>
              <a:t>Natural parity exchange 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270987" y="3238345"/>
            <a:ext cx="256343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π</a:t>
            </a:r>
            <a:r>
              <a:rPr lang="en-US" baseline="-25000" dirty="0" smtClean="0"/>
              <a:t>1</a:t>
            </a:r>
            <a:r>
              <a:rPr lang="en-US" dirty="0" smtClean="0"/>
              <a:t>(2000)→f</a:t>
            </a:r>
            <a:r>
              <a:rPr lang="en-US" baseline="-25000" dirty="0" smtClean="0"/>
              <a:t>1</a:t>
            </a:r>
            <a:r>
              <a:rPr lang="en-US" dirty="0" smtClean="0"/>
              <a:t>π</a:t>
            </a:r>
          </a:p>
          <a:p>
            <a:r>
              <a:rPr lang="en-US" dirty="0" smtClean="0"/>
              <a:t>M  = 2001±30±92 MeV/c</a:t>
            </a:r>
            <a:r>
              <a:rPr lang="en-US" baseline="30000" dirty="0" smtClean="0"/>
              <a:t>2</a:t>
            </a:r>
          </a:p>
          <a:p>
            <a:r>
              <a:rPr lang="en-US" dirty="0" err="1" smtClean="0"/>
              <a:t>Γ</a:t>
            </a:r>
            <a:r>
              <a:rPr lang="en-US" dirty="0" smtClean="0"/>
              <a:t>    =   333±52±49 MeV/c</a:t>
            </a:r>
            <a:r>
              <a:rPr lang="en-US" baseline="30000" dirty="0" smtClean="0"/>
              <a:t>2</a:t>
            </a:r>
          </a:p>
          <a:p>
            <a:endParaRPr lang="en-US" dirty="0" smtClean="0"/>
          </a:p>
          <a:p>
            <a:r>
              <a:rPr lang="en-US" dirty="0" smtClean="0"/>
              <a:t>Natural parity exchange 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91070" y="5526378"/>
            <a:ext cx="3973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Black curves are a two-pole 1</a:t>
            </a:r>
            <a:r>
              <a:rPr lang="en-US" baseline="30000" dirty="0" smtClean="0"/>
              <a:t>-+</a:t>
            </a:r>
            <a:r>
              <a:rPr lang="en-US" dirty="0" smtClean="0"/>
              <a:t> solution.</a:t>
            </a:r>
          </a:p>
          <a:p>
            <a:r>
              <a:rPr lang="en-US" dirty="0" smtClean="0"/>
              <a:t>Red curves are a one-pole 1</a:t>
            </a:r>
            <a:r>
              <a:rPr lang="en-US" baseline="30000" dirty="0" smtClean="0"/>
              <a:t>-+</a:t>
            </a:r>
            <a:r>
              <a:rPr lang="en-US" dirty="0" smtClean="0"/>
              <a:t> solution.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13371" y="630813"/>
            <a:ext cx="18546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(~69000 Events) 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64746" y="250127"/>
            <a:ext cx="79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(2004)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2009</a:t>
            </a:r>
            <a:endParaRPr lang="en-US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Charmed Exotics</a:t>
            </a:r>
            <a:endParaRPr lang="en-US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4CBBB-140D-6E40-8E1A-3A2B9AE7C48F}" type="slidenum">
              <a:rPr lang="en-US"/>
              <a:pPr/>
              <a:t>19</a:t>
            </a:fld>
            <a:endParaRPr lang="en-US" dirty="0"/>
          </a:p>
        </p:txBody>
      </p:sp>
      <p:pic>
        <p:nvPicPr>
          <p:cNvPr id="50181" name="Picture 5" descr="fig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8763" y="1418798"/>
            <a:ext cx="4222750" cy="2451100"/>
          </a:xfrm>
          <a:prstGeom prst="rect">
            <a:avLst/>
          </a:prstGeom>
          <a:noFill/>
        </p:spPr>
      </p:pic>
      <p:pic>
        <p:nvPicPr>
          <p:cNvPr id="50182" name="Picture 6" descr="fig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14850" y="1372761"/>
            <a:ext cx="4159250" cy="2497137"/>
          </a:xfrm>
          <a:prstGeom prst="rect">
            <a:avLst/>
          </a:prstGeom>
          <a:noFill/>
        </p:spPr>
      </p:pic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4937125" y="182563"/>
            <a:ext cx="3324225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</a:rPr>
              <a:t>Dzierba et. al. PRD 73 (2006)</a:t>
            </a:r>
          </a:p>
        </p:txBody>
      </p:sp>
      <p:graphicFrame>
        <p:nvGraphicFramePr>
          <p:cNvPr id="50188" name="Object 1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9698" name="Equation" r:id="rId5" imgW="114120" imgH="215640" progId="Equation.3">
              <p:embed/>
            </p:oleObj>
          </a:graphicData>
        </a:graphic>
      </p:graphicFrame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258763" y="4563268"/>
            <a:ext cx="6250442" cy="9233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Get </a:t>
            </a:r>
            <a:r>
              <a:rPr lang="en-US" dirty="0">
                <a:solidFill>
                  <a:srgbClr val="0000FF"/>
                </a:solidFill>
              </a:rPr>
              <a:t>a better </a:t>
            </a:r>
            <a:r>
              <a:rPr lang="en-US" dirty="0" smtClean="0">
                <a:solidFill>
                  <a:srgbClr val="0000FF"/>
                </a:solidFill>
              </a:rPr>
              <a:t>description of </a:t>
            </a:r>
            <a:r>
              <a:rPr lang="en-US" dirty="0">
                <a:solidFill>
                  <a:srgbClr val="0000FF"/>
                </a:solidFill>
              </a:rPr>
              <a:t>the data via </a:t>
            </a:r>
            <a:r>
              <a:rPr lang="en-US" dirty="0" smtClean="0">
                <a:solidFill>
                  <a:srgbClr val="0000FF"/>
                </a:solidFill>
              </a:rPr>
              <a:t>moments comparison.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Intensity for the exotic 1</a:t>
            </a:r>
            <a:r>
              <a:rPr lang="en-US" baseline="30000" dirty="0" smtClean="0">
                <a:solidFill>
                  <a:srgbClr val="0000FF"/>
                </a:solidFill>
              </a:rPr>
              <a:t>-+</a:t>
            </a:r>
            <a:r>
              <a:rPr lang="en-US" dirty="0" smtClean="0">
                <a:solidFill>
                  <a:srgbClr val="0000FF"/>
                </a:solidFill>
              </a:rPr>
              <a:t> wave goes away.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Phase motion between the 1</a:t>
            </a:r>
            <a:r>
              <a:rPr lang="en-US" baseline="30000" dirty="0" smtClean="0">
                <a:solidFill>
                  <a:srgbClr val="0000FF"/>
                </a:solidFill>
              </a:rPr>
              <a:t>-+</a:t>
            </a:r>
            <a:r>
              <a:rPr lang="en-US" dirty="0" smtClean="0">
                <a:solidFill>
                  <a:srgbClr val="0000FF"/>
                </a:solidFill>
              </a:rPr>
              <a:t> and the 2</a:t>
            </a:r>
            <a:r>
              <a:rPr lang="en-US" baseline="30000" dirty="0" smtClean="0">
                <a:solidFill>
                  <a:srgbClr val="0000FF"/>
                </a:solidFill>
              </a:rPr>
              <a:t>++</a:t>
            </a:r>
            <a:r>
              <a:rPr lang="en-US" dirty="0" smtClean="0">
                <a:solidFill>
                  <a:srgbClr val="0000FF"/>
                </a:solidFill>
              </a:rPr>
              <a:t> wave is not affected.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57200" y="5704681"/>
            <a:ext cx="4618037" cy="598488"/>
            <a:chOff x="133" y="3692"/>
            <a:chExt cx="2909" cy="377"/>
          </a:xfrm>
        </p:grpSpPr>
        <p:sp>
          <p:nvSpPr>
            <p:cNvPr id="50191" name="Rectangle 15"/>
            <p:cNvSpPr>
              <a:spLocks noChangeArrowheads="1"/>
            </p:cNvSpPr>
            <p:nvPr/>
          </p:nvSpPr>
          <p:spPr bwMode="auto">
            <a:xfrm>
              <a:off x="133" y="3692"/>
              <a:ext cx="2909" cy="377"/>
            </a:xfrm>
            <a:prstGeom prst="rect">
              <a:avLst/>
            </a:prstGeom>
            <a:solidFill>
              <a:srgbClr val="00FFFF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90" name="Text Box 14"/>
            <p:cNvSpPr txBox="1">
              <a:spLocks noChangeArrowheads="1"/>
            </p:cNvSpPr>
            <p:nvPr/>
          </p:nvSpPr>
          <p:spPr bwMode="auto">
            <a:xfrm>
              <a:off x="134" y="3740"/>
              <a:ext cx="1846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 dirty="0">
                  <a:solidFill>
                    <a:srgbClr val="CC3300"/>
                  </a:solidFill>
                </a:rPr>
                <a:t>No Evidence for the </a:t>
              </a:r>
              <a:r>
                <a:rPr lang="en-US" b="1" dirty="0">
                  <a:solidFill>
                    <a:srgbClr val="CC3300"/>
                  </a:solidFill>
                  <a:latin typeface="Symbol" charset="2"/>
                  <a:sym typeface="Symbol" charset="2"/>
                </a:rPr>
                <a:t></a:t>
              </a:r>
              <a:r>
                <a:rPr lang="en-US" b="1" baseline="-25000" dirty="0">
                  <a:solidFill>
                    <a:srgbClr val="CC3300"/>
                  </a:solidFill>
                  <a:sym typeface="Symbol" charset="2"/>
                </a:rPr>
                <a:t>1</a:t>
              </a:r>
              <a:r>
                <a:rPr lang="en-US" b="1" dirty="0">
                  <a:solidFill>
                    <a:srgbClr val="CC3300"/>
                  </a:solidFill>
                </a:rPr>
                <a:t>(</a:t>
              </a:r>
              <a:r>
                <a:rPr lang="en-US" b="1" dirty="0" smtClean="0">
                  <a:solidFill>
                    <a:srgbClr val="CC3300"/>
                  </a:solidFill>
                </a:rPr>
                <a:t>1600</a:t>
              </a:r>
              <a:r>
                <a:rPr lang="en-US" b="1" dirty="0">
                  <a:solidFill>
                    <a:srgbClr val="CC3300"/>
                  </a:solidFill>
                </a:rPr>
                <a:t>)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62013" y="877034"/>
            <a:ext cx="139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π</a:t>
            </a:r>
            <a:r>
              <a:rPr lang="en-US" baseline="30000" dirty="0" smtClean="0"/>
              <a:t>-</a:t>
            </a:r>
            <a:r>
              <a:rPr lang="en-US" dirty="0" smtClean="0"/>
              <a:t>p→pπ</a:t>
            </a:r>
            <a:r>
              <a:rPr lang="en-US" baseline="30000" dirty="0" smtClean="0"/>
              <a:t>-</a:t>
            </a:r>
            <a:r>
              <a:rPr lang="en-US" dirty="0" smtClean="0"/>
              <a:t>π</a:t>
            </a:r>
            <a:r>
              <a:rPr lang="en-US" baseline="30000" dirty="0" smtClean="0"/>
              <a:t>0</a:t>
            </a:r>
            <a:r>
              <a:rPr lang="en-US" dirty="0" smtClean="0"/>
              <a:t>π</a:t>
            </a:r>
            <a:r>
              <a:rPr lang="en-US" baseline="30000" dirty="0" smtClean="0"/>
              <a:t>0</a:t>
            </a:r>
            <a:endParaRPr lang="en-US" baseline="30000" dirty="0"/>
          </a:p>
        </p:txBody>
      </p:sp>
      <p:sp>
        <p:nvSpPr>
          <p:cNvPr id="17" name="TextBox 16"/>
          <p:cNvSpPr txBox="1"/>
          <p:nvPr/>
        </p:nvSpPr>
        <p:spPr>
          <a:xfrm>
            <a:off x="5337537" y="864800"/>
            <a:ext cx="1364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π</a:t>
            </a:r>
            <a:r>
              <a:rPr lang="en-US" baseline="30000" dirty="0" err="1" smtClean="0"/>
              <a:t>-</a:t>
            </a:r>
            <a:r>
              <a:rPr lang="en-US" dirty="0" err="1" smtClean="0"/>
              <a:t>p→pπ</a:t>
            </a:r>
            <a:r>
              <a:rPr lang="en-US" baseline="30000" dirty="0" err="1" smtClean="0"/>
              <a:t>-</a:t>
            </a:r>
            <a:r>
              <a:rPr lang="en-US" dirty="0" err="1" smtClean="0"/>
              <a:t>π</a:t>
            </a:r>
            <a:r>
              <a:rPr lang="en-US" baseline="30000" dirty="0" err="1" smtClean="0"/>
              <a:t>-</a:t>
            </a:r>
            <a:r>
              <a:rPr lang="en-US" dirty="0" err="1" smtClean="0"/>
              <a:t>π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4090091" y="495468"/>
            <a:ext cx="4171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99"/>
                </a:solidFill>
              </a:rPr>
              <a:t>10 times statistics in each of two channels.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46037"/>
            <a:ext cx="31304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New Analysis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83399" y="877034"/>
            <a:ext cx="1806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(3000000 Events)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880108" y="864800"/>
            <a:ext cx="1806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(2600000 Events)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Charmed Exotics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288145" cy="762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Outline</a:t>
            </a:r>
            <a:endParaRPr lang="en-US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9410" y="1235727"/>
            <a:ext cx="507392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What are light-quark exotic mesons?</a:t>
            </a:r>
          </a:p>
          <a:p>
            <a:endParaRPr lang="en-US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How should we look for these mesons?</a:t>
            </a:r>
          </a:p>
          <a:p>
            <a:endParaRPr lang="en-US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What is the Experimental Evidence?</a:t>
            </a:r>
          </a:p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        BNL &amp; </a:t>
            </a:r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JLab</a:t>
            </a:r>
            <a:endParaRPr lang="en-US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Where do we go from here?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27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51221" r="-51221"/>
              <a:stretch>
                <a:fillRect/>
              </a:stretch>
            </p:blipFill>
          </mc:Choice>
          <mc:Fallback>
            <p:blipFill>
              <a:blip r:embed="rId3"/>
              <a:srcRect l="-51221" r="-51221"/>
              <a:stretch>
                <a:fillRect/>
              </a:stretch>
            </p:blipFill>
          </mc:Fallback>
        </mc:AlternateContent>
        <p:spPr>
          <a:xfrm>
            <a:off x="1212298" y="1797320"/>
            <a:ext cx="6124154" cy="3368040"/>
          </a:xfrm>
        </p:spPr>
      </p:pic>
      <p:pic>
        <p:nvPicPr>
          <p:cNvPr id="5" name="Picture 4" descr="fig28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808589" y="1835420"/>
            <a:ext cx="2964180" cy="33299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5258" y="3688032"/>
            <a:ext cx="23058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Modified wave set:  </a:t>
            </a:r>
          </a:p>
          <a:p>
            <a:r>
              <a:rPr lang="en-US" dirty="0" smtClean="0"/>
              <a:t>Leave out	</a:t>
            </a:r>
          </a:p>
          <a:p>
            <a:r>
              <a:rPr lang="en-US" dirty="0" smtClean="0"/>
              <a:t> (1</a:t>
            </a:r>
            <a:r>
              <a:rPr lang="en-US" baseline="30000" dirty="0" smtClean="0"/>
              <a:t>+</a:t>
            </a:r>
            <a:r>
              <a:rPr lang="en-US" dirty="0" smtClean="0"/>
              <a:t>)π</a:t>
            </a:r>
            <a:r>
              <a:rPr lang="en-US" baseline="-25000" dirty="0" smtClean="0"/>
              <a:t>2</a:t>
            </a:r>
            <a:r>
              <a:rPr lang="en-US" dirty="0" smtClean="0"/>
              <a:t>(1670)→ρπ(L=1) </a:t>
            </a:r>
          </a:p>
          <a:p>
            <a:r>
              <a:rPr lang="en-US" dirty="0" smtClean="0"/>
              <a:t> (1</a:t>
            </a:r>
            <a:r>
              <a:rPr lang="en-US" baseline="30000" dirty="0" smtClean="0"/>
              <a:t>+</a:t>
            </a:r>
            <a:r>
              <a:rPr lang="en-US" dirty="0" smtClean="0"/>
              <a:t>)π</a:t>
            </a:r>
            <a:r>
              <a:rPr lang="en-US" baseline="-25000" dirty="0" smtClean="0"/>
              <a:t>2</a:t>
            </a:r>
            <a:r>
              <a:rPr lang="en-US" dirty="0" smtClean="0"/>
              <a:t>(1670)→ρπ(L=3)</a:t>
            </a:r>
          </a:p>
          <a:p>
            <a:r>
              <a:rPr lang="en-US" dirty="0" smtClean="0"/>
              <a:t> (0</a:t>
            </a:r>
            <a:r>
              <a:rPr lang="en-US" baseline="30000" dirty="0" smtClean="0"/>
              <a:t>+</a:t>
            </a:r>
            <a:r>
              <a:rPr lang="en-US" dirty="0" smtClean="0"/>
              <a:t>)π</a:t>
            </a:r>
            <a:r>
              <a:rPr lang="en-US" baseline="-25000" dirty="0" smtClean="0"/>
              <a:t>2</a:t>
            </a:r>
            <a:r>
              <a:rPr lang="en-US" dirty="0" smtClean="0"/>
              <a:t>(1670)→ρπ(L=3)                                       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3136" y="1096756"/>
            <a:ext cx="2338012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Always Include:</a:t>
            </a:r>
          </a:p>
          <a:p>
            <a:r>
              <a:rPr lang="en-US" dirty="0" smtClean="0"/>
              <a:t> (0</a:t>
            </a:r>
            <a:r>
              <a:rPr lang="en-US" baseline="30000" dirty="0" smtClean="0"/>
              <a:t>+</a:t>
            </a:r>
            <a:r>
              <a:rPr lang="en-US" dirty="0" smtClean="0"/>
              <a:t>)π</a:t>
            </a:r>
            <a:r>
              <a:rPr lang="en-US" baseline="-25000" dirty="0" smtClean="0"/>
              <a:t>2</a:t>
            </a:r>
            <a:r>
              <a:rPr lang="en-US" dirty="0" smtClean="0"/>
              <a:t>(1670)→f</a:t>
            </a:r>
            <a:r>
              <a:rPr lang="en-US" baseline="-25000" dirty="0" smtClean="0"/>
              <a:t>2</a:t>
            </a:r>
            <a:r>
              <a:rPr lang="en-US" dirty="0" smtClean="0"/>
              <a:t>π(L=0)</a:t>
            </a:r>
          </a:p>
          <a:p>
            <a:r>
              <a:rPr lang="en-US" dirty="0" smtClean="0"/>
              <a:t> (1</a:t>
            </a:r>
            <a:r>
              <a:rPr lang="en-US" baseline="30000" dirty="0" smtClean="0"/>
              <a:t>+</a:t>
            </a:r>
            <a:r>
              <a:rPr lang="en-US" dirty="0" smtClean="0"/>
              <a:t>)π</a:t>
            </a:r>
            <a:r>
              <a:rPr lang="en-US" baseline="-25000" dirty="0" smtClean="0"/>
              <a:t>2</a:t>
            </a:r>
            <a:r>
              <a:rPr lang="en-US" dirty="0" smtClean="0"/>
              <a:t>(1670)→f</a:t>
            </a:r>
            <a:r>
              <a:rPr lang="en-US" baseline="-25000" dirty="0" smtClean="0"/>
              <a:t>2</a:t>
            </a:r>
            <a:r>
              <a:rPr lang="en-US" dirty="0" smtClean="0"/>
              <a:t>π(L=0)</a:t>
            </a:r>
          </a:p>
          <a:p>
            <a:r>
              <a:rPr lang="en-US" dirty="0" smtClean="0"/>
              <a:t> (1-)π</a:t>
            </a:r>
            <a:r>
              <a:rPr lang="en-US" baseline="-25000" dirty="0" smtClean="0"/>
              <a:t>2</a:t>
            </a:r>
            <a:r>
              <a:rPr lang="en-US" dirty="0" smtClean="0"/>
              <a:t>(1670)→f</a:t>
            </a:r>
            <a:r>
              <a:rPr lang="en-US" baseline="-25000" dirty="0" smtClean="0"/>
              <a:t>2</a:t>
            </a:r>
            <a:r>
              <a:rPr lang="en-US" dirty="0" smtClean="0"/>
              <a:t>π(L=0)</a:t>
            </a:r>
          </a:p>
          <a:p>
            <a:r>
              <a:rPr lang="en-US" dirty="0" smtClean="0"/>
              <a:t> (0</a:t>
            </a:r>
            <a:r>
              <a:rPr lang="en-US" baseline="30000" dirty="0" smtClean="0"/>
              <a:t>+</a:t>
            </a:r>
            <a:r>
              <a:rPr lang="en-US" dirty="0" smtClean="0"/>
              <a:t>)π</a:t>
            </a:r>
            <a:r>
              <a:rPr lang="en-US" baseline="-25000" dirty="0" smtClean="0"/>
              <a:t>2</a:t>
            </a:r>
            <a:r>
              <a:rPr lang="en-US" dirty="0" smtClean="0"/>
              <a:t>(1670)→f</a:t>
            </a:r>
            <a:r>
              <a:rPr lang="en-US" baseline="-25000" dirty="0" smtClean="0"/>
              <a:t>2</a:t>
            </a:r>
            <a:r>
              <a:rPr lang="en-US" dirty="0" smtClean="0"/>
              <a:t>π(L=2)</a:t>
            </a:r>
          </a:p>
          <a:p>
            <a:r>
              <a:rPr lang="en-US" dirty="0" smtClean="0"/>
              <a:t> (1</a:t>
            </a:r>
            <a:r>
              <a:rPr lang="en-US" baseline="30000" dirty="0" smtClean="0"/>
              <a:t>+</a:t>
            </a:r>
            <a:r>
              <a:rPr lang="en-US" dirty="0" smtClean="0"/>
              <a:t>)π</a:t>
            </a:r>
            <a:r>
              <a:rPr lang="en-US" baseline="-25000" dirty="0" smtClean="0"/>
              <a:t>2</a:t>
            </a:r>
            <a:r>
              <a:rPr lang="en-US" dirty="0" smtClean="0"/>
              <a:t>(1670)→f</a:t>
            </a:r>
            <a:r>
              <a:rPr lang="en-US" baseline="-25000" dirty="0" smtClean="0"/>
              <a:t>2</a:t>
            </a:r>
            <a:r>
              <a:rPr lang="en-US" dirty="0" smtClean="0"/>
              <a:t>π(L=2)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68299" y="257947"/>
            <a:ext cx="22236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PDG: π</a:t>
            </a:r>
            <a:r>
              <a:rPr lang="en-US" baseline="-25000" dirty="0" smtClean="0"/>
              <a:t>2</a:t>
            </a:r>
            <a:r>
              <a:rPr lang="en-US" dirty="0" smtClean="0"/>
              <a:t>(1670) Decays</a:t>
            </a:r>
          </a:p>
          <a:p>
            <a:r>
              <a:rPr lang="en-US" dirty="0" smtClean="0"/>
              <a:t>   3π            96%</a:t>
            </a:r>
          </a:p>
          <a:p>
            <a:r>
              <a:rPr lang="en-US" dirty="0" smtClean="0"/>
              <a:t>      f</a:t>
            </a:r>
            <a:r>
              <a:rPr lang="en-US" baseline="-25000" dirty="0" smtClean="0"/>
              <a:t>2</a:t>
            </a:r>
            <a:r>
              <a:rPr lang="en-US" dirty="0" smtClean="0"/>
              <a:t>π        56%</a:t>
            </a:r>
          </a:p>
          <a:p>
            <a:r>
              <a:rPr lang="en-US" dirty="0" smtClean="0"/>
              <a:t>      </a:t>
            </a:r>
            <a:r>
              <a:rPr lang="en-US" dirty="0" err="1" smtClean="0"/>
              <a:t>ρπ</a:t>
            </a:r>
            <a:r>
              <a:rPr lang="en-US" dirty="0" smtClean="0"/>
              <a:t>         31%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0681" y="5523654"/>
            <a:ext cx="7866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4566"/>
                </a:solidFill>
              </a:rPr>
              <a:t>Most of the strength in the exotic π</a:t>
            </a:r>
            <a:r>
              <a:rPr lang="en-US" baseline="-25000" dirty="0" smtClean="0">
                <a:solidFill>
                  <a:srgbClr val="FF4566"/>
                </a:solidFill>
              </a:rPr>
              <a:t>1</a:t>
            </a:r>
            <a:r>
              <a:rPr lang="en-US" dirty="0" smtClean="0">
                <a:solidFill>
                  <a:srgbClr val="FF4566"/>
                </a:solidFill>
              </a:rPr>
              <a:t>(1600) is better described by known decays of </a:t>
            </a:r>
          </a:p>
          <a:p>
            <a:r>
              <a:rPr lang="en-US" dirty="0" smtClean="0">
                <a:solidFill>
                  <a:srgbClr val="FF4566"/>
                </a:solidFill>
              </a:rPr>
              <a:t>the π</a:t>
            </a:r>
            <a:r>
              <a:rPr lang="en-US" baseline="-25000" dirty="0" smtClean="0">
                <a:solidFill>
                  <a:srgbClr val="FF4566"/>
                </a:solidFill>
              </a:rPr>
              <a:t>2</a:t>
            </a:r>
            <a:r>
              <a:rPr lang="en-US" dirty="0" smtClean="0">
                <a:solidFill>
                  <a:srgbClr val="FF4566"/>
                </a:solidFill>
              </a:rPr>
              <a:t>(1670).</a:t>
            </a:r>
            <a:endParaRPr lang="en-US" dirty="0">
              <a:solidFill>
                <a:srgbClr val="FF4566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2009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Charmed Exotics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306369" y="257947"/>
            <a:ext cx="2913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4566"/>
                </a:solidFill>
              </a:rPr>
              <a:t>Where does the intensity go?</a:t>
            </a:r>
            <a:endParaRPr lang="en-US" dirty="0">
              <a:solidFill>
                <a:srgbClr val="FF4566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46037"/>
            <a:ext cx="31304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New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Charmed Exotics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780" y="46037"/>
            <a:ext cx="40754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CLAS Experiment</a:t>
            </a:r>
          </a:p>
        </p:txBody>
      </p:sp>
      <p:pic>
        <p:nvPicPr>
          <p:cNvPr id="8" name="Picture 7" descr="clas_diagram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596640" y="692368"/>
            <a:ext cx="5547360" cy="50495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4085" y="1510333"/>
            <a:ext cx="302352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Tagged photon beam incident</a:t>
            </a:r>
          </a:p>
          <a:p>
            <a:r>
              <a:rPr lang="en-US" dirty="0" smtClean="0"/>
              <a:t>on a liquid hydrogen target.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Toroidal</a:t>
            </a:r>
            <a:r>
              <a:rPr lang="en-US" dirty="0" smtClean="0"/>
              <a:t> magnetic field with </a:t>
            </a:r>
          </a:p>
          <a:p>
            <a:r>
              <a:rPr lang="en-US" dirty="0" smtClean="0"/>
              <a:t>high acceptance and good</a:t>
            </a:r>
          </a:p>
          <a:p>
            <a:r>
              <a:rPr lang="en-US" dirty="0" smtClean="0"/>
              <a:t>resolution for charged</a:t>
            </a:r>
          </a:p>
          <a:p>
            <a:r>
              <a:rPr lang="en-US" dirty="0" smtClean="0"/>
              <a:t>particles.</a:t>
            </a:r>
          </a:p>
          <a:p>
            <a:endParaRPr lang="en-US" dirty="0" smtClean="0"/>
          </a:p>
          <a:p>
            <a:r>
              <a:rPr lang="en-US" dirty="0" smtClean="0"/>
              <a:t>A number of acceptance holes</a:t>
            </a:r>
          </a:p>
          <a:p>
            <a:r>
              <a:rPr lang="en-US" dirty="0" smtClean="0"/>
              <a:t>make partial wave analysis</a:t>
            </a:r>
          </a:p>
          <a:p>
            <a:r>
              <a:rPr lang="en-US" dirty="0" smtClean="0"/>
              <a:t>difficult.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Charmed Exotics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780" y="46037"/>
            <a:ext cx="40754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CLAS Experiment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36746" y="0"/>
            <a:ext cx="220725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γp→nπ</a:t>
            </a:r>
            <a:r>
              <a:rPr lang="en-US" sz="3200" baseline="30000" dirty="0" smtClean="0">
                <a:solidFill>
                  <a:schemeClr val="accent2">
                    <a:lumMod val="75000"/>
                  </a:schemeClr>
                </a:solidFill>
              </a:rPr>
              <a:t>+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π</a:t>
            </a:r>
            <a:r>
              <a:rPr lang="en-US" sz="3200" baseline="30000" dirty="0" smtClean="0">
                <a:solidFill>
                  <a:schemeClr val="accent2">
                    <a:lumMod val="75000"/>
                  </a:schemeClr>
                </a:solidFill>
              </a:rPr>
              <a:t>+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π</a:t>
            </a:r>
            <a:r>
              <a:rPr lang="en-US" sz="3200" baseline="30000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endParaRPr lang="en-US" sz="3200" baseline="30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Picture 8" descr="3pidiag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930781" y="858144"/>
            <a:ext cx="4011930" cy="1213485"/>
          </a:xfrm>
          <a:prstGeom prst="rect">
            <a:avLst/>
          </a:prstGeom>
        </p:spPr>
      </p:pic>
      <p:pic>
        <p:nvPicPr>
          <p:cNvPr id="10" name="Picture 9" descr="newfig5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622171" y="2226310"/>
            <a:ext cx="4320540" cy="41300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9826" y="692368"/>
            <a:ext cx="26403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E</a:t>
            </a:r>
            <a:r>
              <a:rPr lang="en-US" baseline="-25000" dirty="0" smtClean="0"/>
              <a:t>γ</a:t>
            </a:r>
            <a:r>
              <a:rPr lang="en-US" dirty="0" smtClean="0"/>
              <a:t> = 4.8 – 5.4 </a:t>
            </a:r>
            <a:r>
              <a:rPr lang="en-US" dirty="0" err="1" smtClean="0"/>
              <a:t>GeV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83000 Events after all cuts</a:t>
            </a:r>
          </a:p>
          <a:p>
            <a:r>
              <a:rPr lang="en-US" dirty="0" smtClean="0"/>
              <a:t> Overall Acceptance &lt; 5%</a:t>
            </a:r>
          </a:p>
        </p:txBody>
      </p:sp>
      <p:pic>
        <p:nvPicPr>
          <p:cNvPr id="12" name="Picture 11" descr="newfig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39826" y="2757501"/>
            <a:ext cx="2880360" cy="22656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9826" y="2111170"/>
            <a:ext cx="3741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Baryons “removed” by hard kinematic</a:t>
            </a:r>
          </a:p>
          <a:p>
            <a:r>
              <a:rPr lang="en-US" dirty="0" smtClean="0"/>
              <a:t>cuts.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363573" y="3958904"/>
            <a:ext cx="1098310" cy="114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512303" y="3511074"/>
            <a:ext cx="787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PWA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8641" y="5535096"/>
            <a:ext cx="2968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evidence of π</a:t>
            </a:r>
            <a:r>
              <a:rPr lang="en-US" baseline="-25000" dirty="0" smtClean="0"/>
              <a:t>1</a:t>
            </a:r>
            <a:r>
              <a:rPr lang="en-US" dirty="0" smtClean="0"/>
              <a:t>(1600)→ρπ, </a:t>
            </a:r>
          </a:p>
          <a:p>
            <a:r>
              <a:rPr lang="en-US" dirty="0" smtClean="0"/>
              <a:t>(13.5 </a:t>
            </a:r>
            <a:r>
              <a:rPr lang="en-US" dirty="0" err="1" smtClean="0"/>
              <a:t>nb</a:t>
            </a:r>
            <a:r>
              <a:rPr lang="en-US" dirty="0" smtClean="0"/>
              <a:t> upper limit). 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3512303" y="5183189"/>
            <a:ext cx="3992813" cy="67507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Charmed Exotics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780" y="46037"/>
            <a:ext cx="40754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CLAS Experiment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1350146"/>
            <a:ext cx="716667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data collected in 2008 as part of the so-called “g12” run. Much higher</a:t>
            </a:r>
          </a:p>
          <a:p>
            <a:r>
              <a:rPr lang="en-US" dirty="0" smtClean="0"/>
              <a:t>statistics and E</a:t>
            </a:r>
            <a:r>
              <a:rPr lang="en-US" baseline="-25000" dirty="0" smtClean="0"/>
              <a:t>e</a:t>
            </a:r>
            <a:r>
              <a:rPr lang="en-US" dirty="0" smtClean="0"/>
              <a:t>=5.715 </a:t>
            </a:r>
            <a:r>
              <a:rPr lang="en-US" dirty="0" err="1" smtClean="0"/>
              <a:t>GeV</a:t>
            </a:r>
            <a:r>
              <a:rPr lang="en-US" dirty="0" smtClean="0"/>
              <a:t>  (up to ~5.4 </a:t>
            </a:r>
            <a:r>
              <a:rPr lang="en-US" dirty="0" err="1" smtClean="0"/>
              <a:t>GeV</a:t>
            </a:r>
            <a:r>
              <a:rPr lang="en-US" dirty="0" smtClean="0"/>
              <a:t> photons). </a:t>
            </a:r>
          </a:p>
          <a:p>
            <a:endParaRPr lang="en-US" dirty="0" smtClean="0"/>
          </a:p>
          <a:p>
            <a:r>
              <a:rPr lang="en-US" dirty="0" smtClean="0"/>
              <a:t>Polarized electron beam give circularly polarized photons.</a:t>
            </a:r>
          </a:p>
          <a:p>
            <a:endParaRPr lang="en-US" dirty="0" smtClean="0"/>
          </a:p>
          <a:p>
            <a:r>
              <a:rPr lang="en-US" dirty="0" smtClean="0"/>
              <a:t>Data are currently under analysis:</a:t>
            </a:r>
          </a:p>
          <a:p>
            <a:endParaRPr lang="en-US" dirty="0" smtClean="0"/>
          </a:p>
          <a:p>
            <a:r>
              <a:rPr lang="en-US" dirty="0" smtClean="0"/>
              <a:t>      π</a:t>
            </a:r>
            <a:r>
              <a:rPr lang="en-US" baseline="30000" dirty="0" smtClean="0"/>
              <a:t>+</a:t>
            </a:r>
            <a:r>
              <a:rPr lang="en-US" dirty="0" smtClean="0"/>
              <a:t>π</a:t>
            </a:r>
            <a:r>
              <a:rPr lang="en-US" baseline="30000" dirty="0" smtClean="0"/>
              <a:t>+</a:t>
            </a:r>
            <a:r>
              <a:rPr lang="en-US" dirty="0" smtClean="0"/>
              <a:t>π</a:t>
            </a:r>
            <a:r>
              <a:rPr lang="en-US" baseline="30000" dirty="0" smtClean="0"/>
              <a:t>-</a:t>
            </a:r>
            <a:r>
              <a:rPr lang="en-US" dirty="0" smtClean="0"/>
              <a:t>[n]   K</a:t>
            </a:r>
            <a:r>
              <a:rPr lang="en-US" baseline="30000" dirty="0" smtClean="0"/>
              <a:t>+</a:t>
            </a:r>
            <a:r>
              <a:rPr lang="en-US" dirty="0" smtClean="0"/>
              <a:t>K</a:t>
            </a:r>
            <a:r>
              <a:rPr lang="en-US" baseline="30000" dirty="0" smtClean="0"/>
              <a:t>-</a:t>
            </a:r>
            <a:r>
              <a:rPr lang="en-US" dirty="0" err="1" smtClean="0"/>
              <a:t>p[η</a:t>
            </a:r>
            <a:r>
              <a:rPr lang="en-US" dirty="0" smtClean="0"/>
              <a:t>]  Δ</a:t>
            </a:r>
            <a:r>
              <a:rPr lang="en-US" baseline="30000" dirty="0" smtClean="0"/>
              <a:t>++</a:t>
            </a:r>
            <a:r>
              <a:rPr lang="en-US" dirty="0" smtClean="0"/>
              <a:t>π</a:t>
            </a:r>
            <a:r>
              <a:rPr lang="en-US" baseline="30000" dirty="0" smtClean="0"/>
              <a:t>-</a:t>
            </a:r>
            <a:r>
              <a:rPr lang="en-US" dirty="0" smtClean="0"/>
              <a:t>[η]  &amp;  K+K-[Ξ</a:t>
            </a:r>
            <a:r>
              <a:rPr lang="en-US" baseline="30000" dirty="0" smtClean="0"/>
              <a:t>-*</a:t>
            </a:r>
            <a:r>
              <a:rPr lang="en-US" dirty="0" smtClean="0"/>
              <a:t>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Charmed Exotics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904" y="0"/>
            <a:ext cx="59589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Summary of the π</a:t>
            </a:r>
            <a:r>
              <a:rPr lang="en-US" sz="3600" b="1" baseline="-25000" dirty="0" smtClean="0">
                <a:solidFill>
                  <a:srgbClr val="0070C0"/>
                </a:solidFill>
                <a:latin typeface="Comic Sans MS" pitchFamily="66" charset="0"/>
              </a:rPr>
              <a:t>1</a:t>
            </a: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(1400)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4327" y="2509142"/>
            <a:ext cx="7842023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90"/>
                </a:solidFill>
              </a:rPr>
              <a:t>Mode          Mass                        Width                Production</a:t>
            </a:r>
          </a:p>
          <a:p>
            <a:r>
              <a:rPr lang="en-US" dirty="0" smtClean="0"/>
              <a:t>  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3π     1598 ±8+29-47        168±20+150-12         1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,0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,1-         (</a:t>
            </a:r>
            <a:r>
              <a:rPr lang="en-US" sz="2000" dirty="0" smtClean="0">
                <a:solidFill>
                  <a:srgbClr val="FF4566"/>
                </a:solidFill>
              </a:rPr>
              <a:t>controversial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</a:p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η’π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1597±10+45-10       340±40±50                1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</a:p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b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π     1664±8±10               185±25±38                0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,1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</a:p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f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π       1709±24±41            403±80±115              1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</a:p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417357"/>
            <a:ext cx="59589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Summary of the π</a:t>
            </a:r>
            <a:r>
              <a:rPr lang="en-US" sz="3600" b="1" baseline="-25000" dirty="0" smtClean="0">
                <a:solidFill>
                  <a:srgbClr val="0070C0"/>
                </a:solidFill>
                <a:latin typeface="Comic Sans MS" pitchFamily="66" charset="0"/>
              </a:rPr>
              <a:t>1</a:t>
            </a: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(2000) 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4327" y="5340687"/>
            <a:ext cx="60983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90"/>
                </a:solidFill>
              </a:rPr>
              <a:t>Mode          Mass                        Width                Production</a:t>
            </a:r>
          </a:p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b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π     2014±20±16               230±32±73             1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</a:p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f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π      2001±30±92               332±52±49             1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862811"/>
            <a:ext cx="60528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Summary of the π</a:t>
            </a:r>
            <a:r>
              <a:rPr lang="en-US" sz="3600" b="1" baseline="-25000" dirty="0" smtClean="0">
                <a:solidFill>
                  <a:srgbClr val="0070C0"/>
                </a:solidFill>
                <a:latin typeface="Comic Sans MS" pitchFamily="66" charset="0"/>
              </a:rPr>
              <a:t>1</a:t>
            </a: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(1600)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6727" y="753327"/>
            <a:ext cx="76857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90"/>
                </a:solidFill>
              </a:rPr>
              <a:t>Mode          Mass                        Width                Production</a:t>
            </a:r>
          </a:p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ηπ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1370±15+50-30       385±40+65-105        1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</a:t>
            </a:r>
          </a:p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ηπ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1257±20±25              354±64±60               1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(</a:t>
            </a:r>
            <a:r>
              <a:rPr lang="en-US" sz="2000" dirty="0" smtClean="0">
                <a:solidFill>
                  <a:srgbClr val="FF4566"/>
                </a:solidFill>
              </a:rPr>
              <a:t>controversial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62696" y="3421134"/>
            <a:ext cx="177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3π not seen in </a:t>
            </a:r>
          </a:p>
          <a:p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photoproduction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2009</a:t>
            </a:r>
            <a:endParaRPr lang="en-US"/>
          </a:p>
        </p:txBody>
      </p:sp>
      <p:sp>
        <p:nvSpPr>
          <p:cNvPr id="3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Charmed Exotics</a:t>
            </a:r>
            <a:endParaRPr lang="en-US"/>
          </a:p>
        </p:txBody>
      </p:sp>
      <p:sp>
        <p:nvSpPr>
          <p:cNvPr id="3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CFC5B-FA7F-FA4C-ADC3-C05514FE1FEA}" type="slidenum">
              <a:rPr lang="en-US"/>
              <a:pPr/>
              <a:t>25</a:t>
            </a:fld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14863" y="0"/>
            <a:ext cx="3733800" cy="469900"/>
          </a:xfrm>
        </p:spPr>
        <p:txBody>
          <a:bodyPr>
            <a:normAutofit fontScale="90000"/>
          </a:bodyPr>
          <a:lstStyle/>
          <a:p>
            <a:r>
              <a:rPr lang="en-US"/>
              <a:t>Exotic Signals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41288" y="2295525"/>
            <a:ext cx="6770687" cy="11874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333399"/>
                </a:solidFill>
                <a:sym typeface="Symbol" charset="2"/>
              </a:rPr>
              <a:t></a:t>
            </a:r>
            <a:r>
              <a:rPr lang="en-US" b="1" baseline="-25000">
                <a:solidFill>
                  <a:srgbClr val="333399"/>
                </a:solidFill>
                <a:sym typeface="Symbol" charset="2"/>
              </a:rPr>
              <a:t>1</a:t>
            </a:r>
            <a:r>
              <a:rPr lang="en-US" b="1">
                <a:solidFill>
                  <a:srgbClr val="333399"/>
                </a:solidFill>
                <a:sym typeface="Symbol" charset="2"/>
              </a:rPr>
              <a:t>(1400)</a:t>
            </a:r>
            <a:r>
              <a:rPr lang="en-US">
                <a:sym typeface="Symbol" charset="2"/>
              </a:rPr>
              <a:t>   </a:t>
            </a:r>
            <a:r>
              <a:rPr lang="en-US">
                <a:solidFill>
                  <a:srgbClr val="333399"/>
                </a:solidFill>
                <a:sym typeface="Symbol" charset="2"/>
              </a:rPr>
              <a:t>Width ~ 0.3 GeV, Decays: only </a:t>
            </a:r>
          </a:p>
          <a:p>
            <a:r>
              <a:rPr lang="en-US">
                <a:solidFill>
                  <a:srgbClr val="333399"/>
                </a:solidFill>
                <a:sym typeface="Symbol" charset="2"/>
              </a:rPr>
              <a:t>      weak signal in p production (scattering??)</a:t>
            </a:r>
          </a:p>
          <a:p>
            <a:r>
              <a:rPr lang="en-US">
                <a:solidFill>
                  <a:srgbClr val="333399"/>
                </a:solidFill>
                <a:sym typeface="Symbol" charset="2"/>
              </a:rPr>
              <a:t>      strong signal in antiproton-deuterium.</a:t>
            </a:r>
            <a:endParaRPr lang="en-US">
              <a:solidFill>
                <a:srgbClr val="333399"/>
              </a:solidFill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50813" y="3581400"/>
            <a:ext cx="4760851" cy="9233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666699"/>
                </a:solidFill>
                <a:sym typeface="Symbol" charset="2"/>
              </a:rPr>
              <a:t></a:t>
            </a:r>
            <a:r>
              <a:rPr lang="en-US" b="1" baseline="-25000" dirty="0">
                <a:solidFill>
                  <a:srgbClr val="666699"/>
                </a:solidFill>
                <a:sym typeface="Symbol" charset="2"/>
              </a:rPr>
              <a:t>1</a:t>
            </a:r>
            <a:r>
              <a:rPr lang="en-US" b="1" dirty="0">
                <a:solidFill>
                  <a:srgbClr val="666699"/>
                </a:solidFill>
                <a:sym typeface="Symbol" charset="2"/>
              </a:rPr>
              <a:t>(1600)</a:t>
            </a:r>
            <a:r>
              <a:rPr lang="en-US" dirty="0">
                <a:solidFill>
                  <a:srgbClr val="666699"/>
                </a:solidFill>
                <a:sym typeface="Symbol" charset="2"/>
              </a:rPr>
              <a:t>   Width ~ </a:t>
            </a:r>
            <a:r>
              <a:rPr lang="en-US" dirty="0" smtClean="0">
                <a:solidFill>
                  <a:srgbClr val="666699"/>
                </a:solidFill>
                <a:sym typeface="Symbol" charset="2"/>
              </a:rPr>
              <a:t>0.30 </a:t>
            </a:r>
            <a:r>
              <a:rPr lang="en-US" dirty="0" err="1">
                <a:solidFill>
                  <a:srgbClr val="666699"/>
                </a:solidFill>
                <a:sym typeface="Symbol" charset="2"/>
              </a:rPr>
              <a:t>GeV</a:t>
            </a:r>
            <a:r>
              <a:rPr lang="en-US" dirty="0">
                <a:solidFill>
                  <a:srgbClr val="666699"/>
                </a:solidFill>
                <a:sym typeface="Symbol" charset="2"/>
              </a:rPr>
              <a:t>, Decays ,’,(b</a:t>
            </a:r>
            <a:r>
              <a:rPr lang="en-US" baseline="-25000" dirty="0">
                <a:solidFill>
                  <a:srgbClr val="666699"/>
                </a:solidFill>
                <a:sym typeface="Symbol" charset="2"/>
              </a:rPr>
              <a:t>1</a:t>
            </a:r>
            <a:r>
              <a:rPr lang="en-US" dirty="0">
                <a:solidFill>
                  <a:srgbClr val="666699"/>
                </a:solidFill>
                <a:sym typeface="Symbol" charset="2"/>
              </a:rPr>
              <a:t>)</a:t>
            </a:r>
          </a:p>
          <a:p>
            <a:r>
              <a:rPr lang="en-US" dirty="0">
                <a:solidFill>
                  <a:srgbClr val="666699"/>
                </a:solidFill>
                <a:sym typeface="Symbol" charset="2"/>
              </a:rPr>
              <a:t>     Only seen in </a:t>
            </a:r>
            <a:r>
              <a:rPr lang="en-US" dirty="0" err="1">
                <a:solidFill>
                  <a:srgbClr val="666699"/>
                </a:solidFill>
                <a:sym typeface="Symbol" charset="2"/>
              </a:rPr>
              <a:t>p</a:t>
            </a:r>
            <a:r>
              <a:rPr lang="en-US" dirty="0">
                <a:solidFill>
                  <a:srgbClr val="666699"/>
                </a:solidFill>
                <a:sym typeface="Symbol" charset="2"/>
              </a:rPr>
              <a:t> production, (E852 + VES</a:t>
            </a:r>
            <a:r>
              <a:rPr lang="en-US" dirty="0" smtClean="0">
                <a:solidFill>
                  <a:srgbClr val="666699"/>
                </a:solidFill>
                <a:sym typeface="Symbol" charset="2"/>
              </a:rPr>
              <a:t>)</a:t>
            </a:r>
          </a:p>
          <a:p>
            <a:r>
              <a:rPr lang="en-US" dirty="0" smtClean="0">
                <a:solidFill>
                  <a:srgbClr val="666699"/>
                </a:solidFill>
                <a:sym typeface="Symbol" charset="2"/>
              </a:rPr>
              <a:t>      Production mechanisms not consistent.</a:t>
            </a:r>
            <a:endParaRPr lang="en-US" dirty="0">
              <a:solidFill>
                <a:srgbClr val="666699"/>
              </a:solidFill>
              <a:sym typeface="Symbol" charset="2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82638" y="0"/>
            <a:ext cx="7446962" cy="2209800"/>
            <a:chOff x="0" y="2592"/>
            <a:chExt cx="4691" cy="1392"/>
          </a:xfrm>
        </p:grpSpPr>
        <p:sp>
          <p:nvSpPr>
            <p:cNvPr id="29703" name="Text Box 7"/>
            <p:cNvSpPr txBox="1">
              <a:spLocks noChangeArrowheads="1"/>
            </p:cNvSpPr>
            <p:nvPr/>
          </p:nvSpPr>
          <p:spPr bwMode="auto">
            <a:xfrm>
              <a:off x="0" y="2640"/>
              <a:ext cx="16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8000"/>
                  </a:solidFill>
                  <a:latin typeface="Symbol" charset="2"/>
                </a:rPr>
                <a:t>p</a:t>
              </a:r>
              <a:r>
                <a:rPr lang="en-US" b="1" baseline="-25000">
                  <a:solidFill>
                    <a:srgbClr val="008000"/>
                  </a:solidFill>
                </a:rPr>
                <a:t>1</a:t>
              </a:r>
              <a:r>
                <a:rPr lang="en-US">
                  <a:solidFill>
                    <a:srgbClr val="008000"/>
                  </a:solidFill>
                </a:rPr>
                <a:t>  I</a:t>
              </a:r>
              <a:r>
                <a:rPr lang="en-US" b="1" baseline="30000">
                  <a:solidFill>
                    <a:srgbClr val="008000"/>
                  </a:solidFill>
                </a:rPr>
                <a:t>G</a:t>
              </a:r>
              <a:r>
                <a:rPr lang="en-US">
                  <a:solidFill>
                    <a:srgbClr val="008000"/>
                  </a:solidFill>
                </a:rPr>
                <a:t>(J</a:t>
              </a:r>
              <a:r>
                <a:rPr lang="en-US" b="1" baseline="30000">
                  <a:solidFill>
                    <a:srgbClr val="008000"/>
                  </a:solidFill>
                </a:rPr>
                <a:t>PC</a:t>
              </a:r>
              <a:r>
                <a:rPr lang="en-US">
                  <a:solidFill>
                    <a:srgbClr val="008000"/>
                  </a:solidFill>
                </a:rPr>
                <a:t>)=1</a:t>
              </a:r>
              <a:r>
                <a:rPr lang="en-US" b="1" baseline="30000">
                  <a:solidFill>
                    <a:srgbClr val="008000"/>
                  </a:solidFill>
                </a:rPr>
                <a:t>-</a:t>
              </a:r>
              <a:r>
                <a:rPr lang="en-US">
                  <a:solidFill>
                    <a:srgbClr val="008000"/>
                  </a:solidFill>
                </a:rPr>
                <a:t>(1</a:t>
              </a:r>
              <a:r>
                <a:rPr lang="en-US" b="1" baseline="30000">
                  <a:solidFill>
                    <a:srgbClr val="008000"/>
                  </a:solidFill>
                </a:rPr>
                <a:t>-+</a:t>
              </a:r>
              <a:r>
                <a:rPr lang="en-US">
                  <a:solidFill>
                    <a:srgbClr val="008000"/>
                  </a:solidFill>
                </a:rPr>
                <a:t>)</a:t>
              </a:r>
            </a:p>
          </p:txBody>
        </p:sp>
        <p:sp>
          <p:nvSpPr>
            <p:cNvPr id="29704" name="Text Box 8"/>
            <p:cNvSpPr txBox="1">
              <a:spLocks noChangeArrowheads="1"/>
            </p:cNvSpPr>
            <p:nvPr/>
          </p:nvSpPr>
          <p:spPr bwMode="auto">
            <a:xfrm>
              <a:off x="2880" y="3504"/>
              <a:ext cx="17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800000"/>
                  </a:solidFill>
                  <a:latin typeface="Symbol" charset="2"/>
                </a:rPr>
                <a:t>h</a:t>
              </a:r>
              <a:r>
                <a:rPr lang="en-US" b="1" baseline="30000">
                  <a:solidFill>
                    <a:srgbClr val="800000"/>
                  </a:solidFill>
                </a:rPr>
                <a:t>’</a:t>
              </a:r>
              <a:r>
                <a:rPr lang="en-US" b="1" baseline="-25000">
                  <a:solidFill>
                    <a:srgbClr val="800000"/>
                  </a:solidFill>
                </a:rPr>
                <a:t>1</a:t>
              </a:r>
              <a:r>
                <a:rPr lang="en-US">
                  <a:solidFill>
                    <a:srgbClr val="800000"/>
                  </a:solidFill>
                </a:rPr>
                <a:t>  I</a:t>
              </a:r>
              <a:r>
                <a:rPr lang="en-US" b="1" baseline="30000">
                  <a:solidFill>
                    <a:srgbClr val="800000"/>
                  </a:solidFill>
                </a:rPr>
                <a:t>G</a:t>
              </a:r>
              <a:r>
                <a:rPr lang="en-US">
                  <a:solidFill>
                    <a:srgbClr val="800000"/>
                  </a:solidFill>
                </a:rPr>
                <a:t>(J</a:t>
              </a:r>
              <a:r>
                <a:rPr lang="en-US" b="1" baseline="30000">
                  <a:solidFill>
                    <a:srgbClr val="800000"/>
                  </a:solidFill>
                </a:rPr>
                <a:t>PC</a:t>
              </a:r>
              <a:r>
                <a:rPr lang="en-US">
                  <a:solidFill>
                    <a:srgbClr val="800000"/>
                  </a:solidFill>
                </a:rPr>
                <a:t>)=0</a:t>
              </a:r>
              <a:r>
                <a:rPr lang="en-US" b="1" baseline="30000">
                  <a:solidFill>
                    <a:srgbClr val="800000"/>
                  </a:solidFill>
                </a:rPr>
                <a:t>+</a:t>
              </a:r>
              <a:r>
                <a:rPr lang="en-US">
                  <a:solidFill>
                    <a:srgbClr val="800000"/>
                  </a:solidFill>
                </a:rPr>
                <a:t>(1</a:t>
              </a:r>
              <a:r>
                <a:rPr lang="en-US" b="1" baseline="30000">
                  <a:solidFill>
                    <a:srgbClr val="800000"/>
                  </a:solidFill>
                </a:rPr>
                <a:t>-+</a:t>
              </a:r>
              <a:r>
                <a:rPr lang="en-US">
                  <a:solidFill>
                    <a:srgbClr val="800000"/>
                  </a:solidFill>
                </a:rPr>
                <a:t>) </a:t>
              </a:r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440" y="2592"/>
              <a:ext cx="1248" cy="1056"/>
              <a:chOff x="2976" y="720"/>
              <a:chExt cx="1248" cy="1056"/>
            </a:xfrm>
          </p:grpSpPr>
          <p:sp>
            <p:nvSpPr>
              <p:cNvPr id="29706" name="AutoShape 10"/>
              <p:cNvSpPr>
                <a:spLocks noChangeArrowheads="1"/>
              </p:cNvSpPr>
              <p:nvPr/>
            </p:nvSpPr>
            <p:spPr bwMode="auto">
              <a:xfrm>
                <a:off x="3024" y="768"/>
                <a:ext cx="1152" cy="960"/>
              </a:xfrm>
              <a:prstGeom prst="hexagon">
                <a:avLst>
                  <a:gd name="adj" fmla="val 30000"/>
                  <a:gd name="vf" fmla="val 115470"/>
                </a:avLst>
              </a:prstGeom>
              <a:noFill/>
              <a:ln w="25400">
                <a:solidFill>
                  <a:srgbClr val="99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07" name="Oval 11"/>
              <p:cNvSpPr>
                <a:spLocks noChangeArrowheads="1"/>
              </p:cNvSpPr>
              <p:nvPr/>
            </p:nvSpPr>
            <p:spPr bwMode="auto">
              <a:xfrm>
                <a:off x="3792" y="1632"/>
                <a:ext cx="144" cy="144"/>
              </a:xfrm>
              <a:prstGeom prst="ellipse">
                <a:avLst/>
              </a:pr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08" name="Oval 12"/>
              <p:cNvSpPr>
                <a:spLocks noChangeArrowheads="1"/>
              </p:cNvSpPr>
              <p:nvPr/>
            </p:nvSpPr>
            <p:spPr bwMode="auto">
              <a:xfrm>
                <a:off x="2976" y="1200"/>
                <a:ext cx="144" cy="144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09" name="Oval 13"/>
              <p:cNvSpPr>
                <a:spLocks noChangeArrowheads="1"/>
              </p:cNvSpPr>
              <p:nvPr/>
            </p:nvSpPr>
            <p:spPr bwMode="auto">
              <a:xfrm>
                <a:off x="3504" y="1104"/>
                <a:ext cx="144" cy="144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10" name="Oval 14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144" cy="144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11" name="Oval 15"/>
              <p:cNvSpPr>
                <a:spLocks noChangeArrowheads="1"/>
              </p:cNvSpPr>
              <p:nvPr/>
            </p:nvSpPr>
            <p:spPr bwMode="auto">
              <a:xfrm>
                <a:off x="3600" y="1200"/>
                <a:ext cx="144" cy="144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12" name="Oval 16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44" cy="144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13" name="Oval 17"/>
              <p:cNvSpPr>
                <a:spLocks noChangeArrowheads="1"/>
              </p:cNvSpPr>
              <p:nvPr/>
            </p:nvSpPr>
            <p:spPr bwMode="auto">
              <a:xfrm>
                <a:off x="3264" y="720"/>
                <a:ext cx="144" cy="144"/>
              </a:xfrm>
              <a:prstGeom prst="ellipse">
                <a:avLst/>
              </a:pr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14" name="Oval 18"/>
              <p:cNvSpPr>
                <a:spLocks noChangeArrowheads="1"/>
              </p:cNvSpPr>
              <p:nvPr/>
            </p:nvSpPr>
            <p:spPr bwMode="auto">
              <a:xfrm>
                <a:off x="3792" y="720"/>
                <a:ext cx="144" cy="144"/>
              </a:xfrm>
              <a:prstGeom prst="ellipse">
                <a:avLst/>
              </a:pr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15" name="Oval 19"/>
              <p:cNvSpPr>
                <a:spLocks noChangeArrowheads="1"/>
              </p:cNvSpPr>
              <p:nvPr/>
            </p:nvSpPr>
            <p:spPr bwMode="auto">
              <a:xfrm>
                <a:off x="3216" y="1632"/>
                <a:ext cx="144" cy="144"/>
              </a:xfrm>
              <a:prstGeom prst="ellipse">
                <a:avLst/>
              </a:pr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9716" name="Rectangle 20"/>
            <p:cNvSpPr>
              <a:spLocks noChangeArrowheads="1"/>
            </p:cNvSpPr>
            <p:nvPr/>
          </p:nvSpPr>
          <p:spPr bwMode="auto">
            <a:xfrm>
              <a:off x="768" y="3696"/>
              <a:ext cx="176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6600"/>
                  </a:solidFill>
                  <a:latin typeface="Symbol" charset="2"/>
                </a:rPr>
                <a:t>h</a:t>
              </a:r>
              <a:r>
                <a:rPr lang="en-US" b="1" baseline="-25000">
                  <a:solidFill>
                    <a:srgbClr val="FF6600"/>
                  </a:solidFill>
                </a:rPr>
                <a:t>1</a:t>
              </a:r>
              <a:r>
                <a:rPr lang="en-US">
                  <a:solidFill>
                    <a:srgbClr val="FF6600"/>
                  </a:solidFill>
                </a:rPr>
                <a:t>  I</a:t>
              </a:r>
              <a:r>
                <a:rPr lang="en-US" b="1" baseline="30000">
                  <a:solidFill>
                    <a:srgbClr val="FF6600"/>
                  </a:solidFill>
                </a:rPr>
                <a:t>G</a:t>
              </a:r>
              <a:r>
                <a:rPr lang="en-US">
                  <a:solidFill>
                    <a:srgbClr val="FF6600"/>
                  </a:solidFill>
                </a:rPr>
                <a:t>(J</a:t>
              </a:r>
              <a:r>
                <a:rPr lang="en-US" b="1" baseline="30000">
                  <a:solidFill>
                    <a:srgbClr val="FF6600"/>
                  </a:solidFill>
                </a:rPr>
                <a:t>PC</a:t>
              </a:r>
              <a:r>
                <a:rPr lang="en-US">
                  <a:solidFill>
                    <a:srgbClr val="FF6600"/>
                  </a:solidFill>
                </a:rPr>
                <a:t>)=0</a:t>
              </a:r>
              <a:r>
                <a:rPr lang="en-US" b="1" baseline="30000">
                  <a:solidFill>
                    <a:srgbClr val="FF6600"/>
                  </a:solidFill>
                </a:rPr>
                <a:t>+</a:t>
              </a:r>
              <a:r>
                <a:rPr lang="en-US">
                  <a:solidFill>
                    <a:srgbClr val="FF6600"/>
                  </a:solidFill>
                </a:rPr>
                <a:t>(1</a:t>
              </a:r>
              <a:r>
                <a:rPr lang="en-US" b="1" baseline="30000">
                  <a:solidFill>
                    <a:srgbClr val="FF6600"/>
                  </a:solidFill>
                </a:rPr>
                <a:t>-+</a:t>
              </a:r>
              <a:r>
                <a:rPr lang="en-US">
                  <a:solidFill>
                    <a:srgbClr val="FF6600"/>
                  </a:solidFill>
                </a:rPr>
                <a:t>) </a:t>
              </a:r>
            </a:p>
          </p:txBody>
        </p:sp>
        <p:sp>
          <p:nvSpPr>
            <p:cNvPr id="29717" name="Rectangle 21"/>
            <p:cNvSpPr>
              <a:spLocks noChangeArrowheads="1"/>
            </p:cNvSpPr>
            <p:nvPr/>
          </p:nvSpPr>
          <p:spPr bwMode="auto">
            <a:xfrm>
              <a:off x="2976" y="3024"/>
              <a:ext cx="171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CC0099"/>
                  </a:solidFill>
                </a:rPr>
                <a:t>K</a:t>
              </a:r>
              <a:r>
                <a:rPr lang="en-US" b="1" baseline="-25000">
                  <a:solidFill>
                    <a:srgbClr val="CC0099"/>
                  </a:solidFill>
                </a:rPr>
                <a:t>1</a:t>
              </a:r>
              <a:r>
                <a:rPr lang="en-US">
                  <a:solidFill>
                    <a:srgbClr val="CC0099"/>
                  </a:solidFill>
                </a:rPr>
                <a:t>  I</a:t>
              </a:r>
              <a:r>
                <a:rPr lang="en-US" b="1" baseline="30000">
                  <a:solidFill>
                    <a:srgbClr val="CC0099"/>
                  </a:solidFill>
                </a:rPr>
                <a:t>G</a:t>
              </a:r>
              <a:r>
                <a:rPr lang="en-US">
                  <a:solidFill>
                    <a:srgbClr val="CC0099"/>
                  </a:solidFill>
                </a:rPr>
                <a:t>(J</a:t>
              </a:r>
              <a:r>
                <a:rPr lang="en-US" b="1" baseline="30000">
                  <a:solidFill>
                    <a:srgbClr val="CC0099"/>
                  </a:solidFill>
                </a:rPr>
                <a:t>PC</a:t>
              </a:r>
              <a:r>
                <a:rPr lang="en-US">
                  <a:solidFill>
                    <a:srgbClr val="CC0099"/>
                  </a:solidFill>
                </a:rPr>
                <a:t>)= </a:t>
              </a:r>
              <a:r>
                <a:rPr lang="en-US" sz="3200">
                  <a:solidFill>
                    <a:srgbClr val="CC0099"/>
                  </a:solidFill>
                  <a:ea typeface="Tahoma" charset="0"/>
                  <a:cs typeface="Tahoma" charset="0"/>
                </a:rPr>
                <a:t>½</a:t>
              </a:r>
              <a:r>
                <a:rPr lang="en-US">
                  <a:solidFill>
                    <a:srgbClr val="CC0099"/>
                  </a:solidFill>
                </a:rPr>
                <a:t> (1</a:t>
              </a:r>
              <a:r>
                <a:rPr lang="en-US" b="1" baseline="30000">
                  <a:solidFill>
                    <a:srgbClr val="CC0099"/>
                  </a:solidFill>
                </a:rPr>
                <a:t>-</a:t>
              </a:r>
              <a:r>
                <a:rPr lang="en-US">
                  <a:solidFill>
                    <a:srgbClr val="CC0099"/>
                  </a:solidFill>
                </a:rPr>
                <a:t>)</a:t>
              </a:r>
            </a:p>
          </p:txBody>
        </p:sp>
        <p:sp>
          <p:nvSpPr>
            <p:cNvPr id="29718" name="Line 22"/>
            <p:cNvSpPr>
              <a:spLocks noChangeShapeType="1"/>
            </p:cNvSpPr>
            <p:nvPr/>
          </p:nvSpPr>
          <p:spPr bwMode="auto">
            <a:xfrm flipH="1" flipV="1">
              <a:off x="2208" y="3216"/>
              <a:ext cx="672" cy="384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19" name="Line 23"/>
            <p:cNvSpPr>
              <a:spLocks noChangeShapeType="1"/>
            </p:cNvSpPr>
            <p:nvPr/>
          </p:nvSpPr>
          <p:spPr bwMode="auto">
            <a:xfrm flipV="1">
              <a:off x="1104" y="3216"/>
              <a:ext cx="816" cy="48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0" name="Line 24"/>
            <p:cNvSpPr>
              <a:spLocks noChangeShapeType="1"/>
            </p:cNvSpPr>
            <p:nvPr/>
          </p:nvSpPr>
          <p:spPr bwMode="auto">
            <a:xfrm flipV="1">
              <a:off x="2496" y="3264"/>
              <a:ext cx="480" cy="240"/>
            </a:xfrm>
            <a:prstGeom prst="line">
              <a:avLst/>
            </a:prstGeom>
            <a:noFill/>
            <a:ln w="25400">
              <a:solidFill>
                <a:srgbClr val="CC0099"/>
              </a:solidFill>
              <a:round/>
              <a:headEnd type="triangle" w="med" len="med"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1" name="Line 25"/>
            <p:cNvSpPr>
              <a:spLocks noChangeShapeType="1"/>
            </p:cNvSpPr>
            <p:nvPr/>
          </p:nvSpPr>
          <p:spPr bwMode="auto">
            <a:xfrm flipH="1" flipV="1">
              <a:off x="1968" y="2736"/>
              <a:ext cx="960" cy="432"/>
            </a:xfrm>
            <a:prstGeom prst="line">
              <a:avLst/>
            </a:prstGeom>
            <a:noFill/>
            <a:ln w="25400">
              <a:solidFill>
                <a:srgbClr val="CC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22" name="Line 26"/>
            <p:cNvSpPr>
              <a:spLocks noChangeShapeType="1"/>
            </p:cNvSpPr>
            <p:nvPr/>
          </p:nvSpPr>
          <p:spPr bwMode="auto">
            <a:xfrm>
              <a:off x="288" y="3024"/>
              <a:ext cx="1056" cy="96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724" name="Text Box 28"/>
          <p:cNvSpPr txBox="1">
            <a:spLocks noChangeArrowheads="1"/>
          </p:cNvSpPr>
          <p:nvPr/>
        </p:nvSpPr>
        <p:spPr bwMode="auto">
          <a:xfrm>
            <a:off x="1711325" y="4046538"/>
            <a:ext cx="18415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26" name="Text Box 30"/>
          <p:cNvSpPr txBox="1">
            <a:spLocks noChangeArrowheads="1"/>
          </p:cNvSpPr>
          <p:nvPr/>
        </p:nvSpPr>
        <p:spPr bwMode="auto">
          <a:xfrm>
            <a:off x="146050" y="4708525"/>
            <a:ext cx="4287013" cy="9233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ymbol" charset="2"/>
                <a:sym typeface="Symbol" charset="2"/>
              </a:rPr>
              <a:t></a:t>
            </a:r>
            <a:r>
              <a:rPr lang="en-US" b="1" baseline="-25000" dirty="0">
                <a:solidFill>
                  <a:schemeClr val="accent2"/>
                </a:solidFill>
                <a:sym typeface="Symbol" charset="2"/>
              </a:rPr>
              <a:t>1</a:t>
            </a:r>
            <a:r>
              <a:rPr lang="en-US" b="1" dirty="0">
                <a:solidFill>
                  <a:schemeClr val="accent2"/>
                </a:solidFill>
              </a:rPr>
              <a:t>(2000)</a:t>
            </a:r>
            <a:r>
              <a:rPr lang="en-US" dirty="0">
                <a:solidFill>
                  <a:schemeClr val="accent2"/>
                </a:solidFill>
              </a:rPr>
              <a:t> Weak evidence in preferred hybrid</a:t>
            </a:r>
          </a:p>
          <a:p>
            <a:r>
              <a:rPr lang="en-US" dirty="0">
                <a:solidFill>
                  <a:schemeClr val="accent2"/>
                </a:solidFill>
              </a:rPr>
              <a:t>     modes  f</a:t>
            </a:r>
            <a:r>
              <a:rPr lang="en-US" baseline="-25000" dirty="0">
                <a:solidFill>
                  <a:schemeClr val="accent2"/>
                </a:solidFill>
              </a:rPr>
              <a:t>1</a:t>
            </a:r>
            <a:r>
              <a:rPr lang="en-US" dirty="0">
                <a:solidFill>
                  <a:schemeClr val="accent2"/>
                </a:solidFill>
                <a:latin typeface="Symbol" charset="2"/>
                <a:sym typeface="Symbol" charset="2"/>
              </a:rPr>
              <a:t></a:t>
            </a:r>
            <a:r>
              <a:rPr lang="en-US" dirty="0">
                <a:solidFill>
                  <a:schemeClr val="accent2"/>
                </a:solidFill>
              </a:rPr>
              <a:t> and b</a:t>
            </a:r>
            <a:r>
              <a:rPr lang="en-US" baseline="-25000" dirty="0">
                <a:solidFill>
                  <a:schemeClr val="accent2"/>
                </a:solidFill>
              </a:rPr>
              <a:t>1</a:t>
            </a:r>
            <a:r>
              <a:rPr lang="en-US" dirty="0">
                <a:solidFill>
                  <a:schemeClr val="accent2"/>
                </a:solidFill>
                <a:latin typeface="Symbol" charset="2"/>
                <a:sym typeface="Symbol" charset="2"/>
              </a:rPr>
              <a:t>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     natural parity exchange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9727" name="Text Box 31"/>
          <p:cNvSpPr txBox="1">
            <a:spLocks noChangeArrowheads="1"/>
          </p:cNvSpPr>
          <p:nvPr/>
        </p:nvSpPr>
        <p:spPr bwMode="auto">
          <a:xfrm>
            <a:off x="7202488" y="2451100"/>
            <a:ext cx="1382712" cy="8223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3300"/>
                </a:solidFill>
              </a:rPr>
              <a:t>NOT  A</a:t>
            </a:r>
          </a:p>
          <a:p>
            <a:r>
              <a:rPr lang="en-US">
                <a:solidFill>
                  <a:srgbClr val="CC3300"/>
                </a:solidFill>
              </a:rPr>
              <a:t>HYBRID</a:t>
            </a:r>
          </a:p>
        </p:txBody>
      </p:sp>
      <p:sp>
        <p:nvSpPr>
          <p:cNvPr id="29728" name="Text Box 32"/>
          <p:cNvSpPr txBox="1">
            <a:spLocks noChangeArrowheads="1"/>
          </p:cNvSpPr>
          <p:nvPr/>
        </p:nvSpPr>
        <p:spPr bwMode="auto">
          <a:xfrm>
            <a:off x="7342188" y="3443288"/>
            <a:ext cx="1098528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CC3300"/>
                </a:solidFill>
              </a:rPr>
              <a:t>What is</a:t>
            </a:r>
          </a:p>
          <a:p>
            <a:r>
              <a:rPr lang="en-US" dirty="0" smtClean="0">
                <a:solidFill>
                  <a:srgbClr val="CC3300"/>
                </a:solidFill>
              </a:rPr>
              <a:t>g</a:t>
            </a:r>
            <a:r>
              <a:rPr lang="en-US" dirty="0" smtClean="0">
                <a:solidFill>
                  <a:srgbClr val="CC3300"/>
                </a:solidFill>
              </a:rPr>
              <a:t>oing on?</a:t>
            </a:r>
            <a:r>
              <a:rPr lang="en-US" dirty="0" smtClean="0">
                <a:solidFill>
                  <a:srgbClr val="CC3300"/>
                </a:solidFill>
              </a:rPr>
              <a:t> </a:t>
            </a:r>
          </a:p>
        </p:txBody>
      </p:sp>
      <p:sp>
        <p:nvSpPr>
          <p:cNvPr id="29729" name="Text Box 33"/>
          <p:cNvSpPr txBox="1">
            <a:spLocks noChangeArrowheads="1"/>
          </p:cNvSpPr>
          <p:nvPr/>
        </p:nvSpPr>
        <p:spPr bwMode="auto">
          <a:xfrm>
            <a:off x="6743700" y="4716463"/>
            <a:ext cx="2066925" cy="11874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3300"/>
                </a:solidFill>
              </a:rPr>
              <a:t>The right</a:t>
            </a:r>
          </a:p>
          <a:p>
            <a:r>
              <a:rPr lang="en-US">
                <a:solidFill>
                  <a:srgbClr val="CC3300"/>
                </a:solidFill>
              </a:rPr>
              <a:t>place. Needs</a:t>
            </a:r>
          </a:p>
          <a:p>
            <a:r>
              <a:rPr lang="en-US">
                <a:solidFill>
                  <a:srgbClr val="CC3300"/>
                </a:solidFill>
              </a:rPr>
              <a:t>confirmation.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9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29701" grpId="0"/>
      <p:bldP spid="29726" grpId="0"/>
      <p:bldP spid="29727" grpId="0"/>
      <p:bldP spid="29728" grpId="0"/>
      <p:bldP spid="297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457325" y="137160"/>
            <a:ext cx="1521250" cy="448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ts val="3510"/>
              </a:lnSpc>
              <a:tabLst>
                <a:tab pos="754380" algn="l"/>
              </a:tabLst>
            </a:pPr>
            <a:r>
              <a:rPr lang="en-US" sz="2200" b="1" dirty="0">
                <a:solidFill>
                  <a:srgbClr val="FFFE50"/>
                </a:solidFill>
                <a:latin typeface="Marker Felt" pitchFamily="34" charset="0"/>
              </a:rPr>
              <a:t>GlueX Here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4126230" y="4869180"/>
            <a:ext cx="203582" cy="448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ts val="3510"/>
              </a:lnSpc>
              <a:tabLst>
                <a:tab pos="754380" algn="l"/>
              </a:tabLst>
            </a:pPr>
            <a:r>
              <a:rPr lang="en-US" sz="2200" b="1" dirty="0">
                <a:solidFill>
                  <a:srgbClr val="FFFE50"/>
                </a:solidFill>
                <a:latin typeface="Marker Felt" pitchFamily="34" charset="0"/>
              </a:rPr>
              <a:t>A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5600700" y="4994910"/>
            <a:ext cx="203582" cy="448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ts val="3510"/>
              </a:lnSpc>
              <a:tabLst>
                <a:tab pos="754380" algn="l"/>
              </a:tabLst>
            </a:pPr>
            <a:r>
              <a:rPr lang="en-US" sz="2200" b="1" dirty="0">
                <a:solidFill>
                  <a:srgbClr val="FFFE50"/>
                </a:solidFill>
                <a:latin typeface="Marker Felt" pitchFamily="34" charset="0"/>
              </a:rPr>
              <a:t>B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6898005" y="4869180"/>
            <a:ext cx="203582" cy="448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ts val="3510"/>
              </a:lnSpc>
              <a:tabLst>
                <a:tab pos="754380" algn="l"/>
              </a:tabLst>
            </a:pPr>
            <a:r>
              <a:rPr lang="en-US" sz="2200" b="1" dirty="0">
                <a:solidFill>
                  <a:srgbClr val="FFFE50"/>
                </a:solidFill>
                <a:latin typeface="Marker Felt" pitchFamily="34" charset="0"/>
              </a:rPr>
              <a:t>C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7189470" y="137160"/>
            <a:ext cx="1946046" cy="17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ts val="3510"/>
              </a:lnSpc>
              <a:tabLst>
                <a:tab pos="754380" algn="l"/>
              </a:tabLst>
            </a:pPr>
            <a:r>
              <a:rPr lang="en-US" sz="2200" b="1" dirty="0">
                <a:solidFill>
                  <a:srgbClr val="F9FFEE"/>
                </a:solidFill>
                <a:latin typeface="Marker Felt" pitchFamily="34" charset="0"/>
              </a:rPr>
              <a:t>Jefferson Lab</a:t>
            </a:r>
          </a:p>
          <a:p>
            <a:pPr>
              <a:lnSpc>
                <a:spcPts val="3510"/>
              </a:lnSpc>
              <a:tabLst>
                <a:tab pos="754380" algn="l"/>
              </a:tabLst>
            </a:pPr>
            <a:r>
              <a:rPr lang="en-US" sz="2200" b="1" dirty="0">
                <a:solidFill>
                  <a:srgbClr val="F9FFEE"/>
                </a:solidFill>
                <a:latin typeface="Marker Felt" pitchFamily="34" charset="0"/>
              </a:rPr>
              <a:t>Accelerator</a:t>
            </a:r>
          </a:p>
          <a:p>
            <a:pPr>
              <a:lnSpc>
                <a:spcPts val="3510"/>
              </a:lnSpc>
              <a:tabLst>
                <a:tab pos="754380" algn="l"/>
              </a:tabLst>
            </a:pPr>
            <a:r>
              <a:rPr lang="en-US" sz="2200" b="1" dirty="0">
                <a:solidFill>
                  <a:srgbClr val="FF2738"/>
                </a:solidFill>
                <a:latin typeface="Marker Felt" pitchFamily="34" charset="0"/>
              </a:rPr>
              <a:t>Newport News</a:t>
            </a:r>
          </a:p>
          <a:p>
            <a:pPr>
              <a:lnSpc>
                <a:spcPts val="3510"/>
              </a:lnSpc>
              <a:tabLst>
                <a:tab pos="754380" algn="l"/>
              </a:tabLst>
            </a:pPr>
            <a:r>
              <a:rPr lang="en-US" sz="2200" b="1" dirty="0">
                <a:solidFill>
                  <a:srgbClr val="FF2738"/>
                </a:solidFill>
                <a:latin typeface="Marker Felt" pitchFamily="34" charset="0"/>
              </a:rPr>
              <a:t>VA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2009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BBF6-0EFC-4FDF-87B3-15F795D06869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Charmed Exotics</a:t>
            </a:r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243013" y="128588"/>
            <a:ext cx="7415212" cy="5861050"/>
            <a:chOff x="783" y="81"/>
            <a:chExt cx="4671" cy="3692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783" y="819"/>
              <a:ext cx="3839" cy="2954"/>
              <a:chOff x="783" y="819"/>
              <a:chExt cx="3839" cy="2954"/>
            </a:xfrm>
          </p:grpSpPr>
          <p:pic>
            <p:nvPicPr>
              <p:cNvPr id="5123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83" y="819"/>
                <a:ext cx="3840" cy="2955"/>
              </a:xfrm>
              <a:prstGeom prst="rect">
                <a:avLst/>
              </a:prstGeom>
              <a:noFill/>
            </p:spPr>
          </p:pic>
          <p:sp>
            <p:nvSpPr>
              <p:cNvPr id="5124" name="Freeform 4"/>
              <p:cNvSpPr>
                <a:spLocks noChangeArrowheads="1"/>
              </p:cNvSpPr>
              <p:nvPr/>
            </p:nvSpPr>
            <p:spPr bwMode="auto">
              <a:xfrm>
                <a:off x="2877" y="1697"/>
                <a:ext cx="219" cy="336"/>
              </a:xfrm>
              <a:custGeom>
                <a:avLst/>
                <a:gdLst/>
                <a:ahLst/>
                <a:cxnLst>
                  <a:cxn ang="0">
                    <a:pos x="963" y="507"/>
                  </a:cxn>
                  <a:cxn ang="0">
                    <a:pos x="963" y="1481"/>
                  </a:cxn>
                  <a:cxn ang="0">
                    <a:pos x="0" y="974"/>
                  </a:cxn>
                  <a:cxn ang="0">
                    <a:pos x="0" y="0"/>
                  </a:cxn>
                  <a:cxn ang="0">
                    <a:pos x="963" y="507"/>
                  </a:cxn>
                </a:cxnLst>
                <a:rect l="0" t="0" r="r" b="b"/>
                <a:pathLst>
                  <a:path w="964" h="1482">
                    <a:moveTo>
                      <a:pt x="963" y="507"/>
                    </a:moveTo>
                    <a:lnTo>
                      <a:pt x="963" y="1481"/>
                    </a:lnTo>
                    <a:lnTo>
                      <a:pt x="0" y="974"/>
                    </a:lnTo>
                    <a:lnTo>
                      <a:pt x="0" y="0"/>
                    </a:lnTo>
                    <a:lnTo>
                      <a:pt x="963" y="507"/>
                    </a:lnTo>
                  </a:path>
                </a:pathLst>
              </a:custGeom>
              <a:solidFill>
                <a:srgbClr val="0068AE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16" y="1776"/>
              <a:ext cx="1940" cy="1182"/>
            </a:xfrm>
            <a:prstGeom prst="rect">
              <a:avLst/>
            </a:prstGeom>
            <a:noFill/>
          </p:spPr>
        </p:pic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913" y="544"/>
              <a:ext cx="554" cy="843"/>
            </a:xfrm>
            <a:prstGeom prst="rect">
              <a:avLst/>
            </a:prstGeom>
            <a:noFill/>
          </p:spPr>
        </p:pic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138" y="816"/>
              <a:ext cx="786" cy="774"/>
            </a:xfrm>
            <a:prstGeom prst="rect">
              <a:avLst/>
            </a:prstGeom>
            <a:noFill/>
          </p:spPr>
        </p:pic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37" y="2079"/>
              <a:ext cx="1068" cy="859"/>
            </a:xfrm>
            <a:prstGeom prst="rect">
              <a:avLst/>
            </a:prstGeom>
            <a:noFill/>
          </p:spPr>
        </p:pic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2864" y="1437"/>
              <a:ext cx="573" cy="533"/>
              <a:chOff x="2864" y="1437"/>
              <a:chExt cx="573" cy="533"/>
            </a:xfrm>
          </p:grpSpPr>
          <p:sp>
            <p:nvSpPr>
              <p:cNvPr id="5130" name="Text Box 10"/>
              <p:cNvSpPr txBox="1">
                <a:spLocks noChangeArrowheads="1"/>
              </p:cNvSpPr>
              <p:nvPr/>
            </p:nvSpPr>
            <p:spPr bwMode="auto">
              <a:xfrm>
                <a:off x="3058" y="1437"/>
                <a:ext cx="380" cy="3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lnSpc>
                    <a:spcPct val="84000"/>
                  </a:lnSpc>
                  <a:spcBef>
                    <a:spcPts val="1000"/>
                  </a:spcBef>
                  <a:buClr>
                    <a:srgbClr val="FFFFFF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i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CHL-2</a:t>
                </a:r>
              </a:p>
            </p:txBody>
          </p:sp>
          <p:grpSp>
            <p:nvGrpSpPr>
              <p:cNvPr id="5" name="Group 11"/>
              <p:cNvGrpSpPr>
                <a:grpSpLocks/>
              </p:cNvGrpSpPr>
              <p:nvPr/>
            </p:nvGrpSpPr>
            <p:grpSpPr bwMode="auto">
              <a:xfrm>
                <a:off x="2864" y="1533"/>
                <a:ext cx="368" cy="437"/>
                <a:chOff x="2864" y="1533"/>
                <a:chExt cx="368" cy="437"/>
              </a:xfrm>
            </p:grpSpPr>
            <p:pic>
              <p:nvPicPr>
                <p:cNvPr id="5132" name="Picture 12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2864" y="1704"/>
                  <a:ext cx="167" cy="267"/>
                </a:xfrm>
                <a:prstGeom prst="rect">
                  <a:avLst/>
                </a:prstGeom>
                <a:noFill/>
              </p:spPr>
            </p:pic>
            <p:pic>
              <p:nvPicPr>
                <p:cNvPr id="5133" name="Picture 13"/>
                <p:cNvPicPr>
                  <a:picLocks noChangeAspect="1" noChangeArrowheads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3030" y="1533"/>
                  <a:ext cx="203" cy="288"/>
                </a:xfrm>
                <a:prstGeom prst="rect">
                  <a:avLst/>
                </a:prstGeom>
                <a:noFill/>
              </p:spPr>
            </p:pic>
          </p:grpSp>
        </p:grpSp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3449" y="81"/>
              <a:ext cx="858" cy="605"/>
              <a:chOff x="3449" y="81"/>
              <a:chExt cx="858" cy="605"/>
            </a:xfrm>
          </p:grpSpPr>
          <p:pic>
            <p:nvPicPr>
              <p:cNvPr id="5135" name="Picture 15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3449" y="81"/>
                <a:ext cx="859" cy="606"/>
              </a:xfrm>
              <a:prstGeom prst="rect">
                <a:avLst/>
              </a:prstGeom>
              <a:noFill/>
            </p:spPr>
          </p:pic>
          <p:sp>
            <p:nvSpPr>
              <p:cNvPr id="5136" name="Freeform 16"/>
              <p:cNvSpPr>
                <a:spLocks noChangeArrowheads="1"/>
              </p:cNvSpPr>
              <p:nvPr/>
            </p:nvSpPr>
            <p:spPr bwMode="auto">
              <a:xfrm>
                <a:off x="3693" y="356"/>
                <a:ext cx="219" cy="192"/>
              </a:xfrm>
              <a:custGeom>
                <a:avLst/>
                <a:gdLst/>
                <a:ahLst/>
                <a:cxnLst>
                  <a:cxn ang="0">
                    <a:pos x="0" y="498"/>
                  </a:cxn>
                  <a:cxn ang="0">
                    <a:pos x="0" y="846"/>
                  </a:cxn>
                  <a:cxn ang="0">
                    <a:pos x="963" y="346"/>
                  </a:cxn>
                  <a:cxn ang="0">
                    <a:pos x="963" y="0"/>
                  </a:cxn>
                  <a:cxn ang="0">
                    <a:pos x="0" y="498"/>
                  </a:cxn>
                </a:cxnLst>
                <a:rect l="0" t="0" r="r" b="b"/>
                <a:pathLst>
                  <a:path w="964" h="847">
                    <a:moveTo>
                      <a:pt x="0" y="498"/>
                    </a:moveTo>
                    <a:lnTo>
                      <a:pt x="0" y="846"/>
                    </a:lnTo>
                    <a:lnTo>
                      <a:pt x="963" y="346"/>
                    </a:lnTo>
                    <a:lnTo>
                      <a:pt x="963" y="0"/>
                    </a:lnTo>
                    <a:lnTo>
                      <a:pt x="0" y="498"/>
                    </a:lnTo>
                  </a:path>
                </a:pathLst>
              </a:custGeom>
              <a:solidFill>
                <a:srgbClr val="0068AE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37" name="Freeform 17"/>
            <p:cNvSpPr>
              <a:spLocks noChangeArrowheads="1"/>
            </p:cNvSpPr>
            <p:nvPr/>
          </p:nvSpPr>
          <p:spPr bwMode="auto">
            <a:xfrm>
              <a:off x="3694" y="361"/>
              <a:ext cx="276" cy="130"/>
            </a:xfrm>
            <a:custGeom>
              <a:avLst/>
              <a:gdLst/>
              <a:ahLst/>
              <a:cxnLst>
                <a:cxn ang="0">
                  <a:pos x="0" y="574"/>
                </a:cxn>
                <a:cxn ang="0">
                  <a:pos x="56" y="476"/>
                </a:cxn>
                <a:cxn ang="0">
                  <a:pos x="112" y="538"/>
                </a:cxn>
                <a:cxn ang="0">
                  <a:pos x="176" y="565"/>
                </a:cxn>
                <a:cxn ang="0">
                  <a:pos x="212" y="472"/>
                </a:cxn>
                <a:cxn ang="0">
                  <a:pos x="288" y="437"/>
                </a:cxn>
                <a:cxn ang="0">
                  <a:pos x="352" y="468"/>
                </a:cxn>
                <a:cxn ang="0">
                  <a:pos x="376" y="388"/>
                </a:cxn>
                <a:cxn ang="0">
                  <a:pos x="384" y="362"/>
                </a:cxn>
                <a:cxn ang="0">
                  <a:pos x="448" y="370"/>
                </a:cxn>
                <a:cxn ang="0">
                  <a:pos x="512" y="388"/>
                </a:cxn>
                <a:cxn ang="0">
                  <a:pos x="584" y="264"/>
                </a:cxn>
                <a:cxn ang="0">
                  <a:pos x="609" y="273"/>
                </a:cxn>
                <a:cxn ang="0">
                  <a:pos x="633" y="291"/>
                </a:cxn>
                <a:cxn ang="0">
                  <a:pos x="681" y="309"/>
                </a:cxn>
                <a:cxn ang="0">
                  <a:pos x="769" y="167"/>
                </a:cxn>
                <a:cxn ang="0">
                  <a:pos x="857" y="238"/>
                </a:cxn>
                <a:cxn ang="0">
                  <a:pos x="945" y="105"/>
                </a:cxn>
                <a:cxn ang="0">
                  <a:pos x="1017" y="150"/>
                </a:cxn>
                <a:cxn ang="0">
                  <a:pos x="1065" y="167"/>
                </a:cxn>
                <a:cxn ang="0">
                  <a:pos x="1145" y="44"/>
                </a:cxn>
                <a:cxn ang="0">
                  <a:pos x="1218" y="0"/>
                </a:cxn>
              </a:cxnLst>
              <a:rect l="0" t="0" r="r" b="b"/>
              <a:pathLst>
                <a:path w="1219" h="575">
                  <a:moveTo>
                    <a:pt x="0" y="574"/>
                  </a:moveTo>
                  <a:cubicBezTo>
                    <a:pt x="64" y="525"/>
                    <a:pt x="44" y="560"/>
                    <a:pt x="56" y="476"/>
                  </a:cubicBezTo>
                  <a:cubicBezTo>
                    <a:pt x="100" y="494"/>
                    <a:pt x="76" y="476"/>
                    <a:pt x="112" y="538"/>
                  </a:cubicBezTo>
                  <a:cubicBezTo>
                    <a:pt x="116" y="547"/>
                    <a:pt x="176" y="565"/>
                    <a:pt x="176" y="565"/>
                  </a:cubicBezTo>
                  <a:cubicBezTo>
                    <a:pt x="212" y="525"/>
                    <a:pt x="160" y="490"/>
                    <a:pt x="212" y="472"/>
                  </a:cubicBezTo>
                  <a:cubicBezTo>
                    <a:pt x="256" y="406"/>
                    <a:pt x="244" y="388"/>
                    <a:pt x="288" y="437"/>
                  </a:cubicBezTo>
                  <a:cubicBezTo>
                    <a:pt x="292" y="454"/>
                    <a:pt x="328" y="512"/>
                    <a:pt x="352" y="468"/>
                  </a:cubicBezTo>
                  <a:cubicBezTo>
                    <a:pt x="352" y="468"/>
                    <a:pt x="372" y="401"/>
                    <a:pt x="376" y="388"/>
                  </a:cubicBezTo>
                  <a:cubicBezTo>
                    <a:pt x="380" y="379"/>
                    <a:pt x="384" y="362"/>
                    <a:pt x="384" y="362"/>
                  </a:cubicBezTo>
                  <a:cubicBezTo>
                    <a:pt x="404" y="366"/>
                    <a:pt x="428" y="366"/>
                    <a:pt x="448" y="370"/>
                  </a:cubicBezTo>
                  <a:cubicBezTo>
                    <a:pt x="468" y="375"/>
                    <a:pt x="512" y="388"/>
                    <a:pt x="512" y="388"/>
                  </a:cubicBezTo>
                  <a:cubicBezTo>
                    <a:pt x="564" y="375"/>
                    <a:pt x="556" y="313"/>
                    <a:pt x="584" y="264"/>
                  </a:cubicBezTo>
                  <a:cubicBezTo>
                    <a:pt x="592" y="269"/>
                    <a:pt x="600" y="269"/>
                    <a:pt x="609" y="273"/>
                  </a:cubicBezTo>
                  <a:cubicBezTo>
                    <a:pt x="617" y="278"/>
                    <a:pt x="625" y="287"/>
                    <a:pt x="633" y="291"/>
                  </a:cubicBezTo>
                  <a:cubicBezTo>
                    <a:pt x="649" y="300"/>
                    <a:pt x="681" y="309"/>
                    <a:pt x="681" y="309"/>
                  </a:cubicBezTo>
                  <a:cubicBezTo>
                    <a:pt x="709" y="264"/>
                    <a:pt x="721" y="185"/>
                    <a:pt x="769" y="167"/>
                  </a:cubicBezTo>
                  <a:cubicBezTo>
                    <a:pt x="805" y="194"/>
                    <a:pt x="817" y="225"/>
                    <a:pt x="857" y="238"/>
                  </a:cubicBezTo>
                  <a:cubicBezTo>
                    <a:pt x="909" y="220"/>
                    <a:pt x="929" y="158"/>
                    <a:pt x="945" y="105"/>
                  </a:cubicBezTo>
                  <a:cubicBezTo>
                    <a:pt x="969" y="114"/>
                    <a:pt x="997" y="141"/>
                    <a:pt x="1017" y="150"/>
                  </a:cubicBezTo>
                  <a:cubicBezTo>
                    <a:pt x="1033" y="154"/>
                    <a:pt x="1065" y="167"/>
                    <a:pt x="1065" y="167"/>
                  </a:cubicBezTo>
                  <a:cubicBezTo>
                    <a:pt x="1105" y="88"/>
                    <a:pt x="1121" y="83"/>
                    <a:pt x="1145" y="44"/>
                  </a:cubicBezTo>
                  <a:cubicBezTo>
                    <a:pt x="1145" y="35"/>
                    <a:pt x="1201" y="8"/>
                    <a:pt x="1218" y="0"/>
                  </a:cubicBezTo>
                </a:path>
              </a:pathLst>
            </a:custGeom>
            <a:noFill/>
            <a:ln w="19080">
              <a:solidFill>
                <a:srgbClr val="FFB62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4145" y="528"/>
              <a:ext cx="1309" cy="769"/>
              <a:chOff x="4145" y="528"/>
              <a:chExt cx="1309" cy="769"/>
            </a:xfrm>
          </p:grpSpPr>
          <p:sp>
            <p:nvSpPr>
              <p:cNvPr id="5139" name="Text Box 19"/>
              <p:cNvSpPr txBox="1">
                <a:spLocks noChangeArrowheads="1"/>
              </p:cNvSpPr>
              <p:nvPr/>
            </p:nvSpPr>
            <p:spPr bwMode="auto">
              <a:xfrm>
                <a:off x="4276" y="528"/>
                <a:ext cx="1179" cy="7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>
                  <a:lnSpc>
                    <a:spcPct val="84000"/>
                  </a:lnSpc>
                  <a:spcBef>
                    <a:spcPts val="1125"/>
                  </a:spcBef>
                  <a:buClr>
                    <a:srgbClr val="FFFFFF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400" b="1" i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Upgrade magnets and power supplies</a:t>
                </a:r>
              </a:p>
            </p:txBody>
          </p:sp>
          <p:pic>
            <p:nvPicPr>
              <p:cNvPr id="5140" name="Picture 20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4145" y="847"/>
                <a:ext cx="279" cy="376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1676400" y="0"/>
            <a:ext cx="4343400" cy="64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 anchorCtr="1">
            <a:spAutoFit/>
          </a:bodyPr>
          <a:lstStyle/>
          <a:p>
            <a:pPr algn="ctr" eaLnBrk="1" hangingPunct="1">
              <a:buClr>
                <a:srgbClr val="CCECFF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JLab</a:t>
            </a:r>
            <a:r>
              <a:rPr lang="en-GB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Upgrade</a:t>
            </a:r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2009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BBF6-0EFC-4FDF-87B3-15F795D06869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Charmed Exotics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Charmed Exotics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85800"/>
            <a:ext cx="8756650" cy="573087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93943" y="0"/>
            <a:ext cx="51988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The GlueX Experiment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0879" y="4060286"/>
            <a:ext cx="7341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Future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2009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Charmed Exotics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0814B-F504-604E-8B2E-86FD8BE03C41}" type="slidenum">
              <a:rPr lang="en-US"/>
              <a:pPr/>
              <a:t>29</a:t>
            </a:fld>
            <a:endParaRPr lang="en-US"/>
          </a:p>
        </p:txBody>
      </p:sp>
      <p:sp>
        <p:nvSpPr>
          <p:cNvPr id="16386" name="Freeform 2"/>
          <p:cNvSpPr>
            <a:spLocks noChangeArrowheads="1"/>
          </p:cNvSpPr>
          <p:nvPr/>
        </p:nvSpPr>
        <p:spPr bwMode="auto">
          <a:xfrm>
            <a:off x="8953500" y="6364288"/>
            <a:ext cx="8724900" cy="51450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237" y="0"/>
              </a:cxn>
              <a:cxn ang="0">
                <a:pos x="24237" y="14293"/>
              </a:cxn>
              <a:cxn ang="0">
                <a:pos x="0" y="14293"/>
              </a:cxn>
              <a:cxn ang="0">
                <a:pos x="0" y="0"/>
              </a:cxn>
            </a:cxnLst>
            <a:rect l="0" t="0" r="r" b="b"/>
            <a:pathLst>
              <a:path w="24238" h="14294">
                <a:moveTo>
                  <a:pt x="0" y="0"/>
                </a:moveTo>
                <a:lnTo>
                  <a:pt x="24237" y="0"/>
                </a:lnTo>
                <a:lnTo>
                  <a:pt x="24237" y="14293"/>
                </a:lnTo>
                <a:lnTo>
                  <a:pt x="0" y="1429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70708D"/>
              </a:gs>
            </a:gsLst>
            <a:lin ang="16200000" scaled="1"/>
          </a:gra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9500" y="1054960"/>
            <a:ext cx="3556000" cy="2479675"/>
          </a:xfrm>
          <a:prstGeom prst="rect">
            <a:avLst/>
          </a:prstGeom>
          <a:noFill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054960"/>
            <a:ext cx="3173413" cy="2593975"/>
          </a:xfrm>
          <a:prstGeom prst="rect">
            <a:avLst/>
          </a:prstGeom>
          <a:noFill/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232703" y="0"/>
            <a:ext cx="3899202" cy="100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buClr>
                <a:srgbClr val="F7F110"/>
              </a:buClr>
              <a:buSzPct val="100000"/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>
                <a:solidFill>
                  <a:srgbClr val="008000"/>
                </a:solidFill>
                <a:latin typeface="Comic Sans MS" charset="0"/>
              </a:rPr>
              <a:t>More likely to find</a:t>
            </a:r>
            <a:r>
              <a:rPr lang="en-GB" sz="2400" dirty="0" smtClean="0">
                <a:solidFill>
                  <a:srgbClr val="008000"/>
                </a:solidFill>
                <a:latin typeface="Comic Sans MS" charset="0"/>
              </a:rPr>
              <a:t> </a:t>
            </a:r>
          </a:p>
          <a:p>
            <a:pPr algn="ctr">
              <a:lnSpc>
                <a:spcPct val="90000"/>
              </a:lnSpc>
              <a:buClr>
                <a:srgbClr val="F7F110"/>
              </a:buClr>
              <a:buSzPct val="100000"/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 smtClean="0">
                <a:solidFill>
                  <a:srgbClr val="008000"/>
                </a:solidFill>
                <a:latin typeface="Comic Sans MS" charset="0"/>
              </a:rPr>
              <a:t>exotic </a:t>
            </a:r>
            <a:r>
              <a:rPr lang="en-GB" sz="2400" dirty="0">
                <a:solidFill>
                  <a:srgbClr val="008000"/>
                </a:solidFill>
                <a:latin typeface="Comic Sans MS" charset="0"/>
              </a:rPr>
              <a:t>hybrid mesons</a:t>
            </a:r>
            <a:r>
              <a:rPr lang="en-GB" sz="2400" dirty="0" smtClean="0">
                <a:solidFill>
                  <a:srgbClr val="008000"/>
                </a:solidFill>
                <a:latin typeface="Comic Sans MS" charset="0"/>
              </a:rPr>
              <a:t> </a:t>
            </a:r>
          </a:p>
          <a:p>
            <a:pPr algn="ctr">
              <a:lnSpc>
                <a:spcPct val="90000"/>
              </a:lnSpc>
              <a:buClr>
                <a:srgbClr val="F7F110"/>
              </a:buClr>
              <a:buSzPct val="100000"/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 smtClean="0">
                <a:solidFill>
                  <a:srgbClr val="008000"/>
                </a:solidFill>
                <a:latin typeface="Comic Sans MS" charset="0"/>
              </a:rPr>
              <a:t>using </a:t>
            </a:r>
            <a:r>
              <a:rPr lang="en-GB" sz="2400" dirty="0">
                <a:solidFill>
                  <a:srgbClr val="008000"/>
                </a:solidFill>
                <a:latin typeface="Comic Sans MS" charset="0"/>
              </a:rPr>
              <a:t>beams of photons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36915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b="1" dirty="0" err="1" smtClean="0">
                <a:solidFill>
                  <a:srgbClr val="0070C0"/>
                </a:solidFill>
                <a:latin typeface="Comic Sans MS" pitchFamily="66" charset="0"/>
              </a:rPr>
              <a:t>Photoproduction</a:t>
            </a: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5766" y="3878863"/>
            <a:ext cx="5356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Simple (0</a:t>
            </a:r>
            <a:r>
              <a:rPr lang="en-US" baseline="30000" dirty="0" smtClean="0"/>
              <a:t>++</a:t>
            </a:r>
            <a:r>
              <a:rPr lang="en-US" dirty="0" smtClean="0"/>
              <a:t>) natural parity exchange with L=1: </a:t>
            </a:r>
            <a:r>
              <a:rPr lang="en-US" dirty="0" smtClean="0">
                <a:solidFill>
                  <a:srgbClr val="FF0000"/>
                </a:solidFill>
              </a:rPr>
              <a:t>0</a:t>
            </a:r>
            <a:r>
              <a:rPr lang="en-US" baseline="30000" dirty="0" smtClean="0">
                <a:solidFill>
                  <a:srgbClr val="FF0000"/>
                </a:solidFill>
              </a:rPr>
              <a:t>+-</a:t>
            </a:r>
            <a:r>
              <a:rPr lang="en-US" dirty="0" smtClean="0"/>
              <a:t>,1</a:t>
            </a:r>
            <a:r>
              <a:rPr lang="en-US" baseline="30000" dirty="0" smtClean="0"/>
              <a:t>+-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baseline="30000" dirty="0" smtClean="0">
                <a:solidFill>
                  <a:srgbClr val="FF0000"/>
                </a:solidFill>
              </a:rPr>
              <a:t>+-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4276910"/>
            <a:ext cx="74687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J. Dudek et. al, PRD 79 (2009)  Compute radiative decays in charmonium to </a:t>
            </a:r>
          </a:p>
          <a:p>
            <a:r>
              <a:rPr lang="en-US" dirty="0" smtClean="0"/>
              <a:t>normal and hybrid mesons. Rates are comparable. Work currently underway</a:t>
            </a:r>
          </a:p>
          <a:p>
            <a:r>
              <a:rPr lang="en-US" dirty="0" smtClean="0"/>
              <a:t>to compute the same for light quarks.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45766" y="5538136"/>
            <a:ext cx="6615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8.4-9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GeV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tagged, linearly polarized photon beam, up to 10</a:t>
            </a:r>
            <a:r>
              <a:rPr lang="en-US" sz="2000" baseline="30000" dirty="0" smtClean="0">
                <a:solidFill>
                  <a:schemeClr val="accent2">
                    <a:lumMod val="75000"/>
                  </a:schemeClr>
                </a:solidFill>
              </a:rPr>
              <a:t>8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/s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August 2009</a:t>
            </a:r>
            <a:endParaRPr lang="en-GB"/>
          </a:p>
        </p:txBody>
      </p:sp>
      <p:sp>
        <p:nvSpPr>
          <p:cNvPr id="130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Charmed Exotics</a:t>
            </a:r>
            <a:endParaRPr lang="en-GB"/>
          </a:p>
        </p:txBody>
      </p:sp>
      <p:sp>
        <p:nvSpPr>
          <p:cNvPr id="131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B03AC20-4ADE-C64A-BE71-20D3C4442257}" type="slidenum">
              <a:rPr lang="en-GB"/>
              <a:pPr/>
              <a:t>3</a:t>
            </a:fld>
            <a:endParaRPr lang="en-GB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012950" y="1511300"/>
            <a:ext cx="1128713" cy="4176713"/>
            <a:chOff x="1268" y="952"/>
            <a:chExt cx="711" cy="2631"/>
          </a:xfrm>
        </p:grpSpPr>
        <p:sp>
          <p:nvSpPr>
            <p:cNvPr id="19458" name="Rectangle 2"/>
            <p:cNvSpPr>
              <a:spLocks noChangeArrowheads="1"/>
            </p:cNvSpPr>
            <p:nvPr/>
          </p:nvSpPr>
          <p:spPr bwMode="auto">
            <a:xfrm>
              <a:off x="1268" y="3280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59" name="Rectangle 3"/>
            <p:cNvSpPr>
              <a:spLocks noChangeArrowheads="1"/>
            </p:cNvSpPr>
            <p:nvPr/>
          </p:nvSpPr>
          <p:spPr bwMode="auto">
            <a:xfrm>
              <a:off x="1268" y="2800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0" name="Rectangle 4"/>
            <p:cNvSpPr>
              <a:spLocks noChangeArrowheads="1"/>
            </p:cNvSpPr>
            <p:nvPr/>
          </p:nvSpPr>
          <p:spPr bwMode="auto">
            <a:xfrm>
              <a:off x="1268" y="2168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1" name="Rectangle 5"/>
            <p:cNvSpPr>
              <a:spLocks noChangeArrowheads="1"/>
            </p:cNvSpPr>
            <p:nvPr/>
          </p:nvSpPr>
          <p:spPr bwMode="auto">
            <a:xfrm>
              <a:off x="1268" y="3432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2" name="Rectangle 6"/>
            <p:cNvSpPr>
              <a:spLocks noChangeArrowheads="1"/>
            </p:cNvSpPr>
            <p:nvPr/>
          </p:nvSpPr>
          <p:spPr bwMode="auto">
            <a:xfrm>
              <a:off x="1268" y="2648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3" name="Rectangle 7"/>
            <p:cNvSpPr>
              <a:spLocks noChangeArrowheads="1"/>
            </p:cNvSpPr>
            <p:nvPr/>
          </p:nvSpPr>
          <p:spPr bwMode="auto">
            <a:xfrm>
              <a:off x="1268" y="2016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4" name="Rectangle 8"/>
            <p:cNvSpPr>
              <a:spLocks noChangeArrowheads="1"/>
            </p:cNvSpPr>
            <p:nvPr/>
          </p:nvSpPr>
          <p:spPr bwMode="auto">
            <a:xfrm>
              <a:off x="1268" y="2952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5" name="Rectangle 9"/>
            <p:cNvSpPr>
              <a:spLocks noChangeArrowheads="1"/>
            </p:cNvSpPr>
            <p:nvPr/>
          </p:nvSpPr>
          <p:spPr bwMode="auto">
            <a:xfrm>
              <a:off x="1268" y="2496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6" name="Rectangle 10"/>
            <p:cNvSpPr>
              <a:spLocks noChangeArrowheads="1"/>
            </p:cNvSpPr>
            <p:nvPr/>
          </p:nvSpPr>
          <p:spPr bwMode="auto">
            <a:xfrm>
              <a:off x="1268" y="1864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7" name="Rectangle 11"/>
            <p:cNvSpPr>
              <a:spLocks noChangeArrowheads="1"/>
            </p:cNvSpPr>
            <p:nvPr/>
          </p:nvSpPr>
          <p:spPr bwMode="auto">
            <a:xfrm>
              <a:off x="1268" y="1712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8" name="Rectangle 12"/>
            <p:cNvSpPr>
              <a:spLocks noChangeArrowheads="1"/>
            </p:cNvSpPr>
            <p:nvPr/>
          </p:nvSpPr>
          <p:spPr bwMode="auto">
            <a:xfrm>
              <a:off x="1268" y="1408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69" name="Rectangle 13"/>
            <p:cNvSpPr>
              <a:spLocks noChangeArrowheads="1"/>
            </p:cNvSpPr>
            <p:nvPr/>
          </p:nvSpPr>
          <p:spPr bwMode="auto">
            <a:xfrm>
              <a:off x="1268" y="1104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70" name="Rectangle 14"/>
            <p:cNvSpPr>
              <a:spLocks noChangeArrowheads="1"/>
            </p:cNvSpPr>
            <p:nvPr/>
          </p:nvSpPr>
          <p:spPr bwMode="auto">
            <a:xfrm>
              <a:off x="1268" y="1256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71" name="Rectangle 15"/>
            <p:cNvSpPr>
              <a:spLocks noChangeArrowheads="1"/>
            </p:cNvSpPr>
            <p:nvPr/>
          </p:nvSpPr>
          <p:spPr bwMode="auto">
            <a:xfrm>
              <a:off x="1268" y="952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819275" y="1663700"/>
            <a:ext cx="1128713" cy="4176713"/>
            <a:chOff x="1146" y="1048"/>
            <a:chExt cx="711" cy="2631"/>
          </a:xfrm>
        </p:grpSpPr>
        <p:sp>
          <p:nvSpPr>
            <p:cNvPr id="19473" name="Rectangle 17"/>
            <p:cNvSpPr>
              <a:spLocks noChangeArrowheads="1"/>
            </p:cNvSpPr>
            <p:nvPr/>
          </p:nvSpPr>
          <p:spPr bwMode="auto">
            <a:xfrm>
              <a:off x="1146" y="3376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74" name="Rectangle 18"/>
            <p:cNvSpPr>
              <a:spLocks noChangeArrowheads="1"/>
            </p:cNvSpPr>
            <p:nvPr/>
          </p:nvSpPr>
          <p:spPr bwMode="auto">
            <a:xfrm>
              <a:off x="1146" y="2896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75" name="Rectangle 19"/>
            <p:cNvSpPr>
              <a:spLocks noChangeArrowheads="1"/>
            </p:cNvSpPr>
            <p:nvPr/>
          </p:nvSpPr>
          <p:spPr bwMode="auto">
            <a:xfrm>
              <a:off x="1146" y="2264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76" name="Rectangle 20"/>
            <p:cNvSpPr>
              <a:spLocks noChangeArrowheads="1"/>
            </p:cNvSpPr>
            <p:nvPr/>
          </p:nvSpPr>
          <p:spPr bwMode="auto">
            <a:xfrm>
              <a:off x="1146" y="3528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77" name="Rectangle 21"/>
            <p:cNvSpPr>
              <a:spLocks noChangeArrowheads="1"/>
            </p:cNvSpPr>
            <p:nvPr/>
          </p:nvSpPr>
          <p:spPr bwMode="auto">
            <a:xfrm>
              <a:off x="1146" y="2744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78" name="Rectangle 22"/>
            <p:cNvSpPr>
              <a:spLocks noChangeArrowheads="1"/>
            </p:cNvSpPr>
            <p:nvPr/>
          </p:nvSpPr>
          <p:spPr bwMode="auto">
            <a:xfrm>
              <a:off x="1146" y="2112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79" name="Rectangle 23"/>
            <p:cNvSpPr>
              <a:spLocks noChangeArrowheads="1"/>
            </p:cNvSpPr>
            <p:nvPr/>
          </p:nvSpPr>
          <p:spPr bwMode="auto">
            <a:xfrm>
              <a:off x="1146" y="3048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80" name="Rectangle 24"/>
            <p:cNvSpPr>
              <a:spLocks noChangeArrowheads="1"/>
            </p:cNvSpPr>
            <p:nvPr/>
          </p:nvSpPr>
          <p:spPr bwMode="auto">
            <a:xfrm>
              <a:off x="1146" y="2592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81" name="Rectangle 25"/>
            <p:cNvSpPr>
              <a:spLocks noChangeArrowheads="1"/>
            </p:cNvSpPr>
            <p:nvPr/>
          </p:nvSpPr>
          <p:spPr bwMode="auto">
            <a:xfrm>
              <a:off x="1146" y="1960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82" name="Rectangle 26"/>
            <p:cNvSpPr>
              <a:spLocks noChangeArrowheads="1"/>
            </p:cNvSpPr>
            <p:nvPr/>
          </p:nvSpPr>
          <p:spPr bwMode="auto">
            <a:xfrm>
              <a:off x="1146" y="1808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83" name="Rectangle 27"/>
            <p:cNvSpPr>
              <a:spLocks noChangeArrowheads="1"/>
            </p:cNvSpPr>
            <p:nvPr/>
          </p:nvSpPr>
          <p:spPr bwMode="auto">
            <a:xfrm>
              <a:off x="1146" y="1504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84" name="Rectangle 28"/>
            <p:cNvSpPr>
              <a:spLocks noChangeArrowheads="1"/>
            </p:cNvSpPr>
            <p:nvPr/>
          </p:nvSpPr>
          <p:spPr bwMode="auto">
            <a:xfrm>
              <a:off x="1146" y="1200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85" name="Rectangle 29"/>
            <p:cNvSpPr>
              <a:spLocks noChangeArrowheads="1"/>
            </p:cNvSpPr>
            <p:nvPr/>
          </p:nvSpPr>
          <p:spPr bwMode="auto">
            <a:xfrm>
              <a:off x="1146" y="1352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86" name="Rectangle 30"/>
            <p:cNvSpPr>
              <a:spLocks noChangeArrowheads="1"/>
            </p:cNvSpPr>
            <p:nvPr/>
          </p:nvSpPr>
          <p:spPr bwMode="auto">
            <a:xfrm>
              <a:off x="1146" y="1048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1590675" y="1789113"/>
            <a:ext cx="1128713" cy="4176712"/>
            <a:chOff x="1002" y="1127"/>
            <a:chExt cx="711" cy="2631"/>
          </a:xfrm>
        </p:grpSpPr>
        <p:sp>
          <p:nvSpPr>
            <p:cNvPr id="19488" name="Rectangle 32"/>
            <p:cNvSpPr>
              <a:spLocks noChangeArrowheads="1"/>
            </p:cNvSpPr>
            <p:nvPr/>
          </p:nvSpPr>
          <p:spPr bwMode="auto">
            <a:xfrm>
              <a:off x="1002" y="3455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89" name="Rectangle 33"/>
            <p:cNvSpPr>
              <a:spLocks noChangeArrowheads="1"/>
            </p:cNvSpPr>
            <p:nvPr/>
          </p:nvSpPr>
          <p:spPr bwMode="auto">
            <a:xfrm>
              <a:off x="1002" y="2975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90" name="Rectangle 34"/>
            <p:cNvSpPr>
              <a:spLocks noChangeArrowheads="1"/>
            </p:cNvSpPr>
            <p:nvPr/>
          </p:nvSpPr>
          <p:spPr bwMode="auto">
            <a:xfrm>
              <a:off x="1002" y="2343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91" name="Rectangle 35"/>
            <p:cNvSpPr>
              <a:spLocks noChangeArrowheads="1"/>
            </p:cNvSpPr>
            <p:nvPr/>
          </p:nvSpPr>
          <p:spPr bwMode="auto">
            <a:xfrm>
              <a:off x="1002" y="3607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92" name="Rectangle 36"/>
            <p:cNvSpPr>
              <a:spLocks noChangeArrowheads="1"/>
            </p:cNvSpPr>
            <p:nvPr/>
          </p:nvSpPr>
          <p:spPr bwMode="auto">
            <a:xfrm>
              <a:off x="1002" y="2823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93" name="Rectangle 37"/>
            <p:cNvSpPr>
              <a:spLocks noChangeArrowheads="1"/>
            </p:cNvSpPr>
            <p:nvPr/>
          </p:nvSpPr>
          <p:spPr bwMode="auto">
            <a:xfrm>
              <a:off x="1002" y="2191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94" name="Rectangle 38"/>
            <p:cNvSpPr>
              <a:spLocks noChangeArrowheads="1"/>
            </p:cNvSpPr>
            <p:nvPr/>
          </p:nvSpPr>
          <p:spPr bwMode="auto">
            <a:xfrm>
              <a:off x="1002" y="3127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95" name="Rectangle 39"/>
            <p:cNvSpPr>
              <a:spLocks noChangeArrowheads="1"/>
            </p:cNvSpPr>
            <p:nvPr/>
          </p:nvSpPr>
          <p:spPr bwMode="auto">
            <a:xfrm>
              <a:off x="1002" y="2671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96" name="Rectangle 40"/>
            <p:cNvSpPr>
              <a:spLocks noChangeArrowheads="1"/>
            </p:cNvSpPr>
            <p:nvPr/>
          </p:nvSpPr>
          <p:spPr bwMode="auto">
            <a:xfrm>
              <a:off x="1002" y="2039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97" name="Rectangle 41"/>
            <p:cNvSpPr>
              <a:spLocks noChangeArrowheads="1"/>
            </p:cNvSpPr>
            <p:nvPr/>
          </p:nvSpPr>
          <p:spPr bwMode="auto">
            <a:xfrm>
              <a:off x="1002" y="1887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98" name="Rectangle 42"/>
            <p:cNvSpPr>
              <a:spLocks noChangeArrowheads="1"/>
            </p:cNvSpPr>
            <p:nvPr/>
          </p:nvSpPr>
          <p:spPr bwMode="auto">
            <a:xfrm>
              <a:off x="1002" y="1583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99" name="Rectangle 43"/>
            <p:cNvSpPr>
              <a:spLocks noChangeArrowheads="1"/>
            </p:cNvSpPr>
            <p:nvPr/>
          </p:nvSpPr>
          <p:spPr bwMode="auto">
            <a:xfrm>
              <a:off x="1002" y="1279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00" name="Rectangle 44"/>
            <p:cNvSpPr>
              <a:spLocks noChangeArrowheads="1"/>
            </p:cNvSpPr>
            <p:nvPr/>
          </p:nvSpPr>
          <p:spPr bwMode="auto">
            <a:xfrm>
              <a:off x="1002" y="1431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01" name="Rectangle 45"/>
            <p:cNvSpPr>
              <a:spLocks noChangeArrowheads="1"/>
            </p:cNvSpPr>
            <p:nvPr/>
          </p:nvSpPr>
          <p:spPr bwMode="auto">
            <a:xfrm>
              <a:off x="1002" y="1127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1414463" y="1898650"/>
            <a:ext cx="1128712" cy="4176713"/>
            <a:chOff x="891" y="1196"/>
            <a:chExt cx="711" cy="2631"/>
          </a:xfrm>
        </p:grpSpPr>
        <p:sp>
          <p:nvSpPr>
            <p:cNvPr id="19503" name="Rectangle 47"/>
            <p:cNvSpPr>
              <a:spLocks noChangeArrowheads="1"/>
            </p:cNvSpPr>
            <p:nvPr/>
          </p:nvSpPr>
          <p:spPr bwMode="auto">
            <a:xfrm>
              <a:off x="891" y="3524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04" name="Rectangle 48"/>
            <p:cNvSpPr>
              <a:spLocks noChangeArrowheads="1"/>
            </p:cNvSpPr>
            <p:nvPr/>
          </p:nvSpPr>
          <p:spPr bwMode="auto">
            <a:xfrm>
              <a:off x="891" y="3044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05" name="Rectangle 49"/>
            <p:cNvSpPr>
              <a:spLocks noChangeArrowheads="1"/>
            </p:cNvSpPr>
            <p:nvPr/>
          </p:nvSpPr>
          <p:spPr bwMode="auto">
            <a:xfrm>
              <a:off x="891" y="2412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06" name="Rectangle 50"/>
            <p:cNvSpPr>
              <a:spLocks noChangeArrowheads="1"/>
            </p:cNvSpPr>
            <p:nvPr/>
          </p:nvSpPr>
          <p:spPr bwMode="auto">
            <a:xfrm>
              <a:off x="891" y="3676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07" name="Rectangle 51"/>
            <p:cNvSpPr>
              <a:spLocks noChangeArrowheads="1"/>
            </p:cNvSpPr>
            <p:nvPr/>
          </p:nvSpPr>
          <p:spPr bwMode="auto">
            <a:xfrm>
              <a:off x="891" y="2892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08" name="Rectangle 52"/>
            <p:cNvSpPr>
              <a:spLocks noChangeArrowheads="1"/>
            </p:cNvSpPr>
            <p:nvPr/>
          </p:nvSpPr>
          <p:spPr bwMode="auto">
            <a:xfrm>
              <a:off x="891" y="2260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09" name="Rectangle 53"/>
            <p:cNvSpPr>
              <a:spLocks noChangeArrowheads="1"/>
            </p:cNvSpPr>
            <p:nvPr/>
          </p:nvSpPr>
          <p:spPr bwMode="auto">
            <a:xfrm>
              <a:off x="891" y="3196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10" name="Rectangle 54"/>
            <p:cNvSpPr>
              <a:spLocks noChangeArrowheads="1"/>
            </p:cNvSpPr>
            <p:nvPr/>
          </p:nvSpPr>
          <p:spPr bwMode="auto">
            <a:xfrm>
              <a:off x="891" y="2740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11" name="Rectangle 55"/>
            <p:cNvSpPr>
              <a:spLocks noChangeArrowheads="1"/>
            </p:cNvSpPr>
            <p:nvPr/>
          </p:nvSpPr>
          <p:spPr bwMode="auto">
            <a:xfrm>
              <a:off x="891" y="2108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12" name="Rectangle 56"/>
            <p:cNvSpPr>
              <a:spLocks noChangeArrowheads="1"/>
            </p:cNvSpPr>
            <p:nvPr/>
          </p:nvSpPr>
          <p:spPr bwMode="auto">
            <a:xfrm>
              <a:off x="891" y="1956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13" name="Rectangle 57"/>
            <p:cNvSpPr>
              <a:spLocks noChangeArrowheads="1"/>
            </p:cNvSpPr>
            <p:nvPr/>
          </p:nvSpPr>
          <p:spPr bwMode="auto">
            <a:xfrm>
              <a:off x="891" y="1652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14" name="Rectangle 58"/>
            <p:cNvSpPr>
              <a:spLocks noChangeArrowheads="1"/>
            </p:cNvSpPr>
            <p:nvPr/>
          </p:nvSpPr>
          <p:spPr bwMode="auto">
            <a:xfrm>
              <a:off x="891" y="1348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15" name="Rectangle 59"/>
            <p:cNvSpPr>
              <a:spLocks noChangeArrowheads="1"/>
            </p:cNvSpPr>
            <p:nvPr/>
          </p:nvSpPr>
          <p:spPr bwMode="auto">
            <a:xfrm>
              <a:off x="891" y="1500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16" name="Rectangle 60"/>
            <p:cNvSpPr>
              <a:spLocks noChangeArrowheads="1"/>
            </p:cNvSpPr>
            <p:nvPr/>
          </p:nvSpPr>
          <p:spPr bwMode="auto">
            <a:xfrm>
              <a:off x="891" y="1196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62"/>
          <p:cNvGrpSpPr>
            <a:grpSpLocks/>
          </p:cNvGrpSpPr>
          <p:nvPr/>
        </p:nvGrpSpPr>
        <p:grpSpPr bwMode="auto">
          <a:xfrm>
            <a:off x="6604000" y="825500"/>
            <a:ext cx="1992313" cy="820738"/>
            <a:chOff x="4160" y="520"/>
            <a:chExt cx="1255" cy="517"/>
          </a:xfrm>
        </p:grpSpPr>
        <p:sp>
          <p:nvSpPr>
            <p:cNvPr id="19519" name="Oval 63"/>
            <p:cNvSpPr>
              <a:spLocks noChangeArrowheads="1"/>
            </p:cNvSpPr>
            <p:nvPr/>
          </p:nvSpPr>
          <p:spPr bwMode="auto">
            <a:xfrm>
              <a:off x="4224" y="640"/>
              <a:ext cx="1152" cy="345"/>
            </a:xfrm>
            <a:prstGeom prst="ellipse">
              <a:avLst/>
            </a:prstGeom>
            <a:noFill/>
            <a:ln w="25560">
              <a:solidFill>
                <a:srgbClr val="9933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64"/>
            <p:cNvGrpSpPr>
              <a:grpSpLocks/>
            </p:cNvGrpSpPr>
            <p:nvPr/>
          </p:nvGrpSpPr>
          <p:grpSpPr bwMode="auto">
            <a:xfrm>
              <a:off x="4160" y="520"/>
              <a:ext cx="271" cy="517"/>
              <a:chOff x="4160" y="520"/>
              <a:chExt cx="271" cy="517"/>
            </a:xfrm>
          </p:grpSpPr>
          <p:sp>
            <p:nvSpPr>
              <p:cNvPr id="19521" name="Line 65"/>
              <p:cNvSpPr>
                <a:spLocks noChangeShapeType="1"/>
              </p:cNvSpPr>
              <p:nvPr/>
            </p:nvSpPr>
            <p:spPr bwMode="auto">
              <a:xfrm flipV="1">
                <a:off x="4304" y="519"/>
                <a:ext cx="1" cy="520"/>
              </a:xfrm>
              <a:prstGeom prst="line">
                <a:avLst/>
              </a:prstGeom>
              <a:noFill/>
              <a:ln w="50760">
                <a:solidFill>
                  <a:srgbClr val="FF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22" name="Oval 66"/>
              <p:cNvSpPr>
                <a:spLocks noChangeArrowheads="1"/>
              </p:cNvSpPr>
              <p:nvPr/>
            </p:nvSpPr>
            <p:spPr bwMode="auto">
              <a:xfrm>
                <a:off x="4160" y="672"/>
                <a:ext cx="272" cy="280"/>
              </a:xfrm>
              <a:prstGeom prst="ellipse">
                <a:avLst/>
              </a:prstGeom>
              <a:solidFill>
                <a:srgbClr val="00008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0000"/>
                  </a:lnSpc>
                  <a:buClr>
                    <a:srgbClr val="FFFF00"/>
                  </a:buClr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>
                    <a:solidFill>
                      <a:srgbClr val="FFFF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q</a:t>
                </a:r>
              </a:p>
            </p:txBody>
          </p:sp>
        </p:grpSp>
        <p:grpSp>
          <p:nvGrpSpPr>
            <p:cNvPr id="8" name="Group 67"/>
            <p:cNvGrpSpPr>
              <a:grpSpLocks/>
            </p:cNvGrpSpPr>
            <p:nvPr/>
          </p:nvGrpSpPr>
          <p:grpSpPr bwMode="auto">
            <a:xfrm>
              <a:off x="5144" y="520"/>
              <a:ext cx="271" cy="517"/>
              <a:chOff x="5144" y="520"/>
              <a:chExt cx="271" cy="517"/>
            </a:xfrm>
          </p:grpSpPr>
          <p:sp>
            <p:nvSpPr>
              <p:cNvPr id="19524" name="Line 68"/>
              <p:cNvSpPr>
                <a:spLocks noChangeShapeType="1"/>
              </p:cNvSpPr>
              <p:nvPr/>
            </p:nvSpPr>
            <p:spPr bwMode="auto">
              <a:xfrm flipV="1">
                <a:off x="5280" y="519"/>
                <a:ext cx="1" cy="520"/>
              </a:xfrm>
              <a:prstGeom prst="line">
                <a:avLst/>
              </a:prstGeom>
              <a:noFill/>
              <a:ln w="50760">
                <a:solidFill>
                  <a:srgbClr val="FF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25" name="Oval 69"/>
              <p:cNvSpPr>
                <a:spLocks noChangeArrowheads="1"/>
              </p:cNvSpPr>
              <p:nvPr/>
            </p:nvSpPr>
            <p:spPr bwMode="auto">
              <a:xfrm>
                <a:off x="5144" y="656"/>
                <a:ext cx="272" cy="280"/>
              </a:xfrm>
              <a:prstGeom prst="ellipse">
                <a:avLst/>
              </a:prstGeom>
              <a:solidFill>
                <a:srgbClr val="FF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0000"/>
                  </a:lnSpc>
                  <a:buClr>
                    <a:srgbClr val="0000CC"/>
                  </a:buClr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>
                    <a:solidFill>
                      <a:srgbClr val="0000CC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q</a:t>
                </a:r>
              </a:p>
            </p:txBody>
          </p:sp>
        </p:grpSp>
        <p:sp>
          <p:nvSpPr>
            <p:cNvPr id="19526" name="Line 70"/>
            <p:cNvSpPr>
              <a:spLocks noChangeShapeType="1"/>
            </p:cNvSpPr>
            <p:nvPr/>
          </p:nvSpPr>
          <p:spPr bwMode="auto">
            <a:xfrm>
              <a:off x="4704" y="984"/>
              <a:ext cx="144" cy="1"/>
            </a:xfrm>
            <a:prstGeom prst="line">
              <a:avLst/>
            </a:prstGeom>
            <a:noFill/>
            <a:ln w="25560">
              <a:solidFill>
                <a:srgbClr val="993300"/>
              </a:solidFill>
              <a:miter lim="800000"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27" name="Line 71"/>
            <p:cNvSpPr>
              <a:spLocks noChangeShapeType="1"/>
            </p:cNvSpPr>
            <p:nvPr/>
          </p:nvSpPr>
          <p:spPr bwMode="auto">
            <a:xfrm>
              <a:off x="4752" y="648"/>
              <a:ext cx="168" cy="1"/>
            </a:xfrm>
            <a:prstGeom prst="line">
              <a:avLst/>
            </a:prstGeom>
            <a:noFill/>
            <a:ln w="25560">
              <a:solidFill>
                <a:srgbClr val="993300"/>
              </a:solidFill>
              <a:miter lim="800000"/>
              <a:headEnd type="triangle" w="med" len="med"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28" name="Line 72"/>
            <p:cNvSpPr>
              <a:spLocks noChangeShapeType="1"/>
            </p:cNvSpPr>
            <p:nvPr/>
          </p:nvSpPr>
          <p:spPr bwMode="auto">
            <a:xfrm>
              <a:off x="4248" y="744"/>
              <a:ext cx="88" cy="1"/>
            </a:xfrm>
            <a:prstGeom prst="line">
              <a:avLst/>
            </a:prstGeom>
            <a:noFill/>
            <a:ln w="1260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529" name="Rectangle 73"/>
          <p:cNvSpPr>
            <a:spLocks noChangeArrowheads="1"/>
          </p:cNvSpPr>
          <p:nvPr/>
        </p:nvSpPr>
        <p:spPr bwMode="auto">
          <a:xfrm>
            <a:off x="6883400" y="3262313"/>
            <a:ext cx="18415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74"/>
          <p:cNvGrpSpPr>
            <a:grpSpLocks/>
          </p:cNvGrpSpPr>
          <p:nvPr/>
        </p:nvGrpSpPr>
        <p:grpSpPr bwMode="auto">
          <a:xfrm>
            <a:off x="136525" y="2030413"/>
            <a:ext cx="3027363" cy="4303712"/>
            <a:chOff x="86" y="1279"/>
            <a:chExt cx="1907" cy="2711"/>
          </a:xfrm>
        </p:grpSpPr>
        <p:grpSp>
          <p:nvGrpSpPr>
            <p:cNvPr id="10" name="Group 75"/>
            <p:cNvGrpSpPr>
              <a:grpSpLocks/>
            </p:cNvGrpSpPr>
            <p:nvPr/>
          </p:nvGrpSpPr>
          <p:grpSpPr bwMode="auto">
            <a:xfrm>
              <a:off x="465" y="1279"/>
              <a:ext cx="1036" cy="2711"/>
              <a:chOff x="465" y="1279"/>
              <a:chExt cx="1036" cy="2711"/>
            </a:xfrm>
          </p:grpSpPr>
          <p:sp>
            <p:nvSpPr>
              <p:cNvPr id="19532" name="Rectangle 76"/>
              <p:cNvSpPr>
                <a:spLocks noChangeArrowheads="1"/>
              </p:cNvSpPr>
              <p:nvPr/>
            </p:nvSpPr>
            <p:spPr bwMode="auto">
              <a:xfrm>
                <a:off x="790" y="3607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33" name="Rectangle 77"/>
              <p:cNvSpPr>
                <a:spLocks noChangeArrowheads="1"/>
              </p:cNvSpPr>
              <p:nvPr/>
            </p:nvSpPr>
            <p:spPr bwMode="auto">
              <a:xfrm>
                <a:off x="790" y="3127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34" name="Rectangle 78"/>
              <p:cNvSpPr>
                <a:spLocks noChangeArrowheads="1"/>
              </p:cNvSpPr>
              <p:nvPr/>
            </p:nvSpPr>
            <p:spPr bwMode="auto">
              <a:xfrm>
                <a:off x="790" y="2495"/>
                <a:ext cx="712" cy="152"/>
              </a:xfrm>
              <a:prstGeom prst="rect">
                <a:avLst/>
              </a:prstGeom>
              <a:solidFill>
                <a:srgbClr val="B2B2B2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35" name="Rectangle 79"/>
              <p:cNvSpPr>
                <a:spLocks noChangeArrowheads="1"/>
              </p:cNvSpPr>
              <p:nvPr/>
            </p:nvSpPr>
            <p:spPr bwMode="auto">
              <a:xfrm>
                <a:off x="790" y="3759"/>
                <a:ext cx="712" cy="152"/>
              </a:xfrm>
              <a:prstGeom prst="rect">
                <a:avLst/>
              </a:prstGeom>
              <a:solidFill>
                <a:srgbClr val="B2B2B2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36" name="Rectangle 80"/>
              <p:cNvSpPr>
                <a:spLocks noChangeArrowheads="1"/>
              </p:cNvSpPr>
              <p:nvPr/>
            </p:nvSpPr>
            <p:spPr bwMode="auto">
              <a:xfrm>
                <a:off x="790" y="2975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37" name="Rectangle 81"/>
              <p:cNvSpPr>
                <a:spLocks noChangeArrowheads="1"/>
              </p:cNvSpPr>
              <p:nvPr/>
            </p:nvSpPr>
            <p:spPr bwMode="auto">
              <a:xfrm>
                <a:off x="790" y="2343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38" name="Rectangle 82"/>
              <p:cNvSpPr>
                <a:spLocks noChangeArrowheads="1"/>
              </p:cNvSpPr>
              <p:nvPr/>
            </p:nvSpPr>
            <p:spPr bwMode="auto">
              <a:xfrm>
                <a:off x="790" y="3279"/>
                <a:ext cx="712" cy="152"/>
              </a:xfrm>
              <a:prstGeom prst="rect">
                <a:avLst/>
              </a:prstGeom>
              <a:solidFill>
                <a:srgbClr val="B2B2B2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39" name="Rectangle 83"/>
              <p:cNvSpPr>
                <a:spLocks noChangeArrowheads="1"/>
              </p:cNvSpPr>
              <p:nvPr/>
            </p:nvSpPr>
            <p:spPr bwMode="auto">
              <a:xfrm>
                <a:off x="790" y="2823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40" name="Rectangle 84"/>
              <p:cNvSpPr>
                <a:spLocks noChangeArrowheads="1"/>
              </p:cNvSpPr>
              <p:nvPr/>
            </p:nvSpPr>
            <p:spPr bwMode="auto">
              <a:xfrm>
                <a:off x="790" y="2191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41" name="Rectangle 85"/>
              <p:cNvSpPr>
                <a:spLocks noChangeArrowheads="1"/>
              </p:cNvSpPr>
              <p:nvPr/>
            </p:nvSpPr>
            <p:spPr bwMode="auto">
              <a:xfrm>
                <a:off x="790" y="2039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42" name="Rectangle 86"/>
              <p:cNvSpPr>
                <a:spLocks noChangeArrowheads="1"/>
              </p:cNvSpPr>
              <p:nvPr/>
            </p:nvSpPr>
            <p:spPr bwMode="auto">
              <a:xfrm>
                <a:off x="790" y="1735"/>
                <a:ext cx="712" cy="152"/>
              </a:xfrm>
              <a:prstGeom prst="rect">
                <a:avLst/>
              </a:prstGeom>
              <a:solidFill>
                <a:srgbClr val="B2B2B2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43" name="Rectangle 87"/>
              <p:cNvSpPr>
                <a:spLocks noChangeArrowheads="1"/>
              </p:cNvSpPr>
              <p:nvPr/>
            </p:nvSpPr>
            <p:spPr bwMode="auto">
              <a:xfrm>
                <a:off x="790" y="1431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44" name="Rectangle 88"/>
              <p:cNvSpPr>
                <a:spLocks noChangeArrowheads="1"/>
              </p:cNvSpPr>
              <p:nvPr/>
            </p:nvSpPr>
            <p:spPr bwMode="auto">
              <a:xfrm>
                <a:off x="790" y="1583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45" name="Rectangle 89"/>
              <p:cNvSpPr>
                <a:spLocks noChangeArrowheads="1"/>
              </p:cNvSpPr>
              <p:nvPr/>
            </p:nvSpPr>
            <p:spPr bwMode="auto">
              <a:xfrm>
                <a:off x="790" y="1279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46" name="Text Box 90"/>
              <p:cNvSpPr txBox="1">
                <a:spLocks noChangeArrowheads="1"/>
              </p:cNvSpPr>
              <p:nvPr/>
            </p:nvSpPr>
            <p:spPr bwMode="auto">
              <a:xfrm>
                <a:off x="507" y="3759"/>
                <a:ext cx="276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0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-+</a:t>
                </a:r>
              </a:p>
            </p:txBody>
          </p:sp>
          <p:sp>
            <p:nvSpPr>
              <p:cNvPr id="19547" name="Text Box 91"/>
              <p:cNvSpPr txBox="1">
                <a:spLocks noChangeArrowheads="1"/>
              </p:cNvSpPr>
              <p:nvPr/>
            </p:nvSpPr>
            <p:spPr bwMode="auto">
              <a:xfrm>
                <a:off x="501" y="3268"/>
                <a:ext cx="253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1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+-</a:t>
                </a:r>
              </a:p>
            </p:txBody>
          </p:sp>
          <p:sp>
            <p:nvSpPr>
              <p:cNvPr id="19548" name="Text Box 92"/>
              <p:cNvSpPr txBox="1">
                <a:spLocks noChangeArrowheads="1"/>
              </p:cNvSpPr>
              <p:nvPr/>
            </p:nvSpPr>
            <p:spPr bwMode="auto">
              <a:xfrm>
                <a:off x="507" y="3575"/>
                <a:ext cx="247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1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--</a:t>
                </a:r>
              </a:p>
            </p:txBody>
          </p:sp>
          <p:sp>
            <p:nvSpPr>
              <p:cNvPr id="19549" name="Text Box 93"/>
              <p:cNvSpPr txBox="1">
                <a:spLocks noChangeArrowheads="1"/>
              </p:cNvSpPr>
              <p:nvPr/>
            </p:nvSpPr>
            <p:spPr bwMode="auto">
              <a:xfrm>
                <a:off x="500" y="3113"/>
                <a:ext cx="283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0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++</a:t>
                </a:r>
              </a:p>
            </p:txBody>
          </p:sp>
          <p:sp>
            <p:nvSpPr>
              <p:cNvPr id="19550" name="Text Box 94"/>
              <p:cNvSpPr txBox="1">
                <a:spLocks noChangeArrowheads="1"/>
              </p:cNvSpPr>
              <p:nvPr/>
            </p:nvSpPr>
            <p:spPr bwMode="auto">
              <a:xfrm>
                <a:off x="500" y="2975"/>
                <a:ext cx="260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1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++</a:t>
                </a:r>
              </a:p>
            </p:txBody>
          </p:sp>
          <p:sp>
            <p:nvSpPr>
              <p:cNvPr id="19551" name="Text Box 95"/>
              <p:cNvSpPr txBox="1">
                <a:spLocks noChangeArrowheads="1"/>
              </p:cNvSpPr>
              <p:nvPr/>
            </p:nvSpPr>
            <p:spPr bwMode="auto">
              <a:xfrm>
                <a:off x="477" y="2823"/>
                <a:ext cx="283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2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++</a:t>
                </a:r>
              </a:p>
            </p:txBody>
          </p:sp>
          <p:sp>
            <p:nvSpPr>
              <p:cNvPr id="19552" name="Text Box 96"/>
              <p:cNvSpPr txBox="1">
                <a:spLocks noChangeArrowheads="1"/>
              </p:cNvSpPr>
              <p:nvPr/>
            </p:nvSpPr>
            <p:spPr bwMode="auto">
              <a:xfrm>
                <a:off x="478" y="2458"/>
                <a:ext cx="276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2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-+</a:t>
                </a:r>
              </a:p>
            </p:txBody>
          </p:sp>
          <p:sp>
            <p:nvSpPr>
              <p:cNvPr id="19553" name="Text Box 97"/>
              <p:cNvSpPr txBox="1">
                <a:spLocks noChangeArrowheads="1"/>
              </p:cNvSpPr>
              <p:nvPr/>
            </p:nvSpPr>
            <p:spPr bwMode="auto">
              <a:xfrm>
                <a:off x="501" y="2311"/>
                <a:ext cx="247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1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--</a:t>
                </a:r>
              </a:p>
            </p:txBody>
          </p:sp>
          <p:sp>
            <p:nvSpPr>
              <p:cNvPr id="19554" name="Text Box 98"/>
              <p:cNvSpPr txBox="1">
                <a:spLocks noChangeArrowheads="1"/>
              </p:cNvSpPr>
              <p:nvPr/>
            </p:nvSpPr>
            <p:spPr bwMode="auto">
              <a:xfrm>
                <a:off x="490" y="2148"/>
                <a:ext cx="269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2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--</a:t>
                </a:r>
              </a:p>
            </p:txBody>
          </p:sp>
          <p:sp>
            <p:nvSpPr>
              <p:cNvPr id="19555" name="Text Box 99"/>
              <p:cNvSpPr txBox="1">
                <a:spLocks noChangeArrowheads="1"/>
              </p:cNvSpPr>
              <p:nvPr/>
            </p:nvSpPr>
            <p:spPr bwMode="auto">
              <a:xfrm>
                <a:off x="501" y="2023"/>
                <a:ext cx="269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3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--</a:t>
                </a:r>
              </a:p>
            </p:txBody>
          </p:sp>
          <p:sp>
            <p:nvSpPr>
              <p:cNvPr id="19556" name="Text Box 100"/>
              <p:cNvSpPr txBox="1">
                <a:spLocks noChangeArrowheads="1"/>
              </p:cNvSpPr>
              <p:nvPr/>
            </p:nvSpPr>
            <p:spPr bwMode="auto">
              <a:xfrm>
                <a:off x="477" y="1279"/>
                <a:ext cx="283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4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++</a:t>
                </a:r>
              </a:p>
            </p:txBody>
          </p:sp>
          <p:sp>
            <p:nvSpPr>
              <p:cNvPr id="19557" name="Text Box 101"/>
              <p:cNvSpPr txBox="1">
                <a:spLocks noChangeArrowheads="1"/>
              </p:cNvSpPr>
              <p:nvPr/>
            </p:nvSpPr>
            <p:spPr bwMode="auto">
              <a:xfrm>
                <a:off x="477" y="1583"/>
                <a:ext cx="283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2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++</a:t>
                </a:r>
              </a:p>
            </p:txBody>
          </p:sp>
          <p:sp>
            <p:nvSpPr>
              <p:cNvPr id="19558" name="Text Box 102"/>
              <p:cNvSpPr txBox="1">
                <a:spLocks noChangeArrowheads="1"/>
              </p:cNvSpPr>
              <p:nvPr/>
            </p:nvSpPr>
            <p:spPr bwMode="auto">
              <a:xfrm>
                <a:off x="465" y="1431"/>
                <a:ext cx="283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3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++</a:t>
                </a:r>
              </a:p>
            </p:txBody>
          </p:sp>
          <p:sp>
            <p:nvSpPr>
              <p:cNvPr id="19559" name="Text Box 103"/>
              <p:cNvSpPr txBox="1">
                <a:spLocks noChangeArrowheads="1"/>
              </p:cNvSpPr>
              <p:nvPr/>
            </p:nvSpPr>
            <p:spPr bwMode="auto">
              <a:xfrm>
                <a:off x="472" y="1735"/>
                <a:ext cx="276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3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+-</a:t>
                </a:r>
              </a:p>
            </p:txBody>
          </p:sp>
        </p:grpSp>
        <p:sp>
          <p:nvSpPr>
            <p:cNvPr id="19560" name="Text Box 104"/>
            <p:cNvSpPr txBox="1">
              <a:spLocks noChangeArrowheads="1"/>
            </p:cNvSpPr>
            <p:nvPr/>
          </p:nvSpPr>
          <p:spPr bwMode="auto">
            <a:xfrm>
              <a:off x="1604" y="3575"/>
              <a:ext cx="391" cy="4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buClr>
                  <a:srgbClr val="9966FF"/>
                </a:buClr>
                <a:buFont typeface="Comic Sans M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>
                  <a:solidFill>
                    <a:srgbClr val="9966FF"/>
                  </a:solidFill>
                  <a:latin typeface="Comic Sans MS" charset="0"/>
                  <a:ea typeface="DejaVu Sans" charset="0"/>
                  <a:cs typeface="DejaVu Sans" charset="0"/>
                </a:rPr>
                <a:t>S=1</a:t>
              </a:r>
            </a:p>
            <a:p>
              <a:pPr>
                <a:lnSpc>
                  <a:spcPct val="100000"/>
                </a:lnSpc>
                <a:buClr>
                  <a:srgbClr val="969696"/>
                </a:buClr>
                <a:buFont typeface="Comic Sans M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>
                  <a:solidFill>
                    <a:srgbClr val="969696"/>
                  </a:solidFill>
                  <a:latin typeface="Comic Sans MS" charset="0"/>
                  <a:ea typeface="DejaVu Sans" charset="0"/>
                  <a:cs typeface="DejaVu Sans" charset="0"/>
                </a:rPr>
                <a:t>S=0</a:t>
              </a:r>
            </a:p>
          </p:txBody>
        </p:sp>
        <p:sp>
          <p:nvSpPr>
            <p:cNvPr id="19561" name="Text Box 105"/>
            <p:cNvSpPr txBox="1">
              <a:spLocks noChangeArrowheads="1"/>
            </p:cNvSpPr>
            <p:nvPr/>
          </p:nvSpPr>
          <p:spPr bwMode="auto">
            <a:xfrm>
              <a:off x="86" y="3680"/>
              <a:ext cx="356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buClr>
                  <a:srgbClr val="3333CC"/>
                </a:buClr>
                <a:buFont typeface="Comic Sans M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3333CC"/>
                  </a:solidFill>
                  <a:latin typeface="Comic Sans MS" charset="0"/>
                  <a:ea typeface="DejaVu Sans" charset="0"/>
                  <a:cs typeface="DejaVu Sans" charset="0"/>
                </a:rPr>
                <a:t>L=0</a:t>
              </a:r>
            </a:p>
          </p:txBody>
        </p:sp>
        <p:sp>
          <p:nvSpPr>
            <p:cNvPr id="19562" name="Rectangle 106"/>
            <p:cNvSpPr>
              <a:spLocks noChangeArrowheads="1"/>
            </p:cNvSpPr>
            <p:nvPr/>
          </p:nvSpPr>
          <p:spPr bwMode="auto">
            <a:xfrm>
              <a:off x="86" y="2997"/>
              <a:ext cx="333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buClr>
                  <a:srgbClr val="3333CC"/>
                </a:buClr>
                <a:buFont typeface="Comic Sans M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3333CC"/>
                  </a:solidFill>
                  <a:latin typeface="Comic Sans MS" charset="0"/>
                  <a:ea typeface="DejaVu Sans" charset="0"/>
                  <a:cs typeface="DejaVu Sans" charset="0"/>
                </a:rPr>
                <a:t>L=1</a:t>
              </a:r>
            </a:p>
          </p:txBody>
        </p:sp>
        <p:sp>
          <p:nvSpPr>
            <p:cNvPr id="19563" name="Rectangle 107"/>
            <p:cNvSpPr>
              <a:spLocks noChangeArrowheads="1"/>
            </p:cNvSpPr>
            <p:nvPr/>
          </p:nvSpPr>
          <p:spPr bwMode="auto">
            <a:xfrm>
              <a:off x="109" y="2227"/>
              <a:ext cx="356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buClr>
                  <a:srgbClr val="3333CC"/>
                </a:buClr>
                <a:buFont typeface="Comic Sans M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3333CC"/>
                  </a:solidFill>
                  <a:latin typeface="Comic Sans MS" charset="0"/>
                  <a:ea typeface="DejaVu Sans" charset="0"/>
                  <a:cs typeface="DejaVu Sans" charset="0"/>
                </a:rPr>
                <a:t>L=2</a:t>
              </a:r>
            </a:p>
          </p:txBody>
        </p:sp>
        <p:sp>
          <p:nvSpPr>
            <p:cNvPr id="19564" name="Rectangle 108"/>
            <p:cNvSpPr>
              <a:spLocks noChangeArrowheads="1"/>
            </p:cNvSpPr>
            <p:nvPr/>
          </p:nvSpPr>
          <p:spPr bwMode="auto">
            <a:xfrm>
              <a:off x="109" y="1487"/>
              <a:ext cx="356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buClr>
                  <a:srgbClr val="3333CC"/>
                </a:buClr>
                <a:buFont typeface="Comic Sans M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3333CC"/>
                  </a:solidFill>
                  <a:latin typeface="Comic Sans MS" charset="0"/>
                  <a:ea typeface="DejaVu Sans" charset="0"/>
                  <a:cs typeface="DejaVu Sans" charset="0"/>
                </a:rPr>
                <a:t>L=3</a:t>
              </a:r>
            </a:p>
          </p:txBody>
        </p:sp>
      </p:grpSp>
      <p:sp>
        <p:nvSpPr>
          <p:cNvPr id="19565" name="Text Box 109"/>
          <p:cNvSpPr txBox="1">
            <a:spLocks noChangeArrowheads="1"/>
          </p:cNvSpPr>
          <p:nvPr/>
        </p:nvSpPr>
        <p:spPr bwMode="auto">
          <a:xfrm>
            <a:off x="1309688" y="838200"/>
            <a:ext cx="1236662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000FF"/>
              </a:buClr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Mesons</a:t>
            </a:r>
          </a:p>
        </p:txBody>
      </p:sp>
      <p:grpSp>
        <p:nvGrpSpPr>
          <p:cNvPr id="11" name="Group 110"/>
          <p:cNvGrpSpPr>
            <a:grpSpLocks/>
          </p:cNvGrpSpPr>
          <p:nvPr/>
        </p:nvGrpSpPr>
        <p:grpSpPr bwMode="auto">
          <a:xfrm>
            <a:off x="4221162" y="1868489"/>
            <a:ext cx="3876674" cy="1236663"/>
            <a:chOff x="2659" y="1177"/>
            <a:chExt cx="2442" cy="779"/>
          </a:xfrm>
        </p:grpSpPr>
        <p:sp>
          <p:nvSpPr>
            <p:cNvPr id="19567" name="Text Box 111"/>
            <p:cNvSpPr txBox="1">
              <a:spLocks noChangeArrowheads="1"/>
            </p:cNvSpPr>
            <p:nvPr/>
          </p:nvSpPr>
          <p:spPr bwMode="auto">
            <a:xfrm>
              <a:off x="2659" y="1177"/>
              <a:ext cx="2442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buClr>
                  <a:srgbClr val="D60093"/>
                </a:buClr>
                <a:buFont typeface="Comic Sans M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D60093"/>
                  </a:solidFill>
                  <a:latin typeface="Comic Sans MS" charset="0"/>
                  <a:ea typeface="DejaVu Sans" charset="0"/>
                  <a:cs typeface="DejaVu Sans" charset="0"/>
                </a:rPr>
                <a:t>Consider the three lightest quarks</a:t>
              </a:r>
            </a:p>
          </p:txBody>
        </p:sp>
        <p:graphicFrame>
          <p:nvGraphicFramePr>
            <p:cNvPr id="19568" name="Object 112"/>
            <p:cNvGraphicFramePr>
              <a:graphicFrameLocks noChangeAspect="1"/>
            </p:cNvGraphicFramePr>
            <p:nvPr/>
          </p:nvGraphicFramePr>
          <p:xfrm>
            <a:off x="2672" y="1454"/>
            <a:ext cx="581" cy="257"/>
          </p:xfrm>
          <a:graphic>
            <a:graphicData uri="http://schemas.openxmlformats.org/presentationml/2006/ole">
              <p:oleObj spid="_x0000_s51211" r:id="rId4" imgW="558800" imgH="177800" progId="Equation.3">
                <p:embed/>
              </p:oleObj>
            </a:graphicData>
          </a:graphic>
        </p:graphicFrame>
        <p:sp>
          <p:nvSpPr>
            <p:cNvPr id="19570" name="AutoShape 114"/>
            <p:cNvSpPr>
              <a:spLocks/>
            </p:cNvSpPr>
            <p:nvPr/>
          </p:nvSpPr>
          <p:spPr bwMode="auto">
            <a:xfrm>
              <a:off x="3256" y="1487"/>
              <a:ext cx="208" cy="469"/>
            </a:xfrm>
            <a:prstGeom prst="rightBrace">
              <a:avLst>
                <a:gd name="adj1" fmla="val 18790"/>
                <a:gd name="adj2" fmla="val 50000"/>
              </a:avLst>
            </a:prstGeom>
            <a:noFill/>
            <a:ln w="12600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71" name="Text Box 115"/>
            <p:cNvSpPr txBox="1">
              <a:spLocks noChangeArrowheads="1"/>
            </p:cNvSpPr>
            <p:nvPr/>
          </p:nvSpPr>
          <p:spPr bwMode="auto">
            <a:xfrm>
              <a:off x="3518" y="1583"/>
              <a:ext cx="1460" cy="2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buClr>
                  <a:srgbClr val="0000FF"/>
                </a:buClr>
                <a:buFont typeface="Comic Sans M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0000FF"/>
                  </a:solidFill>
                  <a:latin typeface="Comic Sans MS" charset="0"/>
                  <a:ea typeface="DejaVu Sans" charset="0"/>
                  <a:cs typeface="DejaVu Sans" charset="0"/>
                </a:rPr>
                <a:t>9 Combinations</a:t>
              </a:r>
            </a:p>
          </p:txBody>
        </p:sp>
      </p:grpSp>
      <p:sp>
        <p:nvSpPr>
          <p:cNvPr id="19582" name="Text Box 126"/>
          <p:cNvSpPr txBox="1">
            <a:spLocks noChangeArrowheads="1"/>
          </p:cNvSpPr>
          <p:nvPr/>
        </p:nvSpPr>
        <p:spPr bwMode="auto">
          <a:xfrm rot="19020000">
            <a:off x="1063625" y="1462088"/>
            <a:ext cx="708025" cy="30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CC0066"/>
              </a:buClr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>
                <a:solidFill>
                  <a:srgbClr val="CC0066"/>
                </a:solidFill>
                <a:latin typeface="Comic Sans MS" charset="0"/>
                <a:ea typeface="DejaVu Sans" charset="0"/>
                <a:cs typeface="DejaVu Sans" charset="0"/>
              </a:rPr>
              <a:t>radial </a:t>
            </a:r>
          </a:p>
        </p:txBody>
      </p:sp>
      <p:sp>
        <p:nvSpPr>
          <p:cNvPr id="19583" name="Rectangle 127"/>
          <p:cNvSpPr>
            <a:spLocks noChangeArrowheads="1"/>
          </p:cNvSpPr>
          <p:nvPr/>
        </p:nvSpPr>
        <p:spPr bwMode="auto">
          <a:xfrm>
            <a:off x="-1588" y="73025"/>
            <a:ext cx="3862388" cy="49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6666FF"/>
              </a:buClr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600" b="1">
                <a:solidFill>
                  <a:srgbClr val="6666FF"/>
                </a:solidFill>
                <a:latin typeface="Comic Sans MS" charset="0"/>
                <a:ea typeface="DejaVu Sans" charset="0"/>
                <a:cs typeface="DejaVu Sans" charset="0"/>
              </a:rPr>
              <a:t>Spectroscopy and QCD</a:t>
            </a:r>
          </a:p>
        </p:txBody>
      </p:sp>
      <p:graphicFrame>
        <p:nvGraphicFramePr>
          <p:cNvPr id="133" name="Object 112"/>
          <p:cNvGraphicFramePr>
            <a:graphicFrameLocks noChangeAspect="1"/>
          </p:cNvGraphicFramePr>
          <p:nvPr/>
        </p:nvGraphicFramePr>
        <p:xfrm>
          <a:off x="4241800" y="2590801"/>
          <a:ext cx="762000" cy="520699"/>
        </p:xfrm>
        <a:graphic>
          <a:graphicData uri="http://schemas.openxmlformats.org/presentationml/2006/ole">
            <p:oleObj spid="_x0000_s51214" name="Equation" r:id="rId5" imgW="355600" imgH="266700" progId="Equation.3">
              <p:embed/>
            </p:oleObj>
          </a:graphicData>
        </a:graphic>
      </p:graphicFrame>
      <p:sp>
        <p:nvSpPr>
          <p:cNvPr id="135" name="Rectangle 61"/>
          <p:cNvSpPr>
            <a:spLocks noChangeArrowheads="1"/>
          </p:cNvSpPr>
          <p:nvPr/>
        </p:nvSpPr>
        <p:spPr bwMode="auto">
          <a:xfrm>
            <a:off x="6159500" y="342900"/>
            <a:ext cx="2616200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buClr>
                <a:srgbClr val="3366CC"/>
              </a:buClr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dirty="0" err="1">
                <a:solidFill>
                  <a:srgbClr val="3366CC"/>
                </a:solidFill>
                <a:latin typeface="Comic Sans MS" charset="0"/>
                <a:ea typeface="DejaVu Sans" charset="0"/>
                <a:cs typeface="DejaVu Sans" charset="0"/>
              </a:rPr>
              <a:t>Quarkonium</a:t>
            </a:r>
            <a:endParaRPr lang="en-GB" sz="3200" b="1" dirty="0">
              <a:solidFill>
                <a:srgbClr val="3366CC"/>
              </a:solidFill>
              <a:latin typeface="Comic Sans MS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2009</a:t>
            </a:r>
            <a:endParaRPr lang="en-US"/>
          </a:p>
        </p:txBody>
      </p:sp>
      <p:sp>
        <p:nvSpPr>
          <p:cNvPr id="4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Charmed Exotics</a:t>
            </a:r>
            <a:endParaRPr lang="en-US"/>
          </a:p>
        </p:txBody>
      </p:sp>
      <p:sp>
        <p:nvSpPr>
          <p:cNvPr id="4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C403D-D162-9D4E-B6EB-8230D12EF814}" type="slidenum">
              <a:rPr lang="en-US"/>
              <a:pPr/>
              <a:t>30</a:t>
            </a:fld>
            <a:endParaRPr lang="en-US"/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1752600" y="152400"/>
            <a:ext cx="556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629400" y="533400"/>
            <a:ext cx="1905000" cy="1676400"/>
            <a:chOff x="384" y="624"/>
            <a:chExt cx="1200" cy="1056"/>
          </a:xfrm>
        </p:grpSpPr>
        <p:sp>
          <p:nvSpPr>
            <p:cNvPr id="99335" name="Freeform 7"/>
            <p:cNvSpPr>
              <a:spLocks/>
            </p:cNvSpPr>
            <p:nvPr/>
          </p:nvSpPr>
          <p:spPr bwMode="auto">
            <a:xfrm rot="2070470">
              <a:off x="432" y="816"/>
              <a:ext cx="461" cy="115"/>
            </a:xfrm>
            <a:custGeom>
              <a:avLst/>
              <a:gdLst/>
              <a:ahLst/>
              <a:cxnLst>
                <a:cxn ang="0">
                  <a:pos x="0" y="288"/>
                </a:cxn>
                <a:cxn ang="0">
                  <a:pos x="240" y="48"/>
                </a:cxn>
                <a:cxn ang="0">
                  <a:pos x="528" y="576"/>
                </a:cxn>
                <a:cxn ang="0">
                  <a:pos x="816" y="48"/>
                </a:cxn>
                <a:cxn ang="0">
                  <a:pos x="1056" y="576"/>
                </a:cxn>
                <a:cxn ang="0">
                  <a:pos x="1248" y="240"/>
                </a:cxn>
                <a:cxn ang="0">
                  <a:pos x="1488" y="192"/>
                </a:cxn>
              </a:cxnLst>
              <a:rect l="0" t="0" r="r" b="b"/>
              <a:pathLst>
                <a:path w="1488" h="608">
                  <a:moveTo>
                    <a:pt x="0" y="288"/>
                  </a:moveTo>
                  <a:cubicBezTo>
                    <a:pt x="76" y="144"/>
                    <a:pt x="152" y="0"/>
                    <a:pt x="240" y="48"/>
                  </a:cubicBezTo>
                  <a:cubicBezTo>
                    <a:pt x="328" y="96"/>
                    <a:pt x="432" y="576"/>
                    <a:pt x="528" y="576"/>
                  </a:cubicBezTo>
                  <a:cubicBezTo>
                    <a:pt x="624" y="576"/>
                    <a:pt x="728" y="48"/>
                    <a:pt x="816" y="48"/>
                  </a:cubicBezTo>
                  <a:cubicBezTo>
                    <a:pt x="904" y="48"/>
                    <a:pt x="984" y="544"/>
                    <a:pt x="1056" y="576"/>
                  </a:cubicBezTo>
                  <a:cubicBezTo>
                    <a:pt x="1128" y="608"/>
                    <a:pt x="1176" y="304"/>
                    <a:pt x="1248" y="240"/>
                  </a:cubicBezTo>
                  <a:cubicBezTo>
                    <a:pt x="1320" y="176"/>
                    <a:pt x="1440" y="200"/>
                    <a:pt x="1488" y="192"/>
                  </a:cubicBezTo>
                </a:path>
              </a:pathLst>
            </a:custGeom>
            <a:noFill/>
            <a:ln w="254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36" name="Oval 8"/>
            <p:cNvSpPr>
              <a:spLocks noChangeArrowheads="1"/>
            </p:cNvSpPr>
            <p:nvPr/>
          </p:nvSpPr>
          <p:spPr bwMode="auto">
            <a:xfrm>
              <a:off x="816" y="960"/>
              <a:ext cx="192" cy="52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37" name="Line 9"/>
            <p:cNvSpPr>
              <a:spLocks noChangeShapeType="1"/>
            </p:cNvSpPr>
            <p:nvPr/>
          </p:nvSpPr>
          <p:spPr bwMode="auto">
            <a:xfrm flipV="1">
              <a:off x="384" y="1440"/>
              <a:ext cx="480" cy="240"/>
            </a:xfrm>
            <a:prstGeom prst="line">
              <a:avLst/>
            </a:prstGeom>
            <a:noFill/>
            <a:ln w="44450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38" name="Line 10"/>
            <p:cNvSpPr>
              <a:spLocks noChangeShapeType="1"/>
            </p:cNvSpPr>
            <p:nvPr/>
          </p:nvSpPr>
          <p:spPr bwMode="auto">
            <a:xfrm>
              <a:off x="960" y="1440"/>
              <a:ext cx="432" cy="240"/>
            </a:xfrm>
            <a:prstGeom prst="line">
              <a:avLst/>
            </a:prstGeom>
            <a:noFill/>
            <a:ln w="63500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39" name="Text Box 11"/>
            <p:cNvSpPr txBox="1">
              <a:spLocks noChangeArrowheads="1"/>
            </p:cNvSpPr>
            <p:nvPr/>
          </p:nvSpPr>
          <p:spPr bwMode="auto">
            <a:xfrm>
              <a:off x="384" y="1296"/>
              <a:ext cx="2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400" b="1">
                  <a:solidFill>
                    <a:srgbClr val="800000"/>
                  </a:solidFill>
                  <a:latin typeface="Comic Sans MS" charset="0"/>
                </a:rPr>
                <a:t>N</a:t>
              </a:r>
            </a:p>
          </p:txBody>
        </p:sp>
        <p:sp>
          <p:nvSpPr>
            <p:cNvPr id="99340" name="Rectangle 12"/>
            <p:cNvSpPr>
              <a:spLocks noChangeArrowheads="1"/>
            </p:cNvSpPr>
            <p:nvPr/>
          </p:nvSpPr>
          <p:spPr bwMode="auto">
            <a:xfrm>
              <a:off x="1104" y="1296"/>
              <a:ext cx="2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400" b="1">
                  <a:solidFill>
                    <a:srgbClr val="800000"/>
                  </a:solidFill>
                  <a:latin typeface="Comic Sans MS" charset="0"/>
                </a:rPr>
                <a:t>N</a:t>
              </a:r>
            </a:p>
          </p:txBody>
        </p:sp>
        <p:sp>
          <p:nvSpPr>
            <p:cNvPr id="99341" name="Rectangle 13"/>
            <p:cNvSpPr>
              <a:spLocks noChangeArrowheads="1"/>
            </p:cNvSpPr>
            <p:nvPr/>
          </p:nvSpPr>
          <p:spPr bwMode="auto">
            <a:xfrm>
              <a:off x="384" y="816"/>
              <a:ext cx="1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400" b="1">
                  <a:solidFill>
                    <a:srgbClr val="FF6600"/>
                  </a:solidFill>
                  <a:latin typeface="Symbol" charset="2"/>
                </a:rPr>
                <a:t>g</a:t>
              </a:r>
            </a:p>
          </p:txBody>
        </p:sp>
        <p:sp>
          <p:nvSpPr>
            <p:cNvPr id="99342" name="Line 14"/>
            <p:cNvSpPr>
              <a:spLocks noChangeShapeType="1"/>
            </p:cNvSpPr>
            <p:nvPr/>
          </p:nvSpPr>
          <p:spPr bwMode="auto">
            <a:xfrm flipV="1">
              <a:off x="960" y="864"/>
              <a:ext cx="336" cy="144"/>
            </a:xfrm>
            <a:prstGeom prst="line">
              <a:avLst/>
            </a:prstGeom>
            <a:noFill/>
            <a:ln w="889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43" name="Line 15"/>
            <p:cNvSpPr>
              <a:spLocks noChangeShapeType="1"/>
            </p:cNvSpPr>
            <p:nvPr/>
          </p:nvSpPr>
          <p:spPr bwMode="auto">
            <a:xfrm>
              <a:off x="1296" y="864"/>
              <a:ext cx="288" cy="144"/>
            </a:xfrm>
            <a:prstGeom prst="line">
              <a:avLst/>
            </a:prstGeom>
            <a:noFill/>
            <a:ln w="3175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44" name="Line 16"/>
            <p:cNvSpPr>
              <a:spLocks noChangeShapeType="1"/>
            </p:cNvSpPr>
            <p:nvPr/>
          </p:nvSpPr>
          <p:spPr bwMode="auto">
            <a:xfrm flipV="1">
              <a:off x="1296" y="768"/>
              <a:ext cx="288" cy="96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45" name="Line 17"/>
            <p:cNvSpPr>
              <a:spLocks noChangeShapeType="1"/>
            </p:cNvSpPr>
            <p:nvPr/>
          </p:nvSpPr>
          <p:spPr bwMode="auto">
            <a:xfrm flipV="1">
              <a:off x="1296" y="624"/>
              <a:ext cx="144" cy="240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346" name="Text Box 18"/>
            <p:cNvSpPr txBox="1">
              <a:spLocks noChangeArrowheads="1"/>
            </p:cNvSpPr>
            <p:nvPr/>
          </p:nvSpPr>
          <p:spPr bwMode="auto">
            <a:xfrm>
              <a:off x="816" y="1056"/>
              <a:ext cx="2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e</a:t>
              </a:r>
            </a:p>
          </p:txBody>
        </p:sp>
        <p:sp>
          <p:nvSpPr>
            <p:cNvPr id="99347" name="Text Box 19"/>
            <p:cNvSpPr txBox="1">
              <a:spLocks noChangeArrowheads="1"/>
            </p:cNvSpPr>
            <p:nvPr/>
          </p:nvSpPr>
          <p:spPr bwMode="auto">
            <a:xfrm>
              <a:off x="950" y="65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400">
                  <a:solidFill>
                    <a:srgbClr val="FF0000"/>
                  </a:solidFill>
                  <a:latin typeface="Comic Sans MS" charset="0"/>
                </a:rPr>
                <a:t>X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52400" y="1828800"/>
            <a:ext cx="2805113" cy="2133600"/>
            <a:chOff x="144" y="768"/>
            <a:chExt cx="1767" cy="1344"/>
          </a:xfrm>
        </p:grpSpPr>
        <p:sp>
          <p:nvSpPr>
            <p:cNvPr id="99349" name="Rectangle 21"/>
            <p:cNvSpPr>
              <a:spLocks noChangeArrowheads="1"/>
            </p:cNvSpPr>
            <p:nvPr/>
          </p:nvSpPr>
          <p:spPr bwMode="auto">
            <a:xfrm>
              <a:off x="144" y="768"/>
              <a:ext cx="17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b</a:t>
              </a:r>
              <a:r>
                <a:rPr lang="en-US" sz="2400" b="1" baseline="-25000">
                  <a:solidFill>
                    <a:schemeClr val="tx1"/>
                  </a:solidFill>
                  <a:latin typeface="Comic Sans MS" charset="0"/>
                </a:rPr>
                <a:t>0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  I</a:t>
              </a:r>
              <a:r>
                <a:rPr lang="en-US" sz="2400" b="1" baseline="30000">
                  <a:solidFill>
                    <a:schemeClr val="tx1"/>
                  </a:solidFill>
                  <a:latin typeface="Comic Sans MS" charset="0"/>
                </a:rPr>
                <a:t>G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(J</a:t>
              </a:r>
              <a:r>
                <a:rPr lang="en-US" sz="2400" b="1" baseline="30000">
                  <a:solidFill>
                    <a:schemeClr val="tx1"/>
                  </a:solidFill>
                  <a:latin typeface="Comic Sans MS" charset="0"/>
                </a:rPr>
                <a:t>PC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)=1</a:t>
              </a:r>
              <a:r>
                <a:rPr lang="en-US" sz="2400" b="1" baseline="30000">
                  <a:solidFill>
                    <a:schemeClr val="tx1"/>
                  </a:solidFill>
                  <a:latin typeface="Comic Sans MS" charset="0"/>
                </a:rPr>
                <a:t>+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(0</a:t>
              </a:r>
              <a:r>
                <a:rPr lang="en-US" sz="2400" b="1" baseline="30000">
                  <a:solidFill>
                    <a:schemeClr val="tx1"/>
                  </a:solidFill>
                  <a:latin typeface="Comic Sans MS" charset="0"/>
                </a:rPr>
                <a:t>+-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)</a:t>
              </a:r>
            </a:p>
          </p:txBody>
        </p:sp>
        <p:sp>
          <p:nvSpPr>
            <p:cNvPr id="99350" name="Rectangle 22"/>
            <p:cNvSpPr>
              <a:spLocks noChangeArrowheads="1"/>
            </p:cNvSpPr>
            <p:nvPr/>
          </p:nvSpPr>
          <p:spPr bwMode="auto">
            <a:xfrm>
              <a:off x="144" y="1104"/>
              <a:ext cx="17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h</a:t>
              </a:r>
              <a:r>
                <a:rPr lang="en-US" sz="2400" b="1" baseline="-25000">
                  <a:solidFill>
                    <a:schemeClr val="tx1"/>
                  </a:solidFill>
                  <a:latin typeface="Comic Sans MS" charset="0"/>
                </a:rPr>
                <a:t>0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  I</a:t>
              </a:r>
              <a:r>
                <a:rPr lang="en-US" sz="2400" b="1" baseline="30000">
                  <a:solidFill>
                    <a:schemeClr val="tx1"/>
                  </a:solidFill>
                  <a:latin typeface="Comic Sans MS" charset="0"/>
                </a:rPr>
                <a:t>G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(J</a:t>
              </a:r>
              <a:r>
                <a:rPr lang="en-US" sz="2400" b="1" baseline="30000">
                  <a:solidFill>
                    <a:schemeClr val="tx1"/>
                  </a:solidFill>
                  <a:latin typeface="Comic Sans MS" charset="0"/>
                </a:rPr>
                <a:t>PC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)=0</a:t>
              </a:r>
              <a:r>
                <a:rPr lang="en-US" sz="2400" b="1" baseline="30000">
                  <a:solidFill>
                    <a:schemeClr val="tx1"/>
                  </a:solidFill>
                  <a:latin typeface="Comic Sans MS" charset="0"/>
                </a:rPr>
                <a:t>-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(0</a:t>
              </a:r>
              <a:r>
                <a:rPr lang="en-US" sz="2400" b="1" baseline="30000">
                  <a:solidFill>
                    <a:schemeClr val="tx1"/>
                  </a:solidFill>
                  <a:latin typeface="Comic Sans MS" charset="0"/>
                </a:rPr>
                <a:t>+-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)</a:t>
              </a:r>
            </a:p>
          </p:txBody>
        </p:sp>
        <p:sp>
          <p:nvSpPr>
            <p:cNvPr id="99351" name="Rectangle 23"/>
            <p:cNvSpPr>
              <a:spLocks noChangeArrowheads="1"/>
            </p:cNvSpPr>
            <p:nvPr/>
          </p:nvSpPr>
          <p:spPr bwMode="auto">
            <a:xfrm>
              <a:off x="144" y="1440"/>
              <a:ext cx="176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h’</a:t>
              </a:r>
              <a:r>
                <a:rPr lang="en-US" sz="2400" b="1" baseline="-25000">
                  <a:solidFill>
                    <a:schemeClr val="tx1"/>
                  </a:solidFill>
                  <a:latin typeface="Comic Sans MS" charset="0"/>
                </a:rPr>
                <a:t>0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  I</a:t>
              </a:r>
              <a:r>
                <a:rPr lang="en-US" sz="2400" b="1" baseline="30000">
                  <a:solidFill>
                    <a:schemeClr val="tx1"/>
                  </a:solidFill>
                  <a:latin typeface="Comic Sans MS" charset="0"/>
                </a:rPr>
                <a:t>G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(J</a:t>
              </a:r>
              <a:r>
                <a:rPr lang="en-US" sz="2400" b="1" baseline="30000">
                  <a:solidFill>
                    <a:schemeClr val="tx1"/>
                  </a:solidFill>
                  <a:latin typeface="Comic Sans MS" charset="0"/>
                </a:rPr>
                <a:t>PC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)=0</a:t>
              </a:r>
              <a:r>
                <a:rPr lang="en-US" sz="2400" b="1" baseline="30000">
                  <a:solidFill>
                    <a:schemeClr val="tx1"/>
                  </a:solidFill>
                  <a:latin typeface="Comic Sans MS" charset="0"/>
                </a:rPr>
                <a:t>-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(0</a:t>
              </a:r>
              <a:r>
                <a:rPr lang="en-US" sz="2400" b="1" baseline="30000">
                  <a:solidFill>
                    <a:schemeClr val="tx1"/>
                  </a:solidFill>
                  <a:latin typeface="Comic Sans MS" charset="0"/>
                </a:rPr>
                <a:t>+-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)</a:t>
              </a:r>
            </a:p>
          </p:txBody>
        </p:sp>
        <p:sp>
          <p:nvSpPr>
            <p:cNvPr id="99352" name="Rectangle 24"/>
            <p:cNvSpPr>
              <a:spLocks noChangeArrowheads="1"/>
            </p:cNvSpPr>
            <p:nvPr/>
          </p:nvSpPr>
          <p:spPr bwMode="auto">
            <a:xfrm>
              <a:off x="192" y="1824"/>
              <a:ext cx="14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K</a:t>
              </a:r>
              <a:r>
                <a:rPr lang="en-US" sz="2400" b="1" baseline="-25000">
                  <a:solidFill>
                    <a:schemeClr val="tx1"/>
                  </a:solidFill>
                  <a:latin typeface="Comic Sans MS" charset="0"/>
                </a:rPr>
                <a:t>0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  I(J</a:t>
              </a:r>
              <a:r>
                <a:rPr lang="en-US" sz="2400" b="1" baseline="30000">
                  <a:solidFill>
                    <a:schemeClr val="tx1"/>
                  </a:solidFill>
                  <a:latin typeface="Comic Sans MS" charset="0"/>
                </a:rPr>
                <a:t>P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)=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  <a:ea typeface="Tahoma" charset="0"/>
                  <a:cs typeface="Tahoma" charset="0"/>
                </a:rPr>
                <a:t>½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(0</a:t>
              </a:r>
              <a:r>
                <a:rPr lang="en-US" sz="2400" b="1" baseline="30000">
                  <a:solidFill>
                    <a:schemeClr val="tx1"/>
                  </a:solidFill>
                  <a:latin typeface="Comic Sans MS" charset="0"/>
                </a:rPr>
                <a:t>+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)</a:t>
              </a: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6096000" y="4114800"/>
            <a:ext cx="2881313" cy="2286000"/>
            <a:chOff x="3744" y="1584"/>
            <a:chExt cx="1815" cy="1440"/>
          </a:xfrm>
        </p:grpSpPr>
        <p:sp>
          <p:nvSpPr>
            <p:cNvPr id="99354" name="Rectangle 26"/>
            <p:cNvSpPr>
              <a:spLocks noChangeArrowheads="1"/>
            </p:cNvSpPr>
            <p:nvPr/>
          </p:nvSpPr>
          <p:spPr bwMode="auto">
            <a:xfrm>
              <a:off x="3744" y="1584"/>
              <a:ext cx="17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b</a:t>
              </a:r>
              <a:r>
                <a:rPr lang="en-US" sz="2400" b="1" baseline="-25000">
                  <a:solidFill>
                    <a:schemeClr val="tx1"/>
                  </a:solidFill>
                  <a:latin typeface="Comic Sans MS" charset="0"/>
                </a:rPr>
                <a:t>2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  I</a:t>
              </a:r>
              <a:r>
                <a:rPr lang="en-US" sz="2400" b="1" baseline="30000">
                  <a:solidFill>
                    <a:schemeClr val="tx1"/>
                  </a:solidFill>
                  <a:latin typeface="Comic Sans MS" charset="0"/>
                </a:rPr>
                <a:t>G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(J</a:t>
              </a:r>
              <a:r>
                <a:rPr lang="en-US" sz="2400" b="1" baseline="30000">
                  <a:solidFill>
                    <a:schemeClr val="tx1"/>
                  </a:solidFill>
                  <a:latin typeface="Comic Sans MS" charset="0"/>
                </a:rPr>
                <a:t>PC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)=1</a:t>
              </a:r>
              <a:r>
                <a:rPr lang="en-US" sz="2400" b="1" baseline="30000">
                  <a:solidFill>
                    <a:schemeClr val="tx1"/>
                  </a:solidFill>
                  <a:latin typeface="Comic Sans MS" charset="0"/>
                </a:rPr>
                <a:t>+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(2</a:t>
              </a:r>
              <a:r>
                <a:rPr lang="en-US" sz="2400" b="1" baseline="30000">
                  <a:solidFill>
                    <a:schemeClr val="tx1"/>
                  </a:solidFill>
                  <a:latin typeface="Comic Sans MS" charset="0"/>
                </a:rPr>
                <a:t>+-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)</a:t>
              </a:r>
            </a:p>
          </p:txBody>
        </p:sp>
        <p:sp>
          <p:nvSpPr>
            <p:cNvPr id="99355" name="Rectangle 27"/>
            <p:cNvSpPr>
              <a:spLocks noChangeArrowheads="1"/>
            </p:cNvSpPr>
            <p:nvPr/>
          </p:nvSpPr>
          <p:spPr bwMode="auto">
            <a:xfrm>
              <a:off x="3744" y="1968"/>
              <a:ext cx="17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h</a:t>
              </a:r>
              <a:r>
                <a:rPr lang="en-US" sz="2400" b="1" baseline="-25000">
                  <a:solidFill>
                    <a:schemeClr val="tx1"/>
                  </a:solidFill>
                  <a:latin typeface="Comic Sans MS" charset="0"/>
                </a:rPr>
                <a:t>2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  I</a:t>
              </a:r>
              <a:r>
                <a:rPr lang="en-US" sz="2400" b="1" baseline="30000">
                  <a:solidFill>
                    <a:schemeClr val="tx1"/>
                  </a:solidFill>
                  <a:latin typeface="Comic Sans MS" charset="0"/>
                </a:rPr>
                <a:t>G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(J</a:t>
              </a:r>
              <a:r>
                <a:rPr lang="en-US" sz="2400" b="1" baseline="30000">
                  <a:solidFill>
                    <a:schemeClr val="tx1"/>
                  </a:solidFill>
                  <a:latin typeface="Comic Sans MS" charset="0"/>
                </a:rPr>
                <a:t>PC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)=0</a:t>
              </a:r>
              <a:r>
                <a:rPr lang="en-US" sz="2400" b="1" baseline="30000">
                  <a:solidFill>
                    <a:schemeClr val="tx1"/>
                  </a:solidFill>
                  <a:latin typeface="Comic Sans MS" charset="0"/>
                </a:rPr>
                <a:t>-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(2</a:t>
              </a:r>
              <a:r>
                <a:rPr lang="en-US" sz="2400" b="1" baseline="30000">
                  <a:solidFill>
                    <a:schemeClr val="tx1"/>
                  </a:solidFill>
                  <a:latin typeface="Comic Sans MS" charset="0"/>
                </a:rPr>
                <a:t>+-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)</a:t>
              </a:r>
            </a:p>
          </p:txBody>
        </p:sp>
        <p:sp>
          <p:nvSpPr>
            <p:cNvPr id="99356" name="Rectangle 28"/>
            <p:cNvSpPr>
              <a:spLocks noChangeArrowheads="1"/>
            </p:cNvSpPr>
            <p:nvPr/>
          </p:nvSpPr>
          <p:spPr bwMode="auto">
            <a:xfrm>
              <a:off x="3792" y="2352"/>
              <a:ext cx="176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h’</a:t>
              </a:r>
              <a:r>
                <a:rPr lang="en-US" sz="2400" b="1" baseline="-25000">
                  <a:solidFill>
                    <a:schemeClr val="tx1"/>
                  </a:solidFill>
                  <a:latin typeface="Comic Sans MS" charset="0"/>
                </a:rPr>
                <a:t>2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  I</a:t>
              </a:r>
              <a:r>
                <a:rPr lang="en-US" sz="2400" b="1" baseline="30000">
                  <a:solidFill>
                    <a:schemeClr val="tx1"/>
                  </a:solidFill>
                  <a:latin typeface="Comic Sans MS" charset="0"/>
                </a:rPr>
                <a:t>G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(J</a:t>
              </a:r>
              <a:r>
                <a:rPr lang="en-US" sz="2400" b="1" baseline="30000">
                  <a:solidFill>
                    <a:schemeClr val="tx1"/>
                  </a:solidFill>
                  <a:latin typeface="Comic Sans MS" charset="0"/>
                </a:rPr>
                <a:t>PC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)=0</a:t>
              </a:r>
              <a:r>
                <a:rPr lang="en-US" sz="2400" b="1" baseline="30000">
                  <a:solidFill>
                    <a:schemeClr val="tx1"/>
                  </a:solidFill>
                  <a:latin typeface="Comic Sans MS" charset="0"/>
                </a:rPr>
                <a:t>-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(2</a:t>
              </a:r>
              <a:r>
                <a:rPr lang="en-US" sz="2400" b="1" baseline="30000">
                  <a:solidFill>
                    <a:schemeClr val="tx1"/>
                  </a:solidFill>
                  <a:latin typeface="Comic Sans MS" charset="0"/>
                </a:rPr>
                <a:t>+-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)</a:t>
              </a:r>
            </a:p>
          </p:txBody>
        </p:sp>
        <p:sp>
          <p:nvSpPr>
            <p:cNvPr id="99357" name="Rectangle 29"/>
            <p:cNvSpPr>
              <a:spLocks noChangeArrowheads="1"/>
            </p:cNvSpPr>
            <p:nvPr/>
          </p:nvSpPr>
          <p:spPr bwMode="auto">
            <a:xfrm>
              <a:off x="3840" y="2736"/>
              <a:ext cx="148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K</a:t>
              </a:r>
              <a:r>
                <a:rPr lang="en-US" sz="2400" b="1" baseline="-25000">
                  <a:solidFill>
                    <a:schemeClr val="tx1"/>
                  </a:solidFill>
                  <a:latin typeface="Comic Sans MS" charset="0"/>
                </a:rPr>
                <a:t>2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  I(J</a:t>
              </a:r>
              <a:r>
                <a:rPr lang="en-US" sz="2400" b="1" baseline="30000">
                  <a:solidFill>
                    <a:schemeClr val="tx1"/>
                  </a:solidFill>
                  <a:latin typeface="Comic Sans MS" charset="0"/>
                </a:rPr>
                <a:t>P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)= ½(2</a:t>
              </a:r>
              <a:r>
                <a:rPr lang="en-US" sz="2400" b="1" baseline="30000">
                  <a:solidFill>
                    <a:schemeClr val="tx1"/>
                  </a:solidFill>
                  <a:latin typeface="Comic Sans MS" charset="0"/>
                </a:rPr>
                <a:t>+</a:t>
              </a:r>
              <a:r>
                <a:rPr lang="en-US" sz="2400">
                  <a:solidFill>
                    <a:schemeClr val="tx1"/>
                  </a:solidFill>
                  <a:latin typeface="Comic Sans MS" charset="0"/>
                </a:rPr>
                <a:t>)</a:t>
              </a:r>
            </a:p>
          </p:txBody>
        </p:sp>
      </p:grpSp>
      <p:sp>
        <p:nvSpPr>
          <p:cNvPr id="99358" name="Text Box 30"/>
          <p:cNvSpPr txBox="1">
            <a:spLocks noChangeArrowheads="1"/>
          </p:cNvSpPr>
          <p:nvPr/>
        </p:nvSpPr>
        <p:spPr bwMode="auto">
          <a:xfrm>
            <a:off x="3124200" y="1905000"/>
            <a:ext cx="1733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>
                <a:solidFill>
                  <a:srgbClr val="800000"/>
                </a:solidFill>
                <a:latin typeface="Comic Sans MS" charset="0"/>
                <a:sym typeface="Symbol" charset="2"/>
              </a:rPr>
              <a:t>a</a:t>
            </a:r>
            <a:r>
              <a:rPr lang="en-US" sz="2400" b="1" baseline="-25000">
                <a:solidFill>
                  <a:srgbClr val="800000"/>
                </a:solidFill>
                <a:latin typeface="Comic Sans MS" charset="0"/>
                <a:sym typeface="Symbol" charset="2"/>
              </a:rPr>
              <a:t>1</a:t>
            </a:r>
            <a:r>
              <a:rPr lang="en-US" sz="2400">
                <a:solidFill>
                  <a:srgbClr val="800000"/>
                </a:solidFill>
                <a:latin typeface="Comic Sans MS" charset="0"/>
                <a:sym typeface="Symbol" charset="2"/>
              </a:rPr>
              <a:t>,f</a:t>
            </a:r>
            <a:r>
              <a:rPr lang="en-US" sz="2400" b="1" baseline="-25000">
                <a:solidFill>
                  <a:srgbClr val="800000"/>
                </a:solidFill>
                <a:latin typeface="Comic Sans MS" charset="0"/>
                <a:sym typeface="Symbol" charset="2"/>
              </a:rPr>
              <a:t>0</a:t>
            </a:r>
            <a:r>
              <a:rPr lang="en-US" sz="2400">
                <a:solidFill>
                  <a:srgbClr val="800000"/>
                </a:solidFill>
                <a:latin typeface="Comic Sans MS" charset="0"/>
                <a:sym typeface="Symbol" charset="2"/>
              </a:rPr>
              <a:t>,f</a:t>
            </a:r>
            <a:r>
              <a:rPr lang="en-US" sz="2400" b="1" baseline="-25000">
                <a:solidFill>
                  <a:srgbClr val="800000"/>
                </a:solidFill>
                <a:latin typeface="Comic Sans MS" charset="0"/>
                <a:sym typeface="Symbol" charset="2"/>
              </a:rPr>
              <a:t>1</a:t>
            </a:r>
            <a:endParaRPr lang="en-US" sz="2400" b="1" baseline="-25000">
              <a:solidFill>
                <a:srgbClr val="800000"/>
              </a:solidFill>
              <a:latin typeface="Comic Sans MS" charset="0"/>
            </a:endParaRPr>
          </a:p>
        </p:txBody>
      </p:sp>
      <p:sp>
        <p:nvSpPr>
          <p:cNvPr id="99359" name="Text Box 31"/>
          <p:cNvSpPr txBox="1">
            <a:spLocks noChangeArrowheads="1"/>
          </p:cNvSpPr>
          <p:nvPr/>
        </p:nvSpPr>
        <p:spPr bwMode="auto">
          <a:xfrm>
            <a:off x="3124200" y="2362200"/>
            <a:ext cx="177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>
                <a:solidFill>
                  <a:srgbClr val="800000"/>
                </a:solidFill>
                <a:latin typeface="Symbol" charset="2"/>
              </a:rPr>
              <a:t>w</a:t>
            </a:r>
            <a:r>
              <a:rPr lang="en-US" sz="2400">
                <a:solidFill>
                  <a:srgbClr val="800000"/>
                </a:solidFill>
                <a:latin typeface="Comic Sans MS" charset="0"/>
              </a:rPr>
              <a:t>f</a:t>
            </a:r>
            <a:r>
              <a:rPr lang="en-US" sz="2400" b="1" baseline="-25000">
                <a:solidFill>
                  <a:srgbClr val="800000"/>
                </a:solidFill>
                <a:latin typeface="Comic Sans MS" charset="0"/>
              </a:rPr>
              <a:t>0</a:t>
            </a:r>
            <a:r>
              <a:rPr lang="en-US" sz="2400">
                <a:solidFill>
                  <a:srgbClr val="800000"/>
                </a:solidFill>
                <a:latin typeface="Comic Sans MS" charset="0"/>
              </a:rPr>
              <a:t>,</a:t>
            </a:r>
            <a:r>
              <a:rPr lang="en-US" sz="2400">
                <a:solidFill>
                  <a:srgbClr val="800000"/>
                </a:solidFill>
                <a:latin typeface="Symbol" charset="2"/>
              </a:rPr>
              <a:t>w</a:t>
            </a:r>
            <a:r>
              <a:rPr lang="en-US" sz="2400">
                <a:solidFill>
                  <a:srgbClr val="800000"/>
                </a:solidFill>
                <a:latin typeface="Comic Sans MS" charset="0"/>
              </a:rPr>
              <a:t>f</a:t>
            </a:r>
            <a:r>
              <a:rPr lang="en-US" sz="2400" b="1" baseline="-25000">
                <a:solidFill>
                  <a:srgbClr val="800000"/>
                </a:solidFill>
                <a:latin typeface="Comic Sans MS" charset="0"/>
              </a:rPr>
              <a:t>1</a:t>
            </a:r>
            <a:r>
              <a:rPr lang="en-US" sz="2400">
                <a:solidFill>
                  <a:srgbClr val="800000"/>
                </a:solidFill>
                <a:latin typeface="Comic Sans MS" charset="0"/>
              </a:rPr>
              <a:t>,</a:t>
            </a:r>
            <a:r>
              <a:rPr lang="en-US" sz="2400">
                <a:solidFill>
                  <a:srgbClr val="800000"/>
                </a:solidFill>
                <a:latin typeface="Symbol" charset="2"/>
              </a:rPr>
              <a:t>r</a:t>
            </a:r>
            <a:r>
              <a:rPr lang="en-US" sz="2400">
                <a:solidFill>
                  <a:srgbClr val="800000"/>
                </a:solidFill>
                <a:latin typeface="Comic Sans MS" charset="0"/>
              </a:rPr>
              <a:t>a</a:t>
            </a:r>
            <a:r>
              <a:rPr lang="en-US" sz="2400" b="1" baseline="-25000">
                <a:solidFill>
                  <a:srgbClr val="800000"/>
                </a:solidFill>
                <a:latin typeface="Comic Sans MS" charset="0"/>
              </a:rPr>
              <a:t>1</a:t>
            </a:r>
          </a:p>
        </p:txBody>
      </p:sp>
      <p:sp>
        <p:nvSpPr>
          <p:cNvPr id="99360" name="Rectangle 32"/>
          <p:cNvSpPr>
            <a:spLocks noChangeArrowheads="1"/>
          </p:cNvSpPr>
          <p:nvPr/>
        </p:nvSpPr>
        <p:spPr bwMode="auto">
          <a:xfrm>
            <a:off x="3124200" y="2895600"/>
            <a:ext cx="167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>
                <a:solidFill>
                  <a:srgbClr val="800000"/>
                </a:solidFill>
                <a:latin typeface="Symbol" charset="2"/>
              </a:rPr>
              <a:t>f</a:t>
            </a:r>
            <a:r>
              <a:rPr lang="en-US" sz="2400">
                <a:solidFill>
                  <a:srgbClr val="800000"/>
                </a:solidFill>
                <a:latin typeface="Comic Sans MS" charset="0"/>
              </a:rPr>
              <a:t>f</a:t>
            </a:r>
            <a:r>
              <a:rPr lang="en-US" sz="2400" b="1" baseline="-25000">
                <a:solidFill>
                  <a:srgbClr val="800000"/>
                </a:solidFill>
                <a:latin typeface="Comic Sans MS" charset="0"/>
              </a:rPr>
              <a:t>0</a:t>
            </a:r>
            <a:r>
              <a:rPr lang="en-US" sz="2400">
                <a:solidFill>
                  <a:srgbClr val="800000"/>
                </a:solidFill>
                <a:latin typeface="Comic Sans MS" charset="0"/>
              </a:rPr>
              <a:t>,</a:t>
            </a:r>
            <a:r>
              <a:rPr lang="en-US" sz="2400">
                <a:solidFill>
                  <a:srgbClr val="800000"/>
                </a:solidFill>
                <a:latin typeface="Symbol" charset="2"/>
              </a:rPr>
              <a:t>f</a:t>
            </a:r>
            <a:r>
              <a:rPr lang="en-US" sz="2400">
                <a:solidFill>
                  <a:srgbClr val="800000"/>
                </a:solidFill>
                <a:latin typeface="Comic Sans MS" charset="0"/>
              </a:rPr>
              <a:t>f</a:t>
            </a:r>
            <a:r>
              <a:rPr lang="en-US" sz="2400" b="1" baseline="-25000">
                <a:solidFill>
                  <a:srgbClr val="800000"/>
                </a:solidFill>
                <a:latin typeface="Comic Sans MS" charset="0"/>
              </a:rPr>
              <a:t>1</a:t>
            </a:r>
            <a:r>
              <a:rPr lang="en-US" sz="2400">
                <a:solidFill>
                  <a:srgbClr val="800000"/>
                </a:solidFill>
                <a:latin typeface="Comic Sans MS" charset="0"/>
              </a:rPr>
              <a:t>,</a:t>
            </a:r>
            <a:r>
              <a:rPr lang="en-US" sz="2400">
                <a:solidFill>
                  <a:srgbClr val="800000"/>
                </a:solidFill>
                <a:latin typeface="Symbol" charset="2"/>
              </a:rPr>
              <a:t>r</a:t>
            </a:r>
            <a:r>
              <a:rPr lang="en-US" sz="2400">
                <a:solidFill>
                  <a:srgbClr val="800000"/>
                </a:solidFill>
                <a:latin typeface="Comic Sans MS" charset="0"/>
              </a:rPr>
              <a:t>a</a:t>
            </a:r>
            <a:r>
              <a:rPr lang="en-US" sz="2400" b="1" baseline="-25000">
                <a:solidFill>
                  <a:srgbClr val="800000"/>
                </a:solidFill>
                <a:latin typeface="Comic Sans MS" charset="0"/>
              </a:rPr>
              <a:t>1</a:t>
            </a:r>
          </a:p>
        </p:txBody>
      </p:sp>
      <p:sp>
        <p:nvSpPr>
          <p:cNvPr id="99361" name="Rectangle 33"/>
          <p:cNvSpPr>
            <a:spLocks noChangeArrowheads="1"/>
          </p:cNvSpPr>
          <p:nvPr/>
        </p:nvSpPr>
        <p:spPr bwMode="auto">
          <a:xfrm>
            <a:off x="3581400" y="4114800"/>
            <a:ext cx="228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>
                <a:solidFill>
                  <a:srgbClr val="800000"/>
                </a:solidFill>
                <a:latin typeface="Symbol" charset="2"/>
                <a:sym typeface="Symbol" charset="2"/>
              </a:rPr>
              <a:t>wp</a:t>
            </a:r>
            <a:r>
              <a:rPr lang="en-US" sz="2400">
                <a:solidFill>
                  <a:srgbClr val="800000"/>
                </a:solidFill>
                <a:latin typeface="Comic Sans MS" charset="0"/>
                <a:sym typeface="Symbol" charset="2"/>
              </a:rPr>
              <a:t>, a</a:t>
            </a:r>
            <a:r>
              <a:rPr lang="en-US" sz="2400" b="1" baseline="-25000">
                <a:solidFill>
                  <a:srgbClr val="800000"/>
                </a:solidFill>
                <a:latin typeface="Comic Sans MS" charset="0"/>
                <a:sym typeface="Symbol" charset="2"/>
              </a:rPr>
              <a:t>1</a:t>
            </a:r>
            <a:r>
              <a:rPr lang="en-US" sz="2400">
                <a:solidFill>
                  <a:srgbClr val="800000"/>
                </a:solidFill>
                <a:latin typeface="Comic Sans MS" charset="0"/>
                <a:sym typeface="Symbol" charset="2"/>
              </a:rPr>
              <a:t>,f</a:t>
            </a:r>
            <a:r>
              <a:rPr lang="en-US" sz="2400" b="1" baseline="-25000">
                <a:solidFill>
                  <a:srgbClr val="800000"/>
                </a:solidFill>
                <a:latin typeface="Comic Sans MS" charset="0"/>
                <a:sym typeface="Symbol" charset="2"/>
              </a:rPr>
              <a:t>0</a:t>
            </a:r>
            <a:r>
              <a:rPr lang="en-US" sz="2400">
                <a:solidFill>
                  <a:srgbClr val="800000"/>
                </a:solidFill>
                <a:latin typeface="Comic Sans MS" charset="0"/>
                <a:sym typeface="Symbol" charset="2"/>
              </a:rPr>
              <a:t>,f</a:t>
            </a:r>
            <a:r>
              <a:rPr lang="en-US" sz="2400" b="1" baseline="-25000">
                <a:solidFill>
                  <a:srgbClr val="800000"/>
                </a:solidFill>
                <a:latin typeface="Comic Sans MS" charset="0"/>
                <a:sym typeface="Symbol" charset="2"/>
              </a:rPr>
              <a:t>1</a:t>
            </a:r>
          </a:p>
        </p:txBody>
      </p:sp>
      <p:sp>
        <p:nvSpPr>
          <p:cNvPr id="99362" name="Rectangle 34"/>
          <p:cNvSpPr>
            <a:spLocks noChangeArrowheads="1"/>
          </p:cNvSpPr>
          <p:nvPr/>
        </p:nvSpPr>
        <p:spPr bwMode="auto">
          <a:xfrm>
            <a:off x="3429000" y="4724400"/>
            <a:ext cx="2655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>
                <a:solidFill>
                  <a:srgbClr val="800000"/>
                </a:solidFill>
                <a:latin typeface="Symbol" charset="2"/>
              </a:rPr>
              <a:t>wh,rp,w</a:t>
            </a:r>
            <a:r>
              <a:rPr lang="en-US" sz="2400">
                <a:solidFill>
                  <a:srgbClr val="800000"/>
                </a:solidFill>
                <a:latin typeface="Comic Sans MS" charset="0"/>
              </a:rPr>
              <a:t>f</a:t>
            </a:r>
            <a:r>
              <a:rPr lang="en-US" sz="2400" b="1" baseline="-25000">
                <a:solidFill>
                  <a:srgbClr val="800000"/>
                </a:solidFill>
                <a:latin typeface="Comic Sans MS" charset="0"/>
              </a:rPr>
              <a:t>0</a:t>
            </a:r>
            <a:r>
              <a:rPr lang="en-US" sz="2400">
                <a:solidFill>
                  <a:srgbClr val="800000"/>
                </a:solidFill>
                <a:latin typeface="Comic Sans MS" charset="0"/>
              </a:rPr>
              <a:t>,</a:t>
            </a:r>
            <a:r>
              <a:rPr lang="en-US" sz="2400">
                <a:solidFill>
                  <a:srgbClr val="800000"/>
                </a:solidFill>
                <a:latin typeface="Symbol" charset="2"/>
              </a:rPr>
              <a:t>w</a:t>
            </a:r>
            <a:r>
              <a:rPr lang="en-US" sz="2400">
                <a:solidFill>
                  <a:srgbClr val="800000"/>
                </a:solidFill>
                <a:latin typeface="Comic Sans MS" charset="0"/>
              </a:rPr>
              <a:t>f</a:t>
            </a:r>
            <a:r>
              <a:rPr lang="en-US" sz="2400" b="1" baseline="-25000">
                <a:solidFill>
                  <a:srgbClr val="800000"/>
                </a:solidFill>
                <a:latin typeface="Comic Sans MS" charset="0"/>
              </a:rPr>
              <a:t>1</a:t>
            </a:r>
            <a:r>
              <a:rPr lang="en-US" sz="2400">
                <a:solidFill>
                  <a:srgbClr val="800000"/>
                </a:solidFill>
                <a:latin typeface="Comic Sans MS" charset="0"/>
              </a:rPr>
              <a:t>,</a:t>
            </a:r>
            <a:r>
              <a:rPr lang="en-US" sz="2400">
                <a:solidFill>
                  <a:srgbClr val="800000"/>
                </a:solidFill>
                <a:latin typeface="Symbol" charset="2"/>
              </a:rPr>
              <a:t>r</a:t>
            </a:r>
            <a:r>
              <a:rPr lang="en-US" sz="2400">
                <a:solidFill>
                  <a:srgbClr val="800000"/>
                </a:solidFill>
                <a:latin typeface="Comic Sans MS" charset="0"/>
              </a:rPr>
              <a:t>a</a:t>
            </a:r>
            <a:r>
              <a:rPr lang="en-US" sz="2400" b="1" baseline="-25000">
                <a:solidFill>
                  <a:srgbClr val="800000"/>
                </a:solidFill>
                <a:latin typeface="Comic Sans MS" charset="0"/>
              </a:rPr>
              <a:t>1</a:t>
            </a:r>
          </a:p>
        </p:txBody>
      </p:sp>
      <p:sp>
        <p:nvSpPr>
          <p:cNvPr id="99363" name="Rectangle 35"/>
          <p:cNvSpPr>
            <a:spLocks noChangeArrowheads="1"/>
          </p:cNvSpPr>
          <p:nvPr/>
        </p:nvSpPr>
        <p:spPr bwMode="auto">
          <a:xfrm>
            <a:off x="3505200" y="5334000"/>
            <a:ext cx="2503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>
                <a:solidFill>
                  <a:srgbClr val="800000"/>
                </a:solidFill>
                <a:latin typeface="Symbol" charset="2"/>
              </a:rPr>
              <a:t>fh,rp,f</a:t>
            </a:r>
            <a:r>
              <a:rPr lang="en-US" sz="2400">
                <a:solidFill>
                  <a:srgbClr val="800000"/>
                </a:solidFill>
                <a:latin typeface="Comic Sans MS" charset="0"/>
              </a:rPr>
              <a:t>f</a:t>
            </a:r>
            <a:r>
              <a:rPr lang="en-US" sz="2400" b="1" baseline="-25000">
                <a:solidFill>
                  <a:srgbClr val="800000"/>
                </a:solidFill>
                <a:latin typeface="Comic Sans MS" charset="0"/>
              </a:rPr>
              <a:t>0</a:t>
            </a:r>
            <a:r>
              <a:rPr lang="en-US" sz="2400">
                <a:solidFill>
                  <a:srgbClr val="800000"/>
                </a:solidFill>
                <a:latin typeface="Comic Sans MS" charset="0"/>
              </a:rPr>
              <a:t>,</a:t>
            </a:r>
            <a:r>
              <a:rPr lang="en-US" sz="2400">
                <a:solidFill>
                  <a:srgbClr val="800000"/>
                </a:solidFill>
                <a:latin typeface="Symbol" charset="2"/>
              </a:rPr>
              <a:t>f</a:t>
            </a:r>
            <a:r>
              <a:rPr lang="en-US" sz="2400">
                <a:solidFill>
                  <a:srgbClr val="800000"/>
                </a:solidFill>
                <a:latin typeface="Comic Sans MS" charset="0"/>
              </a:rPr>
              <a:t>f</a:t>
            </a:r>
            <a:r>
              <a:rPr lang="en-US" sz="2400" b="1" baseline="-25000">
                <a:solidFill>
                  <a:srgbClr val="800000"/>
                </a:solidFill>
                <a:latin typeface="Comic Sans MS" charset="0"/>
              </a:rPr>
              <a:t>1</a:t>
            </a:r>
            <a:r>
              <a:rPr lang="en-US" sz="2400">
                <a:solidFill>
                  <a:srgbClr val="800000"/>
                </a:solidFill>
                <a:latin typeface="Comic Sans MS" charset="0"/>
              </a:rPr>
              <a:t>,</a:t>
            </a:r>
            <a:r>
              <a:rPr lang="en-US" sz="2400">
                <a:solidFill>
                  <a:srgbClr val="800000"/>
                </a:solidFill>
                <a:latin typeface="Symbol" charset="2"/>
              </a:rPr>
              <a:t>r</a:t>
            </a:r>
            <a:r>
              <a:rPr lang="en-US" sz="2400">
                <a:solidFill>
                  <a:srgbClr val="800000"/>
                </a:solidFill>
                <a:latin typeface="Comic Sans MS" charset="0"/>
              </a:rPr>
              <a:t>a</a:t>
            </a:r>
            <a:r>
              <a:rPr lang="en-US" sz="2400" b="1" baseline="-25000">
                <a:solidFill>
                  <a:srgbClr val="800000"/>
                </a:solidFill>
                <a:latin typeface="Comic Sans MS" charset="0"/>
              </a:rPr>
              <a:t>1</a:t>
            </a:r>
          </a:p>
        </p:txBody>
      </p:sp>
      <p:sp>
        <p:nvSpPr>
          <p:cNvPr id="99364" name="Text Box 36"/>
          <p:cNvSpPr txBox="1">
            <a:spLocks noChangeArrowheads="1"/>
          </p:cNvSpPr>
          <p:nvPr/>
        </p:nvSpPr>
        <p:spPr bwMode="auto">
          <a:xfrm>
            <a:off x="288925" y="808038"/>
            <a:ext cx="582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>
                <a:solidFill>
                  <a:srgbClr val="660066"/>
                </a:solidFill>
                <a:latin typeface="Comic Sans MS" charset="0"/>
              </a:rPr>
              <a:t>In photoproduction, couple to </a:t>
            </a:r>
            <a:r>
              <a:rPr lang="en-US" sz="2400">
                <a:solidFill>
                  <a:srgbClr val="660066"/>
                </a:solidFill>
                <a:latin typeface="Symbol" charset="2"/>
              </a:rPr>
              <a:t>r</a:t>
            </a:r>
            <a:r>
              <a:rPr lang="en-US" sz="2400">
                <a:solidFill>
                  <a:srgbClr val="660066"/>
                </a:solidFill>
                <a:latin typeface="Comic Sans MS" charset="0"/>
              </a:rPr>
              <a:t>, </a:t>
            </a:r>
            <a:r>
              <a:rPr lang="en-US" sz="2400">
                <a:solidFill>
                  <a:srgbClr val="660066"/>
                </a:solidFill>
                <a:latin typeface="Symbol" charset="2"/>
              </a:rPr>
              <a:t>w</a:t>
            </a:r>
            <a:r>
              <a:rPr lang="en-US" sz="2400">
                <a:solidFill>
                  <a:srgbClr val="660066"/>
                </a:solidFill>
                <a:latin typeface="Comic Sans MS" charset="0"/>
              </a:rPr>
              <a:t> or </a:t>
            </a:r>
            <a:r>
              <a:rPr lang="en-US" sz="2400">
                <a:solidFill>
                  <a:srgbClr val="660066"/>
                </a:solidFill>
                <a:latin typeface="Symbol" charset="2"/>
              </a:rPr>
              <a:t>f</a:t>
            </a:r>
            <a:r>
              <a:rPr lang="en-US" sz="2400">
                <a:solidFill>
                  <a:srgbClr val="660066"/>
                </a:solidFill>
                <a:latin typeface="Comic Sans MS" charset="0"/>
              </a:rPr>
              <a:t>?</a:t>
            </a:r>
          </a:p>
        </p:txBody>
      </p:sp>
      <p:sp>
        <p:nvSpPr>
          <p:cNvPr id="99365" name="Oval 37"/>
          <p:cNvSpPr>
            <a:spLocks noChangeArrowheads="1"/>
          </p:cNvSpPr>
          <p:nvPr/>
        </p:nvSpPr>
        <p:spPr bwMode="auto">
          <a:xfrm>
            <a:off x="3581400" y="4114800"/>
            <a:ext cx="533400" cy="5334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366" name="Oval 38"/>
          <p:cNvSpPr>
            <a:spLocks noChangeArrowheads="1"/>
          </p:cNvSpPr>
          <p:nvPr/>
        </p:nvSpPr>
        <p:spPr bwMode="auto">
          <a:xfrm>
            <a:off x="3886200" y="4724400"/>
            <a:ext cx="533400" cy="5334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367" name="Oval 39"/>
          <p:cNvSpPr>
            <a:spLocks noChangeArrowheads="1"/>
          </p:cNvSpPr>
          <p:nvPr/>
        </p:nvSpPr>
        <p:spPr bwMode="auto">
          <a:xfrm>
            <a:off x="3886200" y="5334000"/>
            <a:ext cx="533400" cy="5334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368" name="Text Box 40"/>
          <p:cNvSpPr txBox="1">
            <a:spLocks noChangeArrowheads="1"/>
          </p:cNvSpPr>
          <p:nvPr/>
        </p:nvSpPr>
        <p:spPr bwMode="auto">
          <a:xfrm>
            <a:off x="609600" y="4724400"/>
            <a:ext cx="241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b="1">
                <a:solidFill>
                  <a:srgbClr val="FF0000"/>
                </a:solidFill>
                <a:latin typeface="Comic Sans MS" charset="0"/>
              </a:rPr>
              <a:t>“Similar to </a:t>
            </a:r>
            <a:r>
              <a:rPr lang="en-US" sz="2400" b="1">
                <a:solidFill>
                  <a:srgbClr val="FF0000"/>
                </a:solidFill>
                <a:latin typeface="Symbol" charset="2"/>
              </a:rPr>
              <a:t>p</a:t>
            </a:r>
            <a:r>
              <a:rPr lang="en-US" sz="2400" b="1" baseline="-25000">
                <a:solidFill>
                  <a:srgbClr val="FF0000"/>
                </a:solidFill>
                <a:latin typeface="Comic Sans MS" charset="0"/>
              </a:rPr>
              <a:t>1 </a:t>
            </a:r>
            <a:r>
              <a:rPr lang="en-US" sz="2400" b="1">
                <a:solidFill>
                  <a:srgbClr val="FF0000"/>
                </a:solidFill>
                <a:latin typeface="Comic Sans MS" charset="0"/>
              </a:rPr>
              <a:t>”</a:t>
            </a:r>
          </a:p>
        </p:txBody>
      </p:sp>
      <p:sp>
        <p:nvSpPr>
          <p:cNvPr id="99369" name="Text Box 41"/>
          <p:cNvSpPr txBox="1">
            <a:spLocks noChangeArrowheads="1"/>
          </p:cNvSpPr>
          <p:nvPr/>
        </p:nvSpPr>
        <p:spPr bwMode="auto">
          <a:xfrm>
            <a:off x="609600" y="5943600"/>
            <a:ext cx="4500563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 err="1">
                <a:solidFill>
                  <a:srgbClr val="333399"/>
                </a:solidFill>
                <a:latin typeface="Comic Sans MS" charset="0"/>
              </a:rPr>
              <a:t>Kaons</a:t>
            </a:r>
            <a:r>
              <a:rPr lang="en-US" sz="2400" dirty="0">
                <a:solidFill>
                  <a:srgbClr val="333399"/>
                </a:solidFill>
                <a:latin typeface="Comic Sans MS" charset="0"/>
              </a:rPr>
              <a:t> do not have exotic </a:t>
            </a:r>
            <a:r>
              <a:rPr lang="en-US" sz="2400" dirty="0" err="1">
                <a:solidFill>
                  <a:srgbClr val="333399"/>
                </a:solidFill>
                <a:latin typeface="Comic Sans MS" charset="0"/>
              </a:rPr>
              <a:t>QN’s</a:t>
            </a:r>
            <a:endParaRPr lang="en-US" sz="2400" dirty="0">
              <a:solidFill>
                <a:srgbClr val="333399"/>
              </a:solidFill>
              <a:latin typeface="Comic Sans MS" charset="0"/>
            </a:endParaRPr>
          </a:p>
        </p:txBody>
      </p:sp>
      <p:sp>
        <p:nvSpPr>
          <p:cNvPr id="43" name="Text Box 21"/>
          <p:cNvSpPr txBox="1">
            <a:spLocks noChangeArrowheads="1"/>
          </p:cNvSpPr>
          <p:nvPr/>
        </p:nvSpPr>
        <p:spPr bwMode="auto">
          <a:xfrm>
            <a:off x="1" y="0"/>
            <a:ext cx="4114800" cy="64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 anchorCtr="1">
            <a:spAutoFit/>
          </a:bodyPr>
          <a:lstStyle/>
          <a:p>
            <a:pPr algn="ctr">
              <a:buClr>
                <a:srgbClr val="CCECFF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Jlab 0</a:t>
            </a:r>
            <a:r>
              <a:rPr lang="en-GB" sz="3600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+-</a:t>
            </a:r>
            <a:r>
              <a:rPr lang="en-GB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and 2</a:t>
            </a:r>
            <a:r>
              <a:rPr lang="en-GB" sz="3600" b="1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+-</a:t>
            </a:r>
            <a:endParaRPr lang="en-US" sz="3600" b="1" baseline="300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58" grpId="0" autoUpdateAnimBg="0"/>
      <p:bldP spid="99359" grpId="0" autoUpdateAnimBg="0"/>
      <p:bldP spid="99360" grpId="0" autoUpdateAnimBg="0"/>
      <p:bldP spid="99361" grpId="0" autoUpdateAnimBg="0"/>
      <p:bldP spid="99362" grpId="0" autoUpdateAnimBg="0"/>
      <p:bldP spid="99363" grpId="0" autoUpdateAnimBg="0"/>
      <p:bldP spid="99365" grpId="0" animBg="1"/>
      <p:bldP spid="99366" grpId="0" animBg="1"/>
      <p:bldP spid="99367" grpId="0" animBg="1"/>
      <p:bldP spid="99368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Charmed Exotics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4" descr="e852_gluex_comp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217262" y="1622177"/>
            <a:ext cx="4282440" cy="40767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61685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GlueX </a:t>
            </a:r>
            <a:r>
              <a:rPr lang="en-US" sz="3600" b="1" dirty="0" err="1" smtClean="0">
                <a:solidFill>
                  <a:srgbClr val="0070C0"/>
                </a:solidFill>
                <a:latin typeface="Comic Sans MS" pitchFamily="66" charset="0"/>
              </a:rPr>
              <a:t>vs</a:t>
            </a: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 E852 Acceptance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6998" y="855259"/>
            <a:ext cx="1919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π</a:t>
            </a:r>
            <a:r>
              <a:rPr lang="en-US" sz="2400" baseline="30000" dirty="0" smtClean="0">
                <a:solidFill>
                  <a:schemeClr val="tx2">
                    <a:lumMod val="75000"/>
                  </a:schemeClr>
                </a:solidFill>
              </a:rPr>
              <a:t>0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η final state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857804"/>
            <a:ext cx="327498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High, and reasonably uniform</a:t>
            </a:r>
          </a:p>
          <a:p>
            <a:r>
              <a:rPr lang="en-US" dirty="0" smtClean="0"/>
              <a:t>Acceptance up to 2.5 GeV/c</a:t>
            </a:r>
            <a:r>
              <a:rPr lang="en-US" baseline="30000" dirty="0" smtClean="0"/>
              <a:t>2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Sensitive to charged particles</a:t>
            </a:r>
          </a:p>
          <a:p>
            <a:r>
              <a:rPr lang="en-US" dirty="0" smtClean="0"/>
              <a:t>And photons.</a:t>
            </a:r>
          </a:p>
          <a:p>
            <a:endParaRPr lang="en-US" dirty="0" smtClean="0"/>
          </a:p>
          <a:p>
            <a:r>
              <a:rPr lang="en-US" dirty="0" smtClean="0"/>
              <a:t>Some particle ID in the initial</a:t>
            </a:r>
          </a:p>
          <a:p>
            <a:r>
              <a:rPr lang="en-US" dirty="0" smtClean="0"/>
              <a:t>phases, plans to upgrade this.</a:t>
            </a:r>
          </a:p>
          <a:p>
            <a:endParaRPr lang="en-US" dirty="0" smtClean="0"/>
          </a:p>
          <a:p>
            <a:r>
              <a:rPr lang="en-US" dirty="0" smtClean="0"/>
              <a:t>Able to fully reconstruct the 4-12</a:t>
            </a:r>
          </a:p>
          <a:p>
            <a:r>
              <a:rPr lang="en-US" dirty="0" smtClean="0"/>
              <a:t>Particle final states.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46441" y="1360567"/>
            <a:ext cx="1072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GlueX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Charmed Exotics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1988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The GlueX Experiment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3943" y="1121308"/>
            <a:ext cx="380201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12 </a:t>
            </a:r>
            <a:r>
              <a:rPr lang="en-US" dirty="0" err="1" smtClean="0"/>
              <a:t>GeV</a:t>
            </a:r>
            <a:r>
              <a:rPr lang="en-US" dirty="0" smtClean="0"/>
              <a:t> upgrade of Jefferson Lab is </a:t>
            </a:r>
          </a:p>
          <a:p>
            <a:r>
              <a:rPr lang="en-US" dirty="0" smtClean="0"/>
              <a:t>currently under construction.</a:t>
            </a:r>
          </a:p>
          <a:p>
            <a:endParaRPr lang="en-US" dirty="0" smtClean="0"/>
          </a:p>
          <a:p>
            <a:r>
              <a:rPr lang="en-US" dirty="0" smtClean="0"/>
              <a:t>Construction of Hall-D broke ground in </a:t>
            </a:r>
          </a:p>
          <a:p>
            <a:r>
              <a:rPr lang="en-US" dirty="0" smtClean="0"/>
              <a:t>April 2009.</a:t>
            </a:r>
          </a:p>
          <a:p>
            <a:endParaRPr lang="en-US" dirty="0" smtClean="0"/>
          </a:p>
          <a:p>
            <a:r>
              <a:rPr lang="en-US" dirty="0" smtClean="0"/>
              <a:t>Construction of the </a:t>
            </a:r>
            <a:r>
              <a:rPr lang="en-US" dirty="0" err="1" smtClean="0"/>
              <a:t>GlueX</a:t>
            </a:r>
            <a:r>
              <a:rPr lang="en-US" dirty="0" smtClean="0"/>
              <a:t> detector</a:t>
            </a:r>
          </a:p>
          <a:p>
            <a:r>
              <a:rPr lang="en-US" dirty="0" smtClean="0"/>
              <a:t>has started.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951" y="646331"/>
            <a:ext cx="4572000" cy="304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4277682"/>
            <a:ext cx="6070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 plans call for the first beam in </a:t>
            </a:r>
            <a:r>
              <a:rPr lang="en-US" dirty="0" err="1" smtClean="0"/>
              <a:t>HallD/GlueX</a:t>
            </a:r>
            <a:r>
              <a:rPr lang="en-US" dirty="0" smtClean="0"/>
              <a:t> in late 2014.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Charmed Exotics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941" y="797381"/>
            <a:ext cx="6096000" cy="53873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3943" y="0"/>
            <a:ext cx="51988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The GlueX Experiment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19800" y="5815389"/>
            <a:ext cx="1581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August 6, 2009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25776" y="1052657"/>
            <a:ext cx="3475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Hall D at Jefferson Lab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2009</a:t>
            </a:r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Charmed Exotics</a:t>
            </a: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49239-8734-5040-AFD0-8B09282AED94}" type="slidenum">
              <a:rPr lang="en-US"/>
              <a:pPr/>
              <a:t>34</a:t>
            </a:fld>
            <a:endParaRPr lang="en-US"/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430213" y="690563"/>
            <a:ext cx="6600861" cy="9233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In order to establish the existence of </a:t>
            </a:r>
            <a:r>
              <a:rPr lang="en-US" dirty="0" err="1"/>
              <a:t>gluonic</a:t>
            </a:r>
            <a:r>
              <a:rPr lang="en-US" dirty="0"/>
              <a:t> excitations,</a:t>
            </a:r>
          </a:p>
          <a:p>
            <a:r>
              <a:rPr lang="en-US" dirty="0"/>
              <a:t>We need to establish the existence and </a:t>
            </a:r>
            <a:r>
              <a:rPr lang="en-US" dirty="0" err="1"/>
              <a:t>nonet</a:t>
            </a:r>
            <a:r>
              <a:rPr lang="en-US" dirty="0"/>
              <a:t> nature of</a:t>
            </a:r>
            <a:r>
              <a:rPr lang="en-US" dirty="0" smtClean="0"/>
              <a:t> the </a:t>
            </a:r>
            <a:r>
              <a:rPr lang="en-US" dirty="0"/>
              <a:t>1</a:t>
            </a:r>
            <a:r>
              <a:rPr lang="en-US" baseline="30000" dirty="0"/>
              <a:t>-+</a:t>
            </a:r>
            <a:r>
              <a:rPr lang="en-US" dirty="0"/>
              <a:t> state.</a:t>
            </a:r>
          </a:p>
          <a:p>
            <a:r>
              <a:rPr lang="en-US" dirty="0"/>
              <a:t>We need to establish at other exotic QN </a:t>
            </a:r>
            <a:r>
              <a:rPr lang="en-US" dirty="0" err="1"/>
              <a:t>nonets</a:t>
            </a:r>
            <a:r>
              <a:rPr lang="en-US" dirty="0"/>
              <a:t> – the</a:t>
            </a:r>
            <a:r>
              <a:rPr lang="en-US" dirty="0" smtClean="0"/>
              <a:t> 0</a:t>
            </a:r>
            <a:r>
              <a:rPr lang="en-US" baseline="30000" dirty="0"/>
              <a:t>+-</a:t>
            </a:r>
            <a:r>
              <a:rPr lang="en-US" dirty="0"/>
              <a:t> and 2</a:t>
            </a:r>
            <a:r>
              <a:rPr lang="en-US" baseline="30000" dirty="0"/>
              <a:t>+-</a:t>
            </a:r>
            <a:r>
              <a:rPr lang="en-US" baseline="30000" dirty="0" smtClean="0"/>
              <a:t>.</a:t>
            </a:r>
          </a:p>
        </p:txBody>
      </p:sp>
      <p:pic>
        <p:nvPicPr>
          <p:cNvPr id="40964" name="Picture 4" descr="plotDel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5762" y="1939290"/>
            <a:ext cx="3648075" cy="3648075"/>
          </a:xfrm>
          <a:prstGeom prst="rect">
            <a:avLst/>
          </a:prstGeom>
          <a:noFill/>
        </p:spPr>
      </p:pic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365125" y="2286000"/>
            <a:ext cx="3125074" cy="175432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990033"/>
                </a:solidFill>
              </a:rPr>
              <a:t>Decay Patterns are Crucial</a:t>
            </a:r>
          </a:p>
          <a:p>
            <a:endParaRPr lang="en-US" dirty="0" smtClean="0">
              <a:solidFill>
                <a:srgbClr val="990033"/>
              </a:solidFill>
            </a:endParaRPr>
          </a:p>
          <a:p>
            <a:r>
              <a:rPr lang="en-US" dirty="0" smtClean="0">
                <a:solidFill>
                  <a:srgbClr val="990033"/>
                </a:solidFill>
              </a:rPr>
              <a:t>Coupled Channel PWA Needed.</a:t>
            </a:r>
          </a:p>
          <a:p>
            <a:endParaRPr lang="en-US" dirty="0" smtClean="0">
              <a:solidFill>
                <a:srgbClr val="990033"/>
              </a:solidFill>
            </a:endParaRPr>
          </a:p>
          <a:p>
            <a:r>
              <a:rPr lang="en-US" dirty="0" smtClean="0">
                <a:solidFill>
                  <a:srgbClr val="990033"/>
                </a:solidFill>
              </a:rPr>
              <a:t>Very Large Data Sets Expected</a:t>
            </a:r>
          </a:p>
          <a:p>
            <a:r>
              <a:rPr lang="en-US" dirty="0" smtClean="0">
                <a:solidFill>
                  <a:srgbClr val="990033"/>
                </a:solidFill>
              </a:rPr>
              <a:t>From </a:t>
            </a:r>
            <a:r>
              <a:rPr lang="en-US" dirty="0" err="1" smtClean="0">
                <a:solidFill>
                  <a:srgbClr val="990033"/>
                </a:solidFill>
              </a:rPr>
              <a:t>GlueX</a:t>
            </a:r>
            <a:endParaRPr lang="en-US" dirty="0">
              <a:solidFill>
                <a:srgbClr val="990033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39902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Exotics and QCD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Charmed Exotics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21980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Summary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9240" y="1167076"/>
            <a:ext cx="696739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QCD predicts several </a:t>
            </a:r>
            <a:r>
              <a:rPr lang="en-US" dirty="0" err="1" smtClean="0"/>
              <a:t>nonets</a:t>
            </a:r>
            <a:r>
              <a:rPr lang="en-US" dirty="0" smtClean="0"/>
              <a:t> of exotic-quantum-number mesons.</a:t>
            </a:r>
          </a:p>
          <a:p>
            <a:endParaRPr lang="en-US" dirty="0" smtClean="0"/>
          </a:p>
          <a:p>
            <a:r>
              <a:rPr lang="en-US" dirty="0" smtClean="0"/>
              <a:t>Evidence hints at some exotic-quantum-number states, and two are</a:t>
            </a:r>
          </a:p>
          <a:p>
            <a:r>
              <a:rPr lang="en-US" dirty="0" smtClean="0"/>
              <a:t>consistent with a π</a:t>
            </a:r>
            <a:r>
              <a:rPr lang="en-US" baseline="-25000" dirty="0" smtClean="0"/>
              <a:t>1</a:t>
            </a:r>
            <a:r>
              <a:rPr lang="en-US" dirty="0" smtClean="0"/>
              <a:t> state. Where are the other states?</a:t>
            </a:r>
          </a:p>
          <a:p>
            <a:endParaRPr lang="en-US" dirty="0" smtClean="0"/>
          </a:p>
          <a:p>
            <a:r>
              <a:rPr lang="en-US" dirty="0" smtClean="0"/>
              <a:t>The first searches in </a:t>
            </a:r>
            <a:r>
              <a:rPr lang="en-US" dirty="0" err="1" smtClean="0"/>
              <a:t>photoproduction</a:t>
            </a:r>
            <a:r>
              <a:rPr lang="en-US" dirty="0" smtClean="0"/>
              <a:t> have come up negative, but</a:t>
            </a:r>
          </a:p>
          <a:p>
            <a:r>
              <a:rPr lang="en-US" dirty="0" smtClean="0"/>
              <a:t>the acceptance is poor, and the lower energy regime may not </a:t>
            </a:r>
          </a:p>
          <a:p>
            <a:r>
              <a:rPr lang="en-US" dirty="0" smtClean="0"/>
              <a:t>h</a:t>
            </a:r>
            <a:r>
              <a:rPr lang="en-US" dirty="0" smtClean="0"/>
              <a:t>ave been optimal.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GlueX</a:t>
            </a:r>
            <a:r>
              <a:rPr lang="en-US" dirty="0" smtClean="0"/>
              <a:t> experiment at Jefferson Lab is now under construction</a:t>
            </a:r>
          </a:p>
          <a:p>
            <a:r>
              <a:rPr lang="en-US" dirty="0" smtClean="0"/>
              <a:t>with first beam in the hall expected in 2014.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GlueX</a:t>
            </a:r>
            <a:r>
              <a:rPr lang="en-US" dirty="0" smtClean="0"/>
              <a:t> experiment has high acceptance for multi-particle final states,</a:t>
            </a:r>
          </a:p>
          <a:p>
            <a:r>
              <a:rPr lang="en-US" dirty="0" smtClean="0"/>
              <a:t>sensitivity to photons, and a linearly polarize photon beam.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August 2009</a:t>
            </a:r>
            <a:endParaRPr lang="en-GB"/>
          </a:p>
        </p:txBody>
      </p:sp>
      <p:sp>
        <p:nvSpPr>
          <p:cNvPr id="12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Charmed Exotics</a:t>
            </a:r>
            <a:endParaRPr lang="en-GB"/>
          </a:p>
        </p:txBody>
      </p:sp>
      <p:sp>
        <p:nvSpPr>
          <p:cNvPr id="12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2BD9816-2AA4-7F41-9C90-085265647081}" type="slidenum">
              <a:rPr lang="en-GB"/>
              <a:pPr/>
              <a:t>4</a:t>
            </a:fld>
            <a:endParaRPr lang="en-GB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012950" y="1511300"/>
            <a:ext cx="1128713" cy="4176713"/>
            <a:chOff x="1268" y="952"/>
            <a:chExt cx="711" cy="2631"/>
          </a:xfrm>
        </p:grpSpPr>
        <p:sp>
          <p:nvSpPr>
            <p:cNvPr id="20482" name="Rectangle 2"/>
            <p:cNvSpPr>
              <a:spLocks noChangeArrowheads="1"/>
            </p:cNvSpPr>
            <p:nvPr/>
          </p:nvSpPr>
          <p:spPr bwMode="auto">
            <a:xfrm>
              <a:off x="1268" y="3280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83" name="Rectangle 3"/>
            <p:cNvSpPr>
              <a:spLocks noChangeArrowheads="1"/>
            </p:cNvSpPr>
            <p:nvPr/>
          </p:nvSpPr>
          <p:spPr bwMode="auto">
            <a:xfrm>
              <a:off x="1268" y="2800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84" name="Rectangle 4"/>
            <p:cNvSpPr>
              <a:spLocks noChangeArrowheads="1"/>
            </p:cNvSpPr>
            <p:nvPr/>
          </p:nvSpPr>
          <p:spPr bwMode="auto">
            <a:xfrm>
              <a:off x="1268" y="2168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85" name="Rectangle 5"/>
            <p:cNvSpPr>
              <a:spLocks noChangeArrowheads="1"/>
            </p:cNvSpPr>
            <p:nvPr/>
          </p:nvSpPr>
          <p:spPr bwMode="auto">
            <a:xfrm>
              <a:off x="1268" y="3432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86" name="Rectangle 6"/>
            <p:cNvSpPr>
              <a:spLocks noChangeArrowheads="1"/>
            </p:cNvSpPr>
            <p:nvPr/>
          </p:nvSpPr>
          <p:spPr bwMode="auto">
            <a:xfrm>
              <a:off x="1268" y="2648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87" name="Rectangle 7"/>
            <p:cNvSpPr>
              <a:spLocks noChangeArrowheads="1"/>
            </p:cNvSpPr>
            <p:nvPr/>
          </p:nvSpPr>
          <p:spPr bwMode="auto">
            <a:xfrm>
              <a:off x="1268" y="2016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88" name="Rectangle 8"/>
            <p:cNvSpPr>
              <a:spLocks noChangeArrowheads="1"/>
            </p:cNvSpPr>
            <p:nvPr/>
          </p:nvSpPr>
          <p:spPr bwMode="auto">
            <a:xfrm>
              <a:off x="1268" y="2952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89" name="Rectangle 9"/>
            <p:cNvSpPr>
              <a:spLocks noChangeArrowheads="1"/>
            </p:cNvSpPr>
            <p:nvPr/>
          </p:nvSpPr>
          <p:spPr bwMode="auto">
            <a:xfrm>
              <a:off x="1268" y="2496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0" name="Rectangle 10"/>
            <p:cNvSpPr>
              <a:spLocks noChangeArrowheads="1"/>
            </p:cNvSpPr>
            <p:nvPr/>
          </p:nvSpPr>
          <p:spPr bwMode="auto">
            <a:xfrm>
              <a:off x="1268" y="1864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1" name="Rectangle 11"/>
            <p:cNvSpPr>
              <a:spLocks noChangeArrowheads="1"/>
            </p:cNvSpPr>
            <p:nvPr/>
          </p:nvSpPr>
          <p:spPr bwMode="auto">
            <a:xfrm>
              <a:off x="1268" y="1712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2" name="Rectangle 12"/>
            <p:cNvSpPr>
              <a:spLocks noChangeArrowheads="1"/>
            </p:cNvSpPr>
            <p:nvPr/>
          </p:nvSpPr>
          <p:spPr bwMode="auto">
            <a:xfrm>
              <a:off x="1268" y="1408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3" name="Rectangle 13"/>
            <p:cNvSpPr>
              <a:spLocks noChangeArrowheads="1"/>
            </p:cNvSpPr>
            <p:nvPr/>
          </p:nvSpPr>
          <p:spPr bwMode="auto">
            <a:xfrm>
              <a:off x="1268" y="1104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4" name="Rectangle 14"/>
            <p:cNvSpPr>
              <a:spLocks noChangeArrowheads="1"/>
            </p:cNvSpPr>
            <p:nvPr/>
          </p:nvSpPr>
          <p:spPr bwMode="auto">
            <a:xfrm>
              <a:off x="1268" y="1256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5" name="Rectangle 15"/>
            <p:cNvSpPr>
              <a:spLocks noChangeArrowheads="1"/>
            </p:cNvSpPr>
            <p:nvPr/>
          </p:nvSpPr>
          <p:spPr bwMode="auto">
            <a:xfrm>
              <a:off x="1268" y="952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819275" y="1663700"/>
            <a:ext cx="1128713" cy="4176713"/>
            <a:chOff x="1146" y="1048"/>
            <a:chExt cx="711" cy="2631"/>
          </a:xfrm>
        </p:grpSpPr>
        <p:sp>
          <p:nvSpPr>
            <p:cNvPr id="20497" name="Rectangle 17"/>
            <p:cNvSpPr>
              <a:spLocks noChangeArrowheads="1"/>
            </p:cNvSpPr>
            <p:nvPr/>
          </p:nvSpPr>
          <p:spPr bwMode="auto">
            <a:xfrm>
              <a:off x="1146" y="3376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8" name="Rectangle 18"/>
            <p:cNvSpPr>
              <a:spLocks noChangeArrowheads="1"/>
            </p:cNvSpPr>
            <p:nvPr/>
          </p:nvSpPr>
          <p:spPr bwMode="auto">
            <a:xfrm>
              <a:off x="1146" y="2896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9" name="Rectangle 19"/>
            <p:cNvSpPr>
              <a:spLocks noChangeArrowheads="1"/>
            </p:cNvSpPr>
            <p:nvPr/>
          </p:nvSpPr>
          <p:spPr bwMode="auto">
            <a:xfrm>
              <a:off x="1146" y="2264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00" name="Rectangle 20"/>
            <p:cNvSpPr>
              <a:spLocks noChangeArrowheads="1"/>
            </p:cNvSpPr>
            <p:nvPr/>
          </p:nvSpPr>
          <p:spPr bwMode="auto">
            <a:xfrm>
              <a:off x="1146" y="3528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01" name="Rectangle 21"/>
            <p:cNvSpPr>
              <a:spLocks noChangeArrowheads="1"/>
            </p:cNvSpPr>
            <p:nvPr/>
          </p:nvSpPr>
          <p:spPr bwMode="auto">
            <a:xfrm>
              <a:off x="1146" y="2744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02" name="Rectangle 22"/>
            <p:cNvSpPr>
              <a:spLocks noChangeArrowheads="1"/>
            </p:cNvSpPr>
            <p:nvPr/>
          </p:nvSpPr>
          <p:spPr bwMode="auto">
            <a:xfrm>
              <a:off x="1146" y="2112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03" name="Rectangle 23"/>
            <p:cNvSpPr>
              <a:spLocks noChangeArrowheads="1"/>
            </p:cNvSpPr>
            <p:nvPr/>
          </p:nvSpPr>
          <p:spPr bwMode="auto">
            <a:xfrm>
              <a:off x="1146" y="3048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04" name="Rectangle 24"/>
            <p:cNvSpPr>
              <a:spLocks noChangeArrowheads="1"/>
            </p:cNvSpPr>
            <p:nvPr/>
          </p:nvSpPr>
          <p:spPr bwMode="auto">
            <a:xfrm>
              <a:off x="1146" y="2592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05" name="Rectangle 25"/>
            <p:cNvSpPr>
              <a:spLocks noChangeArrowheads="1"/>
            </p:cNvSpPr>
            <p:nvPr/>
          </p:nvSpPr>
          <p:spPr bwMode="auto">
            <a:xfrm>
              <a:off x="1146" y="1960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06" name="Rectangle 26"/>
            <p:cNvSpPr>
              <a:spLocks noChangeArrowheads="1"/>
            </p:cNvSpPr>
            <p:nvPr/>
          </p:nvSpPr>
          <p:spPr bwMode="auto">
            <a:xfrm>
              <a:off x="1146" y="1808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07" name="Rectangle 27"/>
            <p:cNvSpPr>
              <a:spLocks noChangeArrowheads="1"/>
            </p:cNvSpPr>
            <p:nvPr/>
          </p:nvSpPr>
          <p:spPr bwMode="auto">
            <a:xfrm>
              <a:off x="1146" y="1504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08" name="Rectangle 28"/>
            <p:cNvSpPr>
              <a:spLocks noChangeArrowheads="1"/>
            </p:cNvSpPr>
            <p:nvPr/>
          </p:nvSpPr>
          <p:spPr bwMode="auto">
            <a:xfrm>
              <a:off x="1146" y="1200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09" name="Rectangle 29"/>
            <p:cNvSpPr>
              <a:spLocks noChangeArrowheads="1"/>
            </p:cNvSpPr>
            <p:nvPr/>
          </p:nvSpPr>
          <p:spPr bwMode="auto">
            <a:xfrm>
              <a:off x="1146" y="1352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0" name="Rectangle 30"/>
            <p:cNvSpPr>
              <a:spLocks noChangeArrowheads="1"/>
            </p:cNvSpPr>
            <p:nvPr/>
          </p:nvSpPr>
          <p:spPr bwMode="auto">
            <a:xfrm>
              <a:off x="1146" y="1048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1590675" y="1789113"/>
            <a:ext cx="1128713" cy="4176712"/>
            <a:chOff x="1002" y="1127"/>
            <a:chExt cx="711" cy="2631"/>
          </a:xfrm>
        </p:grpSpPr>
        <p:sp>
          <p:nvSpPr>
            <p:cNvPr id="20512" name="Rectangle 32"/>
            <p:cNvSpPr>
              <a:spLocks noChangeArrowheads="1"/>
            </p:cNvSpPr>
            <p:nvPr/>
          </p:nvSpPr>
          <p:spPr bwMode="auto">
            <a:xfrm>
              <a:off x="1002" y="3455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3" name="Rectangle 33"/>
            <p:cNvSpPr>
              <a:spLocks noChangeArrowheads="1"/>
            </p:cNvSpPr>
            <p:nvPr/>
          </p:nvSpPr>
          <p:spPr bwMode="auto">
            <a:xfrm>
              <a:off x="1002" y="2975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4" name="Rectangle 34"/>
            <p:cNvSpPr>
              <a:spLocks noChangeArrowheads="1"/>
            </p:cNvSpPr>
            <p:nvPr/>
          </p:nvSpPr>
          <p:spPr bwMode="auto">
            <a:xfrm>
              <a:off x="1002" y="2343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5" name="Rectangle 35"/>
            <p:cNvSpPr>
              <a:spLocks noChangeArrowheads="1"/>
            </p:cNvSpPr>
            <p:nvPr/>
          </p:nvSpPr>
          <p:spPr bwMode="auto">
            <a:xfrm>
              <a:off x="1002" y="3607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6" name="Rectangle 36"/>
            <p:cNvSpPr>
              <a:spLocks noChangeArrowheads="1"/>
            </p:cNvSpPr>
            <p:nvPr/>
          </p:nvSpPr>
          <p:spPr bwMode="auto">
            <a:xfrm>
              <a:off x="1002" y="2823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7" name="Rectangle 37"/>
            <p:cNvSpPr>
              <a:spLocks noChangeArrowheads="1"/>
            </p:cNvSpPr>
            <p:nvPr/>
          </p:nvSpPr>
          <p:spPr bwMode="auto">
            <a:xfrm>
              <a:off x="1002" y="2191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8" name="Rectangle 38"/>
            <p:cNvSpPr>
              <a:spLocks noChangeArrowheads="1"/>
            </p:cNvSpPr>
            <p:nvPr/>
          </p:nvSpPr>
          <p:spPr bwMode="auto">
            <a:xfrm>
              <a:off x="1002" y="3127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19" name="Rectangle 39"/>
            <p:cNvSpPr>
              <a:spLocks noChangeArrowheads="1"/>
            </p:cNvSpPr>
            <p:nvPr/>
          </p:nvSpPr>
          <p:spPr bwMode="auto">
            <a:xfrm>
              <a:off x="1002" y="2671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0" name="Rectangle 40"/>
            <p:cNvSpPr>
              <a:spLocks noChangeArrowheads="1"/>
            </p:cNvSpPr>
            <p:nvPr/>
          </p:nvSpPr>
          <p:spPr bwMode="auto">
            <a:xfrm>
              <a:off x="1002" y="2039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1" name="Rectangle 41"/>
            <p:cNvSpPr>
              <a:spLocks noChangeArrowheads="1"/>
            </p:cNvSpPr>
            <p:nvPr/>
          </p:nvSpPr>
          <p:spPr bwMode="auto">
            <a:xfrm>
              <a:off x="1002" y="1887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2" name="Rectangle 42"/>
            <p:cNvSpPr>
              <a:spLocks noChangeArrowheads="1"/>
            </p:cNvSpPr>
            <p:nvPr/>
          </p:nvSpPr>
          <p:spPr bwMode="auto">
            <a:xfrm>
              <a:off x="1002" y="1583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3" name="Rectangle 43"/>
            <p:cNvSpPr>
              <a:spLocks noChangeArrowheads="1"/>
            </p:cNvSpPr>
            <p:nvPr/>
          </p:nvSpPr>
          <p:spPr bwMode="auto">
            <a:xfrm>
              <a:off x="1002" y="1279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4" name="Rectangle 44"/>
            <p:cNvSpPr>
              <a:spLocks noChangeArrowheads="1"/>
            </p:cNvSpPr>
            <p:nvPr/>
          </p:nvSpPr>
          <p:spPr bwMode="auto">
            <a:xfrm>
              <a:off x="1002" y="1431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5" name="Rectangle 45"/>
            <p:cNvSpPr>
              <a:spLocks noChangeArrowheads="1"/>
            </p:cNvSpPr>
            <p:nvPr/>
          </p:nvSpPr>
          <p:spPr bwMode="auto">
            <a:xfrm>
              <a:off x="1002" y="1127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1414463" y="1898650"/>
            <a:ext cx="1128712" cy="4176713"/>
            <a:chOff x="891" y="1196"/>
            <a:chExt cx="711" cy="2631"/>
          </a:xfrm>
        </p:grpSpPr>
        <p:sp>
          <p:nvSpPr>
            <p:cNvPr id="20527" name="Rectangle 47"/>
            <p:cNvSpPr>
              <a:spLocks noChangeArrowheads="1"/>
            </p:cNvSpPr>
            <p:nvPr/>
          </p:nvSpPr>
          <p:spPr bwMode="auto">
            <a:xfrm>
              <a:off x="891" y="3524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8" name="Rectangle 48"/>
            <p:cNvSpPr>
              <a:spLocks noChangeArrowheads="1"/>
            </p:cNvSpPr>
            <p:nvPr/>
          </p:nvSpPr>
          <p:spPr bwMode="auto">
            <a:xfrm>
              <a:off x="891" y="3044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9" name="Rectangle 49"/>
            <p:cNvSpPr>
              <a:spLocks noChangeArrowheads="1"/>
            </p:cNvSpPr>
            <p:nvPr/>
          </p:nvSpPr>
          <p:spPr bwMode="auto">
            <a:xfrm>
              <a:off x="891" y="2412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30" name="Rectangle 50"/>
            <p:cNvSpPr>
              <a:spLocks noChangeArrowheads="1"/>
            </p:cNvSpPr>
            <p:nvPr/>
          </p:nvSpPr>
          <p:spPr bwMode="auto">
            <a:xfrm>
              <a:off x="891" y="3676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31" name="Rectangle 51"/>
            <p:cNvSpPr>
              <a:spLocks noChangeArrowheads="1"/>
            </p:cNvSpPr>
            <p:nvPr/>
          </p:nvSpPr>
          <p:spPr bwMode="auto">
            <a:xfrm>
              <a:off x="891" y="2892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32" name="Rectangle 52"/>
            <p:cNvSpPr>
              <a:spLocks noChangeArrowheads="1"/>
            </p:cNvSpPr>
            <p:nvPr/>
          </p:nvSpPr>
          <p:spPr bwMode="auto">
            <a:xfrm>
              <a:off x="891" y="2260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33" name="Rectangle 53"/>
            <p:cNvSpPr>
              <a:spLocks noChangeArrowheads="1"/>
            </p:cNvSpPr>
            <p:nvPr/>
          </p:nvSpPr>
          <p:spPr bwMode="auto">
            <a:xfrm>
              <a:off x="891" y="3196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34" name="Rectangle 54"/>
            <p:cNvSpPr>
              <a:spLocks noChangeArrowheads="1"/>
            </p:cNvSpPr>
            <p:nvPr/>
          </p:nvSpPr>
          <p:spPr bwMode="auto">
            <a:xfrm>
              <a:off x="891" y="2740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35" name="Rectangle 55"/>
            <p:cNvSpPr>
              <a:spLocks noChangeArrowheads="1"/>
            </p:cNvSpPr>
            <p:nvPr/>
          </p:nvSpPr>
          <p:spPr bwMode="auto">
            <a:xfrm>
              <a:off x="891" y="2108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36" name="Rectangle 56"/>
            <p:cNvSpPr>
              <a:spLocks noChangeArrowheads="1"/>
            </p:cNvSpPr>
            <p:nvPr/>
          </p:nvSpPr>
          <p:spPr bwMode="auto">
            <a:xfrm>
              <a:off x="891" y="1956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37" name="Rectangle 57"/>
            <p:cNvSpPr>
              <a:spLocks noChangeArrowheads="1"/>
            </p:cNvSpPr>
            <p:nvPr/>
          </p:nvSpPr>
          <p:spPr bwMode="auto">
            <a:xfrm>
              <a:off x="891" y="1652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38" name="Rectangle 58"/>
            <p:cNvSpPr>
              <a:spLocks noChangeArrowheads="1"/>
            </p:cNvSpPr>
            <p:nvPr/>
          </p:nvSpPr>
          <p:spPr bwMode="auto">
            <a:xfrm>
              <a:off x="891" y="1348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39" name="Rectangle 59"/>
            <p:cNvSpPr>
              <a:spLocks noChangeArrowheads="1"/>
            </p:cNvSpPr>
            <p:nvPr/>
          </p:nvSpPr>
          <p:spPr bwMode="auto">
            <a:xfrm>
              <a:off x="891" y="1500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40" name="Rectangle 60"/>
            <p:cNvSpPr>
              <a:spLocks noChangeArrowheads="1"/>
            </p:cNvSpPr>
            <p:nvPr/>
          </p:nvSpPr>
          <p:spPr bwMode="auto">
            <a:xfrm>
              <a:off x="891" y="1196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541" name="Rectangle 61"/>
          <p:cNvSpPr>
            <a:spLocks noChangeArrowheads="1"/>
          </p:cNvSpPr>
          <p:nvPr/>
        </p:nvSpPr>
        <p:spPr bwMode="auto">
          <a:xfrm>
            <a:off x="6159500" y="342900"/>
            <a:ext cx="2616200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buClr>
                <a:srgbClr val="3366CC"/>
              </a:buClr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dirty="0" err="1">
                <a:solidFill>
                  <a:srgbClr val="3366CC"/>
                </a:solidFill>
                <a:latin typeface="Comic Sans MS" charset="0"/>
                <a:ea typeface="DejaVu Sans" charset="0"/>
                <a:cs typeface="DejaVu Sans" charset="0"/>
              </a:rPr>
              <a:t>Quarkonium</a:t>
            </a:r>
            <a:endParaRPr lang="en-GB" sz="3200" b="1" dirty="0">
              <a:solidFill>
                <a:srgbClr val="3366CC"/>
              </a:solidFill>
              <a:latin typeface="Comic Sans MS" charset="0"/>
              <a:ea typeface="DejaVu Sans" charset="0"/>
              <a:cs typeface="DejaVu Sans" charset="0"/>
            </a:endParaRPr>
          </a:p>
        </p:txBody>
      </p:sp>
      <p:grpSp>
        <p:nvGrpSpPr>
          <p:cNvPr id="6" name="Group 62"/>
          <p:cNvGrpSpPr>
            <a:grpSpLocks/>
          </p:cNvGrpSpPr>
          <p:nvPr/>
        </p:nvGrpSpPr>
        <p:grpSpPr bwMode="auto">
          <a:xfrm>
            <a:off x="6604000" y="825500"/>
            <a:ext cx="1992313" cy="820738"/>
            <a:chOff x="4160" y="520"/>
            <a:chExt cx="1255" cy="517"/>
          </a:xfrm>
        </p:grpSpPr>
        <p:sp>
          <p:nvSpPr>
            <p:cNvPr id="20543" name="Oval 63"/>
            <p:cNvSpPr>
              <a:spLocks noChangeArrowheads="1"/>
            </p:cNvSpPr>
            <p:nvPr/>
          </p:nvSpPr>
          <p:spPr bwMode="auto">
            <a:xfrm>
              <a:off x="4224" y="640"/>
              <a:ext cx="1152" cy="345"/>
            </a:xfrm>
            <a:prstGeom prst="ellipse">
              <a:avLst/>
            </a:prstGeom>
            <a:noFill/>
            <a:ln w="25560">
              <a:solidFill>
                <a:srgbClr val="9933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64"/>
            <p:cNvGrpSpPr>
              <a:grpSpLocks/>
            </p:cNvGrpSpPr>
            <p:nvPr/>
          </p:nvGrpSpPr>
          <p:grpSpPr bwMode="auto">
            <a:xfrm>
              <a:off x="4160" y="520"/>
              <a:ext cx="271" cy="517"/>
              <a:chOff x="4160" y="520"/>
              <a:chExt cx="271" cy="517"/>
            </a:xfrm>
          </p:grpSpPr>
          <p:sp>
            <p:nvSpPr>
              <p:cNvPr id="20545" name="Line 65"/>
              <p:cNvSpPr>
                <a:spLocks noChangeShapeType="1"/>
              </p:cNvSpPr>
              <p:nvPr/>
            </p:nvSpPr>
            <p:spPr bwMode="auto">
              <a:xfrm flipV="1">
                <a:off x="4304" y="519"/>
                <a:ext cx="1" cy="520"/>
              </a:xfrm>
              <a:prstGeom prst="line">
                <a:avLst/>
              </a:prstGeom>
              <a:noFill/>
              <a:ln w="50760">
                <a:solidFill>
                  <a:srgbClr val="FF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46" name="Oval 66"/>
              <p:cNvSpPr>
                <a:spLocks noChangeArrowheads="1"/>
              </p:cNvSpPr>
              <p:nvPr/>
            </p:nvSpPr>
            <p:spPr bwMode="auto">
              <a:xfrm>
                <a:off x="4160" y="672"/>
                <a:ext cx="272" cy="280"/>
              </a:xfrm>
              <a:prstGeom prst="ellipse">
                <a:avLst/>
              </a:prstGeom>
              <a:solidFill>
                <a:srgbClr val="00008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0000"/>
                  </a:lnSpc>
                  <a:buClr>
                    <a:srgbClr val="FFFF00"/>
                  </a:buClr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>
                    <a:solidFill>
                      <a:srgbClr val="FFFF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q</a:t>
                </a:r>
              </a:p>
            </p:txBody>
          </p:sp>
        </p:grpSp>
        <p:grpSp>
          <p:nvGrpSpPr>
            <p:cNvPr id="8" name="Group 67"/>
            <p:cNvGrpSpPr>
              <a:grpSpLocks/>
            </p:cNvGrpSpPr>
            <p:nvPr/>
          </p:nvGrpSpPr>
          <p:grpSpPr bwMode="auto">
            <a:xfrm>
              <a:off x="5144" y="520"/>
              <a:ext cx="271" cy="517"/>
              <a:chOff x="5144" y="520"/>
              <a:chExt cx="271" cy="517"/>
            </a:xfrm>
          </p:grpSpPr>
          <p:sp>
            <p:nvSpPr>
              <p:cNvPr id="20548" name="Line 68"/>
              <p:cNvSpPr>
                <a:spLocks noChangeShapeType="1"/>
              </p:cNvSpPr>
              <p:nvPr/>
            </p:nvSpPr>
            <p:spPr bwMode="auto">
              <a:xfrm flipV="1">
                <a:off x="5280" y="519"/>
                <a:ext cx="1" cy="520"/>
              </a:xfrm>
              <a:prstGeom prst="line">
                <a:avLst/>
              </a:prstGeom>
              <a:noFill/>
              <a:ln w="50760">
                <a:solidFill>
                  <a:srgbClr val="FF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49" name="Oval 69"/>
              <p:cNvSpPr>
                <a:spLocks noChangeArrowheads="1"/>
              </p:cNvSpPr>
              <p:nvPr/>
            </p:nvSpPr>
            <p:spPr bwMode="auto">
              <a:xfrm>
                <a:off x="5144" y="656"/>
                <a:ext cx="272" cy="280"/>
              </a:xfrm>
              <a:prstGeom prst="ellipse">
                <a:avLst/>
              </a:prstGeom>
              <a:solidFill>
                <a:srgbClr val="FF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0000"/>
                  </a:lnSpc>
                  <a:buClr>
                    <a:srgbClr val="0000CC"/>
                  </a:buClr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>
                    <a:solidFill>
                      <a:srgbClr val="0000CC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q</a:t>
                </a:r>
              </a:p>
            </p:txBody>
          </p:sp>
        </p:grpSp>
        <p:sp>
          <p:nvSpPr>
            <p:cNvPr id="20550" name="Line 70"/>
            <p:cNvSpPr>
              <a:spLocks noChangeShapeType="1"/>
            </p:cNvSpPr>
            <p:nvPr/>
          </p:nvSpPr>
          <p:spPr bwMode="auto">
            <a:xfrm>
              <a:off x="4704" y="984"/>
              <a:ext cx="144" cy="1"/>
            </a:xfrm>
            <a:prstGeom prst="line">
              <a:avLst/>
            </a:prstGeom>
            <a:noFill/>
            <a:ln w="25560">
              <a:solidFill>
                <a:srgbClr val="993300"/>
              </a:solidFill>
              <a:miter lim="800000"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51" name="Line 71"/>
            <p:cNvSpPr>
              <a:spLocks noChangeShapeType="1"/>
            </p:cNvSpPr>
            <p:nvPr/>
          </p:nvSpPr>
          <p:spPr bwMode="auto">
            <a:xfrm>
              <a:off x="4752" y="648"/>
              <a:ext cx="168" cy="1"/>
            </a:xfrm>
            <a:prstGeom prst="line">
              <a:avLst/>
            </a:prstGeom>
            <a:noFill/>
            <a:ln w="25560">
              <a:solidFill>
                <a:srgbClr val="993300"/>
              </a:solidFill>
              <a:miter lim="800000"/>
              <a:headEnd type="triangle" w="med" len="med"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52" name="Line 72"/>
            <p:cNvSpPr>
              <a:spLocks noChangeShapeType="1"/>
            </p:cNvSpPr>
            <p:nvPr/>
          </p:nvSpPr>
          <p:spPr bwMode="auto">
            <a:xfrm>
              <a:off x="4248" y="744"/>
              <a:ext cx="88" cy="1"/>
            </a:xfrm>
            <a:prstGeom prst="line">
              <a:avLst/>
            </a:prstGeom>
            <a:noFill/>
            <a:ln w="1260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553" name="Rectangle 73"/>
          <p:cNvSpPr>
            <a:spLocks noChangeArrowheads="1"/>
          </p:cNvSpPr>
          <p:nvPr/>
        </p:nvSpPr>
        <p:spPr bwMode="auto">
          <a:xfrm>
            <a:off x="6883400" y="3262313"/>
            <a:ext cx="18415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74"/>
          <p:cNvGrpSpPr>
            <a:grpSpLocks/>
          </p:cNvGrpSpPr>
          <p:nvPr/>
        </p:nvGrpSpPr>
        <p:grpSpPr bwMode="auto">
          <a:xfrm>
            <a:off x="136525" y="2030413"/>
            <a:ext cx="3027363" cy="4303712"/>
            <a:chOff x="86" y="1279"/>
            <a:chExt cx="1907" cy="2711"/>
          </a:xfrm>
        </p:grpSpPr>
        <p:grpSp>
          <p:nvGrpSpPr>
            <p:cNvPr id="10" name="Group 75"/>
            <p:cNvGrpSpPr>
              <a:grpSpLocks/>
            </p:cNvGrpSpPr>
            <p:nvPr/>
          </p:nvGrpSpPr>
          <p:grpSpPr bwMode="auto">
            <a:xfrm>
              <a:off x="465" y="1279"/>
              <a:ext cx="1036" cy="2711"/>
              <a:chOff x="465" y="1279"/>
              <a:chExt cx="1036" cy="2711"/>
            </a:xfrm>
          </p:grpSpPr>
          <p:sp>
            <p:nvSpPr>
              <p:cNvPr id="20556" name="Rectangle 76"/>
              <p:cNvSpPr>
                <a:spLocks noChangeArrowheads="1"/>
              </p:cNvSpPr>
              <p:nvPr/>
            </p:nvSpPr>
            <p:spPr bwMode="auto">
              <a:xfrm>
                <a:off x="790" y="3607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57" name="Rectangle 77"/>
              <p:cNvSpPr>
                <a:spLocks noChangeArrowheads="1"/>
              </p:cNvSpPr>
              <p:nvPr/>
            </p:nvSpPr>
            <p:spPr bwMode="auto">
              <a:xfrm>
                <a:off x="790" y="3127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58" name="Rectangle 78"/>
              <p:cNvSpPr>
                <a:spLocks noChangeArrowheads="1"/>
              </p:cNvSpPr>
              <p:nvPr/>
            </p:nvSpPr>
            <p:spPr bwMode="auto">
              <a:xfrm>
                <a:off x="790" y="2495"/>
                <a:ext cx="712" cy="152"/>
              </a:xfrm>
              <a:prstGeom prst="rect">
                <a:avLst/>
              </a:prstGeom>
              <a:solidFill>
                <a:srgbClr val="B2B2B2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59" name="Rectangle 79"/>
              <p:cNvSpPr>
                <a:spLocks noChangeArrowheads="1"/>
              </p:cNvSpPr>
              <p:nvPr/>
            </p:nvSpPr>
            <p:spPr bwMode="auto">
              <a:xfrm>
                <a:off x="790" y="3759"/>
                <a:ext cx="712" cy="152"/>
              </a:xfrm>
              <a:prstGeom prst="rect">
                <a:avLst/>
              </a:prstGeom>
              <a:solidFill>
                <a:srgbClr val="B2B2B2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60" name="Rectangle 80"/>
              <p:cNvSpPr>
                <a:spLocks noChangeArrowheads="1"/>
              </p:cNvSpPr>
              <p:nvPr/>
            </p:nvSpPr>
            <p:spPr bwMode="auto">
              <a:xfrm>
                <a:off x="790" y="2975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61" name="Rectangle 81"/>
              <p:cNvSpPr>
                <a:spLocks noChangeArrowheads="1"/>
              </p:cNvSpPr>
              <p:nvPr/>
            </p:nvSpPr>
            <p:spPr bwMode="auto">
              <a:xfrm>
                <a:off x="790" y="2343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62" name="Rectangle 82"/>
              <p:cNvSpPr>
                <a:spLocks noChangeArrowheads="1"/>
              </p:cNvSpPr>
              <p:nvPr/>
            </p:nvSpPr>
            <p:spPr bwMode="auto">
              <a:xfrm>
                <a:off x="790" y="3279"/>
                <a:ext cx="712" cy="152"/>
              </a:xfrm>
              <a:prstGeom prst="rect">
                <a:avLst/>
              </a:prstGeom>
              <a:solidFill>
                <a:srgbClr val="B2B2B2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63" name="Rectangle 83"/>
              <p:cNvSpPr>
                <a:spLocks noChangeArrowheads="1"/>
              </p:cNvSpPr>
              <p:nvPr/>
            </p:nvSpPr>
            <p:spPr bwMode="auto">
              <a:xfrm>
                <a:off x="790" y="2823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64" name="Rectangle 84"/>
              <p:cNvSpPr>
                <a:spLocks noChangeArrowheads="1"/>
              </p:cNvSpPr>
              <p:nvPr/>
            </p:nvSpPr>
            <p:spPr bwMode="auto">
              <a:xfrm>
                <a:off x="790" y="2191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65" name="Rectangle 85"/>
              <p:cNvSpPr>
                <a:spLocks noChangeArrowheads="1"/>
              </p:cNvSpPr>
              <p:nvPr/>
            </p:nvSpPr>
            <p:spPr bwMode="auto">
              <a:xfrm>
                <a:off x="790" y="2039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66" name="Rectangle 86"/>
              <p:cNvSpPr>
                <a:spLocks noChangeArrowheads="1"/>
              </p:cNvSpPr>
              <p:nvPr/>
            </p:nvSpPr>
            <p:spPr bwMode="auto">
              <a:xfrm>
                <a:off x="790" y="1735"/>
                <a:ext cx="712" cy="152"/>
              </a:xfrm>
              <a:prstGeom prst="rect">
                <a:avLst/>
              </a:prstGeom>
              <a:solidFill>
                <a:srgbClr val="B2B2B2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67" name="Rectangle 87"/>
              <p:cNvSpPr>
                <a:spLocks noChangeArrowheads="1"/>
              </p:cNvSpPr>
              <p:nvPr/>
            </p:nvSpPr>
            <p:spPr bwMode="auto">
              <a:xfrm>
                <a:off x="790" y="1431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68" name="Rectangle 88"/>
              <p:cNvSpPr>
                <a:spLocks noChangeArrowheads="1"/>
              </p:cNvSpPr>
              <p:nvPr/>
            </p:nvSpPr>
            <p:spPr bwMode="auto">
              <a:xfrm>
                <a:off x="790" y="1583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69" name="Rectangle 89"/>
              <p:cNvSpPr>
                <a:spLocks noChangeArrowheads="1"/>
              </p:cNvSpPr>
              <p:nvPr/>
            </p:nvSpPr>
            <p:spPr bwMode="auto">
              <a:xfrm>
                <a:off x="790" y="1279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70" name="Text Box 90"/>
              <p:cNvSpPr txBox="1">
                <a:spLocks noChangeArrowheads="1"/>
              </p:cNvSpPr>
              <p:nvPr/>
            </p:nvSpPr>
            <p:spPr bwMode="auto">
              <a:xfrm>
                <a:off x="507" y="3759"/>
                <a:ext cx="276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0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-+</a:t>
                </a:r>
              </a:p>
            </p:txBody>
          </p:sp>
          <p:sp>
            <p:nvSpPr>
              <p:cNvPr id="20571" name="Text Box 91"/>
              <p:cNvSpPr txBox="1">
                <a:spLocks noChangeArrowheads="1"/>
              </p:cNvSpPr>
              <p:nvPr/>
            </p:nvSpPr>
            <p:spPr bwMode="auto">
              <a:xfrm>
                <a:off x="501" y="3268"/>
                <a:ext cx="253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1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+-</a:t>
                </a:r>
              </a:p>
            </p:txBody>
          </p:sp>
          <p:sp>
            <p:nvSpPr>
              <p:cNvPr id="20572" name="Text Box 92"/>
              <p:cNvSpPr txBox="1">
                <a:spLocks noChangeArrowheads="1"/>
              </p:cNvSpPr>
              <p:nvPr/>
            </p:nvSpPr>
            <p:spPr bwMode="auto">
              <a:xfrm>
                <a:off x="507" y="3575"/>
                <a:ext cx="247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1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--</a:t>
                </a:r>
              </a:p>
            </p:txBody>
          </p:sp>
          <p:sp>
            <p:nvSpPr>
              <p:cNvPr id="20573" name="Text Box 93"/>
              <p:cNvSpPr txBox="1">
                <a:spLocks noChangeArrowheads="1"/>
              </p:cNvSpPr>
              <p:nvPr/>
            </p:nvSpPr>
            <p:spPr bwMode="auto">
              <a:xfrm>
                <a:off x="500" y="3113"/>
                <a:ext cx="283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0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++</a:t>
                </a:r>
              </a:p>
            </p:txBody>
          </p:sp>
          <p:sp>
            <p:nvSpPr>
              <p:cNvPr id="20574" name="Text Box 94"/>
              <p:cNvSpPr txBox="1">
                <a:spLocks noChangeArrowheads="1"/>
              </p:cNvSpPr>
              <p:nvPr/>
            </p:nvSpPr>
            <p:spPr bwMode="auto">
              <a:xfrm>
                <a:off x="500" y="2975"/>
                <a:ext cx="260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1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++</a:t>
                </a:r>
              </a:p>
            </p:txBody>
          </p:sp>
          <p:sp>
            <p:nvSpPr>
              <p:cNvPr id="20575" name="Text Box 95"/>
              <p:cNvSpPr txBox="1">
                <a:spLocks noChangeArrowheads="1"/>
              </p:cNvSpPr>
              <p:nvPr/>
            </p:nvSpPr>
            <p:spPr bwMode="auto">
              <a:xfrm>
                <a:off x="477" y="2823"/>
                <a:ext cx="283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2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++</a:t>
                </a:r>
              </a:p>
            </p:txBody>
          </p:sp>
          <p:sp>
            <p:nvSpPr>
              <p:cNvPr id="20576" name="Text Box 96"/>
              <p:cNvSpPr txBox="1">
                <a:spLocks noChangeArrowheads="1"/>
              </p:cNvSpPr>
              <p:nvPr/>
            </p:nvSpPr>
            <p:spPr bwMode="auto">
              <a:xfrm>
                <a:off x="478" y="2458"/>
                <a:ext cx="276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2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-+</a:t>
                </a:r>
              </a:p>
            </p:txBody>
          </p:sp>
          <p:sp>
            <p:nvSpPr>
              <p:cNvPr id="20577" name="Text Box 97"/>
              <p:cNvSpPr txBox="1">
                <a:spLocks noChangeArrowheads="1"/>
              </p:cNvSpPr>
              <p:nvPr/>
            </p:nvSpPr>
            <p:spPr bwMode="auto">
              <a:xfrm>
                <a:off x="501" y="2311"/>
                <a:ext cx="247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1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--</a:t>
                </a:r>
              </a:p>
            </p:txBody>
          </p:sp>
          <p:sp>
            <p:nvSpPr>
              <p:cNvPr id="20578" name="Text Box 98"/>
              <p:cNvSpPr txBox="1">
                <a:spLocks noChangeArrowheads="1"/>
              </p:cNvSpPr>
              <p:nvPr/>
            </p:nvSpPr>
            <p:spPr bwMode="auto">
              <a:xfrm>
                <a:off x="490" y="2148"/>
                <a:ext cx="269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2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--</a:t>
                </a:r>
              </a:p>
            </p:txBody>
          </p:sp>
          <p:sp>
            <p:nvSpPr>
              <p:cNvPr id="20579" name="Text Box 99"/>
              <p:cNvSpPr txBox="1">
                <a:spLocks noChangeArrowheads="1"/>
              </p:cNvSpPr>
              <p:nvPr/>
            </p:nvSpPr>
            <p:spPr bwMode="auto">
              <a:xfrm>
                <a:off x="501" y="2023"/>
                <a:ext cx="269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3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--</a:t>
                </a:r>
              </a:p>
            </p:txBody>
          </p:sp>
          <p:sp>
            <p:nvSpPr>
              <p:cNvPr id="20580" name="Text Box 100"/>
              <p:cNvSpPr txBox="1">
                <a:spLocks noChangeArrowheads="1"/>
              </p:cNvSpPr>
              <p:nvPr/>
            </p:nvSpPr>
            <p:spPr bwMode="auto">
              <a:xfrm>
                <a:off x="477" y="1279"/>
                <a:ext cx="283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4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++</a:t>
                </a:r>
              </a:p>
            </p:txBody>
          </p:sp>
          <p:sp>
            <p:nvSpPr>
              <p:cNvPr id="20581" name="Text Box 101"/>
              <p:cNvSpPr txBox="1">
                <a:spLocks noChangeArrowheads="1"/>
              </p:cNvSpPr>
              <p:nvPr/>
            </p:nvSpPr>
            <p:spPr bwMode="auto">
              <a:xfrm>
                <a:off x="477" y="1583"/>
                <a:ext cx="283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2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++</a:t>
                </a:r>
              </a:p>
            </p:txBody>
          </p:sp>
          <p:sp>
            <p:nvSpPr>
              <p:cNvPr id="20582" name="Text Box 102"/>
              <p:cNvSpPr txBox="1">
                <a:spLocks noChangeArrowheads="1"/>
              </p:cNvSpPr>
              <p:nvPr/>
            </p:nvSpPr>
            <p:spPr bwMode="auto">
              <a:xfrm>
                <a:off x="465" y="1431"/>
                <a:ext cx="283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3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++</a:t>
                </a:r>
              </a:p>
            </p:txBody>
          </p:sp>
          <p:sp>
            <p:nvSpPr>
              <p:cNvPr id="20583" name="Text Box 103"/>
              <p:cNvSpPr txBox="1">
                <a:spLocks noChangeArrowheads="1"/>
              </p:cNvSpPr>
              <p:nvPr/>
            </p:nvSpPr>
            <p:spPr bwMode="auto">
              <a:xfrm>
                <a:off x="472" y="1735"/>
                <a:ext cx="276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3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+-</a:t>
                </a:r>
              </a:p>
            </p:txBody>
          </p:sp>
        </p:grpSp>
        <p:sp>
          <p:nvSpPr>
            <p:cNvPr id="20584" name="Text Box 104"/>
            <p:cNvSpPr txBox="1">
              <a:spLocks noChangeArrowheads="1"/>
            </p:cNvSpPr>
            <p:nvPr/>
          </p:nvSpPr>
          <p:spPr bwMode="auto">
            <a:xfrm>
              <a:off x="1604" y="3575"/>
              <a:ext cx="391" cy="4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buClr>
                  <a:srgbClr val="9966FF"/>
                </a:buClr>
                <a:buFont typeface="Comic Sans M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>
                  <a:solidFill>
                    <a:srgbClr val="9966FF"/>
                  </a:solidFill>
                  <a:latin typeface="Comic Sans MS" charset="0"/>
                  <a:ea typeface="DejaVu Sans" charset="0"/>
                  <a:cs typeface="DejaVu Sans" charset="0"/>
                </a:rPr>
                <a:t>S=1</a:t>
              </a:r>
            </a:p>
            <a:p>
              <a:pPr>
                <a:lnSpc>
                  <a:spcPct val="100000"/>
                </a:lnSpc>
                <a:buClr>
                  <a:srgbClr val="969696"/>
                </a:buClr>
                <a:buFont typeface="Comic Sans M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>
                  <a:solidFill>
                    <a:srgbClr val="969696"/>
                  </a:solidFill>
                  <a:latin typeface="Comic Sans MS" charset="0"/>
                  <a:ea typeface="DejaVu Sans" charset="0"/>
                  <a:cs typeface="DejaVu Sans" charset="0"/>
                </a:rPr>
                <a:t>S=0</a:t>
              </a:r>
            </a:p>
          </p:txBody>
        </p:sp>
        <p:sp>
          <p:nvSpPr>
            <p:cNvPr id="20585" name="Text Box 105"/>
            <p:cNvSpPr txBox="1">
              <a:spLocks noChangeArrowheads="1"/>
            </p:cNvSpPr>
            <p:nvPr/>
          </p:nvSpPr>
          <p:spPr bwMode="auto">
            <a:xfrm>
              <a:off x="86" y="3680"/>
              <a:ext cx="356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buClr>
                  <a:srgbClr val="3333CC"/>
                </a:buClr>
                <a:buFont typeface="Comic Sans M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3333CC"/>
                  </a:solidFill>
                  <a:latin typeface="Comic Sans MS" charset="0"/>
                  <a:ea typeface="DejaVu Sans" charset="0"/>
                  <a:cs typeface="DejaVu Sans" charset="0"/>
                </a:rPr>
                <a:t>L=0</a:t>
              </a:r>
            </a:p>
          </p:txBody>
        </p:sp>
        <p:sp>
          <p:nvSpPr>
            <p:cNvPr id="20586" name="Rectangle 106"/>
            <p:cNvSpPr>
              <a:spLocks noChangeArrowheads="1"/>
            </p:cNvSpPr>
            <p:nvPr/>
          </p:nvSpPr>
          <p:spPr bwMode="auto">
            <a:xfrm>
              <a:off x="86" y="2997"/>
              <a:ext cx="333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buClr>
                  <a:srgbClr val="3333CC"/>
                </a:buClr>
                <a:buFont typeface="Comic Sans M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3333CC"/>
                  </a:solidFill>
                  <a:latin typeface="Comic Sans MS" charset="0"/>
                  <a:ea typeface="DejaVu Sans" charset="0"/>
                  <a:cs typeface="DejaVu Sans" charset="0"/>
                </a:rPr>
                <a:t>L=1</a:t>
              </a:r>
            </a:p>
          </p:txBody>
        </p:sp>
        <p:sp>
          <p:nvSpPr>
            <p:cNvPr id="20587" name="Rectangle 107"/>
            <p:cNvSpPr>
              <a:spLocks noChangeArrowheads="1"/>
            </p:cNvSpPr>
            <p:nvPr/>
          </p:nvSpPr>
          <p:spPr bwMode="auto">
            <a:xfrm>
              <a:off x="109" y="2227"/>
              <a:ext cx="356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buClr>
                  <a:srgbClr val="3333CC"/>
                </a:buClr>
                <a:buFont typeface="Comic Sans M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3333CC"/>
                  </a:solidFill>
                  <a:latin typeface="Comic Sans MS" charset="0"/>
                  <a:ea typeface="DejaVu Sans" charset="0"/>
                  <a:cs typeface="DejaVu Sans" charset="0"/>
                </a:rPr>
                <a:t>L=2</a:t>
              </a:r>
            </a:p>
          </p:txBody>
        </p:sp>
        <p:sp>
          <p:nvSpPr>
            <p:cNvPr id="20588" name="Rectangle 108"/>
            <p:cNvSpPr>
              <a:spLocks noChangeArrowheads="1"/>
            </p:cNvSpPr>
            <p:nvPr/>
          </p:nvSpPr>
          <p:spPr bwMode="auto">
            <a:xfrm>
              <a:off x="109" y="1487"/>
              <a:ext cx="356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buClr>
                  <a:srgbClr val="3333CC"/>
                </a:buClr>
                <a:buFont typeface="Comic Sans M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3333CC"/>
                  </a:solidFill>
                  <a:latin typeface="Comic Sans MS" charset="0"/>
                  <a:ea typeface="DejaVu Sans" charset="0"/>
                  <a:cs typeface="DejaVu Sans" charset="0"/>
                </a:rPr>
                <a:t>L=3</a:t>
              </a:r>
            </a:p>
          </p:txBody>
        </p:sp>
      </p:grpSp>
      <p:sp>
        <p:nvSpPr>
          <p:cNvPr id="20589" name="Text Box 109"/>
          <p:cNvSpPr txBox="1">
            <a:spLocks noChangeArrowheads="1"/>
          </p:cNvSpPr>
          <p:nvPr/>
        </p:nvSpPr>
        <p:spPr bwMode="auto">
          <a:xfrm>
            <a:off x="1198563" y="798513"/>
            <a:ext cx="160972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buClr>
                <a:srgbClr val="0000FF"/>
              </a:buClr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Mesons</a:t>
            </a:r>
          </a:p>
        </p:txBody>
      </p:sp>
      <p:graphicFrame>
        <p:nvGraphicFramePr>
          <p:cNvPr id="20590" name="Object 110"/>
          <p:cNvGraphicFramePr>
            <a:graphicFrameLocks noChangeAspect="1"/>
          </p:cNvGraphicFramePr>
          <p:nvPr/>
        </p:nvGraphicFramePr>
        <p:xfrm>
          <a:off x="4495800" y="3270250"/>
          <a:ext cx="152400" cy="317500"/>
        </p:xfrm>
        <a:graphic>
          <a:graphicData uri="http://schemas.openxmlformats.org/presentationml/2006/ole">
            <p:oleObj spid="_x0000_s53250" name="Equation" r:id="rId4" imgW="76200" imgH="177800" progId="Equation.3">
              <p:embed/>
            </p:oleObj>
          </a:graphicData>
        </a:graphic>
      </p:graphicFrame>
      <p:sp>
        <p:nvSpPr>
          <p:cNvPr id="20591" name="Text Box 111"/>
          <p:cNvSpPr txBox="1">
            <a:spLocks noChangeArrowheads="1"/>
          </p:cNvSpPr>
          <p:nvPr/>
        </p:nvSpPr>
        <p:spPr bwMode="auto">
          <a:xfrm>
            <a:off x="3551238" y="5859463"/>
            <a:ext cx="12096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Font typeface="Symbol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  <a:latin typeface="Symbol" charset="2"/>
                <a:ea typeface="DejaVu Sans" charset="0"/>
                <a:cs typeface="DejaVu Sans" charset="0"/>
              </a:rPr>
              <a:t></a:t>
            </a:r>
            <a:r>
              <a:rPr lang="en-GB">
                <a:solidFill>
                  <a:srgbClr val="000000"/>
                </a:solidFill>
                <a:latin typeface="Comic Sans MS" charset="0"/>
                <a:ea typeface="DejaVu Sans" charset="0"/>
                <a:cs typeface="DejaVu Sans" charset="0"/>
              </a:rPr>
              <a:t>,K,</a:t>
            </a:r>
            <a:r>
              <a:rPr lang="en-GB">
                <a:solidFill>
                  <a:srgbClr val="000000"/>
                </a:solidFill>
                <a:latin typeface="Symbol" charset="2"/>
                <a:ea typeface="DejaVu Sans" charset="0"/>
                <a:cs typeface="DejaVu Sans" charset="0"/>
              </a:rPr>
              <a:t></a:t>
            </a:r>
            <a:r>
              <a:rPr lang="en-GB">
                <a:solidFill>
                  <a:srgbClr val="000000"/>
                </a:solidFill>
                <a:latin typeface="Comic Sans MS" charset="0"/>
                <a:ea typeface="DejaVu Sans" charset="0"/>
                <a:cs typeface="DejaVu Sans" charset="0"/>
              </a:rPr>
              <a:t>,</a:t>
            </a:r>
            <a:r>
              <a:rPr lang="en-GB">
                <a:solidFill>
                  <a:srgbClr val="000000"/>
                </a:solidFill>
                <a:latin typeface="Symbol" charset="2"/>
                <a:ea typeface="DejaVu Sans" charset="0"/>
                <a:cs typeface="DejaVu Sans" charset="0"/>
              </a:rPr>
              <a:t></a:t>
            </a:r>
            <a:r>
              <a:rPr lang="en-GB">
                <a:solidFill>
                  <a:srgbClr val="000000"/>
                </a:solidFill>
                <a:latin typeface="Comic Sans MS" charset="0"/>
                <a:ea typeface="DejaVu Sans" charset="0"/>
                <a:cs typeface="DejaVu Sans" charset="0"/>
              </a:rPr>
              <a:t>’</a:t>
            </a:r>
          </a:p>
        </p:txBody>
      </p:sp>
      <p:sp>
        <p:nvSpPr>
          <p:cNvPr id="20592" name="Text Box 112"/>
          <p:cNvSpPr txBox="1">
            <a:spLocks noChangeArrowheads="1"/>
          </p:cNvSpPr>
          <p:nvPr/>
        </p:nvSpPr>
        <p:spPr bwMode="auto">
          <a:xfrm>
            <a:off x="3551238" y="5372100"/>
            <a:ext cx="13144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Font typeface="Symbol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  <a:latin typeface="Symbol" charset="2"/>
                <a:ea typeface="DejaVu Sans" charset="0"/>
                <a:cs typeface="DejaVu Sans" charset="0"/>
              </a:rPr>
              <a:t></a:t>
            </a:r>
            <a:r>
              <a:rPr lang="en-GB">
                <a:solidFill>
                  <a:srgbClr val="000000"/>
                </a:solidFill>
                <a:latin typeface="Comic Sans MS" charset="0"/>
                <a:ea typeface="DejaVu Sans" charset="0"/>
                <a:cs typeface="DejaVu Sans" charset="0"/>
              </a:rPr>
              <a:t>,K*,</a:t>
            </a:r>
            <a:r>
              <a:rPr lang="en-GB">
                <a:solidFill>
                  <a:srgbClr val="000000"/>
                </a:solidFill>
                <a:latin typeface="Symbol" charset="2"/>
                <a:ea typeface="DejaVu Sans" charset="0"/>
                <a:cs typeface="DejaVu Sans" charset="0"/>
              </a:rPr>
              <a:t></a:t>
            </a:r>
            <a:r>
              <a:rPr lang="en-GB">
                <a:solidFill>
                  <a:srgbClr val="000000"/>
                </a:solidFill>
                <a:latin typeface="Comic Sans MS" charset="0"/>
                <a:ea typeface="DejaVu Sans" charset="0"/>
                <a:cs typeface="DejaVu Sans" charset="0"/>
              </a:rPr>
              <a:t>,</a:t>
            </a:r>
            <a:r>
              <a:rPr lang="en-GB">
                <a:solidFill>
                  <a:srgbClr val="000000"/>
                </a:solidFill>
                <a:latin typeface="Symbol" charset="2"/>
                <a:ea typeface="DejaVu Sans" charset="0"/>
                <a:cs typeface="DejaVu Sans" charset="0"/>
              </a:rPr>
              <a:t></a:t>
            </a:r>
          </a:p>
        </p:txBody>
      </p:sp>
      <p:sp>
        <p:nvSpPr>
          <p:cNvPr id="20593" name="Text Box 113"/>
          <p:cNvSpPr txBox="1">
            <a:spLocks noChangeArrowheads="1"/>
          </p:cNvSpPr>
          <p:nvPr/>
        </p:nvSpPr>
        <p:spPr bwMode="auto">
          <a:xfrm>
            <a:off x="3659188" y="4632325"/>
            <a:ext cx="1208087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  <a:latin typeface="Comic Sans MS" charset="0"/>
                <a:ea typeface="DejaVu Sans" charset="0"/>
                <a:cs typeface="DejaVu Sans" charset="0"/>
              </a:rPr>
              <a:t>b,K,h,h’</a:t>
            </a:r>
          </a:p>
        </p:txBody>
      </p:sp>
      <p:sp>
        <p:nvSpPr>
          <p:cNvPr id="20594" name="Text Box 114"/>
          <p:cNvSpPr txBox="1">
            <a:spLocks noChangeArrowheads="1"/>
          </p:cNvSpPr>
          <p:nvPr/>
        </p:nvSpPr>
        <p:spPr bwMode="auto">
          <a:xfrm>
            <a:off x="3660775" y="4140200"/>
            <a:ext cx="113982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  <a:latin typeface="Comic Sans MS" charset="0"/>
                <a:ea typeface="DejaVu Sans" charset="0"/>
                <a:cs typeface="DejaVu Sans" charset="0"/>
              </a:rPr>
              <a:t>a,K,f,f’</a:t>
            </a:r>
          </a:p>
        </p:txBody>
      </p:sp>
      <p:sp>
        <p:nvSpPr>
          <p:cNvPr id="20595" name="Text Box 115"/>
          <p:cNvSpPr txBox="1">
            <a:spLocks noChangeArrowheads="1"/>
          </p:cNvSpPr>
          <p:nvPr/>
        </p:nvSpPr>
        <p:spPr bwMode="auto">
          <a:xfrm>
            <a:off x="3551238" y="3440113"/>
            <a:ext cx="12096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Font typeface="Symbol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  <a:latin typeface="Symbol" charset="2"/>
                <a:ea typeface="DejaVu Sans" charset="0"/>
                <a:cs typeface="DejaVu Sans" charset="0"/>
              </a:rPr>
              <a:t></a:t>
            </a:r>
            <a:r>
              <a:rPr lang="en-GB">
                <a:solidFill>
                  <a:srgbClr val="000000"/>
                </a:solidFill>
                <a:latin typeface="Comic Sans MS" charset="0"/>
                <a:ea typeface="DejaVu Sans" charset="0"/>
                <a:cs typeface="DejaVu Sans" charset="0"/>
              </a:rPr>
              <a:t>,K,</a:t>
            </a:r>
            <a:r>
              <a:rPr lang="en-GB">
                <a:solidFill>
                  <a:srgbClr val="000000"/>
                </a:solidFill>
                <a:latin typeface="Symbol" charset="2"/>
                <a:ea typeface="DejaVu Sans" charset="0"/>
                <a:cs typeface="DejaVu Sans" charset="0"/>
              </a:rPr>
              <a:t></a:t>
            </a:r>
            <a:r>
              <a:rPr lang="en-GB">
                <a:solidFill>
                  <a:srgbClr val="000000"/>
                </a:solidFill>
                <a:latin typeface="Comic Sans MS" charset="0"/>
                <a:ea typeface="DejaVu Sans" charset="0"/>
                <a:cs typeface="DejaVu Sans" charset="0"/>
              </a:rPr>
              <a:t>,</a:t>
            </a:r>
            <a:r>
              <a:rPr lang="en-GB">
                <a:solidFill>
                  <a:srgbClr val="000000"/>
                </a:solidFill>
                <a:latin typeface="Symbol" charset="2"/>
                <a:ea typeface="DejaVu Sans" charset="0"/>
                <a:cs typeface="DejaVu Sans" charset="0"/>
              </a:rPr>
              <a:t></a:t>
            </a:r>
            <a:r>
              <a:rPr lang="en-GB">
                <a:solidFill>
                  <a:srgbClr val="000000"/>
                </a:solidFill>
                <a:latin typeface="Comic Sans MS" charset="0"/>
                <a:ea typeface="DejaVu Sans" charset="0"/>
                <a:cs typeface="DejaVu Sans" charset="0"/>
              </a:rPr>
              <a:t>’</a:t>
            </a:r>
          </a:p>
        </p:txBody>
      </p:sp>
      <p:sp>
        <p:nvSpPr>
          <p:cNvPr id="20596" name="Text Box 116"/>
          <p:cNvSpPr txBox="1">
            <a:spLocks noChangeArrowheads="1"/>
          </p:cNvSpPr>
          <p:nvPr/>
        </p:nvSpPr>
        <p:spPr bwMode="auto">
          <a:xfrm>
            <a:off x="3551238" y="2870200"/>
            <a:ext cx="131445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Font typeface="Symbol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  <a:latin typeface="Symbol" charset="2"/>
                <a:ea typeface="DejaVu Sans" charset="0"/>
                <a:cs typeface="DejaVu Sans" charset="0"/>
              </a:rPr>
              <a:t></a:t>
            </a:r>
            <a:r>
              <a:rPr lang="en-GB">
                <a:solidFill>
                  <a:srgbClr val="000000"/>
                </a:solidFill>
                <a:latin typeface="Comic Sans MS" charset="0"/>
                <a:ea typeface="DejaVu Sans" charset="0"/>
                <a:cs typeface="DejaVu Sans" charset="0"/>
              </a:rPr>
              <a:t>,K*,</a:t>
            </a:r>
            <a:r>
              <a:rPr lang="en-GB">
                <a:solidFill>
                  <a:srgbClr val="000000"/>
                </a:solidFill>
                <a:latin typeface="Symbol" charset="2"/>
                <a:ea typeface="DejaVu Sans" charset="0"/>
                <a:cs typeface="DejaVu Sans" charset="0"/>
              </a:rPr>
              <a:t></a:t>
            </a:r>
            <a:r>
              <a:rPr lang="en-GB">
                <a:solidFill>
                  <a:srgbClr val="000000"/>
                </a:solidFill>
                <a:latin typeface="Comic Sans MS" charset="0"/>
                <a:ea typeface="DejaVu Sans" charset="0"/>
                <a:cs typeface="DejaVu Sans" charset="0"/>
              </a:rPr>
              <a:t>,</a:t>
            </a:r>
            <a:r>
              <a:rPr lang="en-GB">
                <a:solidFill>
                  <a:srgbClr val="000000"/>
                </a:solidFill>
                <a:latin typeface="Symbol" charset="2"/>
                <a:ea typeface="DejaVu Sans" charset="0"/>
                <a:cs typeface="DejaVu Sans" charset="0"/>
              </a:rPr>
              <a:t></a:t>
            </a:r>
          </a:p>
        </p:txBody>
      </p:sp>
      <p:sp>
        <p:nvSpPr>
          <p:cNvPr id="20597" name="AutoShape 117"/>
          <p:cNvSpPr>
            <a:spLocks/>
          </p:cNvSpPr>
          <p:nvPr/>
        </p:nvSpPr>
        <p:spPr bwMode="auto">
          <a:xfrm>
            <a:off x="4868863" y="2959100"/>
            <a:ext cx="655637" cy="3249613"/>
          </a:xfrm>
          <a:prstGeom prst="rightBrace">
            <a:avLst>
              <a:gd name="adj1" fmla="val 41304"/>
              <a:gd name="adj2" fmla="val 50000"/>
            </a:avLst>
          </a:prstGeom>
          <a:noFill/>
          <a:ln w="25560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98" name="Text Box 118"/>
          <p:cNvSpPr txBox="1">
            <a:spLocks noChangeArrowheads="1"/>
          </p:cNvSpPr>
          <p:nvPr/>
        </p:nvSpPr>
        <p:spPr bwMode="auto">
          <a:xfrm>
            <a:off x="5540375" y="2846388"/>
            <a:ext cx="2585473" cy="9255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CC0066"/>
              </a:buClr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CC0066"/>
                </a:solidFill>
                <a:latin typeface="Comic Sans MS" charset="0"/>
                <a:ea typeface="DejaVu Sans" charset="0"/>
                <a:cs typeface="DejaVu Sans" charset="0"/>
              </a:rPr>
              <a:t>Mesons come in </a:t>
            </a:r>
            <a:endParaRPr lang="en-GB" dirty="0" smtClean="0">
              <a:solidFill>
                <a:srgbClr val="CC0066"/>
              </a:solidFill>
              <a:latin typeface="Comic Sans MS" charset="0"/>
              <a:ea typeface="DejaVu Sans" charset="0"/>
              <a:cs typeface="DejaVu Sans" charset="0"/>
            </a:endParaRPr>
          </a:p>
          <a:p>
            <a:pPr>
              <a:lnSpc>
                <a:spcPct val="100000"/>
              </a:lnSpc>
              <a:buClr>
                <a:srgbClr val="CC0066"/>
              </a:buClr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 smtClean="0">
                <a:solidFill>
                  <a:srgbClr val="CC0066"/>
                </a:solidFill>
                <a:latin typeface="Comic Sans MS" charset="0"/>
                <a:ea typeface="DejaVu Sans" charset="0"/>
                <a:cs typeface="DejaVu Sans" charset="0"/>
              </a:rPr>
              <a:t>nonets</a:t>
            </a:r>
            <a:r>
              <a:rPr lang="en-GB" dirty="0" smtClean="0">
                <a:solidFill>
                  <a:srgbClr val="CC0066"/>
                </a:solidFill>
                <a:latin typeface="Comic Sans MS" charset="0"/>
                <a:ea typeface="DejaVu Sans" charset="0"/>
                <a:cs typeface="DejaVu Sans" charset="0"/>
              </a:rPr>
              <a:t> </a:t>
            </a:r>
            <a:r>
              <a:rPr lang="en-GB" dirty="0">
                <a:solidFill>
                  <a:srgbClr val="CC0066"/>
                </a:solidFill>
                <a:latin typeface="Comic Sans MS" charset="0"/>
                <a:ea typeface="DejaVu Sans" charset="0"/>
                <a:cs typeface="DejaVu Sans" charset="0"/>
              </a:rPr>
              <a:t>of the same</a:t>
            </a:r>
          </a:p>
          <a:p>
            <a:pPr>
              <a:lnSpc>
                <a:spcPct val="100000"/>
              </a:lnSpc>
              <a:buClr>
                <a:srgbClr val="CC0066"/>
              </a:buClr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CC0066"/>
                </a:solidFill>
                <a:latin typeface="Comic Sans MS" charset="0"/>
                <a:ea typeface="DejaVu Sans" charset="0"/>
                <a:cs typeface="DejaVu Sans" charset="0"/>
              </a:rPr>
              <a:t>J</a:t>
            </a:r>
            <a:r>
              <a:rPr lang="en-GB" baseline="30000" dirty="0">
                <a:solidFill>
                  <a:srgbClr val="CC0066"/>
                </a:solidFill>
                <a:latin typeface="Comic Sans MS" charset="0"/>
                <a:ea typeface="DejaVu Sans" charset="0"/>
                <a:cs typeface="DejaVu Sans" charset="0"/>
              </a:rPr>
              <a:t>PC</a:t>
            </a:r>
            <a:r>
              <a:rPr lang="en-GB" dirty="0">
                <a:solidFill>
                  <a:srgbClr val="CC0066"/>
                </a:solidFill>
                <a:latin typeface="Comic Sans MS" charset="0"/>
                <a:ea typeface="DejaVu Sans" charset="0"/>
                <a:cs typeface="DejaVu Sans" charset="0"/>
              </a:rPr>
              <a:t> Quantum Numbers</a:t>
            </a:r>
          </a:p>
        </p:txBody>
      </p:sp>
      <p:sp>
        <p:nvSpPr>
          <p:cNvPr id="20599" name="Text Box 119"/>
          <p:cNvSpPr txBox="1">
            <a:spLocks noChangeArrowheads="1"/>
          </p:cNvSpPr>
          <p:nvPr/>
        </p:nvSpPr>
        <p:spPr bwMode="auto">
          <a:xfrm>
            <a:off x="5516563" y="4772025"/>
            <a:ext cx="2531334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000FF"/>
              </a:buClr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SU(3) is broken</a:t>
            </a:r>
            <a:endParaRPr lang="en-GB" dirty="0" smtClean="0">
              <a:solidFill>
                <a:srgbClr val="0000FF"/>
              </a:solidFill>
              <a:latin typeface="Comic Sans MS" charset="0"/>
              <a:ea typeface="DejaVu Sans" charset="0"/>
              <a:cs typeface="DejaVu Sans" charset="0"/>
            </a:endParaRPr>
          </a:p>
          <a:p>
            <a:pPr>
              <a:lnSpc>
                <a:spcPct val="100000"/>
              </a:lnSpc>
              <a:buClr>
                <a:srgbClr val="0000FF"/>
              </a:buClr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last </a:t>
            </a:r>
            <a:r>
              <a:rPr lang="en-GB" dirty="0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two members mix</a:t>
            </a:r>
          </a:p>
        </p:txBody>
      </p:sp>
      <p:sp>
        <p:nvSpPr>
          <p:cNvPr id="20600" name="Rectangle 120"/>
          <p:cNvSpPr>
            <a:spLocks noChangeArrowheads="1"/>
          </p:cNvSpPr>
          <p:nvPr/>
        </p:nvSpPr>
        <p:spPr bwMode="auto">
          <a:xfrm>
            <a:off x="-1588" y="73025"/>
            <a:ext cx="3668713" cy="49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6666FF"/>
              </a:buClr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600" b="1">
                <a:solidFill>
                  <a:srgbClr val="6666FF"/>
                </a:solidFill>
                <a:latin typeface="Comic Sans MS" charset="0"/>
                <a:ea typeface="DejaVu Sans" charset="0"/>
                <a:cs typeface="DejaVu Sans" charset="0"/>
              </a:rPr>
              <a:t>Spectroscopy an QCD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August 2009</a:t>
            </a:r>
            <a:endParaRPr lang="en-GB"/>
          </a:p>
        </p:txBody>
      </p:sp>
      <p:sp>
        <p:nvSpPr>
          <p:cNvPr id="121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Charmed Exotics</a:t>
            </a:r>
            <a:endParaRPr lang="en-GB"/>
          </a:p>
        </p:txBody>
      </p:sp>
      <p:sp>
        <p:nvSpPr>
          <p:cNvPr id="122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FD9B05B-FADD-1C4D-A586-2B835851A8A7}" type="slidenum">
              <a:rPr lang="en-GB"/>
              <a:pPr/>
              <a:t>5</a:t>
            </a:fld>
            <a:endParaRPr lang="en-GB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012950" y="1511300"/>
            <a:ext cx="1128713" cy="4176713"/>
            <a:chOff x="1268" y="952"/>
            <a:chExt cx="711" cy="2631"/>
          </a:xfrm>
        </p:grpSpPr>
        <p:sp>
          <p:nvSpPr>
            <p:cNvPr id="21506" name="Rectangle 2"/>
            <p:cNvSpPr>
              <a:spLocks noChangeArrowheads="1"/>
            </p:cNvSpPr>
            <p:nvPr/>
          </p:nvSpPr>
          <p:spPr bwMode="auto">
            <a:xfrm>
              <a:off x="1268" y="3280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07" name="Rectangle 3"/>
            <p:cNvSpPr>
              <a:spLocks noChangeArrowheads="1"/>
            </p:cNvSpPr>
            <p:nvPr/>
          </p:nvSpPr>
          <p:spPr bwMode="auto">
            <a:xfrm>
              <a:off x="1268" y="2800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08" name="Rectangle 4"/>
            <p:cNvSpPr>
              <a:spLocks noChangeArrowheads="1"/>
            </p:cNvSpPr>
            <p:nvPr/>
          </p:nvSpPr>
          <p:spPr bwMode="auto">
            <a:xfrm>
              <a:off x="1268" y="2168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09" name="Rectangle 5"/>
            <p:cNvSpPr>
              <a:spLocks noChangeArrowheads="1"/>
            </p:cNvSpPr>
            <p:nvPr/>
          </p:nvSpPr>
          <p:spPr bwMode="auto">
            <a:xfrm>
              <a:off x="1268" y="3432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0" name="Rectangle 6"/>
            <p:cNvSpPr>
              <a:spLocks noChangeArrowheads="1"/>
            </p:cNvSpPr>
            <p:nvPr/>
          </p:nvSpPr>
          <p:spPr bwMode="auto">
            <a:xfrm>
              <a:off x="1268" y="2648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1" name="Rectangle 7"/>
            <p:cNvSpPr>
              <a:spLocks noChangeArrowheads="1"/>
            </p:cNvSpPr>
            <p:nvPr/>
          </p:nvSpPr>
          <p:spPr bwMode="auto">
            <a:xfrm>
              <a:off x="1268" y="2016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2" name="Rectangle 8"/>
            <p:cNvSpPr>
              <a:spLocks noChangeArrowheads="1"/>
            </p:cNvSpPr>
            <p:nvPr/>
          </p:nvSpPr>
          <p:spPr bwMode="auto">
            <a:xfrm>
              <a:off x="1268" y="2952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3" name="Rectangle 9"/>
            <p:cNvSpPr>
              <a:spLocks noChangeArrowheads="1"/>
            </p:cNvSpPr>
            <p:nvPr/>
          </p:nvSpPr>
          <p:spPr bwMode="auto">
            <a:xfrm>
              <a:off x="1268" y="2496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4" name="Rectangle 10"/>
            <p:cNvSpPr>
              <a:spLocks noChangeArrowheads="1"/>
            </p:cNvSpPr>
            <p:nvPr/>
          </p:nvSpPr>
          <p:spPr bwMode="auto">
            <a:xfrm>
              <a:off x="1268" y="1864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5" name="Rectangle 11"/>
            <p:cNvSpPr>
              <a:spLocks noChangeArrowheads="1"/>
            </p:cNvSpPr>
            <p:nvPr/>
          </p:nvSpPr>
          <p:spPr bwMode="auto">
            <a:xfrm>
              <a:off x="1268" y="1712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6" name="Rectangle 12"/>
            <p:cNvSpPr>
              <a:spLocks noChangeArrowheads="1"/>
            </p:cNvSpPr>
            <p:nvPr/>
          </p:nvSpPr>
          <p:spPr bwMode="auto">
            <a:xfrm>
              <a:off x="1268" y="1408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7" name="Rectangle 13"/>
            <p:cNvSpPr>
              <a:spLocks noChangeArrowheads="1"/>
            </p:cNvSpPr>
            <p:nvPr/>
          </p:nvSpPr>
          <p:spPr bwMode="auto">
            <a:xfrm>
              <a:off x="1268" y="1104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8" name="Rectangle 14"/>
            <p:cNvSpPr>
              <a:spLocks noChangeArrowheads="1"/>
            </p:cNvSpPr>
            <p:nvPr/>
          </p:nvSpPr>
          <p:spPr bwMode="auto">
            <a:xfrm>
              <a:off x="1268" y="1256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9" name="Rectangle 15"/>
            <p:cNvSpPr>
              <a:spLocks noChangeArrowheads="1"/>
            </p:cNvSpPr>
            <p:nvPr/>
          </p:nvSpPr>
          <p:spPr bwMode="auto">
            <a:xfrm>
              <a:off x="1268" y="952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819275" y="1663700"/>
            <a:ext cx="1128713" cy="4176713"/>
            <a:chOff x="1146" y="1048"/>
            <a:chExt cx="711" cy="2631"/>
          </a:xfrm>
        </p:grpSpPr>
        <p:sp>
          <p:nvSpPr>
            <p:cNvPr id="21521" name="Rectangle 17"/>
            <p:cNvSpPr>
              <a:spLocks noChangeArrowheads="1"/>
            </p:cNvSpPr>
            <p:nvPr/>
          </p:nvSpPr>
          <p:spPr bwMode="auto">
            <a:xfrm>
              <a:off x="1146" y="3376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2" name="Rectangle 18"/>
            <p:cNvSpPr>
              <a:spLocks noChangeArrowheads="1"/>
            </p:cNvSpPr>
            <p:nvPr/>
          </p:nvSpPr>
          <p:spPr bwMode="auto">
            <a:xfrm>
              <a:off x="1146" y="2896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3" name="Rectangle 19"/>
            <p:cNvSpPr>
              <a:spLocks noChangeArrowheads="1"/>
            </p:cNvSpPr>
            <p:nvPr/>
          </p:nvSpPr>
          <p:spPr bwMode="auto">
            <a:xfrm>
              <a:off x="1146" y="2264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4" name="Rectangle 20"/>
            <p:cNvSpPr>
              <a:spLocks noChangeArrowheads="1"/>
            </p:cNvSpPr>
            <p:nvPr/>
          </p:nvSpPr>
          <p:spPr bwMode="auto">
            <a:xfrm>
              <a:off x="1146" y="3528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5" name="Rectangle 21"/>
            <p:cNvSpPr>
              <a:spLocks noChangeArrowheads="1"/>
            </p:cNvSpPr>
            <p:nvPr/>
          </p:nvSpPr>
          <p:spPr bwMode="auto">
            <a:xfrm>
              <a:off x="1146" y="2744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6" name="Rectangle 22"/>
            <p:cNvSpPr>
              <a:spLocks noChangeArrowheads="1"/>
            </p:cNvSpPr>
            <p:nvPr/>
          </p:nvSpPr>
          <p:spPr bwMode="auto">
            <a:xfrm>
              <a:off x="1146" y="2112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7" name="Rectangle 23"/>
            <p:cNvSpPr>
              <a:spLocks noChangeArrowheads="1"/>
            </p:cNvSpPr>
            <p:nvPr/>
          </p:nvSpPr>
          <p:spPr bwMode="auto">
            <a:xfrm>
              <a:off x="1146" y="3048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8" name="Rectangle 24"/>
            <p:cNvSpPr>
              <a:spLocks noChangeArrowheads="1"/>
            </p:cNvSpPr>
            <p:nvPr/>
          </p:nvSpPr>
          <p:spPr bwMode="auto">
            <a:xfrm>
              <a:off x="1146" y="2592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9" name="Rectangle 25"/>
            <p:cNvSpPr>
              <a:spLocks noChangeArrowheads="1"/>
            </p:cNvSpPr>
            <p:nvPr/>
          </p:nvSpPr>
          <p:spPr bwMode="auto">
            <a:xfrm>
              <a:off x="1146" y="1960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30" name="Rectangle 26"/>
            <p:cNvSpPr>
              <a:spLocks noChangeArrowheads="1"/>
            </p:cNvSpPr>
            <p:nvPr/>
          </p:nvSpPr>
          <p:spPr bwMode="auto">
            <a:xfrm>
              <a:off x="1146" y="1808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31" name="Rectangle 27"/>
            <p:cNvSpPr>
              <a:spLocks noChangeArrowheads="1"/>
            </p:cNvSpPr>
            <p:nvPr/>
          </p:nvSpPr>
          <p:spPr bwMode="auto">
            <a:xfrm>
              <a:off x="1146" y="1504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32" name="Rectangle 28"/>
            <p:cNvSpPr>
              <a:spLocks noChangeArrowheads="1"/>
            </p:cNvSpPr>
            <p:nvPr/>
          </p:nvSpPr>
          <p:spPr bwMode="auto">
            <a:xfrm>
              <a:off x="1146" y="1200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33" name="Rectangle 29"/>
            <p:cNvSpPr>
              <a:spLocks noChangeArrowheads="1"/>
            </p:cNvSpPr>
            <p:nvPr/>
          </p:nvSpPr>
          <p:spPr bwMode="auto">
            <a:xfrm>
              <a:off x="1146" y="1352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34" name="Rectangle 30"/>
            <p:cNvSpPr>
              <a:spLocks noChangeArrowheads="1"/>
            </p:cNvSpPr>
            <p:nvPr/>
          </p:nvSpPr>
          <p:spPr bwMode="auto">
            <a:xfrm>
              <a:off x="1146" y="1048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1590675" y="1789113"/>
            <a:ext cx="1128713" cy="4176712"/>
            <a:chOff x="1002" y="1127"/>
            <a:chExt cx="711" cy="2631"/>
          </a:xfrm>
        </p:grpSpPr>
        <p:sp>
          <p:nvSpPr>
            <p:cNvPr id="21536" name="Rectangle 32"/>
            <p:cNvSpPr>
              <a:spLocks noChangeArrowheads="1"/>
            </p:cNvSpPr>
            <p:nvPr/>
          </p:nvSpPr>
          <p:spPr bwMode="auto">
            <a:xfrm>
              <a:off x="1002" y="3455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37" name="Rectangle 33"/>
            <p:cNvSpPr>
              <a:spLocks noChangeArrowheads="1"/>
            </p:cNvSpPr>
            <p:nvPr/>
          </p:nvSpPr>
          <p:spPr bwMode="auto">
            <a:xfrm>
              <a:off x="1002" y="2975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38" name="Rectangle 34"/>
            <p:cNvSpPr>
              <a:spLocks noChangeArrowheads="1"/>
            </p:cNvSpPr>
            <p:nvPr/>
          </p:nvSpPr>
          <p:spPr bwMode="auto">
            <a:xfrm>
              <a:off x="1002" y="2343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39" name="Rectangle 35"/>
            <p:cNvSpPr>
              <a:spLocks noChangeArrowheads="1"/>
            </p:cNvSpPr>
            <p:nvPr/>
          </p:nvSpPr>
          <p:spPr bwMode="auto">
            <a:xfrm>
              <a:off x="1002" y="3607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40" name="Rectangle 36"/>
            <p:cNvSpPr>
              <a:spLocks noChangeArrowheads="1"/>
            </p:cNvSpPr>
            <p:nvPr/>
          </p:nvSpPr>
          <p:spPr bwMode="auto">
            <a:xfrm>
              <a:off x="1002" y="2823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41" name="Rectangle 37"/>
            <p:cNvSpPr>
              <a:spLocks noChangeArrowheads="1"/>
            </p:cNvSpPr>
            <p:nvPr/>
          </p:nvSpPr>
          <p:spPr bwMode="auto">
            <a:xfrm>
              <a:off x="1002" y="2191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42" name="Rectangle 38"/>
            <p:cNvSpPr>
              <a:spLocks noChangeArrowheads="1"/>
            </p:cNvSpPr>
            <p:nvPr/>
          </p:nvSpPr>
          <p:spPr bwMode="auto">
            <a:xfrm>
              <a:off x="1002" y="3127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43" name="Rectangle 39"/>
            <p:cNvSpPr>
              <a:spLocks noChangeArrowheads="1"/>
            </p:cNvSpPr>
            <p:nvPr/>
          </p:nvSpPr>
          <p:spPr bwMode="auto">
            <a:xfrm>
              <a:off x="1002" y="2671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44" name="Rectangle 40"/>
            <p:cNvSpPr>
              <a:spLocks noChangeArrowheads="1"/>
            </p:cNvSpPr>
            <p:nvPr/>
          </p:nvSpPr>
          <p:spPr bwMode="auto">
            <a:xfrm>
              <a:off x="1002" y="2039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45" name="Rectangle 41"/>
            <p:cNvSpPr>
              <a:spLocks noChangeArrowheads="1"/>
            </p:cNvSpPr>
            <p:nvPr/>
          </p:nvSpPr>
          <p:spPr bwMode="auto">
            <a:xfrm>
              <a:off x="1002" y="1887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46" name="Rectangle 42"/>
            <p:cNvSpPr>
              <a:spLocks noChangeArrowheads="1"/>
            </p:cNvSpPr>
            <p:nvPr/>
          </p:nvSpPr>
          <p:spPr bwMode="auto">
            <a:xfrm>
              <a:off x="1002" y="1583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47" name="Rectangle 43"/>
            <p:cNvSpPr>
              <a:spLocks noChangeArrowheads="1"/>
            </p:cNvSpPr>
            <p:nvPr/>
          </p:nvSpPr>
          <p:spPr bwMode="auto">
            <a:xfrm>
              <a:off x="1002" y="1279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48" name="Rectangle 44"/>
            <p:cNvSpPr>
              <a:spLocks noChangeArrowheads="1"/>
            </p:cNvSpPr>
            <p:nvPr/>
          </p:nvSpPr>
          <p:spPr bwMode="auto">
            <a:xfrm>
              <a:off x="1002" y="1431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49" name="Rectangle 45"/>
            <p:cNvSpPr>
              <a:spLocks noChangeArrowheads="1"/>
            </p:cNvSpPr>
            <p:nvPr/>
          </p:nvSpPr>
          <p:spPr bwMode="auto">
            <a:xfrm>
              <a:off x="1002" y="1127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1414463" y="1898650"/>
            <a:ext cx="1128712" cy="4176713"/>
            <a:chOff x="891" y="1196"/>
            <a:chExt cx="711" cy="2631"/>
          </a:xfrm>
        </p:grpSpPr>
        <p:sp>
          <p:nvSpPr>
            <p:cNvPr id="21551" name="Rectangle 47"/>
            <p:cNvSpPr>
              <a:spLocks noChangeArrowheads="1"/>
            </p:cNvSpPr>
            <p:nvPr/>
          </p:nvSpPr>
          <p:spPr bwMode="auto">
            <a:xfrm>
              <a:off x="891" y="3524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52" name="Rectangle 48"/>
            <p:cNvSpPr>
              <a:spLocks noChangeArrowheads="1"/>
            </p:cNvSpPr>
            <p:nvPr/>
          </p:nvSpPr>
          <p:spPr bwMode="auto">
            <a:xfrm>
              <a:off x="891" y="3044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53" name="Rectangle 49"/>
            <p:cNvSpPr>
              <a:spLocks noChangeArrowheads="1"/>
            </p:cNvSpPr>
            <p:nvPr/>
          </p:nvSpPr>
          <p:spPr bwMode="auto">
            <a:xfrm>
              <a:off x="891" y="2412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54" name="Rectangle 50"/>
            <p:cNvSpPr>
              <a:spLocks noChangeArrowheads="1"/>
            </p:cNvSpPr>
            <p:nvPr/>
          </p:nvSpPr>
          <p:spPr bwMode="auto">
            <a:xfrm>
              <a:off x="891" y="3676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55" name="Rectangle 51"/>
            <p:cNvSpPr>
              <a:spLocks noChangeArrowheads="1"/>
            </p:cNvSpPr>
            <p:nvPr/>
          </p:nvSpPr>
          <p:spPr bwMode="auto">
            <a:xfrm>
              <a:off x="891" y="2892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56" name="Rectangle 52"/>
            <p:cNvSpPr>
              <a:spLocks noChangeArrowheads="1"/>
            </p:cNvSpPr>
            <p:nvPr/>
          </p:nvSpPr>
          <p:spPr bwMode="auto">
            <a:xfrm>
              <a:off x="891" y="2260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57" name="Rectangle 53"/>
            <p:cNvSpPr>
              <a:spLocks noChangeArrowheads="1"/>
            </p:cNvSpPr>
            <p:nvPr/>
          </p:nvSpPr>
          <p:spPr bwMode="auto">
            <a:xfrm>
              <a:off x="891" y="3196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58" name="Rectangle 54"/>
            <p:cNvSpPr>
              <a:spLocks noChangeArrowheads="1"/>
            </p:cNvSpPr>
            <p:nvPr/>
          </p:nvSpPr>
          <p:spPr bwMode="auto">
            <a:xfrm>
              <a:off x="891" y="2740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59" name="Rectangle 55"/>
            <p:cNvSpPr>
              <a:spLocks noChangeArrowheads="1"/>
            </p:cNvSpPr>
            <p:nvPr/>
          </p:nvSpPr>
          <p:spPr bwMode="auto">
            <a:xfrm>
              <a:off x="891" y="2108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60" name="Rectangle 56"/>
            <p:cNvSpPr>
              <a:spLocks noChangeArrowheads="1"/>
            </p:cNvSpPr>
            <p:nvPr/>
          </p:nvSpPr>
          <p:spPr bwMode="auto">
            <a:xfrm>
              <a:off x="891" y="1956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61" name="Rectangle 57"/>
            <p:cNvSpPr>
              <a:spLocks noChangeArrowheads="1"/>
            </p:cNvSpPr>
            <p:nvPr/>
          </p:nvSpPr>
          <p:spPr bwMode="auto">
            <a:xfrm>
              <a:off x="891" y="1652"/>
              <a:ext cx="712" cy="152"/>
            </a:xfrm>
            <a:prstGeom prst="rect">
              <a:avLst/>
            </a:prstGeom>
            <a:solidFill>
              <a:srgbClr val="B2B2B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62" name="Rectangle 58"/>
            <p:cNvSpPr>
              <a:spLocks noChangeArrowheads="1"/>
            </p:cNvSpPr>
            <p:nvPr/>
          </p:nvSpPr>
          <p:spPr bwMode="auto">
            <a:xfrm>
              <a:off x="891" y="1348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63" name="Rectangle 59"/>
            <p:cNvSpPr>
              <a:spLocks noChangeArrowheads="1"/>
            </p:cNvSpPr>
            <p:nvPr/>
          </p:nvSpPr>
          <p:spPr bwMode="auto">
            <a:xfrm>
              <a:off x="891" y="1500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64" name="Rectangle 60"/>
            <p:cNvSpPr>
              <a:spLocks noChangeArrowheads="1"/>
            </p:cNvSpPr>
            <p:nvPr/>
          </p:nvSpPr>
          <p:spPr bwMode="auto">
            <a:xfrm>
              <a:off x="891" y="1196"/>
              <a:ext cx="712" cy="152"/>
            </a:xfrm>
            <a:prstGeom prst="rect">
              <a:avLst/>
            </a:prstGeom>
            <a:solidFill>
              <a:srgbClr val="CC99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565" name="Rectangle 61"/>
          <p:cNvSpPr>
            <a:spLocks noChangeArrowheads="1"/>
          </p:cNvSpPr>
          <p:nvPr/>
        </p:nvSpPr>
        <p:spPr bwMode="auto">
          <a:xfrm>
            <a:off x="6159500" y="342900"/>
            <a:ext cx="2616200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buClr>
                <a:srgbClr val="3366CC"/>
              </a:buClr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3366CC"/>
                </a:solidFill>
                <a:latin typeface="Comic Sans MS" charset="0"/>
                <a:ea typeface="DejaVu Sans" charset="0"/>
                <a:cs typeface="DejaVu Sans" charset="0"/>
              </a:rPr>
              <a:t>Quarkonium</a:t>
            </a:r>
          </a:p>
        </p:txBody>
      </p:sp>
      <p:grpSp>
        <p:nvGrpSpPr>
          <p:cNvPr id="6" name="Group 62"/>
          <p:cNvGrpSpPr>
            <a:grpSpLocks/>
          </p:cNvGrpSpPr>
          <p:nvPr/>
        </p:nvGrpSpPr>
        <p:grpSpPr bwMode="auto">
          <a:xfrm>
            <a:off x="6604000" y="825500"/>
            <a:ext cx="1992313" cy="820738"/>
            <a:chOff x="4160" y="520"/>
            <a:chExt cx="1255" cy="517"/>
          </a:xfrm>
        </p:grpSpPr>
        <p:sp>
          <p:nvSpPr>
            <p:cNvPr id="21567" name="Oval 63"/>
            <p:cNvSpPr>
              <a:spLocks noChangeArrowheads="1"/>
            </p:cNvSpPr>
            <p:nvPr/>
          </p:nvSpPr>
          <p:spPr bwMode="auto">
            <a:xfrm>
              <a:off x="4224" y="640"/>
              <a:ext cx="1152" cy="345"/>
            </a:xfrm>
            <a:prstGeom prst="ellipse">
              <a:avLst/>
            </a:prstGeom>
            <a:noFill/>
            <a:ln w="25560">
              <a:solidFill>
                <a:srgbClr val="9933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64"/>
            <p:cNvGrpSpPr>
              <a:grpSpLocks/>
            </p:cNvGrpSpPr>
            <p:nvPr/>
          </p:nvGrpSpPr>
          <p:grpSpPr bwMode="auto">
            <a:xfrm>
              <a:off x="4160" y="520"/>
              <a:ext cx="271" cy="517"/>
              <a:chOff x="4160" y="520"/>
              <a:chExt cx="271" cy="517"/>
            </a:xfrm>
          </p:grpSpPr>
          <p:sp>
            <p:nvSpPr>
              <p:cNvPr id="21569" name="Line 65"/>
              <p:cNvSpPr>
                <a:spLocks noChangeShapeType="1"/>
              </p:cNvSpPr>
              <p:nvPr/>
            </p:nvSpPr>
            <p:spPr bwMode="auto">
              <a:xfrm flipV="1">
                <a:off x="4304" y="519"/>
                <a:ext cx="1" cy="520"/>
              </a:xfrm>
              <a:prstGeom prst="line">
                <a:avLst/>
              </a:prstGeom>
              <a:noFill/>
              <a:ln w="50760">
                <a:solidFill>
                  <a:srgbClr val="FF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70" name="Oval 66"/>
              <p:cNvSpPr>
                <a:spLocks noChangeArrowheads="1"/>
              </p:cNvSpPr>
              <p:nvPr/>
            </p:nvSpPr>
            <p:spPr bwMode="auto">
              <a:xfrm>
                <a:off x="4160" y="672"/>
                <a:ext cx="272" cy="280"/>
              </a:xfrm>
              <a:prstGeom prst="ellipse">
                <a:avLst/>
              </a:prstGeom>
              <a:solidFill>
                <a:srgbClr val="00008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0000"/>
                  </a:lnSpc>
                  <a:buClr>
                    <a:srgbClr val="FFFF00"/>
                  </a:buClr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>
                    <a:solidFill>
                      <a:srgbClr val="FFFF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q</a:t>
                </a:r>
              </a:p>
            </p:txBody>
          </p:sp>
        </p:grpSp>
        <p:grpSp>
          <p:nvGrpSpPr>
            <p:cNvPr id="8" name="Group 67"/>
            <p:cNvGrpSpPr>
              <a:grpSpLocks/>
            </p:cNvGrpSpPr>
            <p:nvPr/>
          </p:nvGrpSpPr>
          <p:grpSpPr bwMode="auto">
            <a:xfrm>
              <a:off x="5144" y="520"/>
              <a:ext cx="271" cy="517"/>
              <a:chOff x="5144" y="520"/>
              <a:chExt cx="271" cy="517"/>
            </a:xfrm>
          </p:grpSpPr>
          <p:sp>
            <p:nvSpPr>
              <p:cNvPr id="21572" name="Line 68"/>
              <p:cNvSpPr>
                <a:spLocks noChangeShapeType="1"/>
              </p:cNvSpPr>
              <p:nvPr/>
            </p:nvSpPr>
            <p:spPr bwMode="auto">
              <a:xfrm flipV="1">
                <a:off x="5280" y="519"/>
                <a:ext cx="1" cy="520"/>
              </a:xfrm>
              <a:prstGeom prst="line">
                <a:avLst/>
              </a:prstGeom>
              <a:noFill/>
              <a:ln w="50760">
                <a:solidFill>
                  <a:srgbClr val="FF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73" name="Oval 69"/>
              <p:cNvSpPr>
                <a:spLocks noChangeArrowheads="1"/>
              </p:cNvSpPr>
              <p:nvPr/>
            </p:nvSpPr>
            <p:spPr bwMode="auto">
              <a:xfrm>
                <a:off x="5144" y="656"/>
                <a:ext cx="272" cy="280"/>
              </a:xfrm>
              <a:prstGeom prst="ellipse">
                <a:avLst/>
              </a:prstGeom>
              <a:solidFill>
                <a:srgbClr val="FFFF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0000"/>
                  </a:lnSpc>
                  <a:buClr>
                    <a:srgbClr val="0000CC"/>
                  </a:buClr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>
                    <a:solidFill>
                      <a:srgbClr val="0000CC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q</a:t>
                </a:r>
              </a:p>
            </p:txBody>
          </p:sp>
        </p:grpSp>
        <p:sp>
          <p:nvSpPr>
            <p:cNvPr id="21574" name="Line 70"/>
            <p:cNvSpPr>
              <a:spLocks noChangeShapeType="1"/>
            </p:cNvSpPr>
            <p:nvPr/>
          </p:nvSpPr>
          <p:spPr bwMode="auto">
            <a:xfrm>
              <a:off x="4704" y="984"/>
              <a:ext cx="144" cy="1"/>
            </a:xfrm>
            <a:prstGeom prst="line">
              <a:avLst/>
            </a:prstGeom>
            <a:noFill/>
            <a:ln w="25560">
              <a:solidFill>
                <a:srgbClr val="993300"/>
              </a:solidFill>
              <a:miter lim="800000"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75" name="Line 71"/>
            <p:cNvSpPr>
              <a:spLocks noChangeShapeType="1"/>
            </p:cNvSpPr>
            <p:nvPr/>
          </p:nvSpPr>
          <p:spPr bwMode="auto">
            <a:xfrm>
              <a:off x="4752" y="648"/>
              <a:ext cx="168" cy="1"/>
            </a:xfrm>
            <a:prstGeom prst="line">
              <a:avLst/>
            </a:prstGeom>
            <a:noFill/>
            <a:ln w="25560">
              <a:solidFill>
                <a:srgbClr val="993300"/>
              </a:solidFill>
              <a:miter lim="800000"/>
              <a:headEnd type="triangle" w="med" len="med"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76" name="Line 72"/>
            <p:cNvSpPr>
              <a:spLocks noChangeShapeType="1"/>
            </p:cNvSpPr>
            <p:nvPr/>
          </p:nvSpPr>
          <p:spPr bwMode="auto">
            <a:xfrm>
              <a:off x="4248" y="744"/>
              <a:ext cx="88" cy="1"/>
            </a:xfrm>
            <a:prstGeom prst="line">
              <a:avLst/>
            </a:prstGeom>
            <a:noFill/>
            <a:ln w="1260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577" name="Rectangle 73"/>
          <p:cNvSpPr>
            <a:spLocks noChangeArrowheads="1"/>
          </p:cNvSpPr>
          <p:nvPr/>
        </p:nvSpPr>
        <p:spPr bwMode="auto">
          <a:xfrm>
            <a:off x="6883400" y="3262313"/>
            <a:ext cx="18415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74"/>
          <p:cNvGrpSpPr>
            <a:grpSpLocks/>
          </p:cNvGrpSpPr>
          <p:nvPr/>
        </p:nvGrpSpPr>
        <p:grpSpPr bwMode="auto">
          <a:xfrm>
            <a:off x="136525" y="2030413"/>
            <a:ext cx="3027363" cy="4303712"/>
            <a:chOff x="86" y="1279"/>
            <a:chExt cx="1907" cy="2711"/>
          </a:xfrm>
        </p:grpSpPr>
        <p:grpSp>
          <p:nvGrpSpPr>
            <p:cNvPr id="10" name="Group 75"/>
            <p:cNvGrpSpPr>
              <a:grpSpLocks/>
            </p:cNvGrpSpPr>
            <p:nvPr/>
          </p:nvGrpSpPr>
          <p:grpSpPr bwMode="auto">
            <a:xfrm>
              <a:off x="465" y="1279"/>
              <a:ext cx="1036" cy="2711"/>
              <a:chOff x="465" y="1279"/>
              <a:chExt cx="1036" cy="2711"/>
            </a:xfrm>
          </p:grpSpPr>
          <p:sp>
            <p:nvSpPr>
              <p:cNvPr id="21580" name="Rectangle 76"/>
              <p:cNvSpPr>
                <a:spLocks noChangeArrowheads="1"/>
              </p:cNvSpPr>
              <p:nvPr/>
            </p:nvSpPr>
            <p:spPr bwMode="auto">
              <a:xfrm>
                <a:off x="790" y="3607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81" name="Rectangle 77"/>
              <p:cNvSpPr>
                <a:spLocks noChangeArrowheads="1"/>
              </p:cNvSpPr>
              <p:nvPr/>
            </p:nvSpPr>
            <p:spPr bwMode="auto">
              <a:xfrm>
                <a:off x="790" y="3127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82" name="Rectangle 78"/>
              <p:cNvSpPr>
                <a:spLocks noChangeArrowheads="1"/>
              </p:cNvSpPr>
              <p:nvPr/>
            </p:nvSpPr>
            <p:spPr bwMode="auto">
              <a:xfrm>
                <a:off x="790" y="2495"/>
                <a:ext cx="712" cy="152"/>
              </a:xfrm>
              <a:prstGeom prst="rect">
                <a:avLst/>
              </a:prstGeom>
              <a:solidFill>
                <a:srgbClr val="B2B2B2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83" name="Rectangle 79"/>
              <p:cNvSpPr>
                <a:spLocks noChangeArrowheads="1"/>
              </p:cNvSpPr>
              <p:nvPr/>
            </p:nvSpPr>
            <p:spPr bwMode="auto">
              <a:xfrm>
                <a:off x="790" y="3759"/>
                <a:ext cx="712" cy="152"/>
              </a:xfrm>
              <a:prstGeom prst="rect">
                <a:avLst/>
              </a:prstGeom>
              <a:solidFill>
                <a:srgbClr val="B2B2B2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84" name="Rectangle 80"/>
              <p:cNvSpPr>
                <a:spLocks noChangeArrowheads="1"/>
              </p:cNvSpPr>
              <p:nvPr/>
            </p:nvSpPr>
            <p:spPr bwMode="auto">
              <a:xfrm>
                <a:off x="790" y="2975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85" name="Rectangle 81"/>
              <p:cNvSpPr>
                <a:spLocks noChangeArrowheads="1"/>
              </p:cNvSpPr>
              <p:nvPr/>
            </p:nvSpPr>
            <p:spPr bwMode="auto">
              <a:xfrm>
                <a:off x="790" y="2343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86" name="Rectangle 82"/>
              <p:cNvSpPr>
                <a:spLocks noChangeArrowheads="1"/>
              </p:cNvSpPr>
              <p:nvPr/>
            </p:nvSpPr>
            <p:spPr bwMode="auto">
              <a:xfrm>
                <a:off x="790" y="3279"/>
                <a:ext cx="712" cy="152"/>
              </a:xfrm>
              <a:prstGeom prst="rect">
                <a:avLst/>
              </a:prstGeom>
              <a:solidFill>
                <a:srgbClr val="B2B2B2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87" name="Rectangle 83"/>
              <p:cNvSpPr>
                <a:spLocks noChangeArrowheads="1"/>
              </p:cNvSpPr>
              <p:nvPr/>
            </p:nvSpPr>
            <p:spPr bwMode="auto">
              <a:xfrm>
                <a:off x="790" y="2823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88" name="Rectangle 84"/>
              <p:cNvSpPr>
                <a:spLocks noChangeArrowheads="1"/>
              </p:cNvSpPr>
              <p:nvPr/>
            </p:nvSpPr>
            <p:spPr bwMode="auto">
              <a:xfrm>
                <a:off x="790" y="2191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89" name="Rectangle 85"/>
              <p:cNvSpPr>
                <a:spLocks noChangeArrowheads="1"/>
              </p:cNvSpPr>
              <p:nvPr/>
            </p:nvSpPr>
            <p:spPr bwMode="auto">
              <a:xfrm>
                <a:off x="790" y="2039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90" name="Rectangle 86"/>
              <p:cNvSpPr>
                <a:spLocks noChangeArrowheads="1"/>
              </p:cNvSpPr>
              <p:nvPr/>
            </p:nvSpPr>
            <p:spPr bwMode="auto">
              <a:xfrm>
                <a:off x="790" y="1735"/>
                <a:ext cx="712" cy="152"/>
              </a:xfrm>
              <a:prstGeom prst="rect">
                <a:avLst/>
              </a:prstGeom>
              <a:solidFill>
                <a:srgbClr val="B2B2B2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91" name="Rectangle 87"/>
              <p:cNvSpPr>
                <a:spLocks noChangeArrowheads="1"/>
              </p:cNvSpPr>
              <p:nvPr/>
            </p:nvSpPr>
            <p:spPr bwMode="auto">
              <a:xfrm>
                <a:off x="790" y="1431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92" name="Rectangle 88"/>
              <p:cNvSpPr>
                <a:spLocks noChangeArrowheads="1"/>
              </p:cNvSpPr>
              <p:nvPr/>
            </p:nvSpPr>
            <p:spPr bwMode="auto">
              <a:xfrm>
                <a:off x="790" y="1583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93" name="Rectangle 89"/>
              <p:cNvSpPr>
                <a:spLocks noChangeArrowheads="1"/>
              </p:cNvSpPr>
              <p:nvPr/>
            </p:nvSpPr>
            <p:spPr bwMode="auto">
              <a:xfrm>
                <a:off x="790" y="1279"/>
                <a:ext cx="712" cy="152"/>
              </a:xfrm>
              <a:prstGeom prst="rect">
                <a:avLst/>
              </a:prstGeom>
              <a:solidFill>
                <a:srgbClr val="CC99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94" name="Text Box 90"/>
              <p:cNvSpPr txBox="1">
                <a:spLocks noChangeArrowheads="1"/>
              </p:cNvSpPr>
              <p:nvPr/>
            </p:nvSpPr>
            <p:spPr bwMode="auto">
              <a:xfrm>
                <a:off x="507" y="3759"/>
                <a:ext cx="276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0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-+</a:t>
                </a:r>
              </a:p>
            </p:txBody>
          </p:sp>
          <p:sp>
            <p:nvSpPr>
              <p:cNvPr id="21595" name="Text Box 91"/>
              <p:cNvSpPr txBox="1">
                <a:spLocks noChangeArrowheads="1"/>
              </p:cNvSpPr>
              <p:nvPr/>
            </p:nvSpPr>
            <p:spPr bwMode="auto">
              <a:xfrm>
                <a:off x="501" y="3268"/>
                <a:ext cx="253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1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+-</a:t>
                </a:r>
              </a:p>
            </p:txBody>
          </p:sp>
          <p:sp>
            <p:nvSpPr>
              <p:cNvPr id="21596" name="Text Box 92"/>
              <p:cNvSpPr txBox="1">
                <a:spLocks noChangeArrowheads="1"/>
              </p:cNvSpPr>
              <p:nvPr/>
            </p:nvSpPr>
            <p:spPr bwMode="auto">
              <a:xfrm>
                <a:off x="507" y="3575"/>
                <a:ext cx="247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1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--</a:t>
                </a:r>
              </a:p>
            </p:txBody>
          </p:sp>
          <p:sp>
            <p:nvSpPr>
              <p:cNvPr id="21597" name="Text Box 93"/>
              <p:cNvSpPr txBox="1">
                <a:spLocks noChangeArrowheads="1"/>
              </p:cNvSpPr>
              <p:nvPr/>
            </p:nvSpPr>
            <p:spPr bwMode="auto">
              <a:xfrm>
                <a:off x="500" y="3113"/>
                <a:ext cx="283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0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++</a:t>
                </a:r>
              </a:p>
            </p:txBody>
          </p:sp>
          <p:sp>
            <p:nvSpPr>
              <p:cNvPr id="21598" name="Text Box 94"/>
              <p:cNvSpPr txBox="1">
                <a:spLocks noChangeArrowheads="1"/>
              </p:cNvSpPr>
              <p:nvPr/>
            </p:nvSpPr>
            <p:spPr bwMode="auto">
              <a:xfrm>
                <a:off x="500" y="2975"/>
                <a:ext cx="260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1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++</a:t>
                </a:r>
              </a:p>
            </p:txBody>
          </p:sp>
          <p:sp>
            <p:nvSpPr>
              <p:cNvPr id="21599" name="Text Box 95"/>
              <p:cNvSpPr txBox="1">
                <a:spLocks noChangeArrowheads="1"/>
              </p:cNvSpPr>
              <p:nvPr/>
            </p:nvSpPr>
            <p:spPr bwMode="auto">
              <a:xfrm>
                <a:off x="477" y="2823"/>
                <a:ext cx="283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2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++</a:t>
                </a:r>
              </a:p>
            </p:txBody>
          </p:sp>
          <p:sp>
            <p:nvSpPr>
              <p:cNvPr id="21600" name="Text Box 96"/>
              <p:cNvSpPr txBox="1">
                <a:spLocks noChangeArrowheads="1"/>
              </p:cNvSpPr>
              <p:nvPr/>
            </p:nvSpPr>
            <p:spPr bwMode="auto">
              <a:xfrm>
                <a:off x="478" y="2458"/>
                <a:ext cx="276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2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-+</a:t>
                </a:r>
              </a:p>
            </p:txBody>
          </p:sp>
          <p:sp>
            <p:nvSpPr>
              <p:cNvPr id="21601" name="Text Box 97"/>
              <p:cNvSpPr txBox="1">
                <a:spLocks noChangeArrowheads="1"/>
              </p:cNvSpPr>
              <p:nvPr/>
            </p:nvSpPr>
            <p:spPr bwMode="auto">
              <a:xfrm>
                <a:off x="501" y="2311"/>
                <a:ext cx="247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1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--</a:t>
                </a:r>
              </a:p>
            </p:txBody>
          </p:sp>
          <p:sp>
            <p:nvSpPr>
              <p:cNvPr id="21602" name="Text Box 98"/>
              <p:cNvSpPr txBox="1">
                <a:spLocks noChangeArrowheads="1"/>
              </p:cNvSpPr>
              <p:nvPr/>
            </p:nvSpPr>
            <p:spPr bwMode="auto">
              <a:xfrm>
                <a:off x="490" y="2148"/>
                <a:ext cx="269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2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--</a:t>
                </a:r>
              </a:p>
            </p:txBody>
          </p:sp>
          <p:sp>
            <p:nvSpPr>
              <p:cNvPr id="21603" name="Text Box 99"/>
              <p:cNvSpPr txBox="1">
                <a:spLocks noChangeArrowheads="1"/>
              </p:cNvSpPr>
              <p:nvPr/>
            </p:nvSpPr>
            <p:spPr bwMode="auto">
              <a:xfrm>
                <a:off x="501" y="2023"/>
                <a:ext cx="269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3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--</a:t>
                </a:r>
              </a:p>
            </p:txBody>
          </p:sp>
          <p:sp>
            <p:nvSpPr>
              <p:cNvPr id="21604" name="Text Box 100"/>
              <p:cNvSpPr txBox="1">
                <a:spLocks noChangeArrowheads="1"/>
              </p:cNvSpPr>
              <p:nvPr/>
            </p:nvSpPr>
            <p:spPr bwMode="auto">
              <a:xfrm>
                <a:off x="477" y="1279"/>
                <a:ext cx="283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4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++</a:t>
                </a:r>
              </a:p>
            </p:txBody>
          </p:sp>
          <p:sp>
            <p:nvSpPr>
              <p:cNvPr id="21605" name="Text Box 101"/>
              <p:cNvSpPr txBox="1">
                <a:spLocks noChangeArrowheads="1"/>
              </p:cNvSpPr>
              <p:nvPr/>
            </p:nvSpPr>
            <p:spPr bwMode="auto">
              <a:xfrm>
                <a:off x="477" y="1583"/>
                <a:ext cx="283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2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++</a:t>
                </a:r>
              </a:p>
            </p:txBody>
          </p:sp>
          <p:sp>
            <p:nvSpPr>
              <p:cNvPr id="21606" name="Text Box 102"/>
              <p:cNvSpPr txBox="1">
                <a:spLocks noChangeArrowheads="1"/>
              </p:cNvSpPr>
              <p:nvPr/>
            </p:nvSpPr>
            <p:spPr bwMode="auto">
              <a:xfrm>
                <a:off x="465" y="1431"/>
                <a:ext cx="283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3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++</a:t>
                </a:r>
              </a:p>
            </p:txBody>
          </p:sp>
          <p:sp>
            <p:nvSpPr>
              <p:cNvPr id="21607" name="Text Box 103"/>
              <p:cNvSpPr txBox="1">
                <a:spLocks noChangeArrowheads="1"/>
              </p:cNvSpPr>
              <p:nvPr/>
            </p:nvSpPr>
            <p:spPr bwMode="auto">
              <a:xfrm>
                <a:off x="472" y="1735"/>
                <a:ext cx="276" cy="23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  <a:buFont typeface="Comic Sans MS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8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3</a:t>
                </a:r>
                <a:r>
                  <a:rPr lang="en-GB" sz="1800" baseline="30000">
                    <a:solidFill>
                      <a:srgbClr val="000000"/>
                    </a:solidFill>
                    <a:latin typeface="Comic Sans MS" charset="0"/>
                    <a:ea typeface="DejaVu Sans" charset="0"/>
                    <a:cs typeface="DejaVu Sans" charset="0"/>
                  </a:rPr>
                  <a:t>+-</a:t>
                </a:r>
              </a:p>
            </p:txBody>
          </p:sp>
        </p:grpSp>
        <p:sp>
          <p:nvSpPr>
            <p:cNvPr id="21608" name="Text Box 104"/>
            <p:cNvSpPr txBox="1">
              <a:spLocks noChangeArrowheads="1"/>
            </p:cNvSpPr>
            <p:nvPr/>
          </p:nvSpPr>
          <p:spPr bwMode="auto">
            <a:xfrm>
              <a:off x="1604" y="3575"/>
              <a:ext cx="391" cy="4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buClr>
                  <a:srgbClr val="9966FF"/>
                </a:buClr>
                <a:buFont typeface="Comic Sans M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>
                  <a:solidFill>
                    <a:srgbClr val="9966FF"/>
                  </a:solidFill>
                  <a:latin typeface="Comic Sans MS" charset="0"/>
                  <a:ea typeface="DejaVu Sans" charset="0"/>
                  <a:cs typeface="DejaVu Sans" charset="0"/>
                </a:rPr>
                <a:t>S=1</a:t>
              </a:r>
            </a:p>
            <a:p>
              <a:pPr>
                <a:lnSpc>
                  <a:spcPct val="100000"/>
                </a:lnSpc>
                <a:buClr>
                  <a:srgbClr val="969696"/>
                </a:buClr>
                <a:buFont typeface="Comic Sans M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>
                  <a:solidFill>
                    <a:srgbClr val="969696"/>
                  </a:solidFill>
                  <a:latin typeface="Comic Sans MS" charset="0"/>
                  <a:ea typeface="DejaVu Sans" charset="0"/>
                  <a:cs typeface="DejaVu Sans" charset="0"/>
                </a:rPr>
                <a:t>S=0</a:t>
              </a:r>
            </a:p>
          </p:txBody>
        </p:sp>
        <p:sp>
          <p:nvSpPr>
            <p:cNvPr id="21609" name="Text Box 105"/>
            <p:cNvSpPr txBox="1">
              <a:spLocks noChangeArrowheads="1"/>
            </p:cNvSpPr>
            <p:nvPr/>
          </p:nvSpPr>
          <p:spPr bwMode="auto">
            <a:xfrm>
              <a:off x="86" y="3680"/>
              <a:ext cx="356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buClr>
                  <a:srgbClr val="3333CC"/>
                </a:buClr>
                <a:buFont typeface="Comic Sans M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3333CC"/>
                  </a:solidFill>
                  <a:latin typeface="Comic Sans MS" charset="0"/>
                  <a:ea typeface="DejaVu Sans" charset="0"/>
                  <a:cs typeface="DejaVu Sans" charset="0"/>
                </a:rPr>
                <a:t>L=0</a:t>
              </a:r>
            </a:p>
          </p:txBody>
        </p:sp>
        <p:sp>
          <p:nvSpPr>
            <p:cNvPr id="21610" name="Rectangle 106"/>
            <p:cNvSpPr>
              <a:spLocks noChangeArrowheads="1"/>
            </p:cNvSpPr>
            <p:nvPr/>
          </p:nvSpPr>
          <p:spPr bwMode="auto">
            <a:xfrm>
              <a:off x="86" y="2997"/>
              <a:ext cx="333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buClr>
                  <a:srgbClr val="3333CC"/>
                </a:buClr>
                <a:buFont typeface="Comic Sans M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3333CC"/>
                  </a:solidFill>
                  <a:latin typeface="Comic Sans MS" charset="0"/>
                  <a:ea typeface="DejaVu Sans" charset="0"/>
                  <a:cs typeface="DejaVu Sans" charset="0"/>
                </a:rPr>
                <a:t>L=1</a:t>
              </a:r>
            </a:p>
          </p:txBody>
        </p:sp>
        <p:sp>
          <p:nvSpPr>
            <p:cNvPr id="21611" name="Rectangle 107"/>
            <p:cNvSpPr>
              <a:spLocks noChangeArrowheads="1"/>
            </p:cNvSpPr>
            <p:nvPr/>
          </p:nvSpPr>
          <p:spPr bwMode="auto">
            <a:xfrm>
              <a:off x="109" y="2227"/>
              <a:ext cx="356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buClr>
                  <a:srgbClr val="3333CC"/>
                </a:buClr>
                <a:buFont typeface="Comic Sans M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3333CC"/>
                  </a:solidFill>
                  <a:latin typeface="Comic Sans MS" charset="0"/>
                  <a:ea typeface="DejaVu Sans" charset="0"/>
                  <a:cs typeface="DejaVu Sans" charset="0"/>
                </a:rPr>
                <a:t>L=2</a:t>
              </a:r>
            </a:p>
          </p:txBody>
        </p:sp>
        <p:sp>
          <p:nvSpPr>
            <p:cNvPr id="21612" name="Rectangle 108"/>
            <p:cNvSpPr>
              <a:spLocks noChangeArrowheads="1"/>
            </p:cNvSpPr>
            <p:nvPr/>
          </p:nvSpPr>
          <p:spPr bwMode="auto">
            <a:xfrm>
              <a:off x="109" y="1487"/>
              <a:ext cx="356" cy="23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buClr>
                  <a:srgbClr val="3333CC"/>
                </a:buClr>
                <a:buFont typeface="Comic Sans M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3333CC"/>
                  </a:solidFill>
                  <a:latin typeface="Comic Sans MS" charset="0"/>
                  <a:ea typeface="DejaVu Sans" charset="0"/>
                  <a:cs typeface="DejaVu Sans" charset="0"/>
                </a:rPr>
                <a:t>L=3</a:t>
              </a:r>
            </a:p>
          </p:txBody>
        </p:sp>
      </p:grpSp>
      <p:sp>
        <p:nvSpPr>
          <p:cNvPr id="21613" name="Text Box 109"/>
          <p:cNvSpPr txBox="1">
            <a:spLocks noChangeArrowheads="1"/>
          </p:cNvSpPr>
          <p:nvPr/>
        </p:nvSpPr>
        <p:spPr bwMode="auto">
          <a:xfrm>
            <a:off x="1309688" y="838200"/>
            <a:ext cx="1236662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0000FF"/>
              </a:buClr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Mesons</a:t>
            </a:r>
          </a:p>
        </p:txBody>
      </p:sp>
      <p:sp>
        <p:nvSpPr>
          <p:cNvPr id="21614" name="Text Box 110"/>
          <p:cNvSpPr txBox="1">
            <a:spLocks noChangeArrowheads="1"/>
          </p:cNvSpPr>
          <p:nvPr/>
        </p:nvSpPr>
        <p:spPr bwMode="auto">
          <a:xfrm>
            <a:off x="6146800" y="280988"/>
            <a:ext cx="265430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buClr>
                <a:srgbClr val="3366CC"/>
              </a:buClr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solidFill>
                  <a:srgbClr val="3366CC"/>
                </a:solidFill>
                <a:latin typeface="Comic Sans MS" charset="0"/>
                <a:ea typeface="DejaVu Sans" charset="0"/>
                <a:cs typeface="DejaVu Sans" charset="0"/>
              </a:rPr>
              <a:t>Quarkonium</a:t>
            </a:r>
          </a:p>
        </p:txBody>
      </p:sp>
      <p:sp>
        <p:nvSpPr>
          <p:cNvPr id="21615" name="Text Box 111"/>
          <p:cNvSpPr txBox="1">
            <a:spLocks noChangeArrowheads="1"/>
          </p:cNvSpPr>
          <p:nvPr/>
        </p:nvSpPr>
        <p:spPr bwMode="auto">
          <a:xfrm>
            <a:off x="3886200" y="2560638"/>
            <a:ext cx="4719638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CC0066"/>
              </a:buClr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CC0066"/>
                </a:solidFill>
                <a:latin typeface="Comic Sans MS" charset="0"/>
                <a:ea typeface="DejaVu Sans" charset="0"/>
                <a:cs typeface="DejaVu Sans" charset="0"/>
              </a:rPr>
              <a:t>Allowed J</a:t>
            </a:r>
            <a:r>
              <a:rPr lang="en-GB" b="1" baseline="30000">
                <a:solidFill>
                  <a:srgbClr val="CC0066"/>
                </a:solidFill>
                <a:latin typeface="Comic Sans MS" charset="0"/>
                <a:ea typeface="DejaVu Sans" charset="0"/>
                <a:cs typeface="DejaVu Sans" charset="0"/>
              </a:rPr>
              <a:t>PC</a:t>
            </a:r>
            <a:r>
              <a:rPr lang="en-GB" b="1">
                <a:solidFill>
                  <a:srgbClr val="CC0066"/>
                </a:solidFill>
                <a:latin typeface="Comic Sans MS" charset="0"/>
                <a:ea typeface="DejaVu Sans" charset="0"/>
                <a:cs typeface="DejaVu Sans" charset="0"/>
              </a:rPr>
              <a:t> Quantum numbers:</a:t>
            </a:r>
          </a:p>
        </p:txBody>
      </p:sp>
      <p:sp>
        <p:nvSpPr>
          <p:cNvPr id="21616" name="Text Box 112"/>
          <p:cNvSpPr txBox="1">
            <a:spLocks noChangeArrowheads="1"/>
          </p:cNvSpPr>
          <p:nvPr/>
        </p:nvSpPr>
        <p:spPr bwMode="auto">
          <a:xfrm>
            <a:off x="4040188" y="3233738"/>
            <a:ext cx="2544762" cy="2289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  <a:latin typeface="Comic Sans MS" charset="0"/>
                <a:ea typeface="DejaVu Sans" charset="0"/>
                <a:cs typeface="DejaVu Sans" charset="0"/>
              </a:rPr>
              <a:t>        </a:t>
            </a:r>
            <a:r>
              <a:rPr lang="en-GB" b="1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0</a:t>
            </a:r>
            <a:r>
              <a:rPr lang="en-GB" b="1" baseline="30000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++  </a:t>
            </a:r>
            <a:r>
              <a:rPr lang="en-GB" b="1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0</a:t>
            </a:r>
            <a:r>
              <a:rPr lang="en-GB" b="1" baseline="30000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-+ </a:t>
            </a:r>
          </a:p>
          <a:p>
            <a:pPr>
              <a:lnSpc>
                <a:spcPct val="100000"/>
              </a:lnSpc>
              <a:buClr>
                <a:srgbClr val="0000FF"/>
              </a:buClr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1</a:t>
            </a:r>
            <a:r>
              <a:rPr lang="en-GB" b="1" baseline="30000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–-</a:t>
            </a:r>
            <a:r>
              <a:rPr lang="en-GB" b="1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  1</a:t>
            </a:r>
            <a:r>
              <a:rPr lang="en-GB" b="1" baseline="30000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++           </a:t>
            </a:r>
            <a:r>
              <a:rPr lang="en-GB" b="1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1</a:t>
            </a:r>
            <a:r>
              <a:rPr lang="en-GB" b="1" baseline="30000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+- </a:t>
            </a:r>
          </a:p>
          <a:p>
            <a:pPr>
              <a:lnSpc>
                <a:spcPct val="100000"/>
              </a:lnSpc>
              <a:buClr>
                <a:srgbClr val="0000FF"/>
              </a:buClr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2</a:t>
            </a:r>
            <a:r>
              <a:rPr lang="en-GB" b="1" baseline="30000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--  </a:t>
            </a:r>
            <a:r>
              <a:rPr lang="en-GB" b="1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2</a:t>
            </a:r>
            <a:r>
              <a:rPr lang="en-GB" b="1" baseline="30000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++   </a:t>
            </a:r>
            <a:r>
              <a:rPr lang="en-GB" b="1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2</a:t>
            </a:r>
            <a:r>
              <a:rPr lang="en-GB" b="1" baseline="30000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-+ </a:t>
            </a:r>
          </a:p>
          <a:p>
            <a:pPr>
              <a:lnSpc>
                <a:spcPct val="100000"/>
              </a:lnSpc>
              <a:buClr>
                <a:srgbClr val="0000FF"/>
              </a:buClr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3</a:t>
            </a:r>
            <a:r>
              <a:rPr lang="en-GB" b="1" baseline="30000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--  </a:t>
            </a:r>
            <a:r>
              <a:rPr lang="en-GB" b="1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3</a:t>
            </a:r>
            <a:r>
              <a:rPr lang="en-GB" b="1" baseline="30000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++ </a:t>
            </a:r>
            <a:r>
              <a:rPr lang="en-GB" b="1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       3</a:t>
            </a:r>
            <a:r>
              <a:rPr lang="en-GB" b="1" baseline="30000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+-</a:t>
            </a:r>
          </a:p>
          <a:p>
            <a:pPr>
              <a:lnSpc>
                <a:spcPct val="100000"/>
              </a:lnSpc>
              <a:buClr>
                <a:srgbClr val="0000FF"/>
              </a:buClr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4</a:t>
            </a:r>
            <a:r>
              <a:rPr lang="en-GB" b="1" baseline="30000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--  </a:t>
            </a:r>
            <a:r>
              <a:rPr lang="en-GB" b="1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4</a:t>
            </a:r>
            <a:r>
              <a:rPr lang="en-GB" b="1" baseline="30000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++   </a:t>
            </a:r>
            <a:r>
              <a:rPr lang="en-GB" b="1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4</a:t>
            </a:r>
            <a:r>
              <a:rPr lang="en-GB" b="1" baseline="30000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-+ </a:t>
            </a:r>
          </a:p>
          <a:p>
            <a:pPr>
              <a:lnSpc>
                <a:spcPct val="100000"/>
              </a:lnSpc>
              <a:buClr>
                <a:srgbClr val="0000FF"/>
              </a:buClr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5</a:t>
            </a:r>
            <a:r>
              <a:rPr lang="en-GB" b="1" baseline="30000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--  </a:t>
            </a:r>
            <a:r>
              <a:rPr lang="en-GB" b="1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5</a:t>
            </a:r>
            <a:r>
              <a:rPr lang="en-GB" b="1" baseline="30000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++           </a:t>
            </a:r>
            <a:r>
              <a:rPr lang="en-GB" b="1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5</a:t>
            </a:r>
            <a:r>
              <a:rPr lang="en-GB" b="1" baseline="30000">
                <a:solidFill>
                  <a:srgbClr val="0000FF"/>
                </a:solidFill>
                <a:latin typeface="Comic Sans MS" charset="0"/>
                <a:ea typeface="DejaVu Sans" charset="0"/>
                <a:cs typeface="DejaVu Sans" charset="0"/>
              </a:rPr>
              <a:t>+-</a:t>
            </a:r>
          </a:p>
        </p:txBody>
      </p:sp>
      <p:sp>
        <p:nvSpPr>
          <p:cNvPr id="21617" name="Text Box 113"/>
          <p:cNvSpPr txBox="1">
            <a:spLocks noChangeArrowheads="1"/>
          </p:cNvSpPr>
          <p:nvPr/>
        </p:nvSpPr>
        <p:spPr bwMode="auto">
          <a:xfrm>
            <a:off x="3925888" y="3208338"/>
            <a:ext cx="2781300" cy="2289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FF0000"/>
              </a:buClr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FF0000"/>
                </a:solidFill>
                <a:latin typeface="Comic Sans MS" charset="0"/>
                <a:ea typeface="DejaVu Sans" charset="0"/>
                <a:cs typeface="DejaVu Sans" charset="0"/>
              </a:rPr>
              <a:t>0</a:t>
            </a:r>
            <a:r>
              <a:rPr lang="en-GB" b="1" baseline="30000">
                <a:solidFill>
                  <a:srgbClr val="FF0000"/>
                </a:solidFill>
                <a:latin typeface="Comic Sans MS" charset="0"/>
                <a:ea typeface="DejaVu Sans" charset="0"/>
                <a:cs typeface="DejaVu Sans" charset="0"/>
              </a:rPr>
              <a:t>--</a:t>
            </a:r>
            <a:r>
              <a:rPr lang="en-GB" b="1">
                <a:solidFill>
                  <a:srgbClr val="FF0000"/>
                </a:solidFill>
                <a:latin typeface="Comic Sans MS" charset="0"/>
                <a:ea typeface="DejaVu Sans" charset="0"/>
                <a:cs typeface="DejaVu Sans" charset="0"/>
              </a:rPr>
              <a:t>            0</a:t>
            </a:r>
            <a:r>
              <a:rPr lang="en-GB" b="1" baseline="30000">
                <a:solidFill>
                  <a:srgbClr val="FF0000"/>
                </a:solidFill>
                <a:latin typeface="Comic Sans MS" charset="0"/>
                <a:ea typeface="DejaVu Sans" charset="0"/>
                <a:cs typeface="DejaVu Sans" charset="0"/>
              </a:rPr>
              <a:t>+- </a:t>
            </a:r>
          </a:p>
          <a:p>
            <a:pPr>
              <a:lnSpc>
                <a:spcPct val="100000"/>
              </a:lnSpc>
              <a:buClr>
                <a:srgbClr val="FF0000"/>
              </a:buClr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FF0000"/>
                </a:solidFill>
                <a:latin typeface="Comic Sans MS" charset="0"/>
                <a:ea typeface="DejaVu Sans" charset="0"/>
                <a:cs typeface="DejaVu Sans" charset="0"/>
              </a:rPr>
              <a:t>          1</a:t>
            </a:r>
            <a:r>
              <a:rPr lang="en-GB" b="1" baseline="30000">
                <a:solidFill>
                  <a:srgbClr val="FF0000"/>
                </a:solidFill>
                <a:latin typeface="Comic Sans MS" charset="0"/>
                <a:ea typeface="DejaVu Sans" charset="0"/>
                <a:cs typeface="DejaVu Sans" charset="0"/>
              </a:rPr>
              <a:t>-+</a:t>
            </a:r>
          </a:p>
          <a:p>
            <a:pPr>
              <a:lnSpc>
                <a:spcPct val="100000"/>
              </a:lnSpc>
              <a:buClr>
                <a:srgbClr val="FF0000"/>
              </a:buClr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FF0000"/>
                </a:solidFill>
                <a:latin typeface="Comic Sans MS" charset="0"/>
                <a:ea typeface="DejaVu Sans" charset="0"/>
                <a:cs typeface="DejaVu Sans" charset="0"/>
              </a:rPr>
              <a:t>                2</a:t>
            </a:r>
            <a:r>
              <a:rPr lang="en-GB" b="1" baseline="30000">
                <a:solidFill>
                  <a:srgbClr val="FF0000"/>
                </a:solidFill>
                <a:latin typeface="Comic Sans MS" charset="0"/>
                <a:ea typeface="DejaVu Sans" charset="0"/>
                <a:cs typeface="DejaVu Sans" charset="0"/>
              </a:rPr>
              <a:t>+- </a:t>
            </a:r>
          </a:p>
          <a:p>
            <a:pPr>
              <a:lnSpc>
                <a:spcPct val="100000"/>
              </a:lnSpc>
              <a:buClr>
                <a:srgbClr val="FF0000"/>
              </a:buClr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FF0000"/>
                </a:solidFill>
                <a:latin typeface="Comic Sans MS" charset="0"/>
                <a:ea typeface="DejaVu Sans" charset="0"/>
                <a:cs typeface="DejaVu Sans" charset="0"/>
              </a:rPr>
              <a:t>          3</a:t>
            </a:r>
            <a:r>
              <a:rPr lang="en-GB" b="1" baseline="30000">
                <a:solidFill>
                  <a:srgbClr val="FF0000"/>
                </a:solidFill>
                <a:latin typeface="Comic Sans MS" charset="0"/>
                <a:ea typeface="DejaVu Sans" charset="0"/>
                <a:cs typeface="DejaVu Sans" charset="0"/>
              </a:rPr>
              <a:t>-+</a:t>
            </a:r>
          </a:p>
          <a:p>
            <a:pPr>
              <a:lnSpc>
                <a:spcPct val="100000"/>
              </a:lnSpc>
              <a:buClr>
                <a:srgbClr val="FF0000"/>
              </a:buClr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FF0000"/>
                </a:solidFill>
                <a:latin typeface="Comic Sans MS" charset="0"/>
                <a:ea typeface="DejaVu Sans" charset="0"/>
                <a:cs typeface="DejaVu Sans" charset="0"/>
              </a:rPr>
              <a:t>                4</a:t>
            </a:r>
            <a:r>
              <a:rPr lang="en-GB" b="1" baseline="30000">
                <a:solidFill>
                  <a:srgbClr val="FF0000"/>
                </a:solidFill>
                <a:latin typeface="Comic Sans MS" charset="0"/>
                <a:ea typeface="DejaVu Sans" charset="0"/>
                <a:cs typeface="DejaVu Sans" charset="0"/>
              </a:rPr>
              <a:t>+-</a:t>
            </a:r>
          </a:p>
          <a:p>
            <a:pPr>
              <a:lnSpc>
                <a:spcPct val="100000"/>
              </a:lnSpc>
              <a:buClr>
                <a:srgbClr val="FF0000"/>
              </a:buClr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FF0000"/>
                </a:solidFill>
                <a:latin typeface="Comic Sans MS" charset="0"/>
                <a:ea typeface="DejaVu Sans" charset="0"/>
                <a:cs typeface="DejaVu Sans" charset="0"/>
              </a:rPr>
              <a:t>          5</a:t>
            </a:r>
            <a:r>
              <a:rPr lang="en-GB" b="1" baseline="30000">
                <a:solidFill>
                  <a:srgbClr val="FF0000"/>
                </a:solidFill>
                <a:latin typeface="Comic Sans MS" charset="0"/>
                <a:ea typeface="DejaVu Sans" charset="0"/>
                <a:cs typeface="DejaVu Sans" charset="0"/>
              </a:rPr>
              <a:t>-+</a:t>
            </a:r>
          </a:p>
        </p:txBody>
      </p:sp>
      <p:sp>
        <p:nvSpPr>
          <p:cNvPr id="21618" name="Text Box 114"/>
          <p:cNvSpPr txBox="1">
            <a:spLocks noChangeArrowheads="1"/>
          </p:cNvSpPr>
          <p:nvPr/>
        </p:nvSpPr>
        <p:spPr bwMode="auto">
          <a:xfrm>
            <a:off x="3832225" y="5481638"/>
            <a:ext cx="3943350" cy="735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FF0000"/>
              </a:buClr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FF0000"/>
                </a:solidFill>
                <a:latin typeface="Comic Sans MS" charset="0"/>
                <a:ea typeface="DejaVu Sans" charset="0"/>
                <a:cs typeface="DejaVu Sans" charset="0"/>
              </a:rPr>
              <a:t>Exotic Quantum Numbers</a:t>
            </a:r>
          </a:p>
          <a:p>
            <a:pPr>
              <a:lnSpc>
                <a:spcPct val="100000"/>
              </a:lnSpc>
              <a:buClr>
                <a:srgbClr val="9966FF"/>
              </a:buClr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>
                <a:solidFill>
                  <a:srgbClr val="9966FF"/>
                </a:solidFill>
                <a:latin typeface="Comic Sans MS" charset="0"/>
                <a:ea typeface="DejaVu Sans" charset="0"/>
                <a:cs typeface="DejaVu Sans" charset="0"/>
              </a:rPr>
              <a:t>non quark-antiquark description</a:t>
            </a:r>
          </a:p>
        </p:txBody>
      </p:sp>
      <p:sp>
        <p:nvSpPr>
          <p:cNvPr id="21619" name="Rectangle 115"/>
          <p:cNvSpPr>
            <a:spLocks noChangeArrowheads="1"/>
          </p:cNvSpPr>
          <p:nvPr/>
        </p:nvSpPr>
        <p:spPr bwMode="auto">
          <a:xfrm>
            <a:off x="-1588" y="73025"/>
            <a:ext cx="3668713" cy="49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6666FF"/>
              </a:buClr>
              <a:buFont typeface="Comic Sans MS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600" b="1">
                <a:solidFill>
                  <a:srgbClr val="6666FF"/>
                </a:solidFill>
                <a:latin typeface="Comic Sans MS" charset="0"/>
                <a:ea typeface="DejaVu Sans" charset="0"/>
                <a:cs typeface="DejaVu Sans" charset="0"/>
              </a:rPr>
              <a:t>Spectroscopy an QCD</a:t>
            </a:r>
          </a:p>
        </p:txBody>
      </p:sp>
      <p:grpSp>
        <p:nvGrpSpPr>
          <p:cNvPr id="11" name="Group 116"/>
          <p:cNvGrpSpPr>
            <a:grpSpLocks/>
          </p:cNvGrpSpPr>
          <p:nvPr/>
        </p:nvGrpSpPr>
        <p:grpSpPr bwMode="auto">
          <a:xfrm>
            <a:off x="3632200" y="1206500"/>
            <a:ext cx="2335213" cy="912813"/>
            <a:chOff x="2288" y="760"/>
            <a:chExt cx="1471" cy="575"/>
          </a:xfrm>
        </p:grpSpPr>
        <p:sp>
          <p:nvSpPr>
            <p:cNvPr id="21621" name="Rectangle 117"/>
            <p:cNvSpPr>
              <a:spLocks noChangeArrowheads="1"/>
            </p:cNvSpPr>
            <p:nvPr/>
          </p:nvSpPr>
          <p:spPr bwMode="auto">
            <a:xfrm>
              <a:off x="2288" y="760"/>
              <a:ext cx="1472" cy="576"/>
            </a:xfrm>
            <a:prstGeom prst="rect">
              <a:avLst/>
            </a:prstGeom>
            <a:solidFill>
              <a:schemeClr val="bg2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22" name="Text Box 118"/>
            <p:cNvSpPr txBox="1">
              <a:spLocks noChangeArrowheads="1"/>
            </p:cNvSpPr>
            <p:nvPr/>
          </p:nvSpPr>
          <p:spPr bwMode="auto">
            <a:xfrm>
              <a:off x="2311" y="781"/>
              <a:ext cx="1401" cy="5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  <a:buClr>
                  <a:srgbClr val="FF0000"/>
                </a:buClr>
                <a:buFont typeface="Comic Sans M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FF0000"/>
                  </a:solidFill>
                  <a:latin typeface="Comic Sans MS" charset="0"/>
                  <a:ea typeface="DejaVu Sans" charset="0"/>
                  <a:cs typeface="DejaVu Sans" charset="0"/>
                </a:rPr>
                <a:t>Nothing to do</a:t>
              </a:r>
            </a:p>
            <a:p>
              <a:pPr>
                <a:lnSpc>
                  <a:spcPct val="100000"/>
                </a:lnSpc>
                <a:buClr>
                  <a:srgbClr val="FF0000"/>
                </a:buClr>
                <a:buFont typeface="Comic Sans MS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solidFill>
                    <a:srgbClr val="FF0000"/>
                  </a:solidFill>
                  <a:latin typeface="Comic Sans MS" charset="0"/>
                  <a:ea typeface="DejaVu Sans" charset="0"/>
                  <a:cs typeface="DejaVu Sans" charset="0"/>
                </a:rPr>
                <a:t>with Glue!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648200" y="990600"/>
            <a:ext cx="4495800" cy="3216275"/>
            <a:chOff x="528" y="672"/>
            <a:chExt cx="2832" cy="2026"/>
          </a:xfrm>
        </p:grpSpPr>
        <p:pic>
          <p:nvPicPr>
            <p:cNvPr id="63495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8" y="672"/>
              <a:ext cx="2832" cy="2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3496" name="Rectangle 8"/>
            <p:cNvSpPr>
              <a:spLocks noChangeArrowheads="1"/>
            </p:cNvSpPr>
            <p:nvPr/>
          </p:nvSpPr>
          <p:spPr bwMode="auto">
            <a:xfrm>
              <a:off x="2064" y="1632"/>
              <a:ext cx="9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18605A"/>
                  </a:solidFill>
                  <a:latin typeface="Comic Sans MS" pitchFamily="64" charset="0"/>
                </a:rPr>
                <a:t>linear potential</a:t>
              </a:r>
              <a:endParaRPr lang="en-US" sz="1400" b="1">
                <a:solidFill>
                  <a:srgbClr val="ED181E"/>
                </a:solidFill>
                <a:latin typeface="Comic Sans MS" pitchFamily="64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81000" y="1371600"/>
            <a:ext cx="3022600" cy="2011363"/>
            <a:chOff x="288" y="893"/>
            <a:chExt cx="1904" cy="1267"/>
          </a:xfrm>
        </p:grpSpPr>
        <p:sp>
          <p:nvSpPr>
            <p:cNvPr id="63498" name="Oval 10"/>
            <p:cNvSpPr>
              <a:spLocks noChangeArrowheads="1"/>
            </p:cNvSpPr>
            <p:nvPr/>
          </p:nvSpPr>
          <p:spPr bwMode="auto">
            <a:xfrm rot="2225759">
              <a:off x="336" y="1488"/>
              <a:ext cx="1248" cy="120"/>
            </a:xfrm>
            <a:prstGeom prst="ellipse">
              <a:avLst/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99" name="Oval 11"/>
            <p:cNvSpPr>
              <a:spLocks noChangeArrowheads="1"/>
            </p:cNvSpPr>
            <p:nvPr/>
          </p:nvSpPr>
          <p:spPr bwMode="auto">
            <a:xfrm>
              <a:off x="288" y="1008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0" name="Oval 12"/>
            <p:cNvSpPr>
              <a:spLocks noChangeArrowheads="1"/>
            </p:cNvSpPr>
            <p:nvPr/>
          </p:nvSpPr>
          <p:spPr bwMode="auto">
            <a:xfrm>
              <a:off x="1392" y="1824"/>
              <a:ext cx="336" cy="336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1" name="Text Box 13"/>
            <p:cNvSpPr txBox="1">
              <a:spLocks noChangeArrowheads="1"/>
            </p:cNvSpPr>
            <p:nvPr/>
          </p:nvSpPr>
          <p:spPr bwMode="auto">
            <a:xfrm>
              <a:off x="854" y="893"/>
              <a:ext cx="1338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800000"/>
                  </a:solidFill>
                  <a:latin typeface="Comic Sans MS" pitchFamily="64" charset="0"/>
                </a:rPr>
                <a:t>ground-state </a:t>
              </a:r>
            </a:p>
            <a:p>
              <a:r>
                <a:rPr lang="en-US" sz="2400" dirty="0">
                  <a:solidFill>
                    <a:srgbClr val="800000"/>
                  </a:solidFill>
                  <a:latin typeface="Comic Sans MS" pitchFamily="64" charset="0"/>
                </a:rPr>
                <a:t>   flux-tube</a:t>
              </a:r>
            </a:p>
            <a:p>
              <a:r>
                <a:rPr lang="en-US" sz="2400" dirty="0">
                  <a:solidFill>
                    <a:srgbClr val="800000"/>
                  </a:solidFill>
                  <a:latin typeface="Comic Sans MS" pitchFamily="64" charset="0"/>
                </a:rPr>
                <a:t>       </a:t>
              </a:r>
              <a:r>
                <a:rPr lang="en-US" sz="2400" dirty="0" err="1">
                  <a:solidFill>
                    <a:srgbClr val="800000"/>
                  </a:solidFill>
                  <a:latin typeface="Comic Sans MS" pitchFamily="64" charset="0"/>
                </a:rPr>
                <a:t>m</a:t>
              </a:r>
              <a:r>
                <a:rPr lang="en-US" sz="2400" dirty="0">
                  <a:solidFill>
                    <a:srgbClr val="800000"/>
                  </a:solidFill>
                  <a:latin typeface="Comic Sans MS" pitchFamily="64" charset="0"/>
                </a:rPr>
                <a:t>=0</a:t>
              </a:r>
            </a:p>
          </p:txBody>
        </p:sp>
      </p:grpSp>
      <p:sp>
        <p:nvSpPr>
          <p:cNvPr id="63527" name="Text Box 39"/>
          <p:cNvSpPr txBox="1">
            <a:spLocks noChangeArrowheads="1"/>
          </p:cNvSpPr>
          <p:nvPr/>
        </p:nvSpPr>
        <p:spPr bwMode="auto">
          <a:xfrm>
            <a:off x="457200" y="4267200"/>
            <a:ext cx="78120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A50021"/>
                </a:solidFill>
              </a:rPr>
              <a:t>The normal mesons are built up from a “quark-</a:t>
            </a:r>
            <a:r>
              <a:rPr lang="en-US" sz="2400" dirty="0" err="1">
                <a:solidFill>
                  <a:srgbClr val="A50021"/>
                </a:solidFill>
              </a:rPr>
              <a:t>antiquark</a:t>
            </a:r>
            <a:r>
              <a:rPr lang="en-US" sz="2400" dirty="0">
                <a:solidFill>
                  <a:srgbClr val="A50021"/>
                </a:solidFill>
              </a:rPr>
              <a:t> </a:t>
            </a:r>
          </a:p>
          <a:p>
            <a:r>
              <a:rPr lang="en-US" sz="2400" dirty="0">
                <a:solidFill>
                  <a:srgbClr val="A50021"/>
                </a:solidFill>
              </a:rPr>
              <a:t>pair” with and a “ground-state” flux tube.</a:t>
            </a:r>
          </a:p>
        </p:txBody>
      </p:sp>
      <p:sp>
        <p:nvSpPr>
          <p:cNvPr id="63528" name="Text Box 40"/>
          <p:cNvSpPr txBox="1">
            <a:spLocks noChangeArrowheads="1"/>
          </p:cNvSpPr>
          <p:nvPr/>
        </p:nvSpPr>
        <p:spPr bwMode="auto">
          <a:xfrm>
            <a:off x="533400" y="5105400"/>
            <a:ext cx="10438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(π,K,η,η’)</a:t>
            </a:r>
            <a:endParaRPr lang="en-US" dirty="0"/>
          </a:p>
        </p:txBody>
      </p:sp>
      <p:sp>
        <p:nvSpPr>
          <p:cNvPr id="63529" name="Text Box 41"/>
          <p:cNvSpPr txBox="1">
            <a:spLocks noChangeArrowheads="1"/>
          </p:cNvSpPr>
          <p:nvPr/>
        </p:nvSpPr>
        <p:spPr bwMode="auto">
          <a:xfrm>
            <a:off x="1828800" y="5105400"/>
            <a:ext cx="12565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(</a:t>
            </a:r>
            <a:r>
              <a:rPr lang="en-US" dirty="0" smtClean="0">
                <a:latin typeface="cmmi10" pitchFamily="34" charset="0"/>
              </a:rPr>
              <a:t>ρ,K*,</a:t>
            </a:r>
            <a:r>
              <a:rPr lang="en-US" dirty="0" err="1" smtClean="0">
                <a:latin typeface="cmmi10" pitchFamily="34" charset="0"/>
              </a:rPr>
              <a:t>ω,Φ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3530" name="Text Box 42"/>
          <p:cNvSpPr txBox="1">
            <a:spLocks noChangeArrowheads="1"/>
          </p:cNvSpPr>
          <p:nvPr/>
        </p:nvSpPr>
        <p:spPr bwMode="auto">
          <a:xfrm>
            <a:off x="3429000" y="5105400"/>
            <a:ext cx="13225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(b</a:t>
            </a:r>
            <a:r>
              <a:rPr lang="en-US" baseline="-25000" dirty="0"/>
              <a:t>1</a:t>
            </a:r>
            <a:r>
              <a:rPr lang="en-US" dirty="0"/>
              <a:t>,K</a:t>
            </a:r>
            <a:r>
              <a:rPr lang="en-US" baseline="-25000" dirty="0"/>
              <a:t>1</a:t>
            </a:r>
            <a:r>
              <a:rPr lang="en-US" dirty="0"/>
              <a:t>,h</a:t>
            </a:r>
            <a:r>
              <a:rPr lang="en-US" baseline="-25000" dirty="0"/>
              <a:t>1</a:t>
            </a:r>
            <a:r>
              <a:rPr lang="en-US" dirty="0"/>
              <a:t>,</a:t>
            </a:r>
            <a:r>
              <a:rPr lang="en-US" dirty="0" smtClean="0"/>
              <a:t>h</a:t>
            </a:r>
            <a:r>
              <a:rPr lang="en-US" baseline="-25000" dirty="0" smtClean="0"/>
              <a:t>1</a:t>
            </a:r>
            <a:r>
              <a:rPr lang="en-US" baseline="30000" dirty="0" smtClean="0">
                <a:latin typeface="cmsy10" pitchFamily="32" charset="0"/>
              </a:rPr>
              <a:t>’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3531" name="Text Box 43"/>
          <p:cNvSpPr txBox="1">
            <a:spLocks noChangeArrowheads="1"/>
          </p:cNvSpPr>
          <p:nvPr/>
        </p:nvSpPr>
        <p:spPr bwMode="auto">
          <a:xfrm>
            <a:off x="5029200" y="51054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( </a:t>
            </a:r>
            <a:r>
              <a:rPr lang="en-US">
                <a:latin typeface="MT Extra" pitchFamily="18" charset="2"/>
                <a:sym typeface="MT Extra" pitchFamily="18" charset="2"/>
              </a:rPr>
              <a:t></a:t>
            </a:r>
            <a:r>
              <a:rPr lang="en-US"/>
              <a:t> )</a:t>
            </a:r>
          </a:p>
        </p:txBody>
      </p:sp>
      <p:sp>
        <p:nvSpPr>
          <p:cNvPr id="63532" name="Text Box 44"/>
          <p:cNvSpPr txBox="1">
            <a:spLocks noChangeArrowheads="1"/>
          </p:cNvSpPr>
          <p:nvPr/>
        </p:nvSpPr>
        <p:spPr bwMode="auto">
          <a:xfrm>
            <a:off x="609600" y="5486400"/>
            <a:ext cx="909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J</a:t>
            </a:r>
            <a:r>
              <a:rPr lang="en-US" baseline="30000"/>
              <a:t>PC</a:t>
            </a:r>
            <a:r>
              <a:rPr lang="en-US"/>
              <a:t>=0</a:t>
            </a:r>
            <a:r>
              <a:rPr lang="en-US" baseline="30000"/>
              <a:t>-+</a:t>
            </a:r>
          </a:p>
        </p:txBody>
      </p:sp>
      <p:sp>
        <p:nvSpPr>
          <p:cNvPr id="63533" name="Text Box 45"/>
          <p:cNvSpPr txBox="1">
            <a:spLocks noChangeArrowheads="1"/>
          </p:cNvSpPr>
          <p:nvPr/>
        </p:nvSpPr>
        <p:spPr bwMode="auto">
          <a:xfrm>
            <a:off x="1981200" y="5486400"/>
            <a:ext cx="871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J</a:t>
            </a:r>
            <a:r>
              <a:rPr lang="en-US" baseline="30000" dirty="0"/>
              <a:t>PC</a:t>
            </a:r>
            <a:r>
              <a:rPr lang="en-US" dirty="0"/>
              <a:t>=1</a:t>
            </a:r>
            <a:r>
              <a:rPr lang="en-US" baseline="30000" dirty="0"/>
              <a:t>--</a:t>
            </a:r>
          </a:p>
        </p:txBody>
      </p:sp>
      <p:sp>
        <p:nvSpPr>
          <p:cNvPr id="63534" name="Text Box 46"/>
          <p:cNvSpPr txBox="1">
            <a:spLocks noChangeArrowheads="1"/>
          </p:cNvSpPr>
          <p:nvPr/>
        </p:nvSpPr>
        <p:spPr bwMode="auto">
          <a:xfrm>
            <a:off x="3581400" y="5486400"/>
            <a:ext cx="909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J</a:t>
            </a:r>
            <a:r>
              <a:rPr lang="en-US" baseline="30000"/>
              <a:t>PC</a:t>
            </a:r>
            <a:r>
              <a:rPr lang="en-US"/>
              <a:t>=1</a:t>
            </a:r>
            <a:r>
              <a:rPr lang="en-US" baseline="30000"/>
              <a:t>+-</a:t>
            </a:r>
          </a:p>
        </p:txBody>
      </p:sp>
      <p:sp>
        <p:nvSpPr>
          <p:cNvPr id="63535" name="Text Box 47"/>
          <p:cNvSpPr txBox="1">
            <a:spLocks noChangeArrowheads="1"/>
          </p:cNvSpPr>
          <p:nvPr/>
        </p:nvSpPr>
        <p:spPr bwMode="auto">
          <a:xfrm>
            <a:off x="5013325" y="5446713"/>
            <a:ext cx="2924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</a:t>
            </a:r>
            <a:r>
              <a:rPr lang="en-US" baseline="30000"/>
              <a:t>++</a:t>
            </a:r>
            <a:r>
              <a:rPr lang="en-US"/>
              <a:t>,1</a:t>
            </a:r>
            <a:r>
              <a:rPr lang="en-US" baseline="30000"/>
              <a:t>++</a:t>
            </a:r>
            <a:r>
              <a:rPr lang="en-US"/>
              <a:t>,2</a:t>
            </a:r>
            <a:r>
              <a:rPr lang="en-US" baseline="30000"/>
              <a:t>++</a:t>
            </a:r>
            <a:r>
              <a:rPr lang="en-US"/>
              <a:t>,2</a:t>
            </a:r>
            <a:r>
              <a:rPr lang="en-US" baseline="30000"/>
              <a:t>--</a:t>
            </a:r>
            <a:r>
              <a:rPr lang="en-US"/>
              <a:t>,2</a:t>
            </a:r>
            <a:r>
              <a:rPr lang="en-US" baseline="30000"/>
              <a:t>-+</a:t>
            </a:r>
            <a:r>
              <a:rPr lang="en-US"/>
              <a:t>,3</a:t>
            </a:r>
            <a:r>
              <a:rPr lang="en-US" baseline="30000"/>
              <a:t>++</a:t>
            </a:r>
            <a:r>
              <a:rPr lang="en-US"/>
              <a:t>,3</a:t>
            </a:r>
            <a:r>
              <a:rPr lang="en-US" baseline="30000"/>
              <a:t>- -</a:t>
            </a:r>
            <a:r>
              <a:rPr lang="en-US"/>
              <a:t>,3</a:t>
            </a:r>
            <a:r>
              <a:rPr lang="en-US" baseline="30000"/>
              <a:t>+ -</a:t>
            </a:r>
            <a:endParaRPr lang="en-US">
              <a:latin typeface="MT Extra" pitchFamily="18" charset="2"/>
              <a:sym typeface="MT Extra" pitchFamily="18" charset="2"/>
            </a:endParaRPr>
          </a:p>
        </p:txBody>
      </p:sp>
      <p:sp>
        <p:nvSpPr>
          <p:cNvPr id="63536" name="Text Box 48"/>
          <p:cNvSpPr txBox="1">
            <a:spLocks noChangeArrowheads="1"/>
          </p:cNvSpPr>
          <p:nvPr/>
        </p:nvSpPr>
        <p:spPr bwMode="auto">
          <a:xfrm>
            <a:off x="5622925" y="696913"/>
            <a:ext cx="1636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A50021"/>
                </a:solidFill>
              </a:rPr>
              <a:t>Lattice QCD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2009</a:t>
            </a:r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BBF6-0EFC-4FDF-87B3-15F795D0686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Charmed Exotics</a:t>
            </a:r>
            <a:endParaRPr lang="en-US" dirty="0"/>
          </a:p>
        </p:txBody>
      </p:sp>
      <p:sp>
        <p:nvSpPr>
          <p:cNvPr id="28" name="Rectangle 4"/>
          <p:cNvSpPr txBox="1">
            <a:spLocks noChangeArrowheads="1"/>
          </p:cNvSpPr>
          <p:nvPr/>
        </p:nvSpPr>
        <p:spPr>
          <a:xfrm>
            <a:off x="0" y="0"/>
            <a:ext cx="3741117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QCD Potential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648200" y="990600"/>
            <a:ext cx="4495800" cy="3216275"/>
            <a:chOff x="528" y="672"/>
            <a:chExt cx="2832" cy="2026"/>
          </a:xfrm>
        </p:grpSpPr>
        <p:pic>
          <p:nvPicPr>
            <p:cNvPr id="64519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8" y="672"/>
              <a:ext cx="2832" cy="2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4520" name="Rectangle 8"/>
            <p:cNvSpPr>
              <a:spLocks noChangeArrowheads="1"/>
            </p:cNvSpPr>
            <p:nvPr/>
          </p:nvSpPr>
          <p:spPr bwMode="auto">
            <a:xfrm>
              <a:off x="2064" y="1632"/>
              <a:ext cx="9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solidFill>
                    <a:srgbClr val="18605A"/>
                  </a:solidFill>
                  <a:latin typeface="Comic Sans MS" pitchFamily="64" charset="0"/>
                </a:rPr>
                <a:t>linear potential</a:t>
              </a:r>
              <a:endParaRPr lang="en-US" sz="1400" b="1">
                <a:solidFill>
                  <a:srgbClr val="ED181E"/>
                </a:solidFill>
                <a:latin typeface="Comic Sans MS" pitchFamily="64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81000" y="1371600"/>
            <a:ext cx="3022600" cy="2011363"/>
            <a:chOff x="288" y="893"/>
            <a:chExt cx="1904" cy="1267"/>
          </a:xfrm>
        </p:grpSpPr>
        <p:sp>
          <p:nvSpPr>
            <p:cNvPr id="64522" name="Oval 10"/>
            <p:cNvSpPr>
              <a:spLocks noChangeArrowheads="1"/>
            </p:cNvSpPr>
            <p:nvPr/>
          </p:nvSpPr>
          <p:spPr bwMode="auto">
            <a:xfrm rot="2225759">
              <a:off x="336" y="1488"/>
              <a:ext cx="1248" cy="120"/>
            </a:xfrm>
            <a:prstGeom prst="ellipse">
              <a:avLst/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3" name="Oval 11"/>
            <p:cNvSpPr>
              <a:spLocks noChangeArrowheads="1"/>
            </p:cNvSpPr>
            <p:nvPr/>
          </p:nvSpPr>
          <p:spPr bwMode="auto">
            <a:xfrm>
              <a:off x="288" y="1008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4" name="Oval 12"/>
            <p:cNvSpPr>
              <a:spLocks noChangeArrowheads="1"/>
            </p:cNvSpPr>
            <p:nvPr/>
          </p:nvSpPr>
          <p:spPr bwMode="auto">
            <a:xfrm>
              <a:off x="1392" y="1824"/>
              <a:ext cx="336" cy="336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5" name="Text Box 13"/>
            <p:cNvSpPr txBox="1">
              <a:spLocks noChangeArrowheads="1"/>
            </p:cNvSpPr>
            <p:nvPr/>
          </p:nvSpPr>
          <p:spPr bwMode="auto">
            <a:xfrm>
              <a:off x="854" y="893"/>
              <a:ext cx="1338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800000"/>
                  </a:solidFill>
                  <a:latin typeface="Comic Sans MS" pitchFamily="64" charset="0"/>
                </a:rPr>
                <a:t>ground-state </a:t>
              </a:r>
            </a:p>
            <a:p>
              <a:r>
                <a:rPr lang="en-US" sz="2400">
                  <a:solidFill>
                    <a:srgbClr val="800000"/>
                  </a:solidFill>
                  <a:latin typeface="Comic Sans MS" pitchFamily="64" charset="0"/>
                </a:rPr>
                <a:t>   flux-tube</a:t>
              </a:r>
            </a:p>
            <a:p>
              <a:r>
                <a:rPr lang="en-US" sz="2400">
                  <a:solidFill>
                    <a:srgbClr val="800000"/>
                  </a:solidFill>
                  <a:latin typeface="Comic Sans MS" pitchFamily="64" charset="0"/>
                </a:rPr>
                <a:t>       m=0</a:t>
              </a:r>
            </a:p>
          </p:txBody>
        </p:sp>
      </p:grpSp>
      <p:sp>
        <p:nvSpPr>
          <p:cNvPr id="64526" name="Rectangle 14"/>
          <p:cNvSpPr>
            <a:spLocks noChangeArrowheads="1"/>
          </p:cNvSpPr>
          <p:nvPr/>
        </p:nvSpPr>
        <p:spPr bwMode="auto">
          <a:xfrm>
            <a:off x="0" y="1066800"/>
            <a:ext cx="4267200" cy="297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81000" y="1447800"/>
            <a:ext cx="4000500" cy="2163763"/>
            <a:chOff x="288" y="797"/>
            <a:chExt cx="2520" cy="1363"/>
          </a:xfrm>
        </p:grpSpPr>
        <p:sp>
          <p:nvSpPr>
            <p:cNvPr id="64528" name="Arc 16"/>
            <p:cNvSpPr>
              <a:spLocks/>
            </p:cNvSpPr>
            <p:nvPr/>
          </p:nvSpPr>
          <p:spPr bwMode="auto">
            <a:xfrm flipV="1">
              <a:off x="768" y="1344"/>
              <a:ext cx="768" cy="72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9" name="Oval 17"/>
            <p:cNvSpPr>
              <a:spLocks noChangeArrowheads="1"/>
            </p:cNvSpPr>
            <p:nvPr/>
          </p:nvSpPr>
          <p:spPr bwMode="auto">
            <a:xfrm rot="2225759">
              <a:off x="384" y="1344"/>
              <a:ext cx="1248" cy="504"/>
            </a:xfrm>
            <a:prstGeom prst="ellipse">
              <a:avLst/>
            </a:prstGeom>
            <a:solidFill>
              <a:srgbClr val="FF99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0" name="Oval 18"/>
            <p:cNvSpPr>
              <a:spLocks noChangeArrowheads="1"/>
            </p:cNvSpPr>
            <p:nvPr/>
          </p:nvSpPr>
          <p:spPr bwMode="auto">
            <a:xfrm>
              <a:off x="288" y="1008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1" name="Oval 19"/>
            <p:cNvSpPr>
              <a:spLocks noChangeArrowheads="1"/>
            </p:cNvSpPr>
            <p:nvPr/>
          </p:nvSpPr>
          <p:spPr bwMode="auto">
            <a:xfrm>
              <a:off x="1392" y="1824"/>
              <a:ext cx="336" cy="336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2" name="Arc 20"/>
            <p:cNvSpPr>
              <a:spLocks/>
            </p:cNvSpPr>
            <p:nvPr/>
          </p:nvSpPr>
          <p:spPr bwMode="auto">
            <a:xfrm flipH="1">
              <a:off x="576" y="1200"/>
              <a:ext cx="816" cy="76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3" name="Text Box 21"/>
            <p:cNvSpPr txBox="1">
              <a:spLocks noChangeArrowheads="1"/>
            </p:cNvSpPr>
            <p:nvPr/>
          </p:nvSpPr>
          <p:spPr bwMode="auto">
            <a:xfrm>
              <a:off x="1046" y="797"/>
              <a:ext cx="176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800000"/>
                  </a:solidFill>
                  <a:latin typeface="Comic Sans MS" pitchFamily="64" charset="0"/>
                </a:rPr>
                <a:t>excited flux-tube </a:t>
              </a:r>
            </a:p>
            <a:p>
              <a:r>
                <a:rPr lang="en-US" sz="2400">
                  <a:solidFill>
                    <a:srgbClr val="800000"/>
                  </a:solidFill>
                  <a:latin typeface="Comic Sans MS" pitchFamily="64" charset="0"/>
                </a:rPr>
                <a:t>           m=1</a:t>
              </a:r>
            </a:p>
          </p:txBody>
        </p:sp>
      </p:grpSp>
      <p:sp>
        <p:nvSpPr>
          <p:cNvPr id="64534" name="Rectangle 22"/>
          <p:cNvSpPr>
            <a:spLocks noChangeArrowheads="1"/>
          </p:cNvSpPr>
          <p:nvPr/>
        </p:nvSpPr>
        <p:spPr bwMode="auto">
          <a:xfrm>
            <a:off x="4419600" y="838200"/>
            <a:ext cx="4724400" cy="3657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4535" name="Picture 23" descr="plotDel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7600" y="825500"/>
            <a:ext cx="3648075" cy="3648075"/>
          </a:xfrm>
          <a:prstGeom prst="rect">
            <a:avLst/>
          </a:prstGeom>
          <a:noFill/>
        </p:spPr>
      </p:pic>
      <p:sp>
        <p:nvSpPr>
          <p:cNvPr id="64536" name="Text Box 24"/>
          <p:cNvSpPr txBox="1">
            <a:spLocks noChangeArrowheads="1"/>
          </p:cNvSpPr>
          <p:nvPr/>
        </p:nvSpPr>
        <p:spPr bwMode="auto">
          <a:xfrm>
            <a:off x="304800" y="4038600"/>
            <a:ext cx="45100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660066"/>
                </a:solidFill>
                <a:latin typeface="Comic Sans MS" pitchFamily="64" charset="0"/>
              </a:rPr>
              <a:t>Gluonic Excitations provide an</a:t>
            </a:r>
          </a:p>
          <a:p>
            <a:r>
              <a:rPr lang="en-US" sz="2400">
                <a:solidFill>
                  <a:srgbClr val="660066"/>
                </a:solidFill>
                <a:latin typeface="Comic Sans MS" pitchFamily="64" charset="0"/>
              </a:rPr>
              <a:t>experimental measurement of </a:t>
            </a:r>
          </a:p>
          <a:p>
            <a:r>
              <a:rPr lang="en-US" sz="2400">
                <a:solidFill>
                  <a:srgbClr val="660066"/>
                </a:solidFill>
                <a:latin typeface="Comic Sans MS" pitchFamily="64" charset="0"/>
              </a:rPr>
              <a:t>the excited QCD potential.</a:t>
            </a:r>
            <a:r>
              <a:rPr lang="en-US" sz="2400">
                <a:latin typeface="Comic Sans MS" pitchFamily="64" charset="0"/>
              </a:rPr>
              <a:t>  </a:t>
            </a:r>
          </a:p>
        </p:txBody>
      </p:sp>
      <p:sp>
        <p:nvSpPr>
          <p:cNvPr id="64537" name="Text Box 25"/>
          <p:cNvSpPr txBox="1">
            <a:spLocks noChangeArrowheads="1"/>
          </p:cNvSpPr>
          <p:nvPr/>
        </p:nvSpPr>
        <p:spPr bwMode="auto">
          <a:xfrm>
            <a:off x="304800" y="5181600"/>
            <a:ext cx="8302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660066"/>
                </a:solidFill>
                <a:latin typeface="Comic Sans MS" pitchFamily="64" charset="0"/>
              </a:rPr>
              <a:t>Many of the hybrid nonets have </a:t>
            </a:r>
            <a:r>
              <a:rPr lang="en-US" sz="2400">
                <a:solidFill>
                  <a:srgbClr val="FF0000"/>
                </a:solidFill>
                <a:latin typeface="Comic Sans MS" pitchFamily="64" charset="0"/>
              </a:rPr>
              <a:t>exotic</a:t>
            </a:r>
            <a:r>
              <a:rPr lang="en-US" sz="2400">
                <a:solidFill>
                  <a:srgbClr val="660066"/>
                </a:solidFill>
                <a:latin typeface="Comic Sans MS" pitchFamily="64" charset="0"/>
              </a:rPr>
              <a:t> quantum numbers.</a:t>
            </a:r>
          </a:p>
        </p:txBody>
      </p:sp>
      <p:sp>
        <p:nvSpPr>
          <p:cNvPr id="64539" name="Rectangle 27"/>
          <p:cNvSpPr>
            <a:spLocks noChangeArrowheads="1"/>
          </p:cNvSpPr>
          <p:nvPr/>
        </p:nvSpPr>
        <p:spPr bwMode="auto">
          <a:xfrm>
            <a:off x="4876800" y="838200"/>
            <a:ext cx="3733800" cy="3657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4495800" y="1295400"/>
            <a:ext cx="4252913" cy="2638425"/>
            <a:chOff x="2976" y="2496"/>
            <a:chExt cx="2679" cy="1662"/>
          </a:xfrm>
        </p:grpSpPr>
        <p:grpSp>
          <p:nvGrpSpPr>
            <p:cNvPr id="6" name="Group 29"/>
            <p:cNvGrpSpPr>
              <a:grpSpLocks/>
            </p:cNvGrpSpPr>
            <p:nvPr/>
          </p:nvGrpSpPr>
          <p:grpSpPr bwMode="auto">
            <a:xfrm>
              <a:off x="2976" y="2496"/>
              <a:ext cx="1222" cy="1322"/>
              <a:chOff x="2880" y="2400"/>
              <a:chExt cx="1222" cy="1322"/>
            </a:xfrm>
          </p:grpSpPr>
          <p:sp>
            <p:nvSpPr>
              <p:cNvPr id="64542" name="AutoShape 30"/>
              <p:cNvSpPr>
                <a:spLocks noChangeArrowheads="1"/>
              </p:cNvSpPr>
              <p:nvPr/>
            </p:nvSpPr>
            <p:spPr bwMode="auto">
              <a:xfrm>
                <a:off x="2880" y="2400"/>
                <a:ext cx="1222" cy="265"/>
              </a:xfrm>
              <a:prstGeom prst="roundRect">
                <a:avLst>
                  <a:gd name="adj" fmla="val 347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eaLnBrk="0" hangingPunct="0">
                  <a:lnSpc>
                    <a:spcPct val="90000"/>
                  </a:lnSpc>
                  <a:buClr>
                    <a:srgbClr val="CC0099"/>
                  </a:buClr>
                  <a:buSzPct val="100000"/>
                  <a:buFont typeface="Comic Sans MS" pitchFamily="6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400">
                    <a:solidFill>
                      <a:srgbClr val="FF99CC"/>
                    </a:solidFill>
                    <a:latin typeface="Comic Sans MS" pitchFamily="64" charset="0"/>
                  </a:rPr>
                  <a:t>S=0,L=0,m=1</a:t>
                </a:r>
              </a:p>
            </p:txBody>
          </p:sp>
          <p:sp>
            <p:nvSpPr>
              <p:cNvPr id="64543" name="AutoShape 31"/>
              <p:cNvSpPr>
                <a:spLocks noChangeArrowheads="1"/>
              </p:cNvSpPr>
              <p:nvPr/>
            </p:nvSpPr>
            <p:spPr bwMode="auto">
              <a:xfrm>
                <a:off x="2880" y="2736"/>
                <a:ext cx="946" cy="265"/>
              </a:xfrm>
              <a:prstGeom prst="roundRect">
                <a:avLst>
                  <a:gd name="adj" fmla="val 347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eaLnBrk="0" hangingPunct="0">
                  <a:lnSpc>
                    <a:spcPct val="90000"/>
                  </a:lnSpc>
                  <a:buClr>
                    <a:srgbClr val="CC0099"/>
                  </a:buClr>
                  <a:buSzPct val="100000"/>
                  <a:buFont typeface="Comic Sans MS" pitchFamily="6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400">
                    <a:solidFill>
                      <a:srgbClr val="FF99CC"/>
                    </a:solidFill>
                    <a:latin typeface="Comic Sans MS" pitchFamily="64" charset="0"/>
                  </a:rPr>
                  <a:t>J=1  CP=+</a:t>
                </a:r>
              </a:p>
            </p:txBody>
          </p:sp>
          <p:sp>
            <p:nvSpPr>
              <p:cNvPr id="64544" name="AutoShape 32"/>
              <p:cNvSpPr>
                <a:spLocks noChangeArrowheads="1"/>
              </p:cNvSpPr>
              <p:nvPr/>
            </p:nvSpPr>
            <p:spPr bwMode="auto">
              <a:xfrm>
                <a:off x="2881" y="3073"/>
                <a:ext cx="1165" cy="649"/>
              </a:xfrm>
              <a:prstGeom prst="roundRect">
                <a:avLst>
                  <a:gd name="adj" fmla="val 148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eaLnBrk="0" hangingPunct="0">
                  <a:lnSpc>
                    <a:spcPct val="90000"/>
                  </a:lnSpc>
                  <a:buClr>
                    <a:srgbClr val="660066"/>
                  </a:buClr>
                  <a:buSzPct val="100000"/>
                  <a:buFont typeface="Comic Sans MS" pitchFamily="6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400">
                    <a:solidFill>
                      <a:srgbClr val="660066"/>
                    </a:solidFill>
                    <a:latin typeface="Comic Sans MS" pitchFamily="64" charset="0"/>
                  </a:rPr>
                  <a:t>J</a:t>
                </a:r>
                <a:r>
                  <a:rPr lang="en-GB" sz="2400" b="1" baseline="30000">
                    <a:solidFill>
                      <a:srgbClr val="660066"/>
                    </a:solidFill>
                    <a:latin typeface="Comic Sans MS" pitchFamily="64" charset="0"/>
                  </a:rPr>
                  <a:t>PC</a:t>
                </a:r>
                <a:r>
                  <a:rPr lang="en-GB" sz="2400">
                    <a:solidFill>
                      <a:srgbClr val="660066"/>
                    </a:solidFill>
                    <a:latin typeface="Comic Sans MS" pitchFamily="64" charset="0"/>
                  </a:rPr>
                  <a:t>=1</a:t>
                </a:r>
                <a:r>
                  <a:rPr lang="en-GB" sz="2400" b="1" baseline="30000">
                    <a:solidFill>
                      <a:srgbClr val="660066"/>
                    </a:solidFill>
                    <a:latin typeface="Comic Sans MS" pitchFamily="64" charset="0"/>
                  </a:rPr>
                  <a:t>++</a:t>
                </a:r>
                <a:r>
                  <a:rPr lang="en-GB" sz="2400">
                    <a:solidFill>
                      <a:srgbClr val="660066"/>
                    </a:solidFill>
                    <a:latin typeface="Comic Sans MS" pitchFamily="64" charset="0"/>
                  </a:rPr>
                  <a:t>,1</a:t>
                </a:r>
                <a:r>
                  <a:rPr lang="en-GB" sz="2400" b="1" baseline="30000">
                    <a:solidFill>
                      <a:srgbClr val="660066"/>
                    </a:solidFill>
                    <a:latin typeface="Comic Sans MS" pitchFamily="64" charset="0"/>
                  </a:rPr>
                  <a:t>--</a:t>
                </a:r>
              </a:p>
              <a:p>
                <a:pPr eaLnBrk="0" hangingPunct="0">
                  <a:buClr>
                    <a:srgbClr val="660066"/>
                  </a:buClr>
                  <a:buSzPct val="100000"/>
                  <a:buFont typeface="Comic Sans MS" pitchFamily="6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GB" sz="2400" b="1" baseline="30000">
                  <a:solidFill>
                    <a:srgbClr val="660066"/>
                  </a:solidFill>
                  <a:latin typeface="Comic Sans MS" pitchFamily="64" charset="0"/>
                </a:endParaRPr>
              </a:p>
              <a:p>
                <a:pPr eaLnBrk="0" hangingPunct="0">
                  <a:buClr>
                    <a:srgbClr val="660066"/>
                  </a:buClr>
                  <a:buSzPct val="100000"/>
                  <a:buFont typeface="Comic Sans MS" pitchFamily="6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400">
                    <a:solidFill>
                      <a:srgbClr val="660066"/>
                    </a:solidFill>
                    <a:latin typeface="Comic Sans MS" pitchFamily="64" charset="0"/>
                  </a:rPr>
                  <a:t>(not exotic)</a:t>
                </a:r>
              </a:p>
            </p:txBody>
          </p:sp>
        </p:grpSp>
        <p:grpSp>
          <p:nvGrpSpPr>
            <p:cNvPr id="7" name="Group 33"/>
            <p:cNvGrpSpPr>
              <a:grpSpLocks/>
            </p:cNvGrpSpPr>
            <p:nvPr/>
          </p:nvGrpSpPr>
          <p:grpSpPr bwMode="auto">
            <a:xfrm>
              <a:off x="4464" y="2496"/>
              <a:ext cx="1191" cy="601"/>
              <a:chOff x="4368" y="2400"/>
              <a:chExt cx="1191" cy="601"/>
            </a:xfrm>
          </p:grpSpPr>
          <p:sp>
            <p:nvSpPr>
              <p:cNvPr id="64546" name="AutoShape 34"/>
              <p:cNvSpPr>
                <a:spLocks noChangeArrowheads="1"/>
              </p:cNvSpPr>
              <p:nvPr/>
            </p:nvSpPr>
            <p:spPr bwMode="auto">
              <a:xfrm>
                <a:off x="4368" y="2400"/>
                <a:ext cx="1191" cy="265"/>
              </a:xfrm>
              <a:prstGeom prst="roundRect">
                <a:avLst>
                  <a:gd name="adj" fmla="val 347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eaLnBrk="0" hangingPunct="0">
                  <a:lnSpc>
                    <a:spcPct val="90000"/>
                  </a:lnSpc>
                  <a:buClr>
                    <a:srgbClr val="CC0099"/>
                  </a:buClr>
                  <a:buSzPct val="100000"/>
                  <a:buFont typeface="Comic Sans MS" pitchFamily="6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400">
                    <a:solidFill>
                      <a:srgbClr val="FF99CC"/>
                    </a:solidFill>
                    <a:latin typeface="Comic Sans MS" pitchFamily="64" charset="0"/>
                  </a:rPr>
                  <a:t>S=1,L=0,m=1</a:t>
                </a:r>
              </a:p>
            </p:txBody>
          </p:sp>
          <p:sp>
            <p:nvSpPr>
              <p:cNvPr id="64547" name="AutoShape 35"/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934" cy="265"/>
              </a:xfrm>
              <a:prstGeom prst="roundRect">
                <a:avLst>
                  <a:gd name="adj" fmla="val 347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eaLnBrk="0" hangingPunct="0">
                  <a:lnSpc>
                    <a:spcPct val="90000"/>
                  </a:lnSpc>
                  <a:buClr>
                    <a:srgbClr val="CC0099"/>
                  </a:buClr>
                  <a:buSzPct val="100000"/>
                  <a:buFont typeface="Comic Sans MS" pitchFamily="6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400">
                    <a:solidFill>
                      <a:srgbClr val="FF99CC"/>
                    </a:solidFill>
                    <a:latin typeface="Comic Sans MS" pitchFamily="64" charset="0"/>
                  </a:rPr>
                  <a:t>J=1  CP=-</a:t>
                </a:r>
              </a:p>
            </p:txBody>
          </p:sp>
        </p:grpSp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4168" y="3104"/>
              <a:ext cx="1450" cy="1054"/>
              <a:chOff x="4072" y="3008"/>
              <a:chExt cx="1450" cy="1054"/>
            </a:xfrm>
          </p:grpSpPr>
          <p:sp>
            <p:nvSpPr>
              <p:cNvPr id="64549" name="Text Box 37"/>
              <p:cNvSpPr txBox="1">
                <a:spLocks noChangeArrowheads="1"/>
              </p:cNvSpPr>
              <p:nvPr/>
            </p:nvSpPr>
            <p:spPr bwMode="auto">
              <a:xfrm>
                <a:off x="4370" y="3008"/>
                <a:ext cx="1152" cy="9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eaLnBrk="0" hangingPunct="0">
                  <a:lnSpc>
                    <a:spcPct val="90000"/>
                  </a:lnSpc>
                  <a:spcBef>
                    <a:spcPts val="1500"/>
                  </a:spcBef>
                  <a:buClr>
                    <a:srgbClr val="660066"/>
                  </a:buClr>
                  <a:buSzPct val="100000"/>
                  <a:buFont typeface="Comic Sans MS" pitchFamily="6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400">
                    <a:solidFill>
                      <a:srgbClr val="660066"/>
                    </a:solidFill>
                    <a:latin typeface="Comic Sans MS" pitchFamily="64" charset="0"/>
                  </a:rPr>
                  <a:t>J</a:t>
                </a:r>
                <a:r>
                  <a:rPr lang="en-GB" sz="2400" b="1" baseline="30000">
                    <a:solidFill>
                      <a:srgbClr val="660066"/>
                    </a:solidFill>
                    <a:latin typeface="Comic Sans MS" pitchFamily="64" charset="0"/>
                  </a:rPr>
                  <a:t>PC</a:t>
                </a:r>
                <a:r>
                  <a:rPr lang="en-GB" sz="2400">
                    <a:solidFill>
                      <a:srgbClr val="660066"/>
                    </a:solidFill>
                    <a:latin typeface="Comic Sans MS" pitchFamily="64" charset="0"/>
                  </a:rPr>
                  <a:t>=0</a:t>
                </a:r>
                <a:r>
                  <a:rPr lang="en-GB" sz="2400" b="1" baseline="30000">
                    <a:solidFill>
                      <a:srgbClr val="660066"/>
                    </a:solidFill>
                    <a:latin typeface="Comic Sans MS" pitchFamily="64" charset="0"/>
                  </a:rPr>
                  <a:t>-+</a:t>
                </a:r>
                <a:r>
                  <a:rPr lang="en-GB" sz="2400">
                    <a:solidFill>
                      <a:srgbClr val="660066"/>
                    </a:solidFill>
                    <a:latin typeface="Comic Sans MS" pitchFamily="64" charset="0"/>
                  </a:rPr>
                  <a:t>,</a:t>
                </a:r>
                <a:r>
                  <a:rPr lang="en-GB" sz="2400">
                    <a:solidFill>
                      <a:srgbClr val="FF0000"/>
                    </a:solidFill>
                    <a:latin typeface="Comic Sans MS" pitchFamily="64" charset="0"/>
                  </a:rPr>
                  <a:t>0</a:t>
                </a:r>
                <a:r>
                  <a:rPr lang="en-GB" sz="2400" b="1" baseline="30000">
                    <a:solidFill>
                      <a:srgbClr val="FF0000"/>
                    </a:solidFill>
                    <a:latin typeface="Comic Sans MS" pitchFamily="64" charset="0"/>
                  </a:rPr>
                  <a:t>+-</a:t>
                </a:r>
              </a:p>
              <a:p>
                <a:pPr eaLnBrk="0" hangingPunct="0">
                  <a:spcBef>
                    <a:spcPts val="1500"/>
                  </a:spcBef>
                  <a:buClr>
                    <a:srgbClr val="660066"/>
                  </a:buClr>
                  <a:buSzPct val="100000"/>
                  <a:buFont typeface="Comic Sans MS" pitchFamily="6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400">
                    <a:solidFill>
                      <a:srgbClr val="660066"/>
                    </a:solidFill>
                    <a:latin typeface="Comic Sans MS" pitchFamily="64" charset="0"/>
                  </a:rPr>
                  <a:t>       </a:t>
                </a:r>
                <a:r>
                  <a:rPr lang="en-GB" sz="2400">
                    <a:solidFill>
                      <a:srgbClr val="FF0000"/>
                    </a:solidFill>
                    <a:latin typeface="Comic Sans MS" pitchFamily="64" charset="0"/>
                  </a:rPr>
                  <a:t>1</a:t>
                </a:r>
                <a:r>
                  <a:rPr lang="en-GB" sz="2400" b="1" baseline="30000">
                    <a:solidFill>
                      <a:srgbClr val="FF0000"/>
                    </a:solidFill>
                    <a:latin typeface="Comic Sans MS" pitchFamily="64" charset="0"/>
                  </a:rPr>
                  <a:t>-+</a:t>
                </a:r>
                <a:r>
                  <a:rPr lang="en-GB" sz="2400" b="1">
                    <a:solidFill>
                      <a:srgbClr val="660066"/>
                    </a:solidFill>
                    <a:latin typeface="Comic Sans MS" pitchFamily="64" charset="0"/>
                  </a:rPr>
                  <a:t>,</a:t>
                </a:r>
                <a:r>
                  <a:rPr lang="en-GB" sz="2400">
                    <a:solidFill>
                      <a:srgbClr val="660066"/>
                    </a:solidFill>
                    <a:latin typeface="Comic Sans MS" pitchFamily="64" charset="0"/>
                  </a:rPr>
                  <a:t>1</a:t>
                </a:r>
                <a:r>
                  <a:rPr lang="en-GB" sz="2400" b="1" baseline="30000">
                    <a:solidFill>
                      <a:srgbClr val="660066"/>
                    </a:solidFill>
                    <a:latin typeface="Comic Sans MS" pitchFamily="64" charset="0"/>
                  </a:rPr>
                  <a:t>+-</a:t>
                </a:r>
              </a:p>
              <a:p>
                <a:pPr eaLnBrk="0" hangingPunct="0">
                  <a:spcBef>
                    <a:spcPts val="1500"/>
                  </a:spcBef>
                  <a:buClr>
                    <a:srgbClr val="660066"/>
                  </a:buClr>
                  <a:buSzPct val="100000"/>
                  <a:buFont typeface="Comic Sans MS" pitchFamily="6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400">
                    <a:solidFill>
                      <a:srgbClr val="660066"/>
                    </a:solidFill>
                    <a:latin typeface="Comic Sans MS" pitchFamily="64" charset="0"/>
                  </a:rPr>
                  <a:t>       2</a:t>
                </a:r>
                <a:r>
                  <a:rPr lang="en-GB" sz="2400" b="1" baseline="30000">
                    <a:solidFill>
                      <a:srgbClr val="660066"/>
                    </a:solidFill>
                    <a:latin typeface="Comic Sans MS" pitchFamily="64" charset="0"/>
                  </a:rPr>
                  <a:t>-+</a:t>
                </a:r>
                <a:r>
                  <a:rPr lang="en-GB" sz="2400">
                    <a:solidFill>
                      <a:srgbClr val="660066"/>
                    </a:solidFill>
                    <a:latin typeface="Comic Sans MS" pitchFamily="64" charset="0"/>
                  </a:rPr>
                  <a:t>,</a:t>
                </a:r>
                <a:r>
                  <a:rPr lang="en-GB" sz="2400">
                    <a:solidFill>
                      <a:srgbClr val="FF0000"/>
                    </a:solidFill>
                    <a:latin typeface="Comic Sans MS" pitchFamily="64" charset="0"/>
                  </a:rPr>
                  <a:t>2</a:t>
                </a:r>
                <a:r>
                  <a:rPr lang="en-GB" sz="2400" b="1" baseline="30000">
                    <a:solidFill>
                      <a:srgbClr val="FF0000"/>
                    </a:solidFill>
                    <a:latin typeface="Comic Sans MS" pitchFamily="64" charset="0"/>
                  </a:rPr>
                  <a:t>+-</a:t>
                </a:r>
              </a:p>
            </p:txBody>
          </p:sp>
          <p:sp>
            <p:nvSpPr>
              <p:cNvPr id="64550" name="AutoShape 38"/>
              <p:cNvSpPr>
                <a:spLocks noChangeArrowheads="1"/>
              </p:cNvSpPr>
              <p:nvPr/>
            </p:nvSpPr>
            <p:spPr bwMode="auto">
              <a:xfrm>
                <a:off x="4072" y="3797"/>
                <a:ext cx="676" cy="265"/>
              </a:xfrm>
              <a:prstGeom prst="roundRect">
                <a:avLst>
                  <a:gd name="adj" fmla="val 352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eaLnBrk="0" hangingPunct="0">
                  <a:lnSpc>
                    <a:spcPct val="90000"/>
                  </a:lnSpc>
                  <a:buClr>
                    <a:srgbClr val="FF0000"/>
                  </a:buClr>
                  <a:buSzPct val="100000"/>
                  <a:buFont typeface="Comic Sans MS" pitchFamily="64" charset="0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2400">
                    <a:solidFill>
                      <a:srgbClr val="FF0000"/>
                    </a:solidFill>
                    <a:latin typeface="Comic Sans MS" pitchFamily="64" charset="0"/>
                  </a:rPr>
                  <a:t>exotic</a:t>
                </a:r>
              </a:p>
            </p:txBody>
          </p:sp>
        </p:grpSp>
      </p:grpSp>
      <p:sp>
        <p:nvSpPr>
          <p:cNvPr id="64551" name="Text Box 39"/>
          <p:cNvSpPr txBox="1">
            <a:spLocks noChangeArrowheads="1"/>
          </p:cNvSpPr>
          <p:nvPr/>
        </p:nvSpPr>
        <p:spPr bwMode="auto">
          <a:xfrm>
            <a:off x="5622925" y="696913"/>
            <a:ext cx="1636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A50021"/>
                </a:solidFill>
              </a:rPr>
              <a:t>Lattice QCD</a:t>
            </a:r>
          </a:p>
        </p:txBody>
      </p:sp>
      <p:sp>
        <p:nvSpPr>
          <p:cNvPr id="64552" name="Rectangle 40"/>
          <p:cNvSpPr>
            <a:spLocks noChangeArrowheads="1"/>
          </p:cNvSpPr>
          <p:nvPr/>
        </p:nvSpPr>
        <p:spPr bwMode="auto">
          <a:xfrm>
            <a:off x="5562600" y="685800"/>
            <a:ext cx="17526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4"/>
          <p:cNvSpPr txBox="1">
            <a:spLocks noChangeArrowheads="1"/>
          </p:cNvSpPr>
          <p:nvPr/>
        </p:nvSpPr>
        <p:spPr>
          <a:xfrm>
            <a:off x="0" y="0"/>
            <a:ext cx="3741117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QCD Potential</a:t>
            </a:r>
          </a:p>
        </p:txBody>
      </p:sp>
      <p:sp>
        <p:nvSpPr>
          <p:cNvPr id="41" name="Date Placeholder 4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2009</a:t>
            </a:r>
            <a:endParaRPr lang="en-US" dirty="0"/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BBF6-0EFC-4FDF-87B3-15F795D0686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3" name="Footer Placeholder 4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Charmed Exotics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7" grpId="0" autoUpdateAnimBg="0"/>
      <p:bldP spid="64539" grpId="0" animBg="1"/>
      <p:bldP spid="645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-12700" y="0"/>
            <a:ext cx="520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Hybrid Predictions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27025" y="808038"/>
            <a:ext cx="6884988" cy="8223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99FF"/>
                </a:solidFill>
                <a:latin typeface="Comic Sans MS" pitchFamily="64" charset="0"/>
              </a:rPr>
              <a:t>Flux-tube model:  8 degenerate nonets</a:t>
            </a:r>
          </a:p>
          <a:p>
            <a:r>
              <a:rPr lang="en-US" sz="2400">
                <a:solidFill>
                  <a:srgbClr val="660066"/>
                </a:solidFill>
                <a:latin typeface="Comic Sans MS" pitchFamily="64" charset="0"/>
              </a:rPr>
              <a:t>       1</a:t>
            </a:r>
            <a:r>
              <a:rPr lang="en-US" sz="2400" b="1" baseline="30000">
                <a:solidFill>
                  <a:srgbClr val="660066"/>
                </a:solidFill>
                <a:latin typeface="Comic Sans MS" pitchFamily="64" charset="0"/>
              </a:rPr>
              <a:t>++</a:t>
            </a:r>
            <a:r>
              <a:rPr lang="en-US" sz="2400">
                <a:solidFill>
                  <a:srgbClr val="660066"/>
                </a:solidFill>
                <a:latin typeface="Comic Sans MS" pitchFamily="64" charset="0"/>
              </a:rPr>
              <a:t>,1</a:t>
            </a:r>
            <a:r>
              <a:rPr lang="en-US" sz="2400" b="1" baseline="30000">
                <a:solidFill>
                  <a:srgbClr val="660066"/>
                </a:solidFill>
                <a:latin typeface="Comic Sans MS" pitchFamily="64" charset="0"/>
              </a:rPr>
              <a:t>-- </a:t>
            </a:r>
            <a:r>
              <a:rPr lang="en-US" sz="2400">
                <a:solidFill>
                  <a:srgbClr val="660066"/>
                </a:solidFill>
                <a:latin typeface="Comic Sans MS" pitchFamily="64" charset="0"/>
              </a:rPr>
              <a:t>0</a:t>
            </a:r>
            <a:r>
              <a:rPr lang="en-US" sz="2400" b="1" baseline="30000">
                <a:solidFill>
                  <a:srgbClr val="660066"/>
                </a:solidFill>
                <a:latin typeface="Comic Sans MS" pitchFamily="64" charset="0"/>
              </a:rPr>
              <a:t>-+</a:t>
            </a:r>
            <a:r>
              <a:rPr lang="en-US" sz="2400">
                <a:solidFill>
                  <a:srgbClr val="660066"/>
                </a:solidFill>
                <a:latin typeface="Comic Sans MS" pitchFamily="64" charset="0"/>
              </a:rPr>
              <a:t>,</a:t>
            </a:r>
            <a:r>
              <a:rPr lang="en-US" sz="2400">
                <a:solidFill>
                  <a:srgbClr val="FF0000"/>
                </a:solidFill>
                <a:latin typeface="Comic Sans MS" pitchFamily="64" charset="0"/>
              </a:rPr>
              <a:t>0</a:t>
            </a:r>
            <a:r>
              <a:rPr lang="en-US" sz="2400" b="1" baseline="30000">
                <a:solidFill>
                  <a:srgbClr val="FF0000"/>
                </a:solidFill>
                <a:latin typeface="Comic Sans MS" pitchFamily="64" charset="0"/>
              </a:rPr>
              <a:t>+-</a:t>
            </a:r>
            <a:r>
              <a:rPr lang="en-US" sz="2400" b="1">
                <a:solidFill>
                  <a:srgbClr val="660066"/>
                </a:solidFill>
                <a:latin typeface="Comic Sans MS" pitchFamily="64" charset="0"/>
              </a:rPr>
              <a:t>,</a:t>
            </a:r>
            <a:r>
              <a:rPr lang="en-US" sz="2400">
                <a:solidFill>
                  <a:srgbClr val="FF0000"/>
                </a:solidFill>
                <a:latin typeface="Comic Sans MS" pitchFamily="64" charset="0"/>
              </a:rPr>
              <a:t>1</a:t>
            </a:r>
            <a:r>
              <a:rPr lang="en-US" sz="2400" b="1" baseline="30000">
                <a:solidFill>
                  <a:srgbClr val="FF0000"/>
                </a:solidFill>
                <a:latin typeface="Comic Sans MS" pitchFamily="64" charset="0"/>
              </a:rPr>
              <a:t>-+</a:t>
            </a:r>
            <a:r>
              <a:rPr lang="en-US" sz="2400" b="1">
                <a:solidFill>
                  <a:srgbClr val="660066"/>
                </a:solidFill>
                <a:latin typeface="Comic Sans MS" pitchFamily="64" charset="0"/>
              </a:rPr>
              <a:t>,</a:t>
            </a:r>
            <a:r>
              <a:rPr lang="en-US" sz="2400">
                <a:solidFill>
                  <a:srgbClr val="660066"/>
                </a:solidFill>
                <a:latin typeface="Comic Sans MS" pitchFamily="64" charset="0"/>
              </a:rPr>
              <a:t>1</a:t>
            </a:r>
            <a:r>
              <a:rPr lang="en-US" sz="2400" b="1" baseline="30000">
                <a:solidFill>
                  <a:srgbClr val="660066"/>
                </a:solidFill>
                <a:latin typeface="Comic Sans MS" pitchFamily="64" charset="0"/>
              </a:rPr>
              <a:t>+-</a:t>
            </a:r>
            <a:r>
              <a:rPr lang="en-US" sz="2400">
                <a:solidFill>
                  <a:srgbClr val="660066"/>
                </a:solidFill>
                <a:latin typeface="Comic Sans MS" pitchFamily="64" charset="0"/>
              </a:rPr>
              <a:t>,2</a:t>
            </a:r>
            <a:r>
              <a:rPr lang="en-US" sz="2400" b="1" baseline="30000">
                <a:solidFill>
                  <a:srgbClr val="660066"/>
                </a:solidFill>
                <a:latin typeface="Comic Sans MS" pitchFamily="64" charset="0"/>
              </a:rPr>
              <a:t>-+</a:t>
            </a:r>
            <a:r>
              <a:rPr lang="en-US" sz="2400">
                <a:solidFill>
                  <a:srgbClr val="660066"/>
                </a:solidFill>
                <a:latin typeface="Comic Sans MS" pitchFamily="64" charset="0"/>
              </a:rPr>
              <a:t>,</a:t>
            </a:r>
            <a:r>
              <a:rPr lang="en-US" sz="2400">
                <a:solidFill>
                  <a:srgbClr val="FF0000"/>
                </a:solidFill>
                <a:latin typeface="Comic Sans MS" pitchFamily="64" charset="0"/>
              </a:rPr>
              <a:t>2</a:t>
            </a:r>
            <a:r>
              <a:rPr lang="en-US" sz="2400" b="1" baseline="30000">
                <a:solidFill>
                  <a:srgbClr val="FF0000"/>
                </a:solidFill>
                <a:latin typeface="Comic Sans MS" pitchFamily="64" charset="0"/>
              </a:rPr>
              <a:t>+-   </a:t>
            </a:r>
            <a:r>
              <a:rPr lang="en-US" sz="2400" b="1">
                <a:solidFill>
                  <a:srgbClr val="990033"/>
                </a:solidFill>
                <a:latin typeface="Comic Sans MS" pitchFamily="64" charset="0"/>
              </a:rPr>
              <a:t>~1.9 GeV/c</a:t>
            </a:r>
            <a:r>
              <a:rPr lang="en-US" sz="2400" b="1" baseline="30000">
                <a:solidFill>
                  <a:srgbClr val="990033"/>
                </a:solidFill>
                <a:latin typeface="Comic Sans MS" pitchFamily="64" charset="0"/>
              </a:rPr>
              <a:t>2</a:t>
            </a:r>
            <a:endParaRPr lang="en-US" sz="2400">
              <a:latin typeface="Comic Sans MS" pitchFamily="64" charset="0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01625" y="2179638"/>
            <a:ext cx="7648248" cy="267765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66"/>
                </a:solidFill>
                <a:latin typeface="Comic Sans MS" pitchFamily="64" charset="0"/>
              </a:rPr>
              <a:t>Lattice calculations --- </a:t>
            </a:r>
            <a:r>
              <a:rPr lang="en-US" sz="2400" b="1" dirty="0">
                <a:solidFill>
                  <a:srgbClr val="FF0000"/>
                </a:solidFill>
                <a:latin typeface="Comic Sans MS" pitchFamily="64" charset="0"/>
              </a:rPr>
              <a:t>1</a:t>
            </a:r>
            <a:r>
              <a:rPr lang="en-US" sz="2400" b="1" baseline="30000" dirty="0">
                <a:solidFill>
                  <a:srgbClr val="FF0000"/>
                </a:solidFill>
                <a:latin typeface="Comic Sans MS" pitchFamily="64" charset="0"/>
              </a:rPr>
              <a:t>-+</a:t>
            </a:r>
            <a:r>
              <a:rPr lang="en-US" sz="2400" b="1" dirty="0">
                <a:solidFill>
                  <a:srgbClr val="660066"/>
                </a:solidFill>
                <a:latin typeface="Comic Sans MS" pitchFamily="64" charset="0"/>
              </a:rPr>
              <a:t> </a:t>
            </a:r>
            <a:r>
              <a:rPr lang="en-US" sz="2400" b="1" dirty="0">
                <a:solidFill>
                  <a:srgbClr val="FF0066"/>
                </a:solidFill>
                <a:latin typeface="Comic Sans MS" pitchFamily="64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Comic Sans MS" pitchFamily="64" charset="0"/>
              </a:rPr>
              <a:t>nonet</a:t>
            </a:r>
            <a:r>
              <a:rPr lang="en-US" sz="2400" b="1" dirty="0">
                <a:solidFill>
                  <a:srgbClr val="FF0066"/>
                </a:solidFill>
                <a:latin typeface="Comic Sans MS" pitchFamily="64" charset="0"/>
              </a:rPr>
              <a:t> is the lightest</a:t>
            </a:r>
            <a:r>
              <a:rPr lang="en-US" sz="2400" b="1" dirty="0">
                <a:solidFill>
                  <a:srgbClr val="660066"/>
                </a:solidFill>
                <a:latin typeface="Comic Sans MS" pitchFamily="64" charset="0"/>
              </a:rPr>
              <a:t> </a:t>
            </a:r>
            <a:r>
              <a:rPr lang="en-US" sz="2400" dirty="0">
                <a:solidFill>
                  <a:srgbClr val="FF0066"/>
                </a:solidFill>
                <a:latin typeface="Comic Sans MS" pitchFamily="64" charset="0"/>
              </a:rPr>
              <a:t> </a:t>
            </a:r>
          </a:p>
          <a:p>
            <a:r>
              <a:rPr lang="en-US" sz="2400" dirty="0">
                <a:latin typeface="Comic Sans MS" pitchFamily="64" charset="0"/>
              </a:rPr>
              <a:t>UKQCD (97)   1.87 </a:t>
            </a:r>
            <a:r>
              <a:rPr lang="en-US" sz="2400" dirty="0">
                <a:latin typeface="Comic Sans MS" pitchFamily="64" charset="0"/>
                <a:sym typeface="Symbol" pitchFamily="16" charset="2"/>
              </a:rPr>
              <a:t>0.20</a:t>
            </a:r>
          </a:p>
          <a:p>
            <a:r>
              <a:rPr lang="en-US" sz="2400" dirty="0">
                <a:latin typeface="Comic Sans MS" pitchFamily="64" charset="0"/>
                <a:sym typeface="Symbol" pitchFamily="16" charset="2"/>
              </a:rPr>
              <a:t>MILC (97)       1.97 0.30</a:t>
            </a:r>
          </a:p>
          <a:p>
            <a:r>
              <a:rPr lang="en-US" sz="2400" dirty="0">
                <a:latin typeface="Comic Sans MS" pitchFamily="64" charset="0"/>
                <a:sym typeface="Symbol" pitchFamily="16" charset="2"/>
              </a:rPr>
              <a:t>MILC (99)       2.11  0.10</a:t>
            </a:r>
          </a:p>
          <a:p>
            <a:r>
              <a:rPr lang="en-US" sz="2400" dirty="0">
                <a:latin typeface="Comic Sans MS" pitchFamily="64" charset="0"/>
                <a:sym typeface="Symbol" pitchFamily="16" charset="2"/>
              </a:rPr>
              <a:t>Lacock(99)      1.90 0.20</a:t>
            </a:r>
          </a:p>
          <a:p>
            <a:r>
              <a:rPr lang="en-US" sz="2400" dirty="0">
                <a:latin typeface="Comic Sans MS" pitchFamily="64" charset="0"/>
                <a:sym typeface="Symbol" pitchFamily="16" charset="2"/>
              </a:rPr>
              <a:t>Mei(02)           2.01 0.10</a:t>
            </a:r>
          </a:p>
          <a:p>
            <a:r>
              <a:rPr lang="en-US" sz="2400" dirty="0">
                <a:latin typeface="Comic Sans MS" pitchFamily="64" charset="0"/>
                <a:sym typeface="Symbol" pitchFamily="16" charset="2"/>
              </a:rPr>
              <a:t>Bernard(04)    </a:t>
            </a:r>
            <a:r>
              <a:rPr lang="en-US" sz="2400" dirty="0" smtClean="0">
                <a:latin typeface="Comic Sans MS" pitchFamily="64" charset="0"/>
                <a:sym typeface="Symbol" pitchFamily="16" charset="2"/>
              </a:rPr>
              <a:t>1.792</a:t>
            </a:r>
            <a:r>
              <a:rPr lang="en-US" sz="2400" dirty="0">
                <a:latin typeface="cmsy10" pitchFamily="32" charset="0"/>
                <a:sym typeface="Symbol" pitchFamily="16" charset="2"/>
              </a:rPr>
              <a:t>±</a:t>
            </a:r>
            <a:r>
              <a:rPr lang="en-US" sz="2400" dirty="0" smtClean="0">
                <a:latin typeface="Comic Sans MS" pitchFamily="64" charset="0"/>
                <a:sym typeface="Symbol" pitchFamily="16" charset="2"/>
              </a:rPr>
              <a:t>0.139</a:t>
            </a:r>
            <a:endParaRPr lang="en-US" sz="2400" dirty="0">
              <a:latin typeface="Comic Sans MS" pitchFamily="64" charset="0"/>
              <a:sym typeface="Symbol" pitchFamily="16" charset="2"/>
            </a:endParaRPr>
          </a:p>
        </p:txBody>
      </p:sp>
      <p:sp>
        <p:nvSpPr>
          <p:cNvPr id="14343" name="AutoShape 7"/>
          <p:cNvSpPr>
            <a:spLocks/>
          </p:cNvSpPr>
          <p:nvPr/>
        </p:nvSpPr>
        <p:spPr bwMode="auto">
          <a:xfrm>
            <a:off x="4267200" y="2692400"/>
            <a:ext cx="76200" cy="1651000"/>
          </a:xfrm>
          <a:prstGeom prst="rightBrace">
            <a:avLst>
              <a:gd name="adj1" fmla="val 180556"/>
              <a:gd name="adj2" fmla="val 50000"/>
            </a:avLst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301625" y="4832350"/>
            <a:ext cx="4138613" cy="15525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66"/>
                </a:solidFill>
                <a:latin typeface="Comic Sans MS" pitchFamily="64" charset="0"/>
              </a:rPr>
              <a:t>In the charmonium sector:</a:t>
            </a:r>
          </a:p>
          <a:p>
            <a:r>
              <a:rPr lang="en-US" sz="2400" dirty="0">
                <a:solidFill>
                  <a:srgbClr val="333399"/>
                </a:solidFill>
                <a:latin typeface="Comic Sans MS" pitchFamily="64" charset="0"/>
              </a:rPr>
              <a:t>1</a:t>
            </a:r>
            <a:r>
              <a:rPr lang="en-US" sz="2400" baseline="30000" dirty="0">
                <a:solidFill>
                  <a:srgbClr val="333399"/>
                </a:solidFill>
                <a:latin typeface="Comic Sans MS" pitchFamily="64" charset="0"/>
              </a:rPr>
              <a:t>-+</a:t>
            </a:r>
            <a:r>
              <a:rPr lang="en-US" sz="2400" dirty="0">
                <a:solidFill>
                  <a:srgbClr val="333399"/>
                </a:solidFill>
                <a:latin typeface="Comic Sans MS" pitchFamily="64" charset="0"/>
              </a:rPr>
              <a:t>      4.39 </a:t>
            </a:r>
            <a:r>
              <a:rPr lang="en-US" sz="2400" dirty="0">
                <a:solidFill>
                  <a:srgbClr val="333399"/>
                </a:solidFill>
                <a:latin typeface="Comic Sans MS" pitchFamily="64" charset="0"/>
                <a:sym typeface="Symbol" pitchFamily="16" charset="2"/>
              </a:rPr>
              <a:t>0.08</a:t>
            </a:r>
          </a:p>
          <a:p>
            <a:r>
              <a:rPr lang="en-US" sz="2400" dirty="0">
                <a:solidFill>
                  <a:srgbClr val="333399"/>
                </a:solidFill>
                <a:latin typeface="Comic Sans MS" pitchFamily="64" charset="0"/>
                <a:sym typeface="Symbol" pitchFamily="16" charset="2"/>
              </a:rPr>
              <a:t>0</a:t>
            </a:r>
            <a:r>
              <a:rPr lang="en-US" sz="2400" baseline="30000" dirty="0">
                <a:solidFill>
                  <a:srgbClr val="333399"/>
                </a:solidFill>
                <a:latin typeface="Comic Sans MS" pitchFamily="64" charset="0"/>
                <a:sym typeface="Symbol" pitchFamily="16" charset="2"/>
              </a:rPr>
              <a:t>+-</a:t>
            </a:r>
            <a:r>
              <a:rPr lang="en-US" sz="2400" dirty="0">
                <a:solidFill>
                  <a:srgbClr val="333399"/>
                </a:solidFill>
                <a:latin typeface="Comic Sans MS" pitchFamily="64" charset="0"/>
                <a:sym typeface="Symbol" pitchFamily="16" charset="2"/>
              </a:rPr>
              <a:t>      4.61  0.11</a:t>
            </a:r>
          </a:p>
          <a:p>
            <a:endParaRPr lang="en-US" sz="2400" dirty="0">
              <a:latin typeface="Comic Sans MS" pitchFamily="64" charset="0"/>
              <a:sym typeface="Symbol" pitchFamily="16" charset="2"/>
            </a:endParaRPr>
          </a:p>
        </p:txBody>
      </p:sp>
      <p:sp>
        <p:nvSpPr>
          <p:cNvPr id="14345" name="AutoShape 9"/>
          <p:cNvSpPr>
            <a:spLocks/>
          </p:cNvSpPr>
          <p:nvPr/>
        </p:nvSpPr>
        <p:spPr bwMode="auto">
          <a:xfrm>
            <a:off x="3124200" y="5029200"/>
            <a:ext cx="228600" cy="762000"/>
          </a:xfrm>
          <a:prstGeom prst="rightBrace">
            <a:avLst>
              <a:gd name="adj1" fmla="val 27778"/>
              <a:gd name="adj2" fmla="val 50000"/>
            </a:avLst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3565525" y="5151438"/>
            <a:ext cx="2392363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333399"/>
                </a:solidFill>
                <a:latin typeface="Comic Sans MS" pitchFamily="64" charset="0"/>
              </a:rPr>
              <a:t>Splitting = 0.20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5026025" y="3065463"/>
            <a:ext cx="2264813" cy="120032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itchFamily="64" charset="0"/>
              </a:rPr>
              <a:t>1</a:t>
            </a:r>
            <a:r>
              <a:rPr lang="en-US" sz="2400" baseline="30000" dirty="0">
                <a:solidFill>
                  <a:srgbClr val="FF0000"/>
                </a:solidFill>
                <a:latin typeface="Comic Sans MS" pitchFamily="64" charset="0"/>
              </a:rPr>
              <a:t>-+        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4" charset="0"/>
              </a:rPr>
              <a:t>1.9±</a:t>
            </a:r>
            <a:r>
              <a:rPr lang="en-US" sz="2400" dirty="0" smtClean="0">
                <a:solidFill>
                  <a:srgbClr val="FF0000"/>
                </a:solidFill>
                <a:latin typeface="cmsy10" pitchFamily="32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omic Sans MS" pitchFamily="64" charset="0"/>
              </a:rPr>
              <a:t>0.2</a:t>
            </a:r>
          </a:p>
          <a:p>
            <a:r>
              <a:rPr lang="en-US" sz="2400" dirty="0">
                <a:solidFill>
                  <a:srgbClr val="FF0000"/>
                </a:solidFill>
                <a:latin typeface="Comic Sans MS" pitchFamily="64" charset="0"/>
              </a:rPr>
              <a:t>2</a:t>
            </a:r>
            <a:r>
              <a:rPr lang="en-US" sz="2400" baseline="30000" dirty="0">
                <a:solidFill>
                  <a:srgbClr val="FF0000"/>
                </a:solidFill>
                <a:latin typeface="Comic Sans MS" pitchFamily="64" charset="0"/>
              </a:rPr>
              <a:t>+-</a:t>
            </a:r>
            <a:r>
              <a:rPr lang="en-US" sz="2400" dirty="0">
                <a:solidFill>
                  <a:srgbClr val="FF0000"/>
                </a:solidFill>
                <a:latin typeface="Comic Sans MS" pitchFamily="64" charset="0"/>
              </a:rPr>
              <a:t>    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4" charset="0"/>
              </a:rPr>
              <a:t>2.0</a:t>
            </a:r>
            <a:r>
              <a:rPr lang="en-US" sz="2400" dirty="0">
                <a:solidFill>
                  <a:srgbClr val="FF0000"/>
                </a:solidFill>
                <a:latin typeface="cmsy10" pitchFamily="32" charset="0"/>
              </a:rPr>
              <a:t>±</a:t>
            </a:r>
            <a:r>
              <a:rPr lang="en-US" sz="2400" dirty="0" smtClean="0">
                <a:solidFill>
                  <a:srgbClr val="FF0000"/>
                </a:solidFill>
                <a:latin typeface="cmsy10" pitchFamily="32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omic Sans MS" pitchFamily="64" charset="0"/>
              </a:rPr>
              <a:t>0.11</a:t>
            </a:r>
            <a:endParaRPr lang="en-US" sz="2400" baseline="30000" dirty="0">
              <a:solidFill>
                <a:srgbClr val="FF0000"/>
              </a:solidFill>
              <a:latin typeface="Comic Sans MS" pitchFamily="64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Comic Sans MS" pitchFamily="64" charset="0"/>
              </a:rPr>
              <a:t>0</a:t>
            </a:r>
            <a:r>
              <a:rPr lang="en-US" sz="2400" baseline="30000" dirty="0">
                <a:solidFill>
                  <a:srgbClr val="FF0000"/>
                </a:solidFill>
                <a:latin typeface="Comic Sans MS" pitchFamily="64" charset="0"/>
              </a:rPr>
              <a:t>+-       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4" charset="0"/>
              </a:rPr>
              <a:t>2.3</a:t>
            </a:r>
            <a:r>
              <a:rPr lang="en-US" sz="2400" dirty="0">
                <a:solidFill>
                  <a:srgbClr val="FF0000"/>
                </a:solidFill>
                <a:latin typeface="cmsy10" pitchFamily="32" charset="0"/>
              </a:rPr>
              <a:t>±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omic Sans MS" pitchFamily="64" charset="0"/>
              </a:rPr>
              <a:t>0.6</a:t>
            </a:r>
          </a:p>
        </p:txBody>
      </p:sp>
      <p:sp>
        <p:nvSpPr>
          <p:cNvPr id="14348" name="AutoShape 12"/>
          <p:cNvSpPr>
            <a:spLocks/>
          </p:cNvSpPr>
          <p:nvPr/>
        </p:nvSpPr>
        <p:spPr bwMode="auto">
          <a:xfrm rot="5329672">
            <a:off x="1295400" y="1333500"/>
            <a:ext cx="88900" cy="609600"/>
          </a:xfrm>
          <a:prstGeom prst="rightBrace">
            <a:avLst>
              <a:gd name="adj1" fmla="val 57143"/>
              <a:gd name="adj2" fmla="val 50000"/>
            </a:avLst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987425" y="1646238"/>
            <a:ext cx="7366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Comic Sans MS" pitchFamily="64" charset="0"/>
              </a:rPr>
              <a:t>S=0</a:t>
            </a:r>
          </a:p>
        </p:txBody>
      </p:sp>
      <p:sp>
        <p:nvSpPr>
          <p:cNvPr id="14350" name="AutoShape 14"/>
          <p:cNvSpPr>
            <a:spLocks/>
          </p:cNvSpPr>
          <p:nvPr/>
        </p:nvSpPr>
        <p:spPr bwMode="auto">
          <a:xfrm rot="5400000">
            <a:off x="3431382" y="170656"/>
            <a:ext cx="69850" cy="3008313"/>
          </a:xfrm>
          <a:prstGeom prst="rightBrace">
            <a:avLst>
              <a:gd name="adj1" fmla="val 358902"/>
              <a:gd name="adj2" fmla="val 50000"/>
            </a:avLst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3082925" y="1697038"/>
            <a:ext cx="687388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Comic Sans MS" pitchFamily="64" charset="0"/>
              </a:rPr>
              <a:t>S=1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4953000" y="2590800"/>
            <a:ext cx="2686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FF"/>
                </a:solidFill>
              </a:rPr>
              <a:t>All masses in GeV/c</a:t>
            </a:r>
            <a:r>
              <a:rPr lang="en-US" sz="2000" b="1" baseline="300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2009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2BBF6-0EFC-4FDF-87B3-15F795D0686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Charmed Exotics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Charmed Exotics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3B478-7282-904F-8ED9-4BBB33FCC29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786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Comic Sans MS" pitchFamily="66" charset="0"/>
              </a:rPr>
              <a:t>QCD Exotics</a:t>
            </a: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640557" y="1600200"/>
            <a:ext cx="7446962" cy="2209800"/>
            <a:chOff x="0" y="2592"/>
            <a:chExt cx="4691" cy="1392"/>
          </a:xfrm>
        </p:grpSpPr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0" y="2640"/>
              <a:ext cx="16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8000"/>
                  </a:solidFill>
                  <a:latin typeface="Symbol" charset="2"/>
                </a:rPr>
                <a:t>p</a:t>
              </a:r>
              <a:r>
                <a:rPr lang="en-US" b="1" baseline="-25000">
                  <a:solidFill>
                    <a:srgbClr val="008000"/>
                  </a:solidFill>
                </a:rPr>
                <a:t>1</a:t>
              </a:r>
              <a:r>
                <a:rPr lang="en-US">
                  <a:solidFill>
                    <a:srgbClr val="008000"/>
                  </a:solidFill>
                </a:rPr>
                <a:t>  I</a:t>
              </a:r>
              <a:r>
                <a:rPr lang="en-US" b="1" baseline="30000">
                  <a:solidFill>
                    <a:srgbClr val="008000"/>
                  </a:solidFill>
                </a:rPr>
                <a:t>G</a:t>
              </a:r>
              <a:r>
                <a:rPr lang="en-US">
                  <a:solidFill>
                    <a:srgbClr val="008000"/>
                  </a:solidFill>
                </a:rPr>
                <a:t>(J</a:t>
              </a:r>
              <a:r>
                <a:rPr lang="en-US" b="1" baseline="30000">
                  <a:solidFill>
                    <a:srgbClr val="008000"/>
                  </a:solidFill>
                </a:rPr>
                <a:t>PC</a:t>
              </a:r>
              <a:r>
                <a:rPr lang="en-US">
                  <a:solidFill>
                    <a:srgbClr val="008000"/>
                  </a:solidFill>
                </a:rPr>
                <a:t>)=1</a:t>
              </a:r>
              <a:r>
                <a:rPr lang="en-US" b="1" baseline="30000">
                  <a:solidFill>
                    <a:srgbClr val="008000"/>
                  </a:solidFill>
                </a:rPr>
                <a:t>-</a:t>
              </a:r>
              <a:r>
                <a:rPr lang="en-US">
                  <a:solidFill>
                    <a:srgbClr val="008000"/>
                  </a:solidFill>
                </a:rPr>
                <a:t>(1</a:t>
              </a:r>
              <a:r>
                <a:rPr lang="en-US" b="1" baseline="30000">
                  <a:solidFill>
                    <a:srgbClr val="008000"/>
                  </a:solidFill>
                </a:rPr>
                <a:t>-+</a:t>
              </a:r>
              <a:r>
                <a:rPr lang="en-US">
                  <a:solidFill>
                    <a:srgbClr val="008000"/>
                  </a:solidFill>
                </a:rPr>
                <a:t>)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2880" y="3504"/>
              <a:ext cx="17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800000"/>
                  </a:solidFill>
                  <a:latin typeface="Symbol" charset="2"/>
                </a:rPr>
                <a:t>h</a:t>
              </a:r>
              <a:r>
                <a:rPr lang="en-US" b="1" baseline="30000">
                  <a:solidFill>
                    <a:srgbClr val="800000"/>
                  </a:solidFill>
                </a:rPr>
                <a:t>’</a:t>
              </a:r>
              <a:r>
                <a:rPr lang="en-US" b="1" baseline="-25000">
                  <a:solidFill>
                    <a:srgbClr val="800000"/>
                  </a:solidFill>
                </a:rPr>
                <a:t>1</a:t>
              </a:r>
              <a:r>
                <a:rPr lang="en-US">
                  <a:solidFill>
                    <a:srgbClr val="800000"/>
                  </a:solidFill>
                </a:rPr>
                <a:t>  I</a:t>
              </a:r>
              <a:r>
                <a:rPr lang="en-US" b="1" baseline="30000">
                  <a:solidFill>
                    <a:srgbClr val="800000"/>
                  </a:solidFill>
                </a:rPr>
                <a:t>G</a:t>
              </a:r>
              <a:r>
                <a:rPr lang="en-US">
                  <a:solidFill>
                    <a:srgbClr val="800000"/>
                  </a:solidFill>
                </a:rPr>
                <a:t>(J</a:t>
              </a:r>
              <a:r>
                <a:rPr lang="en-US" b="1" baseline="30000">
                  <a:solidFill>
                    <a:srgbClr val="800000"/>
                  </a:solidFill>
                </a:rPr>
                <a:t>PC</a:t>
              </a:r>
              <a:r>
                <a:rPr lang="en-US">
                  <a:solidFill>
                    <a:srgbClr val="800000"/>
                  </a:solidFill>
                </a:rPr>
                <a:t>)=0</a:t>
              </a:r>
              <a:r>
                <a:rPr lang="en-US" b="1" baseline="30000">
                  <a:solidFill>
                    <a:srgbClr val="800000"/>
                  </a:solidFill>
                </a:rPr>
                <a:t>+</a:t>
              </a:r>
              <a:r>
                <a:rPr lang="en-US">
                  <a:solidFill>
                    <a:srgbClr val="800000"/>
                  </a:solidFill>
                </a:rPr>
                <a:t>(1</a:t>
              </a:r>
              <a:r>
                <a:rPr lang="en-US" b="1" baseline="30000">
                  <a:solidFill>
                    <a:srgbClr val="800000"/>
                  </a:solidFill>
                </a:rPr>
                <a:t>-+</a:t>
              </a:r>
              <a:r>
                <a:rPr lang="en-US">
                  <a:solidFill>
                    <a:srgbClr val="800000"/>
                  </a:solidFill>
                </a:rPr>
                <a:t>) </a:t>
              </a: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1440" y="2592"/>
              <a:ext cx="1248" cy="1056"/>
              <a:chOff x="2976" y="720"/>
              <a:chExt cx="1248" cy="1056"/>
            </a:xfrm>
          </p:grpSpPr>
          <p:sp>
            <p:nvSpPr>
              <p:cNvPr id="17" name="AutoShape 10"/>
              <p:cNvSpPr>
                <a:spLocks noChangeArrowheads="1"/>
              </p:cNvSpPr>
              <p:nvPr/>
            </p:nvSpPr>
            <p:spPr bwMode="auto">
              <a:xfrm>
                <a:off x="3024" y="768"/>
                <a:ext cx="1152" cy="960"/>
              </a:xfrm>
              <a:prstGeom prst="hexagon">
                <a:avLst>
                  <a:gd name="adj" fmla="val 30000"/>
                  <a:gd name="vf" fmla="val 115470"/>
                </a:avLst>
              </a:prstGeom>
              <a:noFill/>
              <a:ln w="25400">
                <a:solidFill>
                  <a:srgbClr val="99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Oval 11"/>
              <p:cNvSpPr>
                <a:spLocks noChangeArrowheads="1"/>
              </p:cNvSpPr>
              <p:nvPr/>
            </p:nvSpPr>
            <p:spPr bwMode="auto">
              <a:xfrm>
                <a:off x="3792" y="1632"/>
                <a:ext cx="144" cy="144"/>
              </a:xfrm>
              <a:prstGeom prst="ellipse">
                <a:avLst/>
              </a:pr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Oval 12"/>
              <p:cNvSpPr>
                <a:spLocks noChangeArrowheads="1"/>
              </p:cNvSpPr>
              <p:nvPr/>
            </p:nvSpPr>
            <p:spPr bwMode="auto">
              <a:xfrm>
                <a:off x="2976" y="1200"/>
                <a:ext cx="144" cy="144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Oval 13"/>
              <p:cNvSpPr>
                <a:spLocks noChangeArrowheads="1"/>
              </p:cNvSpPr>
              <p:nvPr/>
            </p:nvSpPr>
            <p:spPr bwMode="auto">
              <a:xfrm>
                <a:off x="3504" y="1104"/>
                <a:ext cx="144" cy="144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Oval 14"/>
              <p:cNvSpPr>
                <a:spLocks noChangeArrowheads="1"/>
              </p:cNvSpPr>
              <p:nvPr/>
            </p:nvSpPr>
            <p:spPr bwMode="auto">
              <a:xfrm>
                <a:off x="4080" y="1200"/>
                <a:ext cx="144" cy="144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Oval 15"/>
              <p:cNvSpPr>
                <a:spLocks noChangeArrowheads="1"/>
              </p:cNvSpPr>
              <p:nvPr/>
            </p:nvSpPr>
            <p:spPr bwMode="auto">
              <a:xfrm>
                <a:off x="3600" y="1200"/>
                <a:ext cx="144" cy="144"/>
              </a:xfrm>
              <a:prstGeom prst="ellipse">
                <a:avLst/>
              </a:prstGeom>
              <a:solidFill>
                <a:srgbClr val="99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Oval 16"/>
              <p:cNvSpPr>
                <a:spLocks noChangeArrowheads="1"/>
              </p:cNvSpPr>
              <p:nvPr/>
            </p:nvSpPr>
            <p:spPr bwMode="auto">
              <a:xfrm>
                <a:off x="3456" y="1200"/>
                <a:ext cx="144" cy="144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Oval 17"/>
              <p:cNvSpPr>
                <a:spLocks noChangeArrowheads="1"/>
              </p:cNvSpPr>
              <p:nvPr/>
            </p:nvSpPr>
            <p:spPr bwMode="auto">
              <a:xfrm>
                <a:off x="3264" y="720"/>
                <a:ext cx="144" cy="144"/>
              </a:xfrm>
              <a:prstGeom prst="ellipse">
                <a:avLst/>
              </a:pr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Oval 18"/>
              <p:cNvSpPr>
                <a:spLocks noChangeArrowheads="1"/>
              </p:cNvSpPr>
              <p:nvPr/>
            </p:nvSpPr>
            <p:spPr bwMode="auto">
              <a:xfrm>
                <a:off x="3792" y="720"/>
                <a:ext cx="144" cy="144"/>
              </a:xfrm>
              <a:prstGeom prst="ellipse">
                <a:avLst/>
              </a:pr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Oval 19"/>
              <p:cNvSpPr>
                <a:spLocks noChangeArrowheads="1"/>
              </p:cNvSpPr>
              <p:nvPr/>
            </p:nvSpPr>
            <p:spPr bwMode="auto">
              <a:xfrm>
                <a:off x="3216" y="1632"/>
                <a:ext cx="144" cy="144"/>
              </a:xfrm>
              <a:prstGeom prst="ellipse">
                <a:avLst/>
              </a:pr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Rectangle 20"/>
            <p:cNvSpPr>
              <a:spLocks noChangeArrowheads="1"/>
            </p:cNvSpPr>
            <p:nvPr/>
          </p:nvSpPr>
          <p:spPr bwMode="auto">
            <a:xfrm>
              <a:off x="768" y="3696"/>
              <a:ext cx="176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6600"/>
                  </a:solidFill>
                  <a:latin typeface="Symbol" charset="2"/>
                </a:rPr>
                <a:t>h</a:t>
              </a:r>
              <a:r>
                <a:rPr lang="en-US" b="1" baseline="-25000">
                  <a:solidFill>
                    <a:srgbClr val="FF6600"/>
                  </a:solidFill>
                </a:rPr>
                <a:t>1</a:t>
              </a:r>
              <a:r>
                <a:rPr lang="en-US">
                  <a:solidFill>
                    <a:srgbClr val="FF6600"/>
                  </a:solidFill>
                </a:rPr>
                <a:t>  I</a:t>
              </a:r>
              <a:r>
                <a:rPr lang="en-US" b="1" baseline="30000">
                  <a:solidFill>
                    <a:srgbClr val="FF6600"/>
                  </a:solidFill>
                </a:rPr>
                <a:t>G</a:t>
              </a:r>
              <a:r>
                <a:rPr lang="en-US">
                  <a:solidFill>
                    <a:srgbClr val="FF6600"/>
                  </a:solidFill>
                </a:rPr>
                <a:t>(J</a:t>
              </a:r>
              <a:r>
                <a:rPr lang="en-US" b="1" baseline="30000">
                  <a:solidFill>
                    <a:srgbClr val="FF6600"/>
                  </a:solidFill>
                </a:rPr>
                <a:t>PC</a:t>
              </a:r>
              <a:r>
                <a:rPr lang="en-US">
                  <a:solidFill>
                    <a:srgbClr val="FF6600"/>
                  </a:solidFill>
                </a:rPr>
                <a:t>)=0</a:t>
              </a:r>
              <a:r>
                <a:rPr lang="en-US" b="1" baseline="30000">
                  <a:solidFill>
                    <a:srgbClr val="FF6600"/>
                  </a:solidFill>
                </a:rPr>
                <a:t>+</a:t>
              </a:r>
              <a:r>
                <a:rPr lang="en-US">
                  <a:solidFill>
                    <a:srgbClr val="FF6600"/>
                  </a:solidFill>
                </a:rPr>
                <a:t>(1</a:t>
              </a:r>
              <a:r>
                <a:rPr lang="en-US" b="1" baseline="30000">
                  <a:solidFill>
                    <a:srgbClr val="FF6600"/>
                  </a:solidFill>
                </a:rPr>
                <a:t>-+</a:t>
              </a:r>
              <a:r>
                <a:rPr lang="en-US">
                  <a:solidFill>
                    <a:srgbClr val="FF6600"/>
                  </a:solidFill>
                </a:rPr>
                <a:t>) </a:t>
              </a:r>
            </a:p>
          </p:txBody>
        </p:sp>
        <p:sp>
          <p:nvSpPr>
            <p:cNvPr id="11" name="Rectangle 21"/>
            <p:cNvSpPr>
              <a:spLocks noChangeArrowheads="1"/>
            </p:cNvSpPr>
            <p:nvPr/>
          </p:nvSpPr>
          <p:spPr bwMode="auto">
            <a:xfrm>
              <a:off x="2976" y="3024"/>
              <a:ext cx="171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CC0099"/>
                  </a:solidFill>
                </a:rPr>
                <a:t>K</a:t>
              </a:r>
              <a:r>
                <a:rPr lang="en-US" b="1" baseline="-25000">
                  <a:solidFill>
                    <a:srgbClr val="CC0099"/>
                  </a:solidFill>
                </a:rPr>
                <a:t>1</a:t>
              </a:r>
              <a:r>
                <a:rPr lang="en-US">
                  <a:solidFill>
                    <a:srgbClr val="CC0099"/>
                  </a:solidFill>
                </a:rPr>
                <a:t>  I</a:t>
              </a:r>
              <a:r>
                <a:rPr lang="en-US" b="1" baseline="30000">
                  <a:solidFill>
                    <a:srgbClr val="CC0099"/>
                  </a:solidFill>
                </a:rPr>
                <a:t>G</a:t>
              </a:r>
              <a:r>
                <a:rPr lang="en-US">
                  <a:solidFill>
                    <a:srgbClr val="CC0099"/>
                  </a:solidFill>
                </a:rPr>
                <a:t>(J</a:t>
              </a:r>
              <a:r>
                <a:rPr lang="en-US" b="1" baseline="30000">
                  <a:solidFill>
                    <a:srgbClr val="CC0099"/>
                  </a:solidFill>
                </a:rPr>
                <a:t>PC</a:t>
              </a:r>
              <a:r>
                <a:rPr lang="en-US">
                  <a:solidFill>
                    <a:srgbClr val="CC0099"/>
                  </a:solidFill>
                </a:rPr>
                <a:t>)= </a:t>
              </a:r>
              <a:r>
                <a:rPr lang="en-US" sz="3200">
                  <a:solidFill>
                    <a:srgbClr val="CC0099"/>
                  </a:solidFill>
                  <a:ea typeface="Tahoma" charset="0"/>
                  <a:cs typeface="Tahoma" charset="0"/>
                </a:rPr>
                <a:t>½</a:t>
              </a:r>
              <a:r>
                <a:rPr lang="en-US">
                  <a:solidFill>
                    <a:srgbClr val="CC0099"/>
                  </a:solidFill>
                </a:rPr>
                <a:t> (1</a:t>
              </a:r>
              <a:r>
                <a:rPr lang="en-US" b="1" baseline="30000">
                  <a:solidFill>
                    <a:srgbClr val="CC0099"/>
                  </a:solidFill>
                </a:rPr>
                <a:t>-</a:t>
              </a:r>
              <a:r>
                <a:rPr lang="en-US">
                  <a:solidFill>
                    <a:srgbClr val="CC0099"/>
                  </a:solidFill>
                </a:rPr>
                <a:t>)</a:t>
              </a:r>
            </a:p>
          </p:txBody>
        </p:sp>
        <p:sp>
          <p:nvSpPr>
            <p:cNvPr id="12" name="Line 22"/>
            <p:cNvSpPr>
              <a:spLocks noChangeShapeType="1"/>
            </p:cNvSpPr>
            <p:nvPr/>
          </p:nvSpPr>
          <p:spPr bwMode="auto">
            <a:xfrm flipH="1" flipV="1">
              <a:off x="2208" y="3216"/>
              <a:ext cx="672" cy="384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23"/>
            <p:cNvSpPr>
              <a:spLocks noChangeShapeType="1"/>
            </p:cNvSpPr>
            <p:nvPr/>
          </p:nvSpPr>
          <p:spPr bwMode="auto">
            <a:xfrm flipV="1">
              <a:off x="1104" y="3216"/>
              <a:ext cx="816" cy="480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24"/>
            <p:cNvSpPr>
              <a:spLocks noChangeShapeType="1"/>
            </p:cNvSpPr>
            <p:nvPr/>
          </p:nvSpPr>
          <p:spPr bwMode="auto">
            <a:xfrm flipV="1">
              <a:off x="2496" y="3264"/>
              <a:ext cx="480" cy="240"/>
            </a:xfrm>
            <a:prstGeom prst="line">
              <a:avLst/>
            </a:prstGeom>
            <a:noFill/>
            <a:ln w="25400">
              <a:solidFill>
                <a:srgbClr val="CC0099"/>
              </a:solidFill>
              <a:round/>
              <a:headEnd type="triangle" w="med" len="med"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25"/>
            <p:cNvSpPr>
              <a:spLocks noChangeShapeType="1"/>
            </p:cNvSpPr>
            <p:nvPr/>
          </p:nvSpPr>
          <p:spPr bwMode="auto">
            <a:xfrm flipH="1" flipV="1">
              <a:off x="1968" y="2736"/>
              <a:ext cx="960" cy="432"/>
            </a:xfrm>
            <a:prstGeom prst="line">
              <a:avLst/>
            </a:prstGeom>
            <a:noFill/>
            <a:ln w="25400">
              <a:solidFill>
                <a:srgbClr val="CC0099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26"/>
            <p:cNvSpPr>
              <a:spLocks noChangeShapeType="1"/>
            </p:cNvSpPr>
            <p:nvPr/>
          </p:nvSpPr>
          <p:spPr bwMode="auto">
            <a:xfrm>
              <a:off x="288" y="3024"/>
              <a:ext cx="1056" cy="96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64865" y="774860"/>
            <a:ext cx="7155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We expect 3 </a:t>
            </a:r>
            <a:r>
              <a:rPr lang="en-US" sz="2000" dirty="0" err="1" smtClean="0">
                <a:solidFill>
                  <a:srgbClr val="0000FF"/>
                </a:solidFill>
              </a:rPr>
              <a:t>nonets</a:t>
            </a:r>
            <a:r>
              <a:rPr lang="en-US" sz="2000" dirty="0" smtClean="0">
                <a:solidFill>
                  <a:srgbClr val="0000FF"/>
                </a:solidFill>
              </a:rPr>
              <a:t> of exotic-quantum-number mesons: 0</a:t>
            </a:r>
            <a:r>
              <a:rPr lang="en-US" sz="2000" baseline="30000" dirty="0" smtClean="0">
                <a:solidFill>
                  <a:srgbClr val="0000FF"/>
                </a:solidFill>
              </a:rPr>
              <a:t>+-</a:t>
            </a:r>
            <a:r>
              <a:rPr lang="en-US" sz="2000" dirty="0" smtClean="0">
                <a:solidFill>
                  <a:srgbClr val="0000FF"/>
                </a:solidFill>
              </a:rPr>
              <a:t>, 1</a:t>
            </a:r>
            <a:r>
              <a:rPr lang="en-US" sz="2000" baseline="30000" dirty="0" smtClean="0">
                <a:solidFill>
                  <a:srgbClr val="0000FF"/>
                </a:solidFill>
              </a:rPr>
              <a:t>-+</a:t>
            </a:r>
            <a:r>
              <a:rPr lang="en-US" sz="2000" dirty="0" smtClean="0">
                <a:solidFill>
                  <a:srgbClr val="0000FF"/>
                </a:solidFill>
              </a:rPr>
              <a:t>, 2</a:t>
            </a:r>
            <a:r>
              <a:rPr lang="en-US" sz="2000" baseline="30000" dirty="0" smtClean="0">
                <a:solidFill>
                  <a:srgbClr val="0000FF"/>
                </a:solidFill>
              </a:rPr>
              <a:t>+-</a:t>
            </a:r>
            <a:endParaRPr lang="en-US" sz="2000" baseline="30000" dirty="0">
              <a:solidFill>
                <a:srgbClr val="0000FF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10800000" flipV="1">
            <a:off x="4907757" y="1174970"/>
            <a:ext cx="1945238" cy="6538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40557" y="4531000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π</a:t>
            </a:r>
            <a:r>
              <a:rPr lang="en-US" dirty="0" smtClean="0"/>
              <a:t> , </a:t>
            </a:r>
            <a:r>
              <a:rPr lang="en-US" dirty="0" err="1" smtClean="0"/>
              <a:t>η</a:t>
            </a:r>
            <a:r>
              <a:rPr lang="en-US" dirty="0" smtClean="0"/>
              <a:t> , </a:t>
            </a:r>
            <a:r>
              <a:rPr lang="en-US" dirty="0" err="1" smtClean="0"/>
              <a:t>η</a:t>
            </a:r>
            <a:r>
              <a:rPr lang="en-US" dirty="0" smtClean="0"/>
              <a:t>’ , K   →  π</a:t>
            </a:r>
            <a:r>
              <a:rPr lang="en-US" baseline="-25000" dirty="0" smtClean="0"/>
              <a:t>1</a:t>
            </a:r>
            <a:r>
              <a:rPr lang="en-US" dirty="0" smtClean="0"/>
              <a:t> , η</a:t>
            </a:r>
            <a:r>
              <a:rPr lang="en-US" baseline="-25000" dirty="0" smtClean="0"/>
              <a:t>1</a:t>
            </a:r>
            <a:r>
              <a:rPr lang="en-US" dirty="0" smtClean="0"/>
              <a:t> , η’</a:t>
            </a:r>
            <a:r>
              <a:rPr lang="en-US" baseline="-25000" dirty="0" smtClean="0"/>
              <a:t>1</a:t>
            </a:r>
            <a:r>
              <a:rPr lang="en-US" dirty="0" smtClean="0"/>
              <a:t>, K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2124154" y="4900332"/>
            <a:ext cx="14739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, h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, h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’, K</a:t>
            </a:r>
            <a:r>
              <a:rPr lang="en-US" sz="2000" baseline="-25000" dirty="0" smtClean="0"/>
              <a:t>0</a:t>
            </a:r>
          </a:p>
          <a:p>
            <a:r>
              <a:rPr lang="en-US" sz="2000" dirty="0" smtClean="0"/>
              <a:t>b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, 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’, K</a:t>
            </a:r>
            <a:r>
              <a:rPr lang="en-US" sz="2000" baseline="-25000" dirty="0" smtClean="0"/>
              <a:t>2</a:t>
            </a:r>
            <a:endParaRPr lang="en-US" sz="2000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3717435" y="4684888"/>
            <a:ext cx="4283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-+</a:t>
            </a:r>
          </a:p>
          <a:p>
            <a:r>
              <a:rPr lang="en-US" dirty="0" smtClean="0"/>
              <a:t>0</a:t>
            </a:r>
            <a:r>
              <a:rPr lang="en-US" baseline="30000" dirty="0" smtClean="0"/>
              <a:t>+-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+-</a:t>
            </a:r>
            <a:endParaRPr 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5585</TotalTime>
  <Words>3428</Words>
  <Application>Microsoft Macintosh PowerPoint</Application>
  <PresentationFormat>On-screen Show (4:3)</PresentationFormat>
  <Paragraphs>631</Paragraphs>
  <Slides>35</Slides>
  <Notes>5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Office Theme</vt:lpstr>
      <vt:lpstr>Equation.3</vt:lpstr>
      <vt:lpstr>Equation</vt:lpstr>
      <vt:lpstr>QCD Exotics at BNL and JLab</vt:lpstr>
      <vt:lpstr>Outline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Exotic Signals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>Carnegie Mellon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QCD Exotics at BNL and JLab</dc:title>
  <dc:creator>Curtis Meyer</dc:creator>
  <cp:lastModifiedBy>Curtis Meyer</cp:lastModifiedBy>
  <cp:revision>58</cp:revision>
  <cp:lastPrinted>2009-07-30T16:13:10Z</cp:lastPrinted>
  <dcterms:created xsi:type="dcterms:W3CDTF">2009-08-09T14:34:11Z</dcterms:created>
  <dcterms:modified xsi:type="dcterms:W3CDTF">2009-08-10T08:04:55Z</dcterms:modified>
</cp:coreProperties>
</file>