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86" r:id="rId9"/>
    <p:sldId id="289" r:id="rId10"/>
    <p:sldId id="287" r:id="rId11"/>
    <p:sldId id="288" r:id="rId12"/>
    <p:sldId id="264" r:id="rId13"/>
    <p:sldId id="265" r:id="rId14"/>
    <p:sldId id="290" r:id="rId15"/>
    <p:sldId id="266" r:id="rId16"/>
    <p:sldId id="267" r:id="rId17"/>
    <p:sldId id="268" r:id="rId18"/>
    <p:sldId id="270" r:id="rId19"/>
    <p:sldId id="296" r:id="rId20"/>
    <p:sldId id="297" r:id="rId21"/>
    <p:sldId id="298" r:id="rId22"/>
    <p:sldId id="299" r:id="rId23"/>
    <p:sldId id="300" r:id="rId24"/>
    <p:sldId id="271" r:id="rId25"/>
    <p:sldId id="291" r:id="rId26"/>
    <p:sldId id="292" r:id="rId27"/>
    <p:sldId id="293" r:id="rId28"/>
    <p:sldId id="294" r:id="rId29"/>
    <p:sldId id="272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9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40" autoAdjust="0"/>
  </p:normalViewPr>
  <p:slideViewPr>
    <p:cSldViewPr snapToGrid="0" snapToObjects="1">
      <p:cViewPr varScale="1">
        <p:scale>
          <a:sx n="100" d="100"/>
          <a:sy n="100" d="100"/>
        </p:scale>
        <p:origin x="-6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5" Type="http://schemas.openxmlformats.org/officeDocument/2006/relationships/image" Target="../media/image18.wmf"/><Relationship Id="rId6" Type="http://schemas.openxmlformats.org/officeDocument/2006/relationships/image" Target="../media/image19.wmf"/><Relationship Id="rId7" Type="http://schemas.openxmlformats.org/officeDocument/2006/relationships/image" Target="../media/image20.wmf"/><Relationship Id="rId8" Type="http://schemas.openxmlformats.org/officeDocument/2006/relationships/image" Target="../media/image21.wmf"/><Relationship Id="rId9" Type="http://schemas.openxmlformats.org/officeDocument/2006/relationships/image" Target="../media/image22.wmf"/><Relationship Id="rId10" Type="http://schemas.openxmlformats.org/officeDocument/2006/relationships/image" Target="../media/image23.wmf"/><Relationship Id="rId11" Type="http://schemas.openxmlformats.org/officeDocument/2006/relationships/image" Target="../media/image24.wmf"/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6C3FE-1DCA-E247-870F-FB9CAC115238}" type="datetimeFigureOut">
              <a:rPr lang="en-US" smtClean="0"/>
              <a:t>2/23/11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5973A-D00B-AF43-A803-9D808DD52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930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40542-1E4C-5E43-ADC6-24A9066DB566}" type="datetimeFigureOut">
              <a:rPr lang="en-US" smtClean="0"/>
              <a:t>2/23/11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0B30E-E0F5-C343-97A0-5FD88355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844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4923" y="6275668"/>
            <a:ext cx="1028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63539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22.w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23.w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24.wmf"/><Relationship Id="rId10" Type="http://schemas.openxmlformats.org/officeDocument/2006/relationships/image" Target="../media/image17.w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18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9.w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20.w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21.w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5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oleObject" Target="../embeddings/oleObject14.bin"/><Relationship Id="rId7" Type="http://schemas.openxmlformats.org/officeDocument/2006/relationships/image" Target="../media/image28.w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29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3.png"/><Relationship Id="rId3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wmf"/><Relationship Id="rId3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emf"/><Relationship Id="rId20" Type="http://schemas.openxmlformats.org/officeDocument/2006/relationships/image" Target="../media/image57.emf"/><Relationship Id="rId21" Type="http://schemas.openxmlformats.org/officeDocument/2006/relationships/image" Target="../media/image58.emf"/><Relationship Id="rId10" Type="http://schemas.openxmlformats.org/officeDocument/2006/relationships/image" Target="../media/image47.emf"/><Relationship Id="rId11" Type="http://schemas.openxmlformats.org/officeDocument/2006/relationships/image" Target="../media/image48.emf"/><Relationship Id="rId12" Type="http://schemas.openxmlformats.org/officeDocument/2006/relationships/image" Target="../media/image49.emf"/><Relationship Id="rId13" Type="http://schemas.openxmlformats.org/officeDocument/2006/relationships/image" Target="../media/image50.emf"/><Relationship Id="rId14" Type="http://schemas.openxmlformats.org/officeDocument/2006/relationships/image" Target="../media/image51.emf"/><Relationship Id="rId15" Type="http://schemas.openxmlformats.org/officeDocument/2006/relationships/image" Target="../media/image52.emf"/><Relationship Id="rId16" Type="http://schemas.openxmlformats.org/officeDocument/2006/relationships/image" Target="../media/image53.emf"/><Relationship Id="rId17" Type="http://schemas.openxmlformats.org/officeDocument/2006/relationships/image" Target="../media/image54.emf"/><Relationship Id="rId18" Type="http://schemas.openxmlformats.org/officeDocument/2006/relationships/image" Target="../media/image55.emf"/><Relationship Id="rId19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7" Type="http://schemas.openxmlformats.org/officeDocument/2006/relationships/image" Target="../media/image44.emf"/><Relationship Id="rId8" Type="http://schemas.openxmlformats.org/officeDocument/2006/relationships/image" Target="../media/image45.emf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emf"/><Relationship Id="rId20" Type="http://schemas.openxmlformats.org/officeDocument/2006/relationships/image" Target="../media/image57.emf"/><Relationship Id="rId21" Type="http://schemas.openxmlformats.org/officeDocument/2006/relationships/image" Target="../media/image58.emf"/><Relationship Id="rId10" Type="http://schemas.openxmlformats.org/officeDocument/2006/relationships/image" Target="../media/image47.emf"/><Relationship Id="rId11" Type="http://schemas.openxmlformats.org/officeDocument/2006/relationships/image" Target="../media/image48.emf"/><Relationship Id="rId12" Type="http://schemas.openxmlformats.org/officeDocument/2006/relationships/image" Target="../media/image49.emf"/><Relationship Id="rId13" Type="http://schemas.openxmlformats.org/officeDocument/2006/relationships/image" Target="../media/image50.emf"/><Relationship Id="rId14" Type="http://schemas.openxmlformats.org/officeDocument/2006/relationships/image" Target="../media/image51.emf"/><Relationship Id="rId15" Type="http://schemas.openxmlformats.org/officeDocument/2006/relationships/image" Target="../media/image52.emf"/><Relationship Id="rId16" Type="http://schemas.openxmlformats.org/officeDocument/2006/relationships/image" Target="../media/image53.emf"/><Relationship Id="rId17" Type="http://schemas.openxmlformats.org/officeDocument/2006/relationships/image" Target="../media/image54.emf"/><Relationship Id="rId18" Type="http://schemas.openxmlformats.org/officeDocument/2006/relationships/image" Target="../media/image55.emf"/><Relationship Id="rId19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7" Type="http://schemas.openxmlformats.org/officeDocument/2006/relationships/image" Target="../media/image44.emf"/><Relationship Id="rId8" Type="http://schemas.openxmlformats.org/officeDocument/2006/relationships/image" Target="../media/image4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5" Type="http://schemas.openxmlformats.org/officeDocument/2006/relationships/image" Target="../media/image62.emf"/><Relationship Id="rId6" Type="http://schemas.openxmlformats.org/officeDocument/2006/relationships/image" Target="../media/image63.emf"/><Relationship Id="rId7" Type="http://schemas.openxmlformats.org/officeDocument/2006/relationships/image" Target="../media/image64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4" Type="http://schemas.openxmlformats.org/officeDocument/2006/relationships/image" Target="../media/image68.emf"/><Relationship Id="rId5" Type="http://schemas.openxmlformats.org/officeDocument/2006/relationships/image" Target="../media/image69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4" Type="http://schemas.openxmlformats.org/officeDocument/2006/relationships/image" Target="../media/image72.emf"/><Relationship Id="rId5" Type="http://schemas.openxmlformats.org/officeDocument/2006/relationships/image" Target="../media/image73.emf"/><Relationship Id="rId6" Type="http://schemas.openxmlformats.org/officeDocument/2006/relationships/image" Target="../media/image74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5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6.emf"/><Relationship Id="rId3" Type="http://schemas.openxmlformats.org/officeDocument/2006/relationships/image" Target="../media/image77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2171701"/>
          </a:xfrm>
        </p:spPr>
        <p:txBody>
          <a:bodyPr/>
          <a:lstStyle/>
          <a:p>
            <a:r>
              <a:rPr lang="en-US" dirty="0"/>
              <a:t>Spectroscopy: </a:t>
            </a:r>
            <a:r>
              <a:rPr lang="en-US" dirty="0" smtClean="0"/>
              <a:t>Experimental Status </a:t>
            </a:r>
            <a:r>
              <a:rPr lang="en-US" dirty="0"/>
              <a:t>and </a:t>
            </a:r>
            <a:r>
              <a:rPr lang="en-US" dirty="0" smtClean="0"/>
              <a:t>Prospects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784600"/>
            <a:ext cx="6498159" cy="10668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Curtis A. Meyer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Carnegie Mellon University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755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458" y="107576"/>
            <a:ext cx="1915334" cy="587862"/>
          </a:xfrm>
        </p:spPr>
        <p:txBody>
          <a:bodyPr/>
          <a:lstStyle/>
          <a:p>
            <a:r>
              <a:rPr lang="en-US" sz="3200" b="1" dirty="0" smtClean="0"/>
              <a:t>Analysis</a:t>
            </a:r>
            <a:endParaRPr lang="en-US" sz="3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706" y="3060700"/>
            <a:ext cx="1320800" cy="177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473" y="3060700"/>
            <a:ext cx="1358900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650" y="3035300"/>
            <a:ext cx="1333500" cy="25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1682" y="3035300"/>
            <a:ext cx="1333500" cy="254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021" y="3035300"/>
            <a:ext cx="1879600" cy="2514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0449" y="695438"/>
            <a:ext cx="83288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Bonn-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Gatchina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PWA coupling data from many channels together into a single analysis.  Includes cross section, beam asymmetries, target asymmetries, recoil asymmetries, double-polarization observables and data to resolve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isospin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contributions.  Data are not sufficient to converge to a unique solution. 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14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458" y="107576"/>
            <a:ext cx="1915334" cy="587862"/>
          </a:xfrm>
        </p:spPr>
        <p:txBody>
          <a:bodyPr/>
          <a:lstStyle/>
          <a:p>
            <a:r>
              <a:rPr lang="en-US" sz="3200" b="1" dirty="0" smtClean="0"/>
              <a:t>Analysis</a:t>
            </a:r>
            <a:endParaRPr lang="en-US" sz="3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706" y="3060700"/>
            <a:ext cx="1320800" cy="177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473" y="3060700"/>
            <a:ext cx="1358900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650" y="3035300"/>
            <a:ext cx="1333500" cy="25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1682" y="3035300"/>
            <a:ext cx="1333500" cy="254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021" y="3035300"/>
            <a:ext cx="1879600" cy="2514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0449" y="695438"/>
            <a:ext cx="83288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Bonn-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Gatchina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PWA coupling data from many channels together into a single analysis.  Includes cross section, beam asymmetries, target asymmetries, recoil asymmetries, double-polarization observables and data to resolve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isospin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contributions.  Data are not sufficient to converge to a unique solution. 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414373" y="4421699"/>
            <a:ext cx="1547679" cy="593315"/>
          </a:xfrm>
          <a:prstGeom prst="ellipse">
            <a:avLst/>
          </a:prstGeom>
          <a:solidFill>
            <a:schemeClr val="accent6">
              <a:lumMod val="20000"/>
              <a:lumOff val="80000"/>
              <a:alpha val="3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55473" y="4734641"/>
            <a:ext cx="1547679" cy="593315"/>
          </a:xfrm>
          <a:prstGeom prst="ellipse">
            <a:avLst/>
          </a:prstGeom>
          <a:solidFill>
            <a:schemeClr val="accent6">
              <a:lumMod val="20000"/>
              <a:lumOff val="80000"/>
              <a:alpha val="3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55473" y="4399706"/>
            <a:ext cx="1547679" cy="593315"/>
          </a:xfrm>
          <a:prstGeom prst="ellipse">
            <a:avLst/>
          </a:prstGeom>
          <a:solidFill>
            <a:schemeClr val="accent6">
              <a:lumMod val="20000"/>
              <a:lumOff val="80000"/>
              <a:alpha val="3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19094" y="3981459"/>
            <a:ext cx="1547679" cy="593315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961083" y="3275002"/>
            <a:ext cx="1547679" cy="593315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79600" y="4734641"/>
            <a:ext cx="1547679" cy="593315"/>
          </a:xfrm>
          <a:prstGeom prst="ellipse">
            <a:avLst/>
          </a:prstGeom>
          <a:solidFill>
            <a:schemeClr val="accent6">
              <a:lumMod val="20000"/>
              <a:lumOff val="80000"/>
              <a:alpha val="3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931921" y="3980784"/>
            <a:ext cx="1547679" cy="593315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621153" y="134596"/>
            <a:ext cx="581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New Baryons from this Analysis.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424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4C98-6396-8F42-94D7-B1DAFD431988}" type="slidenum">
              <a:rPr lang="en-US"/>
              <a:pPr/>
              <a:t>12</a:t>
            </a:fld>
            <a:endParaRPr lang="en-US"/>
          </a:p>
        </p:txBody>
      </p:sp>
      <p:pic>
        <p:nvPicPr>
          <p:cNvPr id="88068" name="Picture 4" descr="yields_3-5+_with_erro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6138" y="438150"/>
            <a:ext cx="4324350" cy="2562225"/>
          </a:xfrm>
          <a:prstGeom prst="rect">
            <a:avLst/>
          </a:prstGeom>
          <a:noFill/>
        </p:spPr>
      </p:pic>
      <p:pic>
        <p:nvPicPr>
          <p:cNvPr id="88069" name="Picture 5" descr="dphase_3-5+_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5663" y="3055938"/>
            <a:ext cx="4324350" cy="2562225"/>
          </a:xfrm>
          <a:prstGeom prst="rect">
            <a:avLst/>
          </a:prstGeom>
          <a:noFill/>
        </p:spPr>
      </p:pic>
      <p:sp>
        <p:nvSpPr>
          <p:cNvPr id="8807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-1" y="1"/>
            <a:ext cx="3886689" cy="660400"/>
          </a:xfrm>
        </p:spPr>
        <p:txBody>
          <a:bodyPr/>
          <a:lstStyle/>
          <a:p>
            <a:r>
              <a:rPr lang="en-US" sz="3200" b="1" dirty="0" smtClean="0"/>
              <a:t>CLAS PWA </a:t>
            </a:r>
            <a:r>
              <a:rPr lang="en-US" sz="3200" b="1" dirty="0"/>
              <a:t>Results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139700" y="752475"/>
            <a:ext cx="43656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Fit showing three amplitudes.</a:t>
            </a:r>
          </a:p>
          <a:p>
            <a:endParaRPr lang="en-US"/>
          </a:p>
          <a:p>
            <a:r>
              <a:rPr lang="en-US">
                <a:solidFill>
                  <a:srgbClr val="CC0000"/>
                </a:solidFill>
              </a:rPr>
              <a:t>(3/2)</a:t>
            </a:r>
            <a:r>
              <a:rPr lang="en-US" baseline="30000">
                <a:solidFill>
                  <a:srgbClr val="CC0000"/>
                </a:solidFill>
              </a:rPr>
              <a:t>-</a:t>
            </a:r>
            <a:r>
              <a:rPr lang="en-US">
                <a:solidFill>
                  <a:srgbClr val="CC0000"/>
                </a:solidFill>
              </a:rPr>
              <a:t>  D</a:t>
            </a:r>
            <a:r>
              <a:rPr lang="en-US" baseline="-25000">
                <a:solidFill>
                  <a:srgbClr val="CC0000"/>
                </a:solidFill>
              </a:rPr>
              <a:t>13</a:t>
            </a:r>
            <a:endParaRPr lang="en-US">
              <a:solidFill>
                <a:srgbClr val="CC0000"/>
              </a:solidFill>
            </a:endParaRPr>
          </a:p>
          <a:p>
            <a:r>
              <a:rPr lang="en-US">
                <a:solidFill>
                  <a:srgbClr val="CC0000"/>
                </a:solidFill>
              </a:rPr>
              <a:t>(5/2)</a:t>
            </a:r>
            <a:r>
              <a:rPr lang="en-US" baseline="30000">
                <a:solidFill>
                  <a:srgbClr val="CC0000"/>
                </a:solidFill>
              </a:rPr>
              <a:t>+</a:t>
            </a:r>
            <a:r>
              <a:rPr lang="en-US">
                <a:solidFill>
                  <a:srgbClr val="CC0000"/>
                </a:solidFill>
              </a:rPr>
              <a:t>  F</a:t>
            </a:r>
            <a:r>
              <a:rPr lang="en-US" baseline="-25000">
                <a:solidFill>
                  <a:srgbClr val="CC0000"/>
                </a:solidFill>
              </a:rPr>
              <a:t>15</a:t>
            </a:r>
            <a:endParaRPr lang="en-US">
              <a:solidFill>
                <a:srgbClr val="CC0000"/>
              </a:solidFill>
            </a:endParaRPr>
          </a:p>
          <a:p>
            <a:r>
              <a:rPr lang="en-US">
                <a:solidFill>
                  <a:srgbClr val="CC0000"/>
                </a:solidFill>
              </a:rPr>
              <a:t>t-channel </a:t>
            </a:r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 flipV="1">
            <a:off x="2146300" y="1568450"/>
            <a:ext cx="2368550" cy="481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>
            <a:off x="2079625" y="2203450"/>
            <a:ext cx="2444750" cy="1743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 rot="20940000">
            <a:off x="2101850" y="1311275"/>
            <a:ext cx="1757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Intensities</a:t>
            </a:r>
          </a:p>
        </p:txBody>
      </p:sp>
      <p:sp>
        <p:nvSpPr>
          <p:cNvPr id="88076" name="Text Box 12"/>
          <p:cNvSpPr txBox="1">
            <a:spLocks noChangeArrowheads="1"/>
          </p:cNvSpPr>
          <p:nvPr/>
        </p:nvSpPr>
        <p:spPr bwMode="auto">
          <a:xfrm rot="2220000">
            <a:off x="1687513" y="3071813"/>
            <a:ext cx="266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Phase Difference</a:t>
            </a: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138113" y="3622675"/>
            <a:ext cx="31305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Strong evidence for:</a:t>
            </a:r>
          </a:p>
          <a:p>
            <a:endParaRPr lang="en-US"/>
          </a:p>
          <a:p>
            <a:r>
              <a:rPr lang="en-US">
                <a:solidFill>
                  <a:srgbClr val="CC0000"/>
                </a:solidFill>
              </a:rPr>
              <a:t>(3/2)</a:t>
            </a:r>
            <a:r>
              <a:rPr lang="en-US" baseline="30000">
                <a:solidFill>
                  <a:srgbClr val="CC0000"/>
                </a:solidFill>
              </a:rPr>
              <a:t>-</a:t>
            </a:r>
            <a:r>
              <a:rPr lang="en-US">
                <a:solidFill>
                  <a:srgbClr val="CC0000"/>
                </a:solidFill>
              </a:rPr>
              <a:t> N(1700) ***</a:t>
            </a:r>
          </a:p>
          <a:p>
            <a:r>
              <a:rPr lang="en-US">
                <a:solidFill>
                  <a:srgbClr val="CC0000"/>
                </a:solidFill>
              </a:rPr>
              <a:t>(5/2)</a:t>
            </a:r>
            <a:r>
              <a:rPr lang="en-US" baseline="30000">
                <a:solidFill>
                  <a:srgbClr val="CC0000"/>
                </a:solidFill>
              </a:rPr>
              <a:t>+</a:t>
            </a:r>
            <a:r>
              <a:rPr lang="en-US">
                <a:solidFill>
                  <a:srgbClr val="CC0000"/>
                </a:solidFill>
              </a:rPr>
              <a:t> N(1680) ****</a:t>
            </a:r>
          </a:p>
          <a:p>
            <a:r>
              <a:rPr lang="en-US">
                <a:solidFill>
                  <a:srgbClr val="CC0000"/>
                </a:solidFill>
              </a:rPr>
              <a:t>(7/2)</a:t>
            </a:r>
            <a:r>
              <a:rPr lang="en-US" baseline="30000">
                <a:solidFill>
                  <a:srgbClr val="CC0000"/>
                </a:solidFill>
              </a:rPr>
              <a:t>-</a:t>
            </a:r>
            <a:r>
              <a:rPr lang="en-US">
                <a:solidFill>
                  <a:srgbClr val="CC0000"/>
                </a:solidFill>
              </a:rPr>
              <a:t> N(2190) ****</a:t>
            </a: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5664200" y="0"/>
            <a:ext cx="14030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latin typeface="cmmi10" pitchFamily="34" charset="0"/>
              </a:rPr>
              <a:t>γp→ωp</a:t>
            </a:r>
            <a:endParaRPr lang="en-US" sz="2800" dirty="0"/>
          </a:p>
        </p:txBody>
      </p:sp>
      <p:sp>
        <p:nvSpPr>
          <p:cNvPr id="88079" name="Oval 15"/>
          <p:cNvSpPr>
            <a:spLocks noChangeArrowheads="1"/>
          </p:cNvSpPr>
          <p:nvPr/>
        </p:nvSpPr>
        <p:spPr bwMode="auto">
          <a:xfrm>
            <a:off x="0" y="1238199"/>
            <a:ext cx="1916113" cy="693737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0" y="3052763"/>
            <a:ext cx="221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6600"/>
                </a:solidFill>
              </a:rPr>
              <a:t>Not Expected</a:t>
            </a:r>
          </a:p>
        </p:txBody>
      </p:sp>
      <p:sp>
        <p:nvSpPr>
          <p:cNvPr id="88081" name="Line 17"/>
          <p:cNvSpPr>
            <a:spLocks noChangeShapeType="1"/>
          </p:cNvSpPr>
          <p:nvPr/>
        </p:nvSpPr>
        <p:spPr bwMode="auto">
          <a:xfrm>
            <a:off x="1146175" y="2079625"/>
            <a:ext cx="57150" cy="962025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273050" y="5845175"/>
            <a:ext cx="5981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The strong signals are well known states!</a:t>
            </a:r>
          </a:p>
        </p:txBody>
      </p:sp>
    </p:spTree>
    <p:extLst>
      <p:ext uri="{BB962C8B-B14F-4D97-AF65-F5344CB8AC3E}">
        <p14:creationId xmlns:p14="http://schemas.microsoft.com/office/powerpoint/2010/main" val="279180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EB75-5042-6841-ACCD-81D25C3E0724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129028" name="Group 4"/>
          <p:cNvGrpSpPr>
            <a:grpSpLocks/>
          </p:cNvGrpSpPr>
          <p:nvPr/>
        </p:nvGrpSpPr>
        <p:grpSpPr bwMode="auto">
          <a:xfrm>
            <a:off x="4078288" y="828675"/>
            <a:ext cx="4700587" cy="4613275"/>
            <a:chOff x="2799" y="503"/>
            <a:chExt cx="2961" cy="2906"/>
          </a:xfrm>
        </p:grpSpPr>
        <p:pic>
          <p:nvPicPr>
            <p:cNvPr id="129029" name="Picture 5" descr="decay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32" y="514"/>
              <a:ext cx="2528" cy="2895"/>
            </a:xfrm>
            <a:prstGeom prst="rect">
              <a:avLst/>
            </a:prstGeom>
            <a:noFill/>
          </p:spPr>
        </p:pic>
        <p:sp>
          <p:nvSpPr>
            <p:cNvPr id="129030" name="Text Box 6"/>
            <p:cNvSpPr txBox="1">
              <a:spLocks noChangeArrowheads="1"/>
            </p:cNvSpPr>
            <p:nvPr/>
          </p:nvSpPr>
          <p:spPr bwMode="auto">
            <a:xfrm>
              <a:off x="2799" y="503"/>
              <a:ext cx="449" cy="2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003300"/>
                  </a:solidFill>
                </a:rPr>
                <a:t>(1/2)</a:t>
              </a:r>
              <a:r>
                <a:rPr lang="en-US" sz="1500" baseline="30000">
                  <a:solidFill>
                    <a:srgbClr val="003300"/>
                  </a:solidFill>
                </a:rPr>
                <a:t>-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(1/2)</a:t>
              </a:r>
              <a:r>
                <a:rPr lang="en-US" sz="1500" baseline="30000">
                  <a:solidFill>
                    <a:srgbClr val="003300"/>
                  </a:solidFill>
                </a:rPr>
                <a:t>-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(3/2)</a:t>
              </a:r>
              <a:r>
                <a:rPr lang="en-US" sz="1500" baseline="30000">
                  <a:solidFill>
                    <a:srgbClr val="003300"/>
                  </a:solidFill>
                </a:rPr>
                <a:t>-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(3/2)</a:t>
              </a:r>
              <a:r>
                <a:rPr lang="en-US" sz="1500" baseline="30000">
                  <a:solidFill>
                    <a:srgbClr val="003300"/>
                  </a:solidFill>
                </a:rPr>
                <a:t>-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(5/2)</a:t>
              </a:r>
              <a:r>
                <a:rPr lang="en-US" sz="1500" baseline="30000">
                  <a:solidFill>
                    <a:srgbClr val="003300"/>
                  </a:solidFill>
                </a:rPr>
                <a:t>-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(1/2)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(1/2)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(1/2)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(1/2)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(3/2)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(3/2)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(3/2)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(3/2)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(3/2)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(5/2)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(5/2)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(5/2)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(7/2)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endParaRPr lang="en-US" sz="1500">
                <a:solidFill>
                  <a:srgbClr val="003300"/>
                </a:solidFill>
              </a:endParaRPr>
            </a:p>
          </p:txBody>
        </p:sp>
      </p:grpSp>
      <p:sp>
        <p:nvSpPr>
          <p:cNvPr id="12903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095750" cy="989013"/>
          </a:xfrm>
        </p:spPr>
        <p:txBody>
          <a:bodyPr/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What is seen?</a:t>
            </a: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273050" y="1571625"/>
            <a:ext cx="31305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Strong evidence for:</a:t>
            </a:r>
          </a:p>
          <a:p>
            <a:endParaRPr lang="en-US" dirty="0"/>
          </a:p>
          <a:p>
            <a:r>
              <a:rPr lang="en-US" dirty="0">
                <a:solidFill>
                  <a:srgbClr val="CC0000"/>
                </a:solidFill>
              </a:rPr>
              <a:t>(3/2)</a:t>
            </a:r>
            <a:r>
              <a:rPr lang="en-US" baseline="30000" dirty="0">
                <a:solidFill>
                  <a:srgbClr val="CC0000"/>
                </a:solidFill>
              </a:rPr>
              <a:t>-</a:t>
            </a:r>
            <a:r>
              <a:rPr lang="en-US" dirty="0">
                <a:solidFill>
                  <a:srgbClr val="CC0000"/>
                </a:solidFill>
              </a:rPr>
              <a:t> N(1700) ***</a:t>
            </a:r>
          </a:p>
          <a:p>
            <a:r>
              <a:rPr lang="en-US" dirty="0">
                <a:solidFill>
                  <a:srgbClr val="CC0000"/>
                </a:solidFill>
              </a:rPr>
              <a:t>(5/2)</a:t>
            </a:r>
            <a:r>
              <a:rPr lang="en-US" baseline="30000" dirty="0">
                <a:solidFill>
                  <a:srgbClr val="CC0000"/>
                </a:solidFill>
              </a:rPr>
              <a:t>+</a:t>
            </a:r>
            <a:r>
              <a:rPr lang="en-US" dirty="0">
                <a:solidFill>
                  <a:srgbClr val="CC0000"/>
                </a:solidFill>
              </a:rPr>
              <a:t> N(1680) ****</a:t>
            </a:r>
          </a:p>
          <a:p>
            <a:r>
              <a:rPr lang="en-US" dirty="0">
                <a:solidFill>
                  <a:srgbClr val="CC0000"/>
                </a:solidFill>
              </a:rPr>
              <a:t>(7/2)</a:t>
            </a:r>
            <a:r>
              <a:rPr lang="en-US" baseline="30000" dirty="0">
                <a:solidFill>
                  <a:srgbClr val="CC0000"/>
                </a:solidFill>
              </a:rPr>
              <a:t>-</a:t>
            </a:r>
            <a:r>
              <a:rPr lang="en-US" dirty="0">
                <a:solidFill>
                  <a:srgbClr val="CC0000"/>
                </a:solidFill>
              </a:rPr>
              <a:t> N(2190) ****</a:t>
            </a:r>
          </a:p>
        </p:txBody>
      </p:sp>
      <p:sp>
        <p:nvSpPr>
          <p:cNvPr id="129034" name="Line 10"/>
          <p:cNvSpPr>
            <a:spLocks noChangeShapeType="1"/>
          </p:cNvSpPr>
          <p:nvPr/>
        </p:nvSpPr>
        <p:spPr bwMode="auto">
          <a:xfrm flipV="1">
            <a:off x="3195638" y="1703388"/>
            <a:ext cx="933450" cy="76993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35" name="Line 11"/>
          <p:cNvSpPr>
            <a:spLocks noChangeShapeType="1"/>
          </p:cNvSpPr>
          <p:nvPr/>
        </p:nvSpPr>
        <p:spPr bwMode="auto">
          <a:xfrm>
            <a:off x="3302000" y="2830513"/>
            <a:ext cx="836613" cy="12700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36" name="Line 12"/>
          <p:cNvSpPr>
            <a:spLocks noChangeShapeType="1"/>
          </p:cNvSpPr>
          <p:nvPr/>
        </p:nvSpPr>
        <p:spPr bwMode="auto">
          <a:xfrm>
            <a:off x="3195638" y="3233738"/>
            <a:ext cx="990600" cy="27336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37" name="Text Box 13"/>
          <p:cNvSpPr txBox="1">
            <a:spLocks noChangeArrowheads="1"/>
          </p:cNvSpPr>
          <p:nvPr/>
        </p:nvSpPr>
        <p:spPr bwMode="auto">
          <a:xfrm>
            <a:off x="4124325" y="5718175"/>
            <a:ext cx="2689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(7/2)</a:t>
            </a:r>
            <a:r>
              <a:rPr lang="en-US" sz="2000" baseline="30000"/>
              <a:t>-</a:t>
            </a:r>
            <a:r>
              <a:rPr lang="en-US" sz="2000"/>
              <a:t> G</a:t>
            </a:r>
            <a:r>
              <a:rPr lang="en-US" sz="2000" baseline="-25000"/>
              <a:t>17</a:t>
            </a:r>
            <a:r>
              <a:rPr lang="en-US" sz="2000"/>
              <a:t>(2190) ****</a:t>
            </a:r>
          </a:p>
        </p:txBody>
      </p:sp>
      <p:sp>
        <p:nvSpPr>
          <p:cNvPr id="129038" name="Text Box 14"/>
          <p:cNvSpPr txBox="1">
            <a:spLocks noChangeArrowheads="1"/>
          </p:cNvSpPr>
          <p:nvPr/>
        </p:nvSpPr>
        <p:spPr bwMode="auto">
          <a:xfrm>
            <a:off x="331788" y="3597759"/>
            <a:ext cx="111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Hints?</a:t>
            </a:r>
          </a:p>
        </p:txBody>
      </p:sp>
      <p:sp>
        <p:nvSpPr>
          <p:cNvPr id="129041" name="AutoShape 17"/>
          <p:cNvSpPr>
            <a:spLocks/>
          </p:cNvSpPr>
          <p:nvPr/>
        </p:nvSpPr>
        <p:spPr bwMode="auto">
          <a:xfrm>
            <a:off x="4040188" y="3167063"/>
            <a:ext cx="88900" cy="750887"/>
          </a:xfrm>
          <a:prstGeom prst="leftBrace">
            <a:avLst>
              <a:gd name="adj1" fmla="val 70387"/>
              <a:gd name="adj2" fmla="val 50000"/>
            </a:avLst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1535043" y="3533913"/>
            <a:ext cx="2385392" cy="3092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98173" y="4152348"/>
            <a:ext cx="29058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 Evidence for:</a:t>
            </a:r>
          </a:p>
          <a:p>
            <a:r>
              <a:rPr lang="en-US" dirty="0" smtClean="0">
                <a:solidFill>
                  <a:srgbClr val="CC0000"/>
                </a:solidFill>
              </a:rPr>
              <a:t>(5/2)</a:t>
            </a:r>
            <a:r>
              <a:rPr lang="en-US" baseline="30000" dirty="0" smtClean="0">
                <a:solidFill>
                  <a:srgbClr val="CC0000"/>
                </a:solidFill>
              </a:rPr>
              <a:t>+</a:t>
            </a:r>
            <a:r>
              <a:rPr lang="en-US" dirty="0" smtClean="0">
                <a:solidFill>
                  <a:srgbClr val="CC0000"/>
                </a:solidFill>
              </a:rPr>
              <a:t> N(2000) 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3059043" y="4439478"/>
            <a:ext cx="1027044" cy="2319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74852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209176"/>
            <a:ext cx="3832225" cy="590924"/>
          </a:xfrm>
        </p:spPr>
        <p:txBody>
          <a:bodyPr/>
          <a:lstStyle/>
          <a:p>
            <a:r>
              <a:rPr lang="en-US" sz="3200" b="1" dirty="0" smtClean="0"/>
              <a:t>Baryon Summary</a:t>
            </a:r>
            <a:endParaRPr lang="en-US" sz="3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7700" y="1435100"/>
            <a:ext cx="77319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A lot of work currently underway to add new data using polarized targets.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Analysis efforts are taking advantage of large data sets.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Starting to see results on missing baryons, but more work is still required.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16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2B87-FD79-0346-82CA-C63E7DA39726}" type="slidenum">
              <a:rPr lang="en-US"/>
              <a:pPr/>
              <a:t>15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388100" y="203200"/>
            <a:ext cx="2578100" cy="558800"/>
          </a:xfrm>
        </p:spPr>
        <p:txBody>
          <a:bodyPr/>
          <a:lstStyle/>
          <a:p>
            <a:r>
              <a:rPr lang="en-US" sz="3200" b="1" dirty="0" err="1"/>
              <a:t>Positronium</a:t>
            </a:r>
            <a:endParaRPr lang="en-US" sz="3200" b="1" dirty="0"/>
          </a:p>
        </p:txBody>
      </p:sp>
      <p:grpSp>
        <p:nvGrpSpPr>
          <p:cNvPr id="14350" name="Group 14"/>
          <p:cNvGrpSpPr>
            <a:grpSpLocks/>
          </p:cNvGrpSpPr>
          <p:nvPr/>
        </p:nvGrpSpPr>
        <p:grpSpPr bwMode="auto">
          <a:xfrm>
            <a:off x="6604000" y="825500"/>
            <a:ext cx="1993900" cy="822325"/>
            <a:chOff x="760" y="1400"/>
            <a:chExt cx="1256" cy="518"/>
          </a:xfrm>
        </p:grpSpPr>
        <p:sp>
          <p:nvSpPr>
            <p:cNvPr id="14344" name="Oval 8"/>
            <p:cNvSpPr>
              <a:spLocks noChangeArrowheads="1"/>
            </p:cNvSpPr>
            <p:nvPr/>
          </p:nvSpPr>
          <p:spPr bwMode="auto">
            <a:xfrm>
              <a:off x="824" y="1520"/>
              <a:ext cx="1152" cy="345"/>
            </a:xfrm>
            <a:prstGeom prst="ellips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346" name="Group 10"/>
            <p:cNvGrpSpPr>
              <a:grpSpLocks/>
            </p:cNvGrpSpPr>
            <p:nvPr/>
          </p:nvGrpSpPr>
          <p:grpSpPr bwMode="auto">
            <a:xfrm>
              <a:off x="760" y="1400"/>
              <a:ext cx="272" cy="518"/>
              <a:chOff x="760" y="1400"/>
              <a:chExt cx="272" cy="518"/>
            </a:xfrm>
          </p:grpSpPr>
          <p:sp>
            <p:nvSpPr>
              <p:cNvPr id="14341" name="Line 5"/>
              <p:cNvSpPr>
                <a:spLocks noChangeShapeType="1"/>
              </p:cNvSpPr>
              <p:nvPr/>
            </p:nvSpPr>
            <p:spPr bwMode="auto">
              <a:xfrm flipV="1">
                <a:off x="904" y="1400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9" name="Oval 3"/>
              <p:cNvSpPr>
                <a:spLocks noChangeArrowheads="1"/>
              </p:cNvSpPr>
              <p:nvPr/>
            </p:nvSpPr>
            <p:spPr bwMode="auto">
              <a:xfrm>
                <a:off x="760" y="1552"/>
                <a:ext cx="272" cy="280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FFFF00"/>
                    </a:solidFill>
                  </a:rPr>
                  <a:t>e</a:t>
                </a:r>
                <a:r>
                  <a:rPr lang="en-US" baseline="30000">
                    <a:solidFill>
                      <a:srgbClr val="FFFF00"/>
                    </a:solidFill>
                  </a:rPr>
                  <a:t>+</a:t>
                </a:r>
              </a:p>
            </p:txBody>
          </p:sp>
        </p:grpSp>
        <p:grpSp>
          <p:nvGrpSpPr>
            <p:cNvPr id="14345" name="Group 9"/>
            <p:cNvGrpSpPr>
              <a:grpSpLocks/>
            </p:cNvGrpSpPr>
            <p:nvPr/>
          </p:nvGrpSpPr>
          <p:grpSpPr bwMode="auto">
            <a:xfrm>
              <a:off x="1744" y="1400"/>
              <a:ext cx="272" cy="518"/>
              <a:chOff x="1360" y="1416"/>
              <a:chExt cx="272" cy="518"/>
            </a:xfrm>
          </p:grpSpPr>
          <p:sp>
            <p:nvSpPr>
              <p:cNvPr id="14342" name="Line 6"/>
              <p:cNvSpPr>
                <a:spLocks noChangeShapeType="1"/>
              </p:cNvSpPr>
              <p:nvPr/>
            </p:nvSpPr>
            <p:spPr bwMode="auto">
              <a:xfrm flipV="1">
                <a:off x="1496" y="1416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0" name="Oval 4"/>
              <p:cNvSpPr>
                <a:spLocks noChangeArrowheads="1"/>
              </p:cNvSpPr>
              <p:nvPr/>
            </p:nvSpPr>
            <p:spPr bwMode="auto">
              <a:xfrm>
                <a:off x="1360" y="1552"/>
                <a:ext cx="272" cy="2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0000CC"/>
                    </a:solidFill>
                  </a:rPr>
                  <a:t>e</a:t>
                </a:r>
                <a:r>
                  <a:rPr lang="en-US" baseline="30000">
                    <a:solidFill>
                      <a:srgbClr val="0000CC"/>
                    </a:solidFill>
                  </a:rPr>
                  <a:t>-</a:t>
                </a:r>
              </a:p>
            </p:txBody>
          </p:sp>
        </p:grp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1304" y="1864"/>
              <a:ext cx="144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>
              <a:off x="1352" y="1528"/>
              <a:ext cx="168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 type="triangle" w="med" len="med"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187325" y="1417638"/>
            <a:ext cx="301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Spin:  </a:t>
            </a:r>
            <a:r>
              <a:rPr lang="en-US">
                <a:solidFill>
                  <a:srgbClr val="CC0066"/>
                </a:solidFill>
              </a:rPr>
              <a:t>S=S</a:t>
            </a:r>
            <a:r>
              <a:rPr lang="en-US" baseline="-25000">
                <a:solidFill>
                  <a:srgbClr val="CC0066"/>
                </a:solidFill>
              </a:rPr>
              <a:t>1</a:t>
            </a:r>
            <a:r>
              <a:rPr lang="en-US">
                <a:solidFill>
                  <a:srgbClr val="CC0066"/>
                </a:solidFill>
              </a:rPr>
              <a:t>+S</a:t>
            </a:r>
            <a:r>
              <a:rPr lang="en-US" baseline="-25000">
                <a:solidFill>
                  <a:srgbClr val="CC0066"/>
                </a:solidFill>
              </a:rPr>
              <a:t>2</a:t>
            </a:r>
            <a:r>
              <a:rPr lang="en-US">
                <a:solidFill>
                  <a:srgbClr val="CC0066"/>
                </a:solidFill>
              </a:rPr>
              <a:t>=(0,1)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77800" y="1925638"/>
            <a:ext cx="549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Orbital Angular Momentum: </a:t>
            </a:r>
            <a:r>
              <a:rPr lang="en-US">
                <a:solidFill>
                  <a:srgbClr val="CC0066"/>
                </a:solidFill>
              </a:rPr>
              <a:t>L=0,1,2,…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276225" y="4313238"/>
            <a:ext cx="36115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6666FF"/>
                </a:solidFill>
              </a:rPr>
              <a:t>Reflection in a mirror</a:t>
            </a:r>
            <a:r>
              <a:rPr lang="en-US"/>
              <a:t>:   </a:t>
            </a:r>
          </a:p>
          <a:p>
            <a:r>
              <a:rPr lang="en-US"/>
              <a:t>     Parity: </a:t>
            </a:r>
            <a:r>
              <a:rPr lang="en-US">
                <a:solidFill>
                  <a:srgbClr val="CC0066"/>
                </a:solidFill>
              </a:rPr>
              <a:t>P=-(-1)</a:t>
            </a:r>
            <a:r>
              <a:rPr lang="en-US" baseline="30000">
                <a:solidFill>
                  <a:srgbClr val="CC0066"/>
                </a:solidFill>
              </a:rPr>
              <a:t>(L)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238125" y="2471738"/>
            <a:ext cx="5126038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Total Spin: </a:t>
            </a:r>
            <a:r>
              <a:rPr lang="en-US">
                <a:solidFill>
                  <a:srgbClr val="CC0066"/>
                </a:solidFill>
              </a:rPr>
              <a:t>J=L+S   </a:t>
            </a:r>
          </a:p>
          <a:p>
            <a:r>
              <a:rPr lang="en-US">
                <a:solidFill>
                  <a:srgbClr val="CC0066"/>
                </a:solidFill>
              </a:rPr>
              <a:t>L=0, S=0 : J=0    </a:t>
            </a:r>
            <a:r>
              <a:rPr lang="en-US">
                <a:solidFill>
                  <a:srgbClr val="006699"/>
                </a:solidFill>
              </a:rPr>
              <a:t>L=0, S=1 : J=1</a:t>
            </a:r>
          </a:p>
          <a:p>
            <a:r>
              <a:rPr lang="en-US">
                <a:solidFill>
                  <a:srgbClr val="CC0066"/>
                </a:solidFill>
              </a:rPr>
              <a:t>L=1 , S=0 : J=1    </a:t>
            </a:r>
            <a:r>
              <a:rPr lang="en-US">
                <a:solidFill>
                  <a:srgbClr val="006699"/>
                </a:solidFill>
              </a:rPr>
              <a:t>L=1,  S=1 : J=0,1,2</a:t>
            </a:r>
          </a:p>
          <a:p>
            <a:r>
              <a:rPr lang="en-US">
                <a:solidFill>
                  <a:srgbClr val="CC0066"/>
                </a:solidFill>
              </a:rPr>
              <a:t>    </a:t>
            </a:r>
            <a:r>
              <a:rPr lang="en-US" sz="3200">
                <a:solidFill>
                  <a:srgbClr val="CC0066"/>
                </a:solidFill>
              </a:rPr>
              <a:t>…</a:t>
            </a:r>
            <a:r>
              <a:rPr lang="en-US">
                <a:solidFill>
                  <a:srgbClr val="CC0066"/>
                </a:solidFill>
              </a:rPr>
              <a:t>                          </a:t>
            </a:r>
            <a:r>
              <a:rPr lang="en-US" sz="3200">
                <a:solidFill>
                  <a:srgbClr val="006699"/>
                </a:solidFill>
              </a:rPr>
              <a:t>…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4035425" y="4325938"/>
            <a:ext cx="4425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6666FF"/>
                </a:solidFill>
              </a:rPr>
              <a:t>     Particle&lt;-&gt;Antiparticle</a:t>
            </a:r>
            <a:r>
              <a:rPr lang="en-US"/>
              <a:t>: </a:t>
            </a:r>
          </a:p>
          <a:p>
            <a:r>
              <a:rPr lang="en-US"/>
              <a:t>Charge Conjugation: </a:t>
            </a:r>
            <a:r>
              <a:rPr lang="en-US">
                <a:solidFill>
                  <a:srgbClr val="CC0066"/>
                </a:solidFill>
              </a:rPr>
              <a:t>C=(-1)</a:t>
            </a:r>
            <a:r>
              <a:rPr lang="en-US" baseline="30000">
                <a:solidFill>
                  <a:srgbClr val="CC0066"/>
                </a:solidFill>
              </a:rPr>
              <a:t>(L+S)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377825" y="5494338"/>
            <a:ext cx="6661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Notation:   J</a:t>
            </a:r>
            <a:r>
              <a:rPr lang="en-US" baseline="30000"/>
              <a:t>(PC) </a:t>
            </a:r>
            <a:r>
              <a:rPr lang="en-US"/>
              <a:t>        </a:t>
            </a:r>
            <a:r>
              <a:rPr lang="en-US">
                <a:solidFill>
                  <a:srgbClr val="CC0066"/>
                </a:solidFill>
              </a:rPr>
              <a:t>0</a:t>
            </a:r>
            <a:r>
              <a:rPr lang="en-US" baseline="30000">
                <a:solidFill>
                  <a:srgbClr val="CC0066"/>
                </a:solidFill>
              </a:rPr>
              <a:t>-+</a:t>
            </a:r>
            <a:r>
              <a:rPr lang="en-US">
                <a:solidFill>
                  <a:srgbClr val="CC0066"/>
                </a:solidFill>
              </a:rPr>
              <a:t>, 1</a:t>
            </a:r>
            <a:r>
              <a:rPr lang="en-US" baseline="30000">
                <a:solidFill>
                  <a:srgbClr val="CC0066"/>
                </a:solidFill>
              </a:rPr>
              <a:t>--</a:t>
            </a:r>
            <a:r>
              <a:rPr lang="en-US">
                <a:solidFill>
                  <a:srgbClr val="CC0066"/>
                </a:solidFill>
              </a:rPr>
              <a:t>,  1</a:t>
            </a:r>
            <a:r>
              <a:rPr lang="en-US" baseline="30000">
                <a:solidFill>
                  <a:srgbClr val="CC0066"/>
                </a:solidFill>
              </a:rPr>
              <a:t>+-</a:t>
            </a:r>
            <a:r>
              <a:rPr lang="en-US">
                <a:solidFill>
                  <a:srgbClr val="CC0066"/>
                </a:solidFill>
              </a:rPr>
              <a:t>,  0</a:t>
            </a:r>
            <a:r>
              <a:rPr lang="en-US" baseline="30000">
                <a:solidFill>
                  <a:srgbClr val="CC0066"/>
                </a:solidFill>
              </a:rPr>
              <a:t>++</a:t>
            </a:r>
            <a:r>
              <a:rPr lang="en-US">
                <a:solidFill>
                  <a:srgbClr val="CC0066"/>
                </a:solidFill>
              </a:rPr>
              <a:t>, 1</a:t>
            </a:r>
            <a:r>
              <a:rPr lang="en-US" baseline="30000">
                <a:solidFill>
                  <a:srgbClr val="CC0066"/>
                </a:solidFill>
              </a:rPr>
              <a:t>++</a:t>
            </a:r>
            <a:r>
              <a:rPr lang="en-US">
                <a:solidFill>
                  <a:srgbClr val="CC0066"/>
                </a:solidFill>
              </a:rPr>
              <a:t>,  2</a:t>
            </a:r>
            <a:r>
              <a:rPr lang="en-US" baseline="30000">
                <a:solidFill>
                  <a:srgbClr val="CC0066"/>
                </a:solidFill>
              </a:rPr>
              <a:t>++</a:t>
            </a:r>
            <a:r>
              <a:rPr lang="en-US"/>
              <a:t> </a:t>
            </a:r>
          </a:p>
          <a:p>
            <a:r>
              <a:rPr lang="en-US"/>
              <a:t>                 </a:t>
            </a:r>
            <a:r>
              <a:rPr lang="en-US" baseline="30000"/>
              <a:t>(2S+1)</a:t>
            </a:r>
            <a:r>
              <a:rPr lang="en-US"/>
              <a:t>L</a:t>
            </a:r>
            <a:r>
              <a:rPr lang="en-US" baseline="-25000"/>
              <a:t>J        </a:t>
            </a:r>
            <a:r>
              <a:rPr lang="en-US" baseline="30000">
                <a:solidFill>
                  <a:srgbClr val="0000CC"/>
                </a:solidFill>
              </a:rPr>
              <a:t>1</a:t>
            </a:r>
            <a:r>
              <a:rPr lang="en-US">
                <a:solidFill>
                  <a:srgbClr val="0000CC"/>
                </a:solidFill>
              </a:rPr>
              <a:t>S</a:t>
            </a:r>
            <a:r>
              <a:rPr lang="en-US" baseline="-25000">
                <a:solidFill>
                  <a:srgbClr val="0000CC"/>
                </a:solidFill>
              </a:rPr>
              <a:t>0</a:t>
            </a:r>
            <a:r>
              <a:rPr lang="en-US">
                <a:solidFill>
                  <a:srgbClr val="0000CC"/>
                </a:solidFill>
              </a:rPr>
              <a:t>, </a:t>
            </a:r>
            <a:r>
              <a:rPr lang="en-US" baseline="30000">
                <a:solidFill>
                  <a:srgbClr val="0000CC"/>
                </a:solidFill>
              </a:rPr>
              <a:t>3</a:t>
            </a:r>
            <a:r>
              <a:rPr lang="en-US">
                <a:solidFill>
                  <a:srgbClr val="0000CC"/>
                </a:solidFill>
              </a:rPr>
              <a:t>S</a:t>
            </a:r>
            <a:r>
              <a:rPr lang="en-US" baseline="-25000">
                <a:solidFill>
                  <a:srgbClr val="0000CC"/>
                </a:solidFill>
              </a:rPr>
              <a:t>1</a:t>
            </a:r>
            <a:r>
              <a:rPr lang="en-US">
                <a:solidFill>
                  <a:srgbClr val="0000CC"/>
                </a:solidFill>
              </a:rPr>
              <a:t>, </a:t>
            </a:r>
            <a:r>
              <a:rPr lang="en-US" baseline="30000">
                <a:solidFill>
                  <a:srgbClr val="0000CC"/>
                </a:solidFill>
              </a:rPr>
              <a:t>1</a:t>
            </a:r>
            <a:r>
              <a:rPr lang="en-US">
                <a:solidFill>
                  <a:srgbClr val="0000CC"/>
                </a:solidFill>
              </a:rPr>
              <a:t>P</a:t>
            </a:r>
            <a:r>
              <a:rPr lang="en-US" baseline="-25000">
                <a:solidFill>
                  <a:srgbClr val="0000CC"/>
                </a:solidFill>
              </a:rPr>
              <a:t>1</a:t>
            </a:r>
            <a:r>
              <a:rPr lang="en-US">
                <a:solidFill>
                  <a:srgbClr val="0000CC"/>
                </a:solidFill>
              </a:rPr>
              <a:t>, </a:t>
            </a:r>
            <a:r>
              <a:rPr lang="en-US" baseline="30000">
                <a:solidFill>
                  <a:srgbClr val="0000CC"/>
                </a:solidFill>
              </a:rPr>
              <a:t>3</a:t>
            </a:r>
            <a:r>
              <a:rPr lang="en-US">
                <a:solidFill>
                  <a:srgbClr val="0000CC"/>
                </a:solidFill>
              </a:rPr>
              <a:t>P</a:t>
            </a:r>
            <a:r>
              <a:rPr lang="en-US" baseline="-25000">
                <a:solidFill>
                  <a:srgbClr val="0000CC"/>
                </a:solidFill>
              </a:rPr>
              <a:t>0</a:t>
            </a:r>
            <a:r>
              <a:rPr lang="en-US">
                <a:solidFill>
                  <a:srgbClr val="0000CC"/>
                </a:solidFill>
              </a:rPr>
              <a:t>, </a:t>
            </a:r>
            <a:r>
              <a:rPr lang="en-US" baseline="30000">
                <a:solidFill>
                  <a:srgbClr val="0000CC"/>
                </a:solidFill>
              </a:rPr>
              <a:t>3</a:t>
            </a:r>
            <a:r>
              <a:rPr lang="en-US">
                <a:solidFill>
                  <a:srgbClr val="0000CC"/>
                </a:solidFill>
              </a:rPr>
              <a:t>P</a:t>
            </a:r>
            <a:r>
              <a:rPr lang="en-US" baseline="-25000">
                <a:solidFill>
                  <a:srgbClr val="0000CC"/>
                </a:solidFill>
              </a:rPr>
              <a:t>1</a:t>
            </a:r>
            <a:r>
              <a:rPr lang="en-US">
                <a:solidFill>
                  <a:srgbClr val="0000CC"/>
                </a:solidFill>
              </a:rPr>
              <a:t>, </a:t>
            </a:r>
            <a:r>
              <a:rPr lang="en-US" baseline="30000">
                <a:solidFill>
                  <a:srgbClr val="0000CC"/>
                </a:solidFill>
              </a:rPr>
              <a:t>3</a:t>
            </a:r>
            <a:r>
              <a:rPr lang="en-US">
                <a:solidFill>
                  <a:srgbClr val="0000CC"/>
                </a:solidFill>
              </a:rPr>
              <a:t>P</a:t>
            </a:r>
            <a:r>
              <a:rPr lang="en-US" baseline="-25000">
                <a:solidFill>
                  <a:srgbClr val="0000CC"/>
                </a:solidFill>
              </a:rPr>
              <a:t>2</a:t>
            </a:r>
            <a:r>
              <a:rPr lang="en-US">
                <a:solidFill>
                  <a:srgbClr val="0000CC"/>
                </a:solidFill>
              </a:rPr>
              <a:t>,…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225425" y="165100"/>
            <a:ext cx="327786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Spectroscopy</a:t>
            </a:r>
          </a:p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A probe of QED</a:t>
            </a:r>
          </a:p>
        </p:txBody>
      </p:sp>
    </p:spTree>
    <p:extLst>
      <p:ext uri="{BB962C8B-B14F-4D97-AF65-F5344CB8AC3E}">
        <p14:creationId xmlns:p14="http://schemas.microsoft.com/office/powerpoint/2010/main" val="2616885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13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1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7FE-1D26-4944-B5B9-73C4A1BE55A9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15470" name="Group 110"/>
          <p:cNvGrpSpPr>
            <a:grpSpLocks/>
          </p:cNvGrpSpPr>
          <p:nvPr/>
        </p:nvGrpSpPr>
        <p:grpSpPr bwMode="auto">
          <a:xfrm>
            <a:off x="2012950" y="1511300"/>
            <a:ext cx="1130300" cy="4178300"/>
            <a:chOff x="3720" y="1296"/>
            <a:chExt cx="712" cy="2632"/>
          </a:xfrm>
        </p:grpSpPr>
        <p:sp>
          <p:nvSpPr>
            <p:cNvPr id="15442" name="Rectangle 82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3" name="Rectangle 83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4" name="Rectangle 84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5" name="Rectangle 85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6" name="Rectangle 86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7" name="Rectangle 87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8" name="Rectangle 88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9" name="Rectangle 89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0" name="Rectangle 90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1" name="Rectangle 91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2" name="Rectangle 92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3" name="Rectangle 93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4" name="Rectangle 94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5" name="Rectangle 95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471" name="Group 111"/>
          <p:cNvGrpSpPr>
            <a:grpSpLocks/>
          </p:cNvGrpSpPr>
          <p:nvPr/>
        </p:nvGrpSpPr>
        <p:grpSpPr bwMode="auto">
          <a:xfrm>
            <a:off x="1819275" y="1663700"/>
            <a:ext cx="1130300" cy="4178300"/>
            <a:chOff x="3720" y="1296"/>
            <a:chExt cx="712" cy="2632"/>
          </a:xfrm>
        </p:grpSpPr>
        <p:sp>
          <p:nvSpPr>
            <p:cNvPr id="15472" name="Rectangle 112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3" name="Rectangle 113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4" name="Rectangle 114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5" name="Rectangle 115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6" name="Rectangle 116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7" name="Rectangle 117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8" name="Rectangle 118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9" name="Rectangle 119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0" name="Rectangle 120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1" name="Rectangle 121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2" name="Rectangle 122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3" name="Rectangle 123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4" name="Rectangle 124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5" name="Rectangle 125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486" name="Group 126"/>
          <p:cNvGrpSpPr>
            <a:grpSpLocks/>
          </p:cNvGrpSpPr>
          <p:nvPr/>
        </p:nvGrpSpPr>
        <p:grpSpPr bwMode="auto">
          <a:xfrm>
            <a:off x="1590675" y="1789113"/>
            <a:ext cx="1130300" cy="4178300"/>
            <a:chOff x="3720" y="1296"/>
            <a:chExt cx="712" cy="2632"/>
          </a:xfrm>
        </p:grpSpPr>
        <p:sp>
          <p:nvSpPr>
            <p:cNvPr id="15487" name="Rectangle 127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8" name="Rectangle 128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9" name="Rectangle 129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0" name="Rectangle 130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1" name="Rectangle 131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2" name="Rectangle 132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3" name="Rectangle 133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4" name="Rectangle 134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5" name="Rectangle 135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6" name="Rectangle 136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7" name="Rectangle 137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8" name="Rectangle 138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9" name="Rectangle 139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0" name="Rectangle 140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501" name="Group 141"/>
          <p:cNvGrpSpPr>
            <a:grpSpLocks/>
          </p:cNvGrpSpPr>
          <p:nvPr/>
        </p:nvGrpSpPr>
        <p:grpSpPr bwMode="auto">
          <a:xfrm>
            <a:off x="1414463" y="1898650"/>
            <a:ext cx="1130300" cy="4178300"/>
            <a:chOff x="3720" y="1296"/>
            <a:chExt cx="712" cy="2632"/>
          </a:xfrm>
        </p:grpSpPr>
        <p:sp>
          <p:nvSpPr>
            <p:cNvPr id="15502" name="Rectangle 142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3" name="Rectangle 143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4" name="Rectangle 144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5" name="Rectangle 145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6" name="Rectangle 146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7" name="Rectangle 147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8" name="Rectangle 148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9" name="Rectangle 149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0" name="Rectangle 150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1" name="Rectangle 151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2" name="Rectangle 152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3" name="Rectangle 153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4" name="Rectangle 154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5" name="Rectangle 155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374" name="Group 14"/>
          <p:cNvGrpSpPr>
            <a:grpSpLocks/>
          </p:cNvGrpSpPr>
          <p:nvPr/>
        </p:nvGrpSpPr>
        <p:grpSpPr bwMode="auto">
          <a:xfrm>
            <a:off x="6604000" y="825500"/>
            <a:ext cx="1993900" cy="822325"/>
            <a:chOff x="4160" y="520"/>
            <a:chExt cx="1256" cy="518"/>
          </a:xfrm>
        </p:grpSpPr>
        <p:sp>
          <p:nvSpPr>
            <p:cNvPr id="15364" name="Oval 4"/>
            <p:cNvSpPr>
              <a:spLocks noChangeArrowheads="1"/>
            </p:cNvSpPr>
            <p:nvPr/>
          </p:nvSpPr>
          <p:spPr bwMode="auto">
            <a:xfrm>
              <a:off x="4224" y="640"/>
              <a:ext cx="1152" cy="345"/>
            </a:xfrm>
            <a:prstGeom prst="ellips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365" name="Group 5"/>
            <p:cNvGrpSpPr>
              <a:grpSpLocks/>
            </p:cNvGrpSpPr>
            <p:nvPr/>
          </p:nvGrpSpPr>
          <p:grpSpPr bwMode="auto">
            <a:xfrm>
              <a:off x="4160" y="520"/>
              <a:ext cx="272" cy="518"/>
              <a:chOff x="760" y="1400"/>
              <a:chExt cx="272" cy="518"/>
            </a:xfrm>
          </p:grpSpPr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 flipV="1">
                <a:off x="904" y="1400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7" name="Oval 7"/>
              <p:cNvSpPr>
                <a:spLocks noChangeArrowheads="1"/>
              </p:cNvSpPr>
              <p:nvPr/>
            </p:nvSpPr>
            <p:spPr bwMode="auto">
              <a:xfrm>
                <a:off x="760" y="1552"/>
                <a:ext cx="272" cy="280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FFFF00"/>
                    </a:solidFill>
                  </a:rPr>
                  <a:t>q</a:t>
                </a:r>
              </a:p>
            </p:txBody>
          </p:sp>
        </p:grpSp>
        <p:grpSp>
          <p:nvGrpSpPr>
            <p:cNvPr id="15368" name="Group 8"/>
            <p:cNvGrpSpPr>
              <a:grpSpLocks/>
            </p:cNvGrpSpPr>
            <p:nvPr/>
          </p:nvGrpSpPr>
          <p:grpSpPr bwMode="auto">
            <a:xfrm>
              <a:off x="5144" y="520"/>
              <a:ext cx="272" cy="518"/>
              <a:chOff x="1360" y="1416"/>
              <a:chExt cx="272" cy="518"/>
            </a:xfrm>
          </p:grpSpPr>
          <p:sp>
            <p:nvSpPr>
              <p:cNvPr id="15369" name="Line 9"/>
              <p:cNvSpPr>
                <a:spLocks noChangeShapeType="1"/>
              </p:cNvSpPr>
              <p:nvPr/>
            </p:nvSpPr>
            <p:spPr bwMode="auto">
              <a:xfrm flipV="1">
                <a:off x="1496" y="1416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0" name="Oval 10"/>
              <p:cNvSpPr>
                <a:spLocks noChangeArrowheads="1"/>
              </p:cNvSpPr>
              <p:nvPr/>
            </p:nvSpPr>
            <p:spPr bwMode="auto">
              <a:xfrm>
                <a:off x="1360" y="1552"/>
                <a:ext cx="272" cy="2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0000CC"/>
                    </a:solidFill>
                  </a:rPr>
                  <a:t>q</a:t>
                </a:r>
                <a:endParaRPr lang="en-US" baseline="30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>
              <a:off x="4704" y="984"/>
              <a:ext cx="144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>
              <a:off x="4752" y="648"/>
              <a:ext cx="168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 type="triangle" w="med" len="med"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>
              <a:off x="4248" y="744"/>
              <a:ext cx="88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6883400" y="32623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5440" name="Group 80"/>
          <p:cNvGrpSpPr>
            <a:grpSpLocks/>
          </p:cNvGrpSpPr>
          <p:nvPr/>
        </p:nvGrpSpPr>
        <p:grpSpPr bwMode="auto">
          <a:xfrm>
            <a:off x="136525" y="2030413"/>
            <a:ext cx="3629026" cy="4303712"/>
            <a:chOff x="329" y="744"/>
            <a:chExt cx="2286" cy="2711"/>
          </a:xfrm>
        </p:grpSpPr>
        <p:grpSp>
          <p:nvGrpSpPr>
            <p:cNvPr id="15404" name="Group 44"/>
            <p:cNvGrpSpPr>
              <a:grpSpLocks/>
            </p:cNvGrpSpPr>
            <p:nvPr/>
          </p:nvGrpSpPr>
          <p:grpSpPr bwMode="auto">
            <a:xfrm>
              <a:off x="702" y="744"/>
              <a:ext cx="1043" cy="2711"/>
              <a:chOff x="181" y="1272"/>
              <a:chExt cx="1043" cy="2711"/>
            </a:xfrm>
          </p:grpSpPr>
          <p:sp>
            <p:nvSpPr>
              <p:cNvPr id="15375" name="Rectangle 15"/>
              <p:cNvSpPr>
                <a:spLocks noChangeArrowheads="1"/>
              </p:cNvSpPr>
              <p:nvPr/>
            </p:nvSpPr>
            <p:spPr bwMode="auto">
              <a:xfrm>
                <a:off x="512" y="3600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6" name="Rectangle 16"/>
              <p:cNvSpPr>
                <a:spLocks noChangeArrowheads="1"/>
              </p:cNvSpPr>
              <p:nvPr/>
            </p:nvSpPr>
            <p:spPr bwMode="auto">
              <a:xfrm>
                <a:off x="512" y="3120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8" name="Rectangle 18"/>
              <p:cNvSpPr>
                <a:spLocks noChangeArrowheads="1"/>
              </p:cNvSpPr>
              <p:nvPr/>
            </p:nvSpPr>
            <p:spPr bwMode="auto">
              <a:xfrm>
                <a:off x="512" y="2488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9" name="Rectangle 19"/>
              <p:cNvSpPr>
                <a:spLocks noChangeArrowheads="1"/>
              </p:cNvSpPr>
              <p:nvPr/>
            </p:nvSpPr>
            <p:spPr bwMode="auto">
              <a:xfrm>
                <a:off x="512" y="3752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0" name="Rectangle 20"/>
              <p:cNvSpPr>
                <a:spLocks noChangeArrowheads="1"/>
              </p:cNvSpPr>
              <p:nvPr/>
            </p:nvSpPr>
            <p:spPr bwMode="auto">
              <a:xfrm>
                <a:off x="512" y="2968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1" name="Rectangle 21"/>
              <p:cNvSpPr>
                <a:spLocks noChangeArrowheads="1"/>
              </p:cNvSpPr>
              <p:nvPr/>
            </p:nvSpPr>
            <p:spPr bwMode="auto">
              <a:xfrm>
                <a:off x="512" y="2336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2" name="Rectangle 22"/>
              <p:cNvSpPr>
                <a:spLocks noChangeArrowheads="1"/>
              </p:cNvSpPr>
              <p:nvPr/>
            </p:nvSpPr>
            <p:spPr bwMode="auto">
              <a:xfrm>
                <a:off x="512" y="3272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3" name="Rectangle 23"/>
              <p:cNvSpPr>
                <a:spLocks noChangeArrowheads="1"/>
              </p:cNvSpPr>
              <p:nvPr/>
            </p:nvSpPr>
            <p:spPr bwMode="auto">
              <a:xfrm>
                <a:off x="512" y="2816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4" name="Rectangle 24"/>
              <p:cNvSpPr>
                <a:spLocks noChangeArrowheads="1"/>
              </p:cNvSpPr>
              <p:nvPr/>
            </p:nvSpPr>
            <p:spPr bwMode="auto">
              <a:xfrm>
                <a:off x="512" y="2184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5" name="Rectangle 25"/>
              <p:cNvSpPr>
                <a:spLocks noChangeArrowheads="1"/>
              </p:cNvSpPr>
              <p:nvPr/>
            </p:nvSpPr>
            <p:spPr bwMode="auto">
              <a:xfrm>
                <a:off x="512" y="2032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6" name="Rectangle 26"/>
              <p:cNvSpPr>
                <a:spLocks noChangeArrowheads="1"/>
              </p:cNvSpPr>
              <p:nvPr/>
            </p:nvSpPr>
            <p:spPr bwMode="auto">
              <a:xfrm>
                <a:off x="512" y="1728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7" name="Rectangle 27"/>
              <p:cNvSpPr>
                <a:spLocks noChangeArrowheads="1"/>
              </p:cNvSpPr>
              <p:nvPr/>
            </p:nvSpPr>
            <p:spPr bwMode="auto">
              <a:xfrm>
                <a:off x="512" y="1424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8" name="Rectangle 28"/>
              <p:cNvSpPr>
                <a:spLocks noChangeArrowheads="1"/>
              </p:cNvSpPr>
              <p:nvPr/>
            </p:nvSpPr>
            <p:spPr bwMode="auto">
              <a:xfrm>
                <a:off x="512" y="1576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9" name="Rectangle 29"/>
              <p:cNvSpPr>
                <a:spLocks noChangeArrowheads="1"/>
              </p:cNvSpPr>
              <p:nvPr/>
            </p:nvSpPr>
            <p:spPr bwMode="auto">
              <a:xfrm>
                <a:off x="512" y="1272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90" name="Text Box 30"/>
              <p:cNvSpPr txBox="1">
                <a:spLocks noChangeArrowheads="1"/>
              </p:cNvSpPr>
              <p:nvPr/>
            </p:nvSpPr>
            <p:spPr bwMode="auto">
              <a:xfrm>
                <a:off x="222" y="3752"/>
                <a:ext cx="2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0</a:t>
                </a:r>
                <a:r>
                  <a:rPr lang="en-US" sz="1800" baseline="30000"/>
                  <a:t>-+</a:t>
                </a:r>
              </a:p>
            </p:txBody>
          </p:sp>
          <p:sp>
            <p:nvSpPr>
              <p:cNvPr id="15391" name="Text Box 31"/>
              <p:cNvSpPr txBox="1">
                <a:spLocks noChangeArrowheads="1"/>
              </p:cNvSpPr>
              <p:nvPr/>
            </p:nvSpPr>
            <p:spPr bwMode="auto">
              <a:xfrm>
                <a:off x="216" y="3261"/>
                <a:ext cx="26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+-</a:t>
                </a:r>
              </a:p>
            </p:txBody>
          </p:sp>
          <p:sp>
            <p:nvSpPr>
              <p:cNvPr id="15392" name="Text Box 32"/>
              <p:cNvSpPr txBox="1">
                <a:spLocks noChangeArrowheads="1"/>
              </p:cNvSpPr>
              <p:nvPr/>
            </p:nvSpPr>
            <p:spPr bwMode="auto">
              <a:xfrm>
                <a:off x="222" y="3568"/>
                <a:ext cx="2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15393" name="Text Box 33"/>
              <p:cNvSpPr txBox="1">
                <a:spLocks noChangeArrowheads="1"/>
              </p:cNvSpPr>
              <p:nvPr/>
            </p:nvSpPr>
            <p:spPr bwMode="auto">
              <a:xfrm>
                <a:off x="216" y="3106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0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5394" name="Text Box 34"/>
              <p:cNvSpPr txBox="1">
                <a:spLocks noChangeArrowheads="1"/>
              </p:cNvSpPr>
              <p:nvPr/>
            </p:nvSpPr>
            <p:spPr bwMode="auto">
              <a:xfrm>
                <a:off x="216" y="2968"/>
                <a:ext cx="27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5395" name="Text Box 35"/>
              <p:cNvSpPr txBox="1">
                <a:spLocks noChangeArrowheads="1"/>
              </p:cNvSpPr>
              <p:nvPr/>
            </p:nvSpPr>
            <p:spPr bwMode="auto">
              <a:xfrm>
                <a:off x="193" y="2816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5396" name="Text Box 36"/>
              <p:cNvSpPr txBox="1">
                <a:spLocks noChangeArrowheads="1"/>
              </p:cNvSpPr>
              <p:nvPr/>
            </p:nvSpPr>
            <p:spPr bwMode="auto">
              <a:xfrm>
                <a:off x="193" y="2451"/>
                <a:ext cx="2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-+</a:t>
                </a:r>
              </a:p>
            </p:txBody>
          </p:sp>
          <p:sp>
            <p:nvSpPr>
              <p:cNvPr id="15397" name="Text Box 37"/>
              <p:cNvSpPr txBox="1">
                <a:spLocks noChangeArrowheads="1"/>
              </p:cNvSpPr>
              <p:nvPr/>
            </p:nvSpPr>
            <p:spPr bwMode="auto">
              <a:xfrm>
                <a:off x="216" y="2304"/>
                <a:ext cx="2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15398" name="Text Box 38"/>
              <p:cNvSpPr txBox="1">
                <a:spLocks noChangeArrowheads="1"/>
              </p:cNvSpPr>
              <p:nvPr/>
            </p:nvSpPr>
            <p:spPr bwMode="auto">
              <a:xfrm>
                <a:off x="205" y="2141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15399" name="Text Box 39"/>
              <p:cNvSpPr txBox="1">
                <a:spLocks noChangeArrowheads="1"/>
              </p:cNvSpPr>
              <p:nvPr/>
            </p:nvSpPr>
            <p:spPr bwMode="auto">
              <a:xfrm>
                <a:off x="216" y="2016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3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15400" name="Text Box 40"/>
              <p:cNvSpPr txBox="1">
                <a:spLocks noChangeArrowheads="1"/>
              </p:cNvSpPr>
              <p:nvPr/>
            </p:nvSpPr>
            <p:spPr bwMode="auto">
              <a:xfrm>
                <a:off x="193" y="1272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4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5401" name="Text Box 41"/>
              <p:cNvSpPr txBox="1">
                <a:spLocks noChangeArrowheads="1"/>
              </p:cNvSpPr>
              <p:nvPr/>
            </p:nvSpPr>
            <p:spPr bwMode="auto">
              <a:xfrm>
                <a:off x="193" y="1576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5402" name="Text Box 42"/>
              <p:cNvSpPr txBox="1">
                <a:spLocks noChangeArrowheads="1"/>
              </p:cNvSpPr>
              <p:nvPr/>
            </p:nvSpPr>
            <p:spPr bwMode="auto">
              <a:xfrm>
                <a:off x="181" y="1424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3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5403" name="Text Box 43"/>
              <p:cNvSpPr txBox="1">
                <a:spLocks noChangeArrowheads="1"/>
              </p:cNvSpPr>
              <p:nvPr/>
            </p:nvSpPr>
            <p:spPr bwMode="auto">
              <a:xfrm>
                <a:off x="187" y="1728"/>
                <a:ext cx="2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3</a:t>
                </a:r>
                <a:r>
                  <a:rPr lang="en-US" sz="1800" baseline="30000"/>
                  <a:t>+-</a:t>
                </a:r>
              </a:p>
            </p:txBody>
          </p:sp>
        </p:grpSp>
        <p:sp>
          <p:nvSpPr>
            <p:cNvPr id="15405" name="Text Box 45"/>
            <p:cNvSpPr txBox="1">
              <a:spLocks noChangeArrowheads="1"/>
            </p:cNvSpPr>
            <p:nvPr/>
          </p:nvSpPr>
          <p:spPr bwMode="auto">
            <a:xfrm>
              <a:off x="2223" y="2995"/>
              <a:ext cx="3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9966FF"/>
                  </a:solidFill>
                </a:rPr>
                <a:t>S=1</a:t>
              </a:r>
            </a:p>
            <a:p>
              <a:r>
                <a:rPr lang="en-US" sz="1800" b="1" dirty="0">
                  <a:solidFill>
                    <a:srgbClr val="969696"/>
                  </a:solidFill>
                </a:rPr>
                <a:t>S=0</a:t>
              </a:r>
              <a:endParaRPr lang="en-US" sz="1800" b="1" dirty="0">
                <a:solidFill>
                  <a:srgbClr val="9966FF"/>
                </a:solidFill>
              </a:endParaRPr>
            </a:p>
          </p:txBody>
        </p:sp>
        <p:sp>
          <p:nvSpPr>
            <p:cNvPr id="15406" name="Text Box 46"/>
            <p:cNvSpPr txBox="1">
              <a:spLocks noChangeArrowheads="1"/>
            </p:cNvSpPr>
            <p:nvPr/>
          </p:nvSpPr>
          <p:spPr bwMode="auto">
            <a:xfrm>
              <a:off x="329" y="3145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L=0</a:t>
              </a:r>
            </a:p>
          </p:txBody>
        </p:sp>
        <p:sp>
          <p:nvSpPr>
            <p:cNvPr id="15407" name="Rectangle 47"/>
            <p:cNvSpPr>
              <a:spLocks noChangeArrowheads="1"/>
            </p:cNvSpPr>
            <p:nvPr/>
          </p:nvSpPr>
          <p:spPr bwMode="auto">
            <a:xfrm>
              <a:off x="329" y="2462"/>
              <a:ext cx="3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L=1</a:t>
              </a:r>
            </a:p>
          </p:txBody>
        </p:sp>
        <p:sp>
          <p:nvSpPr>
            <p:cNvPr id="15408" name="Rectangle 48"/>
            <p:cNvSpPr>
              <a:spLocks noChangeArrowheads="1"/>
            </p:cNvSpPr>
            <p:nvPr/>
          </p:nvSpPr>
          <p:spPr bwMode="auto">
            <a:xfrm>
              <a:off x="352" y="1692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L=2</a:t>
              </a:r>
            </a:p>
          </p:txBody>
        </p:sp>
        <p:sp>
          <p:nvSpPr>
            <p:cNvPr id="15409" name="Rectangle 49"/>
            <p:cNvSpPr>
              <a:spLocks noChangeArrowheads="1"/>
            </p:cNvSpPr>
            <p:nvPr/>
          </p:nvSpPr>
          <p:spPr bwMode="auto">
            <a:xfrm>
              <a:off x="352" y="952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L=3</a:t>
              </a:r>
            </a:p>
          </p:txBody>
        </p:sp>
      </p:grpSp>
      <p:sp>
        <p:nvSpPr>
          <p:cNvPr id="15516" name="Text Box 156"/>
          <p:cNvSpPr txBox="1">
            <a:spLocks noChangeArrowheads="1"/>
          </p:cNvSpPr>
          <p:nvPr/>
        </p:nvSpPr>
        <p:spPr bwMode="auto">
          <a:xfrm>
            <a:off x="1308100" y="838200"/>
            <a:ext cx="123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Mesons</a:t>
            </a:r>
          </a:p>
        </p:txBody>
      </p:sp>
      <p:grpSp>
        <p:nvGrpSpPr>
          <p:cNvPr id="15532" name="Group 172"/>
          <p:cNvGrpSpPr>
            <a:grpSpLocks/>
          </p:cNvGrpSpPr>
          <p:nvPr/>
        </p:nvGrpSpPr>
        <p:grpSpPr bwMode="auto">
          <a:xfrm>
            <a:off x="4221163" y="1868488"/>
            <a:ext cx="3875087" cy="1271587"/>
            <a:chOff x="2659" y="1177"/>
            <a:chExt cx="2441" cy="801"/>
          </a:xfrm>
        </p:grpSpPr>
        <p:sp>
          <p:nvSpPr>
            <p:cNvPr id="15517" name="Text Box 157"/>
            <p:cNvSpPr txBox="1">
              <a:spLocks noChangeArrowheads="1"/>
            </p:cNvSpPr>
            <p:nvPr/>
          </p:nvSpPr>
          <p:spPr bwMode="auto">
            <a:xfrm>
              <a:off x="2659" y="1177"/>
              <a:ext cx="244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D60093"/>
                  </a:solidFill>
                </a:rPr>
                <a:t>Consider the three lightest quarks</a:t>
              </a:r>
            </a:p>
          </p:txBody>
        </p:sp>
        <p:graphicFrame>
          <p:nvGraphicFramePr>
            <p:cNvPr id="15518" name="Object 158"/>
            <p:cNvGraphicFramePr>
              <a:graphicFrameLocks noChangeAspect="1"/>
            </p:cNvGraphicFramePr>
            <p:nvPr/>
          </p:nvGraphicFramePr>
          <p:xfrm>
            <a:off x="2672" y="1454"/>
            <a:ext cx="581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1" name="Equation" r:id="rId3" imgW="660240" imgH="291960" progId="Equation.3">
                    <p:embed/>
                  </p:oleObj>
                </mc:Choice>
                <mc:Fallback>
                  <p:oleObj name="Equation" r:id="rId3" imgW="66024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2" y="1454"/>
                          <a:ext cx="581" cy="2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19" name="Object 159"/>
            <p:cNvGraphicFramePr>
              <a:graphicFrameLocks noChangeAspect="1"/>
            </p:cNvGraphicFramePr>
            <p:nvPr/>
          </p:nvGraphicFramePr>
          <p:xfrm>
            <a:off x="2659" y="1711"/>
            <a:ext cx="597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2" name="Equation" r:id="rId5" imgW="711000" imgH="317160" progId="Equation.3">
                    <p:embed/>
                  </p:oleObj>
                </mc:Choice>
                <mc:Fallback>
                  <p:oleObj name="Equation" r:id="rId5" imgW="711000" imgH="3171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9" y="1711"/>
                          <a:ext cx="597" cy="2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520" name="AutoShape 160"/>
            <p:cNvSpPr>
              <a:spLocks/>
            </p:cNvSpPr>
            <p:nvPr/>
          </p:nvSpPr>
          <p:spPr bwMode="auto">
            <a:xfrm>
              <a:off x="3256" y="1487"/>
              <a:ext cx="208" cy="469"/>
            </a:xfrm>
            <a:prstGeom prst="rightBrace">
              <a:avLst>
                <a:gd name="adj1" fmla="val 18790"/>
                <a:gd name="adj2" fmla="val 50000"/>
              </a:avLst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21" name="Text Box 161"/>
            <p:cNvSpPr txBox="1">
              <a:spLocks noChangeArrowheads="1"/>
            </p:cNvSpPr>
            <p:nvPr/>
          </p:nvSpPr>
          <p:spPr bwMode="auto">
            <a:xfrm>
              <a:off x="3517" y="1583"/>
              <a:ext cx="14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9 Combinations</a:t>
              </a:r>
            </a:p>
          </p:txBody>
        </p:sp>
      </p:grpSp>
      <p:grpSp>
        <p:nvGrpSpPr>
          <p:cNvPr id="15531" name="Group 171"/>
          <p:cNvGrpSpPr>
            <a:grpSpLocks/>
          </p:cNvGrpSpPr>
          <p:nvPr/>
        </p:nvGrpSpPr>
        <p:grpSpPr bwMode="auto">
          <a:xfrm>
            <a:off x="3765550" y="3683000"/>
            <a:ext cx="5035550" cy="2554288"/>
            <a:chOff x="2372" y="2320"/>
            <a:chExt cx="3172" cy="1609"/>
          </a:xfrm>
        </p:grpSpPr>
        <p:graphicFrame>
          <p:nvGraphicFramePr>
            <p:cNvPr id="15522" name="Object 162"/>
            <p:cNvGraphicFramePr>
              <a:graphicFrameLocks noChangeAspect="1"/>
            </p:cNvGraphicFramePr>
            <p:nvPr/>
          </p:nvGraphicFramePr>
          <p:xfrm>
            <a:off x="3428" y="2560"/>
            <a:ext cx="1088" cy="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3" name="Equation" r:id="rId7" imgW="1434960" imgH="622080" progId="Equation.3">
                    <p:embed/>
                  </p:oleObj>
                </mc:Choice>
                <mc:Fallback>
                  <p:oleObj name="Equation" r:id="rId7" imgW="1434960" imgH="622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8" y="2560"/>
                          <a:ext cx="1088" cy="4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23" name="Object 163"/>
            <p:cNvGraphicFramePr>
              <a:graphicFrameLocks noChangeAspect="1"/>
            </p:cNvGraphicFramePr>
            <p:nvPr/>
          </p:nvGraphicFramePr>
          <p:xfrm>
            <a:off x="2372" y="3455"/>
            <a:ext cx="1480" cy="4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4" name="Equation" r:id="rId9" imgW="1942920" imgH="622080" progId="Equation.3">
                    <p:embed/>
                  </p:oleObj>
                </mc:Choice>
                <mc:Fallback>
                  <p:oleObj name="Equation" r:id="rId9" imgW="1942920" imgH="622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2" y="3455"/>
                          <a:ext cx="1480" cy="4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24" name="Object 164"/>
            <p:cNvGraphicFramePr>
              <a:graphicFrameLocks noChangeAspect="1"/>
            </p:cNvGraphicFramePr>
            <p:nvPr/>
          </p:nvGraphicFramePr>
          <p:xfrm>
            <a:off x="3960" y="3455"/>
            <a:ext cx="1584" cy="4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5" name="Equation" r:id="rId11" imgW="2082600" imgH="622080" progId="Equation.3">
                    <p:embed/>
                  </p:oleObj>
                </mc:Choice>
                <mc:Fallback>
                  <p:oleObj name="Equation" r:id="rId11" imgW="2082600" imgH="622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0" y="3455"/>
                          <a:ext cx="1584" cy="4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25" name="Object 165"/>
            <p:cNvGraphicFramePr>
              <a:graphicFrameLocks noChangeAspect="1"/>
            </p:cNvGraphicFramePr>
            <p:nvPr/>
          </p:nvGraphicFramePr>
          <p:xfrm>
            <a:off x="4752" y="2655"/>
            <a:ext cx="248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6" name="Equation" r:id="rId13" imgW="330120" imgH="279360" progId="Equation.3">
                    <p:embed/>
                  </p:oleObj>
                </mc:Choice>
                <mc:Fallback>
                  <p:oleObj name="Equation" r:id="rId13" imgW="33012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2" y="2655"/>
                          <a:ext cx="248" cy="2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26" name="Object 166"/>
            <p:cNvGraphicFramePr>
              <a:graphicFrameLocks noChangeAspect="1"/>
            </p:cNvGraphicFramePr>
            <p:nvPr/>
          </p:nvGraphicFramePr>
          <p:xfrm>
            <a:off x="2904" y="2671"/>
            <a:ext cx="253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7" name="Equation" r:id="rId15" imgW="330120" imgH="253800" progId="Equation.3">
                    <p:embed/>
                  </p:oleObj>
                </mc:Choice>
                <mc:Fallback>
                  <p:oleObj name="Equation" r:id="rId15" imgW="33012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4" y="2671"/>
                          <a:ext cx="253" cy="1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27" name="Object 167"/>
            <p:cNvGraphicFramePr>
              <a:graphicFrameLocks noChangeAspect="1"/>
            </p:cNvGraphicFramePr>
            <p:nvPr/>
          </p:nvGraphicFramePr>
          <p:xfrm>
            <a:off x="4512" y="2320"/>
            <a:ext cx="213" cy="1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8" name="Equation" r:id="rId17" imgW="279360" imgH="215640" progId="Equation.3">
                    <p:embed/>
                  </p:oleObj>
                </mc:Choice>
                <mc:Fallback>
                  <p:oleObj name="Equation" r:id="rId17" imgW="2793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2320"/>
                          <a:ext cx="213" cy="1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28" name="Object 168"/>
            <p:cNvGraphicFramePr>
              <a:graphicFrameLocks noChangeAspect="1"/>
            </p:cNvGraphicFramePr>
            <p:nvPr/>
          </p:nvGraphicFramePr>
          <p:xfrm>
            <a:off x="3244" y="2320"/>
            <a:ext cx="253" cy="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9" name="Equation" r:id="rId19" imgW="291960" imgH="253800" progId="Equation.3">
                    <p:embed/>
                  </p:oleObj>
                </mc:Choice>
                <mc:Fallback>
                  <p:oleObj name="Equation" r:id="rId19" imgW="29196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4" y="2320"/>
                          <a:ext cx="253" cy="1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29" name="Object 169"/>
            <p:cNvGraphicFramePr>
              <a:graphicFrameLocks noChangeAspect="1"/>
            </p:cNvGraphicFramePr>
            <p:nvPr/>
          </p:nvGraphicFramePr>
          <p:xfrm>
            <a:off x="4512" y="3144"/>
            <a:ext cx="230" cy="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0" name="Equation" r:id="rId21" imgW="304560" imgH="215640" progId="Equation.3">
                    <p:embed/>
                  </p:oleObj>
                </mc:Choice>
                <mc:Fallback>
                  <p:oleObj name="Equation" r:id="rId21" imgW="3045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3144"/>
                          <a:ext cx="230" cy="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30" name="Object 170"/>
            <p:cNvGraphicFramePr>
              <a:graphicFrameLocks noChangeAspect="1"/>
            </p:cNvGraphicFramePr>
            <p:nvPr/>
          </p:nvGraphicFramePr>
          <p:xfrm>
            <a:off x="3244" y="3113"/>
            <a:ext cx="242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1" name="Equation" r:id="rId23" imgW="317160" imgH="279360" progId="Equation.3">
                    <p:embed/>
                  </p:oleObj>
                </mc:Choice>
                <mc:Fallback>
                  <p:oleObj name="Equation" r:id="rId23" imgW="31716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4" y="3113"/>
                          <a:ext cx="242" cy="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533" name="Text Box 173"/>
          <p:cNvSpPr txBox="1">
            <a:spLocks noChangeArrowheads="1"/>
          </p:cNvSpPr>
          <p:nvPr/>
        </p:nvSpPr>
        <p:spPr bwMode="auto">
          <a:xfrm rot="-2573388">
            <a:off x="1063625" y="1462088"/>
            <a:ext cx="706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CC0066"/>
                </a:solidFill>
              </a:rPr>
              <a:t>radial </a:t>
            </a:r>
          </a:p>
        </p:txBody>
      </p:sp>
      <p:sp>
        <p:nvSpPr>
          <p:cNvPr id="15534" name="Rectangle 174"/>
          <p:cNvSpPr>
            <a:spLocks noChangeArrowheads="1"/>
          </p:cNvSpPr>
          <p:nvPr/>
        </p:nvSpPr>
        <p:spPr bwMode="auto">
          <a:xfrm>
            <a:off x="0" y="73025"/>
            <a:ext cx="3860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600" b="1" dirty="0">
                <a:solidFill>
                  <a:schemeClr val="bg2">
                    <a:lumMod val="50000"/>
                  </a:schemeClr>
                </a:solidFill>
              </a:rPr>
              <a:t>Spectroscopy and QCD</a:t>
            </a:r>
          </a:p>
        </p:txBody>
      </p:sp>
      <p:sp>
        <p:nvSpPr>
          <p:cNvPr id="134" name="Rectangle 62"/>
          <p:cNvSpPr>
            <a:spLocks noChangeArrowheads="1"/>
          </p:cNvSpPr>
          <p:nvPr/>
        </p:nvSpPr>
        <p:spPr bwMode="auto">
          <a:xfrm>
            <a:off x="6159500" y="342900"/>
            <a:ext cx="2616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 err="1">
                <a:solidFill>
                  <a:srgbClr val="3366CC"/>
                </a:solidFill>
              </a:rPr>
              <a:t>Quarkonium</a:t>
            </a:r>
            <a:endParaRPr lang="en-US" sz="3200" b="1" dirty="0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84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12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1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BBB1-ED7D-6F43-A440-FB8B14CF45A7}" type="slidenum">
              <a:rPr lang="en-US"/>
              <a:pPr/>
              <a:t>17</a:t>
            </a:fld>
            <a:endParaRPr lang="en-US"/>
          </a:p>
        </p:txBody>
      </p:sp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2012950" y="1511300"/>
            <a:ext cx="1130300" cy="4178300"/>
            <a:chOff x="3720" y="1296"/>
            <a:chExt cx="712" cy="2632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2" name="Rectangle 8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4" name="Rectangle 10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5" name="Rectangle 11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6" name="Rectangle 12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7" name="Rectangle 13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8" name="Rectangle 14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9" name="Rectangle 15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0" name="Rectangle 16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401" name="Group 17"/>
          <p:cNvGrpSpPr>
            <a:grpSpLocks/>
          </p:cNvGrpSpPr>
          <p:nvPr/>
        </p:nvGrpSpPr>
        <p:grpSpPr bwMode="auto">
          <a:xfrm>
            <a:off x="1819275" y="1663700"/>
            <a:ext cx="1130300" cy="4178300"/>
            <a:chOff x="3720" y="1296"/>
            <a:chExt cx="712" cy="2632"/>
          </a:xfrm>
        </p:grpSpPr>
        <p:sp>
          <p:nvSpPr>
            <p:cNvPr id="16402" name="Rectangle 18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3" name="Rectangle 19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4" name="Rectangle 20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5" name="Rectangle 21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6" name="Rectangle 22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7" name="Rectangle 23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8" name="Rectangle 24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9" name="Rectangle 25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0" name="Rectangle 26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1" name="Rectangle 27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2" name="Rectangle 28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3" name="Rectangle 29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4" name="Rectangle 30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5" name="Rectangle 31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416" name="Group 32"/>
          <p:cNvGrpSpPr>
            <a:grpSpLocks/>
          </p:cNvGrpSpPr>
          <p:nvPr/>
        </p:nvGrpSpPr>
        <p:grpSpPr bwMode="auto">
          <a:xfrm>
            <a:off x="1590675" y="1789113"/>
            <a:ext cx="1130300" cy="4178300"/>
            <a:chOff x="3720" y="1296"/>
            <a:chExt cx="712" cy="2632"/>
          </a:xfrm>
        </p:grpSpPr>
        <p:sp>
          <p:nvSpPr>
            <p:cNvPr id="16417" name="Rectangle 33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8" name="Rectangle 34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9" name="Rectangle 35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0" name="Rectangle 36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1" name="Rectangle 37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2" name="Rectangle 38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3" name="Rectangle 39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4" name="Rectangle 40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5" name="Rectangle 41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6" name="Rectangle 42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7" name="Rectangle 43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8" name="Rectangle 44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9" name="Rectangle 45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0" name="Rectangle 46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431" name="Group 47"/>
          <p:cNvGrpSpPr>
            <a:grpSpLocks/>
          </p:cNvGrpSpPr>
          <p:nvPr/>
        </p:nvGrpSpPr>
        <p:grpSpPr bwMode="auto">
          <a:xfrm>
            <a:off x="1414463" y="1898650"/>
            <a:ext cx="1130300" cy="4178300"/>
            <a:chOff x="3720" y="1296"/>
            <a:chExt cx="712" cy="2632"/>
          </a:xfrm>
        </p:grpSpPr>
        <p:sp>
          <p:nvSpPr>
            <p:cNvPr id="16432" name="Rectangle 48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3" name="Rectangle 49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4" name="Rectangle 50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5" name="Rectangle 51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6" name="Rectangle 52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7" name="Rectangle 53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8" name="Rectangle 54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9" name="Rectangle 55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0" name="Rectangle 56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1" name="Rectangle 57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2" name="Rectangle 58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3" name="Rectangle 59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4" name="Rectangle 60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5" name="Rectangle 61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446" name="Rectangle 62"/>
          <p:cNvSpPr>
            <a:spLocks noChangeArrowheads="1"/>
          </p:cNvSpPr>
          <p:nvPr/>
        </p:nvSpPr>
        <p:spPr bwMode="auto">
          <a:xfrm>
            <a:off x="6159500" y="342900"/>
            <a:ext cx="2616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 err="1">
                <a:solidFill>
                  <a:srgbClr val="3366CC"/>
                </a:solidFill>
              </a:rPr>
              <a:t>Quarkonium</a:t>
            </a:r>
            <a:endParaRPr lang="en-US" sz="3200" b="1" dirty="0">
              <a:solidFill>
                <a:srgbClr val="3366CC"/>
              </a:solidFill>
            </a:endParaRPr>
          </a:p>
        </p:txBody>
      </p:sp>
      <p:grpSp>
        <p:nvGrpSpPr>
          <p:cNvPr id="16447" name="Group 63"/>
          <p:cNvGrpSpPr>
            <a:grpSpLocks/>
          </p:cNvGrpSpPr>
          <p:nvPr/>
        </p:nvGrpSpPr>
        <p:grpSpPr bwMode="auto">
          <a:xfrm>
            <a:off x="6604000" y="825500"/>
            <a:ext cx="1993900" cy="822325"/>
            <a:chOff x="4160" y="520"/>
            <a:chExt cx="1256" cy="518"/>
          </a:xfrm>
        </p:grpSpPr>
        <p:sp>
          <p:nvSpPr>
            <p:cNvPr id="16448" name="Oval 64"/>
            <p:cNvSpPr>
              <a:spLocks noChangeArrowheads="1"/>
            </p:cNvSpPr>
            <p:nvPr/>
          </p:nvSpPr>
          <p:spPr bwMode="auto">
            <a:xfrm>
              <a:off x="4224" y="640"/>
              <a:ext cx="1152" cy="345"/>
            </a:xfrm>
            <a:prstGeom prst="ellips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449" name="Group 65"/>
            <p:cNvGrpSpPr>
              <a:grpSpLocks/>
            </p:cNvGrpSpPr>
            <p:nvPr/>
          </p:nvGrpSpPr>
          <p:grpSpPr bwMode="auto">
            <a:xfrm>
              <a:off x="4160" y="520"/>
              <a:ext cx="272" cy="518"/>
              <a:chOff x="760" y="1400"/>
              <a:chExt cx="272" cy="518"/>
            </a:xfrm>
          </p:grpSpPr>
          <p:sp>
            <p:nvSpPr>
              <p:cNvPr id="16450" name="Line 66"/>
              <p:cNvSpPr>
                <a:spLocks noChangeShapeType="1"/>
              </p:cNvSpPr>
              <p:nvPr/>
            </p:nvSpPr>
            <p:spPr bwMode="auto">
              <a:xfrm flipV="1">
                <a:off x="904" y="1400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1" name="Oval 67"/>
              <p:cNvSpPr>
                <a:spLocks noChangeArrowheads="1"/>
              </p:cNvSpPr>
              <p:nvPr/>
            </p:nvSpPr>
            <p:spPr bwMode="auto">
              <a:xfrm>
                <a:off x="760" y="1552"/>
                <a:ext cx="272" cy="280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FFFF00"/>
                    </a:solidFill>
                  </a:rPr>
                  <a:t>q</a:t>
                </a:r>
              </a:p>
            </p:txBody>
          </p:sp>
        </p:grpSp>
        <p:grpSp>
          <p:nvGrpSpPr>
            <p:cNvPr id="16452" name="Group 68"/>
            <p:cNvGrpSpPr>
              <a:grpSpLocks/>
            </p:cNvGrpSpPr>
            <p:nvPr/>
          </p:nvGrpSpPr>
          <p:grpSpPr bwMode="auto">
            <a:xfrm>
              <a:off x="5144" y="520"/>
              <a:ext cx="272" cy="518"/>
              <a:chOff x="1360" y="1416"/>
              <a:chExt cx="272" cy="518"/>
            </a:xfrm>
          </p:grpSpPr>
          <p:sp>
            <p:nvSpPr>
              <p:cNvPr id="16453" name="Line 69"/>
              <p:cNvSpPr>
                <a:spLocks noChangeShapeType="1"/>
              </p:cNvSpPr>
              <p:nvPr/>
            </p:nvSpPr>
            <p:spPr bwMode="auto">
              <a:xfrm flipV="1">
                <a:off x="1496" y="1416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4" name="Oval 70"/>
              <p:cNvSpPr>
                <a:spLocks noChangeArrowheads="1"/>
              </p:cNvSpPr>
              <p:nvPr/>
            </p:nvSpPr>
            <p:spPr bwMode="auto">
              <a:xfrm>
                <a:off x="1360" y="1552"/>
                <a:ext cx="272" cy="2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0000CC"/>
                    </a:solidFill>
                  </a:rPr>
                  <a:t>q</a:t>
                </a:r>
                <a:endParaRPr lang="en-US" baseline="30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16455" name="Line 71"/>
            <p:cNvSpPr>
              <a:spLocks noChangeShapeType="1"/>
            </p:cNvSpPr>
            <p:nvPr/>
          </p:nvSpPr>
          <p:spPr bwMode="auto">
            <a:xfrm>
              <a:off x="4704" y="984"/>
              <a:ext cx="144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56" name="Line 72"/>
            <p:cNvSpPr>
              <a:spLocks noChangeShapeType="1"/>
            </p:cNvSpPr>
            <p:nvPr/>
          </p:nvSpPr>
          <p:spPr bwMode="auto">
            <a:xfrm>
              <a:off x="4752" y="648"/>
              <a:ext cx="168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 type="triangle" w="med" len="med"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57" name="Line 73"/>
            <p:cNvSpPr>
              <a:spLocks noChangeShapeType="1"/>
            </p:cNvSpPr>
            <p:nvPr/>
          </p:nvSpPr>
          <p:spPr bwMode="auto">
            <a:xfrm>
              <a:off x="4248" y="744"/>
              <a:ext cx="88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458" name="Rectangle 74"/>
          <p:cNvSpPr>
            <a:spLocks noChangeArrowheads="1"/>
          </p:cNvSpPr>
          <p:nvPr/>
        </p:nvSpPr>
        <p:spPr bwMode="auto">
          <a:xfrm>
            <a:off x="6883400" y="32623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6459" name="Group 75"/>
          <p:cNvGrpSpPr>
            <a:grpSpLocks/>
          </p:cNvGrpSpPr>
          <p:nvPr/>
        </p:nvGrpSpPr>
        <p:grpSpPr bwMode="auto">
          <a:xfrm>
            <a:off x="136525" y="2030413"/>
            <a:ext cx="2247901" cy="4303712"/>
            <a:chOff x="329" y="744"/>
            <a:chExt cx="1416" cy="2711"/>
          </a:xfrm>
        </p:grpSpPr>
        <p:grpSp>
          <p:nvGrpSpPr>
            <p:cNvPr id="16460" name="Group 76"/>
            <p:cNvGrpSpPr>
              <a:grpSpLocks/>
            </p:cNvGrpSpPr>
            <p:nvPr/>
          </p:nvGrpSpPr>
          <p:grpSpPr bwMode="auto">
            <a:xfrm>
              <a:off x="702" y="744"/>
              <a:ext cx="1043" cy="2711"/>
              <a:chOff x="181" y="1272"/>
              <a:chExt cx="1043" cy="2711"/>
            </a:xfrm>
          </p:grpSpPr>
          <p:sp>
            <p:nvSpPr>
              <p:cNvPr id="16461" name="Rectangle 77"/>
              <p:cNvSpPr>
                <a:spLocks noChangeArrowheads="1"/>
              </p:cNvSpPr>
              <p:nvPr/>
            </p:nvSpPr>
            <p:spPr bwMode="auto">
              <a:xfrm>
                <a:off x="512" y="3600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2" name="Rectangle 78"/>
              <p:cNvSpPr>
                <a:spLocks noChangeArrowheads="1"/>
              </p:cNvSpPr>
              <p:nvPr/>
            </p:nvSpPr>
            <p:spPr bwMode="auto">
              <a:xfrm>
                <a:off x="512" y="3120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3" name="Rectangle 79"/>
              <p:cNvSpPr>
                <a:spLocks noChangeArrowheads="1"/>
              </p:cNvSpPr>
              <p:nvPr/>
            </p:nvSpPr>
            <p:spPr bwMode="auto">
              <a:xfrm>
                <a:off x="512" y="2488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4" name="Rectangle 80"/>
              <p:cNvSpPr>
                <a:spLocks noChangeArrowheads="1"/>
              </p:cNvSpPr>
              <p:nvPr/>
            </p:nvSpPr>
            <p:spPr bwMode="auto">
              <a:xfrm>
                <a:off x="512" y="3752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5" name="Rectangle 81"/>
              <p:cNvSpPr>
                <a:spLocks noChangeArrowheads="1"/>
              </p:cNvSpPr>
              <p:nvPr/>
            </p:nvSpPr>
            <p:spPr bwMode="auto">
              <a:xfrm>
                <a:off x="512" y="2968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6" name="Rectangle 82"/>
              <p:cNvSpPr>
                <a:spLocks noChangeArrowheads="1"/>
              </p:cNvSpPr>
              <p:nvPr/>
            </p:nvSpPr>
            <p:spPr bwMode="auto">
              <a:xfrm>
                <a:off x="512" y="2336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7" name="Rectangle 83"/>
              <p:cNvSpPr>
                <a:spLocks noChangeArrowheads="1"/>
              </p:cNvSpPr>
              <p:nvPr/>
            </p:nvSpPr>
            <p:spPr bwMode="auto">
              <a:xfrm>
                <a:off x="512" y="3272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8" name="Rectangle 84"/>
              <p:cNvSpPr>
                <a:spLocks noChangeArrowheads="1"/>
              </p:cNvSpPr>
              <p:nvPr/>
            </p:nvSpPr>
            <p:spPr bwMode="auto">
              <a:xfrm>
                <a:off x="512" y="2816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9" name="Rectangle 85"/>
              <p:cNvSpPr>
                <a:spLocks noChangeArrowheads="1"/>
              </p:cNvSpPr>
              <p:nvPr/>
            </p:nvSpPr>
            <p:spPr bwMode="auto">
              <a:xfrm>
                <a:off x="512" y="2184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0" name="Rectangle 86"/>
              <p:cNvSpPr>
                <a:spLocks noChangeArrowheads="1"/>
              </p:cNvSpPr>
              <p:nvPr/>
            </p:nvSpPr>
            <p:spPr bwMode="auto">
              <a:xfrm>
                <a:off x="512" y="2032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1" name="Rectangle 87"/>
              <p:cNvSpPr>
                <a:spLocks noChangeArrowheads="1"/>
              </p:cNvSpPr>
              <p:nvPr/>
            </p:nvSpPr>
            <p:spPr bwMode="auto">
              <a:xfrm>
                <a:off x="512" y="1728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2" name="Rectangle 88"/>
              <p:cNvSpPr>
                <a:spLocks noChangeArrowheads="1"/>
              </p:cNvSpPr>
              <p:nvPr/>
            </p:nvSpPr>
            <p:spPr bwMode="auto">
              <a:xfrm>
                <a:off x="512" y="1424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3" name="Rectangle 89"/>
              <p:cNvSpPr>
                <a:spLocks noChangeArrowheads="1"/>
              </p:cNvSpPr>
              <p:nvPr/>
            </p:nvSpPr>
            <p:spPr bwMode="auto">
              <a:xfrm>
                <a:off x="512" y="1576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4" name="Rectangle 90"/>
              <p:cNvSpPr>
                <a:spLocks noChangeArrowheads="1"/>
              </p:cNvSpPr>
              <p:nvPr/>
            </p:nvSpPr>
            <p:spPr bwMode="auto">
              <a:xfrm>
                <a:off x="512" y="1272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5" name="Text Box 91"/>
              <p:cNvSpPr txBox="1">
                <a:spLocks noChangeArrowheads="1"/>
              </p:cNvSpPr>
              <p:nvPr/>
            </p:nvSpPr>
            <p:spPr bwMode="auto">
              <a:xfrm>
                <a:off x="222" y="3752"/>
                <a:ext cx="2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0</a:t>
                </a:r>
                <a:r>
                  <a:rPr lang="en-US" sz="1800" baseline="30000"/>
                  <a:t>-+</a:t>
                </a:r>
              </a:p>
            </p:txBody>
          </p:sp>
          <p:sp>
            <p:nvSpPr>
              <p:cNvPr id="16476" name="Text Box 92"/>
              <p:cNvSpPr txBox="1">
                <a:spLocks noChangeArrowheads="1"/>
              </p:cNvSpPr>
              <p:nvPr/>
            </p:nvSpPr>
            <p:spPr bwMode="auto">
              <a:xfrm>
                <a:off x="216" y="3261"/>
                <a:ext cx="26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+-</a:t>
                </a:r>
              </a:p>
            </p:txBody>
          </p:sp>
          <p:sp>
            <p:nvSpPr>
              <p:cNvPr id="16477" name="Text Box 93"/>
              <p:cNvSpPr txBox="1">
                <a:spLocks noChangeArrowheads="1"/>
              </p:cNvSpPr>
              <p:nvPr/>
            </p:nvSpPr>
            <p:spPr bwMode="auto">
              <a:xfrm>
                <a:off x="222" y="3568"/>
                <a:ext cx="2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16478" name="Text Box 94"/>
              <p:cNvSpPr txBox="1">
                <a:spLocks noChangeArrowheads="1"/>
              </p:cNvSpPr>
              <p:nvPr/>
            </p:nvSpPr>
            <p:spPr bwMode="auto">
              <a:xfrm>
                <a:off x="216" y="3106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0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6479" name="Text Box 95"/>
              <p:cNvSpPr txBox="1">
                <a:spLocks noChangeArrowheads="1"/>
              </p:cNvSpPr>
              <p:nvPr/>
            </p:nvSpPr>
            <p:spPr bwMode="auto">
              <a:xfrm>
                <a:off x="216" y="2968"/>
                <a:ext cx="27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6480" name="Text Box 96"/>
              <p:cNvSpPr txBox="1">
                <a:spLocks noChangeArrowheads="1"/>
              </p:cNvSpPr>
              <p:nvPr/>
            </p:nvSpPr>
            <p:spPr bwMode="auto">
              <a:xfrm>
                <a:off x="193" y="2816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6481" name="Text Box 97"/>
              <p:cNvSpPr txBox="1">
                <a:spLocks noChangeArrowheads="1"/>
              </p:cNvSpPr>
              <p:nvPr/>
            </p:nvSpPr>
            <p:spPr bwMode="auto">
              <a:xfrm>
                <a:off x="193" y="2451"/>
                <a:ext cx="2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-+</a:t>
                </a:r>
              </a:p>
            </p:txBody>
          </p:sp>
          <p:sp>
            <p:nvSpPr>
              <p:cNvPr id="16482" name="Text Box 98"/>
              <p:cNvSpPr txBox="1">
                <a:spLocks noChangeArrowheads="1"/>
              </p:cNvSpPr>
              <p:nvPr/>
            </p:nvSpPr>
            <p:spPr bwMode="auto">
              <a:xfrm>
                <a:off x="216" y="2304"/>
                <a:ext cx="2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16483" name="Text Box 99"/>
              <p:cNvSpPr txBox="1">
                <a:spLocks noChangeArrowheads="1"/>
              </p:cNvSpPr>
              <p:nvPr/>
            </p:nvSpPr>
            <p:spPr bwMode="auto">
              <a:xfrm>
                <a:off x="205" y="2141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16484" name="Text Box 100"/>
              <p:cNvSpPr txBox="1">
                <a:spLocks noChangeArrowheads="1"/>
              </p:cNvSpPr>
              <p:nvPr/>
            </p:nvSpPr>
            <p:spPr bwMode="auto">
              <a:xfrm>
                <a:off x="216" y="2016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3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16485" name="Text Box 101"/>
              <p:cNvSpPr txBox="1">
                <a:spLocks noChangeArrowheads="1"/>
              </p:cNvSpPr>
              <p:nvPr/>
            </p:nvSpPr>
            <p:spPr bwMode="auto">
              <a:xfrm>
                <a:off x="193" y="1272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4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6486" name="Text Box 102"/>
              <p:cNvSpPr txBox="1">
                <a:spLocks noChangeArrowheads="1"/>
              </p:cNvSpPr>
              <p:nvPr/>
            </p:nvSpPr>
            <p:spPr bwMode="auto">
              <a:xfrm>
                <a:off x="193" y="1576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6487" name="Text Box 103"/>
              <p:cNvSpPr txBox="1">
                <a:spLocks noChangeArrowheads="1"/>
              </p:cNvSpPr>
              <p:nvPr/>
            </p:nvSpPr>
            <p:spPr bwMode="auto">
              <a:xfrm>
                <a:off x="181" y="1424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3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6488" name="Text Box 104"/>
              <p:cNvSpPr txBox="1">
                <a:spLocks noChangeArrowheads="1"/>
              </p:cNvSpPr>
              <p:nvPr/>
            </p:nvSpPr>
            <p:spPr bwMode="auto">
              <a:xfrm>
                <a:off x="187" y="1728"/>
                <a:ext cx="2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3</a:t>
                </a:r>
                <a:r>
                  <a:rPr lang="en-US" sz="1800" baseline="30000"/>
                  <a:t>+-</a:t>
                </a:r>
              </a:p>
            </p:txBody>
          </p:sp>
        </p:grpSp>
        <p:sp>
          <p:nvSpPr>
            <p:cNvPr id="16490" name="Text Box 106"/>
            <p:cNvSpPr txBox="1">
              <a:spLocks noChangeArrowheads="1"/>
            </p:cNvSpPr>
            <p:nvPr/>
          </p:nvSpPr>
          <p:spPr bwMode="auto">
            <a:xfrm>
              <a:off x="329" y="3145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L=0</a:t>
              </a:r>
            </a:p>
          </p:txBody>
        </p:sp>
        <p:sp>
          <p:nvSpPr>
            <p:cNvPr id="16491" name="Rectangle 107"/>
            <p:cNvSpPr>
              <a:spLocks noChangeArrowheads="1"/>
            </p:cNvSpPr>
            <p:nvPr/>
          </p:nvSpPr>
          <p:spPr bwMode="auto">
            <a:xfrm>
              <a:off x="329" y="2462"/>
              <a:ext cx="3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L=1</a:t>
              </a:r>
            </a:p>
          </p:txBody>
        </p:sp>
        <p:sp>
          <p:nvSpPr>
            <p:cNvPr id="16492" name="Rectangle 108"/>
            <p:cNvSpPr>
              <a:spLocks noChangeArrowheads="1"/>
            </p:cNvSpPr>
            <p:nvPr/>
          </p:nvSpPr>
          <p:spPr bwMode="auto">
            <a:xfrm>
              <a:off x="352" y="1692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L=2</a:t>
              </a:r>
            </a:p>
          </p:txBody>
        </p:sp>
        <p:sp>
          <p:nvSpPr>
            <p:cNvPr id="16493" name="Rectangle 109"/>
            <p:cNvSpPr>
              <a:spLocks noChangeArrowheads="1"/>
            </p:cNvSpPr>
            <p:nvPr/>
          </p:nvSpPr>
          <p:spPr bwMode="auto">
            <a:xfrm>
              <a:off x="352" y="952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L=3</a:t>
              </a:r>
            </a:p>
          </p:txBody>
        </p:sp>
      </p:grpSp>
      <p:sp>
        <p:nvSpPr>
          <p:cNvPr id="16511" name="Rectangle 127"/>
          <p:cNvSpPr>
            <a:spLocks noGrp="1" noChangeArrowheads="1"/>
          </p:cNvSpPr>
          <p:nvPr>
            <p:ph type="title" idx="4294967295"/>
          </p:nvPr>
        </p:nvSpPr>
        <p:spPr>
          <a:xfrm>
            <a:off x="1198563" y="806450"/>
            <a:ext cx="1609725" cy="444500"/>
          </a:xfrm>
        </p:spPr>
        <p:txBody>
          <a:bodyPr/>
          <a:lstStyle/>
          <a:p>
            <a:r>
              <a:rPr lang="en-US" sz="2400">
                <a:solidFill>
                  <a:srgbClr val="0000FF"/>
                </a:solidFill>
              </a:rPr>
              <a:t>Mesons</a:t>
            </a:r>
          </a:p>
        </p:txBody>
      </p:sp>
      <p:graphicFrame>
        <p:nvGraphicFramePr>
          <p:cNvPr id="16513" name="Object 129"/>
          <p:cNvGraphicFramePr>
            <a:graphicFrameLocks noChangeAspect="1"/>
          </p:cNvGraphicFramePr>
          <p:nvPr/>
        </p:nvGraphicFramePr>
        <p:xfrm>
          <a:off x="4495800" y="3270250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3" imgW="152280" imgH="317160" progId="Equation.3">
                  <p:embed/>
                </p:oleObj>
              </mc:Choice>
              <mc:Fallback>
                <p:oleObj name="Equation" r:id="rId3" imgW="15228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270250"/>
                        <a:ext cx="1524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14" name="Text Box 130"/>
          <p:cNvSpPr txBox="1">
            <a:spLocks noChangeArrowheads="1"/>
          </p:cNvSpPr>
          <p:nvPr/>
        </p:nvSpPr>
        <p:spPr bwMode="auto">
          <a:xfrm>
            <a:off x="3549650" y="5859463"/>
            <a:ext cx="121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ymbol" charset="2"/>
              </a:rPr>
              <a:t>p</a:t>
            </a:r>
            <a:r>
              <a:rPr lang="en-US"/>
              <a:t>,K,</a:t>
            </a:r>
            <a:r>
              <a:rPr lang="en-US">
                <a:latin typeface="Symbol" charset="2"/>
              </a:rPr>
              <a:t>h</a:t>
            </a:r>
            <a:r>
              <a:rPr lang="en-US"/>
              <a:t>,</a:t>
            </a:r>
            <a:r>
              <a:rPr lang="en-US">
                <a:latin typeface="Symbol" charset="2"/>
              </a:rPr>
              <a:t>h</a:t>
            </a:r>
            <a:r>
              <a:rPr lang="en-US"/>
              <a:t>’</a:t>
            </a:r>
          </a:p>
        </p:txBody>
      </p:sp>
      <p:sp>
        <p:nvSpPr>
          <p:cNvPr id="16515" name="Text Box 131"/>
          <p:cNvSpPr txBox="1">
            <a:spLocks noChangeArrowheads="1"/>
          </p:cNvSpPr>
          <p:nvPr/>
        </p:nvSpPr>
        <p:spPr bwMode="auto">
          <a:xfrm>
            <a:off x="3549650" y="5372100"/>
            <a:ext cx="1319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ymbol" charset="2"/>
              </a:rPr>
              <a:t>r</a:t>
            </a:r>
            <a:r>
              <a:rPr lang="en-US"/>
              <a:t>,K*,</a:t>
            </a:r>
            <a:r>
              <a:rPr lang="en-US">
                <a:latin typeface="Symbol" charset="2"/>
              </a:rPr>
              <a:t>w</a:t>
            </a:r>
            <a:r>
              <a:rPr lang="en-US"/>
              <a:t>,</a:t>
            </a:r>
            <a:r>
              <a:rPr lang="en-US">
                <a:latin typeface="Symbol" charset="2"/>
              </a:rPr>
              <a:t>f</a:t>
            </a:r>
          </a:p>
        </p:txBody>
      </p:sp>
      <p:sp>
        <p:nvSpPr>
          <p:cNvPr id="16516" name="Text Box 132"/>
          <p:cNvSpPr txBox="1">
            <a:spLocks noChangeArrowheads="1"/>
          </p:cNvSpPr>
          <p:nvPr/>
        </p:nvSpPr>
        <p:spPr bwMode="auto">
          <a:xfrm>
            <a:off x="3657600" y="4632325"/>
            <a:ext cx="1211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b,K,h,h’</a:t>
            </a:r>
          </a:p>
        </p:txBody>
      </p:sp>
      <p:sp>
        <p:nvSpPr>
          <p:cNvPr id="16517" name="Text Box 133"/>
          <p:cNvSpPr txBox="1">
            <a:spLocks noChangeArrowheads="1"/>
          </p:cNvSpPr>
          <p:nvPr/>
        </p:nvSpPr>
        <p:spPr bwMode="auto">
          <a:xfrm>
            <a:off x="3657600" y="4140200"/>
            <a:ext cx="1144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a,K,f,f’</a:t>
            </a:r>
          </a:p>
        </p:txBody>
      </p:sp>
      <p:sp>
        <p:nvSpPr>
          <p:cNvPr id="16518" name="Text Box 134"/>
          <p:cNvSpPr txBox="1">
            <a:spLocks noChangeArrowheads="1"/>
          </p:cNvSpPr>
          <p:nvPr/>
        </p:nvSpPr>
        <p:spPr bwMode="auto">
          <a:xfrm>
            <a:off x="3549650" y="3440113"/>
            <a:ext cx="121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ymbol" charset="2"/>
              </a:rPr>
              <a:t>p</a:t>
            </a:r>
            <a:r>
              <a:rPr lang="en-US"/>
              <a:t>,K,</a:t>
            </a:r>
            <a:r>
              <a:rPr lang="en-US">
                <a:latin typeface="Symbol" charset="2"/>
              </a:rPr>
              <a:t>h</a:t>
            </a:r>
            <a:r>
              <a:rPr lang="en-US"/>
              <a:t>,</a:t>
            </a:r>
            <a:r>
              <a:rPr lang="en-US">
                <a:latin typeface="Symbol" charset="2"/>
              </a:rPr>
              <a:t>h</a:t>
            </a:r>
            <a:r>
              <a:rPr lang="en-US"/>
              <a:t>’</a:t>
            </a:r>
          </a:p>
        </p:txBody>
      </p:sp>
      <p:sp>
        <p:nvSpPr>
          <p:cNvPr id="16519" name="Text Box 135"/>
          <p:cNvSpPr txBox="1">
            <a:spLocks noChangeArrowheads="1"/>
          </p:cNvSpPr>
          <p:nvPr/>
        </p:nvSpPr>
        <p:spPr bwMode="auto">
          <a:xfrm>
            <a:off x="3549650" y="2870200"/>
            <a:ext cx="1319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ymbol" charset="2"/>
              </a:rPr>
              <a:t>r</a:t>
            </a:r>
            <a:r>
              <a:rPr lang="en-US"/>
              <a:t>,K*,</a:t>
            </a:r>
            <a:r>
              <a:rPr lang="en-US">
                <a:latin typeface="Symbol" charset="2"/>
              </a:rPr>
              <a:t>w</a:t>
            </a:r>
            <a:r>
              <a:rPr lang="en-US"/>
              <a:t>,</a:t>
            </a:r>
            <a:r>
              <a:rPr lang="en-US">
                <a:latin typeface="Symbol" charset="2"/>
              </a:rPr>
              <a:t>f</a:t>
            </a:r>
          </a:p>
        </p:txBody>
      </p:sp>
      <p:sp>
        <p:nvSpPr>
          <p:cNvPr id="16520" name="AutoShape 136"/>
          <p:cNvSpPr>
            <a:spLocks/>
          </p:cNvSpPr>
          <p:nvPr/>
        </p:nvSpPr>
        <p:spPr bwMode="auto">
          <a:xfrm>
            <a:off x="4868863" y="2959100"/>
            <a:ext cx="655637" cy="3249613"/>
          </a:xfrm>
          <a:prstGeom prst="rightBrace">
            <a:avLst>
              <a:gd name="adj1" fmla="val 41304"/>
              <a:gd name="adj2" fmla="val 50000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21" name="Text Box 137"/>
          <p:cNvSpPr txBox="1">
            <a:spLocks noChangeArrowheads="1"/>
          </p:cNvSpPr>
          <p:nvPr/>
        </p:nvSpPr>
        <p:spPr bwMode="auto">
          <a:xfrm>
            <a:off x="5524500" y="2846388"/>
            <a:ext cx="3355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66"/>
                </a:solidFill>
              </a:rPr>
              <a:t>Mesons come in </a:t>
            </a:r>
          </a:p>
          <a:p>
            <a:r>
              <a:rPr lang="en-US">
                <a:solidFill>
                  <a:srgbClr val="CC0066"/>
                </a:solidFill>
              </a:rPr>
              <a:t>Nonets of the same</a:t>
            </a:r>
          </a:p>
          <a:p>
            <a:r>
              <a:rPr lang="en-US">
                <a:solidFill>
                  <a:srgbClr val="CC0066"/>
                </a:solidFill>
              </a:rPr>
              <a:t>J</a:t>
            </a:r>
            <a:r>
              <a:rPr lang="en-US" baseline="30000">
                <a:solidFill>
                  <a:srgbClr val="CC0066"/>
                </a:solidFill>
              </a:rPr>
              <a:t>PC</a:t>
            </a:r>
            <a:r>
              <a:rPr lang="en-US">
                <a:solidFill>
                  <a:srgbClr val="CC0066"/>
                </a:solidFill>
              </a:rPr>
              <a:t> Quantum Numbers</a:t>
            </a:r>
          </a:p>
        </p:txBody>
      </p:sp>
      <p:sp>
        <p:nvSpPr>
          <p:cNvPr id="16522" name="Text Box 138"/>
          <p:cNvSpPr txBox="1">
            <a:spLocks noChangeArrowheads="1"/>
          </p:cNvSpPr>
          <p:nvPr/>
        </p:nvSpPr>
        <p:spPr bwMode="auto">
          <a:xfrm>
            <a:off x="5516563" y="4772025"/>
            <a:ext cx="33639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SU(3) is broken</a:t>
            </a:r>
          </a:p>
          <a:p>
            <a:r>
              <a:rPr lang="en-US">
                <a:solidFill>
                  <a:srgbClr val="0000FF"/>
                </a:solidFill>
              </a:rPr>
              <a:t>Last two members mix</a:t>
            </a:r>
          </a:p>
        </p:txBody>
      </p:sp>
      <p:sp>
        <p:nvSpPr>
          <p:cNvPr id="16524" name="Rectangle 140"/>
          <p:cNvSpPr>
            <a:spLocks noChangeArrowheads="1"/>
          </p:cNvSpPr>
          <p:nvPr/>
        </p:nvSpPr>
        <p:spPr bwMode="auto">
          <a:xfrm>
            <a:off x="0" y="73025"/>
            <a:ext cx="36671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600" b="1" dirty="0">
                <a:solidFill>
                  <a:schemeClr val="bg2">
                    <a:lumMod val="50000"/>
                  </a:schemeClr>
                </a:solidFill>
              </a:rPr>
              <a:t>Spectroscopy an QCD</a:t>
            </a:r>
          </a:p>
        </p:txBody>
      </p:sp>
      <p:sp>
        <p:nvSpPr>
          <p:cNvPr id="125" name="Text Box 45"/>
          <p:cNvSpPr txBox="1">
            <a:spLocks noChangeArrowheads="1"/>
          </p:cNvSpPr>
          <p:nvPr/>
        </p:nvSpPr>
        <p:spPr bwMode="auto">
          <a:xfrm>
            <a:off x="3143251" y="5603875"/>
            <a:ext cx="622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9966FF"/>
                </a:solidFill>
              </a:rPr>
              <a:t>S=1</a:t>
            </a:r>
          </a:p>
          <a:p>
            <a:r>
              <a:rPr lang="en-US" sz="1800" b="1" dirty="0">
                <a:solidFill>
                  <a:srgbClr val="969696"/>
                </a:solidFill>
              </a:rPr>
              <a:t>S=0</a:t>
            </a:r>
            <a:endParaRPr lang="en-US" sz="1800" b="1" dirty="0">
              <a:solidFill>
                <a:srgbClr val="99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64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12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1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A9F0-0C26-CD46-84F7-1F374975A0D4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012950" y="1511300"/>
            <a:ext cx="1130300" cy="4178300"/>
            <a:chOff x="3720" y="1296"/>
            <a:chExt cx="712" cy="2632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0" name="Rectangle 4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0" name="Rectangle 14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1" name="Rectangle 15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2" name="Rectangle 16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13" name="Group 17"/>
          <p:cNvGrpSpPr>
            <a:grpSpLocks/>
          </p:cNvGrpSpPr>
          <p:nvPr/>
        </p:nvGrpSpPr>
        <p:grpSpPr bwMode="auto">
          <a:xfrm>
            <a:off x="1819275" y="1663700"/>
            <a:ext cx="1130300" cy="4178300"/>
            <a:chOff x="3720" y="1296"/>
            <a:chExt cx="712" cy="2632"/>
          </a:xfrm>
        </p:grpSpPr>
        <p:sp>
          <p:nvSpPr>
            <p:cNvPr id="29714" name="Rectangle 18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5" name="Rectangle 19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6" name="Rectangle 20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7" name="Rectangle 21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8" name="Rectangle 22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9" name="Rectangle 23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0" name="Rectangle 24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1" name="Rectangle 25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2" name="Rectangle 26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3" name="Rectangle 27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4" name="Rectangle 28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5" name="Rectangle 29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6" name="Rectangle 30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7" name="Rectangle 31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28" name="Group 32"/>
          <p:cNvGrpSpPr>
            <a:grpSpLocks/>
          </p:cNvGrpSpPr>
          <p:nvPr/>
        </p:nvGrpSpPr>
        <p:grpSpPr bwMode="auto">
          <a:xfrm>
            <a:off x="1590675" y="1789113"/>
            <a:ext cx="1130300" cy="4178300"/>
            <a:chOff x="3720" y="1296"/>
            <a:chExt cx="712" cy="2632"/>
          </a:xfrm>
        </p:grpSpPr>
        <p:sp>
          <p:nvSpPr>
            <p:cNvPr id="29729" name="Rectangle 33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0" name="Rectangle 34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1" name="Rectangle 35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2" name="Rectangle 36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5" name="Rectangle 39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6" name="Rectangle 40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7" name="Rectangle 41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8" name="Rectangle 42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9" name="Rectangle 43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0" name="Rectangle 44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1" name="Rectangle 45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2" name="Rectangle 46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43" name="Group 47"/>
          <p:cNvGrpSpPr>
            <a:grpSpLocks/>
          </p:cNvGrpSpPr>
          <p:nvPr/>
        </p:nvGrpSpPr>
        <p:grpSpPr bwMode="auto">
          <a:xfrm>
            <a:off x="1414463" y="1898650"/>
            <a:ext cx="1130300" cy="4178300"/>
            <a:chOff x="3720" y="1296"/>
            <a:chExt cx="712" cy="2632"/>
          </a:xfrm>
        </p:grpSpPr>
        <p:sp>
          <p:nvSpPr>
            <p:cNvPr id="29744" name="Rectangle 48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5" name="Rectangle 49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6" name="Rectangle 50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7" name="Rectangle 51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8" name="Rectangle 52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9" name="Rectangle 53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0" name="Rectangle 54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1" name="Rectangle 55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2" name="Rectangle 56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3" name="Rectangle 57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4" name="Rectangle 58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5" name="Rectangle 59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6" name="Rectangle 60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7" name="Rectangle 61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758" name="Rectangle 62"/>
          <p:cNvSpPr>
            <a:spLocks noChangeArrowheads="1"/>
          </p:cNvSpPr>
          <p:nvPr/>
        </p:nvSpPr>
        <p:spPr bwMode="auto">
          <a:xfrm>
            <a:off x="6159500" y="342900"/>
            <a:ext cx="2616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3366CC"/>
                </a:solidFill>
              </a:rPr>
              <a:t>Quarkonium</a:t>
            </a:r>
          </a:p>
        </p:txBody>
      </p:sp>
      <p:grpSp>
        <p:nvGrpSpPr>
          <p:cNvPr id="29759" name="Group 63"/>
          <p:cNvGrpSpPr>
            <a:grpSpLocks/>
          </p:cNvGrpSpPr>
          <p:nvPr/>
        </p:nvGrpSpPr>
        <p:grpSpPr bwMode="auto">
          <a:xfrm>
            <a:off x="6604000" y="825500"/>
            <a:ext cx="1993900" cy="822325"/>
            <a:chOff x="4160" y="520"/>
            <a:chExt cx="1256" cy="518"/>
          </a:xfrm>
        </p:grpSpPr>
        <p:sp>
          <p:nvSpPr>
            <p:cNvPr id="29760" name="Oval 64"/>
            <p:cNvSpPr>
              <a:spLocks noChangeArrowheads="1"/>
            </p:cNvSpPr>
            <p:nvPr/>
          </p:nvSpPr>
          <p:spPr bwMode="auto">
            <a:xfrm>
              <a:off x="4224" y="640"/>
              <a:ext cx="1152" cy="345"/>
            </a:xfrm>
            <a:prstGeom prst="ellips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9761" name="Group 65"/>
            <p:cNvGrpSpPr>
              <a:grpSpLocks/>
            </p:cNvGrpSpPr>
            <p:nvPr/>
          </p:nvGrpSpPr>
          <p:grpSpPr bwMode="auto">
            <a:xfrm>
              <a:off x="4160" y="520"/>
              <a:ext cx="272" cy="518"/>
              <a:chOff x="760" y="1400"/>
              <a:chExt cx="272" cy="518"/>
            </a:xfrm>
          </p:grpSpPr>
          <p:sp>
            <p:nvSpPr>
              <p:cNvPr id="29762" name="Line 66"/>
              <p:cNvSpPr>
                <a:spLocks noChangeShapeType="1"/>
              </p:cNvSpPr>
              <p:nvPr/>
            </p:nvSpPr>
            <p:spPr bwMode="auto">
              <a:xfrm flipV="1">
                <a:off x="904" y="1400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63" name="Oval 67"/>
              <p:cNvSpPr>
                <a:spLocks noChangeArrowheads="1"/>
              </p:cNvSpPr>
              <p:nvPr/>
            </p:nvSpPr>
            <p:spPr bwMode="auto">
              <a:xfrm>
                <a:off x="760" y="1552"/>
                <a:ext cx="272" cy="280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FFFF00"/>
                    </a:solidFill>
                  </a:rPr>
                  <a:t>q</a:t>
                </a:r>
              </a:p>
            </p:txBody>
          </p:sp>
        </p:grpSp>
        <p:grpSp>
          <p:nvGrpSpPr>
            <p:cNvPr id="29764" name="Group 68"/>
            <p:cNvGrpSpPr>
              <a:grpSpLocks/>
            </p:cNvGrpSpPr>
            <p:nvPr/>
          </p:nvGrpSpPr>
          <p:grpSpPr bwMode="auto">
            <a:xfrm>
              <a:off x="5144" y="520"/>
              <a:ext cx="272" cy="518"/>
              <a:chOff x="1360" y="1416"/>
              <a:chExt cx="272" cy="518"/>
            </a:xfrm>
          </p:grpSpPr>
          <p:sp>
            <p:nvSpPr>
              <p:cNvPr id="29765" name="Line 69"/>
              <p:cNvSpPr>
                <a:spLocks noChangeShapeType="1"/>
              </p:cNvSpPr>
              <p:nvPr/>
            </p:nvSpPr>
            <p:spPr bwMode="auto">
              <a:xfrm flipV="1">
                <a:off x="1496" y="1416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66" name="Oval 70"/>
              <p:cNvSpPr>
                <a:spLocks noChangeArrowheads="1"/>
              </p:cNvSpPr>
              <p:nvPr/>
            </p:nvSpPr>
            <p:spPr bwMode="auto">
              <a:xfrm>
                <a:off x="1360" y="1552"/>
                <a:ext cx="272" cy="2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0000CC"/>
                    </a:solidFill>
                  </a:rPr>
                  <a:t>q</a:t>
                </a:r>
                <a:endParaRPr lang="en-US" baseline="30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29767" name="Line 71"/>
            <p:cNvSpPr>
              <a:spLocks noChangeShapeType="1"/>
            </p:cNvSpPr>
            <p:nvPr/>
          </p:nvSpPr>
          <p:spPr bwMode="auto">
            <a:xfrm>
              <a:off x="4704" y="984"/>
              <a:ext cx="144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8" name="Line 72"/>
            <p:cNvSpPr>
              <a:spLocks noChangeShapeType="1"/>
            </p:cNvSpPr>
            <p:nvPr/>
          </p:nvSpPr>
          <p:spPr bwMode="auto">
            <a:xfrm>
              <a:off x="4752" y="648"/>
              <a:ext cx="168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 type="triangle" w="med" len="med"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9" name="Line 73"/>
            <p:cNvSpPr>
              <a:spLocks noChangeShapeType="1"/>
            </p:cNvSpPr>
            <p:nvPr/>
          </p:nvSpPr>
          <p:spPr bwMode="auto">
            <a:xfrm>
              <a:off x="4248" y="744"/>
              <a:ext cx="88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770" name="Rectangle 74"/>
          <p:cNvSpPr>
            <a:spLocks noChangeArrowheads="1"/>
          </p:cNvSpPr>
          <p:nvPr/>
        </p:nvSpPr>
        <p:spPr bwMode="auto">
          <a:xfrm>
            <a:off x="6883400" y="32623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9771" name="Group 75"/>
          <p:cNvGrpSpPr>
            <a:grpSpLocks/>
          </p:cNvGrpSpPr>
          <p:nvPr/>
        </p:nvGrpSpPr>
        <p:grpSpPr bwMode="auto">
          <a:xfrm>
            <a:off x="136525" y="2030413"/>
            <a:ext cx="2247900" cy="4303712"/>
            <a:chOff x="329" y="744"/>
            <a:chExt cx="1416" cy="2711"/>
          </a:xfrm>
        </p:grpSpPr>
        <p:grpSp>
          <p:nvGrpSpPr>
            <p:cNvPr id="29772" name="Group 76"/>
            <p:cNvGrpSpPr>
              <a:grpSpLocks/>
            </p:cNvGrpSpPr>
            <p:nvPr/>
          </p:nvGrpSpPr>
          <p:grpSpPr bwMode="auto">
            <a:xfrm>
              <a:off x="702" y="744"/>
              <a:ext cx="1043" cy="2711"/>
              <a:chOff x="181" y="1272"/>
              <a:chExt cx="1043" cy="2711"/>
            </a:xfrm>
          </p:grpSpPr>
          <p:sp>
            <p:nvSpPr>
              <p:cNvPr id="29773" name="Rectangle 77"/>
              <p:cNvSpPr>
                <a:spLocks noChangeArrowheads="1"/>
              </p:cNvSpPr>
              <p:nvPr/>
            </p:nvSpPr>
            <p:spPr bwMode="auto">
              <a:xfrm>
                <a:off x="512" y="3600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74" name="Rectangle 78"/>
              <p:cNvSpPr>
                <a:spLocks noChangeArrowheads="1"/>
              </p:cNvSpPr>
              <p:nvPr/>
            </p:nvSpPr>
            <p:spPr bwMode="auto">
              <a:xfrm>
                <a:off x="512" y="3120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75" name="Rectangle 79"/>
              <p:cNvSpPr>
                <a:spLocks noChangeArrowheads="1"/>
              </p:cNvSpPr>
              <p:nvPr/>
            </p:nvSpPr>
            <p:spPr bwMode="auto">
              <a:xfrm>
                <a:off x="512" y="2488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76" name="Rectangle 80"/>
              <p:cNvSpPr>
                <a:spLocks noChangeArrowheads="1"/>
              </p:cNvSpPr>
              <p:nvPr/>
            </p:nvSpPr>
            <p:spPr bwMode="auto">
              <a:xfrm>
                <a:off x="512" y="3752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77" name="Rectangle 81"/>
              <p:cNvSpPr>
                <a:spLocks noChangeArrowheads="1"/>
              </p:cNvSpPr>
              <p:nvPr/>
            </p:nvSpPr>
            <p:spPr bwMode="auto">
              <a:xfrm>
                <a:off x="512" y="2968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78" name="Rectangle 82"/>
              <p:cNvSpPr>
                <a:spLocks noChangeArrowheads="1"/>
              </p:cNvSpPr>
              <p:nvPr/>
            </p:nvSpPr>
            <p:spPr bwMode="auto">
              <a:xfrm>
                <a:off x="512" y="2336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79" name="Rectangle 83"/>
              <p:cNvSpPr>
                <a:spLocks noChangeArrowheads="1"/>
              </p:cNvSpPr>
              <p:nvPr/>
            </p:nvSpPr>
            <p:spPr bwMode="auto">
              <a:xfrm>
                <a:off x="512" y="3272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0" name="Rectangle 84"/>
              <p:cNvSpPr>
                <a:spLocks noChangeArrowheads="1"/>
              </p:cNvSpPr>
              <p:nvPr/>
            </p:nvSpPr>
            <p:spPr bwMode="auto">
              <a:xfrm>
                <a:off x="512" y="2816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1" name="Rectangle 85"/>
              <p:cNvSpPr>
                <a:spLocks noChangeArrowheads="1"/>
              </p:cNvSpPr>
              <p:nvPr/>
            </p:nvSpPr>
            <p:spPr bwMode="auto">
              <a:xfrm>
                <a:off x="512" y="2184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2" name="Rectangle 86"/>
              <p:cNvSpPr>
                <a:spLocks noChangeArrowheads="1"/>
              </p:cNvSpPr>
              <p:nvPr/>
            </p:nvSpPr>
            <p:spPr bwMode="auto">
              <a:xfrm>
                <a:off x="512" y="2032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3" name="Rectangle 87"/>
              <p:cNvSpPr>
                <a:spLocks noChangeArrowheads="1"/>
              </p:cNvSpPr>
              <p:nvPr/>
            </p:nvSpPr>
            <p:spPr bwMode="auto">
              <a:xfrm>
                <a:off x="512" y="1728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4" name="Rectangle 88"/>
              <p:cNvSpPr>
                <a:spLocks noChangeArrowheads="1"/>
              </p:cNvSpPr>
              <p:nvPr/>
            </p:nvSpPr>
            <p:spPr bwMode="auto">
              <a:xfrm>
                <a:off x="512" y="1424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5" name="Rectangle 89"/>
              <p:cNvSpPr>
                <a:spLocks noChangeArrowheads="1"/>
              </p:cNvSpPr>
              <p:nvPr/>
            </p:nvSpPr>
            <p:spPr bwMode="auto">
              <a:xfrm>
                <a:off x="512" y="1576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6" name="Rectangle 90"/>
              <p:cNvSpPr>
                <a:spLocks noChangeArrowheads="1"/>
              </p:cNvSpPr>
              <p:nvPr/>
            </p:nvSpPr>
            <p:spPr bwMode="auto">
              <a:xfrm>
                <a:off x="512" y="1272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7" name="Text Box 91"/>
              <p:cNvSpPr txBox="1">
                <a:spLocks noChangeArrowheads="1"/>
              </p:cNvSpPr>
              <p:nvPr/>
            </p:nvSpPr>
            <p:spPr bwMode="auto">
              <a:xfrm>
                <a:off x="222" y="3752"/>
                <a:ext cx="2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0</a:t>
                </a:r>
                <a:r>
                  <a:rPr lang="en-US" sz="1800" baseline="30000"/>
                  <a:t>-+</a:t>
                </a:r>
              </a:p>
            </p:txBody>
          </p:sp>
          <p:sp>
            <p:nvSpPr>
              <p:cNvPr id="29788" name="Text Box 92"/>
              <p:cNvSpPr txBox="1">
                <a:spLocks noChangeArrowheads="1"/>
              </p:cNvSpPr>
              <p:nvPr/>
            </p:nvSpPr>
            <p:spPr bwMode="auto">
              <a:xfrm>
                <a:off x="216" y="3261"/>
                <a:ext cx="26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+-</a:t>
                </a:r>
              </a:p>
            </p:txBody>
          </p:sp>
          <p:sp>
            <p:nvSpPr>
              <p:cNvPr id="29789" name="Text Box 93"/>
              <p:cNvSpPr txBox="1">
                <a:spLocks noChangeArrowheads="1"/>
              </p:cNvSpPr>
              <p:nvPr/>
            </p:nvSpPr>
            <p:spPr bwMode="auto">
              <a:xfrm>
                <a:off x="222" y="3568"/>
                <a:ext cx="2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29790" name="Text Box 94"/>
              <p:cNvSpPr txBox="1">
                <a:spLocks noChangeArrowheads="1"/>
              </p:cNvSpPr>
              <p:nvPr/>
            </p:nvSpPr>
            <p:spPr bwMode="auto">
              <a:xfrm>
                <a:off x="216" y="3106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0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29791" name="Text Box 95"/>
              <p:cNvSpPr txBox="1">
                <a:spLocks noChangeArrowheads="1"/>
              </p:cNvSpPr>
              <p:nvPr/>
            </p:nvSpPr>
            <p:spPr bwMode="auto">
              <a:xfrm>
                <a:off x="216" y="2968"/>
                <a:ext cx="27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29792" name="Text Box 96"/>
              <p:cNvSpPr txBox="1">
                <a:spLocks noChangeArrowheads="1"/>
              </p:cNvSpPr>
              <p:nvPr/>
            </p:nvSpPr>
            <p:spPr bwMode="auto">
              <a:xfrm>
                <a:off x="193" y="2816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29793" name="Text Box 97"/>
              <p:cNvSpPr txBox="1">
                <a:spLocks noChangeArrowheads="1"/>
              </p:cNvSpPr>
              <p:nvPr/>
            </p:nvSpPr>
            <p:spPr bwMode="auto">
              <a:xfrm>
                <a:off x="193" y="2451"/>
                <a:ext cx="2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-+</a:t>
                </a:r>
              </a:p>
            </p:txBody>
          </p:sp>
          <p:sp>
            <p:nvSpPr>
              <p:cNvPr id="29794" name="Text Box 98"/>
              <p:cNvSpPr txBox="1">
                <a:spLocks noChangeArrowheads="1"/>
              </p:cNvSpPr>
              <p:nvPr/>
            </p:nvSpPr>
            <p:spPr bwMode="auto">
              <a:xfrm>
                <a:off x="216" y="2304"/>
                <a:ext cx="2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29795" name="Text Box 99"/>
              <p:cNvSpPr txBox="1">
                <a:spLocks noChangeArrowheads="1"/>
              </p:cNvSpPr>
              <p:nvPr/>
            </p:nvSpPr>
            <p:spPr bwMode="auto">
              <a:xfrm>
                <a:off x="205" y="2141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29796" name="Text Box 100"/>
              <p:cNvSpPr txBox="1">
                <a:spLocks noChangeArrowheads="1"/>
              </p:cNvSpPr>
              <p:nvPr/>
            </p:nvSpPr>
            <p:spPr bwMode="auto">
              <a:xfrm>
                <a:off x="216" y="2016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3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29797" name="Text Box 101"/>
              <p:cNvSpPr txBox="1">
                <a:spLocks noChangeArrowheads="1"/>
              </p:cNvSpPr>
              <p:nvPr/>
            </p:nvSpPr>
            <p:spPr bwMode="auto">
              <a:xfrm>
                <a:off x="193" y="1272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4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29798" name="Text Box 102"/>
              <p:cNvSpPr txBox="1">
                <a:spLocks noChangeArrowheads="1"/>
              </p:cNvSpPr>
              <p:nvPr/>
            </p:nvSpPr>
            <p:spPr bwMode="auto">
              <a:xfrm>
                <a:off x="193" y="1576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29799" name="Text Box 103"/>
              <p:cNvSpPr txBox="1">
                <a:spLocks noChangeArrowheads="1"/>
              </p:cNvSpPr>
              <p:nvPr/>
            </p:nvSpPr>
            <p:spPr bwMode="auto">
              <a:xfrm>
                <a:off x="181" y="1424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3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29800" name="Text Box 104"/>
              <p:cNvSpPr txBox="1">
                <a:spLocks noChangeArrowheads="1"/>
              </p:cNvSpPr>
              <p:nvPr/>
            </p:nvSpPr>
            <p:spPr bwMode="auto">
              <a:xfrm>
                <a:off x="187" y="1728"/>
                <a:ext cx="2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3</a:t>
                </a:r>
                <a:r>
                  <a:rPr lang="en-US" sz="1800" baseline="30000"/>
                  <a:t>+-</a:t>
                </a:r>
              </a:p>
            </p:txBody>
          </p:sp>
        </p:grpSp>
        <p:sp>
          <p:nvSpPr>
            <p:cNvPr id="29802" name="Text Box 106"/>
            <p:cNvSpPr txBox="1">
              <a:spLocks noChangeArrowheads="1"/>
            </p:cNvSpPr>
            <p:nvPr/>
          </p:nvSpPr>
          <p:spPr bwMode="auto">
            <a:xfrm>
              <a:off x="329" y="3145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L=0</a:t>
              </a:r>
            </a:p>
          </p:txBody>
        </p:sp>
        <p:sp>
          <p:nvSpPr>
            <p:cNvPr id="29803" name="Rectangle 107"/>
            <p:cNvSpPr>
              <a:spLocks noChangeArrowheads="1"/>
            </p:cNvSpPr>
            <p:nvPr/>
          </p:nvSpPr>
          <p:spPr bwMode="auto">
            <a:xfrm>
              <a:off x="329" y="2462"/>
              <a:ext cx="3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L=1</a:t>
              </a:r>
            </a:p>
          </p:txBody>
        </p:sp>
        <p:sp>
          <p:nvSpPr>
            <p:cNvPr id="29804" name="Rectangle 108"/>
            <p:cNvSpPr>
              <a:spLocks noChangeArrowheads="1"/>
            </p:cNvSpPr>
            <p:nvPr/>
          </p:nvSpPr>
          <p:spPr bwMode="auto">
            <a:xfrm>
              <a:off x="352" y="1692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L=2</a:t>
              </a:r>
            </a:p>
          </p:txBody>
        </p:sp>
        <p:sp>
          <p:nvSpPr>
            <p:cNvPr id="29805" name="Rectangle 109"/>
            <p:cNvSpPr>
              <a:spLocks noChangeArrowheads="1"/>
            </p:cNvSpPr>
            <p:nvPr/>
          </p:nvSpPr>
          <p:spPr bwMode="auto">
            <a:xfrm>
              <a:off x="352" y="952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L=3</a:t>
              </a:r>
            </a:p>
          </p:txBody>
        </p:sp>
      </p:grpSp>
      <p:sp>
        <p:nvSpPr>
          <p:cNvPr id="29806" name="Text Box 110"/>
          <p:cNvSpPr txBox="1">
            <a:spLocks noChangeArrowheads="1"/>
          </p:cNvSpPr>
          <p:nvPr/>
        </p:nvSpPr>
        <p:spPr bwMode="auto">
          <a:xfrm>
            <a:off x="1308100" y="838200"/>
            <a:ext cx="123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Mesons</a:t>
            </a:r>
          </a:p>
        </p:txBody>
      </p:sp>
      <p:sp>
        <p:nvSpPr>
          <p:cNvPr id="29824" name="Text Box 128"/>
          <p:cNvSpPr txBox="1">
            <a:spLocks noChangeArrowheads="1"/>
          </p:cNvSpPr>
          <p:nvPr/>
        </p:nvSpPr>
        <p:spPr bwMode="auto">
          <a:xfrm>
            <a:off x="3870325" y="2560638"/>
            <a:ext cx="474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66"/>
                </a:solidFill>
              </a:rPr>
              <a:t>Allowed J</a:t>
            </a:r>
            <a:r>
              <a:rPr lang="en-US" b="1" baseline="30000">
                <a:solidFill>
                  <a:srgbClr val="CC0066"/>
                </a:solidFill>
              </a:rPr>
              <a:t>PC</a:t>
            </a:r>
            <a:r>
              <a:rPr lang="en-US" b="1">
                <a:solidFill>
                  <a:srgbClr val="CC0066"/>
                </a:solidFill>
              </a:rPr>
              <a:t> Quantum numbers:</a:t>
            </a:r>
          </a:p>
        </p:txBody>
      </p:sp>
      <p:sp>
        <p:nvSpPr>
          <p:cNvPr id="29825" name="Text Box 129"/>
          <p:cNvSpPr txBox="1">
            <a:spLocks noChangeArrowheads="1"/>
          </p:cNvSpPr>
          <p:nvPr/>
        </p:nvSpPr>
        <p:spPr bwMode="auto">
          <a:xfrm>
            <a:off x="3921125" y="3233738"/>
            <a:ext cx="1788020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     </a:t>
            </a:r>
            <a:r>
              <a:rPr lang="en-US" b="1" dirty="0" smtClean="0">
                <a:solidFill>
                  <a:srgbClr val="0000FF"/>
                </a:solidFill>
              </a:rPr>
              <a:t>0</a:t>
            </a:r>
            <a:r>
              <a:rPr lang="en-US" b="1" baseline="30000" dirty="0">
                <a:solidFill>
                  <a:srgbClr val="0000FF"/>
                </a:solidFill>
              </a:rPr>
              <a:t>++  </a:t>
            </a:r>
            <a:r>
              <a:rPr lang="en-US" b="1" dirty="0">
                <a:solidFill>
                  <a:srgbClr val="0000FF"/>
                </a:solidFill>
              </a:rPr>
              <a:t>0</a:t>
            </a:r>
            <a:r>
              <a:rPr lang="en-US" b="1" baseline="30000" dirty="0">
                <a:solidFill>
                  <a:srgbClr val="0000FF"/>
                </a:solidFill>
              </a:rPr>
              <a:t>-+ </a:t>
            </a:r>
          </a:p>
          <a:p>
            <a:r>
              <a:rPr lang="en-US" b="1" dirty="0">
                <a:solidFill>
                  <a:srgbClr val="0000FF"/>
                </a:solidFill>
              </a:rPr>
              <a:t>1</a:t>
            </a:r>
            <a:r>
              <a:rPr lang="en-US" b="1" baseline="30000" dirty="0">
                <a:solidFill>
                  <a:srgbClr val="0000FF"/>
                </a:solidFill>
              </a:rPr>
              <a:t>–-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1</a:t>
            </a:r>
            <a:r>
              <a:rPr lang="en-US" b="1" baseline="30000" dirty="0">
                <a:solidFill>
                  <a:srgbClr val="0000FF"/>
                </a:solidFill>
              </a:rPr>
              <a:t>++           </a:t>
            </a:r>
            <a:r>
              <a:rPr lang="en-US" b="1" dirty="0">
                <a:solidFill>
                  <a:srgbClr val="0000FF"/>
                </a:solidFill>
              </a:rPr>
              <a:t>1</a:t>
            </a:r>
            <a:r>
              <a:rPr lang="en-US" b="1" baseline="30000" dirty="0">
                <a:solidFill>
                  <a:srgbClr val="0000FF"/>
                </a:solidFill>
              </a:rPr>
              <a:t>+- </a:t>
            </a:r>
          </a:p>
          <a:p>
            <a:r>
              <a:rPr lang="en-US" b="1" dirty="0">
                <a:solidFill>
                  <a:srgbClr val="0000FF"/>
                </a:solidFill>
              </a:rPr>
              <a:t>2</a:t>
            </a:r>
            <a:r>
              <a:rPr lang="en-US" b="1" baseline="30000" dirty="0">
                <a:solidFill>
                  <a:srgbClr val="0000FF"/>
                </a:solidFill>
              </a:rPr>
              <a:t>--  </a:t>
            </a:r>
            <a:r>
              <a:rPr lang="en-US" b="1" dirty="0">
                <a:solidFill>
                  <a:srgbClr val="0000FF"/>
                </a:solidFill>
              </a:rPr>
              <a:t>2</a:t>
            </a:r>
            <a:r>
              <a:rPr lang="en-US" b="1" baseline="30000" dirty="0">
                <a:solidFill>
                  <a:srgbClr val="0000FF"/>
                </a:solidFill>
              </a:rPr>
              <a:t>++   </a:t>
            </a:r>
            <a:r>
              <a:rPr lang="en-US" b="1" dirty="0">
                <a:solidFill>
                  <a:srgbClr val="0000FF"/>
                </a:solidFill>
              </a:rPr>
              <a:t>2</a:t>
            </a:r>
            <a:r>
              <a:rPr lang="en-US" b="1" baseline="30000" dirty="0">
                <a:solidFill>
                  <a:srgbClr val="0000FF"/>
                </a:solidFill>
              </a:rPr>
              <a:t>-+ </a:t>
            </a:r>
          </a:p>
          <a:p>
            <a:r>
              <a:rPr lang="en-US" b="1" dirty="0">
                <a:solidFill>
                  <a:srgbClr val="0000FF"/>
                </a:solidFill>
              </a:rPr>
              <a:t>3</a:t>
            </a:r>
            <a:r>
              <a:rPr lang="en-US" b="1" baseline="30000" dirty="0">
                <a:solidFill>
                  <a:srgbClr val="0000FF"/>
                </a:solidFill>
              </a:rPr>
              <a:t>--  </a:t>
            </a:r>
            <a:r>
              <a:rPr lang="en-US" b="1" dirty="0">
                <a:solidFill>
                  <a:srgbClr val="0000FF"/>
                </a:solidFill>
              </a:rPr>
              <a:t>3</a:t>
            </a:r>
            <a:r>
              <a:rPr lang="en-US" b="1" baseline="30000" dirty="0">
                <a:solidFill>
                  <a:srgbClr val="0000FF"/>
                </a:solidFill>
              </a:rPr>
              <a:t>++ </a:t>
            </a:r>
            <a:r>
              <a:rPr lang="en-US" b="1" dirty="0">
                <a:solidFill>
                  <a:srgbClr val="0000FF"/>
                </a:solidFill>
              </a:rPr>
              <a:t>       3</a:t>
            </a:r>
            <a:r>
              <a:rPr lang="en-US" b="1" baseline="30000" dirty="0">
                <a:solidFill>
                  <a:srgbClr val="0000FF"/>
                </a:solidFill>
              </a:rPr>
              <a:t>+-</a:t>
            </a:r>
          </a:p>
          <a:p>
            <a:r>
              <a:rPr lang="en-US" b="1" dirty="0">
                <a:solidFill>
                  <a:srgbClr val="0000FF"/>
                </a:solidFill>
              </a:rPr>
              <a:t>4</a:t>
            </a:r>
            <a:r>
              <a:rPr lang="en-US" b="1" baseline="30000" dirty="0">
                <a:solidFill>
                  <a:srgbClr val="0000FF"/>
                </a:solidFill>
              </a:rPr>
              <a:t>--  </a:t>
            </a:r>
            <a:r>
              <a:rPr lang="en-US" b="1" dirty="0">
                <a:solidFill>
                  <a:srgbClr val="0000FF"/>
                </a:solidFill>
              </a:rPr>
              <a:t>4</a:t>
            </a:r>
            <a:r>
              <a:rPr lang="en-US" b="1" baseline="30000" dirty="0">
                <a:solidFill>
                  <a:srgbClr val="0000FF"/>
                </a:solidFill>
              </a:rPr>
              <a:t>++   </a:t>
            </a:r>
            <a:r>
              <a:rPr lang="en-US" b="1" dirty="0">
                <a:solidFill>
                  <a:srgbClr val="0000FF"/>
                </a:solidFill>
              </a:rPr>
              <a:t>4</a:t>
            </a:r>
            <a:r>
              <a:rPr lang="en-US" b="1" baseline="30000" dirty="0">
                <a:solidFill>
                  <a:srgbClr val="0000FF"/>
                </a:solidFill>
              </a:rPr>
              <a:t>-+ </a:t>
            </a:r>
          </a:p>
          <a:p>
            <a:r>
              <a:rPr lang="en-US" b="1" dirty="0">
                <a:solidFill>
                  <a:srgbClr val="0000FF"/>
                </a:solidFill>
              </a:rPr>
              <a:t>5</a:t>
            </a:r>
            <a:r>
              <a:rPr lang="en-US" b="1" baseline="30000" dirty="0">
                <a:solidFill>
                  <a:srgbClr val="0000FF"/>
                </a:solidFill>
              </a:rPr>
              <a:t>--  </a:t>
            </a:r>
            <a:r>
              <a:rPr lang="en-US" b="1" dirty="0">
                <a:solidFill>
                  <a:srgbClr val="0000FF"/>
                </a:solidFill>
              </a:rPr>
              <a:t>5</a:t>
            </a:r>
            <a:r>
              <a:rPr lang="en-US" b="1" baseline="30000" dirty="0">
                <a:solidFill>
                  <a:srgbClr val="0000FF"/>
                </a:solidFill>
              </a:rPr>
              <a:t>++           </a:t>
            </a:r>
            <a:r>
              <a:rPr lang="en-US" b="1" dirty="0">
                <a:solidFill>
                  <a:srgbClr val="0000FF"/>
                </a:solidFill>
              </a:rPr>
              <a:t>5</a:t>
            </a:r>
            <a:r>
              <a:rPr lang="en-US" b="1" baseline="30000" dirty="0">
                <a:solidFill>
                  <a:srgbClr val="0000FF"/>
                </a:solidFill>
              </a:rPr>
              <a:t>+-</a:t>
            </a:r>
          </a:p>
        </p:txBody>
      </p:sp>
      <p:sp>
        <p:nvSpPr>
          <p:cNvPr id="29826" name="Text Box 130"/>
          <p:cNvSpPr txBox="1">
            <a:spLocks noChangeArrowheads="1"/>
          </p:cNvSpPr>
          <p:nvPr/>
        </p:nvSpPr>
        <p:spPr bwMode="auto">
          <a:xfrm>
            <a:off x="3921125" y="3217863"/>
            <a:ext cx="2074769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  <a:r>
              <a:rPr lang="en-US" b="1" baseline="30000" dirty="0">
                <a:solidFill>
                  <a:srgbClr val="FF0000"/>
                </a:solidFill>
              </a:rPr>
              <a:t>--</a:t>
            </a:r>
            <a:r>
              <a:rPr lang="en-US" b="1" dirty="0">
                <a:solidFill>
                  <a:srgbClr val="FF0000"/>
                </a:solidFill>
              </a:rPr>
              <a:t>            </a:t>
            </a:r>
            <a:r>
              <a:rPr lang="en-US" b="1" dirty="0" smtClean="0">
                <a:solidFill>
                  <a:srgbClr val="FF0000"/>
                </a:solidFill>
              </a:rPr>
              <a:t>  0</a:t>
            </a:r>
            <a:r>
              <a:rPr lang="en-US" b="1" baseline="30000" dirty="0">
                <a:solidFill>
                  <a:srgbClr val="FF0000"/>
                </a:solidFill>
              </a:rPr>
              <a:t>+- 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    </a:t>
            </a:r>
            <a:r>
              <a:rPr lang="en-US" b="1" dirty="0" smtClean="0">
                <a:solidFill>
                  <a:srgbClr val="FF0000"/>
                </a:solidFill>
              </a:rPr>
              <a:t> 1</a:t>
            </a:r>
            <a:r>
              <a:rPr lang="en-US" b="1" baseline="30000" dirty="0">
                <a:solidFill>
                  <a:srgbClr val="FF0000"/>
                </a:solidFill>
              </a:rPr>
              <a:t>-+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          </a:t>
            </a:r>
            <a:r>
              <a:rPr lang="en-US" b="1" dirty="0" smtClean="0">
                <a:solidFill>
                  <a:srgbClr val="FF0000"/>
                </a:solidFill>
              </a:rPr>
              <a:t>  2</a:t>
            </a:r>
            <a:r>
              <a:rPr lang="en-US" b="1" baseline="30000" dirty="0">
                <a:solidFill>
                  <a:srgbClr val="FF0000"/>
                </a:solidFill>
              </a:rPr>
              <a:t>+- 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    </a:t>
            </a:r>
            <a:r>
              <a:rPr lang="en-US" b="1" dirty="0" smtClean="0">
                <a:solidFill>
                  <a:srgbClr val="FF0000"/>
                </a:solidFill>
              </a:rPr>
              <a:t> 3</a:t>
            </a:r>
            <a:r>
              <a:rPr lang="en-US" b="1" baseline="30000" dirty="0">
                <a:solidFill>
                  <a:srgbClr val="FF0000"/>
                </a:solidFill>
              </a:rPr>
              <a:t>-+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          </a:t>
            </a:r>
            <a:r>
              <a:rPr lang="en-US" b="1" dirty="0" smtClean="0">
                <a:solidFill>
                  <a:srgbClr val="FF0000"/>
                </a:solidFill>
              </a:rPr>
              <a:t>  4</a:t>
            </a:r>
            <a:r>
              <a:rPr lang="en-US" b="1" baseline="30000" dirty="0">
                <a:solidFill>
                  <a:srgbClr val="FF0000"/>
                </a:solidFill>
              </a:rPr>
              <a:t>+-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    </a:t>
            </a:r>
            <a:r>
              <a:rPr lang="en-US" b="1" dirty="0" smtClean="0">
                <a:solidFill>
                  <a:srgbClr val="FF0000"/>
                </a:solidFill>
              </a:rPr>
              <a:t> 5</a:t>
            </a:r>
            <a:r>
              <a:rPr lang="en-US" b="1" baseline="30000" dirty="0">
                <a:solidFill>
                  <a:srgbClr val="FF0000"/>
                </a:solidFill>
              </a:rPr>
              <a:t>-+</a:t>
            </a:r>
          </a:p>
        </p:txBody>
      </p:sp>
      <p:sp>
        <p:nvSpPr>
          <p:cNvPr id="29827" name="Text Box 131"/>
          <p:cNvSpPr txBox="1">
            <a:spLocks noChangeArrowheads="1"/>
          </p:cNvSpPr>
          <p:nvPr/>
        </p:nvSpPr>
        <p:spPr bwMode="auto">
          <a:xfrm>
            <a:off x="3832225" y="5481638"/>
            <a:ext cx="394493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Exotic Quantum Numbers</a:t>
            </a:r>
          </a:p>
          <a:p>
            <a:r>
              <a:rPr lang="en-US" sz="1800">
                <a:solidFill>
                  <a:srgbClr val="9966FF"/>
                </a:solidFill>
              </a:rPr>
              <a:t>non quark-antiquark description</a:t>
            </a:r>
          </a:p>
        </p:txBody>
      </p:sp>
      <p:sp>
        <p:nvSpPr>
          <p:cNvPr id="29828" name="Rectangle 132"/>
          <p:cNvSpPr>
            <a:spLocks noChangeArrowheads="1"/>
          </p:cNvSpPr>
          <p:nvPr/>
        </p:nvSpPr>
        <p:spPr bwMode="auto">
          <a:xfrm>
            <a:off x="0" y="73025"/>
            <a:ext cx="36671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600" b="1" dirty="0">
                <a:solidFill>
                  <a:schemeClr val="bg2">
                    <a:lumMod val="50000"/>
                  </a:schemeClr>
                </a:solidFill>
              </a:rPr>
              <a:t>Spectroscopy an QCD</a:t>
            </a:r>
          </a:p>
        </p:txBody>
      </p:sp>
      <p:sp>
        <p:nvSpPr>
          <p:cNvPr id="123" name="Text Box 45"/>
          <p:cNvSpPr txBox="1">
            <a:spLocks noChangeArrowheads="1"/>
          </p:cNvSpPr>
          <p:nvPr/>
        </p:nvSpPr>
        <p:spPr bwMode="auto">
          <a:xfrm>
            <a:off x="3143251" y="5603875"/>
            <a:ext cx="622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9966FF"/>
                </a:solidFill>
              </a:rPr>
              <a:t>S=1</a:t>
            </a:r>
          </a:p>
          <a:p>
            <a:r>
              <a:rPr lang="en-US" sz="1800" b="1" dirty="0">
                <a:solidFill>
                  <a:srgbClr val="969696"/>
                </a:solidFill>
              </a:rPr>
              <a:t>S=0</a:t>
            </a:r>
            <a:endParaRPr lang="en-US" sz="1800" b="1" dirty="0">
              <a:solidFill>
                <a:srgbClr val="99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94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26" grpId="0" autoUpdateAnimBg="0"/>
      <p:bldP spid="2982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9E98-DE7B-B344-8869-30D7C8BD4644}" type="slidenum">
              <a:rPr lang="en-US"/>
              <a:pPr/>
              <a:t>19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152400"/>
            <a:ext cx="7631206" cy="469900"/>
          </a:xfrm>
        </p:spPr>
        <p:txBody>
          <a:bodyPr/>
          <a:lstStyle/>
          <a:p>
            <a:r>
              <a:rPr lang="en-US" sz="3200" b="1" dirty="0"/>
              <a:t>Lattice QCD </a:t>
            </a:r>
            <a:r>
              <a:rPr lang="en-US" sz="3200" b="1" dirty="0" smtClean="0"/>
              <a:t>Glueball Predictions</a:t>
            </a:r>
            <a:endParaRPr lang="en-US" sz="3200" b="1" dirty="0"/>
          </a:p>
        </p:txBody>
      </p:sp>
      <p:pic>
        <p:nvPicPr>
          <p:cNvPr id="24579" name="Picture 3" descr="glue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1312863"/>
            <a:ext cx="435133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12725" y="820738"/>
            <a:ext cx="4860925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Gluons can bind to form </a:t>
            </a:r>
            <a:r>
              <a:rPr lang="en-US" dirty="0" err="1">
                <a:solidFill>
                  <a:srgbClr val="0000FF"/>
                </a:solidFill>
              </a:rPr>
              <a:t>glueballs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   </a:t>
            </a:r>
            <a:r>
              <a:rPr lang="en-US" dirty="0">
                <a:solidFill>
                  <a:srgbClr val="CC0066"/>
                </a:solidFill>
              </a:rPr>
              <a:t>EM analogue: massive globs</a:t>
            </a:r>
          </a:p>
          <a:p>
            <a:r>
              <a:rPr lang="en-US" dirty="0">
                <a:solidFill>
                  <a:srgbClr val="CC0066"/>
                </a:solidFill>
              </a:rPr>
              <a:t>   of pure light.</a:t>
            </a:r>
          </a:p>
          <a:p>
            <a:endParaRPr lang="en-US" dirty="0">
              <a:solidFill>
                <a:srgbClr val="CC0066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Lattice QCD predicts masses</a:t>
            </a:r>
          </a:p>
          <a:p>
            <a:r>
              <a:rPr lang="en-US" dirty="0">
                <a:solidFill>
                  <a:srgbClr val="CC0066"/>
                </a:solidFill>
              </a:rPr>
              <a:t>    The lightest </a:t>
            </a:r>
            <a:r>
              <a:rPr lang="en-US" dirty="0" err="1">
                <a:solidFill>
                  <a:srgbClr val="CC0066"/>
                </a:solidFill>
              </a:rPr>
              <a:t>glueballs</a:t>
            </a:r>
            <a:r>
              <a:rPr lang="en-US" dirty="0">
                <a:solidFill>
                  <a:srgbClr val="CC0066"/>
                </a:solidFill>
              </a:rPr>
              <a:t> have</a:t>
            </a:r>
          </a:p>
          <a:p>
            <a:r>
              <a:rPr lang="en-US" dirty="0">
                <a:solidFill>
                  <a:srgbClr val="CC0066"/>
                </a:solidFill>
              </a:rPr>
              <a:t>     </a:t>
            </a:r>
            <a:r>
              <a:rPr lang="ja-JP" altLang="en-US" dirty="0">
                <a:solidFill>
                  <a:srgbClr val="CC0066"/>
                </a:solidFill>
                <a:latin typeface="Arial"/>
              </a:rPr>
              <a:t>“</a:t>
            </a:r>
            <a:r>
              <a:rPr lang="en-US" dirty="0">
                <a:solidFill>
                  <a:srgbClr val="CC0066"/>
                </a:solidFill>
              </a:rPr>
              <a:t>normal</a:t>
            </a:r>
            <a:r>
              <a:rPr lang="ja-JP" altLang="en-US" dirty="0">
                <a:solidFill>
                  <a:srgbClr val="CC0066"/>
                </a:solidFill>
                <a:latin typeface="Arial"/>
              </a:rPr>
              <a:t>”</a:t>
            </a:r>
            <a:r>
              <a:rPr lang="en-US" dirty="0">
                <a:solidFill>
                  <a:srgbClr val="CC0066"/>
                </a:solidFill>
              </a:rPr>
              <a:t> quantum numbers.</a:t>
            </a:r>
          </a:p>
          <a:p>
            <a:endParaRPr lang="en-US" dirty="0">
              <a:solidFill>
                <a:srgbClr val="CC0066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Glueballs will Q.M. mix</a:t>
            </a:r>
          </a:p>
          <a:p>
            <a:r>
              <a:rPr lang="en-US" dirty="0">
                <a:solidFill>
                  <a:srgbClr val="CC0066"/>
                </a:solidFill>
              </a:rPr>
              <a:t>     The observed states will</a:t>
            </a:r>
          </a:p>
          <a:p>
            <a:r>
              <a:rPr lang="en-US" dirty="0">
                <a:solidFill>
                  <a:srgbClr val="CC0066"/>
                </a:solidFill>
              </a:rPr>
              <a:t>      be mixed with normal </a:t>
            </a:r>
          </a:p>
          <a:p>
            <a:r>
              <a:rPr lang="en-US" dirty="0">
                <a:solidFill>
                  <a:srgbClr val="CC0066"/>
                </a:solidFill>
              </a:rPr>
              <a:t>      mesons.</a:t>
            </a:r>
          </a:p>
          <a:p>
            <a:endParaRPr lang="en-US" dirty="0">
              <a:solidFill>
                <a:srgbClr val="CC0066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Strong experimental evidence </a:t>
            </a:r>
          </a:p>
          <a:p>
            <a:r>
              <a:rPr lang="en-US" dirty="0">
                <a:solidFill>
                  <a:schemeClr val="accent2"/>
                </a:solidFill>
              </a:rPr>
              <a:t>For the lightest state.</a:t>
            </a:r>
          </a:p>
        </p:txBody>
      </p:sp>
    </p:spTree>
    <p:extLst>
      <p:ext uri="{BB962C8B-B14F-4D97-AF65-F5344CB8AC3E}">
        <p14:creationId xmlns:p14="http://schemas.microsoft.com/office/powerpoint/2010/main" val="3854882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2308225" cy="57822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Outline</a:t>
            </a:r>
            <a:endParaRPr lang="en-US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63601"/>
            <a:ext cx="8042276" cy="43434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Baryons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Mesons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QCD Exotics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Glueballs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Hybrid Mesons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Summary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49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717F-F37A-864B-9E68-CA52FF4EF202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52235" name="Group 11"/>
          <p:cNvGrpSpPr>
            <a:grpSpLocks/>
          </p:cNvGrpSpPr>
          <p:nvPr/>
        </p:nvGrpSpPr>
        <p:grpSpPr bwMode="auto">
          <a:xfrm>
            <a:off x="192088" y="1770063"/>
            <a:ext cx="7356475" cy="1236662"/>
            <a:chOff x="150" y="637"/>
            <a:chExt cx="4634" cy="779"/>
          </a:xfrm>
        </p:grpSpPr>
        <p:sp>
          <p:nvSpPr>
            <p:cNvPr id="52228" name="Rectangle 4"/>
            <p:cNvSpPr>
              <a:spLocks noChangeArrowheads="1"/>
            </p:cNvSpPr>
            <p:nvPr/>
          </p:nvSpPr>
          <p:spPr bwMode="auto">
            <a:xfrm>
              <a:off x="336" y="1032"/>
              <a:ext cx="4384" cy="384"/>
            </a:xfrm>
            <a:prstGeom prst="rect">
              <a:avLst/>
            </a:prstGeom>
            <a:solidFill>
              <a:srgbClr val="99CCFF"/>
            </a:solidFill>
            <a:ln w="31750">
              <a:solidFill>
                <a:srgbClr val="33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0" name="Text Box 6"/>
            <p:cNvSpPr txBox="1">
              <a:spLocks noChangeArrowheads="1"/>
            </p:cNvSpPr>
            <p:nvPr/>
          </p:nvSpPr>
          <p:spPr bwMode="auto">
            <a:xfrm>
              <a:off x="150" y="637"/>
              <a:ext cx="46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99FF"/>
                  </a:solidFill>
                </a:rPr>
                <a:t>Glueballs should decay in a flavor-blind fashion.</a:t>
              </a:r>
            </a:p>
          </p:txBody>
        </p:sp>
        <p:graphicFrame>
          <p:nvGraphicFramePr>
            <p:cNvPr id="52231" name="Object 7"/>
            <p:cNvGraphicFramePr>
              <a:graphicFrameLocks noChangeAspect="1"/>
            </p:cNvGraphicFramePr>
            <p:nvPr/>
          </p:nvGraphicFramePr>
          <p:xfrm>
            <a:off x="364" y="1060"/>
            <a:ext cx="4288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4" name="Equation" r:id="rId3" imgW="4254480" imgH="317160" progId="Equation.3">
                    <p:embed/>
                  </p:oleObj>
                </mc:Choice>
                <mc:Fallback>
                  <p:oleObj name="Equation" r:id="rId3" imgW="4254480" imgH="3171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" y="1060"/>
                          <a:ext cx="4288" cy="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234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5499100" cy="622300"/>
          </a:xfrm>
        </p:spPr>
        <p:txBody>
          <a:bodyPr/>
          <a:lstStyle/>
          <a:p>
            <a:r>
              <a:rPr lang="en-US" sz="3200" b="1" dirty="0"/>
              <a:t>Identification of Glueballs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246063" y="844550"/>
            <a:ext cx="84137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0000"/>
                </a:solidFill>
              </a:rPr>
              <a:t>Lightest Glueball predicted near two states of same Q.N..</a:t>
            </a:r>
          </a:p>
          <a:p>
            <a:r>
              <a:rPr lang="en-US"/>
              <a:t>    </a:t>
            </a:r>
            <a:r>
              <a:rPr lang="ja-JP" altLang="en-US">
                <a:solidFill>
                  <a:srgbClr val="0000FF"/>
                </a:solidFill>
                <a:latin typeface="Arial"/>
              </a:rPr>
              <a:t>“</a:t>
            </a:r>
            <a:r>
              <a:rPr lang="en-US">
                <a:solidFill>
                  <a:srgbClr val="0000FF"/>
                </a:solidFill>
              </a:rPr>
              <a:t>Over population</a:t>
            </a:r>
            <a:r>
              <a:rPr lang="ja-JP" altLang="en-US">
                <a:solidFill>
                  <a:srgbClr val="0000FF"/>
                </a:solidFill>
                <a:latin typeface="Arial"/>
              </a:rPr>
              <a:t>”</a:t>
            </a:r>
            <a:r>
              <a:rPr lang="en-US">
                <a:solidFill>
                  <a:srgbClr val="0000FF"/>
                </a:solidFill>
              </a:rPr>
              <a:t> Predict 2, see 3 states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292100" y="3359150"/>
            <a:ext cx="74564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0000"/>
                </a:solidFill>
              </a:rPr>
              <a:t>Production Mechanisms:</a:t>
            </a:r>
          </a:p>
          <a:p>
            <a:r>
              <a:rPr lang="en-US"/>
              <a:t>    </a:t>
            </a:r>
            <a:r>
              <a:rPr lang="en-US">
                <a:solidFill>
                  <a:srgbClr val="0000FF"/>
                </a:solidFill>
              </a:rPr>
              <a:t>Certain are expected to by Glue-rich, others are</a:t>
            </a:r>
          </a:p>
          <a:p>
            <a:r>
              <a:rPr lang="en-US">
                <a:solidFill>
                  <a:srgbClr val="0000FF"/>
                </a:solidFill>
              </a:rPr>
              <a:t>    Glue-poor. Where do you see them?</a:t>
            </a: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612775" y="4565650"/>
            <a:ext cx="28241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Proton-antiproton</a:t>
            </a:r>
          </a:p>
          <a:p>
            <a:r>
              <a:rPr lang="en-US"/>
              <a:t>Central Production</a:t>
            </a:r>
          </a:p>
          <a:p>
            <a:r>
              <a:rPr lang="en-US"/>
              <a:t>J/</a:t>
            </a:r>
            <a:r>
              <a:rPr lang="en-US">
                <a:latin typeface="Symbol" charset="0"/>
              </a:rPr>
              <a:t>y</a:t>
            </a:r>
            <a:r>
              <a:rPr lang="en-US"/>
              <a:t> decays</a:t>
            </a:r>
          </a:p>
        </p:txBody>
      </p:sp>
    </p:spTree>
    <p:extLst>
      <p:ext uri="{BB962C8B-B14F-4D97-AF65-F5344CB8AC3E}">
        <p14:creationId xmlns:p14="http://schemas.microsoft.com/office/powerpoint/2010/main" val="397759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6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6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DF44-E070-4243-A702-1F5EA4B1E04E}" type="slidenum">
              <a:rPr lang="en-US"/>
              <a:pPr/>
              <a:t>21</a:t>
            </a:fld>
            <a:endParaRPr lang="en-US"/>
          </a:p>
        </p:txBody>
      </p:sp>
      <p:pic>
        <p:nvPicPr>
          <p:cNvPr id="55301" name="Picture 5" descr="fraction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62000"/>
            <a:ext cx="2157413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6" descr="fraction_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67000"/>
            <a:ext cx="2157413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3" name="Picture 7" descr="fraction_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95800"/>
            <a:ext cx="2157413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304" name="Group 8"/>
          <p:cNvGrpSpPr>
            <a:grpSpLocks/>
          </p:cNvGrpSpPr>
          <p:nvPr/>
        </p:nvGrpSpPr>
        <p:grpSpPr bwMode="auto">
          <a:xfrm>
            <a:off x="0" y="1905000"/>
            <a:ext cx="2960688" cy="1020763"/>
            <a:chOff x="0" y="701"/>
            <a:chExt cx="1865" cy="643"/>
          </a:xfrm>
        </p:grpSpPr>
        <p:grpSp>
          <p:nvGrpSpPr>
            <p:cNvPr id="55305" name="Group 9"/>
            <p:cNvGrpSpPr>
              <a:grpSpLocks noChangeAspect="1"/>
            </p:cNvGrpSpPr>
            <p:nvPr/>
          </p:nvGrpSpPr>
          <p:grpSpPr bwMode="auto">
            <a:xfrm>
              <a:off x="336" y="768"/>
              <a:ext cx="489" cy="171"/>
              <a:chOff x="103" y="527"/>
              <a:chExt cx="820" cy="286"/>
            </a:xfrm>
          </p:grpSpPr>
          <p:sp>
            <p:nvSpPr>
              <p:cNvPr id="55306" name="Freeform 10"/>
              <p:cNvSpPr>
                <a:spLocks noChangeAspect="1"/>
              </p:cNvSpPr>
              <p:nvPr/>
            </p:nvSpPr>
            <p:spPr bwMode="auto">
              <a:xfrm>
                <a:off x="103" y="52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7" name="Freeform 11"/>
              <p:cNvSpPr>
                <a:spLocks noChangeAspect="1"/>
              </p:cNvSpPr>
              <p:nvPr/>
            </p:nvSpPr>
            <p:spPr bwMode="auto">
              <a:xfrm rot="10800000" flipH="1">
                <a:off x="107" y="53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308" name="Group 12"/>
            <p:cNvGrpSpPr>
              <a:grpSpLocks noChangeAspect="1"/>
            </p:cNvGrpSpPr>
            <p:nvPr/>
          </p:nvGrpSpPr>
          <p:grpSpPr bwMode="auto">
            <a:xfrm>
              <a:off x="336" y="1056"/>
              <a:ext cx="489" cy="171"/>
              <a:chOff x="103" y="527"/>
              <a:chExt cx="820" cy="286"/>
            </a:xfrm>
          </p:grpSpPr>
          <p:sp>
            <p:nvSpPr>
              <p:cNvPr id="55309" name="Freeform 13"/>
              <p:cNvSpPr>
                <a:spLocks noChangeAspect="1"/>
              </p:cNvSpPr>
              <p:nvPr/>
            </p:nvSpPr>
            <p:spPr bwMode="auto">
              <a:xfrm>
                <a:off x="103" y="52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10" name="Freeform 14"/>
              <p:cNvSpPr>
                <a:spLocks noChangeAspect="1"/>
              </p:cNvSpPr>
              <p:nvPr/>
            </p:nvSpPr>
            <p:spPr bwMode="auto">
              <a:xfrm rot="10800000" flipH="1">
                <a:off x="107" y="53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311" name="Oval 15"/>
            <p:cNvSpPr>
              <a:spLocks noChangeArrowheads="1"/>
            </p:cNvSpPr>
            <p:nvPr/>
          </p:nvSpPr>
          <p:spPr bwMode="auto">
            <a:xfrm>
              <a:off x="816" y="720"/>
              <a:ext cx="96" cy="576"/>
            </a:xfrm>
            <a:prstGeom prst="ellipse">
              <a:avLst/>
            </a:prstGeom>
            <a:solidFill>
              <a:srgbClr val="FF66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2" name="Line 16"/>
            <p:cNvSpPr>
              <a:spLocks noChangeShapeType="1"/>
            </p:cNvSpPr>
            <p:nvPr/>
          </p:nvSpPr>
          <p:spPr bwMode="auto">
            <a:xfrm>
              <a:off x="912" y="816"/>
              <a:ext cx="24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3" name="Line 17"/>
            <p:cNvSpPr>
              <a:spLocks noChangeShapeType="1"/>
            </p:cNvSpPr>
            <p:nvPr/>
          </p:nvSpPr>
          <p:spPr bwMode="auto">
            <a:xfrm>
              <a:off x="912" y="912"/>
              <a:ext cx="24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4" name="Line 18"/>
            <p:cNvSpPr>
              <a:spLocks noChangeShapeType="1"/>
            </p:cNvSpPr>
            <p:nvPr/>
          </p:nvSpPr>
          <p:spPr bwMode="auto">
            <a:xfrm>
              <a:off x="912" y="1152"/>
              <a:ext cx="24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5" name="Line 19"/>
            <p:cNvSpPr>
              <a:spLocks noChangeShapeType="1"/>
            </p:cNvSpPr>
            <p:nvPr/>
          </p:nvSpPr>
          <p:spPr bwMode="auto">
            <a:xfrm>
              <a:off x="912" y="1248"/>
              <a:ext cx="24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6" name="Text Box 20"/>
            <p:cNvSpPr txBox="1">
              <a:spLocks noChangeArrowheads="1"/>
            </p:cNvSpPr>
            <p:nvPr/>
          </p:nvSpPr>
          <p:spPr bwMode="auto">
            <a:xfrm>
              <a:off x="1190" y="701"/>
              <a:ext cx="6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meson</a:t>
              </a:r>
            </a:p>
          </p:txBody>
        </p:sp>
        <p:sp>
          <p:nvSpPr>
            <p:cNvPr id="55317" name="Rectangle 21"/>
            <p:cNvSpPr>
              <a:spLocks noChangeArrowheads="1"/>
            </p:cNvSpPr>
            <p:nvPr/>
          </p:nvSpPr>
          <p:spPr bwMode="auto">
            <a:xfrm>
              <a:off x="1200" y="1056"/>
              <a:ext cx="6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meson</a:t>
              </a:r>
            </a:p>
          </p:txBody>
        </p:sp>
        <p:sp>
          <p:nvSpPr>
            <p:cNvPr id="55318" name="Text Box 22"/>
            <p:cNvSpPr txBox="1">
              <a:spLocks noChangeArrowheads="1"/>
            </p:cNvSpPr>
            <p:nvPr/>
          </p:nvSpPr>
          <p:spPr bwMode="auto">
            <a:xfrm>
              <a:off x="0" y="864"/>
              <a:ext cx="8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Glueball</a:t>
              </a:r>
            </a:p>
          </p:txBody>
        </p:sp>
      </p:grpSp>
      <p:grpSp>
        <p:nvGrpSpPr>
          <p:cNvPr id="55319" name="Group 23"/>
          <p:cNvGrpSpPr>
            <a:grpSpLocks/>
          </p:cNvGrpSpPr>
          <p:nvPr/>
        </p:nvGrpSpPr>
        <p:grpSpPr bwMode="auto">
          <a:xfrm>
            <a:off x="152400" y="838200"/>
            <a:ext cx="2808288" cy="1020763"/>
            <a:chOff x="384" y="1824"/>
            <a:chExt cx="1769" cy="643"/>
          </a:xfrm>
        </p:grpSpPr>
        <p:sp>
          <p:nvSpPr>
            <p:cNvPr id="55320" name="Oval 24"/>
            <p:cNvSpPr>
              <a:spLocks noChangeArrowheads="1"/>
            </p:cNvSpPr>
            <p:nvPr/>
          </p:nvSpPr>
          <p:spPr bwMode="auto">
            <a:xfrm>
              <a:off x="1104" y="1843"/>
              <a:ext cx="96" cy="576"/>
            </a:xfrm>
            <a:prstGeom prst="ellipse">
              <a:avLst/>
            </a:prstGeom>
            <a:solidFill>
              <a:srgbClr val="FF66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1" name="Line 25"/>
            <p:cNvSpPr>
              <a:spLocks noChangeShapeType="1"/>
            </p:cNvSpPr>
            <p:nvPr/>
          </p:nvSpPr>
          <p:spPr bwMode="auto">
            <a:xfrm>
              <a:off x="1200" y="1939"/>
              <a:ext cx="24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2" name="Line 26"/>
            <p:cNvSpPr>
              <a:spLocks noChangeShapeType="1"/>
            </p:cNvSpPr>
            <p:nvPr/>
          </p:nvSpPr>
          <p:spPr bwMode="auto">
            <a:xfrm>
              <a:off x="1200" y="2035"/>
              <a:ext cx="24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3" name="Line 27"/>
            <p:cNvSpPr>
              <a:spLocks noChangeShapeType="1"/>
            </p:cNvSpPr>
            <p:nvPr/>
          </p:nvSpPr>
          <p:spPr bwMode="auto">
            <a:xfrm>
              <a:off x="1200" y="2275"/>
              <a:ext cx="24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4" name="Line 28"/>
            <p:cNvSpPr>
              <a:spLocks noChangeShapeType="1"/>
            </p:cNvSpPr>
            <p:nvPr/>
          </p:nvSpPr>
          <p:spPr bwMode="auto">
            <a:xfrm>
              <a:off x="1200" y="2371"/>
              <a:ext cx="24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5" name="Text Box 29"/>
            <p:cNvSpPr txBox="1">
              <a:spLocks noChangeArrowheads="1"/>
            </p:cNvSpPr>
            <p:nvPr/>
          </p:nvSpPr>
          <p:spPr bwMode="auto">
            <a:xfrm>
              <a:off x="1478" y="1824"/>
              <a:ext cx="6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meson</a:t>
              </a:r>
            </a:p>
          </p:txBody>
        </p:sp>
        <p:sp>
          <p:nvSpPr>
            <p:cNvPr id="55326" name="Rectangle 30"/>
            <p:cNvSpPr>
              <a:spLocks noChangeArrowheads="1"/>
            </p:cNvSpPr>
            <p:nvPr/>
          </p:nvSpPr>
          <p:spPr bwMode="auto">
            <a:xfrm>
              <a:off x="1488" y="2179"/>
              <a:ext cx="6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meson</a:t>
              </a:r>
            </a:p>
          </p:txBody>
        </p:sp>
        <p:sp>
          <p:nvSpPr>
            <p:cNvPr id="55327" name="Line 31"/>
            <p:cNvSpPr>
              <a:spLocks noChangeShapeType="1"/>
            </p:cNvSpPr>
            <p:nvPr/>
          </p:nvSpPr>
          <p:spPr bwMode="auto">
            <a:xfrm>
              <a:off x="528" y="1920"/>
              <a:ext cx="576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8" name="Line 32"/>
            <p:cNvSpPr>
              <a:spLocks noChangeShapeType="1"/>
            </p:cNvSpPr>
            <p:nvPr/>
          </p:nvSpPr>
          <p:spPr bwMode="auto">
            <a:xfrm>
              <a:off x="528" y="2352"/>
              <a:ext cx="576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9" name="Rectangle 33"/>
            <p:cNvSpPr>
              <a:spLocks noChangeArrowheads="1"/>
            </p:cNvSpPr>
            <p:nvPr/>
          </p:nvSpPr>
          <p:spPr bwMode="auto">
            <a:xfrm>
              <a:off x="384" y="2016"/>
              <a:ext cx="6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meson</a:t>
              </a:r>
            </a:p>
          </p:txBody>
        </p:sp>
      </p:grpSp>
      <p:grpSp>
        <p:nvGrpSpPr>
          <p:cNvPr id="55330" name="Group 34"/>
          <p:cNvGrpSpPr>
            <a:grpSpLocks/>
          </p:cNvGrpSpPr>
          <p:nvPr/>
        </p:nvGrpSpPr>
        <p:grpSpPr bwMode="auto">
          <a:xfrm>
            <a:off x="0" y="2895600"/>
            <a:ext cx="3341688" cy="1173163"/>
            <a:chOff x="624" y="1853"/>
            <a:chExt cx="2105" cy="739"/>
          </a:xfrm>
        </p:grpSpPr>
        <p:grpSp>
          <p:nvGrpSpPr>
            <p:cNvPr id="55331" name="Group 35"/>
            <p:cNvGrpSpPr>
              <a:grpSpLocks noChangeAspect="1"/>
            </p:cNvGrpSpPr>
            <p:nvPr/>
          </p:nvGrpSpPr>
          <p:grpSpPr bwMode="auto">
            <a:xfrm>
              <a:off x="960" y="1987"/>
              <a:ext cx="489" cy="171"/>
              <a:chOff x="103" y="527"/>
              <a:chExt cx="820" cy="286"/>
            </a:xfrm>
          </p:grpSpPr>
          <p:sp>
            <p:nvSpPr>
              <p:cNvPr id="55332" name="Freeform 36"/>
              <p:cNvSpPr>
                <a:spLocks noChangeAspect="1"/>
              </p:cNvSpPr>
              <p:nvPr/>
            </p:nvSpPr>
            <p:spPr bwMode="auto">
              <a:xfrm>
                <a:off x="103" y="52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3" name="Freeform 37"/>
              <p:cNvSpPr>
                <a:spLocks noChangeAspect="1"/>
              </p:cNvSpPr>
              <p:nvPr/>
            </p:nvSpPr>
            <p:spPr bwMode="auto">
              <a:xfrm rot="10800000" flipH="1">
                <a:off x="107" y="53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334" name="Group 38"/>
            <p:cNvGrpSpPr>
              <a:grpSpLocks noChangeAspect="1"/>
            </p:cNvGrpSpPr>
            <p:nvPr/>
          </p:nvGrpSpPr>
          <p:grpSpPr bwMode="auto">
            <a:xfrm>
              <a:off x="960" y="2275"/>
              <a:ext cx="489" cy="171"/>
              <a:chOff x="103" y="527"/>
              <a:chExt cx="820" cy="286"/>
            </a:xfrm>
          </p:grpSpPr>
          <p:sp>
            <p:nvSpPr>
              <p:cNvPr id="55335" name="Freeform 39"/>
              <p:cNvSpPr>
                <a:spLocks noChangeAspect="1"/>
              </p:cNvSpPr>
              <p:nvPr/>
            </p:nvSpPr>
            <p:spPr bwMode="auto">
              <a:xfrm>
                <a:off x="103" y="52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6" name="Freeform 40"/>
              <p:cNvSpPr>
                <a:spLocks noChangeAspect="1"/>
              </p:cNvSpPr>
              <p:nvPr/>
            </p:nvSpPr>
            <p:spPr bwMode="auto">
              <a:xfrm rot="10800000" flipH="1">
                <a:off x="107" y="53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337" name="Oval 41"/>
            <p:cNvSpPr>
              <a:spLocks noChangeArrowheads="1"/>
            </p:cNvSpPr>
            <p:nvPr/>
          </p:nvSpPr>
          <p:spPr bwMode="auto">
            <a:xfrm>
              <a:off x="1440" y="1939"/>
              <a:ext cx="96" cy="576"/>
            </a:xfrm>
            <a:prstGeom prst="ellipse">
              <a:avLst/>
            </a:prstGeom>
            <a:solidFill>
              <a:srgbClr val="FF66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8" name="Text Box 42"/>
            <p:cNvSpPr txBox="1">
              <a:spLocks noChangeArrowheads="1"/>
            </p:cNvSpPr>
            <p:nvPr/>
          </p:nvSpPr>
          <p:spPr bwMode="auto">
            <a:xfrm>
              <a:off x="624" y="2083"/>
              <a:ext cx="8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Glueball</a:t>
              </a:r>
            </a:p>
          </p:txBody>
        </p:sp>
        <p:grpSp>
          <p:nvGrpSpPr>
            <p:cNvPr id="55339" name="Group 43"/>
            <p:cNvGrpSpPr>
              <a:grpSpLocks noChangeAspect="1"/>
            </p:cNvGrpSpPr>
            <p:nvPr/>
          </p:nvGrpSpPr>
          <p:grpSpPr bwMode="auto">
            <a:xfrm>
              <a:off x="1488" y="1872"/>
              <a:ext cx="489" cy="171"/>
              <a:chOff x="103" y="527"/>
              <a:chExt cx="820" cy="286"/>
            </a:xfrm>
          </p:grpSpPr>
          <p:sp>
            <p:nvSpPr>
              <p:cNvPr id="55340" name="Freeform 44"/>
              <p:cNvSpPr>
                <a:spLocks noChangeAspect="1"/>
              </p:cNvSpPr>
              <p:nvPr/>
            </p:nvSpPr>
            <p:spPr bwMode="auto">
              <a:xfrm>
                <a:off x="103" y="52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1" name="Freeform 45"/>
              <p:cNvSpPr>
                <a:spLocks noChangeAspect="1"/>
              </p:cNvSpPr>
              <p:nvPr/>
            </p:nvSpPr>
            <p:spPr bwMode="auto">
              <a:xfrm rot="10800000" flipH="1">
                <a:off x="107" y="53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342" name="Group 46"/>
            <p:cNvGrpSpPr>
              <a:grpSpLocks noChangeAspect="1"/>
            </p:cNvGrpSpPr>
            <p:nvPr/>
          </p:nvGrpSpPr>
          <p:grpSpPr bwMode="auto">
            <a:xfrm>
              <a:off x="1488" y="2016"/>
              <a:ext cx="489" cy="171"/>
              <a:chOff x="103" y="527"/>
              <a:chExt cx="820" cy="286"/>
            </a:xfrm>
          </p:grpSpPr>
          <p:sp>
            <p:nvSpPr>
              <p:cNvPr id="55343" name="Freeform 47"/>
              <p:cNvSpPr>
                <a:spLocks noChangeAspect="1"/>
              </p:cNvSpPr>
              <p:nvPr/>
            </p:nvSpPr>
            <p:spPr bwMode="auto">
              <a:xfrm>
                <a:off x="103" y="52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4" name="Freeform 48"/>
              <p:cNvSpPr>
                <a:spLocks noChangeAspect="1"/>
              </p:cNvSpPr>
              <p:nvPr/>
            </p:nvSpPr>
            <p:spPr bwMode="auto">
              <a:xfrm rot="10800000" flipH="1">
                <a:off x="107" y="53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345" name="Group 49"/>
            <p:cNvGrpSpPr>
              <a:grpSpLocks noChangeAspect="1"/>
            </p:cNvGrpSpPr>
            <p:nvPr/>
          </p:nvGrpSpPr>
          <p:grpSpPr bwMode="auto">
            <a:xfrm>
              <a:off x="1488" y="2256"/>
              <a:ext cx="489" cy="171"/>
              <a:chOff x="103" y="527"/>
              <a:chExt cx="820" cy="286"/>
            </a:xfrm>
          </p:grpSpPr>
          <p:sp>
            <p:nvSpPr>
              <p:cNvPr id="55346" name="Freeform 50"/>
              <p:cNvSpPr>
                <a:spLocks noChangeAspect="1"/>
              </p:cNvSpPr>
              <p:nvPr/>
            </p:nvSpPr>
            <p:spPr bwMode="auto">
              <a:xfrm>
                <a:off x="103" y="52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7" name="Freeform 51"/>
              <p:cNvSpPr>
                <a:spLocks noChangeAspect="1"/>
              </p:cNvSpPr>
              <p:nvPr/>
            </p:nvSpPr>
            <p:spPr bwMode="auto">
              <a:xfrm rot="10800000" flipH="1">
                <a:off x="107" y="53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348" name="Group 52"/>
            <p:cNvGrpSpPr>
              <a:grpSpLocks noChangeAspect="1"/>
            </p:cNvGrpSpPr>
            <p:nvPr/>
          </p:nvGrpSpPr>
          <p:grpSpPr bwMode="auto">
            <a:xfrm>
              <a:off x="1488" y="2400"/>
              <a:ext cx="489" cy="171"/>
              <a:chOff x="103" y="527"/>
              <a:chExt cx="820" cy="286"/>
            </a:xfrm>
          </p:grpSpPr>
          <p:sp>
            <p:nvSpPr>
              <p:cNvPr id="55349" name="Freeform 53"/>
              <p:cNvSpPr>
                <a:spLocks noChangeAspect="1"/>
              </p:cNvSpPr>
              <p:nvPr/>
            </p:nvSpPr>
            <p:spPr bwMode="auto">
              <a:xfrm>
                <a:off x="103" y="52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0" name="Freeform 54"/>
              <p:cNvSpPr>
                <a:spLocks noChangeAspect="1"/>
              </p:cNvSpPr>
              <p:nvPr/>
            </p:nvSpPr>
            <p:spPr bwMode="auto">
              <a:xfrm rot="10800000" flipH="1">
                <a:off x="107" y="53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351" name="Oval 55"/>
            <p:cNvSpPr>
              <a:spLocks noChangeArrowheads="1"/>
            </p:cNvSpPr>
            <p:nvPr/>
          </p:nvSpPr>
          <p:spPr bwMode="auto">
            <a:xfrm>
              <a:off x="1968" y="1920"/>
              <a:ext cx="96" cy="240"/>
            </a:xfrm>
            <a:prstGeom prst="ellipse">
              <a:avLst/>
            </a:prstGeom>
            <a:solidFill>
              <a:srgbClr val="9933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2" name="Oval 56"/>
            <p:cNvSpPr>
              <a:spLocks noChangeArrowheads="1"/>
            </p:cNvSpPr>
            <p:nvPr/>
          </p:nvSpPr>
          <p:spPr bwMode="auto">
            <a:xfrm>
              <a:off x="1968" y="2304"/>
              <a:ext cx="96" cy="240"/>
            </a:xfrm>
            <a:prstGeom prst="ellipse">
              <a:avLst/>
            </a:prstGeom>
            <a:solidFill>
              <a:srgbClr val="9933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3" name="Text Box 57"/>
            <p:cNvSpPr txBox="1">
              <a:spLocks noChangeArrowheads="1"/>
            </p:cNvSpPr>
            <p:nvPr/>
          </p:nvSpPr>
          <p:spPr bwMode="auto">
            <a:xfrm>
              <a:off x="2054" y="1853"/>
              <a:ext cx="6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meson</a:t>
              </a:r>
            </a:p>
          </p:txBody>
        </p:sp>
        <p:sp>
          <p:nvSpPr>
            <p:cNvPr id="55354" name="Rectangle 58"/>
            <p:cNvSpPr>
              <a:spLocks noChangeArrowheads="1"/>
            </p:cNvSpPr>
            <p:nvPr/>
          </p:nvSpPr>
          <p:spPr bwMode="auto">
            <a:xfrm>
              <a:off x="2064" y="2304"/>
              <a:ext cx="6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meson</a:t>
              </a:r>
            </a:p>
          </p:txBody>
        </p:sp>
      </p:grpSp>
      <p:sp>
        <p:nvSpPr>
          <p:cNvPr id="55355" name="Text Box 59"/>
          <p:cNvSpPr txBox="1">
            <a:spLocks noChangeArrowheads="1"/>
          </p:cNvSpPr>
          <p:nvPr/>
        </p:nvSpPr>
        <p:spPr bwMode="auto">
          <a:xfrm>
            <a:off x="3429000" y="1143000"/>
            <a:ext cx="32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55356" name="Text Box 60"/>
          <p:cNvSpPr txBox="1">
            <a:spLocks noChangeArrowheads="1"/>
          </p:cNvSpPr>
          <p:nvPr/>
        </p:nvSpPr>
        <p:spPr bwMode="auto">
          <a:xfrm>
            <a:off x="3429000" y="2133600"/>
            <a:ext cx="454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2</a:t>
            </a:r>
          </a:p>
        </p:txBody>
      </p:sp>
      <p:sp>
        <p:nvSpPr>
          <p:cNvPr id="55357" name="Rectangle 61"/>
          <p:cNvSpPr>
            <a:spLocks noChangeArrowheads="1"/>
          </p:cNvSpPr>
          <p:nvPr/>
        </p:nvSpPr>
        <p:spPr bwMode="auto">
          <a:xfrm>
            <a:off x="3429000" y="3276600"/>
            <a:ext cx="454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3</a:t>
            </a:r>
          </a:p>
        </p:txBody>
      </p:sp>
      <p:graphicFrame>
        <p:nvGraphicFramePr>
          <p:cNvPr id="55358" name="Object 62"/>
          <p:cNvGraphicFramePr>
            <a:graphicFrameLocks noChangeAspect="1"/>
          </p:cNvGraphicFramePr>
          <p:nvPr/>
        </p:nvGraphicFramePr>
        <p:xfrm>
          <a:off x="0" y="4572000"/>
          <a:ext cx="12192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6" imgW="927000" imgH="291960" progId="Equation.3">
                  <p:embed/>
                </p:oleObj>
              </mc:Choice>
              <mc:Fallback>
                <p:oleObj name="Equation" r:id="rId6" imgW="9270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0"/>
                        <a:ext cx="12192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59" name="Text Box 63"/>
          <p:cNvSpPr txBox="1">
            <a:spLocks noChangeArrowheads="1"/>
          </p:cNvSpPr>
          <p:nvPr/>
        </p:nvSpPr>
        <p:spPr bwMode="auto">
          <a:xfrm>
            <a:off x="1295400" y="4572000"/>
            <a:ext cx="2482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flavor blind?    r</a:t>
            </a:r>
          </a:p>
        </p:txBody>
      </p:sp>
      <p:sp>
        <p:nvSpPr>
          <p:cNvPr id="55360" name="Text Box 64"/>
          <p:cNvSpPr txBox="1">
            <a:spLocks noChangeArrowheads="1"/>
          </p:cNvSpPr>
          <p:nvPr/>
        </p:nvSpPr>
        <p:spPr bwMode="auto">
          <a:xfrm>
            <a:off x="365125" y="5532438"/>
            <a:ext cx="3738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Solve for mixing scheme </a:t>
            </a:r>
          </a:p>
        </p:txBody>
      </p:sp>
      <p:graphicFrame>
        <p:nvGraphicFramePr>
          <p:cNvPr id="55361" name="Object 65"/>
          <p:cNvGraphicFramePr>
            <a:graphicFrameLocks noChangeAspect="1"/>
          </p:cNvGraphicFramePr>
          <p:nvPr/>
        </p:nvGraphicFramePr>
        <p:xfrm>
          <a:off x="1066800" y="5029200"/>
          <a:ext cx="1447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8" imgW="1066680" imgH="317160" progId="Equation.3">
                  <p:embed/>
                </p:oleObj>
              </mc:Choice>
              <mc:Fallback>
                <p:oleObj name="Equation" r:id="rId8" imgW="106668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029200"/>
                        <a:ext cx="1447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63" name="Rectangle 6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270500" cy="622300"/>
          </a:xfrm>
        </p:spPr>
        <p:txBody>
          <a:bodyPr/>
          <a:lstStyle/>
          <a:p>
            <a:r>
              <a:rPr lang="en-US" sz="3200" b="1" dirty="0" smtClean="0"/>
              <a:t>Glueball-Meson Mixing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20609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6FC8-D858-134E-AB9A-1991FFD713A4}" type="slidenum">
              <a:rPr lang="en-US"/>
              <a:pPr/>
              <a:t>22</a:t>
            </a:fld>
            <a:endParaRPr 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65100" y="190500"/>
            <a:ext cx="4800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Experimental Evidence</a:t>
            </a:r>
          </a:p>
        </p:txBody>
      </p:sp>
      <p:grpSp>
        <p:nvGrpSpPr>
          <p:cNvPr id="37898" name="Group 10"/>
          <p:cNvGrpSpPr>
            <a:grpSpLocks/>
          </p:cNvGrpSpPr>
          <p:nvPr/>
        </p:nvGrpSpPr>
        <p:grpSpPr bwMode="auto">
          <a:xfrm>
            <a:off x="304800" y="876300"/>
            <a:ext cx="2794000" cy="2832100"/>
            <a:chOff x="456" y="592"/>
            <a:chExt cx="1760" cy="1784"/>
          </a:xfrm>
        </p:grpSpPr>
        <p:sp>
          <p:nvSpPr>
            <p:cNvPr id="37899" name="Rectangle 11"/>
            <p:cNvSpPr>
              <a:spLocks noChangeArrowheads="1"/>
            </p:cNvSpPr>
            <p:nvPr/>
          </p:nvSpPr>
          <p:spPr bwMode="auto">
            <a:xfrm>
              <a:off x="456" y="592"/>
              <a:ext cx="1760" cy="1784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900" name="Picture 12" descr="3pi0co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" y="691"/>
              <a:ext cx="1584" cy="1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6778625" y="2540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200" b="1">
              <a:solidFill>
                <a:srgbClr val="CC0066"/>
              </a:solidFill>
            </a:endParaRP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3717925" y="1163638"/>
            <a:ext cx="41894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Scalar (0</a:t>
            </a:r>
            <a:r>
              <a:rPr lang="en-US" baseline="30000">
                <a:solidFill>
                  <a:schemeClr val="accent2"/>
                </a:solidFill>
              </a:rPr>
              <a:t>++</a:t>
            </a:r>
            <a:r>
              <a:rPr lang="en-US">
                <a:solidFill>
                  <a:schemeClr val="accent2"/>
                </a:solidFill>
              </a:rPr>
              <a:t>) Glueball and two</a:t>
            </a:r>
          </a:p>
          <a:p>
            <a:r>
              <a:rPr lang="en-US">
                <a:solidFill>
                  <a:schemeClr val="accent2"/>
                </a:solidFill>
              </a:rPr>
              <a:t>nearby mesons are mixed.</a:t>
            </a:r>
          </a:p>
        </p:txBody>
      </p:sp>
      <p:grpSp>
        <p:nvGrpSpPr>
          <p:cNvPr id="37907" name="Group 19"/>
          <p:cNvGrpSpPr>
            <a:grpSpLocks/>
          </p:cNvGrpSpPr>
          <p:nvPr/>
        </p:nvGrpSpPr>
        <p:grpSpPr bwMode="auto">
          <a:xfrm>
            <a:off x="5219700" y="1841500"/>
            <a:ext cx="3662363" cy="3048000"/>
            <a:chOff x="152" y="2264"/>
            <a:chExt cx="2307" cy="1920"/>
          </a:xfrm>
        </p:grpSpPr>
        <p:sp>
          <p:nvSpPr>
            <p:cNvPr id="37908" name="Rectangle 20"/>
            <p:cNvSpPr>
              <a:spLocks noChangeArrowheads="1"/>
            </p:cNvSpPr>
            <p:nvPr/>
          </p:nvSpPr>
          <p:spPr bwMode="auto">
            <a:xfrm>
              <a:off x="1768" y="2376"/>
              <a:ext cx="648" cy="1792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9" name="Rectangle 21"/>
            <p:cNvSpPr>
              <a:spLocks noChangeArrowheads="1"/>
            </p:cNvSpPr>
            <p:nvPr/>
          </p:nvSpPr>
          <p:spPr bwMode="auto">
            <a:xfrm>
              <a:off x="152" y="2376"/>
              <a:ext cx="600" cy="178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0" name="Rectangle 22"/>
            <p:cNvSpPr>
              <a:spLocks noChangeArrowheads="1"/>
            </p:cNvSpPr>
            <p:nvPr/>
          </p:nvSpPr>
          <p:spPr bwMode="auto">
            <a:xfrm>
              <a:off x="792" y="2368"/>
              <a:ext cx="952" cy="181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1" name="Line 23"/>
            <p:cNvSpPr>
              <a:spLocks noChangeShapeType="1"/>
            </p:cNvSpPr>
            <p:nvPr/>
          </p:nvSpPr>
          <p:spPr bwMode="auto">
            <a:xfrm flipV="1">
              <a:off x="776" y="2368"/>
              <a:ext cx="0" cy="18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Text Box 24"/>
            <p:cNvSpPr txBox="1">
              <a:spLocks noChangeArrowheads="1"/>
            </p:cNvSpPr>
            <p:nvPr/>
          </p:nvSpPr>
          <p:spPr bwMode="auto">
            <a:xfrm>
              <a:off x="806" y="3967"/>
              <a:ext cx="4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f</a:t>
              </a:r>
              <a:r>
                <a:rPr lang="en-US" sz="1600" baseline="-25000">
                  <a:solidFill>
                    <a:srgbClr val="A50021"/>
                  </a:solidFill>
                  <a:latin typeface="Times New Roman" charset="0"/>
                </a:rPr>
                <a:t>0</a:t>
              </a:r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(980)</a:t>
              </a:r>
            </a:p>
          </p:txBody>
        </p:sp>
        <p:sp>
          <p:nvSpPr>
            <p:cNvPr id="37913" name="Rectangle 25"/>
            <p:cNvSpPr>
              <a:spLocks noChangeArrowheads="1"/>
            </p:cNvSpPr>
            <p:nvPr/>
          </p:nvSpPr>
          <p:spPr bwMode="auto">
            <a:xfrm>
              <a:off x="808" y="2694"/>
              <a:ext cx="58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f</a:t>
              </a:r>
              <a:r>
                <a:rPr lang="en-US" sz="1600" baseline="-25000">
                  <a:solidFill>
                    <a:srgbClr val="A50021"/>
                  </a:solidFill>
                  <a:latin typeface="Times New Roman" charset="0"/>
                </a:rPr>
                <a:t>0</a:t>
              </a:r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(1500)</a:t>
              </a:r>
            </a:p>
          </p:txBody>
        </p:sp>
        <p:sp>
          <p:nvSpPr>
            <p:cNvPr id="37914" name="Rectangle 26"/>
            <p:cNvSpPr>
              <a:spLocks noChangeArrowheads="1"/>
            </p:cNvSpPr>
            <p:nvPr/>
          </p:nvSpPr>
          <p:spPr bwMode="auto">
            <a:xfrm>
              <a:off x="808" y="3030"/>
              <a:ext cx="54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f</a:t>
              </a:r>
              <a:r>
                <a:rPr lang="en-US" sz="1600" baseline="-25000">
                  <a:solidFill>
                    <a:srgbClr val="A50021"/>
                  </a:solidFill>
                  <a:latin typeface="Times New Roman" charset="0"/>
                </a:rPr>
                <a:t>0</a:t>
              </a:r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(1370)</a:t>
              </a:r>
            </a:p>
          </p:txBody>
        </p:sp>
        <p:sp>
          <p:nvSpPr>
            <p:cNvPr id="37915" name="Rectangle 27"/>
            <p:cNvSpPr>
              <a:spLocks noChangeArrowheads="1"/>
            </p:cNvSpPr>
            <p:nvPr/>
          </p:nvSpPr>
          <p:spPr bwMode="auto">
            <a:xfrm>
              <a:off x="808" y="2366"/>
              <a:ext cx="54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f</a:t>
              </a:r>
              <a:r>
                <a:rPr lang="en-US" sz="1600" baseline="-25000">
                  <a:solidFill>
                    <a:srgbClr val="A50021"/>
                  </a:solidFill>
                  <a:latin typeface="Times New Roman" charset="0"/>
                </a:rPr>
                <a:t>0</a:t>
              </a:r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(1710)</a:t>
              </a:r>
            </a:p>
          </p:txBody>
        </p:sp>
        <p:sp>
          <p:nvSpPr>
            <p:cNvPr id="37916" name="Rectangle 28"/>
            <p:cNvSpPr>
              <a:spLocks noChangeArrowheads="1"/>
            </p:cNvSpPr>
            <p:nvPr/>
          </p:nvSpPr>
          <p:spPr bwMode="auto">
            <a:xfrm>
              <a:off x="1280" y="4040"/>
              <a:ext cx="448" cy="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7" name="Rectangle 29"/>
            <p:cNvSpPr>
              <a:spLocks noChangeArrowheads="1"/>
            </p:cNvSpPr>
            <p:nvPr/>
          </p:nvSpPr>
          <p:spPr bwMode="auto">
            <a:xfrm>
              <a:off x="1336" y="2920"/>
              <a:ext cx="424" cy="5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8" name="Rectangle 30"/>
            <p:cNvSpPr>
              <a:spLocks noChangeArrowheads="1"/>
            </p:cNvSpPr>
            <p:nvPr/>
          </p:nvSpPr>
          <p:spPr bwMode="auto">
            <a:xfrm>
              <a:off x="1312" y="2736"/>
              <a:ext cx="448" cy="1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9" name="Rectangle 31"/>
            <p:cNvSpPr>
              <a:spLocks noChangeArrowheads="1"/>
            </p:cNvSpPr>
            <p:nvPr/>
          </p:nvSpPr>
          <p:spPr bwMode="auto">
            <a:xfrm>
              <a:off x="1320" y="2376"/>
              <a:ext cx="4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0" name="Rectangle 32"/>
            <p:cNvSpPr>
              <a:spLocks noChangeArrowheads="1"/>
            </p:cNvSpPr>
            <p:nvPr/>
          </p:nvSpPr>
          <p:spPr bwMode="auto">
            <a:xfrm>
              <a:off x="248" y="3958"/>
              <a:ext cx="49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a</a:t>
              </a:r>
              <a:r>
                <a:rPr lang="en-US" sz="1600" baseline="-25000">
                  <a:solidFill>
                    <a:srgbClr val="A50021"/>
                  </a:solidFill>
                  <a:latin typeface="Times New Roman" charset="0"/>
                </a:rPr>
                <a:t>0</a:t>
              </a:r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(980)</a:t>
              </a:r>
            </a:p>
          </p:txBody>
        </p:sp>
        <p:sp>
          <p:nvSpPr>
            <p:cNvPr id="37921" name="Rectangle 33"/>
            <p:cNvSpPr>
              <a:spLocks noChangeArrowheads="1"/>
            </p:cNvSpPr>
            <p:nvPr/>
          </p:nvSpPr>
          <p:spPr bwMode="auto">
            <a:xfrm>
              <a:off x="193" y="2838"/>
              <a:ext cx="55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a</a:t>
              </a:r>
              <a:r>
                <a:rPr lang="en-US" sz="1600" baseline="-25000">
                  <a:solidFill>
                    <a:srgbClr val="A50021"/>
                  </a:solidFill>
                  <a:latin typeface="Times New Roman" charset="0"/>
                </a:rPr>
                <a:t>0</a:t>
              </a:r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(1450)</a:t>
              </a:r>
            </a:p>
          </p:txBody>
        </p:sp>
        <p:sp>
          <p:nvSpPr>
            <p:cNvPr id="37922" name="Line 34"/>
            <p:cNvSpPr>
              <a:spLocks noChangeShapeType="1"/>
            </p:cNvSpPr>
            <p:nvPr/>
          </p:nvSpPr>
          <p:spPr bwMode="auto">
            <a:xfrm>
              <a:off x="1664" y="226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3" name="Line 35"/>
            <p:cNvSpPr>
              <a:spLocks noChangeShapeType="1"/>
            </p:cNvSpPr>
            <p:nvPr/>
          </p:nvSpPr>
          <p:spPr bwMode="auto">
            <a:xfrm>
              <a:off x="2224" y="2264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Line 36"/>
            <p:cNvSpPr>
              <a:spLocks noChangeShapeType="1"/>
            </p:cNvSpPr>
            <p:nvPr/>
          </p:nvSpPr>
          <p:spPr bwMode="auto">
            <a:xfrm flipH="1">
              <a:off x="1912" y="2632"/>
              <a:ext cx="3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5" name="Rectangle 37"/>
            <p:cNvSpPr>
              <a:spLocks noChangeArrowheads="1"/>
            </p:cNvSpPr>
            <p:nvPr/>
          </p:nvSpPr>
          <p:spPr bwMode="auto">
            <a:xfrm>
              <a:off x="1801" y="2846"/>
              <a:ext cx="6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K*</a:t>
              </a:r>
              <a:r>
                <a:rPr lang="en-US" sz="1600" baseline="-25000">
                  <a:solidFill>
                    <a:srgbClr val="A50021"/>
                  </a:solidFill>
                  <a:latin typeface="Times New Roman" charset="0"/>
                </a:rPr>
                <a:t>0</a:t>
              </a:r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(1430)</a:t>
              </a:r>
            </a:p>
          </p:txBody>
        </p:sp>
      </p:grpSp>
      <p:grpSp>
        <p:nvGrpSpPr>
          <p:cNvPr id="37932" name="Group 44"/>
          <p:cNvGrpSpPr>
            <a:grpSpLocks/>
          </p:cNvGrpSpPr>
          <p:nvPr/>
        </p:nvGrpSpPr>
        <p:grpSpPr bwMode="auto">
          <a:xfrm>
            <a:off x="304800" y="3911600"/>
            <a:ext cx="4114800" cy="2336800"/>
            <a:chOff x="192" y="2464"/>
            <a:chExt cx="2592" cy="1472"/>
          </a:xfrm>
        </p:grpSpPr>
        <p:sp>
          <p:nvSpPr>
            <p:cNvPr id="37931" name="Rectangle 43"/>
            <p:cNvSpPr>
              <a:spLocks noChangeArrowheads="1"/>
            </p:cNvSpPr>
            <p:nvPr/>
          </p:nvSpPr>
          <p:spPr bwMode="auto">
            <a:xfrm>
              <a:off x="192" y="2464"/>
              <a:ext cx="2592" cy="147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CC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927" name="Picture 39" descr="glue_mi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" y="2531"/>
              <a:ext cx="1359" cy="1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929" name="AutoShape 41"/>
            <p:cNvSpPr>
              <a:spLocks/>
            </p:cNvSpPr>
            <p:nvPr/>
          </p:nvSpPr>
          <p:spPr bwMode="auto">
            <a:xfrm>
              <a:off x="1704" y="2528"/>
              <a:ext cx="184" cy="1352"/>
            </a:xfrm>
            <a:prstGeom prst="rightBrace">
              <a:avLst>
                <a:gd name="adj1" fmla="val 61232"/>
                <a:gd name="adj2" fmla="val 50000"/>
              </a:avLst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0" name="Text Box 42"/>
            <p:cNvSpPr txBox="1">
              <a:spLocks noChangeArrowheads="1"/>
            </p:cNvSpPr>
            <p:nvPr/>
          </p:nvSpPr>
          <p:spPr bwMode="auto">
            <a:xfrm>
              <a:off x="1902" y="2749"/>
              <a:ext cx="834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CC0066"/>
                  </a:solidFill>
                </a:rPr>
                <a:t>Glueball</a:t>
              </a:r>
            </a:p>
            <a:p>
              <a:r>
                <a:rPr lang="en-US" b="1">
                  <a:solidFill>
                    <a:srgbClr val="CC0066"/>
                  </a:solidFill>
                </a:rPr>
                <a:t> spread</a:t>
              </a:r>
            </a:p>
            <a:p>
              <a:r>
                <a:rPr lang="en-US" b="1">
                  <a:solidFill>
                    <a:srgbClr val="CC0066"/>
                  </a:solidFill>
                </a:rPr>
                <a:t>over 3</a:t>
              </a:r>
            </a:p>
            <a:p>
              <a:r>
                <a:rPr lang="en-US" b="1">
                  <a:solidFill>
                    <a:srgbClr val="CC0066"/>
                  </a:solidFill>
                </a:rPr>
                <a:t>mesons</a:t>
              </a:r>
            </a:p>
          </p:txBody>
        </p:sp>
      </p:grpSp>
      <p:sp>
        <p:nvSpPr>
          <p:cNvPr id="37933" name="Text Box 45"/>
          <p:cNvSpPr txBox="1">
            <a:spLocks noChangeArrowheads="1"/>
          </p:cNvSpPr>
          <p:nvPr/>
        </p:nvSpPr>
        <p:spPr bwMode="auto">
          <a:xfrm>
            <a:off x="4848225" y="5454650"/>
            <a:ext cx="38068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</a:rPr>
              <a:t>Are there other </a:t>
            </a:r>
            <a:r>
              <a:rPr lang="en-US" sz="2200" b="1" dirty="0" err="1">
                <a:solidFill>
                  <a:srgbClr val="0000FF"/>
                </a:solidFill>
              </a:rPr>
              <a:t>glueballs</a:t>
            </a:r>
            <a:r>
              <a:rPr lang="en-US" sz="2200" b="1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4935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3933-A480-654A-9DBE-335808A030A3}" type="slidenum">
              <a:rPr lang="en-US"/>
              <a:pPr/>
              <a:t>23</a:t>
            </a:fld>
            <a:endParaRPr lang="en-US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65125" y="884238"/>
            <a:ext cx="7318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Part of the BES-III program will be to search for</a:t>
            </a:r>
          </a:p>
          <a:p>
            <a:r>
              <a:rPr lang="en-US" dirty="0" err="1"/>
              <a:t>glueballs</a:t>
            </a:r>
            <a:r>
              <a:rPr lang="en-US" dirty="0"/>
              <a:t> in </a:t>
            </a:r>
            <a:r>
              <a:rPr lang="en-US" dirty="0" err="1"/>
              <a:t>radiative</a:t>
            </a:r>
            <a:r>
              <a:rPr lang="en-US" dirty="0"/>
              <a:t> J/</a:t>
            </a:r>
            <a:r>
              <a:rPr lang="en-US" dirty="0">
                <a:sym typeface="Symbol" charset="0"/>
              </a:rPr>
              <a:t> decays.</a:t>
            </a:r>
            <a:endParaRPr lang="en-US" dirty="0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81000" y="1828800"/>
            <a:ext cx="7086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CC"/>
                </a:solidFill>
              </a:rPr>
              <a:t>Lattice predicts that the </a:t>
            </a:r>
            <a:r>
              <a:rPr lang="en-US">
                <a:solidFill>
                  <a:srgbClr val="FF0000"/>
                </a:solidFill>
              </a:rPr>
              <a:t>2</a:t>
            </a:r>
            <a:r>
              <a:rPr lang="en-US" baseline="30000">
                <a:solidFill>
                  <a:srgbClr val="FF0000"/>
                </a:solidFill>
              </a:rPr>
              <a:t>++</a:t>
            </a:r>
            <a:r>
              <a:rPr lang="en-US">
                <a:solidFill>
                  <a:srgbClr val="0000CC"/>
                </a:solidFill>
              </a:rPr>
              <a:t> and the </a:t>
            </a:r>
            <a:r>
              <a:rPr lang="en-US">
                <a:solidFill>
                  <a:srgbClr val="006600"/>
                </a:solidFill>
              </a:rPr>
              <a:t>0</a:t>
            </a:r>
            <a:r>
              <a:rPr lang="en-US" baseline="30000">
                <a:solidFill>
                  <a:srgbClr val="006600"/>
                </a:solidFill>
              </a:rPr>
              <a:t>-+</a:t>
            </a:r>
            <a:r>
              <a:rPr lang="en-US">
                <a:solidFill>
                  <a:srgbClr val="0000CC"/>
                </a:solidFill>
              </a:rPr>
              <a:t> are the </a:t>
            </a:r>
          </a:p>
          <a:p>
            <a:r>
              <a:rPr lang="en-US">
                <a:solidFill>
                  <a:srgbClr val="0000CC"/>
                </a:solidFill>
              </a:rPr>
              <a:t>next two, with masses just above 2GeV/c</a:t>
            </a:r>
            <a:r>
              <a:rPr lang="en-US" baseline="30000">
                <a:solidFill>
                  <a:srgbClr val="0000CC"/>
                </a:solidFill>
              </a:rPr>
              <a:t>2.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457200" y="2819400"/>
            <a:ext cx="60944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Radial Excitations of the 2</a:t>
            </a:r>
            <a:r>
              <a:rPr lang="en-US" baseline="30000">
                <a:solidFill>
                  <a:srgbClr val="FF0000"/>
                </a:solidFill>
              </a:rPr>
              <a:t>++</a:t>
            </a:r>
            <a:r>
              <a:rPr lang="en-US">
                <a:solidFill>
                  <a:srgbClr val="FF0000"/>
                </a:solidFill>
              </a:rPr>
              <a:t> ground state</a:t>
            </a:r>
          </a:p>
          <a:p>
            <a:r>
              <a:rPr lang="en-US">
                <a:solidFill>
                  <a:srgbClr val="FF0000"/>
                </a:solidFill>
              </a:rPr>
              <a:t>L=3  2</a:t>
            </a:r>
            <a:r>
              <a:rPr lang="en-US" baseline="30000">
                <a:solidFill>
                  <a:srgbClr val="FF0000"/>
                </a:solidFill>
              </a:rPr>
              <a:t>++</a:t>
            </a:r>
            <a:r>
              <a:rPr lang="en-US">
                <a:solidFill>
                  <a:srgbClr val="FF0000"/>
                </a:solidFill>
              </a:rPr>
              <a:t> States + Radial excitations</a:t>
            </a:r>
          </a:p>
          <a:p>
            <a:r>
              <a:rPr lang="en-US">
                <a:solidFill>
                  <a:srgbClr val="FF0000"/>
                </a:solidFill>
              </a:rPr>
              <a:t>f2(1950), f2(2010), f2(2300), f2(2340)…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517525" y="4160838"/>
            <a:ext cx="63230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2</a:t>
            </a:r>
            <a:r>
              <a:rPr lang="ja-JP" altLang="en-US">
                <a:solidFill>
                  <a:srgbClr val="006600"/>
                </a:solidFill>
                <a:latin typeface="Arial"/>
              </a:rPr>
              <a:t>’</a:t>
            </a:r>
            <a:r>
              <a:rPr lang="en-US">
                <a:solidFill>
                  <a:srgbClr val="006600"/>
                </a:solidFill>
              </a:rPr>
              <a:t>nd Radial Excitations of the </a:t>
            </a:r>
            <a:r>
              <a:rPr lang="en-US">
                <a:solidFill>
                  <a:srgbClr val="006600"/>
                </a:solidFill>
                <a:sym typeface="Symbol" charset="0"/>
              </a:rPr>
              <a:t> and </a:t>
            </a:r>
            <a:r>
              <a:rPr lang="ja-JP" altLang="en-US">
                <a:solidFill>
                  <a:srgbClr val="006600"/>
                </a:solidFill>
                <a:latin typeface="Arial"/>
                <a:sym typeface="Symbol" charset="0"/>
              </a:rPr>
              <a:t>’</a:t>
            </a:r>
            <a:r>
              <a:rPr lang="en-US">
                <a:solidFill>
                  <a:srgbClr val="006600"/>
                </a:solidFill>
                <a:sym typeface="Symbol" charset="0"/>
              </a:rPr>
              <a:t>,</a:t>
            </a:r>
          </a:p>
          <a:p>
            <a:r>
              <a:rPr lang="en-US">
                <a:solidFill>
                  <a:srgbClr val="006600"/>
                </a:solidFill>
                <a:sym typeface="Symbol" charset="0"/>
              </a:rPr>
              <a:t>perhaps a bit cleaner environment! (I would</a:t>
            </a:r>
          </a:p>
          <a:p>
            <a:r>
              <a:rPr lang="en-US">
                <a:solidFill>
                  <a:srgbClr val="006600"/>
                </a:solidFill>
                <a:sym typeface="Symbol" charset="0"/>
              </a:rPr>
              <a:t>Not count on it though….)</a:t>
            </a:r>
            <a:endParaRPr lang="en-US">
              <a:solidFill>
                <a:srgbClr val="006600"/>
              </a:solidFill>
            </a:endParaRP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517525" y="5595938"/>
            <a:ext cx="5413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 expect this to be very challenging. </a:t>
            </a: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128588" y="0"/>
            <a:ext cx="5868987" cy="801688"/>
          </a:xfrm>
        </p:spPr>
        <p:txBody>
          <a:bodyPr/>
          <a:lstStyle/>
          <a:p>
            <a:r>
              <a:rPr lang="en-US" sz="3200" b="1" dirty="0"/>
              <a:t>Higher Mass Glueballs?</a:t>
            </a:r>
          </a:p>
        </p:txBody>
      </p:sp>
    </p:spTree>
    <p:extLst>
      <p:ext uri="{BB962C8B-B14F-4D97-AF65-F5344CB8AC3E}">
        <p14:creationId xmlns:p14="http://schemas.microsoft.com/office/powerpoint/2010/main" val="4129719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48C4-0139-6B40-894C-0DC62161975B}" type="slidenum">
              <a:rPr lang="en-US"/>
              <a:pPr/>
              <a:t>24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177800"/>
            <a:ext cx="3632200" cy="444500"/>
          </a:xfrm>
        </p:spPr>
        <p:txBody>
          <a:bodyPr/>
          <a:lstStyle/>
          <a:p>
            <a:r>
              <a:rPr lang="en-US" sz="3200" b="1" dirty="0"/>
              <a:t>QCD Potential</a:t>
            </a: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4648200" y="990600"/>
            <a:ext cx="4495800" cy="3216275"/>
            <a:chOff x="528" y="672"/>
            <a:chExt cx="2832" cy="2026"/>
          </a:xfrm>
        </p:grpSpPr>
        <p:pic>
          <p:nvPicPr>
            <p:cNvPr id="2560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672"/>
              <a:ext cx="2832" cy="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2064" y="1632"/>
              <a:ext cx="9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18605A"/>
                  </a:solidFill>
                </a:rPr>
                <a:t>linear potential</a:t>
              </a:r>
              <a:endParaRPr lang="en-US" sz="1400" b="1">
                <a:solidFill>
                  <a:srgbClr val="ED181E"/>
                </a:solidFill>
              </a:endParaRPr>
            </a:p>
          </p:txBody>
        </p:sp>
      </p:grpSp>
      <p:grpSp>
        <p:nvGrpSpPr>
          <p:cNvPr id="25606" name="Group 6"/>
          <p:cNvGrpSpPr>
            <a:grpSpLocks/>
          </p:cNvGrpSpPr>
          <p:nvPr/>
        </p:nvGrpSpPr>
        <p:grpSpPr bwMode="auto">
          <a:xfrm>
            <a:off x="381000" y="1371600"/>
            <a:ext cx="3022600" cy="2011363"/>
            <a:chOff x="288" y="893"/>
            <a:chExt cx="1904" cy="1267"/>
          </a:xfrm>
        </p:grpSpPr>
        <p:sp>
          <p:nvSpPr>
            <p:cNvPr id="25607" name="Oval 7"/>
            <p:cNvSpPr>
              <a:spLocks noChangeArrowheads="1"/>
            </p:cNvSpPr>
            <p:nvPr/>
          </p:nvSpPr>
          <p:spPr bwMode="auto">
            <a:xfrm rot="2225759">
              <a:off x="336" y="1488"/>
              <a:ext cx="1248" cy="120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8" name="Oval 8"/>
            <p:cNvSpPr>
              <a:spLocks noChangeArrowheads="1"/>
            </p:cNvSpPr>
            <p:nvPr/>
          </p:nvSpPr>
          <p:spPr bwMode="auto">
            <a:xfrm>
              <a:off x="288" y="1008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9" name="Oval 9"/>
            <p:cNvSpPr>
              <a:spLocks noChangeArrowheads="1"/>
            </p:cNvSpPr>
            <p:nvPr/>
          </p:nvSpPr>
          <p:spPr bwMode="auto">
            <a:xfrm>
              <a:off x="1392" y="1824"/>
              <a:ext cx="336" cy="33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>
              <a:off x="854" y="893"/>
              <a:ext cx="133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800000"/>
                  </a:solidFill>
                </a:rPr>
                <a:t>ground-state </a:t>
              </a:r>
            </a:p>
            <a:p>
              <a:r>
                <a:rPr lang="en-US">
                  <a:solidFill>
                    <a:srgbClr val="800000"/>
                  </a:solidFill>
                </a:rPr>
                <a:t>   flux-tube</a:t>
              </a:r>
            </a:p>
            <a:p>
              <a:r>
                <a:rPr lang="en-US">
                  <a:solidFill>
                    <a:srgbClr val="800000"/>
                  </a:solidFill>
                </a:rPr>
                <a:t>       m=0</a:t>
              </a:r>
            </a:p>
          </p:txBody>
        </p:sp>
      </p:grp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1066800"/>
            <a:ext cx="4267200" cy="297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612" name="Group 12"/>
          <p:cNvGrpSpPr>
            <a:grpSpLocks/>
          </p:cNvGrpSpPr>
          <p:nvPr/>
        </p:nvGrpSpPr>
        <p:grpSpPr bwMode="auto">
          <a:xfrm>
            <a:off x="381000" y="1447800"/>
            <a:ext cx="4000500" cy="2163763"/>
            <a:chOff x="288" y="797"/>
            <a:chExt cx="2520" cy="1363"/>
          </a:xfrm>
        </p:grpSpPr>
        <p:sp>
          <p:nvSpPr>
            <p:cNvPr id="25613" name="Arc 13"/>
            <p:cNvSpPr>
              <a:spLocks/>
            </p:cNvSpPr>
            <p:nvPr/>
          </p:nvSpPr>
          <p:spPr bwMode="auto">
            <a:xfrm flipV="1">
              <a:off x="768" y="1344"/>
              <a:ext cx="768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4" name="Oval 14"/>
            <p:cNvSpPr>
              <a:spLocks noChangeArrowheads="1"/>
            </p:cNvSpPr>
            <p:nvPr/>
          </p:nvSpPr>
          <p:spPr bwMode="auto">
            <a:xfrm rot="2225759">
              <a:off x="384" y="1344"/>
              <a:ext cx="1248" cy="504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5" name="Oval 15"/>
            <p:cNvSpPr>
              <a:spLocks noChangeArrowheads="1"/>
            </p:cNvSpPr>
            <p:nvPr/>
          </p:nvSpPr>
          <p:spPr bwMode="auto">
            <a:xfrm>
              <a:off x="288" y="1008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6" name="Oval 16"/>
            <p:cNvSpPr>
              <a:spLocks noChangeArrowheads="1"/>
            </p:cNvSpPr>
            <p:nvPr/>
          </p:nvSpPr>
          <p:spPr bwMode="auto">
            <a:xfrm>
              <a:off x="1392" y="1824"/>
              <a:ext cx="336" cy="33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7" name="Arc 17"/>
            <p:cNvSpPr>
              <a:spLocks/>
            </p:cNvSpPr>
            <p:nvPr/>
          </p:nvSpPr>
          <p:spPr bwMode="auto">
            <a:xfrm flipH="1">
              <a:off x="576" y="1200"/>
              <a:ext cx="816" cy="76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8" name="Text Box 18"/>
            <p:cNvSpPr txBox="1">
              <a:spLocks noChangeArrowheads="1"/>
            </p:cNvSpPr>
            <p:nvPr/>
          </p:nvSpPr>
          <p:spPr bwMode="auto">
            <a:xfrm>
              <a:off x="1046" y="797"/>
              <a:ext cx="176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800000"/>
                  </a:solidFill>
                </a:rPr>
                <a:t>excited flux-tube </a:t>
              </a:r>
            </a:p>
            <a:p>
              <a:r>
                <a:rPr lang="en-US">
                  <a:solidFill>
                    <a:srgbClr val="800000"/>
                  </a:solidFill>
                </a:rPr>
                <a:t>           m=1</a:t>
              </a:r>
            </a:p>
          </p:txBody>
        </p:sp>
      </p:grp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4419600" y="838200"/>
            <a:ext cx="4724400" cy="3657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20" name="Picture 20" descr="plotDel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7600" y="825500"/>
            <a:ext cx="3648075" cy="3648075"/>
          </a:xfrm>
          <a:prstGeom prst="rect">
            <a:avLst/>
          </a:prstGeom>
          <a:noFill/>
        </p:spPr>
      </p:pic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304800" y="4038600"/>
            <a:ext cx="45100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660066"/>
                </a:solidFill>
              </a:rPr>
              <a:t>Gluonic Excitations provide an</a:t>
            </a:r>
          </a:p>
          <a:p>
            <a:r>
              <a:rPr lang="en-US">
                <a:solidFill>
                  <a:srgbClr val="660066"/>
                </a:solidFill>
              </a:rPr>
              <a:t>experimental measurement of </a:t>
            </a:r>
          </a:p>
          <a:p>
            <a:r>
              <a:rPr lang="en-US">
                <a:solidFill>
                  <a:srgbClr val="660066"/>
                </a:solidFill>
              </a:rPr>
              <a:t>the excited QCD potential.</a:t>
            </a:r>
            <a:r>
              <a:rPr lang="en-US"/>
              <a:t>  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365125" y="5380038"/>
            <a:ext cx="8385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660066"/>
                </a:solidFill>
              </a:rPr>
              <a:t>Observations of the nonets on the excited potentials are </a:t>
            </a:r>
          </a:p>
          <a:p>
            <a:r>
              <a:rPr lang="en-US">
                <a:solidFill>
                  <a:srgbClr val="660066"/>
                </a:solidFill>
              </a:rPr>
              <a:t>the best experimental signal of gluonic excitations.</a:t>
            </a:r>
          </a:p>
        </p:txBody>
      </p:sp>
    </p:spTree>
    <p:extLst>
      <p:ext uri="{BB962C8B-B14F-4D97-AF65-F5344CB8AC3E}">
        <p14:creationId xmlns:p14="http://schemas.microsoft.com/office/powerpoint/2010/main" val="22388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 animBg="1"/>
      <p:bldP spid="25619" grpId="0" animBg="1"/>
      <p:bldP spid="25621" grpId="0" autoUpdateAnimBg="0"/>
      <p:bldP spid="2562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12800" y="0"/>
            <a:ext cx="520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Hybrid Predictions</a:t>
            </a:r>
          </a:p>
        </p:txBody>
      </p:sp>
      <p:pic>
        <p:nvPicPr>
          <p:cNvPr id="6" name="Picture 5" descr="fig01_exotic_masses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300" y="1311215"/>
            <a:ext cx="3886200" cy="2400300"/>
          </a:xfrm>
          <a:prstGeom prst="rect">
            <a:avLst/>
          </a:prstGeom>
        </p:spPr>
      </p:pic>
      <p:pic>
        <p:nvPicPr>
          <p:cNvPr id="7" name="Picture 6" descr="fig02_exotic_spectrum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272" y="3593159"/>
            <a:ext cx="3924300" cy="2476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40400" y="6254323"/>
            <a:ext cx="3340100" cy="4062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Lattice QCD Calculations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0684" y="487303"/>
            <a:ext cx="6884988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99FF"/>
                </a:solidFill>
                <a:latin typeface="Comic Sans MS" pitchFamily="64" charset="0"/>
              </a:rPr>
              <a:t>Flux-tube model:  8 degenerate nonets</a:t>
            </a:r>
          </a:p>
          <a:p>
            <a:r>
              <a:rPr lang="en-US" sz="2400" dirty="0">
                <a:solidFill>
                  <a:srgbClr val="660066"/>
                </a:solidFill>
                <a:latin typeface="Comic Sans MS" pitchFamily="64" charset="0"/>
              </a:rPr>
              <a:t>       1</a:t>
            </a:r>
            <a:r>
              <a:rPr lang="en-US" sz="2400" b="1" baseline="30000" dirty="0">
                <a:solidFill>
                  <a:srgbClr val="660066"/>
                </a:solidFill>
                <a:latin typeface="Comic Sans MS" pitchFamily="64" charset="0"/>
              </a:rPr>
              <a:t>++</a:t>
            </a:r>
            <a:r>
              <a:rPr lang="en-US" sz="2400" dirty="0">
                <a:solidFill>
                  <a:srgbClr val="660066"/>
                </a:solidFill>
                <a:latin typeface="Comic Sans MS" pitchFamily="64" charset="0"/>
              </a:rPr>
              <a:t>,1</a:t>
            </a:r>
            <a:r>
              <a:rPr lang="en-US" sz="2400" b="1" baseline="30000" dirty="0">
                <a:solidFill>
                  <a:srgbClr val="660066"/>
                </a:solidFill>
                <a:latin typeface="Comic Sans MS" pitchFamily="64" charset="0"/>
              </a:rPr>
              <a:t>-- </a:t>
            </a:r>
            <a:r>
              <a:rPr lang="en-US" sz="2400" dirty="0">
                <a:solidFill>
                  <a:srgbClr val="660066"/>
                </a:solidFill>
                <a:latin typeface="Comic Sans MS" pitchFamily="64" charset="0"/>
              </a:rPr>
              <a:t>0</a:t>
            </a:r>
            <a:r>
              <a:rPr lang="en-US" sz="2400" b="1" baseline="30000" dirty="0">
                <a:solidFill>
                  <a:srgbClr val="660066"/>
                </a:solidFill>
                <a:latin typeface="Comic Sans MS" pitchFamily="64" charset="0"/>
              </a:rPr>
              <a:t>-+</a:t>
            </a:r>
            <a:r>
              <a:rPr lang="en-US" sz="2400" dirty="0">
                <a:solidFill>
                  <a:srgbClr val="660066"/>
                </a:solidFill>
                <a:latin typeface="Comic Sans MS" pitchFamily="64" charset="0"/>
              </a:rPr>
              <a:t>,</a:t>
            </a:r>
            <a:r>
              <a:rPr lang="en-US" sz="2400" dirty="0">
                <a:solidFill>
                  <a:srgbClr val="FF0000"/>
                </a:solidFill>
                <a:latin typeface="Comic Sans MS" pitchFamily="64" charset="0"/>
              </a:rPr>
              <a:t>0</a:t>
            </a:r>
            <a:r>
              <a:rPr lang="en-US" sz="2400" b="1" baseline="30000" dirty="0">
                <a:solidFill>
                  <a:srgbClr val="FF0000"/>
                </a:solidFill>
                <a:latin typeface="Comic Sans MS" pitchFamily="64" charset="0"/>
              </a:rPr>
              <a:t>+-</a:t>
            </a:r>
            <a:r>
              <a:rPr lang="en-US" sz="2400" b="1" dirty="0">
                <a:solidFill>
                  <a:srgbClr val="660066"/>
                </a:solidFill>
                <a:latin typeface="Comic Sans MS" pitchFamily="64" charset="0"/>
              </a:rPr>
              <a:t>,</a:t>
            </a:r>
            <a:r>
              <a:rPr lang="en-US" sz="2400" dirty="0">
                <a:solidFill>
                  <a:srgbClr val="FF0000"/>
                </a:solidFill>
                <a:latin typeface="Comic Sans MS" pitchFamily="64" charset="0"/>
              </a:rPr>
              <a:t>1</a:t>
            </a:r>
            <a:r>
              <a:rPr lang="en-US" sz="2400" b="1" baseline="30000" dirty="0">
                <a:solidFill>
                  <a:srgbClr val="FF0000"/>
                </a:solidFill>
                <a:latin typeface="Comic Sans MS" pitchFamily="64" charset="0"/>
              </a:rPr>
              <a:t>-+</a:t>
            </a:r>
            <a:r>
              <a:rPr lang="en-US" sz="2400" b="1" dirty="0">
                <a:solidFill>
                  <a:srgbClr val="660066"/>
                </a:solidFill>
                <a:latin typeface="Comic Sans MS" pitchFamily="64" charset="0"/>
              </a:rPr>
              <a:t>,</a:t>
            </a:r>
            <a:r>
              <a:rPr lang="en-US" sz="2400" dirty="0">
                <a:solidFill>
                  <a:srgbClr val="660066"/>
                </a:solidFill>
                <a:latin typeface="Comic Sans MS" pitchFamily="64" charset="0"/>
              </a:rPr>
              <a:t>1</a:t>
            </a:r>
            <a:r>
              <a:rPr lang="en-US" sz="2400" b="1" baseline="30000" dirty="0">
                <a:solidFill>
                  <a:srgbClr val="660066"/>
                </a:solidFill>
                <a:latin typeface="Comic Sans MS" pitchFamily="64" charset="0"/>
              </a:rPr>
              <a:t>+-</a:t>
            </a:r>
            <a:r>
              <a:rPr lang="en-US" sz="2400" dirty="0">
                <a:solidFill>
                  <a:srgbClr val="660066"/>
                </a:solidFill>
                <a:latin typeface="Comic Sans MS" pitchFamily="64" charset="0"/>
              </a:rPr>
              <a:t>,2</a:t>
            </a:r>
            <a:r>
              <a:rPr lang="en-US" sz="2400" b="1" baseline="30000" dirty="0">
                <a:solidFill>
                  <a:srgbClr val="660066"/>
                </a:solidFill>
                <a:latin typeface="Comic Sans MS" pitchFamily="64" charset="0"/>
              </a:rPr>
              <a:t>-+</a:t>
            </a:r>
            <a:r>
              <a:rPr lang="en-US" sz="2400" dirty="0">
                <a:solidFill>
                  <a:srgbClr val="660066"/>
                </a:solidFill>
                <a:latin typeface="Comic Sans MS" pitchFamily="64" charset="0"/>
              </a:rPr>
              <a:t>,</a:t>
            </a:r>
            <a:r>
              <a:rPr lang="en-US" sz="2400" dirty="0">
                <a:solidFill>
                  <a:srgbClr val="FF0000"/>
                </a:solidFill>
                <a:latin typeface="Comic Sans MS" pitchFamily="64" charset="0"/>
              </a:rPr>
              <a:t>2</a:t>
            </a:r>
            <a:r>
              <a:rPr lang="en-US" sz="2400" b="1" baseline="30000" dirty="0">
                <a:solidFill>
                  <a:srgbClr val="FF0000"/>
                </a:solidFill>
                <a:latin typeface="Comic Sans MS" pitchFamily="64" charset="0"/>
              </a:rPr>
              <a:t>+-   </a:t>
            </a:r>
            <a:r>
              <a:rPr lang="en-US" sz="2400" b="1" dirty="0">
                <a:solidFill>
                  <a:srgbClr val="990033"/>
                </a:solidFill>
                <a:latin typeface="Comic Sans MS" pitchFamily="64" charset="0"/>
              </a:rPr>
              <a:t>~1.9 GeV/c</a:t>
            </a:r>
            <a:r>
              <a:rPr lang="en-US" sz="2400" b="1" baseline="30000" dirty="0">
                <a:solidFill>
                  <a:srgbClr val="990033"/>
                </a:solidFill>
                <a:latin typeface="Comic Sans MS" pitchFamily="64" charset="0"/>
              </a:rPr>
              <a:t>2</a:t>
            </a:r>
            <a:endParaRPr lang="en-US" sz="2400" dirty="0">
              <a:latin typeface="Comic Sans MS" pitchFamily="64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87425" y="1646238"/>
            <a:ext cx="7366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Comic Sans MS" pitchFamily="64" charset="0"/>
              </a:rPr>
              <a:t>S=0</a:t>
            </a:r>
          </a:p>
        </p:txBody>
      </p:sp>
      <p:sp>
        <p:nvSpPr>
          <p:cNvPr id="11" name="AutoShape 12"/>
          <p:cNvSpPr>
            <a:spLocks/>
          </p:cNvSpPr>
          <p:nvPr/>
        </p:nvSpPr>
        <p:spPr bwMode="auto">
          <a:xfrm rot="5329672">
            <a:off x="1295400" y="1333500"/>
            <a:ext cx="88900" cy="609600"/>
          </a:xfrm>
          <a:prstGeom prst="rightBrace">
            <a:avLst>
              <a:gd name="adj1" fmla="val 57143"/>
              <a:gd name="adj2" fmla="val 50000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4"/>
          <p:cNvSpPr>
            <a:spLocks/>
          </p:cNvSpPr>
          <p:nvPr/>
        </p:nvSpPr>
        <p:spPr bwMode="auto">
          <a:xfrm rot="5400000">
            <a:off x="3431382" y="170656"/>
            <a:ext cx="69850" cy="3008313"/>
          </a:xfrm>
          <a:prstGeom prst="rightBrace">
            <a:avLst>
              <a:gd name="adj1" fmla="val 358902"/>
              <a:gd name="adj2" fmla="val 50000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082925" y="1697038"/>
            <a:ext cx="6873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Comic Sans MS" pitchFamily="64" charset="0"/>
              </a:rPr>
              <a:t>S=1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57200" y="3065463"/>
            <a:ext cx="1652716" cy="12003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itchFamily="64" charset="0"/>
              </a:rPr>
              <a:t>1</a:t>
            </a:r>
            <a:r>
              <a:rPr lang="en-US" sz="2400" baseline="30000" dirty="0">
                <a:solidFill>
                  <a:srgbClr val="FF0000"/>
                </a:solidFill>
                <a:latin typeface="Comic Sans MS" pitchFamily="64" charset="0"/>
              </a:rPr>
              <a:t>-+        </a:t>
            </a:r>
            <a:r>
              <a:rPr lang="en-US" sz="2400" baseline="30000" dirty="0" smtClean="0">
                <a:solidFill>
                  <a:srgbClr val="FF0000"/>
                </a:solidFill>
                <a:latin typeface="Comic Sans MS" pitchFamily="64" charset="0"/>
              </a:rPr>
              <a:t> ~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4" charset="0"/>
              </a:rPr>
              <a:t>1.9</a:t>
            </a:r>
          </a:p>
          <a:p>
            <a:r>
              <a:rPr lang="en-US" sz="2400" dirty="0">
                <a:solidFill>
                  <a:srgbClr val="FF0000"/>
                </a:solidFill>
                <a:latin typeface="Comic Sans MS" pitchFamily="64" charset="0"/>
              </a:rPr>
              <a:t>2</a:t>
            </a:r>
            <a:r>
              <a:rPr lang="en-US" sz="2400" baseline="30000" dirty="0">
                <a:solidFill>
                  <a:srgbClr val="FF0000"/>
                </a:solidFill>
                <a:latin typeface="Comic Sans MS" pitchFamily="64" charset="0"/>
              </a:rPr>
              <a:t>+-</a:t>
            </a:r>
            <a:r>
              <a:rPr lang="en-US" sz="2400" dirty="0">
                <a:solidFill>
                  <a:srgbClr val="FF0000"/>
                </a:solidFill>
                <a:latin typeface="Comic Sans MS" pitchFamily="64" charset="0"/>
              </a:rPr>
              <a:t>   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4" charset="0"/>
              </a:rPr>
              <a:t> ~2.2</a:t>
            </a:r>
            <a:endParaRPr lang="en-US" sz="2400" baseline="30000" dirty="0" smtClean="0">
              <a:solidFill>
                <a:srgbClr val="FF0000"/>
              </a:solidFill>
              <a:latin typeface="Comic Sans MS" pitchFamily="6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Comic Sans MS" pitchFamily="64" charset="0"/>
              </a:rPr>
              <a:t>0</a:t>
            </a:r>
            <a:r>
              <a:rPr lang="en-US" sz="2400" baseline="30000" dirty="0">
                <a:solidFill>
                  <a:srgbClr val="FF0000"/>
                </a:solidFill>
                <a:latin typeface="Comic Sans MS" pitchFamily="64" charset="0"/>
              </a:rPr>
              <a:t>+-       </a:t>
            </a:r>
            <a:r>
              <a:rPr lang="en-US" sz="2400" baseline="30000" dirty="0" smtClean="0">
                <a:solidFill>
                  <a:srgbClr val="FF0000"/>
                </a:solidFill>
                <a:latin typeface="Comic Sans MS" pitchFamily="64" charset="0"/>
              </a:rPr>
              <a:t> ~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4" charset="0"/>
              </a:rPr>
              <a:t>2.2</a:t>
            </a:r>
            <a:endParaRPr lang="en-US" sz="2400" dirty="0">
              <a:solidFill>
                <a:srgbClr val="FF0000"/>
              </a:solidFill>
              <a:latin typeface="Comic Sans MS" pitchFamily="6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8311" y="2665353"/>
            <a:ext cx="2705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Lattice QCD Calculations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2264617" y="3065463"/>
            <a:ext cx="178330" cy="120032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42947" y="3261110"/>
            <a:ext cx="1817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the physical </a:t>
            </a:r>
            <a:r>
              <a:rPr lang="en-US" dirty="0" err="1" smtClean="0"/>
              <a:t>pion</a:t>
            </a:r>
            <a:r>
              <a:rPr lang="en-US" dirty="0" smtClean="0"/>
              <a:t> mass?</a:t>
            </a:r>
            <a:endParaRPr lang="en-US" dirty="0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73640" y="4517084"/>
            <a:ext cx="4138613" cy="15525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Comic Sans MS" pitchFamily="64" charset="0"/>
              </a:rPr>
              <a:t>In the charmonium sector:</a:t>
            </a:r>
          </a:p>
          <a:p>
            <a:r>
              <a:rPr lang="en-US" sz="2400" dirty="0">
                <a:solidFill>
                  <a:srgbClr val="333399"/>
                </a:solidFill>
                <a:latin typeface="Comic Sans MS" pitchFamily="64" charset="0"/>
              </a:rPr>
              <a:t>1</a:t>
            </a:r>
            <a:r>
              <a:rPr lang="en-US" sz="2400" baseline="30000" dirty="0">
                <a:solidFill>
                  <a:srgbClr val="333399"/>
                </a:solidFill>
                <a:latin typeface="Comic Sans MS" pitchFamily="64" charset="0"/>
              </a:rPr>
              <a:t>-+</a:t>
            </a:r>
            <a:r>
              <a:rPr lang="en-US" sz="2400" dirty="0">
                <a:solidFill>
                  <a:srgbClr val="333399"/>
                </a:solidFill>
                <a:latin typeface="Comic Sans MS" pitchFamily="64" charset="0"/>
              </a:rPr>
              <a:t>      4.39 </a:t>
            </a:r>
            <a:r>
              <a:rPr lang="en-US" sz="2400" dirty="0">
                <a:solidFill>
                  <a:srgbClr val="333399"/>
                </a:solidFill>
                <a:latin typeface="Comic Sans MS" pitchFamily="64" charset="0"/>
                <a:sym typeface="Symbol" pitchFamily="16" charset="2"/>
              </a:rPr>
              <a:t>0.08</a:t>
            </a:r>
          </a:p>
          <a:p>
            <a:r>
              <a:rPr lang="en-US" sz="2400" dirty="0">
                <a:solidFill>
                  <a:srgbClr val="333399"/>
                </a:solidFill>
                <a:latin typeface="Comic Sans MS" pitchFamily="64" charset="0"/>
                <a:sym typeface="Symbol" pitchFamily="16" charset="2"/>
              </a:rPr>
              <a:t>0</a:t>
            </a:r>
            <a:r>
              <a:rPr lang="en-US" sz="2400" baseline="30000" dirty="0">
                <a:solidFill>
                  <a:srgbClr val="333399"/>
                </a:solidFill>
                <a:latin typeface="Comic Sans MS" pitchFamily="64" charset="0"/>
                <a:sym typeface="Symbol" pitchFamily="16" charset="2"/>
              </a:rPr>
              <a:t>+-</a:t>
            </a:r>
            <a:r>
              <a:rPr lang="en-US" sz="2400" dirty="0">
                <a:solidFill>
                  <a:srgbClr val="333399"/>
                </a:solidFill>
                <a:latin typeface="Comic Sans MS" pitchFamily="64" charset="0"/>
                <a:sym typeface="Symbol" pitchFamily="16" charset="2"/>
              </a:rPr>
              <a:t>      4.61  0.11</a:t>
            </a:r>
          </a:p>
          <a:p>
            <a:endParaRPr lang="en-US" sz="2400" dirty="0">
              <a:latin typeface="Comic Sans MS" pitchFamily="64" charset="0"/>
              <a:sym typeface="Symbol" pitchFamily="16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5665" y="5884993"/>
            <a:ext cx="394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models predict exotic-QN hybrids.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141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779" y="139699"/>
            <a:ext cx="6665012" cy="48260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LQCD: The Spectrum of Mesons</a:t>
            </a:r>
            <a:endParaRPr lang="en-US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Content Placeholder 6" descr="lqcd_spectrum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1452" r="-11452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F3B9-89F0-7A49-8C3D-F3D72409BFA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126163"/>
            <a:ext cx="3070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Apple Casual"/>
              </a:rPr>
              <a:t>J.J.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  <a:latin typeface="Apple Casual"/>
              </a:rPr>
              <a:t>Dudek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Apple Casual"/>
              </a:rPr>
              <a:t> (et al.) arXiv:1004.4930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Apple Casu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6952" y="821048"/>
            <a:ext cx="5889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Apple Casual"/>
              </a:rPr>
              <a:t>Dynamical calculation of the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  <a:latin typeface="Apple Casual"/>
              </a:rPr>
              <a:t>isospin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Apple Casual"/>
              </a:rPr>
              <a:t>-one light-quark mesons.</a:t>
            </a:r>
            <a:endParaRPr lang="en-US" sz="1600" dirty="0">
              <a:solidFill>
                <a:schemeClr val="accent5">
                  <a:lumMod val="75000"/>
                </a:schemeClr>
              </a:solidFill>
              <a:latin typeface="Apple Casu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5186" y="5941497"/>
            <a:ext cx="41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r>
              <a:rPr lang="en-US" baseline="30000" dirty="0" smtClean="0"/>
              <a:t>PC</a:t>
            </a:r>
            <a:endParaRPr lang="en-US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6133381" y="5941497"/>
            <a:ext cx="41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r>
              <a:rPr lang="en-US" baseline="30000" dirty="0" smtClean="0"/>
              <a:t>PC</a:t>
            </a:r>
            <a:endParaRPr lang="en-US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7516196" y="5909231"/>
            <a:ext cx="41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r>
              <a:rPr lang="en-US" baseline="30000" dirty="0" smtClean="0"/>
              <a:t>PC</a:t>
            </a:r>
            <a:endParaRPr lang="en-US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6935530" y="5160661"/>
            <a:ext cx="820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(exotic)</a:t>
            </a:r>
            <a:endParaRPr lang="en-US" sz="1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538" y="1344613"/>
            <a:ext cx="2095500" cy="1778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950" y="1284288"/>
            <a:ext cx="2120900" cy="2286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6164" y="1319213"/>
            <a:ext cx="800100" cy="228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1344613"/>
            <a:ext cx="149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 identical quarks, </a:t>
            </a:r>
            <a:r>
              <a:rPr lang="en-US" sz="1400" dirty="0" err="1" smtClean="0"/>
              <a:t>pion</a:t>
            </a:r>
            <a:r>
              <a:rPr lang="en-US" sz="1400" dirty="0" smtClean="0"/>
              <a:t> mass~700MeV</a:t>
            </a:r>
          </a:p>
          <a:p>
            <a:endParaRPr lang="en-US" sz="1400" dirty="0" smtClean="0"/>
          </a:p>
          <a:p>
            <a:r>
              <a:rPr lang="en-US" sz="1400" dirty="0" smtClean="0"/>
              <a:t>Two lattice volumes.</a:t>
            </a:r>
          </a:p>
        </p:txBody>
      </p:sp>
    </p:spTree>
    <p:extLst>
      <p:ext uri="{BB962C8B-B14F-4D97-AF65-F5344CB8AC3E}">
        <p14:creationId xmlns:p14="http://schemas.microsoft.com/office/powerpoint/2010/main" val="202592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lqcd_spectrum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1452" r="-11452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F3B9-89F0-7A49-8C3D-F3D72409BFA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126163"/>
            <a:ext cx="3070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Apple Casual"/>
              </a:rPr>
              <a:t>J.J.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  <a:latin typeface="Apple Casual"/>
              </a:rPr>
              <a:t>Dudek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Apple Casual"/>
              </a:rPr>
              <a:t> (et al.) arXiv:1004.4930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Apple Casu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6952" y="821048"/>
            <a:ext cx="5889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Apple Casual"/>
              </a:rPr>
              <a:t>Dynamical calculation of the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  <a:latin typeface="Apple Casual"/>
              </a:rPr>
              <a:t>isospin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Apple Casual"/>
              </a:rPr>
              <a:t>-one light-quark mesons.</a:t>
            </a:r>
            <a:endParaRPr lang="en-US" sz="1600" dirty="0">
              <a:solidFill>
                <a:schemeClr val="accent5">
                  <a:lumMod val="75000"/>
                </a:schemeClr>
              </a:solidFill>
              <a:latin typeface="Apple Casu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5186" y="5941497"/>
            <a:ext cx="41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r>
              <a:rPr lang="en-US" baseline="30000" dirty="0" smtClean="0"/>
              <a:t>PC</a:t>
            </a:r>
            <a:endParaRPr lang="en-US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6133381" y="5941497"/>
            <a:ext cx="41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r>
              <a:rPr lang="en-US" baseline="30000" dirty="0" smtClean="0"/>
              <a:t>PC</a:t>
            </a:r>
            <a:endParaRPr lang="en-US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7516196" y="5909231"/>
            <a:ext cx="41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r>
              <a:rPr lang="en-US" baseline="30000" dirty="0" smtClean="0"/>
              <a:t>PC</a:t>
            </a:r>
            <a:endParaRPr lang="en-US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7013934" y="5314550"/>
            <a:ext cx="723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(exotic)</a:t>
            </a:r>
            <a:endParaRPr lang="en-US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538" y="1344613"/>
            <a:ext cx="2095500" cy="1778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950" y="1284288"/>
            <a:ext cx="2120900" cy="2286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6164" y="1319213"/>
            <a:ext cx="800100" cy="228600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2438" y="3736975"/>
            <a:ext cx="469900" cy="2159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1325" y="5380038"/>
            <a:ext cx="469900" cy="2159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0588" y="5076825"/>
            <a:ext cx="457200" cy="2159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5663" y="3457575"/>
            <a:ext cx="457200" cy="21590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7738" y="3178175"/>
            <a:ext cx="736600" cy="2159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41663" y="3200400"/>
            <a:ext cx="520700" cy="2159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4975" y="4064000"/>
            <a:ext cx="482600" cy="2159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94263" y="4098925"/>
            <a:ext cx="698500" cy="215900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33381" y="2439988"/>
            <a:ext cx="482600" cy="215900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43513" y="2439988"/>
            <a:ext cx="698500" cy="215900"/>
          </a:xfrm>
          <a:prstGeom prst="rect">
            <a:avLst/>
          </a:prstGeom>
        </p:spPr>
      </p:pic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30438" y="2024063"/>
            <a:ext cx="736600" cy="215900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51100" y="1524000"/>
            <a:ext cx="736600" cy="215900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11325" y="2408238"/>
            <a:ext cx="469900" cy="215900"/>
          </a:xfrm>
          <a:prstGeom prst="rect">
            <a:avLst/>
          </a:prstGeom>
        </p:spPr>
      </p:pic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43113" y="1593850"/>
            <a:ext cx="457200" cy="215900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165475" y="1989138"/>
            <a:ext cx="520700" cy="215900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27413" y="1476375"/>
            <a:ext cx="508000" cy="2159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7007" y="2301945"/>
            <a:ext cx="125542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Extra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tates ???    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333500" y="2408238"/>
            <a:ext cx="6857939" cy="52778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711325" y="4314825"/>
            <a:ext cx="5978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Large overlap with non-trivial operators in the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gluonic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fields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5832" y="3736975"/>
            <a:ext cx="4549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r>
              <a:rPr lang="en-US" baseline="30000" dirty="0" smtClean="0"/>
              <a:t>-+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—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-+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+-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++</a:t>
            </a:r>
            <a:endParaRPr lang="en-US" baseline="30000" dirty="0"/>
          </a:p>
        </p:txBody>
      </p:sp>
      <p:sp>
        <p:nvSpPr>
          <p:cNvPr id="44" name="TextBox 43"/>
          <p:cNvSpPr txBox="1"/>
          <p:nvPr/>
        </p:nvSpPr>
        <p:spPr>
          <a:xfrm>
            <a:off x="0" y="3178175"/>
            <a:ext cx="1287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Non-exotic</a:t>
            </a:r>
          </a:p>
          <a:p>
            <a:r>
              <a:rPr lang="en-US" dirty="0" smtClean="0"/>
              <a:t>QN hybrids.</a:t>
            </a:r>
            <a:endParaRPr lang="en-US" dirty="0"/>
          </a:p>
        </p:txBody>
      </p:sp>
      <p:cxnSp>
        <p:nvCxnSpPr>
          <p:cNvPr id="46" name="Straight Arrow Connector 45"/>
          <p:cNvCxnSpPr>
            <a:stCxn id="43" idx="3"/>
          </p:cNvCxnSpPr>
          <p:nvPr/>
        </p:nvCxnSpPr>
        <p:spPr>
          <a:xfrm flipV="1">
            <a:off x="710779" y="2624138"/>
            <a:ext cx="2694407" cy="18515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710779" y="2736056"/>
            <a:ext cx="1519659" cy="14430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 flipH="1" flipV="1">
            <a:off x="702626" y="2944176"/>
            <a:ext cx="1016853" cy="10005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710779" y="139699"/>
            <a:ext cx="6665012" cy="48260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LQCD: The Spectrum of Mesons</a:t>
            </a:r>
            <a:endParaRPr lang="en-US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79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lqcd_spectrum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1452" r="-11452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F3B9-89F0-7A49-8C3D-F3D72409BFA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126163"/>
            <a:ext cx="3070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Apple Casual"/>
              </a:rPr>
              <a:t>J.J.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  <a:latin typeface="Apple Casual"/>
              </a:rPr>
              <a:t>Dudek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Apple Casual"/>
              </a:rPr>
              <a:t> (et al.) arXiv:1004.4930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Apple Casu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6952" y="821048"/>
            <a:ext cx="5889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Apple Casual"/>
              </a:rPr>
              <a:t>Dynamical calculation of the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  <a:latin typeface="Apple Casual"/>
              </a:rPr>
              <a:t>isospin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Apple Casual"/>
              </a:rPr>
              <a:t>-one light-quark mesons.</a:t>
            </a:r>
            <a:endParaRPr lang="en-US" sz="1600" dirty="0">
              <a:solidFill>
                <a:schemeClr val="accent5">
                  <a:lumMod val="75000"/>
                </a:schemeClr>
              </a:solidFill>
              <a:latin typeface="Apple Casu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5186" y="5941497"/>
            <a:ext cx="41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r>
              <a:rPr lang="en-US" baseline="30000" dirty="0" smtClean="0"/>
              <a:t>PC</a:t>
            </a:r>
            <a:endParaRPr lang="en-US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6133381" y="5941497"/>
            <a:ext cx="41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r>
              <a:rPr lang="en-US" baseline="30000" dirty="0" smtClean="0"/>
              <a:t>PC</a:t>
            </a:r>
            <a:endParaRPr lang="en-US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7516196" y="5909231"/>
            <a:ext cx="41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r>
              <a:rPr lang="en-US" baseline="30000" dirty="0" smtClean="0"/>
              <a:t>PC</a:t>
            </a:r>
            <a:endParaRPr lang="en-US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7013934" y="5314550"/>
            <a:ext cx="723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(exotic)</a:t>
            </a:r>
            <a:endParaRPr lang="en-US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538" y="1344613"/>
            <a:ext cx="2095500" cy="1778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950" y="1284288"/>
            <a:ext cx="2120900" cy="2286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6164" y="1319213"/>
            <a:ext cx="800100" cy="228600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2438" y="3736975"/>
            <a:ext cx="469900" cy="2159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1325" y="5380038"/>
            <a:ext cx="469900" cy="2159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0588" y="5076825"/>
            <a:ext cx="457200" cy="2159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5663" y="3457575"/>
            <a:ext cx="457200" cy="21590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7738" y="3178175"/>
            <a:ext cx="736600" cy="2159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41663" y="3200400"/>
            <a:ext cx="520700" cy="2159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4975" y="4064000"/>
            <a:ext cx="482600" cy="2159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94263" y="4098925"/>
            <a:ext cx="698500" cy="215900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33381" y="2439988"/>
            <a:ext cx="482600" cy="215900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43513" y="2439988"/>
            <a:ext cx="698500" cy="215900"/>
          </a:xfrm>
          <a:prstGeom prst="rect">
            <a:avLst/>
          </a:prstGeom>
        </p:spPr>
      </p:pic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30438" y="2024063"/>
            <a:ext cx="736600" cy="215900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51100" y="1524000"/>
            <a:ext cx="736600" cy="215900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11325" y="2408238"/>
            <a:ext cx="469900" cy="215900"/>
          </a:xfrm>
          <a:prstGeom prst="rect">
            <a:avLst/>
          </a:prstGeom>
        </p:spPr>
      </p:pic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43113" y="1593850"/>
            <a:ext cx="457200" cy="215900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165475" y="1989138"/>
            <a:ext cx="520700" cy="215900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27413" y="1476375"/>
            <a:ext cx="508000" cy="2159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7007" y="2301945"/>
            <a:ext cx="125542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Extra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tates ???    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333500" y="2408238"/>
            <a:ext cx="6857939" cy="52778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711325" y="4314825"/>
            <a:ext cx="5978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Large overlap with non-trivial operators in the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gluonic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fields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5832" y="3736975"/>
            <a:ext cx="4549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r>
              <a:rPr lang="en-US" baseline="30000" dirty="0" smtClean="0"/>
              <a:t>-+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—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-+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+-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++</a:t>
            </a:r>
            <a:endParaRPr lang="en-US" baseline="30000" dirty="0"/>
          </a:p>
        </p:txBody>
      </p:sp>
      <p:sp>
        <p:nvSpPr>
          <p:cNvPr id="44" name="TextBox 43"/>
          <p:cNvSpPr txBox="1"/>
          <p:nvPr/>
        </p:nvSpPr>
        <p:spPr>
          <a:xfrm>
            <a:off x="0" y="3178175"/>
            <a:ext cx="1287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Non-exotic</a:t>
            </a:r>
          </a:p>
          <a:p>
            <a:r>
              <a:rPr lang="en-US" dirty="0" smtClean="0"/>
              <a:t>QN hybrids.</a:t>
            </a:r>
            <a:endParaRPr lang="en-US" dirty="0"/>
          </a:p>
        </p:txBody>
      </p:sp>
      <p:cxnSp>
        <p:nvCxnSpPr>
          <p:cNvPr id="46" name="Straight Arrow Connector 45"/>
          <p:cNvCxnSpPr>
            <a:stCxn id="43" idx="3"/>
          </p:cNvCxnSpPr>
          <p:nvPr/>
        </p:nvCxnSpPr>
        <p:spPr>
          <a:xfrm flipV="1">
            <a:off x="710779" y="2624138"/>
            <a:ext cx="2694407" cy="18515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710779" y="2736056"/>
            <a:ext cx="1519659" cy="14430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 flipH="1" flipV="1">
            <a:off x="702626" y="2944176"/>
            <a:ext cx="1016853" cy="10005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710779" y="139699"/>
            <a:ext cx="6665012" cy="48260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LQCD: The Spectrum of Mesons</a:t>
            </a:r>
            <a:endParaRPr lang="en-US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419850" y="1159602"/>
            <a:ext cx="2171701" cy="2234473"/>
          </a:xfrm>
          <a:prstGeom prst="ellipse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3187700" y="3567738"/>
            <a:ext cx="5116513" cy="2340769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>
              <a:rot lat="1080000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6890" y="4475639"/>
            <a:ext cx="4979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This does not look like the flux-tube spectrum. At first glance, it looks more like the bag model predictions?</a:t>
            </a:r>
            <a:endParaRPr lang="en-US" sz="20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67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5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5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5DDD-51FE-B842-BE79-CFB3167BA970}" type="slidenum">
              <a:rPr lang="en-US"/>
              <a:pPr/>
              <a:t>29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203700" cy="571500"/>
          </a:xfrm>
        </p:spPr>
        <p:txBody>
          <a:bodyPr/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Looking for Hybrids</a:t>
            </a:r>
          </a:p>
        </p:txBody>
      </p:sp>
      <p:grpSp>
        <p:nvGrpSpPr>
          <p:cNvPr id="44053" name="Group 21"/>
          <p:cNvGrpSpPr>
            <a:grpSpLocks/>
          </p:cNvGrpSpPr>
          <p:nvPr/>
        </p:nvGrpSpPr>
        <p:grpSpPr bwMode="auto">
          <a:xfrm>
            <a:off x="6181725" y="0"/>
            <a:ext cx="2767013" cy="3046413"/>
            <a:chOff x="3390" y="381"/>
            <a:chExt cx="1743" cy="1919"/>
          </a:xfrm>
        </p:grpSpPr>
        <p:grpSp>
          <p:nvGrpSpPr>
            <p:cNvPr id="44051" name="Group 19"/>
            <p:cNvGrpSpPr>
              <a:grpSpLocks/>
            </p:cNvGrpSpPr>
            <p:nvPr/>
          </p:nvGrpSpPr>
          <p:grpSpPr bwMode="auto">
            <a:xfrm>
              <a:off x="3541" y="840"/>
              <a:ext cx="1592" cy="1460"/>
              <a:chOff x="701" y="1520"/>
              <a:chExt cx="1592" cy="1460"/>
            </a:xfrm>
          </p:grpSpPr>
          <p:sp>
            <p:nvSpPr>
              <p:cNvPr id="44038" name="Line 6"/>
              <p:cNvSpPr>
                <a:spLocks noChangeShapeType="1"/>
              </p:cNvSpPr>
              <p:nvPr/>
            </p:nvSpPr>
            <p:spPr bwMode="auto">
              <a:xfrm>
                <a:off x="960" y="1992"/>
                <a:ext cx="53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39" name="Line 7"/>
              <p:cNvSpPr>
                <a:spLocks noChangeShapeType="1"/>
              </p:cNvSpPr>
              <p:nvPr/>
            </p:nvSpPr>
            <p:spPr bwMode="auto">
              <a:xfrm>
                <a:off x="928" y="2472"/>
                <a:ext cx="53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4037" name="Group 5"/>
              <p:cNvGrpSpPr>
                <a:grpSpLocks/>
              </p:cNvGrpSpPr>
              <p:nvPr/>
            </p:nvGrpSpPr>
            <p:grpSpPr bwMode="auto">
              <a:xfrm>
                <a:off x="701" y="1856"/>
                <a:ext cx="288" cy="692"/>
                <a:chOff x="701" y="1856"/>
                <a:chExt cx="288" cy="692"/>
              </a:xfrm>
            </p:grpSpPr>
            <p:sp>
              <p:nvSpPr>
                <p:cNvPr id="44035" name="Oval 3"/>
                <p:cNvSpPr>
                  <a:spLocks noChangeArrowheads="1"/>
                </p:cNvSpPr>
                <p:nvPr/>
              </p:nvSpPr>
              <p:spPr bwMode="auto">
                <a:xfrm>
                  <a:off x="736" y="1856"/>
                  <a:ext cx="248" cy="680"/>
                </a:xfrm>
                <a:prstGeom prst="ellipse">
                  <a:avLst/>
                </a:prstGeom>
                <a:solidFill>
                  <a:srgbClr val="99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36" name="Text Box 4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502" y="2061"/>
                  <a:ext cx="68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/>
                    <a:t>Meson</a:t>
                  </a:r>
                </a:p>
              </p:txBody>
            </p:sp>
          </p:grpSp>
          <p:sp>
            <p:nvSpPr>
              <p:cNvPr id="44040" name="Line 8"/>
              <p:cNvSpPr>
                <a:spLocks noChangeShapeType="1"/>
              </p:cNvSpPr>
              <p:nvPr/>
            </p:nvSpPr>
            <p:spPr bwMode="auto">
              <a:xfrm>
                <a:off x="1464" y="2472"/>
                <a:ext cx="496" cy="28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41" name="Line 9"/>
              <p:cNvSpPr>
                <a:spLocks noChangeShapeType="1"/>
              </p:cNvSpPr>
              <p:nvPr/>
            </p:nvSpPr>
            <p:spPr bwMode="auto">
              <a:xfrm rot="18520701">
                <a:off x="1512" y="1744"/>
                <a:ext cx="496" cy="28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44" name="Freeform 12"/>
              <p:cNvSpPr>
                <a:spLocks/>
              </p:cNvSpPr>
              <p:nvPr/>
            </p:nvSpPr>
            <p:spPr bwMode="auto">
              <a:xfrm>
                <a:off x="1523" y="1968"/>
                <a:ext cx="541" cy="624"/>
              </a:xfrm>
              <a:custGeom>
                <a:avLst/>
                <a:gdLst/>
                <a:ahLst/>
                <a:cxnLst>
                  <a:cxn ang="0">
                    <a:pos x="541" y="0"/>
                  </a:cxn>
                  <a:cxn ang="0">
                    <a:pos x="85" y="168"/>
                  </a:cxn>
                  <a:cxn ang="0">
                    <a:pos x="29" y="240"/>
                  </a:cxn>
                  <a:cxn ang="0">
                    <a:pos x="37" y="368"/>
                  </a:cxn>
                  <a:cxn ang="0">
                    <a:pos x="149" y="456"/>
                  </a:cxn>
                  <a:cxn ang="0">
                    <a:pos x="429" y="624"/>
                  </a:cxn>
                </a:cxnLst>
                <a:rect l="0" t="0" r="r" b="b"/>
                <a:pathLst>
                  <a:path w="541" h="624">
                    <a:moveTo>
                      <a:pt x="541" y="0"/>
                    </a:moveTo>
                    <a:cubicBezTo>
                      <a:pt x="355" y="64"/>
                      <a:pt x="170" y="128"/>
                      <a:pt x="85" y="168"/>
                    </a:cubicBezTo>
                    <a:cubicBezTo>
                      <a:pt x="0" y="208"/>
                      <a:pt x="37" y="207"/>
                      <a:pt x="29" y="240"/>
                    </a:cubicBezTo>
                    <a:cubicBezTo>
                      <a:pt x="21" y="273"/>
                      <a:pt x="17" y="332"/>
                      <a:pt x="37" y="368"/>
                    </a:cubicBezTo>
                    <a:cubicBezTo>
                      <a:pt x="57" y="404"/>
                      <a:pt x="84" y="413"/>
                      <a:pt x="149" y="456"/>
                    </a:cubicBezTo>
                    <a:cubicBezTo>
                      <a:pt x="214" y="499"/>
                      <a:pt x="321" y="561"/>
                      <a:pt x="429" y="624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4045" name="Group 13"/>
              <p:cNvGrpSpPr>
                <a:grpSpLocks/>
              </p:cNvGrpSpPr>
              <p:nvPr/>
            </p:nvGrpSpPr>
            <p:grpSpPr bwMode="auto">
              <a:xfrm>
                <a:off x="1893" y="2288"/>
                <a:ext cx="288" cy="692"/>
                <a:chOff x="701" y="1856"/>
                <a:chExt cx="288" cy="692"/>
              </a:xfrm>
            </p:grpSpPr>
            <p:sp>
              <p:nvSpPr>
                <p:cNvPr id="44046" name="Oval 14"/>
                <p:cNvSpPr>
                  <a:spLocks noChangeArrowheads="1"/>
                </p:cNvSpPr>
                <p:nvPr/>
              </p:nvSpPr>
              <p:spPr bwMode="auto">
                <a:xfrm>
                  <a:off x="736" y="1856"/>
                  <a:ext cx="248" cy="680"/>
                </a:xfrm>
                <a:prstGeom prst="ellipse">
                  <a:avLst/>
                </a:prstGeom>
                <a:solidFill>
                  <a:srgbClr val="99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47" name="Text Box 15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502" y="2061"/>
                  <a:ext cx="68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/>
                    <a:t>Meson</a:t>
                  </a:r>
                </a:p>
              </p:txBody>
            </p:sp>
          </p:grpSp>
          <p:grpSp>
            <p:nvGrpSpPr>
              <p:cNvPr id="44048" name="Group 16"/>
              <p:cNvGrpSpPr>
                <a:grpSpLocks/>
              </p:cNvGrpSpPr>
              <p:nvPr/>
            </p:nvGrpSpPr>
            <p:grpSpPr bwMode="auto">
              <a:xfrm rot="-1331629">
                <a:off x="2005" y="1520"/>
                <a:ext cx="288" cy="692"/>
                <a:chOff x="701" y="1856"/>
                <a:chExt cx="288" cy="692"/>
              </a:xfrm>
            </p:grpSpPr>
            <p:sp>
              <p:nvSpPr>
                <p:cNvPr id="44049" name="Oval 17"/>
                <p:cNvSpPr>
                  <a:spLocks noChangeArrowheads="1"/>
                </p:cNvSpPr>
                <p:nvPr/>
              </p:nvSpPr>
              <p:spPr bwMode="auto">
                <a:xfrm>
                  <a:off x="736" y="1856"/>
                  <a:ext cx="248" cy="680"/>
                </a:xfrm>
                <a:prstGeom prst="ellipse">
                  <a:avLst/>
                </a:prstGeom>
                <a:solidFill>
                  <a:srgbClr val="99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50" name="Text Box 18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502" y="2061"/>
                  <a:ext cx="68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/>
                    <a:t>Meson</a:t>
                  </a:r>
                </a:p>
              </p:txBody>
            </p:sp>
          </p:grpSp>
        </p:grpSp>
        <p:sp>
          <p:nvSpPr>
            <p:cNvPr id="44052" name="Text Box 20"/>
            <p:cNvSpPr txBox="1">
              <a:spLocks noChangeArrowheads="1"/>
            </p:cNvSpPr>
            <p:nvPr/>
          </p:nvSpPr>
          <p:spPr bwMode="auto">
            <a:xfrm>
              <a:off x="3390" y="381"/>
              <a:ext cx="17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CC0066"/>
                  </a:solidFill>
                </a:rPr>
                <a:t>Decay Predictions</a:t>
              </a:r>
            </a:p>
          </p:txBody>
        </p:sp>
      </p:grpSp>
      <p:grpSp>
        <p:nvGrpSpPr>
          <p:cNvPr id="44056" name="Group 24"/>
          <p:cNvGrpSpPr>
            <a:grpSpLocks/>
          </p:cNvGrpSpPr>
          <p:nvPr/>
        </p:nvGrpSpPr>
        <p:grpSpPr bwMode="auto">
          <a:xfrm>
            <a:off x="6146800" y="2159000"/>
            <a:ext cx="831850" cy="528638"/>
            <a:chOff x="3072" y="2376"/>
            <a:chExt cx="524" cy="333"/>
          </a:xfrm>
        </p:grpSpPr>
        <p:sp>
          <p:nvSpPr>
            <p:cNvPr id="44054" name="Line 22"/>
            <p:cNvSpPr>
              <a:spLocks noChangeShapeType="1"/>
            </p:cNvSpPr>
            <p:nvPr/>
          </p:nvSpPr>
          <p:spPr bwMode="auto">
            <a:xfrm flipV="1">
              <a:off x="3072" y="2376"/>
              <a:ext cx="0" cy="312"/>
            </a:xfrm>
            <a:prstGeom prst="line">
              <a:avLst/>
            </a:prstGeom>
            <a:noFill/>
            <a:ln w="50800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5" name="Text Box 23"/>
            <p:cNvSpPr txBox="1">
              <a:spLocks noChangeArrowheads="1"/>
            </p:cNvSpPr>
            <p:nvPr/>
          </p:nvSpPr>
          <p:spPr bwMode="auto">
            <a:xfrm>
              <a:off x="3134" y="2421"/>
              <a:ext cx="4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9966FF"/>
                  </a:solidFill>
                </a:rPr>
                <a:t>L</a:t>
              </a:r>
              <a:r>
                <a:rPr lang="en-US" baseline="-25000">
                  <a:solidFill>
                    <a:srgbClr val="9966FF"/>
                  </a:solidFill>
                </a:rPr>
                <a:t>glue</a:t>
              </a:r>
            </a:p>
          </p:txBody>
        </p:sp>
      </p:grpSp>
      <p:grpSp>
        <p:nvGrpSpPr>
          <p:cNvPr id="44060" name="Group 28"/>
          <p:cNvGrpSpPr>
            <a:grpSpLocks/>
          </p:cNvGrpSpPr>
          <p:nvPr/>
        </p:nvGrpSpPr>
        <p:grpSpPr bwMode="auto">
          <a:xfrm>
            <a:off x="7124700" y="1816100"/>
            <a:ext cx="317500" cy="1270000"/>
            <a:chOff x="4488" y="1144"/>
            <a:chExt cx="200" cy="800"/>
          </a:xfrm>
        </p:grpSpPr>
        <p:sp>
          <p:nvSpPr>
            <p:cNvPr id="44057" name="Line 25"/>
            <p:cNvSpPr>
              <a:spLocks noChangeShapeType="1"/>
            </p:cNvSpPr>
            <p:nvPr/>
          </p:nvSpPr>
          <p:spPr bwMode="auto">
            <a:xfrm flipV="1">
              <a:off x="4688" y="1144"/>
              <a:ext cx="0" cy="248"/>
            </a:xfrm>
            <a:prstGeom prst="line">
              <a:avLst/>
            </a:prstGeom>
            <a:noFill/>
            <a:ln w="50800">
              <a:solidFill>
                <a:srgbClr val="CC0066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8" name="Line 26"/>
            <p:cNvSpPr>
              <a:spLocks noChangeShapeType="1"/>
            </p:cNvSpPr>
            <p:nvPr/>
          </p:nvSpPr>
          <p:spPr bwMode="auto">
            <a:xfrm flipV="1">
              <a:off x="4488" y="1696"/>
              <a:ext cx="1" cy="248"/>
            </a:xfrm>
            <a:prstGeom prst="line">
              <a:avLst/>
            </a:prstGeom>
            <a:noFill/>
            <a:ln w="50800">
              <a:solidFill>
                <a:srgbClr val="CC0066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9" name="Line 27"/>
            <p:cNvSpPr>
              <a:spLocks noChangeShapeType="1"/>
            </p:cNvSpPr>
            <p:nvPr/>
          </p:nvSpPr>
          <p:spPr bwMode="auto">
            <a:xfrm flipV="1">
              <a:off x="4600" y="1472"/>
              <a:ext cx="0" cy="248"/>
            </a:xfrm>
            <a:prstGeom prst="line">
              <a:avLst/>
            </a:prstGeom>
            <a:noFill/>
            <a:ln w="50800">
              <a:solidFill>
                <a:srgbClr val="CC0066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063" name="Group 31"/>
          <p:cNvGrpSpPr>
            <a:grpSpLocks/>
          </p:cNvGrpSpPr>
          <p:nvPr/>
        </p:nvGrpSpPr>
        <p:grpSpPr bwMode="auto">
          <a:xfrm>
            <a:off x="7200900" y="2425700"/>
            <a:ext cx="228600" cy="254000"/>
            <a:chOff x="1184" y="2864"/>
            <a:chExt cx="144" cy="160"/>
          </a:xfrm>
        </p:grpSpPr>
        <p:sp>
          <p:nvSpPr>
            <p:cNvPr id="44061" name="Line 29"/>
            <p:cNvSpPr>
              <a:spLocks noChangeShapeType="1"/>
            </p:cNvSpPr>
            <p:nvPr/>
          </p:nvSpPr>
          <p:spPr bwMode="auto">
            <a:xfrm>
              <a:off x="1184" y="2880"/>
              <a:ext cx="144" cy="14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2" name="Line 30"/>
            <p:cNvSpPr>
              <a:spLocks noChangeShapeType="1"/>
            </p:cNvSpPr>
            <p:nvPr/>
          </p:nvSpPr>
          <p:spPr bwMode="auto">
            <a:xfrm flipH="1">
              <a:off x="1184" y="2864"/>
              <a:ext cx="128" cy="15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064" name="Text Box 32"/>
          <p:cNvSpPr txBox="1">
            <a:spLocks noChangeArrowheads="1"/>
          </p:cNvSpPr>
          <p:nvPr/>
        </p:nvSpPr>
        <p:spPr bwMode="auto">
          <a:xfrm>
            <a:off x="5162550" y="2986088"/>
            <a:ext cx="3981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66"/>
                </a:solidFill>
              </a:rPr>
              <a:t>Angular momentum</a:t>
            </a:r>
          </a:p>
          <a:p>
            <a:r>
              <a:rPr lang="en-US" sz="2000">
                <a:solidFill>
                  <a:srgbClr val="CC0066"/>
                </a:solidFill>
              </a:rPr>
              <a:t>in the gluon flux stays confined</a:t>
            </a:r>
            <a:r>
              <a:rPr lang="en-US"/>
              <a:t>.</a:t>
            </a:r>
          </a:p>
        </p:txBody>
      </p:sp>
      <p:sp>
        <p:nvSpPr>
          <p:cNvPr id="44065" name="Text Box 33"/>
          <p:cNvSpPr txBox="1">
            <a:spLocks noChangeArrowheads="1"/>
          </p:cNvSpPr>
          <p:nvPr/>
        </p:nvSpPr>
        <p:spPr bwMode="auto">
          <a:xfrm>
            <a:off x="185738" y="5980113"/>
            <a:ext cx="7627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This leads to complicated multi-particle final states.</a:t>
            </a:r>
          </a:p>
        </p:txBody>
      </p:sp>
      <p:sp>
        <p:nvSpPr>
          <p:cNvPr id="44066" name="Text Box 34"/>
          <p:cNvSpPr txBox="1">
            <a:spLocks noChangeArrowheads="1"/>
          </p:cNvSpPr>
          <p:nvPr/>
        </p:nvSpPr>
        <p:spPr bwMode="auto">
          <a:xfrm>
            <a:off x="177800" y="798513"/>
            <a:ext cx="3243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  </a:t>
            </a:r>
            <a:r>
              <a:rPr lang="en-US">
                <a:solidFill>
                  <a:schemeClr val="accent2"/>
                </a:solidFill>
              </a:rPr>
              <a:t>Analysis Method</a:t>
            </a:r>
          </a:p>
          <a:p>
            <a:r>
              <a:rPr lang="en-US">
                <a:solidFill>
                  <a:srgbClr val="CC0066"/>
                </a:solidFill>
              </a:rPr>
              <a:t>Partial Wave Analysis</a:t>
            </a:r>
          </a:p>
        </p:txBody>
      </p:sp>
      <p:sp>
        <p:nvSpPr>
          <p:cNvPr id="44067" name="Text Box 35"/>
          <p:cNvSpPr txBox="1">
            <a:spLocks noChangeArrowheads="1"/>
          </p:cNvSpPr>
          <p:nvPr/>
        </p:nvSpPr>
        <p:spPr bwMode="auto">
          <a:xfrm>
            <a:off x="220663" y="1704975"/>
            <a:ext cx="42941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6666FF"/>
                </a:solidFill>
              </a:rPr>
              <a:t>Fit n-D angular distributions</a:t>
            </a:r>
          </a:p>
          <a:p>
            <a:r>
              <a:rPr lang="en-US">
                <a:solidFill>
                  <a:schemeClr val="accent2"/>
                </a:solidFill>
              </a:rPr>
              <a:t>Fit Models of production and</a:t>
            </a:r>
          </a:p>
          <a:p>
            <a:r>
              <a:rPr lang="en-US">
                <a:solidFill>
                  <a:schemeClr val="accent2"/>
                </a:solidFill>
              </a:rPr>
              <a:t>      decay of resonances</a:t>
            </a:r>
            <a:r>
              <a:rPr lang="en-US"/>
              <a:t>.</a:t>
            </a:r>
          </a:p>
        </p:txBody>
      </p:sp>
      <p:grpSp>
        <p:nvGrpSpPr>
          <p:cNvPr id="44069" name="Group 37"/>
          <p:cNvGrpSpPr>
            <a:grpSpLocks/>
          </p:cNvGrpSpPr>
          <p:nvPr/>
        </p:nvGrpSpPr>
        <p:grpSpPr bwMode="auto">
          <a:xfrm>
            <a:off x="1697038" y="3698875"/>
            <a:ext cx="7446962" cy="2209800"/>
            <a:chOff x="0" y="2592"/>
            <a:chExt cx="4691" cy="1392"/>
          </a:xfrm>
        </p:grpSpPr>
        <p:sp>
          <p:nvSpPr>
            <p:cNvPr id="44070" name="Text Box 38"/>
            <p:cNvSpPr txBox="1">
              <a:spLocks noChangeArrowheads="1"/>
            </p:cNvSpPr>
            <p:nvPr/>
          </p:nvSpPr>
          <p:spPr bwMode="auto">
            <a:xfrm>
              <a:off x="0" y="2640"/>
              <a:ext cx="16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  <a:latin typeface="Symbol" charset="2"/>
                </a:rPr>
                <a:t>p</a:t>
              </a:r>
              <a:r>
                <a:rPr lang="en-US" b="1" baseline="-25000">
                  <a:solidFill>
                    <a:srgbClr val="008000"/>
                  </a:solidFill>
                </a:rPr>
                <a:t>1</a:t>
              </a:r>
              <a:r>
                <a:rPr lang="en-US">
                  <a:solidFill>
                    <a:srgbClr val="008000"/>
                  </a:solidFill>
                </a:rPr>
                <a:t>  I</a:t>
              </a:r>
              <a:r>
                <a:rPr lang="en-US" b="1" baseline="30000">
                  <a:solidFill>
                    <a:srgbClr val="008000"/>
                  </a:solidFill>
                </a:rPr>
                <a:t>G</a:t>
              </a:r>
              <a:r>
                <a:rPr lang="en-US">
                  <a:solidFill>
                    <a:srgbClr val="008000"/>
                  </a:solidFill>
                </a:rPr>
                <a:t>(J</a:t>
              </a:r>
              <a:r>
                <a:rPr lang="en-US" b="1" baseline="30000">
                  <a:solidFill>
                    <a:srgbClr val="008000"/>
                  </a:solidFill>
                </a:rPr>
                <a:t>PC</a:t>
              </a:r>
              <a:r>
                <a:rPr lang="en-US">
                  <a:solidFill>
                    <a:srgbClr val="008000"/>
                  </a:solidFill>
                </a:rPr>
                <a:t>)=1</a:t>
              </a:r>
              <a:r>
                <a:rPr lang="en-US" b="1" baseline="30000">
                  <a:solidFill>
                    <a:srgbClr val="008000"/>
                  </a:solidFill>
                </a:rPr>
                <a:t>-</a:t>
              </a:r>
              <a:r>
                <a:rPr lang="en-US">
                  <a:solidFill>
                    <a:srgbClr val="008000"/>
                  </a:solidFill>
                </a:rPr>
                <a:t>(1</a:t>
              </a:r>
              <a:r>
                <a:rPr lang="en-US" b="1" baseline="30000">
                  <a:solidFill>
                    <a:srgbClr val="008000"/>
                  </a:solidFill>
                </a:rPr>
                <a:t>-+</a:t>
              </a:r>
              <a:r>
                <a:rPr lang="en-US">
                  <a:solidFill>
                    <a:srgbClr val="008000"/>
                  </a:solidFill>
                </a:rPr>
                <a:t>)</a:t>
              </a:r>
            </a:p>
          </p:txBody>
        </p:sp>
        <p:sp>
          <p:nvSpPr>
            <p:cNvPr id="44071" name="Text Box 39"/>
            <p:cNvSpPr txBox="1">
              <a:spLocks noChangeArrowheads="1"/>
            </p:cNvSpPr>
            <p:nvPr/>
          </p:nvSpPr>
          <p:spPr bwMode="auto">
            <a:xfrm>
              <a:off x="2880" y="3504"/>
              <a:ext cx="17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800000"/>
                  </a:solidFill>
                  <a:latin typeface="Symbol" charset="2"/>
                </a:rPr>
                <a:t>h</a:t>
              </a:r>
              <a:r>
                <a:rPr lang="en-US" b="1" baseline="30000">
                  <a:solidFill>
                    <a:srgbClr val="800000"/>
                  </a:solidFill>
                </a:rPr>
                <a:t>’</a:t>
              </a:r>
              <a:r>
                <a:rPr lang="en-US" b="1" baseline="-25000">
                  <a:solidFill>
                    <a:srgbClr val="800000"/>
                  </a:solidFill>
                </a:rPr>
                <a:t>1</a:t>
              </a:r>
              <a:r>
                <a:rPr lang="en-US">
                  <a:solidFill>
                    <a:srgbClr val="800000"/>
                  </a:solidFill>
                </a:rPr>
                <a:t>  I</a:t>
              </a:r>
              <a:r>
                <a:rPr lang="en-US" b="1" baseline="30000">
                  <a:solidFill>
                    <a:srgbClr val="800000"/>
                  </a:solidFill>
                </a:rPr>
                <a:t>G</a:t>
              </a:r>
              <a:r>
                <a:rPr lang="en-US">
                  <a:solidFill>
                    <a:srgbClr val="800000"/>
                  </a:solidFill>
                </a:rPr>
                <a:t>(J</a:t>
              </a:r>
              <a:r>
                <a:rPr lang="en-US" b="1" baseline="30000">
                  <a:solidFill>
                    <a:srgbClr val="800000"/>
                  </a:solidFill>
                </a:rPr>
                <a:t>PC</a:t>
              </a:r>
              <a:r>
                <a:rPr lang="en-US">
                  <a:solidFill>
                    <a:srgbClr val="800000"/>
                  </a:solidFill>
                </a:rPr>
                <a:t>)=0</a:t>
              </a:r>
              <a:r>
                <a:rPr lang="en-US" b="1" baseline="30000">
                  <a:solidFill>
                    <a:srgbClr val="800000"/>
                  </a:solidFill>
                </a:rPr>
                <a:t>+</a:t>
              </a:r>
              <a:r>
                <a:rPr lang="en-US">
                  <a:solidFill>
                    <a:srgbClr val="800000"/>
                  </a:solidFill>
                </a:rPr>
                <a:t>(1</a:t>
              </a:r>
              <a:r>
                <a:rPr lang="en-US" b="1" baseline="30000">
                  <a:solidFill>
                    <a:srgbClr val="800000"/>
                  </a:solidFill>
                </a:rPr>
                <a:t>-+</a:t>
              </a:r>
              <a:r>
                <a:rPr lang="en-US">
                  <a:solidFill>
                    <a:srgbClr val="800000"/>
                  </a:solidFill>
                </a:rPr>
                <a:t>) </a:t>
              </a:r>
            </a:p>
          </p:txBody>
        </p:sp>
        <p:grpSp>
          <p:nvGrpSpPr>
            <p:cNvPr id="44072" name="Group 40"/>
            <p:cNvGrpSpPr>
              <a:grpSpLocks/>
            </p:cNvGrpSpPr>
            <p:nvPr/>
          </p:nvGrpSpPr>
          <p:grpSpPr bwMode="auto">
            <a:xfrm>
              <a:off x="1440" y="2592"/>
              <a:ext cx="1248" cy="1056"/>
              <a:chOff x="2976" y="720"/>
              <a:chExt cx="1248" cy="1056"/>
            </a:xfrm>
          </p:grpSpPr>
          <p:sp>
            <p:nvSpPr>
              <p:cNvPr id="44073" name="AutoShape 41"/>
              <p:cNvSpPr>
                <a:spLocks noChangeArrowheads="1"/>
              </p:cNvSpPr>
              <p:nvPr/>
            </p:nvSpPr>
            <p:spPr bwMode="auto">
              <a:xfrm>
                <a:off x="3024" y="768"/>
                <a:ext cx="1152" cy="960"/>
              </a:xfrm>
              <a:prstGeom prst="hexagon">
                <a:avLst>
                  <a:gd name="adj" fmla="val 30000"/>
                  <a:gd name="vf" fmla="val 115470"/>
                </a:avLst>
              </a:prstGeom>
              <a:noFill/>
              <a:ln w="25400">
                <a:solidFill>
                  <a:srgbClr val="99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74" name="Oval 42"/>
              <p:cNvSpPr>
                <a:spLocks noChangeArrowheads="1"/>
              </p:cNvSpPr>
              <p:nvPr/>
            </p:nvSpPr>
            <p:spPr bwMode="auto">
              <a:xfrm>
                <a:off x="3792" y="1632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75" name="Oval 43"/>
              <p:cNvSpPr>
                <a:spLocks noChangeArrowheads="1"/>
              </p:cNvSpPr>
              <p:nvPr/>
            </p:nvSpPr>
            <p:spPr bwMode="auto">
              <a:xfrm>
                <a:off x="2976" y="1200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76" name="Oval 44"/>
              <p:cNvSpPr>
                <a:spLocks noChangeArrowheads="1"/>
              </p:cNvSpPr>
              <p:nvPr/>
            </p:nvSpPr>
            <p:spPr bwMode="auto">
              <a:xfrm>
                <a:off x="3504" y="1104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77" name="Oval 45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78" name="Oval 46"/>
              <p:cNvSpPr>
                <a:spLocks noChangeArrowheads="1"/>
              </p:cNvSpPr>
              <p:nvPr/>
            </p:nvSpPr>
            <p:spPr bwMode="auto">
              <a:xfrm>
                <a:off x="3600" y="1200"/>
                <a:ext cx="144" cy="144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79" name="Oval 47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44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80" name="Oval 48"/>
              <p:cNvSpPr>
                <a:spLocks noChangeArrowheads="1"/>
              </p:cNvSpPr>
              <p:nvPr/>
            </p:nvSpPr>
            <p:spPr bwMode="auto">
              <a:xfrm>
                <a:off x="3264" y="720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81" name="Oval 49"/>
              <p:cNvSpPr>
                <a:spLocks noChangeArrowheads="1"/>
              </p:cNvSpPr>
              <p:nvPr/>
            </p:nvSpPr>
            <p:spPr bwMode="auto">
              <a:xfrm>
                <a:off x="3792" y="720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82" name="Oval 50"/>
              <p:cNvSpPr>
                <a:spLocks noChangeArrowheads="1"/>
              </p:cNvSpPr>
              <p:nvPr/>
            </p:nvSpPr>
            <p:spPr bwMode="auto">
              <a:xfrm>
                <a:off x="3216" y="1632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4083" name="Rectangle 51"/>
            <p:cNvSpPr>
              <a:spLocks noChangeArrowheads="1"/>
            </p:cNvSpPr>
            <p:nvPr/>
          </p:nvSpPr>
          <p:spPr bwMode="auto">
            <a:xfrm>
              <a:off x="768" y="3696"/>
              <a:ext cx="17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6600"/>
                  </a:solidFill>
                  <a:latin typeface="Symbol" charset="2"/>
                </a:rPr>
                <a:t>h</a:t>
              </a:r>
              <a:r>
                <a:rPr lang="en-US" b="1" baseline="-25000">
                  <a:solidFill>
                    <a:srgbClr val="FF6600"/>
                  </a:solidFill>
                </a:rPr>
                <a:t>1</a:t>
              </a:r>
              <a:r>
                <a:rPr lang="en-US">
                  <a:solidFill>
                    <a:srgbClr val="FF6600"/>
                  </a:solidFill>
                </a:rPr>
                <a:t>  I</a:t>
              </a:r>
              <a:r>
                <a:rPr lang="en-US" b="1" baseline="30000">
                  <a:solidFill>
                    <a:srgbClr val="FF6600"/>
                  </a:solidFill>
                </a:rPr>
                <a:t>G</a:t>
              </a:r>
              <a:r>
                <a:rPr lang="en-US">
                  <a:solidFill>
                    <a:srgbClr val="FF6600"/>
                  </a:solidFill>
                </a:rPr>
                <a:t>(J</a:t>
              </a:r>
              <a:r>
                <a:rPr lang="en-US" b="1" baseline="30000">
                  <a:solidFill>
                    <a:srgbClr val="FF6600"/>
                  </a:solidFill>
                </a:rPr>
                <a:t>PC</a:t>
              </a:r>
              <a:r>
                <a:rPr lang="en-US">
                  <a:solidFill>
                    <a:srgbClr val="FF6600"/>
                  </a:solidFill>
                </a:rPr>
                <a:t>)=0</a:t>
              </a:r>
              <a:r>
                <a:rPr lang="en-US" b="1" baseline="30000">
                  <a:solidFill>
                    <a:srgbClr val="FF6600"/>
                  </a:solidFill>
                </a:rPr>
                <a:t>+</a:t>
              </a:r>
              <a:r>
                <a:rPr lang="en-US">
                  <a:solidFill>
                    <a:srgbClr val="FF6600"/>
                  </a:solidFill>
                </a:rPr>
                <a:t>(1</a:t>
              </a:r>
              <a:r>
                <a:rPr lang="en-US" b="1" baseline="30000">
                  <a:solidFill>
                    <a:srgbClr val="FF6600"/>
                  </a:solidFill>
                </a:rPr>
                <a:t>-+</a:t>
              </a:r>
              <a:r>
                <a:rPr lang="en-US">
                  <a:solidFill>
                    <a:srgbClr val="FF6600"/>
                  </a:solidFill>
                </a:rPr>
                <a:t>) </a:t>
              </a:r>
            </a:p>
          </p:txBody>
        </p:sp>
        <p:sp>
          <p:nvSpPr>
            <p:cNvPr id="44084" name="Rectangle 52"/>
            <p:cNvSpPr>
              <a:spLocks noChangeArrowheads="1"/>
            </p:cNvSpPr>
            <p:nvPr/>
          </p:nvSpPr>
          <p:spPr bwMode="auto">
            <a:xfrm>
              <a:off x="2976" y="3024"/>
              <a:ext cx="171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CC0099"/>
                  </a:solidFill>
                </a:rPr>
                <a:t>K</a:t>
              </a:r>
              <a:r>
                <a:rPr lang="en-US" b="1" baseline="-25000">
                  <a:solidFill>
                    <a:srgbClr val="CC0099"/>
                  </a:solidFill>
                </a:rPr>
                <a:t>1</a:t>
              </a:r>
              <a:r>
                <a:rPr lang="en-US">
                  <a:solidFill>
                    <a:srgbClr val="CC0099"/>
                  </a:solidFill>
                </a:rPr>
                <a:t>  I</a:t>
              </a:r>
              <a:r>
                <a:rPr lang="en-US" b="1" baseline="30000">
                  <a:solidFill>
                    <a:srgbClr val="CC0099"/>
                  </a:solidFill>
                </a:rPr>
                <a:t>G</a:t>
              </a:r>
              <a:r>
                <a:rPr lang="en-US">
                  <a:solidFill>
                    <a:srgbClr val="CC0099"/>
                  </a:solidFill>
                </a:rPr>
                <a:t>(J</a:t>
              </a:r>
              <a:r>
                <a:rPr lang="en-US" b="1" baseline="30000">
                  <a:solidFill>
                    <a:srgbClr val="CC0099"/>
                  </a:solidFill>
                </a:rPr>
                <a:t>PC</a:t>
              </a:r>
              <a:r>
                <a:rPr lang="en-US">
                  <a:solidFill>
                    <a:srgbClr val="CC0099"/>
                  </a:solidFill>
                </a:rPr>
                <a:t>)= </a:t>
              </a:r>
              <a:r>
                <a:rPr lang="en-US" sz="3200">
                  <a:solidFill>
                    <a:srgbClr val="CC0099"/>
                  </a:solidFill>
                  <a:ea typeface="Tahoma" charset="0"/>
                  <a:cs typeface="Tahoma" charset="0"/>
                </a:rPr>
                <a:t>½</a:t>
              </a:r>
              <a:r>
                <a:rPr lang="en-US">
                  <a:solidFill>
                    <a:srgbClr val="CC0099"/>
                  </a:solidFill>
                </a:rPr>
                <a:t> (1</a:t>
              </a:r>
              <a:r>
                <a:rPr lang="en-US" b="1" baseline="30000">
                  <a:solidFill>
                    <a:srgbClr val="CC0099"/>
                  </a:solidFill>
                </a:rPr>
                <a:t>-</a:t>
              </a:r>
              <a:r>
                <a:rPr lang="en-US">
                  <a:solidFill>
                    <a:srgbClr val="CC0099"/>
                  </a:solidFill>
                </a:rPr>
                <a:t>)</a:t>
              </a:r>
            </a:p>
          </p:txBody>
        </p:sp>
        <p:sp>
          <p:nvSpPr>
            <p:cNvPr id="44085" name="Line 53"/>
            <p:cNvSpPr>
              <a:spLocks noChangeShapeType="1"/>
            </p:cNvSpPr>
            <p:nvPr/>
          </p:nvSpPr>
          <p:spPr bwMode="auto">
            <a:xfrm flipH="1" flipV="1">
              <a:off x="2208" y="3216"/>
              <a:ext cx="672" cy="384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86" name="Line 54"/>
            <p:cNvSpPr>
              <a:spLocks noChangeShapeType="1"/>
            </p:cNvSpPr>
            <p:nvPr/>
          </p:nvSpPr>
          <p:spPr bwMode="auto">
            <a:xfrm flipV="1">
              <a:off x="1104" y="3216"/>
              <a:ext cx="816" cy="48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87" name="Line 55"/>
            <p:cNvSpPr>
              <a:spLocks noChangeShapeType="1"/>
            </p:cNvSpPr>
            <p:nvPr/>
          </p:nvSpPr>
          <p:spPr bwMode="auto">
            <a:xfrm flipV="1">
              <a:off x="2496" y="3264"/>
              <a:ext cx="480" cy="240"/>
            </a:xfrm>
            <a:prstGeom prst="line">
              <a:avLst/>
            </a:prstGeom>
            <a:noFill/>
            <a:ln w="25400">
              <a:solidFill>
                <a:srgbClr val="CC0099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88" name="Line 56"/>
            <p:cNvSpPr>
              <a:spLocks noChangeShapeType="1"/>
            </p:cNvSpPr>
            <p:nvPr/>
          </p:nvSpPr>
          <p:spPr bwMode="auto">
            <a:xfrm flipH="1" flipV="1">
              <a:off x="1968" y="2736"/>
              <a:ext cx="960" cy="432"/>
            </a:xfrm>
            <a:prstGeom prst="line">
              <a:avLst/>
            </a:prstGeom>
            <a:noFill/>
            <a:ln w="25400">
              <a:solidFill>
                <a:srgbClr val="CC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89" name="Line 57"/>
            <p:cNvSpPr>
              <a:spLocks noChangeShapeType="1"/>
            </p:cNvSpPr>
            <p:nvPr/>
          </p:nvSpPr>
          <p:spPr bwMode="auto">
            <a:xfrm>
              <a:off x="288" y="3024"/>
              <a:ext cx="1056" cy="9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090" name="Text Box 58"/>
          <p:cNvSpPr txBox="1">
            <a:spLocks noChangeArrowheads="1"/>
          </p:cNvSpPr>
          <p:nvPr/>
        </p:nvSpPr>
        <p:spPr bwMode="auto">
          <a:xfrm>
            <a:off x="1700213" y="4751388"/>
            <a:ext cx="168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Nine state</a:t>
            </a:r>
          </a:p>
        </p:txBody>
      </p:sp>
    </p:spTree>
    <p:extLst>
      <p:ext uri="{BB962C8B-B14F-4D97-AF65-F5344CB8AC3E}">
        <p14:creationId xmlns:p14="http://schemas.microsoft.com/office/powerpoint/2010/main" val="209817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212725" y="779463"/>
            <a:ext cx="4075113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6600CC"/>
                </a:solidFill>
              </a:rPr>
              <a:t>In the quark model picture,</a:t>
            </a:r>
          </a:p>
          <a:p>
            <a:r>
              <a:rPr lang="en-US">
                <a:solidFill>
                  <a:srgbClr val="6600CC"/>
                </a:solidFill>
              </a:rPr>
              <a:t>allow individual quarks to</a:t>
            </a:r>
          </a:p>
          <a:p>
            <a:r>
              <a:rPr lang="en-US">
                <a:solidFill>
                  <a:srgbClr val="6600CC"/>
                </a:solidFill>
              </a:rPr>
              <a:t>be excited to higher levels:</a:t>
            </a:r>
          </a:p>
          <a:p>
            <a:r>
              <a:rPr lang="en-US" sz="2000">
                <a:solidFill>
                  <a:srgbClr val="000066"/>
                </a:solidFill>
              </a:rPr>
              <a:t>baryon:     q(1s)q(1s)q(1s)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1001713" y="2306638"/>
            <a:ext cx="245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</a:rPr>
              <a:t>1s -&gt; 2s, 1s -&gt; 2p</a:t>
            </a:r>
          </a:p>
        </p:txBody>
      </p:sp>
      <p:grpSp>
        <p:nvGrpSpPr>
          <p:cNvPr id="77831" name="Group 7"/>
          <p:cNvGrpSpPr>
            <a:grpSpLocks/>
          </p:cNvGrpSpPr>
          <p:nvPr/>
        </p:nvGrpSpPr>
        <p:grpSpPr bwMode="auto">
          <a:xfrm>
            <a:off x="152400" y="2971800"/>
            <a:ext cx="4572000" cy="3441700"/>
            <a:chOff x="2736" y="96"/>
            <a:chExt cx="2880" cy="2168"/>
          </a:xfrm>
        </p:grpSpPr>
        <p:sp>
          <p:nvSpPr>
            <p:cNvPr id="77832" name="Text Box 8"/>
            <p:cNvSpPr txBox="1">
              <a:spLocks noChangeArrowheads="1"/>
            </p:cNvSpPr>
            <p:nvPr/>
          </p:nvSpPr>
          <p:spPr bwMode="auto">
            <a:xfrm>
              <a:off x="2784" y="96"/>
              <a:ext cx="2756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               Nucleon</a:t>
              </a:r>
            </a:p>
            <a:p>
              <a:r>
                <a:rPr lang="en-US">
                  <a:solidFill>
                    <a:srgbClr val="660033"/>
                  </a:solidFill>
                </a:rPr>
                <a:t>L</a:t>
              </a:r>
              <a:r>
                <a:rPr lang="en-US" baseline="-25000">
                  <a:solidFill>
                    <a:srgbClr val="660033"/>
                  </a:solidFill>
                </a:rPr>
                <a:t>2I,2J</a:t>
              </a:r>
              <a:r>
                <a:rPr lang="en-US">
                  <a:solidFill>
                    <a:srgbClr val="660033"/>
                  </a:solidFill>
                </a:rPr>
                <a:t> (Mass)   Parity    Status</a:t>
              </a:r>
            </a:p>
            <a:p>
              <a:endParaRPr lang="en-US"/>
            </a:p>
            <a:p>
              <a:r>
                <a:rPr lang="en-US">
                  <a:solidFill>
                    <a:srgbClr val="000066"/>
                  </a:solidFill>
                </a:rPr>
                <a:t>P</a:t>
              </a:r>
              <a:r>
                <a:rPr lang="en-US" baseline="-25000">
                  <a:solidFill>
                    <a:srgbClr val="000066"/>
                  </a:solidFill>
                </a:rPr>
                <a:t>11</a:t>
              </a:r>
              <a:r>
                <a:rPr lang="en-US">
                  <a:solidFill>
                    <a:srgbClr val="000066"/>
                  </a:solidFill>
                </a:rPr>
                <a:t>(938)             +           ****</a:t>
              </a:r>
            </a:p>
          </p:txBody>
        </p:sp>
        <p:sp>
          <p:nvSpPr>
            <p:cNvPr id="77833" name="Rectangle 9"/>
            <p:cNvSpPr>
              <a:spLocks noChangeArrowheads="1"/>
            </p:cNvSpPr>
            <p:nvPr/>
          </p:nvSpPr>
          <p:spPr bwMode="auto">
            <a:xfrm>
              <a:off x="2736" y="1056"/>
              <a:ext cx="2880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800000"/>
                  </a:solidFill>
                </a:rPr>
                <a:t>S</a:t>
              </a:r>
              <a:r>
                <a:rPr lang="en-US" baseline="-25000">
                  <a:solidFill>
                    <a:srgbClr val="800000"/>
                  </a:solidFill>
                </a:rPr>
                <a:t>11</a:t>
              </a:r>
              <a:r>
                <a:rPr lang="en-US">
                  <a:solidFill>
                    <a:srgbClr val="800000"/>
                  </a:solidFill>
                </a:rPr>
                <a:t>(1535)           -           ****</a:t>
              </a:r>
            </a:p>
            <a:p>
              <a:r>
                <a:rPr lang="en-US">
                  <a:solidFill>
                    <a:srgbClr val="800000"/>
                  </a:solidFill>
                </a:rPr>
                <a:t>S</a:t>
              </a:r>
              <a:r>
                <a:rPr lang="en-US" baseline="-25000">
                  <a:solidFill>
                    <a:srgbClr val="800000"/>
                  </a:solidFill>
                </a:rPr>
                <a:t>11</a:t>
              </a:r>
              <a:r>
                <a:rPr lang="en-US">
                  <a:solidFill>
                    <a:srgbClr val="800000"/>
                  </a:solidFill>
                </a:rPr>
                <a:t>(1650)           -           ****</a:t>
              </a:r>
            </a:p>
            <a:p>
              <a:r>
                <a:rPr lang="en-US">
                  <a:solidFill>
                    <a:srgbClr val="800000"/>
                  </a:solidFill>
                </a:rPr>
                <a:t>D</a:t>
              </a:r>
              <a:r>
                <a:rPr lang="en-US" baseline="-25000">
                  <a:solidFill>
                    <a:srgbClr val="800000"/>
                  </a:solidFill>
                </a:rPr>
                <a:t>13</a:t>
              </a:r>
              <a:r>
                <a:rPr lang="en-US">
                  <a:solidFill>
                    <a:srgbClr val="800000"/>
                  </a:solidFill>
                </a:rPr>
                <a:t>(1520)           -           ****</a:t>
              </a:r>
            </a:p>
            <a:p>
              <a:r>
                <a:rPr lang="en-US">
                  <a:solidFill>
                    <a:srgbClr val="800000"/>
                  </a:solidFill>
                </a:rPr>
                <a:t>D</a:t>
              </a:r>
              <a:r>
                <a:rPr lang="en-US" baseline="-25000">
                  <a:solidFill>
                    <a:srgbClr val="800000"/>
                  </a:solidFill>
                </a:rPr>
                <a:t>13</a:t>
              </a:r>
              <a:r>
                <a:rPr lang="en-US">
                  <a:solidFill>
                    <a:srgbClr val="800000"/>
                  </a:solidFill>
                </a:rPr>
                <a:t>(1700)           -             ***</a:t>
              </a:r>
            </a:p>
            <a:p>
              <a:r>
                <a:rPr lang="en-US">
                  <a:solidFill>
                    <a:srgbClr val="800000"/>
                  </a:solidFill>
                </a:rPr>
                <a:t>D</a:t>
              </a:r>
              <a:r>
                <a:rPr lang="en-US" baseline="-25000">
                  <a:solidFill>
                    <a:srgbClr val="800000"/>
                  </a:solidFill>
                </a:rPr>
                <a:t>15</a:t>
              </a:r>
              <a:r>
                <a:rPr lang="en-US">
                  <a:solidFill>
                    <a:srgbClr val="800000"/>
                  </a:solidFill>
                </a:rPr>
                <a:t>(1675)           -           ****</a:t>
              </a:r>
            </a:p>
          </p:txBody>
        </p:sp>
      </p:grp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5029200" y="1371600"/>
            <a:ext cx="296703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399"/>
                </a:solidFill>
              </a:rPr>
              <a:t>P</a:t>
            </a:r>
            <a:r>
              <a:rPr lang="en-US" baseline="-25000">
                <a:solidFill>
                  <a:srgbClr val="003399"/>
                </a:solidFill>
              </a:rPr>
              <a:t>11</a:t>
            </a:r>
            <a:r>
              <a:rPr lang="en-US">
                <a:solidFill>
                  <a:srgbClr val="003399"/>
                </a:solidFill>
              </a:rPr>
              <a:t>(1440)    +   ****</a:t>
            </a:r>
          </a:p>
          <a:p>
            <a:r>
              <a:rPr lang="en-US">
                <a:solidFill>
                  <a:srgbClr val="003399"/>
                </a:solidFill>
              </a:rPr>
              <a:t>P</a:t>
            </a:r>
            <a:r>
              <a:rPr lang="en-US" baseline="-25000">
                <a:solidFill>
                  <a:srgbClr val="003399"/>
                </a:solidFill>
              </a:rPr>
              <a:t>11</a:t>
            </a:r>
            <a:r>
              <a:rPr lang="en-US">
                <a:solidFill>
                  <a:srgbClr val="003399"/>
                </a:solidFill>
              </a:rPr>
              <a:t>(1710)     +    *** </a:t>
            </a:r>
          </a:p>
          <a:p>
            <a:r>
              <a:rPr lang="en-US">
                <a:solidFill>
                  <a:srgbClr val="003399"/>
                </a:solidFill>
              </a:rPr>
              <a:t>P</a:t>
            </a:r>
            <a:r>
              <a:rPr lang="en-US" baseline="-25000">
                <a:solidFill>
                  <a:srgbClr val="003399"/>
                </a:solidFill>
              </a:rPr>
              <a:t>11</a:t>
            </a:r>
            <a:r>
              <a:rPr lang="en-US">
                <a:solidFill>
                  <a:srgbClr val="003399"/>
                </a:solidFill>
              </a:rPr>
              <a:t>(1880)    +     </a:t>
            </a:r>
          </a:p>
          <a:p>
            <a:r>
              <a:rPr lang="en-US">
                <a:solidFill>
                  <a:srgbClr val="003399"/>
                </a:solidFill>
              </a:rPr>
              <a:t>P</a:t>
            </a:r>
            <a:r>
              <a:rPr lang="en-US" baseline="-25000">
                <a:solidFill>
                  <a:srgbClr val="003399"/>
                </a:solidFill>
              </a:rPr>
              <a:t>11</a:t>
            </a:r>
            <a:r>
              <a:rPr lang="en-US">
                <a:solidFill>
                  <a:srgbClr val="003399"/>
                </a:solidFill>
              </a:rPr>
              <a:t>(1975)    +</a:t>
            </a:r>
          </a:p>
          <a:p>
            <a:r>
              <a:rPr lang="en-US">
                <a:solidFill>
                  <a:srgbClr val="003399"/>
                </a:solidFill>
              </a:rPr>
              <a:t>P</a:t>
            </a:r>
            <a:r>
              <a:rPr lang="en-US" baseline="-25000">
                <a:solidFill>
                  <a:srgbClr val="003399"/>
                </a:solidFill>
              </a:rPr>
              <a:t>13</a:t>
            </a:r>
            <a:r>
              <a:rPr lang="en-US">
                <a:solidFill>
                  <a:srgbClr val="003399"/>
                </a:solidFill>
              </a:rPr>
              <a:t>(1720)    +   ****</a:t>
            </a:r>
          </a:p>
          <a:p>
            <a:r>
              <a:rPr lang="en-US">
                <a:solidFill>
                  <a:srgbClr val="003399"/>
                </a:solidFill>
              </a:rPr>
              <a:t>P</a:t>
            </a:r>
            <a:r>
              <a:rPr lang="en-US" baseline="-25000">
                <a:solidFill>
                  <a:srgbClr val="003399"/>
                </a:solidFill>
              </a:rPr>
              <a:t>13</a:t>
            </a:r>
            <a:r>
              <a:rPr lang="en-US">
                <a:solidFill>
                  <a:srgbClr val="003399"/>
                </a:solidFill>
              </a:rPr>
              <a:t>(1870)    +        *</a:t>
            </a:r>
          </a:p>
          <a:p>
            <a:r>
              <a:rPr lang="en-US">
                <a:solidFill>
                  <a:srgbClr val="003399"/>
                </a:solidFill>
              </a:rPr>
              <a:t>P</a:t>
            </a:r>
            <a:r>
              <a:rPr lang="en-US" baseline="-25000">
                <a:solidFill>
                  <a:srgbClr val="003399"/>
                </a:solidFill>
              </a:rPr>
              <a:t>13</a:t>
            </a:r>
            <a:r>
              <a:rPr lang="en-US">
                <a:solidFill>
                  <a:srgbClr val="003399"/>
                </a:solidFill>
              </a:rPr>
              <a:t>(1910)     +</a:t>
            </a:r>
          </a:p>
          <a:p>
            <a:r>
              <a:rPr lang="en-US">
                <a:solidFill>
                  <a:srgbClr val="003399"/>
                </a:solidFill>
              </a:rPr>
              <a:t>P</a:t>
            </a:r>
            <a:r>
              <a:rPr lang="en-US" baseline="-25000">
                <a:solidFill>
                  <a:srgbClr val="003399"/>
                </a:solidFill>
              </a:rPr>
              <a:t>13</a:t>
            </a:r>
            <a:r>
              <a:rPr lang="en-US">
                <a:solidFill>
                  <a:srgbClr val="003399"/>
                </a:solidFill>
              </a:rPr>
              <a:t>(1950)    +</a:t>
            </a:r>
          </a:p>
          <a:p>
            <a:r>
              <a:rPr lang="en-US">
                <a:solidFill>
                  <a:srgbClr val="003399"/>
                </a:solidFill>
              </a:rPr>
              <a:t>P</a:t>
            </a:r>
            <a:r>
              <a:rPr lang="en-US" baseline="-25000">
                <a:solidFill>
                  <a:srgbClr val="003399"/>
                </a:solidFill>
              </a:rPr>
              <a:t>13</a:t>
            </a:r>
            <a:r>
              <a:rPr lang="en-US">
                <a:solidFill>
                  <a:srgbClr val="003399"/>
                </a:solidFill>
              </a:rPr>
              <a:t>(2030)    +</a:t>
            </a:r>
          </a:p>
          <a:p>
            <a:r>
              <a:rPr lang="en-US">
                <a:solidFill>
                  <a:srgbClr val="003399"/>
                </a:solidFill>
              </a:rPr>
              <a:t>F</a:t>
            </a:r>
            <a:r>
              <a:rPr lang="en-US" baseline="-25000">
                <a:solidFill>
                  <a:srgbClr val="003399"/>
                </a:solidFill>
              </a:rPr>
              <a:t>15</a:t>
            </a:r>
            <a:r>
              <a:rPr lang="en-US">
                <a:solidFill>
                  <a:srgbClr val="003399"/>
                </a:solidFill>
              </a:rPr>
              <a:t>(1680)    +   ****</a:t>
            </a:r>
          </a:p>
          <a:p>
            <a:r>
              <a:rPr lang="en-US">
                <a:solidFill>
                  <a:srgbClr val="003399"/>
                </a:solidFill>
              </a:rPr>
              <a:t>F</a:t>
            </a:r>
            <a:r>
              <a:rPr lang="en-US" baseline="-25000">
                <a:solidFill>
                  <a:srgbClr val="003399"/>
                </a:solidFill>
              </a:rPr>
              <a:t>15</a:t>
            </a:r>
            <a:r>
              <a:rPr lang="en-US">
                <a:solidFill>
                  <a:srgbClr val="003399"/>
                </a:solidFill>
              </a:rPr>
              <a:t>(2000)    +      **</a:t>
            </a:r>
          </a:p>
          <a:p>
            <a:r>
              <a:rPr lang="en-US">
                <a:solidFill>
                  <a:srgbClr val="003399"/>
                </a:solidFill>
              </a:rPr>
              <a:t>F</a:t>
            </a:r>
            <a:r>
              <a:rPr lang="en-US" baseline="-25000">
                <a:solidFill>
                  <a:srgbClr val="003399"/>
                </a:solidFill>
              </a:rPr>
              <a:t>15</a:t>
            </a:r>
            <a:r>
              <a:rPr lang="en-US">
                <a:solidFill>
                  <a:srgbClr val="003399"/>
                </a:solidFill>
              </a:rPr>
              <a:t>(1995)    +</a:t>
            </a:r>
          </a:p>
          <a:p>
            <a:r>
              <a:rPr lang="en-US">
                <a:solidFill>
                  <a:srgbClr val="003399"/>
                </a:solidFill>
              </a:rPr>
              <a:t>F</a:t>
            </a:r>
            <a:r>
              <a:rPr lang="en-US" baseline="-25000">
                <a:solidFill>
                  <a:srgbClr val="003399"/>
                </a:solidFill>
              </a:rPr>
              <a:t>17</a:t>
            </a:r>
            <a:r>
              <a:rPr lang="en-US">
                <a:solidFill>
                  <a:srgbClr val="003399"/>
                </a:solidFill>
              </a:rPr>
              <a:t>(1990)    +       **</a:t>
            </a: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4894263" y="0"/>
            <a:ext cx="4249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****, ***</a:t>
            </a:r>
            <a:r>
              <a:rPr lang="en-US"/>
              <a:t>  Known   </a:t>
            </a:r>
            <a:r>
              <a:rPr lang="en-US">
                <a:solidFill>
                  <a:srgbClr val="0000FF"/>
                </a:solidFill>
              </a:rPr>
              <a:t>**,*</a:t>
            </a:r>
            <a:r>
              <a:rPr lang="en-US"/>
              <a:t> Hints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4673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The Baryon Spectrum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13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299200" y="625475"/>
            <a:ext cx="2389188" cy="1658938"/>
            <a:chOff x="3968" y="394"/>
            <a:chExt cx="1505" cy="1045"/>
          </a:xfrm>
        </p:grpSpPr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>
              <a:off x="4064" y="680"/>
              <a:ext cx="624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>
              <a:off x="4064" y="1160"/>
              <a:ext cx="624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 flipV="1">
              <a:off x="4688" y="439"/>
              <a:ext cx="672" cy="242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>
              <a:off x="4688" y="1160"/>
              <a:ext cx="672" cy="240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>
              <a:off x="5024" y="776"/>
              <a:ext cx="1" cy="288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>
              <a:off x="5024" y="1064"/>
              <a:ext cx="384" cy="144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>
              <a:off x="5072" y="776"/>
              <a:ext cx="1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 flipV="1">
              <a:off x="5024" y="631"/>
              <a:ext cx="384" cy="146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3968" y="632"/>
              <a:ext cx="96" cy="624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 rot="1200000">
              <a:off x="5361" y="1159"/>
              <a:ext cx="96" cy="288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 rot="20940000">
              <a:off x="5359" y="393"/>
              <a:ext cx="96" cy="288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304800" y="914400"/>
            <a:ext cx="5138738" cy="1150938"/>
          </a:xfrm>
          <a:prstGeom prst="roundRect">
            <a:avLst>
              <a:gd name="adj" fmla="val 13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66"/>
                </a:solidFill>
                <a:latin typeface="Comic Sans MS" pitchFamily="64" charset="0"/>
              </a:rPr>
              <a:t>The angular momentum in the flux </a:t>
            </a:r>
          </a:p>
          <a:p>
            <a:pPr eaLnBrk="0" hangingPunct="0"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66"/>
                </a:solidFill>
                <a:latin typeface="Comic Sans MS" pitchFamily="64" charset="0"/>
              </a:rPr>
              <a:t>tube stays in one of the daughter </a:t>
            </a:r>
          </a:p>
          <a:p>
            <a:pPr eaLnBrk="0" hangingPunct="0"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66"/>
                </a:solidFill>
                <a:latin typeface="Comic Sans MS" pitchFamily="64" charset="0"/>
              </a:rPr>
              <a:t>mesons (an  (L=1) and (L=0) meson).</a:t>
            </a:r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228600" y="2667000"/>
            <a:ext cx="3430588" cy="3014663"/>
          </a:xfrm>
          <a:prstGeom prst="roundRect">
            <a:avLst>
              <a:gd name="adj" fmla="val 5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Symbol" pitchFamily="16" charset="2"/>
              </a:rPr>
              <a:t>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</a:t>
            </a:r>
            <a:r>
              <a:rPr lang="en-GB" sz="2400">
                <a:latin typeface="Comic Sans MS" pitchFamily="64" charset="0"/>
              </a:rPr>
              <a:t> 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b</a:t>
            </a:r>
            <a:r>
              <a:rPr lang="en-GB" sz="2400" baseline="-25000">
                <a:latin typeface="Comic Sans MS" pitchFamily="64" charset="0"/>
              </a:rPr>
              <a:t>1 </a:t>
            </a:r>
            <a:r>
              <a:rPr lang="en-GB" sz="2400">
                <a:latin typeface="Comic Sans MS" pitchFamily="64" charset="0"/>
              </a:rPr>
              <a:t>, 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f</a:t>
            </a:r>
            <a:r>
              <a:rPr lang="en-GB" sz="2400" baseline="-25000">
                <a:latin typeface="Comic Sans MS" pitchFamily="64" charset="0"/>
              </a:rPr>
              <a:t>1 </a:t>
            </a:r>
            <a:r>
              <a:rPr lang="en-GB" sz="2400">
                <a:latin typeface="Comic Sans MS" pitchFamily="64" charset="0"/>
              </a:rPr>
              <a:t>, </a:t>
            </a:r>
            <a:r>
              <a:rPr lang="en-GB" sz="2400">
                <a:latin typeface="Symbol" pitchFamily="16" charset="2"/>
              </a:rPr>
              <a:t></a:t>
            </a:r>
            <a:r>
              <a:rPr lang="en-GB" sz="2400">
                <a:latin typeface="Comic Sans MS" pitchFamily="64" charset="0"/>
              </a:rPr>
              <a:t> , </a:t>
            </a:r>
            <a:r>
              <a:rPr lang="en-GB" sz="2400">
                <a:latin typeface="Symbol" pitchFamily="16" charset="2"/>
              </a:rPr>
              <a:t></a:t>
            </a:r>
            <a:r>
              <a:rPr lang="en-GB" sz="2400">
                <a:latin typeface="Comic Sans MS" pitchFamily="64" charset="0"/>
              </a:rPr>
              <a:t>a</a:t>
            </a:r>
            <a:r>
              <a:rPr lang="en-GB" sz="2400" baseline="-25000">
                <a:latin typeface="Comic Sans MS" pitchFamily="64" charset="0"/>
              </a:rPr>
              <a:t>1 </a:t>
            </a:r>
            <a:endParaRPr lang="en-GB" sz="2400">
              <a:latin typeface="Comic Sans MS" pitchFamily="64" charset="0"/>
            </a:endParaRP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Symbol" pitchFamily="16" charset="2"/>
              </a:rPr>
              <a:t>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</a:t>
            </a:r>
            <a:r>
              <a:rPr lang="en-GB" sz="2400">
                <a:latin typeface="Comic Sans MS" pitchFamily="64" charset="0"/>
              </a:rPr>
              <a:t>(1300)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 , a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      </a:t>
            </a:r>
            <a:endParaRPr lang="en-GB" sz="240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b</a:t>
            </a:r>
            <a:r>
              <a:rPr lang="en-GB" sz="2400" baseline="-25000">
                <a:latin typeface="Comic Sans MS" pitchFamily="64" charset="0"/>
              </a:rPr>
              <a:t>2 </a:t>
            </a:r>
            <a:r>
              <a:rPr lang="en-GB" sz="2400">
                <a:latin typeface="Symbol" pitchFamily="16" charset="2"/>
              </a:rPr>
              <a:t></a:t>
            </a:r>
            <a:r>
              <a:rPr lang="en-GB" sz="2400">
                <a:latin typeface="Comic Sans MS" pitchFamily="64" charset="0"/>
              </a:rPr>
              <a:t> a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 , h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</a:t>
            </a:r>
            <a:r>
              <a:rPr lang="en-GB" sz="2400">
                <a:latin typeface="Comic Sans MS" pitchFamily="64" charset="0"/>
              </a:rPr>
              <a:t>, </a:t>
            </a:r>
            <a:r>
              <a:rPr lang="en-GB" sz="2400">
                <a:latin typeface="Symbol" pitchFamily="16" charset="2"/>
              </a:rPr>
              <a:t></a:t>
            </a:r>
            <a:r>
              <a:rPr lang="en-GB" sz="2400">
                <a:latin typeface="Comic Sans MS" pitchFamily="64" charset="0"/>
              </a:rPr>
              <a:t>a</a:t>
            </a:r>
            <a:r>
              <a:rPr lang="en-GB" sz="2400" baseline="-25000">
                <a:latin typeface="Comic Sans MS" pitchFamily="64" charset="0"/>
              </a:rPr>
              <a:t>2</a:t>
            </a:r>
            <a:r>
              <a:rPr lang="en-GB" sz="2400">
                <a:latin typeface="Symbol" pitchFamily="16" charset="2"/>
              </a:rPr>
              <a:t>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h</a:t>
            </a:r>
            <a:r>
              <a:rPr lang="en-GB" sz="2400" baseline="-25000">
                <a:latin typeface="Comic Sans MS" pitchFamily="64" charset="0"/>
              </a:rPr>
              <a:t>2 </a:t>
            </a:r>
            <a:r>
              <a:rPr lang="en-GB" sz="2400">
                <a:latin typeface="Symbol" pitchFamily="16" charset="2"/>
              </a:rPr>
              <a:t></a:t>
            </a:r>
            <a:r>
              <a:rPr lang="en-GB" sz="2400">
                <a:latin typeface="Comic Sans MS" pitchFamily="64" charset="0"/>
              </a:rPr>
              <a:t> b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 , </a:t>
            </a:r>
            <a:r>
              <a:rPr lang="en-GB" sz="2400">
                <a:latin typeface="Symbol" pitchFamily="16" charset="2"/>
              </a:rPr>
              <a:t></a:t>
            </a: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b</a:t>
            </a:r>
            <a:r>
              <a:rPr lang="en-GB" sz="2400" baseline="-25000">
                <a:latin typeface="Comic Sans MS" pitchFamily="64" charset="0"/>
              </a:rPr>
              <a:t>0 </a:t>
            </a:r>
            <a:r>
              <a:rPr lang="en-GB" sz="2400">
                <a:latin typeface="Symbol" pitchFamily="16" charset="2"/>
              </a:rPr>
              <a:t></a:t>
            </a:r>
            <a:r>
              <a:rPr lang="en-GB" sz="2400">
                <a:latin typeface="Comic Sans MS" pitchFamily="64" charset="0"/>
              </a:rPr>
              <a:t> 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(1300)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 , h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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h</a:t>
            </a:r>
            <a:r>
              <a:rPr lang="en-GB" sz="2400" baseline="-25000">
                <a:latin typeface="Comic Sans MS" pitchFamily="64" charset="0"/>
              </a:rPr>
              <a:t>0 </a:t>
            </a:r>
            <a:r>
              <a:rPr lang="en-GB" sz="2400">
                <a:latin typeface="Symbol" pitchFamily="16" charset="2"/>
              </a:rPr>
              <a:t></a:t>
            </a:r>
            <a:r>
              <a:rPr lang="en-GB" sz="2400">
                <a:latin typeface="Comic Sans MS" pitchFamily="64" charset="0"/>
              </a:rPr>
              <a:t> b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 , h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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588125" y="1155700"/>
            <a:ext cx="736600" cy="641350"/>
            <a:chOff x="4150" y="728"/>
            <a:chExt cx="464" cy="404"/>
          </a:xfrm>
        </p:grpSpPr>
        <p:sp>
          <p:nvSpPr>
            <p:cNvPr id="15380" name="AutoShape 20"/>
            <p:cNvSpPr>
              <a:spLocks noChangeArrowheads="1"/>
            </p:cNvSpPr>
            <p:nvPr/>
          </p:nvSpPr>
          <p:spPr bwMode="auto">
            <a:xfrm>
              <a:off x="4150" y="845"/>
              <a:ext cx="465" cy="288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90000"/>
                </a:lnSpc>
                <a:buClr>
                  <a:srgbClr val="FFFFFF"/>
                </a:buClr>
                <a:buSzPct val="100000"/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latin typeface="Comic Sans MS" pitchFamily="64" charset="0"/>
                </a:rPr>
                <a:t>L</a:t>
              </a:r>
              <a:r>
                <a:rPr lang="en-GB" sz="2400" baseline="-25000">
                  <a:solidFill>
                    <a:srgbClr val="660033"/>
                  </a:solidFill>
                  <a:latin typeface="Comic Sans MS" pitchFamily="64" charset="0"/>
                </a:rPr>
                <a:t>flux</a:t>
              </a:r>
            </a:p>
          </p:txBody>
        </p:sp>
        <p:sp>
          <p:nvSpPr>
            <p:cNvPr id="15381" name="Line 21"/>
            <p:cNvSpPr>
              <a:spLocks noChangeShapeType="1"/>
            </p:cNvSpPr>
            <p:nvPr/>
          </p:nvSpPr>
          <p:spPr bwMode="auto">
            <a:xfrm flipV="1">
              <a:off x="4160" y="727"/>
              <a:ext cx="1" cy="394"/>
            </a:xfrm>
            <a:prstGeom prst="line">
              <a:avLst/>
            </a:prstGeom>
            <a:noFill/>
            <a:ln w="5076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561263" y="525463"/>
            <a:ext cx="909637" cy="700087"/>
            <a:chOff x="4763" y="331"/>
            <a:chExt cx="573" cy="441"/>
          </a:xfrm>
        </p:grpSpPr>
        <p:sp>
          <p:nvSpPr>
            <p:cNvPr id="15383" name="AutoShape 23"/>
            <p:cNvSpPr>
              <a:spLocks noChangeArrowheads="1"/>
            </p:cNvSpPr>
            <p:nvPr/>
          </p:nvSpPr>
          <p:spPr bwMode="auto">
            <a:xfrm rot="20280000">
              <a:off x="4834" y="409"/>
              <a:ext cx="465" cy="287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90000"/>
                </a:lnSpc>
                <a:buClr>
                  <a:srgbClr val="FFFFFF"/>
                </a:buClr>
                <a:buSzPct val="100000"/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latin typeface="Comic Sans MS" pitchFamily="64" charset="0"/>
                </a:rPr>
                <a:t>L</a:t>
              </a:r>
              <a:r>
                <a:rPr lang="en-GB" sz="2400" baseline="-25000">
                  <a:solidFill>
                    <a:srgbClr val="660033"/>
                  </a:solidFill>
                  <a:latin typeface="Comic Sans MS" pitchFamily="64" charset="0"/>
                </a:rPr>
                <a:t>flux</a:t>
              </a:r>
            </a:p>
          </p:txBody>
        </p:sp>
        <p:sp>
          <p:nvSpPr>
            <p:cNvPr id="15384" name="Line 24"/>
            <p:cNvSpPr>
              <a:spLocks noChangeShapeType="1"/>
            </p:cNvSpPr>
            <p:nvPr/>
          </p:nvSpPr>
          <p:spPr bwMode="auto">
            <a:xfrm flipH="1" flipV="1">
              <a:off x="4762" y="394"/>
              <a:ext cx="150" cy="364"/>
            </a:xfrm>
            <a:prstGeom prst="line">
              <a:avLst/>
            </a:prstGeom>
            <a:noFill/>
            <a:ln w="5076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85" name="AutoShape 25"/>
          <p:cNvSpPr>
            <a:spLocks noChangeArrowheads="1"/>
          </p:cNvSpPr>
          <p:nvPr/>
        </p:nvSpPr>
        <p:spPr bwMode="auto">
          <a:xfrm>
            <a:off x="304800" y="2133600"/>
            <a:ext cx="4911725" cy="420688"/>
          </a:xfrm>
          <a:prstGeom prst="roundRect">
            <a:avLst>
              <a:gd name="adj" fmla="val 34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00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6600CC"/>
                </a:solidFill>
                <a:latin typeface="Comic Sans MS" pitchFamily="64" charset="0"/>
              </a:rPr>
              <a:t>Exotic Quantum Number Hybrids</a:t>
            </a:r>
          </a:p>
        </p:txBody>
      </p:sp>
      <p:sp>
        <p:nvSpPr>
          <p:cNvPr id="15386" name="Freeform 26"/>
          <p:cNvSpPr>
            <a:spLocks noChangeArrowheads="1"/>
          </p:cNvSpPr>
          <p:nvPr/>
        </p:nvSpPr>
        <p:spPr bwMode="auto">
          <a:xfrm>
            <a:off x="3962400" y="2667000"/>
            <a:ext cx="88900" cy="3098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3" y="717"/>
              </a:cxn>
              <a:cxn ang="0">
                <a:pos x="123" y="3586"/>
              </a:cxn>
              <a:cxn ang="0">
                <a:pos x="247" y="4303"/>
              </a:cxn>
              <a:cxn ang="0">
                <a:pos x="123" y="5021"/>
              </a:cxn>
              <a:cxn ang="0">
                <a:pos x="123" y="7890"/>
              </a:cxn>
              <a:cxn ang="0">
                <a:pos x="0" y="8607"/>
              </a:cxn>
            </a:cxnLst>
            <a:rect l="0" t="0" r="r" b="b"/>
            <a:pathLst>
              <a:path w="248" h="8608">
                <a:moveTo>
                  <a:pt x="0" y="0"/>
                </a:moveTo>
                <a:cubicBezTo>
                  <a:pt x="61" y="0"/>
                  <a:pt x="123" y="358"/>
                  <a:pt x="123" y="717"/>
                </a:cubicBezTo>
                <a:lnTo>
                  <a:pt x="123" y="3586"/>
                </a:lnTo>
                <a:cubicBezTo>
                  <a:pt x="123" y="3945"/>
                  <a:pt x="185" y="4303"/>
                  <a:pt x="247" y="4303"/>
                </a:cubicBezTo>
                <a:cubicBezTo>
                  <a:pt x="185" y="4303"/>
                  <a:pt x="123" y="4662"/>
                  <a:pt x="123" y="5021"/>
                </a:cubicBezTo>
                <a:lnTo>
                  <a:pt x="123" y="7890"/>
                </a:lnTo>
                <a:cubicBezTo>
                  <a:pt x="123" y="8249"/>
                  <a:pt x="61" y="8607"/>
                  <a:pt x="0" y="8607"/>
                </a:cubicBezTo>
              </a:path>
            </a:pathLst>
          </a:custGeom>
          <a:noFill/>
          <a:ln w="2556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7" name="AutoShape 27"/>
          <p:cNvSpPr>
            <a:spLocks noChangeArrowheads="1"/>
          </p:cNvSpPr>
          <p:nvPr/>
        </p:nvSpPr>
        <p:spPr bwMode="auto">
          <a:xfrm>
            <a:off x="4191000" y="2667000"/>
            <a:ext cx="2405063" cy="1150938"/>
          </a:xfrm>
          <a:prstGeom prst="roundRect">
            <a:avLst>
              <a:gd name="adj" fmla="val 13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Mass and model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dependent 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predictions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719138" y="51218"/>
            <a:ext cx="4724400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 anchorCtr="1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Hybrid Decays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4191000" y="3810000"/>
            <a:ext cx="3332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A50021"/>
                </a:solidFill>
              </a:rPr>
              <a:t>Populate final states with </a:t>
            </a:r>
            <a:endParaRPr lang="en-US" sz="2400" dirty="0" smtClean="0">
              <a:solidFill>
                <a:srgbClr val="A50021"/>
              </a:solidFill>
            </a:endParaRPr>
          </a:p>
          <a:p>
            <a:r>
              <a:rPr lang="en-US" sz="2400" dirty="0">
                <a:solidFill>
                  <a:srgbClr val="A50021"/>
                </a:solidFill>
                <a:latin typeface="cmmi10" pitchFamily="34" charset="0"/>
              </a:rPr>
              <a:t>π</a:t>
            </a:r>
            <a:r>
              <a:rPr lang="en-US" sz="2400" baseline="30000" dirty="0" smtClean="0">
                <a:solidFill>
                  <a:srgbClr val="A50021"/>
                </a:solidFill>
                <a:latin typeface="cmsy10" pitchFamily="32" charset="0"/>
              </a:rPr>
              <a:t>±</a:t>
            </a:r>
            <a:r>
              <a:rPr lang="en-US" sz="2400" dirty="0" smtClean="0">
                <a:solidFill>
                  <a:srgbClr val="A50021"/>
                </a:solidFill>
              </a:rPr>
              <a:t>,</a:t>
            </a:r>
            <a:r>
              <a:rPr lang="en-US" sz="2400" dirty="0">
                <a:solidFill>
                  <a:srgbClr val="A50021"/>
                </a:solidFill>
                <a:latin typeface="cmmi10" pitchFamily="34" charset="0"/>
              </a:rPr>
              <a:t>π</a:t>
            </a:r>
            <a:r>
              <a:rPr lang="en-US" sz="2400" baseline="30000" dirty="0" smtClean="0">
                <a:solidFill>
                  <a:srgbClr val="A50021"/>
                </a:solidFill>
                <a:latin typeface="cmmi10" pitchFamily="34" charset="0"/>
              </a:rPr>
              <a:t>0</a:t>
            </a:r>
            <a:r>
              <a:rPr lang="en-US" sz="2400" dirty="0">
                <a:solidFill>
                  <a:srgbClr val="A50021"/>
                </a:solidFill>
              </a:rPr>
              <a:t>,</a:t>
            </a:r>
            <a:r>
              <a:rPr lang="en-US" sz="2400" dirty="0" smtClean="0">
                <a:solidFill>
                  <a:srgbClr val="A50021"/>
                </a:solidFill>
              </a:rPr>
              <a:t>K</a:t>
            </a:r>
            <a:r>
              <a:rPr lang="en-US" sz="2400" baseline="30000" dirty="0">
                <a:solidFill>
                  <a:srgbClr val="A50021"/>
                </a:solidFill>
                <a:latin typeface="cmsy10" pitchFamily="32" charset="0"/>
              </a:rPr>
              <a:t>±</a:t>
            </a:r>
            <a:r>
              <a:rPr lang="en-US" sz="2400" dirty="0" smtClean="0">
                <a:solidFill>
                  <a:srgbClr val="A50021"/>
                </a:solidFill>
              </a:rPr>
              <a:t>,K</a:t>
            </a:r>
            <a:r>
              <a:rPr lang="en-US" sz="2400" baseline="30000" dirty="0" smtClean="0">
                <a:solidFill>
                  <a:srgbClr val="A50021"/>
                </a:solidFill>
              </a:rPr>
              <a:t>0</a:t>
            </a:r>
            <a:r>
              <a:rPr lang="en-US" sz="2400" dirty="0" smtClean="0">
                <a:solidFill>
                  <a:srgbClr val="A50021"/>
                </a:solidFill>
              </a:rPr>
              <a:t>,η,</a:t>
            </a:r>
            <a:r>
              <a:rPr lang="en-US" sz="2400" dirty="0" smtClean="0">
                <a:solidFill>
                  <a:srgbClr val="A50021"/>
                </a:solidFill>
                <a:latin typeface="cmmi10" pitchFamily="34" charset="0"/>
              </a:rPr>
              <a:t> </a:t>
            </a:r>
            <a:r>
              <a:rPr lang="en-US" sz="2400" dirty="0" smtClean="0">
                <a:solidFill>
                  <a:srgbClr val="A50021"/>
                </a:solidFill>
              </a:rPr>
              <a:t>(</a:t>
            </a:r>
            <a:r>
              <a:rPr lang="en-US" sz="2400" dirty="0" smtClean="0">
                <a:solidFill>
                  <a:srgbClr val="A50021"/>
                </a:solidFill>
                <a:latin typeface="cmmi10" pitchFamily="34" charset="0"/>
              </a:rPr>
              <a:t>photons</a:t>
            </a:r>
            <a:r>
              <a:rPr lang="en-US" sz="2400" dirty="0" smtClean="0">
                <a:solidFill>
                  <a:srgbClr val="A50021"/>
                </a:solidFill>
              </a:rPr>
              <a:t>)</a:t>
            </a:r>
            <a:endParaRPr lang="en-US" sz="2400" dirty="0">
              <a:solidFill>
                <a:srgbClr val="A50021"/>
              </a:solidFill>
            </a:endParaRP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453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2209800" y="152400"/>
            <a:ext cx="4114800" cy="609600"/>
          </a:xfrm>
          <a:prstGeom prst="roundRect">
            <a:avLst>
              <a:gd name="adj" fmla="val 25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299200" y="625475"/>
            <a:ext cx="2389188" cy="1658938"/>
            <a:chOff x="3968" y="394"/>
            <a:chExt cx="1505" cy="1045"/>
          </a:xfrm>
        </p:grpSpPr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>
              <a:off x="4064" y="680"/>
              <a:ext cx="624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>
              <a:off x="4064" y="1160"/>
              <a:ext cx="624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 flipV="1">
              <a:off x="4688" y="439"/>
              <a:ext cx="672" cy="242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>
              <a:off x="4688" y="1160"/>
              <a:ext cx="672" cy="240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>
              <a:off x="5024" y="776"/>
              <a:ext cx="1" cy="288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>
              <a:off x="5024" y="1064"/>
              <a:ext cx="384" cy="144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>
              <a:off x="5072" y="776"/>
              <a:ext cx="1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 flipV="1">
              <a:off x="5024" y="631"/>
              <a:ext cx="384" cy="146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3968" y="632"/>
              <a:ext cx="96" cy="624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 rot="1200000">
              <a:off x="5361" y="1159"/>
              <a:ext cx="96" cy="288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 rot="20940000">
              <a:off x="5359" y="393"/>
              <a:ext cx="96" cy="288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304800" y="914400"/>
            <a:ext cx="5138738" cy="1150938"/>
          </a:xfrm>
          <a:prstGeom prst="roundRect">
            <a:avLst>
              <a:gd name="adj" fmla="val 13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66"/>
                </a:solidFill>
                <a:latin typeface="Comic Sans MS" pitchFamily="64" charset="0"/>
              </a:rPr>
              <a:t>The angular momentum in the flux </a:t>
            </a:r>
          </a:p>
          <a:p>
            <a:pPr eaLnBrk="0" hangingPunct="0"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66"/>
                </a:solidFill>
                <a:latin typeface="Comic Sans MS" pitchFamily="64" charset="0"/>
              </a:rPr>
              <a:t>tube stays in one of the daughter </a:t>
            </a:r>
          </a:p>
          <a:p>
            <a:pPr eaLnBrk="0" hangingPunct="0"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66"/>
                </a:solidFill>
                <a:latin typeface="Comic Sans MS" pitchFamily="64" charset="0"/>
              </a:rPr>
              <a:t>mesons (an  (L=1) and (L=0) meson).</a:t>
            </a:r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228600" y="2667000"/>
            <a:ext cx="3390268" cy="3049169"/>
          </a:xfrm>
          <a:prstGeom prst="roundRect">
            <a:avLst>
              <a:gd name="adj" fmla="val 5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</a:t>
            </a:r>
            <a:r>
              <a:rPr lang="en-GB" sz="2400" dirty="0">
                <a:solidFill>
                  <a:srgbClr val="FF0000"/>
                </a:solidFill>
                <a:latin typeface="Comic Sans MS" pitchFamily="64" charset="0"/>
              </a:rPr>
              <a:t>b</a:t>
            </a:r>
            <a:r>
              <a:rPr lang="en-GB" sz="2400" baseline="-25000" dirty="0">
                <a:solidFill>
                  <a:srgbClr val="FF0000"/>
                </a:solidFill>
                <a:latin typeface="Comic Sans MS" pitchFamily="64" charset="0"/>
              </a:rPr>
              <a:t>1 </a:t>
            </a:r>
            <a:r>
              <a:rPr lang="en-GB" sz="2400" dirty="0">
                <a:latin typeface="Comic Sans MS" pitchFamily="64" charset="0"/>
              </a:rPr>
              <a:t>, 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f</a:t>
            </a:r>
            <a:r>
              <a:rPr lang="en-GB" sz="2400" baseline="-25000" dirty="0">
                <a:latin typeface="Comic Sans MS" pitchFamily="64" charset="0"/>
              </a:rPr>
              <a:t>1 </a:t>
            </a:r>
            <a:r>
              <a:rPr lang="en-GB" sz="2400" dirty="0">
                <a:latin typeface="Comic Sans MS" pitchFamily="64" charset="0"/>
              </a:rPr>
              <a:t>, </a:t>
            </a:r>
            <a:r>
              <a:rPr lang="en-GB" sz="2400" dirty="0" err="1">
                <a:solidFill>
                  <a:srgbClr val="FF0000"/>
                </a:solidFill>
                <a:latin typeface="Symbol" pitchFamily="16" charset="2"/>
              </a:rPr>
              <a:t></a:t>
            </a:r>
            <a:r>
              <a:rPr lang="en-GB" sz="2400" dirty="0">
                <a:latin typeface="Comic Sans MS" pitchFamily="64" charset="0"/>
              </a:rPr>
              <a:t> , </a:t>
            </a:r>
            <a:r>
              <a:rPr lang="en-GB" sz="2400" dirty="0">
                <a:latin typeface="Symbol" pitchFamily="16" charset="2"/>
              </a:rPr>
              <a:t></a:t>
            </a:r>
            <a:r>
              <a:rPr lang="en-GB" sz="2400" dirty="0">
                <a:latin typeface="Comic Sans MS" pitchFamily="64" charset="0"/>
              </a:rPr>
              <a:t>a</a:t>
            </a:r>
            <a:r>
              <a:rPr lang="en-GB" sz="2400" baseline="-25000" dirty="0">
                <a:latin typeface="Comic Sans MS" pitchFamily="64" charset="0"/>
              </a:rPr>
              <a:t>1 </a:t>
            </a:r>
            <a:endParaRPr lang="en-GB" sz="2400" dirty="0">
              <a:latin typeface="Comic Sans MS" pitchFamily="64" charset="0"/>
            </a:endParaRP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Symbol" pitchFamily="16" charset="2"/>
              </a:rPr>
              <a:t>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</a:t>
            </a:r>
            <a:r>
              <a:rPr lang="en-GB" sz="2400" dirty="0">
                <a:latin typeface="Comic Sans MS" pitchFamily="64" charset="0"/>
              </a:rPr>
              <a:t>(1300)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a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     </a:t>
            </a:r>
            <a:endParaRPr lang="en-GB" sz="2400" dirty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b</a:t>
            </a:r>
            <a:r>
              <a:rPr lang="en-GB" sz="2400" baseline="-25000" dirty="0">
                <a:latin typeface="Comic Sans MS" pitchFamily="64" charset="0"/>
              </a:rPr>
              <a:t>2 </a:t>
            </a:r>
            <a:r>
              <a:rPr lang="en-GB" sz="2400" dirty="0" err="1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a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h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</a:t>
            </a:r>
            <a:r>
              <a:rPr lang="en-GB" sz="2400" dirty="0">
                <a:latin typeface="Comic Sans MS" pitchFamily="64" charset="0"/>
              </a:rPr>
              <a:t>, </a:t>
            </a:r>
            <a:r>
              <a:rPr lang="en-GB" sz="2400" dirty="0">
                <a:latin typeface="Symbol" pitchFamily="16" charset="2"/>
              </a:rPr>
              <a:t></a:t>
            </a:r>
            <a:r>
              <a:rPr lang="en-GB" sz="2400" dirty="0">
                <a:latin typeface="Comic Sans MS" pitchFamily="64" charset="0"/>
              </a:rPr>
              <a:t>a</a:t>
            </a:r>
            <a:r>
              <a:rPr lang="en-GB" sz="2400" baseline="-25000" dirty="0">
                <a:latin typeface="Comic Sans MS" pitchFamily="64" charset="0"/>
              </a:rPr>
              <a:t>2</a:t>
            </a:r>
            <a:r>
              <a:rPr lang="en-GB" sz="2400" dirty="0">
                <a:latin typeface="Symbol" pitchFamily="16" charset="2"/>
              </a:rPr>
              <a:t>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h</a:t>
            </a:r>
            <a:r>
              <a:rPr lang="en-GB" sz="2400" baseline="-25000" dirty="0">
                <a:latin typeface="Comic Sans MS" pitchFamily="64" charset="0"/>
              </a:rPr>
              <a:t>2 </a:t>
            </a:r>
            <a:r>
              <a:rPr lang="en-GB" sz="2400" dirty="0" err="1">
                <a:latin typeface="Symbol" pitchFamily="16" charset="2"/>
              </a:rPr>
              <a:t></a:t>
            </a:r>
            <a:r>
              <a:rPr lang="en-GB" sz="2400" dirty="0" smtClean="0">
                <a:latin typeface="Comic Sans MS" pitchFamily="64" charset="0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4" charset="0"/>
              </a:rPr>
              <a:t>b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4" charset="0"/>
              </a:rPr>
              <a:t>1</a:t>
            </a:r>
            <a:r>
              <a:rPr lang="en-GB" sz="2400" dirty="0" smtClean="0">
                <a:solidFill>
                  <a:srgbClr val="FF0000"/>
                </a:solidFill>
                <a:latin typeface="Symbol" pitchFamily="16" charset="2"/>
              </a:rPr>
              <a:t></a:t>
            </a:r>
            <a:r>
              <a:rPr lang="en-GB" sz="2400" dirty="0" smtClean="0">
                <a:latin typeface="Comic Sans MS" pitchFamily="64" charset="0"/>
              </a:rPr>
              <a:t> ,</a:t>
            </a:r>
            <a:r>
              <a:rPr lang="en-GB" sz="2400" dirty="0" smtClean="0">
                <a:solidFill>
                  <a:srgbClr val="FF6600"/>
                </a:solidFill>
                <a:latin typeface="Comic Sans MS" pitchFamily="6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Symbol" pitchFamily="16" charset="2"/>
              </a:rPr>
              <a:t></a:t>
            </a:r>
            <a:r>
              <a:rPr lang="en-GB" sz="2400" dirty="0" err="1">
                <a:latin typeface="Symbol" pitchFamily="16" charset="2"/>
              </a:rPr>
              <a:t></a:t>
            </a:r>
            <a:endParaRPr lang="en-GB" sz="2400" dirty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b</a:t>
            </a:r>
            <a:r>
              <a:rPr lang="en-GB" sz="2400" baseline="-25000" dirty="0">
                <a:latin typeface="Comic Sans MS" pitchFamily="64" charset="0"/>
              </a:rPr>
              <a:t>0 </a:t>
            </a:r>
            <a:r>
              <a:rPr lang="en-GB" sz="2400" dirty="0" err="1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(1300)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h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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h</a:t>
            </a:r>
            <a:r>
              <a:rPr lang="en-GB" sz="2400" baseline="-25000" dirty="0">
                <a:latin typeface="Comic Sans MS" pitchFamily="64" charset="0"/>
              </a:rPr>
              <a:t>0 </a:t>
            </a:r>
            <a:r>
              <a:rPr lang="en-GB" sz="2400" dirty="0" err="1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omic Sans MS" pitchFamily="64" charset="0"/>
              </a:rPr>
              <a:t>b</a:t>
            </a:r>
            <a:r>
              <a:rPr lang="en-GB" sz="2400" baseline="-25000" dirty="0">
                <a:solidFill>
                  <a:srgbClr val="FF0000"/>
                </a:solidFill>
                <a:latin typeface="Comic Sans MS" pitchFamily="64" charset="0"/>
              </a:rPr>
              <a:t>1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h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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588125" y="1155700"/>
            <a:ext cx="736600" cy="641350"/>
            <a:chOff x="4150" y="728"/>
            <a:chExt cx="464" cy="404"/>
          </a:xfrm>
        </p:grpSpPr>
        <p:sp>
          <p:nvSpPr>
            <p:cNvPr id="15380" name="AutoShape 20"/>
            <p:cNvSpPr>
              <a:spLocks noChangeArrowheads="1"/>
            </p:cNvSpPr>
            <p:nvPr/>
          </p:nvSpPr>
          <p:spPr bwMode="auto">
            <a:xfrm>
              <a:off x="4150" y="845"/>
              <a:ext cx="465" cy="288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90000"/>
                </a:lnSpc>
                <a:buClr>
                  <a:srgbClr val="FFFFFF"/>
                </a:buClr>
                <a:buSzPct val="100000"/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latin typeface="Comic Sans MS" pitchFamily="64" charset="0"/>
                </a:rPr>
                <a:t>L</a:t>
              </a:r>
              <a:r>
                <a:rPr lang="en-GB" sz="2400" baseline="-25000">
                  <a:solidFill>
                    <a:srgbClr val="660033"/>
                  </a:solidFill>
                  <a:latin typeface="Comic Sans MS" pitchFamily="64" charset="0"/>
                </a:rPr>
                <a:t>flux</a:t>
              </a:r>
            </a:p>
          </p:txBody>
        </p:sp>
        <p:sp>
          <p:nvSpPr>
            <p:cNvPr id="15381" name="Line 21"/>
            <p:cNvSpPr>
              <a:spLocks noChangeShapeType="1"/>
            </p:cNvSpPr>
            <p:nvPr/>
          </p:nvSpPr>
          <p:spPr bwMode="auto">
            <a:xfrm flipV="1">
              <a:off x="4160" y="727"/>
              <a:ext cx="1" cy="394"/>
            </a:xfrm>
            <a:prstGeom prst="line">
              <a:avLst/>
            </a:prstGeom>
            <a:noFill/>
            <a:ln w="5076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561263" y="525463"/>
            <a:ext cx="909637" cy="700087"/>
            <a:chOff x="4763" y="331"/>
            <a:chExt cx="573" cy="441"/>
          </a:xfrm>
        </p:grpSpPr>
        <p:sp>
          <p:nvSpPr>
            <p:cNvPr id="15383" name="AutoShape 23"/>
            <p:cNvSpPr>
              <a:spLocks noChangeArrowheads="1"/>
            </p:cNvSpPr>
            <p:nvPr/>
          </p:nvSpPr>
          <p:spPr bwMode="auto">
            <a:xfrm rot="20280000">
              <a:off x="4834" y="409"/>
              <a:ext cx="465" cy="287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90000"/>
                </a:lnSpc>
                <a:buClr>
                  <a:srgbClr val="FFFFFF"/>
                </a:buClr>
                <a:buSzPct val="100000"/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latin typeface="Comic Sans MS" pitchFamily="64" charset="0"/>
                </a:rPr>
                <a:t>L</a:t>
              </a:r>
              <a:r>
                <a:rPr lang="en-GB" sz="2400" baseline="-25000">
                  <a:solidFill>
                    <a:srgbClr val="660033"/>
                  </a:solidFill>
                  <a:latin typeface="Comic Sans MS" pitchFamily="64" charset="0"/>
                </a:rPr>
                <a:t>flux</a:t>
              </a:r>
            </a:p>
          </p:txBody>
        </p:sp>
        <p:sp>
          <p:nvSpPr>
            <p:cNvPr id="15384" name="Line 24"/>
            <p:cNvSpPr>
              <a:spLocks noChangeShapeType="1"/>
            </p:cNvSpPr>
            <p:nvPr/>
          </p:nvSpPr>
          <p:spPr bwMode="auto">
            <a:xfrm flipH="1" flipV="1">
              <a:off x="4762" y="394"/>
              <a:ext cx="150" cy="364"/>
            </a:xfrm>
            <a:prstGeom prst="line">
              <a:avLst/>
            </a:prstGeom>
            <a:noFill/>
            <a:ln w="5076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85" name="AutoShape 25"/>
          <p:cNvSpPr>
            <a:spLocks noChangeArrowheads="1"/>
          </p:cNvSpPr>
          <p:nvPr/>
        </p:nvSpPr>
        <p:spPr bwMode="auto">
          <a:xfrm>
            <a:off x="304800" y="2133600"/>
            <a:ext cx="4911725" cy="420688"/>
          </a:xfrm>
          <a:prstGeom prst="roundRect">
            <a:avLst>
              <a:gd name="adj" fmla="val 34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00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6600CC"/>
                </a:solidFill>
                <a:latin typeface="Comic Sans MS" pitchFamily="64" charset="0"/>
              </a:rPr>
              <a:t>Exotic Quantum Number Hybrids</a:t>
            </a:r>
          </a:p>
        </p:txBody>
      </p:sp>
      <p:sp>
        <p:nvSpPr>
          <p:cNvPr id="15386" name="Freeform 26"/>
          <p:cNvSpPr>
            <a:spLocks noChangeArrowheads="1"/>
          </p:cNvSpPr>
          <p:nvPr/>
        </p:nvSpPr>
        <p:spPr bwMode="auto">
          <a:xfrm>
            <a:off x="3962400" y="2667000"/>
            <a:ext cx="88900" cy="3098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3" y="717"/>
              </a:cxn>
              <a:cxn ang="0">
                <a:pos x="123" y="3586"/>
              </a:cxn>
              <a:cxn ang="0">
                <a:pos x="247" y="4303"/>
              </a:cxn>
              <a:cxn ang="0">
                <a:pos x="123" y="5021"/>
              </a:cxn>
              <a:cxn ang="0">
                <a:pos x="123" y="7890"/>
              </a:cxn>
              <a:cxn ang="0">
                <a:pos x="0" y="8607"/>
              </a:cxn>
            </a:cxnLst>
            <a:rect l="0" t="0" r="r" b="b"/>
            <a:pathLst>
              <a:path w="248" h="8608">
                <a:moveTo>
                  <a:pt x="0" y="0"/>
                </a:moveTo>
                <a:cubicBezTo>
                  <a:pt x="61" y="0"/>
                  <a:pt x="123" y="358"/>
                  <a:pt x="123" y="717"/>
                </a:cubicBezTo>
                <a:lnTo>
                  <a:pt x="123" y="3586"/>
                </a:lnTo>
                <a:cubicBezTo>
                  <a:pt x="123" y="3945"/>
                  <a:pt x="185" y="4303"/>
                  <a:pt x="247" y="4303"/>
                </a:cubicBezTo>
                <a:cubicBezTo>
                  <a:pt x="185" y="4303"/>
                  <a:pt x="123" y="4662"/>
                  <a:pt x="123" y="5021"/>
                </a:cubicBezTo>
                <a:lnTo>
                  <a:pt x="123" y="7890"/>
                </a:lnTo>
                <a:cubicBezTo>
                  <a:pt x="123" y="8249"/>
                  <a:pt x="61" y="8607"/>
                  <a:pt x="0" y="8607"/>
                </a:cubicBezTo>
              </a:path>
            </a:pathLst>
          </a:custGeom>
          <a:noFill/>
          <a:ln w="2556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7" name="AutoShape 27"/>
          <p:cNvSpPr>
            <a:spLocks noChangeArrowheads="1"/>
          </p:cNvSpPr>
          <p:nvPr/>
        </p:nvSpPr>
        <p:spPr bwMode="auto">
          <a:xfrm>
            <a:off x="4191000" y="2667000"/>
            <a:ext cx="2405063" cy="1150938"/>
          </a:xfrm>
          <a:prstGeom prst="roundRect">
            <a:avLst>
              <a:gd name="adj" fmla="val 13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Mass and model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dependent 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predictions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4191000" y="3810000"/>
            <a:ext cx="3332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A50021"/>
                </a:solidFill>
              </a:rPr>
              <a:t>Populate final states with </a:t>
            </a:r>
            <a:endParaRPr lang="en-US" sz="2400" dirty="0" smtClean="0">
              <a:solidFill>
                <a:srgbClr val="A50021"/>
              </a:solidFill>
            </a:endParaRPr>
          </a:p>
          <a:p>
            <a:r>
              <a:rPr lang="en-US" sz="2400" dirty="0">
                <a:solidFill>
                  <a:srgbClr val="A50021"/>
                </a:solidFill>
                <a:latin typeface="cmmi10" pitchFamily="34" charset="0"/>
              </a:rPr>
              <a:t>π</a:t>
            </a:r>
            <a:r>
              <a:rPr lang="en-US" sz="2400" baseline="30000" dirty="0" smtClean="0">
                <a:solidFill>
                  <a:srgbClr val="A50021"/>
                </a:solidFill>
                <a:latin typeface="cmsy10" pitchFamily="32" charset="0"/>
              </a:rPr>
              <a:t>±</a:t>
            </a:r>
            <a:r>
              <a:rPr lang="en-US" sz="2400" dirty="0" smtClean="0">
                <a:solidFill>
                  <a:srgbClr val="A50021"/>
                </a:solidFill>
              </a:rPr>
              <a:t>,</a:t>
            </a:r>
            <a:r>
              <a:rPr lang="en-US" sz="2400" dirty="0">
                <a:solidFill>
                  <a:srgbClr val="A50021"/>
                </a:solidFill>
                <a:latin typeface="cmmi10" pitchFamily="34" charset="0"/>
              </a:rPr>
              <a:t>π</a:t>
            </a:r>
            <a:r>
              <a:rPr lang="en-US" sz="2400" baseline="30000" dirty="0" smtClean="0">
                <a:solidFill>
                  <a:srgbClr val="A50021"/>
                </a:solidFill>
                <a:latin typeface="cmmi10" pitchFamily="34" charset="0"/>
              </a:rPr>
              <a:t>0</a:t>
            </a:r>
            <a:r>
              <a:rPr lang="en-US" sz="2400" dirty="0">
                <a:solidFill>
                  <a:srgbClr val="A50021"/>
                </a:solidFill>
              </a:rPr>
              <a:t>,</a:t>
            </a:r>
            <a:r>
              <a:rPr lang="en-US" sz="2400" dirty="0" smtClean="0">
                <a:solidFill>
                  <a:srgbClr val="A50021"/>
                </a:solidFill>
              </a:rPr>
              <a:t>K</a:t>
            </a:r>
            <a:r>
              <a:rPr lang="en-US" sz="2400" baseline="30000" dirty="0">
                <a:solidFill>
                  <a:srgbClr val="A50021"/>
                </a:solidFill>
                <a:latin typeface="cmsy10" pitchFamily="32" charset="0"/>
              </a:rPr>
              <a:t>±</a:t>
            </a:r>
            <a:r>
              <a:rPr lang="en-US" sz="2400" dirty="0" smtClean="0">
                <a:solidFill>
                  <a:srgbClr val="A50021"/>
                </a:solidFill>
              </a:rPr>
              <a:t>,K</a:t>
            </a:r>
            <a:r>
              <a:rPr lang="en-US" sz="2400" baseline="30000" dirty="0" smtClean="0">
                <a:solidFill>
                  <a:srgbClr val="A50021"/>
                </a:solidFill>
              </a:rPr>
              <a:t>0</a:t>
            </a:r>
            <a:r>
              <a:rPr lang="en-US" sz="2400" dirty="0" smtClean="0">
                <a:solidFill>
                  <a:srgbClr val="A50021"/>
                </a:solidFill>
              </a:rPr>
              <a:t>,η,</a:t>
            </a:r>
            <a:r>
              <a:rPr lang="en-US" sz="2400" dirty="0" smtClean="0">
                <a:solidFill>
                  <a:srgbClr val="A50021"/>
                </a:solidFill>
                <a:latin typeface="cmmi10" pitchFamily="34" charset="0"/>
              </a:rPr>
              <a:t> </a:t>
            </a:r>
            <a:r>
              <a:rPr lang="en-US" sz="2400" dirty="0" smtClean="0">
                <a:solidFill>
                  <a:srgbClr val="A50021"/>
                </a:solidFill>
              </a:rPr>
              <a:t>(</a:t>
            </a:r>
            <a:r>
              <a:rPr lang="en-US" sz="2400" dirty="0" smtClean="0">
                <a:solidFill>
                  <a:srgbClr val="A50021"/>
                </a:solidFill>
                <a:latin typeface="cmmi10" pitchFamily="34" charset="0"/>
              </a:rPr>
              <a:t>photons</a:t>
            </a:r>
            <a:r>
              <a:rPr lang="en-US" sz="2400" dirty="0" smtClean="0">
                <a:solidFill>
                  <a:srgbClr val="A50021"/>
                </a:solidFill>
              </a:rPr>
              <a:t>)</a:t>
            </a:r>
            <a:endParaRPr lang="en-US" sz="2400" dirty="0">
              <a:solidFill>
                <a:srgbClr val="A50021"/>
              </a:solidFill>
            </a:endParaRP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129606" y="4979427"/>
            <a:ext cx="501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The good channels to look at with amplitude analysis.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719138" y="38518"/>
            <a:ext cx="4724400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 anchorCtr="1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Hybrid Decays</a:t>
            </a:r>
          </a:p>
        </p:txBody>
      </p:sp>
    </p:spTree>
    <p:extLst>
      <p:ext uri="{BB962C8B-B14F-4D97-AF65-F5344CB8AC3E}">
        <p14:creationId xmlns:p14="http://schemas.microsoft.com/office/powerpoint/2010/main" val="3245369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2209800" y="152400"/>
            <a:ext cx="4114800" cy="609600"/>
          </a:xfrm>
          <a:prstGeom prst="roundRect">
            <a:avLst>
              <a:gd name="adj" fmla="val 25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299200" y="625475"/>
            <a:ext cx="2389188" cy="1658938"/>
            <a:chOff x="3968" y="394"/>
            <a:chExt cx="1505" cy="1045"/>
          </a:xfrm>
        </p:grpSpPr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>
              <a:off x="4064" y="680"/>
              <a:ext cx="624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>
              <a:off x="4064" y="1160"/>
              <a:ext cx="624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 flipV="1">
              <a:off x="4688" y="439"/>
              <a:ext cx="672" cy="242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>
              <a:off x="4688" y="1160"/>
              <a:ext cx="672" cy="240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>
              <a:off x="5024" y="776"/>
              <a:ext cx="1" cy="288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>
              <a:off x="5024" y="1064"/>
              <a:ext cx="384" cy="144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>
              <a:off x="5072" y="776"/>
              <a:ext cx="1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 flipV="1">
              <a:off x="5024" y="631"/>
              <a:ext cx="384" cy="146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3968" y="632"/>
              <a:ext cx="96" cy="624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 rot="1200000">
              <a:off x="5361" y="1159"/>
              <a:ext cx="96" cy="288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 rot="20940000">
              <a:off x="5359" y="393"/>
              <a:ext cx="96" cy="288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304800" y="914400"/>
            <a:ext cx="5138738" cy="1150938"/>
          </a:xfrm>
          <a:prstGeom prst="roundRect">
            <a:avLst>
              <a:gd name="adj" fmla="val 13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66"/>
                </a:solidFill>
                <a:latin typeface="Comic Sans MS" pitchFamily="64" charset="0"/>
              </a:rPr>
              <a:t>The angular momentum in the flux </a:t>
            </a:r>
          </a:p>
          <a:p>
            <a:pPr eaLnBrk="0" hangingPunct="0"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66"/>
                </a:solidFill>
                <a:latin typeface="Comic Sans MS" pitchFamily="64" charset="0"/>
              </a:rPr>
              <a:t>tube stays in one of the daughter </a:t>
            </a:r>
          </a:p>
          <a:p>
            <a:pPr eaLnBrk="0" hangingPunct="0"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66"/>
                </a:solidFill>
                <a:latin typeface="Comic Sans MS" pitchFamily="64" charset="0"/>
              </a:rPr>
              <a:t>mesons (an  (L=1) and (L=0) meson).</a:t>
            </a:r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228600" y="2667000"/>
            <a:ext cx="3390268" cy="3049169"/>
          </a:xfrm>
          <a:prstGeom prst="roundRect">
            <a:avLst>
              <a:gd name="adj" fmla="val 5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</a:t>
            </a:r>
            <a:r>
              <a:rPr lang="en-GB" sz="2400" dirty="0">
                <a:solidFill>
                  <a:srgbClr val="FF0000"/>
                </a:solidFill>
                <a:latin typeface="Comic Sans MS" pitchFamily="64" charset="0"/>
              </a:rPr>
              <a:t>b</a:t>
            </a:r>
            <a:r>
              <a:rPr lang="en-GB" sz="2400" baseline="-25000" dirty="0">
                <a:solidFill>
                  <a:srgbClr val="FF0000"/>
                </a:solidFill>
                <a:latin typeface="Comic Sans MS" pitchFamily="64" charset="0"/>
              </a:rPr>
              <a:t>1 </a:t>
            </a:r>
            <a:r>
              <a:rPr lang="en-GB" sz="2400" dirty="0">
                <a:latin typeface="Comic Sans MS" pitchFamily="64" charset="0"/>
              </a:rPr>
              <a:t>, </a:t>
            </a:r>
            <a:r>
              <a:rPr lang="en-GB" sz="2400" dirty="0">
                <a:solidFill>
                  <a:srgbClr val="3366FF"/>
                </a:solidFill>
                <a:latin typeface="Symbol" pitchFamily="16" charset="2"/>
              </a:rPr>
              <a:t></a:t>
            </a:r>
            <a:r>
              <a:rPr lang="en-GB" sz="2400" dirty="0">
                <a:solidFill>
                  <a:srgbClr val="3366FF"/>
                </a:solidFill>
                <a:latin typeface="Comic Sans MS" pitchFamily="64" charset="0"/>
              </a:rPr>
              <a:t>f</a:t>
            </a:r>
            <a:r>
              <a:rPr lang="en-GB" sz="2400" baseline="-25000" dirty="0">
                <a:solidFill>
                  <a:srgbClr val="3366FF"/>
                </a:solidFill>
                <a:latin typeface="Comic Sans MS" pitchFamily="64" charset="0"/>
              </a:rPr>
              <a:t>1 </a:t>
            </a:r>
            <a:r>
              <a:rPr lang="en-GB" sz="2400" dirty="0">
                <a:latin typeface="Comic Sans MS" pitchFamily="64" charset="0"/>
              </a:rPr>
              <a:t>, </a:t>
            </a:r>
            <a:r>
              <a:rPr lang="en-GB" sz="2400" dirty="0" err="1">
                <a:solidFill>
                  <a:srgbClr val="FF0000"/>
                </a:solidFill>
                <a:latin typeface="Symbol" pitchFamily="16" charset="2"/>
              </a:rPr>
              <a:t></a:t>
            </a:r>
            <a:r>
              <a:rPr lang="en-GB" sz="2400" dirty="0">
                <a:latin typeface="Comic Sans MS" pitchFamily="64" charset="0"/>
              </a:rPr>
              <a:t> , </a:t>
            </a:r>
            <a:r>
              <a:rPr lang="en-GB" sz="2400" dirty="0">
                <a:latin typeface="Symbol" pitchFamily="16" charset="2"/>
              </a:rPr>
              <a:t></a:t>
            </a:r>
            <a:r>
              <a:rPr lang="en-GB" sz="2400" dirty="0">
                <a:latin typeface="Comic Sans MS" pitchFamily="64" charset="0"/>
              </a:rPr>
              <a:t>a</a:t>
            </a:r>
            <a:r>
              <a:rPr lang="en-GB" sz="2400" baseline="-25000" dirty="0">
                <a:latin typeface="Comic Sans MS" pitchFamily="64" charset="0"/>
              </a:rPr>
              <a:t>1 </a:t>
            </a:r>
            <a:endParaRPr lang="en-GB" sz="2400" dirty="0">
              <a:latin typeface="Comic Sans MS" pitchFamily="64" charset="0"/>
            </a:endParaRP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Symbol" pitchFamily="16" charset="2"/>
              </a:rPr>
              <a:t>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</a:t>
            </a:r>
            <a:r>
              <a:rPr lang="en-GB" sz="2400" dirty="0">
                <a:latin typeface="Comic Sans MS" pitchFamily="64" charset="0"/>
              </a:rPr>
              <a:t>(1300)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a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     </a:t>
            </a:r>
            <a:endParaRPr lang="en-GB" sz="2400" dirty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b</a:t>
            </a:r>
            <a:r>
              <a:rPr lang="en-GB" sz="2400" baseline="-25000" dirty="0">
                <a:latin typeface="Comic Sans MS" pitchFamily="64" charset="0"/>
              </a:rPr>
              <a:t>2 </a:t>
            </a:r>
            <a:r>
              <a:rPr lang="en-GB" sz="2400" dirty="0" err="1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a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h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</a:t>
            </a:r>
            <a:r>
              <a:rPr lang="en-GB" sz="2400" dirty="0">
                <a:latin typeface="Comic Sans MS" pitchFamily="64" charset="0"/>
              </a:rPr>
              <a:t>, </a:t>
            </a:r>
            <a:r>
              <a:rPr lang="en-GB" sz="2400" dirty="0">
                <a:latin typeface="Symbol" pitchFamily="16" charset="2"/>
              </a:rPr>
              <a:t></a:t>
            </a:r>
            <a:r>
              <a:rPr lang="en-GB" sz="2400" dirty="0">
                <a:solidFill>
                  <a:srgbClr val="3366FF"/>
                </a:solidFill>
                <a:latin typeface="Symbol" pitchFamily="16" charset="2"/>
              </a:rPr>
              <a:t></a:t>
            </a:r>
            <a:r>
              <a:rPr lang="en-GB" sz="2400" dirty="0">
                <a:solidFill>
                  <a:srgbClr val="3366FF"/>
                </a:solidFill>
                <a:latin typeface="Comic Sans MS" pitchFamily="64" charset="0"/>
              </a:rPr>
              <a:t>a</a:t>
            </a:r>
            <a:r>
              <a:rPr lang="en-GB" sz="2400" baseline="-25000" dirty="0">
                <a:solidFill>
                  <a:srgbClr val="3366FF"/>
                </a:solidFill>
                <a:latin typeface="Comic Sans MS" pitchFamily="64" charset="0"/>
              </a:rPr>
              <a:t>2</a:t>
            </a:r>
            <a:r>
              <a:rPr lang="en-GB" sz="2400" dirty="0">
                <a:solidFill>
                  <a:srgbClr val="3366FF"/>
                </a:solidFill>
                <a:latin typeface="Symbol" pitchFamily="16" charset="2"/>
              </a:rPr>
              <a:t></a:t>
            </a:r>
            <a:r>
              <a:rPr lang="en-GB" sz="2400" dirty="0">
                <a:latin typeface="Symbol" pitchFamily="16" charset="2"/>
              </a:rPr>
              <a:t>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h</a:t>
            </a:r>
            <a:r>
              <a:rPr lang="en-GB" sz="2400" baseline="-25000" dirty="0">
                <a:latin typeface="Comic Sans MS" pitchFamily="64" charset="0"/>
              </a:rPr>
              <a:t>2 </a:t>
            </a:r>
            <a:r>
              <a:rPr lang="en-GB" sz="2400" dirty="0" err="1">
                <a:latin typeface="Symbol" pitchFamily="16" charset="2"/>
              </a:rPr>
              <a:t></a:t>
            </a:r>
            <a:r>
              <a:rPr lang="en-GB" sz="2400" dirty="0" smtClean="0">
                <a:latin typeface="Comic Sans MS" pitchFamily="64" charset="0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4" charset="0"/>
              </a:rPr>
              <a:t>b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4" charset="0"/>
              </a:rPr>
              <a:t>1</a:t>
            </a:r>
            <a:r>
              <a:rPr lang="en-GB" sz="2400" dirty="0" smtClean="0">
                <a:solidFill>
                  <a:srgbClr val="FF0000"/>
                </a:solidFill>
                <a:latin typeface="Symbol" pitchFamily="16" charset="2"/>
              </a:rPr>
              <a:t></a:t>
            </a:r>
            <a:r>
              <a:rPr lang="en-GB" sz="2400" dirty="0" smtClean="0">
                <a:latin typeface="Comic Sans MS" pitchFamily="64" charset="0"/>
              </a:rPr>
              <a:t> ,</a:t>
            </a:r>
            <a:r>
              <a:rPr lang="en-GB" sz="2400" dirty="0" smtClean="0">
                <a:solidFill>
                  <a:srgbClr val="FF6600"/>
                </a:solidFill>
                <a:latin typeface="Comic Sans MS" pitchFamily="6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Symbol" pitchFamily="16" charset="2"/>
              </a:rPr>
              <a:t></a:t>
            </a:r>
            <a:r>
              <a:rPr lang="en-GB" sz="2400" dirty="0" err="1">
                <a:latin typeface="Symbol" pitchFamily="16" charset="2"/>
              </a:rPr>
              <a:t></a:t>
            </a:r>
            <a:endParaRPr lang="en-GB" sz="2400" dirty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b</a:t>
            </a:r>
            <a:r>
              <a:rPr lang="en-GB" sz="2400" baseline="-25000" dirty="0">
                <a:latin typeface="Comic Sans MS" pitchFamily="64" charset="0"/>
              </a:rPr>
              <a:t>0 </a:t>
            </a:r>
            <a:r>
              <a:rPr lang="en-GB" sz="2400" dirty="0" err="1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(1300)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h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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h</a:t>
            </a:r>
            <a:r>
              <a:rPr lang="en-GB" sz="2400" baseline="-25000" dirty="0">
                <a:latin typeface="Comic Sans MS" pitchFamily="64" charset="0"/>
              </a:rPr>
              <a:t>0 </a:t>
            </a:r>
            <a:r>
              <a:rPr lang="en-GB" sz="2400" dirty="0" err="1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omic Sans MS" pitchFamily="64" charset="0"/>
              </a:rPr>
              <a:t>b</a:t>
            </a:r>
            <a:r>
              <a:rPr lang="en-GB" sz="2400" baseline="-25000" dirty="0">
                <a:solidFill>
                  <a:srgbClr val="FF0000"/>
                </a:solidFill>
                <a:latin typeface="Comic Sans MS" pitchFamily="64" charset="0"/>
              </a:rPr>
              <a:t>1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h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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588125" y="1155700"/>
            <a:ext cx="736600" cy="641350"/>
            <a:chOff x="4150" y="728"/>
            <a:chExt cx="464" cy="404"/>
          </a:xfrm>
        </p:grpSpPr>
        <p:sp>
          <p:nvSpPr>
            <p:cNvPr id="15380" name="AutoShape 20"/>
            <p:cNvSpPr>
              <a:spLocks noChangeArrowheads="1"/>
            </p:cNvSpPr>
            <p:nvPr/>
          </p:nvSpPr>
          <p:spPr bwMode="auto">
            <a:xfrm>
              <a:off x="4150" y="845"/>
              <a:ext cx="465" cy="288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90000"/>
                </a:lnSpc>
                <a:buClr>
                  <a:srgbClr val="FFFFFF"/>
                </a:buClr>
                <a:buSzPct val="100000"/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latin typeface="Comic Sans MS" pitchFamily="64" charset="0"/>
                </a:rPr>
                <a:t>L</a:t>
              </a:r>
              <a:r>
                <a:rPr lang="en-GB" sz="2400" baseline="-25000">
                  <a:solidFill>
                    <a:srgbClr val="660033"/>
                  </a:solidFill>
                  <a:latin typeface="Comic Sans MS" pitchFamily="64" charset="0"/>
                </a:rPr>
                <a:t>flux</a:t>
              </a:r>
            </a:p>
          </p:txBody>
        </p:sp>
        <p:sp>
          <p:nvSpPr>
            <p:cNvPr id="15381" name="Line 21"/>
            <p:cNvSpPr>
              <a:spLocks noChangeShapeType="1"/>
            </p:cNvSpPr>
            <p:nvPr/>
          </p:nvSpPr>
          <p:spPr bwMode="auto">
            <a:xfrm flipV="1">
              <a:off x="4160" y="727"/>
              <a:ext cx="1" cy="394"/>
            </a:xfrm>
            <a:prstGeom prst="line">
              <a:avLst/>
            </a:prstGeom>
            <a:noFill/>
            <a:ln w="5076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561263" y="525463"/>
            <a:ext cx="909637" cy="700087"/>
            <a:chOff x="4763" y="331"/>
            <a:chExt cx="573" cy="441"/>
          </a:xfrm>
        </p:grpSpPr>
        <p:sp>
          <p:nvSpPr>
            <p:cNvPr id="15383" name="AutoShape 23"/>
            <p:cNvSpPr>
              <a:spLocks noChangeArrowheads="1"/>
            </p:cNvSpPr>
            <p:nvPr/>
          </p:nvSpPr>
          <p:spPr bwMode="auto">
            <a:xfrm rot="20280000">
              <a:off x="4834" y="409"/>
              <a:ext cx="465" cy="287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90000"/>
                </a:lnSpc>
                <a:buClr>
                  <a:srgbClr val="FFFFFF"/>
                </a:buClr>
                <a:buSzPct val="100000"/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latin typeface="Comic Sans MS" pitchFamily="64" charset="0"/>
                </a:rPr>
                <a:t>L</a:t>
              </a:r>
              <a:r>
                <a:rPr lang="en-GB" sz="2400" baseline="-25000">
                  <a:solidFill>
                    <a:srgbClr val="660033"/>
                  </a:solidFill>
                  <a:latin typeface="Comic Sans MS" pitchFamily="64" charset="0"/>
                </a:rPr>
                <a:t>flux</a:t>
              </a:r>
            </a:p>
          </p:txBody>
        </p:sp>
        <p:sp>
          <p:nvSpPr>
            <p:cNvPr id="15384" name="Line 24"/>
            <p:cNvSpPr>
              <a:spLocks noChangeShapeType="1"/>
            </p:cNvSpPr>
            <p:nvPr/>
          </p:nvSpPr>
          <p:spPr bwMode="auto">
            <a:xfrm flipH="1" flipV="1">
              <a:off x="4762" y="394"/>
              <a:ext cx="150" cy="364"/>
            </a:xfrm>
            <a:prstGeom prst="line">
              <a:avLst/>
            </a:prstGeom>
            <a:noFill/>
            <a:ln w="5076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85" name="AutoShape 25"/>
          <p:cNvSpPr>
            <a:spLocks noChangeArrowheads="1"/>
          </p:cNvSpPr>
          <p:nvPr/>
        </p:nvSpPr>
        <p:spPr bwMode="auto">
          <a:xfrm>
            <a:off x="304800" y="2133600"/>
            <a:ext cx="4911725" cy="420688"/>
          </a:xfrm>
          <a:prstGeom prst="roundRect">
            <a:avLst>
              <a:gd name="adj" fmla="val 34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00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6600CC"/>
                </a:solidFill>
                <a:latin typeface="Comic Sans MS" pitchFamily="64" charset="0"/>
              </a:rPr>
              <a:t>Exotic Quantum Number Hybrids</a:t>
            </a:r>
          </a:p>
        </p:txBody>
      </p:sp>
      <p:sp>
        <p:nvSpPr>
          <p:cNvPr id="15386" name="Freeform 26"/>
          <p:cNvSpPr>
            <a:spLocks noChangeArrowheads="1"/>
          </p:cNvSpPr>
          <p:nvPr/>
        </p:nvSpPr>
        <p:spPr bwMode="auto">
          <a:xfrm>
            <a:off x="3962400" y="2667000"/>
            <a:ext cx="88900" cy="3098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3" y="717"/>
              </a:cxn>
              <a:cxn ang="0">
                <a:pos x="123" y="3586"/>
              </a:cxn>
              <a:cxn ang="0">
                <a:pos x="247" y="4303"/>
              </a:cxn>
              <a:cxn ang="0">
                <a:pos x="123" y="5021"/>
              </a:cxn>
              <a:cxn ang="0">
                <a:pos x="123" y="7890"/>
              </a:cxn>
              <a:cxn ang="0">
                <a:pos x="0" y="8607"/>
              </a:cxn>
            </a:cxnLst>
            <a:rect l="0" t="0" r="r" b="b"/>
            <a:pathLst>
              <a:path w="248" h="8608">
                <a:moveTo>
                  <a:pt x="0" y="0"/>
                </a:moveTo>
                <a:cubicBezTo>
                  <a:pt x="61" y="0"/>
                  <a:pt x="123" y="358"/>
                  <a:pt x="123" y="717"/>
                </a:cubicBezTo>
                <a:lnTo>
                  <a:pt x="123" y="3586"/>
                </a:lnTo>
                <a:cubicBezTo>
                  <a:pt x="123" y="3945"/>
                  <a:pt x="185" y="4303"/>
                  <a:pt x="247" y="4303"/>
                </a:cubicBezTo>
                <a:cubicBezTo>
                  <a:pt x="185" y="4303"/>
                  <a:pt x="123" y="4662"/>
                  <a:pt x="123" y="5021"/>
                </a:cubicBezTo>
                <a:lnTo>
                  <a:pt x="123" y="7890"/>
                </a:lnTo>
                <a:cubicBezTo>
                  <a:pt x="123" y="8249"/>
                  <a:pt x="61" y="8607"/>
                  <a:pt x="0" y="8607"/>
                </a:cubicBezTo>
              </a:path>
            </a:pathLst>
          </a:custGeom>
          <a:noFill/>
          <a:ln w="2556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7" name="AutoShape 27"/>
          <p:cNvSpPr>
            <a:spLocks noChangeArrowheads="1"/>
          </p:cNvSpPr>
          <p:nvPr/>
        </p:nvSpPr>
        <p:spPr bwMode="auto">
          <a:xfrm>
            <a:off x="4191000" y="2667000"/>
            <a:ext cx="2405063" cy="1150938"/>
          </a:xfrm>
          <a:prstGeom prst="roundRect">
            <a:avLst>
              <a:gd name="adj" fmla="val 13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Mass and model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dependent 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predictions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4191000" y="3810000"/>
            <a:ext cx="3332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A50021"/>
                </a:solidFill>
              </a:rPr>
              <a:t>Populate final states with </a:t>
            </a:r>
            <a:endParaRPr lang="en-US" sz="2400" dirty="0" smtClean="0">
              <a:solidFill>
                <a:srgbClr val="A50021"/>
              </a:solidFill>
            </a:endParaRPr>
          </a:p>
          <a:p>
            <a:r>
              <a:rPr lang="en-US" sz="2400" dirty="0">
                <a:solidFill>
                  <a:srgbClr val="A50021"/>
                </a:solidFill>
                <a:latin typeface="cmmi10" pitchFamily="34" charset="0"/>
              </a:rPr>
              <a:t>π</a:t>
            </a:r>
            <a:r>
              <a:rPr lang="en-US" sz="2400" baseline="30000" dirty="0" smtClean="0">
                <a:solidFill>
                  <a:srgbClr val="A50021"/>
                </a:solidFill>
                <a:latin typeface="cmsy10" pitchFamily="32" charset="0"/>
              </a:rPr>
              <a:t>±</a:t>
            </a:r>
            <a:r>
              <a:rPr lang="en-US" sz="2400" dirty="0" smtClean="0">
                <a:solidFill>
                  <a:srgbClr val="A50021"/>
                </a:solidFill>
              </a:rPr>
              <a:t>,</a:t>
            </a:r>
            <a:r>
              <a:rPr lang="en-US" sz="2400" dirty="0">
                <a:solidFill>
                  <a:srgbClr val="A50021"/>
                </a:solidFill>
                <a:latin typeface="cmmi10" pitchFamily="34" charset="0"/>
              </a:rPr>
              <a:t>π</a:t>
            </a:r>
            <a:r>
              <a:rPr lang="en-US" sz="2400" baseline="30000" dirty="0" smtClean="0">
                <a:solidFill>
                  <a:srgbClr val="A50021"/>
                </a:solidFill>
                <a:latin typeface="cmmi10" pitchFamily="34" charset="0"/>
              </a:rPr>
              <a:t>0</a:t>
            </a:r>
            <a:r>
              <a:rPr lang="en-US" sz="2400" dirty="0">
                <a:solidFill>
                  <a:srgbClr val="A50021"/>
                </a:solidFill>
              </a:rPr>
              <a:t>,</a:t>
            </a:r>
            <a:r>
              <a:rPr lang="en-US" sz="2400" dirty="0" smtClean="0">
                <a:solidFill>
                  <a:srgbClr val="A50021"/>
                </a:solidFill>
              </a:rPr>
              <a:t>K</a:t>
            </a:r>
            <a:r>
              <a:rPr lang="en-US" sz="2400" baseline="30000" dirty="0">
                <a:solidFill>
                  <a:srgbClr val="A50021"/>
                </a:solidFill>
                <a:latin typeface="cmsy10" pitchFamily="32" charset="0"/>
              </a:rPr>
              <a:t>±</a:t>
            </a:r>
            <a:r>
              <a:rPr lang="en-US" sz="2400" dirty="0" smtClean="0">
                <a:solidFill>
                  <a:srgbClr val="A50021"/>
                </a:solidFill>
              </a:rPr>
              <a:t>,K</a:t>
            </a:r>
            <a:r>
              <a:rPr lang="en-US" sz="2400" baseline="30000" dirty="0" smtClean="0">
                <a:solidFill>
                  <a:srgbClr val="A50021"/>
                </a:solidFill>
              </a:rPr>
              <a:t>0</a:t>
            </a:r>
            <a:r>
              <a:rPr lang="en-US" sz="2400" dirty="0" smtClean="0">
                <a:solidFill>
                  <a:srgbClr val="A50021"/>
                </a:solidFill>
              </a:rPr>
              <a:t>,η,</a:t>
            </a:r>
            <a:r>
              <a:rPr lang="en-US" sz="2400" dirty="0" smtClean="0">
                <a:solidFill>
                  <a:srgbClr val="A50021"/>
                </a:solidFill>
                <a:latin typeface="cmmi10" pitchFamily="34" charset="0"/>
              </a:rPr>
              <a:t> </a:t>
            </a:r>
            <a:r>
              <a:rPr lang="en-US" sz="2400" dirty="0" smtClean="0">
                <a:solidFill>
                  <a:srgbClr val="A50021"/>
                </a:solidFill>
              </a:rPr>
              <a:t>(</a:t>
            </a:r>
            <a:r>
              <a:rPr lang="en-US" sz="2400" dirty="0" smtClean="0">
                <a:solidFill>
                  <a:srgbClr val="A50021"/>
                </a:solidFill>
                <a:latin typeface="cmmi10" pitchFamily="34" charset="0"/>
              </a:rPr>
              <a:t>photons</a:t>
            </a:r>
            <a:r>
              <a:rPr lang="en-US" sz="2400" dirty="0" smtClean="0">
                <a:solidFill>
                  <a:srgbClr val="A50021"/>
                </a:solidFill>
              </a:rPr>
              <a:t>)</a:t>
            </a:r>
            <a:endParaRPr lang="en-US" sz="2400" dirty="0">
              <a:solidFill>
                <a:srgbClr val="A50021"/>
              </a:solidFill>
            </a:endParaRP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129606" y="4979427"/>
            <a:ext cx="50143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The good channels to look at with amplitude analysis.</a:t>
            </a:r>
          </a:p>
          <a:p>
            <a:endParaRPr lang="en-US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Other interesting channels for amplitude analysis.</a:t>
            </a:r>
            <a:endParaRPr lang="en-US" b="1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719138" y="38518"/>
            <a:ext cx="4724400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 anchorCtr="1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Hybrid Decays</a:t>
            </a:r>
          </a:p>
        </p:txBody>
      </p:sp>
    </p:spTree>
    <p:extLst>
      <p:ext uri="{BB962C8B-B14F-4D97-AF65-F5344CB8AC3E}">
        <p14:creationId xmlns:p14="http://schemas.microsoft.com/office/powerpoint/2010/main" val="740174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F3B9-89F0-7A49-8C3D-F3D72409BFA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0"/>
            <a:ext cx="724384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Experimental Evidence for Hybrids</a:t>
            </a:r>
            <a:endParaRPr lang="en-GB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164" y="977191"/>
            <a:ext cx="820138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most extensive data sets to date are from the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BNL E852 experiment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There  is also data from 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VES experiment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at Protvino and some results from 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Crystal Barrel experiment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at LEAR. Finally, there is a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CLAS (Jefferson Lab)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result. We have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lso just started to see results from the </a:t>
            </a:r>
            <a:r>
              <a:rPr lang="en-US" b="1" dirty="0" smtClean="0"/>
              <a:t>COMPASS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experiment at CERN.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54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0164" y="977191"/>
            <a:ext cx="82818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The most extensive data sets to date are from the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BNL E852 experiment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. There  is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also data from the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VES experiment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at Protvino and some results from the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Crystal </a:t>
            </a:r>
          </a:p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Barrel experiment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at LEAR. Finally, there is a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CLAS (Jefferson Lab)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result. We have 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Also just started to see results from the </a:t>
            </a:r>
            <a:r>
              <a:rPr lang="en-US" sz="1600" b="1" dirty="0" smtClean="0"/>
              <a:t>COMPASS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experiment at CERN.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7" name="Picture 6" descr="fig1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64" y="2467219"/>
            <a:ext cx="3033395" cy="24612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83605" y="3438451"/>
            <a:ext cx="25488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E852:    </a:t>
            </a:r>
            <a:r>
              <a:rPr lang="en-US" dirty="0" smtClean="0"/>
              <a:t>    18 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</a:p>
          <a:p>
            <a:endParaRPr lang="en-US" dirty="0" smtClean="0"/>
          </a:p>
          <a:p>
            <a:r>
              <a:rPr lang="en-US" dirty="0" smtClean="0"/>
              <a:t>VE              </a:t>
            </a:r>
            <a:r>
              <a:rPr lang="en-US" dirty="0" smtClean="0"/>
              <a:t>37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</a:p>
          <a:p>
            <a:endParaRPr lang="en-US" dirty="0" smtClean="0"/>
          </a:p>
          <a:p>
            <a:r>
              <a:rPr lang="en-US" dirty="0" smtClean="0"/>
              <a:t>COMPASS</a:t>
            </a:r>
            <a:r>
              <a:rPr lang="en-US" dirty="0" smtClean="0"/>
              <a:t>:160 </a:t>
            </a:r>
            <a:r>
              <a:rPr lang="en-US" dirty="0" err="1" smtClean="0"/>
              <a:t>GeV</a:t>
            </a:r>
            <a:r>
              <a:rPr lang="en-US" dirty="0" smtClean="0"/>
              <a:t>/c </a:t>
            </a:r>
            <a:endParaRPr lang="en-US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438451"/>
            <a:ext cx="2120900" cy="3175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500" y="4077808"/>
            <a:ext cx="1473200" cy="1905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2500" y="4578796"/>
            <a:ext cx="1701800" cy="1905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4325" y="5058015"/>
            <a:ext cx="3124200" cy="317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25757" y="2879516"/>
            <a:ext cx="2436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pple Casual"/>
              </a:rPr>
              <a:t>Diffractive production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pple Casu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2519" y="5375515"/>
            <a:ext cx="1893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M: spin projection</a:t>
            </a:r>
          </a:p>
          <a:p>
            <a:r>
              <a:rPr lang="en-US" dirty="0" smtClean="0"/>
              <a:t>    : reflectivity</a:t>
            </a:r>
            <a:endParaRPr lang="en-US" dirty="0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238" y="5765800"/>
            <a:ext cx="139700" cy="1651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24200" y="5442634"/>
            <a:ext cx="4056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Natural-parity-exchange:      J</a:t>
            </a:r>
            <a:r>
              <a:rPr lang="en-US" baseline="30000" dirty="0" smtClean="0"/>
              <a:t>P</a:t>
            </a:r>
            <a:r>
              <a:rPr lang="en-US" dirty="0" smtClean="0"/>
              <a:t>=0</a:t>
            </a:r>
            <a:r>
              <a:rPr lang="en-US" baseline="30000" dirty="0" smtClean="0"/>
              <a:t>+</a:t>
            </a:r>
            <a:r>
              <a:rPr lang="en-US" dirty="0" smtClean="0"/>
              <a:t>,1</a:t>
            </a:r>
            <a:r>
              <a:rPr lang="en-US" baseline="30000" dirty="0" smtClean="0"/>
              <a:t>-</a:t>
            </a:r>
            <a:r>
              <a:rPr lang="en-US" dirty="0" smtClean="0"/>
              <a:t>,2</a:t>
            </a:r>
            <a:r>
              <a:rPr lang="en-US" baseline="30000" dirty="0" smtClean="0"/>
              <a:t>+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Unnatural-parity-exchange:  J</a:t>
            </a:r>
            <a:r>
              <a:rPr lang="en-US" baseline="30000" dirty="0" smtClean="0"/>
              <a:t>P</a:t>
            </a:r>
            <a:r>
              <a:rPr lang="en-US" dirty="0" smtClean="0"/>
              <a:t>=0</a:t>
            </a:r>
            <a:r>
              <a:rPr lang="en-US" baseline="30000" dirty="0" smtClean="0"/>
              <a:t>-</a:t>
            </a:r>
            <a:r>
              <a:rPr lang="en-US" dirty="0" smtClean="0"/>
              <a:t>,1</a:t>
            </a:r>
            <a:r>
              <a:rPr lang="en-US" baseline="30000" dirty="0" smtClean="0"/>
              <a:t>+</a:t>
            </a:r>
            <a:r>
              <a:rPr lang="en-US" dirty="0" smtClean="0"/>
              <a:t>,2</a:t>
            </a:r>
            <a:r>
              <a:rPr lang="en-US" baseline="30000" dirty="0" smtClean="0"/>
              <a:t>-</a:t>
            </a:r>
            <a:r>
              <a:rPr lang="en-US" dirty="0" smtClean="0"/>
              <a:t>, …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57200" y="0"/>
            <a:ext cx="724384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Experimental Evidence for Hybrids</a:t>
            </a:r>
            <a:endParaRPr lang="en-GB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441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51502"/>
            <a:ext cx="1695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π</a:t>
            </a:r>
            <a:r>
              <a:rPr lang="en-US" sz="2800" b="1" baseline="-2500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(1400)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5880" y="2622713"/>
            <a:ext cx="684375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Mode          Mass                        Width                Production</a:t>
            </a:r>
          </a:p>
          <a:p>
            <a:r>
              <a:rPr lang="en-US" dirty="0" smtClean="0"/>
              <a:t>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3π     1598 ±8+29-47     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168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±20+150-12         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,0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,1-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η’π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1597±10+45-10       340±40±50                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b</a:t>
            </a:r>
            <a:r>
              <a:rPr lang="en-US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1664±8±10               185±25±38                0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f</a:t>
            </a:r>
            <a:r>
              <a:rPr lang="en-US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  1709±24±41            403±80±115              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  <a:p>
            <a:r>
              <a:rPr lang="en-US" dirty="0" smtClean="0"/>
              <a:t>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3π    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1660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±10+64-0     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269±21+42-64      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309910"/>
            <a:ext cx="169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π</a:t>
            </a:r>
            <a:r>
              <a:rPr lang="en-US" sz="2800" b="1" baseline="-2500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(2015)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5880" y="5063688"/>
            <a:ext cx="6843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Mode          Mass                        Width                Production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b</a:t>
            </a:r>
            <a:r>
              <a:rPr lang="en-US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2014±20±16               230±32±73             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f</a:t>
            </a:r>
            <a:r>
              <a:rPr lang="en-US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 2001±30±92               332±52±49             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769989"/>
            <a:ext cx="1695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π</a:t>
            </a:r>
            <a:r>
              <a:rPr lang="en-US" sz="2800" b="1" baseline="-2500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(1600)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5880" y="897118"/>
            <a:ext cx="7294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Mode          Mass                        Width                Production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η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1370±15+50-30       385±40+65-105   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ηπ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1257±20±25              354±64±60               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ηπ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1400                           310      seen in          annihilation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00" y="1818047"/>
            <a:ext cx="444500" cy="2794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7200" y="0"/>
            <a:ext cx="724384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Experimental Evidence for Hybrids</a:t>
            </a:r>
            <a:endParaRPr lang="en-GB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109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F3B9-89F0-7A49-8C3D-F3D72409BFA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943" y="1351502"/>
            <a:ext cx="1479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π</a:t>
            </a:r>
            <a:r>
              <a:rPr lang="en-US" sz="2400" b="1" baseline="-2500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(1400)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5880" y="897118"/>
            <a:ext cx="70781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Mode          Mass                        Width                Production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ηπ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1370±15+50-30       385±40+65-105        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ηπ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1257±20±25            354±64±60               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η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  1400                        310      seen in          annihilation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4" descr="e852_eta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5883" y="2750058"/>
            <a:ext cx="4251960" cy="360629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3235" y="2380726"/>
            <a:ext cx="2033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E852 + CBAR (1997)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1" y="2750058"/>
            <a:ext cx="4555979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pple Casual"/>
              </a:rPr>
              <a:t>While everyone seems to agree that there is intensity in the P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  <a:latin typeface="Apple Casual"/>
              </a:rPr>
              <a:t>+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pple Casual"/>
              </a:rPr>
              <a:t> exotic wave, there are a number of alternative (non-resonant) explanations for this state.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pple Casual"/>
              </a:rPr>
              <a:t>Unlikely to be a hybrid based on its mass. Also , the only observed decay should not couple to a member of an SU(3) octet. It could couple to an SU(3) decuplet state (e.g. 4-quark).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pple Casual"/>
            </a:endParaRP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894" y="3285549"/>
            <a:ext cx="317500" cy="2159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285549"/>
            <a:ext cx="304800" cy="228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7200" y="0"/>
            <a:ext cx="724384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Experimental Evidence for Hybrids</a:t>
            </a:r>
            <a:endParaRPr lang="en-GB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923" y="1754072"/>
            <a:ext cx="3683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8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F3B9-89F0-7A49-8C3D-F3D72409BFA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769989"/>
            <a:ext cx="1695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π</a:t>
            </a:r>
            <a:r>
              <a:rPr lang="en-US" sz="2800" b="1" baseline="-2500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(1600)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5880" y="2622713"/>
            <a:ext cx="6098369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</a:rPr>
              <a:t>Mode          Mass                        Width                Production</a:t>
            </a:r>
          </a:p>
          <a:p>
            <a:r>
              <a:rPr lang="en-US" dirty="0" smtClean="0"/>
              <a:t>  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3π     1598 ±8+29-47        168±20+150-12         1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,0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,1-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η’π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1597±10+45-10       340±40±50                1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b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1664±8±10               185±25±38                0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,1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f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  1709±24±41            403±80±115              1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  <a:p>
            <a:r>
              <a:rPr lang="en-US" dirty="0" smtClean="0"/>
              <a:t>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3π         1660 ±10+64-0           269±21+42-64               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65065" y="615553"/>
            <a:ext cx="6098369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</a:rPr>
              <a:t>Mode          Mass                        Width                Production</a:t>
            </a:r>
          </a:p>
          <a:p>
            <a:r>
              <a:rPr lang="en-US" dirty="0" smtClean="0"/>
              <a:t>  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3π     1598 ±8+29-47        168±20+150-12         1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,0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,1-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η’π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1597±10+45-10       340±40±50                1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b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1664±8±10               185±25±38                0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,1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f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  1709±24±41            403±80±115              1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  <a:p>
            <a:r>
              <a:rPr lang="en-US" dirty="0" smtClean="0"/>
              <a:t>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3π         1660 ±10+64-0           269±21+42-64               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006090"/>
            <a:ext cx="1695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π</a:t>
            </a:r>
            <a:r>
              <a:rPr lang="en-US" sz="2800" b="1" baseline="-2500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(1600)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0"/>
            <a:ext cx="724384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Experimental Evidence for Hybrids</a:t>
            </a:r>
            <a:endParaRPr lang="en-GB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1688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F3B9-89F0-7A49-8C3D-F3D72409BFA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006090"/>
            <a:ext cx="1479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π</a:t>
            </a:r>
            <a:r>
              <a:rPr lang="en-US" sz="2400" b="1" baseline="-2500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(1600)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9993" y="615553"/>
            <a:ext cx="7295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90"/>
                </a:solidFill>
              </a:rPr>
              <a:t>Mode          Mass                        Width                Production</a:t>
            </a:r>
          </a:p>
          <a:p>
            <a:r>
              <a:rPr lang="en-US" sz="1600" dirty="0" smtClean="0"/>
              <a:t>  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3π     1598 ±8+29-47      168±20+150-12         1</a:t>
            </a:r>
            <a:r>
              <a:rPr lang="en-US" sz="16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,0</a:t>
            </a:r>
            <a:r>
              <a:rPr lang="en-US" sz="16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,1</a:t>
            </a:r>
            <a:r>
              <a:rPr lang="en-US" sz="16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E852</a:t>
            </a:r>
          </a:p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η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’π    1597±10+45-10     340±40±50                1</a:t>
            </a:r>
            <a:r>
              <a:rPr lang="en-US" sz="16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          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E852,VES</a:t>
            </a:r>
          </a:p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b</a:t>
            </a:r>
            <a:r>
              <a:rPr lang="en-US" sz="16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1664±8±10            185±25±38                0</a:t>
            </a:r>
            <a:r>
              <a:rPr lang="en-US" sz="16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,1</a:t>
            </a:r>
            <a:r>
              <a:rPr lang="en-US" sz="16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   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E852,VES,CBAR</a:t>
            </a:r>
          </a:p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f</a:t>
            </a:r>
            <a:r>
              <a:rPr lang="en-US" sz="16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 1709±24±41          403±80±115              1</a:t>
            </a:r>
            <a:r>
              <a:rPr lang="en-US" sz="16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         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E852,VES</a:t>
            </a:r>
          </a:p>
          <a:p>
            <a:r>
              <a:rPr lang="en-US" sz="1600" dirty="0" smtClean="0"/>
              <a:t> 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3π       1660 ±10+64-0      269±21+42-64          1</a:t>
            </a:r>
            <a:r>
              <a:rPr lang="en-US" sz="16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COMPASS</a:t>
            </a:r>
            <a:endParaRPr lang="en-US" sz="1600" dirty="0"/>
          </a:p>
        </p:txBody>
      </p:sp>
      <p:pic>
        <p:nvPicPr>
          <p:cNvPr id="9" name="Picture 6" descr="fig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234289"/>
            <a:ext cx="3744468" cy="2248281"/>
          </a:xfrm>
          <a:prstGeom prst="rect">
            <a:avLst/>
          </a:prstGeom>
          <a:noFill/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523768"/>
            <a:ext cx="495300" cy="3294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1318" y="2523768"/>
            <a:ext cx="3966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Decay mode sensitive to model</a:t>
            </a:r>
            <a:endParaRPr lang="en-US" sz="2000" dirty="0"/>
          </a:p>
        </p:txBody>
      </p:sp>
      <p:pic>
        <p:nvPicPr>
          <p:cNvPr id="13" name="Picture 12" descr="t_0p1_1p0_zemach_42waves_tdep_30a_6w_nobgr2mp_6_compass_prl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250" y="2529974"/>
            <a:ext cx="2880360" cy="2159000"/>
          </a:xfrm>
          <a:prstGeom prst="rect">
            <a:avLst/>
          </a:prstGeom>
        </p:spPr>
      </p:pic>
      <p:pic>
        <p:nvPicPr>
          <p:cNvPr id="14" name="Picture 13" descr="t_0p1_1p0_zemach_42waves_tdep_30a_6w_nobgr2mp_2_6_compass_prl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250" y="4699000"/>
            <a:ext cx="2880360" cy="2159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52901" y="3240421"/>
            <a:ext cx="191135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not in</a:t>
            </a:r>
          </a:p>
          <a:p>
            <a:r>
              <a:rPr lang="en-US" dirty="0" smtClean="0"/>
              <a:t>COMPASS</a:t>
            </a:r>
          </a:p>
          <a:p>
            <a:endParaRPr lang="en-US" dirty="0" smtClean="0"/>
          </a:p>
          <a:p>
            <a:r>
              <a:rPr lang="en-US" dirty="0" smtClean="0"/>
              <a:t>Exactly the same mass and width as the </a:t>
            </a: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1443" y="4949170"/>
            <a:ext cx="952500" cy="2667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2400" y="5482570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Confused production in E852??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4540" y="5894685"/>
            <a:ext cx="5673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pple Casual"/>
              </a:rPr>
              <a:t>This is consistent with a hybrid meson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pple Casu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" y="0"/>
            <a:ext cx="724384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Experimental Evidence for Hybrids</a:t>
            </a:r>
            <a:endParaRPr lang="en-GB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9817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F3B9-89F0-7A49-8C3D-F3D72409BFA8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309910"/>
            <a:ext cx="169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π</a:t>
            </a:r>
            <a:r>
              <a:rPr lang="en-US" sz="2800" b="1" baseline="-2500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(2015)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5880" y="5063688"/>
            <a:ext cx="60983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</a:rPr>
              <a:t>Mode          Mass                        Width                Production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b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2014±20±16               230±32±73             1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f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 2001±30±92               332±52±49             1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968093"/>
            <a:ext cx="169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π</a:t>
            </a:r>
            <a:r>
              <a:rPr lang="en-US" sz="2800" b="1" baseline="-2500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(2015)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8280" y="968093"/>
            <a:ext cx="6843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Mode          Mass                        Width                Production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b</a:t>
            </a:r>
            <a:r>
              <a:rPr lang="en-US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2014±20±16               230±32±73             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f</a:t>
            </a:r>
            <a:r>
              <a:rPr lang="en-US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 2001±30±92               332±52±49             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0"/>
            <a:ext cx="724384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Experimental Evidence for Hybrids</a:t>
            </a:r>
            <a:endParaRPr lang="en-GB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4591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8" name="Group 6"/>
          <p:cNvGrpSpPr>
            <a:grpSpLocks/>
          </p:cNvGrpSpPr>
          <p:nvPr/>
        </p:nvGrpSpPr>
        <p:grpSpPr bwMode="auto">
          <a:xfrm>
            <a:off x="152400" y="2971800"/>
            <a:ext cx="4572000" cy="3441700"/>
            <a:chOff x="2736" y="96"/>
            <a:chExt cx="2880" cy="2168"/>
          </a:xfrm>
        </p:grpSpPr>
        <p:sp>
          <p:nvSpPr>
            <p:cNvPr id="79879" name="Text Box 7"/>
            <p:cNvSpPr txBox="1">
              <a:spLocks noChangeArrowheads="1"/>
            </p:cNvSpPr>
            <p:nvPr/>
          </p:nvSpPr>
          <p:spPr bwMode="auto">
            <a:xfrm>
              <a:off x="2784" y="96"/>
              <a:ext cx="2756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               Nucleon</a:t>
              </a:r>
            </a:p>
            <a:p>
              <a:r>
                <a:rPr lang="en-US">
                  <a:solidFill>
                    <a:srgbClr val="660033"/>
                  </a:solidFill>
                </a:rPr>
                <a:t>L</a:t>
              </a:r>
              <a:r>
                <a:rPr lang="en-US" baseline="-25000">
                  <a:solidFill>
                    <a:srgbClr val="660033"/>
                  </a:solidFill>
                </a:rPr>
                <a:t>2I,2J</a:t>
              </a:r>
              <a:r>
                <a:rPr lang="en-US">
                  <a:solidFill>
                    <a:srgbClr val="660033"/>
                  </a:solidFill>
                </a:rPr>
                <a:t> (Mass)   Parity    Status</a:t>
              </a:r>
            </a:p>
            <a:p>
              <a:endParaRPr lang="en-US"/>
            </a:p>
            <a:p>
              <a:r>
                <a:rPr lang="en-US">
                  <a:solidFill>
                    <a:srgbClr val="000066"/>
                  </a:solidFill>
                </a:rPr>
                <a:t>P</a:t>
              </a:r>
              <a:r>
                <a:rPr lang="en-US" baseline="-25000">
                  <a:solidFill>
                    <a:srgbClr val="000066"/>
                  </a:solidFill>
                </a:rPr>
                <a:t>11</a:t>
              </a:r>
              <a:r>
                <a:rPr lang="en-US">
                  <a:solidFill>
                    <a:srgbClr val="000066"/>
                  </a:solidFill>
                </a:rPr>
                <a:t>(938)             +           ****</a:t>
              </a:r>
            </a:p>
          </p:txBody>
        </p:sp>
        <p:sp>
          <p:nvSpPr>
            <p:cNvPr id="79880" name="Rectangle 8"/>
            <p:cNvSpPr>
              <a:spLocks noChangeArrowheads="1"/>
            </p:cNvSpPr>
            <p:nvPr/>
          </p:nvSpPr>
          <p:spPr bwMode="auto">
            <a:xfrm>
              <a:off x="2736" y="1056"/>
              <a:ext cx="2880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800000"/>
                  </a:solidFill>
                </a:rPr>
                <a:t>S</a:t>
              </a:r>
              <a:r>
                <a:rPr lang="en-US" baseline="-25000">
                  <a:solidFill>
                    <a:srgbClr val="800000"/>
                  </a:solidFill>
                </a:rPr>
                <a:t>11</a:t>
              </a:r>
              <a:r>
                <a:rPr lang="en-US">
                  <a:solidFill>
                    <a:srgbClr val="800000"/>
                  </a:solidFill>
                </a:rPr>
                <a:t>(1535)           -           ****</a:t>
              </a:r>
            </a:p>
            <a:p>
              <a:r>
                <a:rPr lang="en-US">
                  <a:solidFill>
                    <a:srgbClr val="800000"/>
                  </a:solidFill>
                </a:rPr>
                <a:t>S</a:t>
              </a:r>
              <a:r>
                <a:rPr lang="en-US" baseline="-25000">
                  <a:solidFill>
                    <a:srgbClr val="800000"/>
                  </a:solidFill>
                </a:rPr>
                <a:t>11</a:t>
              </a:r>
              <a:r>
                <a:rPr lang="en-US">
                  <a:solidFill>
                    <a:srgbClr val="800000"/>
                  </a:solidFill>
                </a:rPr>
                <a:t>(1650)           -           ****</a:t>
              </a:r>
            </a:p>
            <a:p>
              <a:r>
                <a:rPr lang="en-US">
                  <a:solidFill>
                    <a:srgbClr val="800000"/>
                  </a:solidFill>
                </a:rPr>
                <a:t>D</a:t>
              </a:r>
              <a:r>
                <a:rPr lang="en-US" baseline="-25000">
                  <a:solidFill>
                    <a:srgbClr val="800000"/>
                  </a:solidFill>
                </a:rPr>
                <a:t>13</a:t>
              </a:r>
              <a:r>
                <a:rPr lang="en-US">
                  <a:solidFill>
                    <a:srgbClr val="800000"/>
                  </a:solidFill>
                </a:rPr>
                <a:t>(1520)           -           ****</a:t>
              </a:r>
            </a:p>
            <a:p>
              <a:r>
                <a:rPr lang="en-US">
                  <a:solidFill>
                    <a:srgbClr val="800000"/>
                  </a:solidFill>
                </a:rPr>
                <a:t>D</a:t>
              </a:r>
              <a:r>
                <a:rPr lang="en-US" baseline="-25000">
                  <a:solidFill>
                    <a:srgbClr val="800000"/>
                  </a:solidFill>
                </a:rPr>
                <a:t>13</a:t>
              </a:r>
              <a:r>
                <a:rPr lang="en-US">
                  <a:solidFill>
                    <a:srgbClr val="800000"/>
                  </a:solidFill>
                </a:rPr>
                <a:t>(1700)           -             ***</a:t>
              </a:r>
            </a:p>
            <a:p>
              <a:r>
                <a:rPr lang="en-US">
                  <a:solidFill>
                    <a:srgbClr val="800000"/>
                  </a:solidFill>
                </a:rPr>
                <a:t>D</a:t>
              </a:r>
              <a:r>
                <a:rPr lang="en-US" baseline="-25000">
                  <a:solidFill>
                    <a:srgbClr val="800000"/>
                  </a:solidFill>
                </a:rPr>
                <a:t>15</a:t>
              </a:r>
              <a:r>
                <a:rPr lang="en-US">
                  <a:solidFill>
                    <a:srgbClr val="800000"/>
                  </a:solidFill>
                </a:rPr>
                <a:t>(1675)           -           ****</a:t>
              </a:r>
            </a:p>
          </p:txBody>
        </p:sp>
      </p:grp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5029200" y="1371600"/>
            <a:ext cx="296703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399"/>
                </a:solidFill>
              </a:rPr>
              <a:t>P</a:t>
            </a:r>
            <a:r>
              <a:rPr lang="en-US" baseline="-25000">
                <a:solidFill>
                  <a:srgbClr val="003399"/>
                </a:solidFill>
              </a:rPr>
              <a:t>11</a:t>
            </a:r>
            <a:r>
              <a:rPr lang="en-US">
                <a:solidFill>
                  <a:srgbClr val="003399"/>
                </a:solidFill>
              </a:rPr>
              <a:t>(1440)    +   ****</a:t>
            </a:r>
          </a:p>
          <a:p>
            <a:r>
              <a:rPr lang="en-US">
                <a:solidFill>
                  <a:srgbClr val="003399"/>
                </a:solidFill>
              </a:rPr>
              <a:t>P</a:t>
            </a:r>
            <a:r>
              <a:rPr lang="en-US" baseline="-25000">
                <a:solidFill>
                  <a:srgbClr val="003399"/>
                </a:solidFill>
              </a:rPr>
              <a:t>11</a:t>
            </a:r>
            <a:r>
              <a:rPr lang="en-US">
                <a:solidFill>
                  <a:srgbClr val="003399"/>
                </a:solidFill>
              </a:rPr>
              <a:t>(1710)     +    *** </a:t>
            </a:r>
          </a:p>
          <a:p>
            <a:r>
              <a:rPr lang="en-US">
                <a:solidFill>
                  <a:srgbClr val="FF0000"/>
                </a:solidFill>
              </a:rPr>
              <a:t>P</a:t>
            </a:r>
            <a:r>
              <a:rPr lang="en-US" baseline="-25000">
                <a:solidFill>
                  <a:srgbClr val="FF0000"/>
                </a:solidFill>
              </a:rPr>
              <a:t>11</a:t>
            </a:r>
            <a:r>
              <a:rPr lang="en-US">
                <a:solidFill>
                  <a:srgbClr val="FF0000"/>
                </a:solidFill>
              </a:rPr>
              <a:t>(1880)    +     </a:t>
            </a:r>
          </a:p>
          <a:p>
            <a:r>
              <a:rPr lang="en-US">
                <a:solidFill>
                  <a:srgbClr val="FF0000"/>
                </a:solidFill>
              </a:rPr>
              <a:t>P</a:t>
            </a:r>
            <a:r>
              <a:rPr lang="en-US" baseline="-25000">
                <a:solidFill>
                  <a:srgbClr val="FF0000"/>
                </a:solidFill>
              </a:rPr>
              <a:t>11</a:t>
            </a:r>
            <a:r>
              <a:rPr lang="en-US">
                <a:solidFill>
                  <a:srgbClr val="FF0000"/>
                </a:solidFill>
              </a:rPr>
              <a:t>(1975)    +</a:t>
            </a:r>
          </a:p>
          <a:p>
            <a:r>
              <a:rPr lang="en-US">
                <a:solidFill>
                  <a:srgbClr val="003399"/>
                </a:solidFill>
              </a:rPr>
              <a:t>P</a:t>
            </a:r>
            <a:r>
              <a:rPr lang="en-US" baseline="-25000">
                <a:solidFill>
                  <a:srgbClr val="003399"/>
                </a:solidFill>
              </a:rPr>
              <a:t>13</a:t>
            </a:r>
            <a:r>
              <a:rPr lang="en-US">
                <a:solidFill>
                  <a:srgbClr val="003399"/>
                </a:solidFill>
              </a:rPr>
              <a:t>(1720)    +   ****</a:t>
            </a:r>
          </a:p>
          <a:p>
            <a:r>
              <a:rPr lang="en-US">
                <a:solidFill>
                  <a:srgbClr val="FF0000"/>
                </a:solidFill>
              </a:rPr>
              <a:t>P</a:t>
            </a:r>
            <a:r>
              <a:rPr lang="en-US" baseline="-25000">
                <a:solidFill>
                  <a:srgbClr val="FF0000"/>
                </a:solidFill>
              </a:rPr>
              <a:t>13</a:t>
            </a:r>
            <a:r>
              <a:rPr lang="en-US">
                <a:solidFill>
                  <a:srgbClr val="FF0000"/>
                </a:solidFill>
              </a:rPr>
              <a:t>(1870)    +        *</a:t>
            </a:r>
          </a:p>
          <a:p>
            <a:r>
              <a:rPr lang="en-US">
                <a:solidFill>
                  <a:srgbClr val="FF0000"/>
                </a:solidFill>
              </a:rPr>
              <a:t>P</a:t>
            </a:r>
            <a:r>
              <a:rPr lang="en-US" baseline="-25000">
                <a:solidFill>
                  <a:srgbClr val="FF0000"/>
                </a:solidFill>
              </a:rPr>
              <a:t>13</a:t>
            </a:r>
            <a:r>
              <a:rPr lang="en-US">
                <a:solidFill>
                  <a:srgbClr val="FF0000"/>
                </a:solidFill>
              </a:rPr>
              <a:t>(1910)     +</a:t>
            </a:r>
          </a:p>
          <a:p>
            <a:r>
              <a:rPr lang="en-US">
                <a:solidFill>
                  <a:srgbClr val="FF0000"/>
                </a:solidFill>
              </a:rPr>
              <a:t>P</a:t>
            </a:r>
            <a:r>
              <a:rPr lang="en-US" baseline="-25000">
                <a:solidFill>
                  <a:srgbClr val="FF0000"/>
                </a:solidFill>
              </a:rPr>
              <a:t>13</a:t>
            </a:r>
            <a:r>
              <a:rPr lang="en-US">
                <a:solidFill>
                  <a:srgbClr val="FF0000"/>
                </a:solidFill>
              </a:rPr>
              <a:t>(1950)    +</a:t>
            </a:r>
          </a:p>
          <a:p>
            <a:r>
              <a:rPr lang="en-US">
                <a:solidFill>
                  <a:srgbClr val="FF0000"/>
                </a:solidFill>
              </a:rPr>
              <a:t>P</a:t>
            </a:r>
            <a:r>
              <a:rPr lang="en-US" baseline="-25000">
                <a:solidFill>
                  <a:srgbClr val="FF0000"/>
                </a:solidFill>
              </a:rPr>
              <a:t>13</a:t>
            </a:r>
            <a:r>
              <a:rPr lang="en-US">
                <a:solidFill>
                  <a:srgbClr val="FF0000"/>
                </a:solidFill>
              </a:rPr>
              <a:t>(2030)    +</a:t>
            </a:r>
          </a:p>
          <a:p>
            <a:r>
              <a:rPr lang="en-US">
                <a:solidFill>
                  <a:srgbClr val="003399"/>
                </a:solidFill>
              </a:rPr>
              <a:t>F</a:t>
            </a:r>
            <a:r>
              <a:rPr lang="en-US" baseline="-25000">
                <a:solidFill>
                  <a:srgbClr val="003399"/>
                </a:solidFill>
              </a:rPr>
              <a:t>15</a:t>
            </a:r>
            <a:r>
              <a:rPr lang="en-US">
                <a:solidFill>
                  <a:srgbClr val="003399"/>
                </a:solidFill>
              </a:rPr>
              <a:t>(1680)    +   ****</a:t>
            </a:r>
          </a:p>
          <a:p>
            <a:r>
              <a:rPr lang="en-US">
                <a:solidFill>
                  <a:srgbClr val="FF0000"/>
                </a:solidFill>
              </a:rPr>
              <a:t>F</a:t>
            </a:r>
            <a:r>
              <a:rPr lang="en-US" baseline="-25000">
                <a:solidFill>
                  <a:srgbClr val="FF0000"/>
                </a:solidFill>
              </a:rPr>
              <a:t>15</a:t>
            </a:r>
            <a:r>
              <a:rPr lang="en-US">
                <a:solidFill>
                  <a:srgbClr val="FF0000"/>
                </a:solidFill>
              </a:rPr>
              <a:t>(2000)    +      **</a:t>
            </a:r>
          </a:p>
          <a:p>
            <a:r>
              <a:rPr lang="en-US">
                <a:solidFill>
                  <a:srgbClr val="FF0000"/>
                </a:solidFill>
              </a:rPr>
              <a:t>F</a:t>
            </a:r>
            <a:r>
              <a:rPr lang="en-US" baseline="-25000">
                <a:solidFill>
                  <a:srgbClr val="FF0000"/>
                </a:solidFill>
              </a:rPr>
              <a:t>15</a:t>
            </a:r>
            <a:r>
              <a:rPr lang="en-US">
                <a:solidFill>
                  <a:srgbClr val="FF0000"/>
                </a:solidFill>
              </a:rPr>
              <a:t>(1995)    +</a:t>
            </a:r>
          </a:p>
          <a:p>
            <a:r>
              <a:rPr lang="en-US">
                <a:solidFill>
                  <a:srgbClr val="FF0000"/>
                </a:solidFill>
              </a:rPr>
              <a:t>F</a:t>
            </a:r>
            <a:r>
              <a:rPr lang="en-US" baseline="-25000">
                <a:solidFill>
                  <a:srgbClr val="FF0000"/>
                </a:solidFill>
              </a:rPr>
              <a:t>17</a:t>
            </a:r>
            <a:r>
              <a:rPr lang="en-US">
                <a:solidFill>
                  <a:srgbClr val="FF0000"/>
                </a:solidFill>
              </a:rPr>
              <a:t>(1990)    +       **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5257800" y="609600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Missing Baryons</a:t>
            </a:r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0" y="0"/>
            <a:ext cx="4673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The Baryon Spectrum</a:t>
            </a: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4894263" y="0"/>
            <a:ext cx="4249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****, ***</a:t>
            </a:r>
            <a:r>
              <a:rPr lang="en-US"/>
              <a:t>  Known   </a:t>
            </a:r>
            <a:r>
              <a:rPr lang="en-US">
                <a:solidFill>
                  <a:srgbClr val="0000FF"/>
                </a:solidFill>
              </a:rPr>
              <a:t>**,*</a:t>
            </a:r>
            <a:r>
              <a:rPr lang="en-US"/>
              <a:t> Hints</a:t>
            </a:r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212725" y="779463"/>
            <a:ext cx="4075113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6600CC"/>
                </a:solidFill>
              </a:rPr>
              <a:t>In the quark model picture,</a:t>
            </a:r>
          </a:p>
          <a:p>
            <a:r>
              <a:rPr lang="en-US">
                <a:solidFill>
                  <a:srgbClr val="6600CC"/>
                </a:solidFill>
              </a:rPr>
              <a:t>allow individual quarks to</a:t>
            </a:r>
          </a:p>
          <a:p>
            <a:r>
              <a:rPr lang="en-US">
                <a:solidFill>
                  <a:srgbClr val="6600CC"/>
                </a:solidFill>
              </a:rPr>
              <a:t>be excited to higher levels:</a:t>
            </a:r>
          </a:p>
          <a:p>
            <a:r>
              <a:rPr lang="en-US" sz="2000">
                <a:solidFill>
                  <a:srgbClr val="000066"/>
                </a:solidFill>
              </a:rPr>
              <a:t>baryon:     q(1s)q(1s)q(1s)</a:t>
            </a:r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1001713" y="2306638"/>
            <a:ext cx="245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</a:rPr>
              <a:t>1s -&gt; 2s, 1s -&gt; 2p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63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F3B9-89F0-7A49-8C3D-F3D72409BFA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968093"/>
            <a:ext cx="169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π</a:t>
            </a:r>
            <a:r>
              <a:rPr lang="en-US" sz="2800" b="1" baseline="-2500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(2015)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3015" y="996386"/>
            <a:ext cx="7115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Mode          Mass                        Width                Production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b</a:t>
            </a:r>
            <a:r>
              <a:rPr lang="en-US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2014±20±16               230±32±73             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     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E852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f</a:t>
            </a:r>
            <a:r>
              <a:rPr lang="en-US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 2001±30±92               332±52±49             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E852</a:t>
            </a:r>
            <a:endParaRPr lang="en-US" dirty="0"/>
          </a:p>
        </p:txBody>
      </p:sp>
      <p:pic>
        <p:nvPicPr>
          <p:cNvPr id="8" name="Picture 7" descr="fig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60271"/>
            <a:ext cx="4749800" cy="2717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06179" y="2771162"/>
            <a:ext cx="75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-+</a:t>
            </a:r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06179" y="2401830"/>
            <a:ext cx="718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</a:t>
            </a:r>
            <a:r>
              <a:rPr lang="en-US" baseline="30000" dirty="0" err="1" smtClean="0"/>
              <a:t>ε</a:t>
            </a:r>
            <a:r>
              <a:rPr lang="en-US" dirty="0" smtClean="0"/>
              <a:t>=0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2948212" y="277116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</a:t>
            </a:r>
            <a:r>
              <a:rPr lang="en-US" baseline="30000" dirty="0" err="1" smtClean="0"/>
              <a:t>ε</a:t>
            </a:r>
            <a:r>
              <a:rPr lang="en-US" dirty="0" smtClean="0"/>
              <a:t>=1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2948212" y="3140494"/>
            <a:ext cx="75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-+</a:t>
            </a:r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902200" y="2260271"/>
            <a:ext cx="330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π</a:t>
            </a:r>
            <a:r>
              <a:rPr lang="en-US" baseline="-25000" dirty="0" smtClean="0"/>
              <a:t>1</a:t>
            </a:r>
            <a:r>
              <a:rPr lang="en-US" dirty="0" smtClean="0"/>
              <a:t>(2000)→b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</a:p>
          <a:p>
            <a:r>
              <a:rPr lang="en-US" dirty="0" smtClean="0"/>
              <a:t>M = 2014±20±16 MeV/c</a:t>
            </a:r>
            <a:r>
              <a:rPr lang="en-US" baseline="30000" dirty="0" smtClean="0"/>
              <a:t>2</a:t>
            </a:r>
          </a:p>
          <a:p>
            <a:r>
              <a:rPr lang="en-US" dirty="0" err="1" smtClean="0"/>
              <a:t>Γ</a:t>
            </a:r>
            <a:r>
              <a:rPr lang="en-US" dirty="0" smtClean="0"/>
              <a:t>   =   230±32±73 MeV/c</a:t>
            </a:r>
            <a:r>
              <a:rPr lang="en-US" baseline="30000" dirty="0" smtClean="0"/>
              <a:t>2</a:t>
            </a:r>
          </a:p>
          <a:p>
            <a:endParaRPr lang="en-US" baseline="30000" dirty="0" smtClean="0"/>
          </a:p>
          <a:p>
            <a:r>
              <a:rPr lang="en-US" dirty="0" smtClean="0"/>
              <a:t>Seen primarily in natural </a:t>
            </a:r>
          </a:p>
          <a:p>
            <a:r>
              <a:rPr lang="en-US" dirty="0" smtClean="0"/>
              <a:t>parity exchange. </a:t>
            </a:r>
          </a:p>
          <a:p>
            <a:r>
              <a:rPr lang="en-US" dirty="0" smtClean="0">
                <a:solidFill>
                  <a:srgbClr val="FF4566"/>
                </a:solidFill>
              </a:rPr>
              <a:t>The natural dominates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50580" y="1940165"/>
            <a:ext cx="3480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pple Casual"/>
              </a:rPr>
              <a:t>Need two J</a:t>
            </a:r>
            <a:r>
              <a:rPr lang="en-US" sz="2400" baseline="30000" dirty="0" smtClean="0">
                <a:solidFill>
                  <a:schemeClr val="accent2">
                    <a:lumMod val="75000"/>
                  </a:schemeClr>
                </a:solidFill>
                <a:latin typeface="Apple Casual"/>
              </a:rPr>
              <a:t>PC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pple Casual"/>
              </a:rPr>
              <a:t>=1</a:t>
            </a:r>
            <a:r>
              <a:rPr lang="en-US" sz="2400" baseline="30000" dirty="0" smtClean="0">
                <a:solidFill>
                  <a:schemeClr val="accent2">
                    <a:lumMod val="75000"/>
                  </a:schemeClr>
                </a:solidFill>
                <a:latin typeface="Apple Casual"/>
              </a:rPr>
              <a:t>-+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pple Casual"/>
              </a:rPr>
              <a:t> states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pple Casu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5156022"/>
            <a:ext cx="803719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pple Casual"/>
              </a:rPr>
              <a:t>Seen in one experiment with low statistics It needs confirmation. If this exists, it is also a good candidate for an exotic hybrid meson.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Apple Casu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0"/>
            <a:ext cx="724384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Experimental Evidence for Hybrids</a:t>
            </a:r>
            <a:endParaRPr lang="en-GB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2360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71639" y="0"/>
            <a:ext cx="284579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QCD Exotics</a:t>
            </a: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61133" y="1600200"/>
            <a:ext cx="7446962" cy="2209800"/>
            <a:chOff x="0" y="2592"/>
            <a:chExt cx="4691" cy="1392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0" y="2640"/>
              <a:ext cx="16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  <a:latin typeface="Symbol" charset="2"/>
                </a:rPr>
                <a:t>p</a:t>
              </a:r>
              <a:r>
                <a:rPr lang="en-US" b="1" baseline="-25000">
                  <a:solidFill>
                    <a:srgbClr val="008000"/>
                  </a:solidFill>
                </a:rPr>
                <a:t>1</a:t>
              </a:r>
              <a:r>
                <a:rPr lang="en-US">
                  <a:solidFill>
                    <a:srgbClr val="008000"/>
                  </a:solidFill>
                </a:rPr>
                <a:t>  I</a:t>
              </a:r>
              <a:r>
                <a:rPr lang="en-US" b="1" baseline="30000">
                  <a:solidFill>
                    <a:srgbClr val="008000"/>
                  </a:solidFill>
                </a:rPr>
                <a:t>G</a:t>
              </a:r>
              <a:r>
                <a:rPr lang="en-US">
                  <a:solidFill>
                    <a:srgbClr val="008000"/>
                  </a:solidFill>
                </a:rPr>
                <a:t>(J</a:t>
              </a:r>
              <a:r>
                <a:rPr lang="en-US" b="1" baseline="30000">
                  <a:solidFill>
                    <a:srgbClr val="008000"/>
                  </a:solidFill>
                </a:rPr>
                <a:t>PC</a:t>
              </a:r>
              <a:r>
                <a:rPr lang="en-US">
                  <a:solidFill>
                    <a:srgbClr val="008000"/>
                  </a:solidFill>
                </a:rPr>
                <a:t>)=1</a:t>
              </a:r>
              <a:r>
                <a:rPr lang="en-US" b="1" baseline="30000">
                  <a:solidFill>
                    <a:srgbClr val="008000"/>
                  </a:solidFill>
                </a:rPr>
                <a:t>-</a:t>
              </a:r>
              <a:r>
                <a:rPr lang="en-US">
                  <a:solidFill>
                    <a:srgbClr val="008000"/>
                  </a:solidFill>
                </a:rPr>
                <a:t>(1</a:t>
              </a:r>
              <a:r>
                <a:rPr lang="en-US" b="1" baseline="30000">
                  <a:solidFill>
                    <a:srgbClr val="008000"/>
                  </a:solidFill>
                </a:rPr>
                <a:t>-+</a:t>
              </a:r>
              <a:r>
                <a:rPr lang="en-US">
                  <a:solidFill>
                    <a:srgbClr val="008000"/>
                  </a:solidFill>
                </a:rPr>
                <a:t>)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880" y="3504"/>
              <a:ext cx="17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800000"/>
                  </a:solidFill>
                  <a:latin typeface="Symbol" charset="2"/>
                </a:rPr>
                <a:t>h</a:t>
              </a:r>
              <a:r>
                <a:rPr lang="en-US" b="1" baseline="30000">
                  <a:solidFill>
                    <a:srgbClr val="800000"/>
                  </a:solidFill>
                </a:rPr>
                <a:t>’</a:t>
              </a:r>
              <a:r>
                <a:rPr lang="en-US" b="1" baseline="-25000">
                  <a:solidFill>
                    <a:srgbClr val="800000"/>
                  </a:solidFill>
                </a:rPr>
                <a:t>1</a:t>
              </a:r>
              <a:r>
                <a:rPr lang="en-US">
                  <a:solidFill>
                    <a:srgbClr val="800000"/>
                  </a:solidFill>
                </a:rPr>
                <a:t>  I</a:t>
              </a:r>
              <a:r>
                <a:rPr lang="en-US" b="1" baseline="30000">
                  <a:solidFill>
                    <a:srgbClr val="800000"/>
                  </a:solidFill>
                </a:rPr>
                <a:t>G</a:t>
              </a:r>
              <a:r>
                <a:rPr lang="en-US">
                  <a:solidFill>
                    <a:srgbClr val="800000"/>
                  </a:solidFill>
                </a:rPr>
                <a:t>(J</a:t>
              </a:r>
              <a:r>
                <a:rPr lang="en-US" b="1" baseline="30000">
                  <a:solidFill>
                    <a:srgbClr val="800000"/>
                  </a:solidFill>
                </a:rPr>
                <a:t>PC</a:t>
              </a:r>
              <a:r>
                <a:rPr lang="en-US">
                  <a:solidFill>
                    <a:srgbClr val="800000"/>
                  </a:solidFill>
                </a:rPr>
                <a:t>)=0</a:t>
              </a:r>
              <a:r>
                <a:rPr lang="en-US" b="1" baseline="30000">
                  <a:solidFill>
                    <a:srgbClr val="800000"/>
                  </a:solidFill>
                </a:rPr>
                <a:t>+</a:t>
              </a:r>
              <a:r>
                <a:rPr lang="en-US">
                  <a:solidFill>
                    <a:srgbClr val="800000"/>
                  </a:solidFill>
                </a:rPr>
                <a:t>(1</a:t>
              </a:r>
              <a:r>
                <a:rPr lang="en-US" b="1" baseline="30000">
                  <a:solidFill>
                    <a:srgbClr val="800000"/>
                  </a:solidFill>
                </a:rPr>
                <a:t>-+</a:t>
              </a:r>
              <a:r>
                <a:rPr lang="en-US">
                  <a:solidFill>
                    <a:srgbClr val="800000"/>
                  </a:solidFill>
                </a:rPr>
                <a:t>) </a:t>
              </a: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1440" y="2592"/>
              <a:ext cx="1248" cy="1056"/>
              <a:chOff x="2976" y="720"/>
              <a:chExt cx="1248" cy="1056"/>
            </a:xfrm>
          </p:grpSpPr>
          <p:sp>
            <p:nvSpPr>
              <p:cNvPr id="17" name="AutoShape 10"/>
              <p:cNvSpPr>
                <a:spLocks noChangeArrowheads="1"/>
              </p:cNvSpPr>
              <p:nvPr/>
            </p:nvSpPr>
            <p:spPr bwMode="auto">
              <a:xfrm>
                <a:off x="3024" y="768"/>
                <a:ext cx="1152" cy="960"/>
              </a:xfrm>
              <a:prstGeom prst="hexagon">
                <a:avLst>
                  <a:gd name="adj" fmla="val 30000"/>
                  <a:gd name="vf" fmla="val 115470"/>
                </a:avLst>
              </a:prstGeom>
              <a:noFill/>
              <a:ln w="25400">
                <a:solidFill>
                  <a:srgbClr val="99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Oval 11"/>
              <p:cNvSpPr>
                <a:spLocks noChangeArrowheads="1"/>
              </p:cNvSpPr>
              <p:nvPr/>
            </p:nvSpPr>
            <p:spPr bwMode="auto">
              <a:xfrm>
                <a:off x="3792" y="1632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12"/>
              <p:cNvSpPr>
                <a:spLocks noChangeArrowheads="1"/>
              </p:cNvSpPr>
              <p:nvPr/>
            </p:nvSpPr>
            <p:spPr bwMode="auto">
              <a:xfrm>
                <a:off x="2976" y="1200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Oval 13"/>
              <p:cNvSpPr>
                <a:spLocks noChangeArrowheads="1"/>
              </p:cNvSpPr>
              <p:nvPr/>
            </p:nvSpPr>
            <p:spPr bwMode="auto">
              <a:xfrm>
                <a:off x="3504" y="1104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14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15"/>
              <p:cNvSpPr>
                <a:spLocks noChangeArrowheads="1"/>
              </p:cNvSpPr>
              <p:nvPr/>
            </p:nvSpPr>
            <p:spPr bwMode="auto">
              <a:xfrm>
                <a:off x="3600" y="1200"/>
                <a:ext cx="144" cy="144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16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44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17"/>
              <p:cNvSpPr>
                <a:spLocks noChangeArrowheads="1"/>
              </p:cNvSpPr>
              <p:nvPr/>
            </p:nvSpPr>
            <p:spPr bwMode="auto">
              <a:xfrm>
                <a:off x="3264" y="720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Oval 18"/>
              <p:cNvSpPr>
                <a:spLocks noChangeArrowheads="1"/>
              </p:cNvSpPr>
              <p:nvPr/>
            </p:nvSpPr>
            <p:spPr bwMode="auto">
              <a:xfrm>
                <a:off x="3792" y="720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19"/>
              <p:cNvSpPr>
                <a:spLocks noChangeArrowheads="1"/>
              </p:cNvSpPr>
              <p:nvPr/>
            </p:nvSpPr>
            <p:spPr bwMode="auto">
              <a:xfrm>
                <a:off x="3216" y="1632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Rectangle 20"/>
            <p:cNvSpPr>
              <a:spLocks noChangeArrowheads="1"/>
            </p:cNvSpPr>
            <p:nvPr/>
          </p:nvSpPr>
          <p:spPr bwMode="auto">
            <a:xfrm>
              <a:off x="768" y="3696"/>
              <a:ext cx="17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6600"/>
                  </a:solidFill>
                  <a:latin typeface="Symbol" charset="2"/>
                </a:rPr>
                <a:t>h</a:t>
              </a:r>
              <a:r>
                <a:rPr lang="en-US" b="1" baseline="-25000">
                  <a:solidFill>
                    <a:srgbClr val="FF6600"/>
                  </a:solidFill>
                </a:rPr>
                <a:t>1</a:t>
              </a:r>
              <a:r>
                <a:rPr lang="en-US">
                  <a:solidFill>
                    <a:srgbClr val="FF6600"/>
                  </a:solidFill>
                </a:rPr>
                <a:t>  I</a:t>
              </a:r>
              <a:r>
                <a:rPr lang="en-US" b="1" baseline="30000">
                  <a:solidFill>
                    <a:srgbClr val="FF6600"/>
                  </a:solidFill>
                </a:rPr>
                <a:t>G</a:t>
              </a:r>
              <a:r>
                <a:rPr lang="en-US">
                  <a:solidFill>
                    <a:srgbClr val="FF6600"/>
                  </a:solidFill>
                </a:rPr>
                <a:t>(J</a:t>
              </a:r>
              <a:r>
                <a:rPr lang="en-US" b="1" baseline="30000">
                  <a:solidFill>
                    <a:srgbClr val="FF6600"/>
                  </a:solidFill>
                </a:rPr>
                <a:t>PC</a:t>
              </a:r>
              <a:r>
                <a:rPr lang="en-US">
                  <a:solidFill>
                    <a:srgbClr val="FF6600"/>
                  </a:solidFill>
                </a:rPr>
                <a:t>)=0</a:t>
              </a:r>
              <a:r>
                <a:rPr lang="en-US" b="1" baseline="30000">
                  <a:solidFill>
                    <a:srgbClr val="FF6600"/>
                  </a:solidFill>
                </a:rPr>
                <a:t>+</a:t>
              </a:r>
              <a:r>
                <a:rPr lang="en-US">
                  <a:solidFill>
                    <a:srgbClr val="FF6600"/>
                  </a:solidFill>
                </a:rPr>
                <a:t>(1</a:t>
              </a:r>
              <a:r>
                <a:rPr lang="en-US" b="1" baseline="30000">
                  <a:solidFill>
                    <a:srgbClr val="FF6600"/>
                  </a:solidFill>
                </a:rPr>
                <a:t>-+</a:t>
              </a:r>
              <a:r>
                <a:rPr lang="en-US">
                  <a:solidFill>
                    <a:srgbClr val="FF6600"/>
                  </a:solidFill>
                </a:rPr>
                <a:t>) </a:t>
              </a:r>
            </a:p>
          </p:txBody>
        </p:sp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2976" y="3024"/>
              <a:ext cx="171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CC0099"/>
                  </a:solidFill>
                </a:rPr>
                <a:t>K</a:t>
              </a:r>
              <a:r>
                <a:rPr lang="en-US" b="1" baseline="-25000" dirty="0">
                  <a:solidFill>
                    <a:srgbClr val="CC0099"/>
                  </a:solidFill>
                </a:rPr>
                <a:t>1</a:t>
              </a:r>
              <a:r>
                <a:rPr lang="en-US" dirty="0">
                  <a:solidFill>
                    <a:srgbClr val="CC0099"/>
                  </a:solidFill>
                </a:rPr>
                <a:t>  I</a:t>
              </a:r>
              <a:r>
                <a:rPr lang="en-US" b="1" baseline="30000" dirty="0">
                  <a:solidFill>
                    <a:srgbClr val="CC0099"/>
                  </a:solidFill>
                </a:rPr>
                <a:t>G</a:t>
              </a:r>
              <a:r>
                <a:rPr lang="en-US" dirty="0">
                  <a:solidFill>
                    <a:srgbClr val="CC0099"/>
                  </a:solidFill>
                </a:rPr>
                <a:t>(J</a:t>
              </a:r>
              <a:r>
                <a:rPr lang="en-US" b="1" baseline="30000" dirty="0">
                  <a:solidFill>
                    <a:srgbClr val="CC0099"/>
                  </a:solidFill>
                </a:rPr>
                <a:t>PC</a:t>
              </a:r>
              <a:r>
                <a:rPr lang="en-US" dirty="0">
                  <a:solidFill>
                    <a:srgbClr val="CC0099"/>
                  </a:solidFill>
                </a:rPr>
                <a:t>)= </a:t>
              </a:r>
              <a:r>
                <a:rPr lang="en-US" sz="3200" dirty="0">
                  <a:solidFill>
                    <a:srgbClr val="CC0099"/>
                  </a:solidFill>
                  <a:ea typeface="Tahoma" charset="0"/>
                  <a:cs typeface="Tahoma" charset="0"/>
                </a:rPr>
                <a:t>½</a:t>
              </a:r>
              <a:r>
                <a:rPr lang="en-US" dirty="0">
                  <a:solidFill>
                    <a:srgbClr val="CC0099"/>
                  </a:solidFill>
                </a:rPr>
                <a:t> (1</a:t>
              </a:r>
              <a:r>
                <a:rPr lang="en-US" b="1" baseline="30000" dirty="0">
                  <a:solidFill>
                    <a:srgbClr val="CC0099"/>
                  </a:solidFill>
                </a:rPr>
                <a:t>-</a:t>
              </a:r>
              <a:r>
                <a:rPr lang="en-US" dirty="0">
                  <a:solidFill>
                    <a:srgbClr val="CC0099"/>
                  </a:solidFill>
                </a:rPr>
                <a:t>)</a:t>
              </a:r>
            </a:p>
          </p:txBody>
        </p: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 flipH="1" flipV="1">
              <a:off x="2208" y="3216"/>
              <a:ext cx="672" cy="384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3"/>
            <p:cNvSpPr>
              <a:spLocks noChangeShapeType="1"/>
            </p:cNvSpPr>
            <p:nvPr/>
          </p:nvSpPr>
          <p:spPr bwMode="auto">
            <a:xfrm flipV="1">
              <a:off x="1104" y="3216"/>
              <a:ext cx="816" cy="48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24"/>
            <p:cNvSpPr>
              <a:spLocks noChangeShapeType="1"/>
            </p:cNvSpPr>
            <p:nvPr/>
          </p:nvSpPr>
          <p:spPr bwMode="auto">
            <a:xfrm flipV="1">
              <a:off x="2496" y="3264"/>
              <a:ext cx="480" cy="240"/>
            </a:xfrm>
            <a:prstGeom prst="line">
              <a:avLst/>
            </a:prstGeom>
            <a:noFill/>
            <a:ln w="25400">
              <a:solidFill>
                <a:srgbClr val="CC0099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25"/>
            <p:cNvSpPr>
              <a:spLocks noChangeShapeType="1"/>
            </p:cNvSpPr>
            <p:nvPr/>
          </p:nvSpPr>
          <p:spPr bwMode="auto">
            <a:xfrm flipH="1" flipV="1">
              <a:off x="1968" y="2736"/>
              <a:ext cx="960" cy="432"/>
            </a:xfrm>
            <a:prstGeom prst="line">
              <a:avLst/>
            </a:prstGeom>
            <a:noFill/>
            <a:ln w="25400">
              <a:solidFill>
                <a:srgbClr val="CC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26"/>
            <p:cNvSpPr>
              <a:spLocks noChangeShapeType="1"/>
            </p:cNvSpPr>
            <p:nvPr/>
          </p:nvSpPr>
          <p:spPr bwMode="auto">
            <a:xfrm>
              <a:off x="288" y="3024"/>
              <a:ext cx="1056" cy="9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932046" y="774860"/>
            <a:ext cx="7155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We expect 3 nonets of exotic-quantum-number mesons: 0</a:t>
            </a:r>
            <a:r>
              <a:rPr lang="en-US" sz="2000" baseline="30000" dirty="0" smtClean="0">
                <a:solidFill>
                  <a:srgbClr val="0000FF"/>
                </a:solidFill>
              </a:rPr>
              <a:t>+-</a:t>
            </a:r>
            <a:r>
              <a:rPr lang="en-US" sz="2000" dirty="0" smtClean="0">
                <a:solidFill>
                  <a:srgbClr val="0000FF"/>
                </a:solidFill>
              </a:rPr>
              <a:t>, 1</a:t>
            </a:r>
            <a:r>
              <a:rPr lang="en-US" sz="2000" baseline="30000" dirty="0" smtClean="0">
                <a:solidFill>
                  <a:srgbClr val="0000FF"/>
                </a:solidFill>
              </a:rPr>
              <a:t>-+</a:t>
            </a:r>
            <a:r>
              <a:rPr lang="en-US" sz="2000" dirty="0" smtClean="0">
                <a:solidFill>
                  <a:srgbClr val="0000FF"/>
                </a:solidFill>
              </a:rPr>
              <a:t>, 2</a:t>
            </a:r>
            <a:r>
              <a:rPr lang="en-US" sz="2000" baseline="30000" dirty="0" smtClean="0">
                <a:solidFill>
                  <a:srgbClr val="0000FF"/>
                </a:solidFill>
              </a:rPr>
              <a:t>+-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4907757" y="1174970"/>
            <a:ext cx="1945238" cy="6538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40557" y="4531000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π</a:t>
            </a:r>
            <a:r>
              <a:rPr lang="en-US" dirty="0" smtClean="0"/>
              <a:t> , </a:t>
            </a:r>
            <a:r>
              <a:rPr lang="en-US" dirty="0" err="1" smtClean="0"/>
              <a:t>η</a:t>
            </a:r>
            <a:r>
              <a:rPr lang="en-US" dirty="0" smtClean="0"/>
              <a:t> , </a:t>
            </a:r>
            <a:r>
              <a:rPr lang="en-US" dirty="0" err="1" smtClean="0"/>
              <a:t>η</a:t>
            </a:r>
            <a:r>
              <a:rPr lang="en-US" dirty="0" smtClean="0"/>
              <a:t>’ , K   →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π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, η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, η’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dirty="0" smtClean="0"/>
              <a:t>, K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2124154" y="4900332"/>
            <a:ext cx="1473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, h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, h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en-US" sz="2000" dirty="0" smtClean="0"/>
              <a:t>, K</a:t>
            </a:r>
            <a:r>
              <a:rPr lang="en-US" sz="2000" baseline="-25000" dirty="0" smtClean="0"/>
              <a:t>0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, h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, h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en-US" sz="2000" dirty="0" smtClean="0"/>
              <a:t>, K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4562635" y="4632220"/>
            <a:ext cx="4283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-+</a:t>
            </a:r>
          </a:p>
          <a:p>
            <a:r>
              <a:rPr lang="en-US" dirty="0" smtClean="0"/>
              <a:t>0</a:t>
            </a:r>
            <a:r>
              <a:rPr lang="en-US" baseline="30000" dirty="0" smtClean="0"/>
              <a:t>+-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+-</a:t>
            </a:r>
            <a:endParaRPr lang="en-US" baseline="30000" dirty="0"/>
          </a:p>
        </p:txBody>
      </p:sp>
      <p:sp>
        <p:nvSpPr>
          <p:cNvPr id="33" name="Right Brace 32"/>
          <p:cNvSpPr/>
          <p:nvPr/>
        </p:nvSpPr>
        <p:spPr>
          <a:xfrm>
            <a:off x="5111276" y="4531000"/>
            <a:ext cx="253681" cy="1077218"/>
          </a:xfrm>
          <a:prstGeom prst="rightBrace">
            <a:avLst/>
          </a:prstGeom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343603" y="4484833"/>
            <a:ext cx="3924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What are the mixing angles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between the isoscalar states?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7305878" y="1600200"/>
            <a:ext cx="237744" cy="237744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7305878" y="2276856"/>
            <a:ext cx="237744" cy="237744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138" y="2178050"/>
            <a:ext cx="1320800" cy="368300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138" y="1492250"/>
            <a:ext cx="1320800" cy="3683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384358" y="2865438"/>
            <a:ext cx="1759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Apple Casual"/>
              </a:rPr>
              <a:t>Lattice shows two states here.</a:t>
            </a:r>
            <a:endParaRPr lang="en-US" sz="2000" dirty="0">
              <a:solidFill>
                <a:srgbClr val="008000"/>
              </a:solidFill>
              <a:latin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832615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9700" y="126424"/>
            <a:ext cx="37269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Future Prospects:</a:t>
            </a:r>
            <a:endParaRPr lang="en-US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800" y="1295400"/>
            <a:ext cx="75692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COMPASS at CERN collected a large data set in 2009. Analysis is underway.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BES III in China has been running for over a year. Analysis on </a:t>
            </a:r>
            <a:r>
              <a:rPr lang="en-US" dirty="0" err="1" smtClean="0"/>
              <a:t>χdecays</a:t>
            </a:r>
            <a:r>
              <a:rPr lang="en-US" dirty="0" smtClean="0"/>
              <a:t> are looking for light-quark exotics.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GlueX at Jefferson Lab will use photo-production to look for exotic mesons at Jefferson Lab. First physics in 2015.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PANDA at GSI will use antiprotons to search for charmed hybrid states.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CLAS12 at Jefferson Lab will look at low-multiplicity final states in very-low Q**2 reactions.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634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212725" y="1265238"/>
            <a:ext cx="4369556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6600CC"/>
                </a:solidFill>
              </a:rPr>
              <a:t>Treat a </a:t>
            </a:r>
            <a:r>
              <a:rPr lang="en-US" smtClean="0">
                <a:solidFill>
                  <a:srgbClr val="6600CC"/>
                </a:solidFill>
              </a:rPr>
              <a:t>quark </a:t>
            </a:r>
            <a:r>
              <a:rPr lang="en-US">
                <a:solidFill>
                  <a:srgbClr val="6600CC"/>
                </a:solidFill>
              </a:rPr>
              <a:t>and a </a:t>
            </a:r>
            <a:r>
              <a:rPr lang="en-US" dirty="0" err="1">
                <a:solidFill>
                  <a:srgbClr val="6600CC"/>
                </a:solidFill>
              </a:rPr>
              <a:t>diquark</a:t>
            </a:r>
            <a:endParaRPr lang="en-US" dirty="0">
              <a:solidFill>
                <a:srgbClr val="6600CC"/>
              </a:solidFill>
            </a:endParaRPr>
          </a:p>
          <a:p>
            <a:r>
              <a:rPr lang="en-US" dirty="0">
                <a:solidFill>
                  <a:srgbClr val="6600CC"/>
                </a:solidFill>
              </a:rPr>
              <a:t>as the fundamental particles.</a:t>
            </a:r>
          </a:p>
          <a:p>
            <a:r>
              <a:rPr lang="en-US" dirty="0">
                <a:solidFill>
                  <a:srgbClr val="6600CC"/>
                </a:solidFill>
              </a:rPr>
              <a:t>Allow excitations as before:</a:t>
            </a:r>
            <a:endParaRPr lang="en-US" dirty="0"/>
          </a:p>
        </p:txBody>
      </p:sp>
      <p:grpSp>
        <p:nvGrpSpPr>
          <p:cNvPr id="80901" name="Group 5"/>
          <p:cNvGrpSpPr>
            <a:grpSpLocks/>
          </p:cNvGrpSpPr>
          <p:nvPr/>
        </p:nvGrpSpPr>
        <p:grpSpPr bwMode="auto">
          <a:xfrm>
            <a:off x="152400" y="2971800"/>
            <a:ext cx="4572000" cy="3441700"/>
            <a:chOff x="2736" y="96"/>
            <a:chExt cx="2880" cy="2168"/>
          </a:xfrm>
        </p:grpSpPr>
        <p:sp>
          <p:nvSpPr>
            <p:cNvPr id="80902" name="Text Box 6"/>
            <p:cNvSpPr txBox="1">
              <a:spLocks noChangeArrowheads="1"/>
            </p:cNvSpPr>
            <p:nvPr/>
          </p:nvSpPr>
          <p:spPr bwMode="auto">
            <a:xfrm>
              <a:off x="2784" y="96"/>
              <a:ext cx="2756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               Nucleon</a:t>
              </a:r>
            </a:p>
            <a:p>
              <a:r>
                <a:rPr lang="en-US">
                  <a:solidFill>
                    <a:srgbClr val="660033"/>
                  </a:solidFill>
                </a:rPr>
                <a:t>L</a:t>
              </a:r>
              <a:r>
                <a:rPr lang="en-US" baseline="-25000">
                  <a:solidFill>
                    <a:srgbClr val="660033"/>
                  </a:solidFill>
                </a:rPr>
                <a:t>2I,2J</a:t>
              </a:r>
              <a:r>
                <a:rPr lang="en-US">
                  <a:solidFill>
                    <a:srgbClr val="660033"/>
                  </a:solidFill>
                </a:rPr>
                <a:t> (Mass)   Parity    Status</a:t>
              </a:r>
            </a:p>
            <a:p>
              <a:endParaRPr lang="en-US"/>
            </a:p>
            <a:p>
              <a:r>
                <a:rPr lang="en-US">
                  <a:solidFill>
                    <a:srgbClr val="000066"/>
                  </a:solidFill>
                </a:rPr>
                <a:t>P</a:t>
              </a:r>
              <a:r>
                <a:rPr lang="en-US" baseline="-25000">
                  <a:solidFill>
                    <a:srgbClr val="000066"/>
                  </a:solidFill>
                </a:rPr>
                <a:t>11</a:t>
              </a:r>
              <a:r>
                <a:rPr lang="en-US">
                  <a:solidFill>
                    <a:srgbClr val="000066"/>
                  </a:solidFill>
                </a:rPr>
                <a:t>(938)             +           ****</a:t>
              </a:r>
            </a:p>
          </p:txBody>
        </p:sp>
        <p:sp>
          <p:nvSpPr>
            <p:cNvPr id="80903" name="Rectangle 7"/>
            <p:cNvSpPr>
              <a:spLocks noChangeArrowheads="1"/>
            </p:cNvSpPr>
            <p:nvPr/>
          </p:nvSpPr>
          <p:spPr bwMode="auto">
            <a:xfrm>
              <a:off x="2736" y="1056"/>
              <a:ext cx="2880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800000"/>
                  </a:solidFill>
                </a:rPr>
                <a:t>S</a:t>
              </a:r>
              <a:r>
                <a:rPr lang="en-US" baseline="-25000">
                  <a:solidFill>
                    <a:srgbClr val="800000"/>
                  </a:solidFill>
                </a:rPr>
                <a:t>11</a:t>
              </a:r>
              <a:r>
                <a:rPr lang="en-US">
                  <a:solidFill>
                    <a:srgbClr val="800000"/>
                  </a:solidFill>
                </a:rPr>
                <a:t>(1535)           -           ****</a:t>
              </a:r>
            </a:p>
            <a:p>
              <a:r>
                <a:rPr lang="en-US">
                  <a:solidFill>
                    <a:srgbClr val="800000"/>
                  </a:solidFill>
                </a:rPr>
                <a:t>S</a:t>
              </a:r>
              <a:r>
                <a:rPr lang="en-US" baseline="-25000">
                  <a:solidFill>
                    <a:srgbClr val="800000"/>
                  </a:solidFill>
                </a:rPr>
                <a:t>11</a:t>
              </a:r>
              <a:r>
                <a:rPr lang="en-US">
                  <a:solidFill>
                    <a:srgbClr val="800000"/>
                  </a:solidFill>
                </a:rPr>
                <a:t>(1650)           -           ****</a:t>
              </a:r>
            </a:p>
            <a:p>
              <a:r>
                <a:rPr lang="en-US">
                  <a:solidFill>
                    <a:srgbClr val="800000"/>
                  </a:solidFill>
                </a:rPr>
                <a:t>D</a:t>
              </a:r>
              <a:r>
                <a:rPr lang="en-US" baseline="-25000">
                  <a:solidFill>
                    <a:srgbClr val="800000"/>
                  </a:solidFill>
                </a:rPr>
                <a:t>13</a:t>
              </a:r>
              <a:r>
                <a:rPr lang="en-US">
                  <a:solidFill>
                    <a:srgbClr val="800000"/>
                  </a:solidFill>
                </a:rPr>
                <a:t>(1520)           -           ****</a:t>
              </a:r>
            </a:p>
            <a:p>
              <a:r>
                <a:rPr lang="en-US">
                  <a:solidFill>
                    <a:srgbClr val="800000"/>
                  </a:solidFill>
                </a:rPr>
                <a:t>D</a:t>
              </a:r>
              <a:r>
                <a:rPr lang="en-US" baseline="-25000">
                  <a:solidFill>
                    <a:srgbClr val="800000"/>
                  </a:solidFill>
                </a:rPr>
                <a:t>13</a:t>
              </a:r>
              <a:r>
                <a:rPr lang="en-US">
                  <a:solidFill>
                    <a:srgbClr val="800000"/>
                  </a:solidFill>
                </a:rPr>
                <a:t>(1700)           -             ***</a:t>
              </a:r>
            </a:p>
            <a:p>
              <a:r>
                <a:rPr lang="en-US">
                  <a:solidFill>
                    <a:srgbClr val="800000"/>
                  </a:solidFill>
                </a:rPr>
                <a:t>D</a:t>
              </a:r>
              <a:r>
                <a:rPr lang="en-US" baseline="-25000">
                  <a:solidFill>
                    <a:srgbClr val="800000"/>
                  </a:solidFill>
                </a:rPr>
                <a:t>15</a:t>
              </a:r>
              <a:r>
                <a:rPr lang="en-US">
                  <a:solidFill>
                    <a:srgbClr val="800000"/>
                  </a:solidFill>
                </a:rPr>
                <a:t>(1675)           -           ****</a:t>
              </a:r>
            </a:p>
          </p:txBody>
        </p:sp>
      </p:grp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5029200" y="1371600"/>
            <a:ext cx="296703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399"/>
                </a:solidFill>
              </a:rPr>
              <a:t>P</a:t>
            </a:r>
            <a:r>
              <a:rPr lang="en-US" baseline="-25000">
                <a:solidFill>
                  <a:srgbClr val="003399"/>
                </a:solidFill>
              </a:rPr>
              <a:t>11</a:t>
            </a:r>
            <a:r>
              <a:rPr lang="en-US">
                <a:solidFill>
                  <a:srgbClr val="003399"/>
                </a:solidFill>
              </a:rPr>
              <a:t>(1440)    +   ****</a:t>
            </a:r>
          </a:p>
          <a:p>
            <a:r>
              <a:rPr lang="en-US">
                <a:solidFill>
                  <a:srgbClr val="003399"/>
                </a:solidFill>
              </a:rPr>
              <a:t>P</a:t>
            </a:r>
            <a:r>
              <a:rPr lang="en-US" baseline="-25000">
                <a:solidFill>
                  <a:srgbClr val="003399"/>
                </a:solidFill>
              </a:rPr>
              <a:t>11</a:t>
            </a:r>
            <a:r>
              <a:rPr lang="en-US">
                <a:solidFill>
                  <a:srgbClr val="003399"/>
                </a:solidFill>
              </a:rPr>
              <a:t>(1710)     +    *** </a:t>
            </a:r>
          </a:p>
          <a:p>
            <a:r>
              <a:rPr lang="en-US">
                <a:solidFill>
                  <a:srgbClr val="DDDDDD"/>
                </a:solidFill>
              </a:rPr>
              <a:t>P</a:t>
            </a:r>
            <a:r>
              <a:rPr lang="en-US" baseline="-25000">
                <a:solidFill>
                  <a:srgbClr val="DDDDDD"/>
                </a:solidFill>
              </a:rPr>
              <a:t>11</a:t>
            </a:r>
            <a:r>
              <a:rPr lang="en-US">
                <a:solidFill>
                  <a:srgbClr val="DDDDDD"/>
                </a:solidFill>
              </a:rPr>
              <a:t>(1880)    +     </a:t>
            </a:r>
          </a:p>
          <a:p>
            <a:r>
              <a:rPr lang="en-US">
                <a:solidFill>
                  <a:srgbClr val="DDDDDD"/>
                </a:solidFill>
              </a:rPr>
              <a:t>P</a:t>
            </a:r>
            <a:r>
              <a:rPr lang="en-US" baseline="-25000">
                <a:solidFill>
                  <a:srgbClr val="DDDDDD"/>
                </a:solidFill>
              </a:rPr>
              <a:t>11</a:t>
            </a:r>
            <a:r>
              <a:rPr lang="en-US">
                <a:solidFill>
                  <a:srgbClr val="DDDDDD"/>
                </a:solidFill>
              </a:rPr>
              <a:t>(1975)    +</a:t>
            </a:r>
          </a:p>
          <a:p>
            <a:r>
              <a:rPr lang="en-US">
                <a:solidFill>
                  <a:srgbClr val="003399"/>
                </a:solidFill>
              </a:rPr>
              <a:t>P</a:t>
            </a:r>
            <a:r>
              <a:rPr lang="en-US" baseline="-25000">
                <a:solidFill>
                  <a:srgbClr val="003399"/>
                </a:solidFill>
              </a:rPr>
              <a:t>13</a:t>
            </a:r>
            <a:r>
              <a:rPr lang="en-US">
                <a:solidFill>
                  <a:srgbClr val="003399"/>
                </a:solidFill>
              </a:rPr>
              <a:t>(1720)    +   ****</a:t>
            </a:r>
          </a:p>
          <a:p>
            <a:r>
              <a:rPr lang="en-US">
                <a:solidFill>
                  <a:srgbClr val="DDDDDD"/>
                </a:solidFill>
              </a:rPr>
              <a:t>P</a:t>
            </a:r>
            <a:r>
              <a:rPr lang="en-US" baseline="-25000">
                <a:solidFill>
                  <a:srgbClr val="DDDDDD"/>
                </a:solidFill>
              </a:rPr>
              <a:t>13</a:t>
            </a:r>
            <a:r>
              <a:rPr lang="en-US">
                <a:solidFill>
                  <a:srgbClr val="DDDDDD"/>
                </a:solidFill>
              </a:rPr>
              <a:t>(1870)    +        *</a:t>
            </a:r>
          </a:p>
          <a:p>
            <a:r>
              <a:rPr lang="en-US">
                <a:solidFill>
                  <a:srgbClr val="DDDDDD"/>
                </a:solidFill>
              </a:rPr>
              <a:t>P</a:t>
            </a:r>
            <a:r>
              <a:rPr lang="en-US" baseline="-25000">
                <a:solidFill>
                  <a:srgbClr val="DDDDDD"/>
                </a:solidFill>
              </a:rPr>
              <a:t>13</a:t>
            </a:r>
            <a:r>
              <a:rPr lang="en-US">
                <a:solidFill>
                  <a:srgbClr val="DDDDDD"/>
                </a:solidFill>
              </a:rPr>
              <a:t>(1910)     +</a:t>
            </a:r>
          </a:p>
          <a:p>
            <a:r>
              <a:rPr lang="en-US">
                <a:solidFill>
                  <a:srgbClr val="DDDDDD"/>
                </a:solidFill>
              </a:rPr>
              <a:t>P</a:t>
            </a:r>
            <a:r>
              <a:rPr lang="en-US" baseline="-25000">
                <a:solidFill>
                  <a:srgbClr val="DDDDDD"/>
                </a:solidFill>
              </a:rPr>
              <a:t>13</a:t>
            </a:r>
            <a:r>
              <a:rPr lang="en-US">
                <a:solidFill>
                  <a:srgbClr val="DDDDDD"/>
                </a:solidFill>
              </a:rPr>
              <a:t>(1950)    +</a:t>
            </a:r>
          </a:p>
          <a:p>
            <a:r>
              <a:rPr lang="en-US">
                <a:solidFill>
                  <a:srgbClr val="DDDDDD"/>
                </a:solidFill>
              </a:rPr>
              <a:t>P</a:t>
            </a:r>
            <a:r>
              <a:rPr lang="en-US" baseline="-25000">
                <a:solidFill>
                  <a:srgbClr val="DDDDDD"/>
                </a:solidFill>
              </a:rPr>
              <a:t>13</a:t>
            </a:r>
            <a:r>
              <a:rPr lang="en-US">
                <a:solidFill>
                  <a:srgbClr val="DDDDDD"/>
                </a:solidFill>
              </a:rPr>
              <a:t>(2030)    +</a:t>
            </a:r>
          </a:p>
          <a:p>
            <a:r>
              <a:rPr lang="en-US">
                <a:solidFill>
                  <a:srgbClr val="003399"/>
                </a:solidFill>
              </a:rPr>
              <a:t>F</a:t>
            </a:r>
            <a:r>
              <a:rPr lang="en-US" baseline="-25000">
                <a:solidFill>
                  <a:srgbClr val="003399"/>
                </a:solidFill>
              </a:rPr>
              <a:t>15</a:t>
            </a:r>
            <a:r>
              <a:rPr lang="en-US">
                <a:solidFill>
                  <a:srgbClr val="003399"/>
                </a:solidFill>
              </a:rPr>
              <a:t>(1680)    +   ****</a:t>
            </a:r>
          </a:p>
          <a:p>
            <a:r>
              <a:rPr lang="en-US">
                <a:solidFill>
                  <a:srgbClr val="DDDDDD"/>
                </a:solidFill>
              </a:rPr>
              <a:t>F</a:t>
            </a:r>
            <a:r>
              <a:rPr lang="en-US" baseline="-25000">
                <a:solidFill>
                  <a:srgbClr val="DDDDDD"/>
                </a:solidFill>
              </a:rPr>
              <a:t>15</a:t>
            </a:r>
            <a:r>
              <a:rPr lang="en-US">
                <a:solidFill>
                  <a:srgbClr val="DDDDDD"/>
                </a:solidFill>
              </a:rPr>
              <a:t>(2000)    +      **</a:t>
            </a:r>
          </a:p>
          <a:p>
            <a:r>
              <a:rPr lang="en-US">
                <a:solidFill>
                  <a:srgbClr val="DDDDDD"/>
                </a:solidFill>
              </a:rPr>
              <a:t>F</a:t>
            </a:r>
            <a:r>
              <a:rPr lang="en-US" baseline="-25000">
                <a:solidFill>
                  <a:srgbClr val="DDDDDD"/>
                </a:solidFill>
              </a:rPr>
              <a:t>15</a:t>
            </a:r>
            <a:r>
              <a:rPr lang="en-US">
                <a:solidFill>
                  <a:srgbClr val="DDDDDD"/>
                </a:solidFill>
              </a:rPr>
              <a:t>(1995)    +</a:t>
            </a:r>
          </a:p>
          <a:p>
            <a:r>
              <a:rPr lang="en-US">
                <a:solidFill>
                  <a:srgbClr val="DDDDDD"/>
                </a:solidFill>
              </a:rPr>
              <a:t>F</a:t>
            </a:r>
            <a:r>
              <a:rPr lang="en-US" baseline="-25000">
                <a:solidFill>
                  <a:srgbClr val="DDDDDD"/>
                </a:solidFill>
              </a:rPr>
              <a:t>17</a:t>
            </a:r>
            <a:r>
              <a:rPr lang="en-US">
                <a:solidFill>
                  <a:srgbClr val="DDDDDD"/>
                </a:solidFill>
              </a:rPr>
              <a:t>(1990)    +       **</a:t>
            </a: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0" y="0"/>
            <a:ext cx="4673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The Baryon Spectrum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4894263" y="0"/>
            <a:ext cx="4249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****, ***</a:t>
            </a:r>
            <a:r>
              <a:rPr lang="en-US"/>
              <a:t>  Known   </a:t>
            </a:r>
            <a:r>
              <a:rPr lang="en-US">
                <a:solidFill>
                  <a:srgbClr val="0000FF"/>
                </a:solidFill>
              </a:rPr>
              <a:t>**,*</a:t>
            </a:r>
            <a:r>
              <a:rPr lang="en-US"/>
              <a:t> Hints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55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5972175" cy="584200"/>
          </a:xfrm>
        </p:spPr>
        <p:txBody>
          <a:bodyPr/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Looking in the wrong place</a:t>
            </a: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111125" y="852488"/>
            <a:ext cx="403848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990000"/>
                </a:solidFill>
              </a:rPr>
              <a:t>Nearly all the data used to </a:t>
            </a:r>
          </a:p>
          <a:p>
            <a:r>
              <a:rPr lang="en-US" dirty="0">
                <a:solidFill>
                  <a:srgbClr val="990000"/>
                </a:solidFill>
              </a:rPr>
              <a:t>identify baryons has come</a:t>
            </a:r>
            <a:endParaRPr lang="en-US" dirty="0" smtClean="0">
              <a:solidFill>
                <a:srgbClr val="990000"/>
              </a:solidFill>
            </a:endParaRPr>
          </a:p>
          <a:p>
            <a:r>
              <a:rPr lang="en-US" dirty="0" smtClean="0">
                <a:solidFill>
                  <a:srgbClr val="990000"/>
                </a:solidFill>
              </a:rPr>
              <a:t>From </a:t>
            </a:r>
            <a:r>
              <a:rPr lang="en-US" dirty="0" err="1">
                <a:solidFill>
                  <a:srgbClr val="990000"/>
                </a:solidFill>
                <a:latin typeface="cmmi10" pitchFamily="34" charset="0"/>
              </a:rPr>
              <a:t>π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>
                <a:solidFill>
                  <a:srgbClr val="990000"/>
                </a:solidFill>
              </a:rPr>
              <a:t>N scattering.</a:t>
            </a:r>
          </a:p>
          <a:p>
            <a:endParaRPr lang="en-US" dirty="0">
              <a:solidFill>
                <a:srgbClr val="990000"/>
              </a:solidFill>
            </a:endParaRPr>
          </a:p>
          <a:p>
            <a:r>
              <a:rPr lang="en-US" dirty="0">
                <a:latin typeface="cmmi10" pitchFamily="34" charset="0"/>
              </a:rPr>
              <a:t>         </a:t>
            </a:r>
            <a:r>
              <a:rPr lang="en-US" dirty="0" smtClean="0">
                <a:latin typeface="cmmi10" pitchFamily="34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cmmi10" pitchFamily="34" charset="0"/>
              </a:rPr>
              <a:t>π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  <a:latin typeface="cmsy10" pitchFamily="34" charset="0"/>
              </a:rPr>
              <a:t>→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  <a:latin typeface="cmmi10" pitchFamily="34" charset="0"/>
              </a:rPr>
              <a:t>π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N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990000"/>
                </a:solidFill>
              </a:rPr>
              <a:t>What if the missing states</a:t>
            </a:r>
          </a:p>
          <a:p>
            <a:r>
              <a:rPr lang="en-US" dirty="0">
                <a:solidFill>
                  <a:srgbClr val="990000"/>
                </a:solidFill>
              </a:rPr>
              <a:t>do not couple to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>
                <a:solidFill>
                  <a:srgbClr val="990000"/>
                </a:solidFill>
                <a:latin typeface="cmmi10" pitchFamily="34" charset="0"/>
              </a:rPr>
              <a:t>π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>
                <a:solidFill>
                  <a:srgbClr val="990000"/>
                </a:solidFill>
              </a:rPr>
              <a:t>N ?</a:t>
            </a:r>
          </a:p>
        </p:txBody>
      </p:sp>
      <p:grpSp>
        <p:nvGrpSpPr>
          <p:cNvPr id="105480" name="Group 8"/>
          <p:cNvGrpSpPr>
            <a:grpSpLocks/>
          </p:cNvGrpSpPr>
          <p:nvPr/>
        </p:nvGrpSpPr>
        <p:grpSpPr bwMode="auto">
          <a:xfrm>
            <a:off x="4443413" y="798513"/>
            <a:ext cx="4700587" cy="4613275"/>
            <a:chOff x="2799" y="503"/>
            <a:chExt cx="2961" cy="2906"/>
          </a:xfrm>
        </p:grpSpPr>
        <p:pic>
          <p:nvPicPr>
            <p:cNvPr id="105477" name="Picture 5" descr="decay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32" y="514"/>
              <a:ext cx="2528" cy="2895"/>
            </a:xfrm>
            <a:prstGeom prst="rect">
              <a:avLst/>
            </a:prstGeom>
            <a:noFill/>
          </p:spPr>
        </p:pic>
        <p:sp>
          <p:nvSpPr>
            <p:cNvPr id="105479" name="Text Box 7"/>
            <p:cNvSpPr txBox="1">
              <a:spLocks noChangeArrowheads="1"/>
            </p:cNvSpPr>
            <p:nvPr/>
          </p:nvSpPr>
          <p:spPr bwMode="auto">
            <a:xfrm>
              <a:off x="2799" y="503"/>
              <a:ext cx="449" cy="2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003300"/>
                  </a:solidFill>
                </a:rPr>
                <a:t>(1/2)</a:t>
              </a:r>
              <a:r>
                <a:rPr lang="en-US" sz="1500" baseline="30000">
                  <a:solidFill>
                    <a:srgbClr val="003300"/>
                  </a:solidFill>
                </a:rPr>
                <a:t>-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(1/2)</a:t>
              </a:r>
              <a:r>
                <a:rPr lang="en-US" sz="1500" baseline="30000">
                  <a:solidFill>
                    <a:srgbClr val="003300"/>
                  </a:solidFill>
                </a:rPr>
                <a:t>-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(3/2)</a:t>
              </a:r>
              <a:r>
                <a:rPr lang="en-US" sz="1500" baseline="30000">
                  <a:solidFill>
                    <a:srgbClr val="003300"/>
                  </a:solidFill>
                </a:rPr>
                <a:t>-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(3/2)</a:t>
              </a:r>
              <a:r>
                <a:rPr lang="en-US" sz="1500" baseline="30000">
                  <a:solidFill>
                    <a:srgbClr val="003300"/>
                  </a:solidFill>
                </a:rPr>
                <a:t>-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(5/2)</a:t>
              </a:r>
              <a:r>
                <a:rPr lang="en-US" sz="1500" baseline="30000">
                  <a:solidFill>
                    <a:srgbClr val="003300"/>
                  </a:solidFill>
                </a:rPr>
                <a:t>-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(1/2)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(1/2)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(1/2)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(1/2)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(3/2)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(3/2)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(3/2)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(3/2)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(3/2)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(5/2)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(5/2)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(5/2)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(7/2)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endParaRPr lang="en-US" sz="1500">
                <a:solidFill>
                  <a:srgbClr val="003300"/>
                </a:solidFill>
              </a:endParaRPr>
            </a:p>
          </p:txBody>
        </p:sp>
      </p:grp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3317875" y="3451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182563" y="3998913"/>
            <a:ext cx="443222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Quark model predictions that</a:t>
            </a:r>
          </a:p>
          <a:p>
            <a:r>
              <a:rPr lang="en-US" dirty="0">
                <a:solidFill>
                  <a:srgbClr val="FF6600"/>
                </a:solidFill>
              </a:rPr>
              <a:t>many of the missing states</a:t>
            </a:r>
          </a:p>
          <a:p>
            <a:r>
              <a:rPr lang="en-US" dirty="0">
                <a:solidFill>
                  <a:srgbClr val="FF6600"/>
                </a:solidFill>
              </a:rPr>
              <a:t>have strong couplings to </a:t>
            </a:r>
          </a:p>
          <a:p>
            <a:r>
              <a:rPr lang="en-US" dirty="0">
                <a:solidFill>
                  <a:srgbClr val="FF6600"/>
                </a:solidFill>
              </a:rPr>
              <a:t>other final states:</a:t>
            </a:r>
          </a:p>
          <a:p>
            <a:r>
              <a:rPr lang="en-US" dirty="0"/>
              <a:t>           </a:t>
            </a:r>
            <a:r>
              <a:rPr lang="en-US" dirty="0" smtClean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  <a:latin typeface="cmmi10" pitchFamily="34" charset="0"/>
              </a:rPr>
              <a:t>η</a:t>
            </a:r>
            <a:r>
              <a:rPr lang="en-US" dirty="0" smtClean="0">
                <a:solidFill>
                  <a:srgbClr val="0000FF"/>
                </a:solidFill>
              </a:rPr>
              <a:t>  Nω</a:t>
            </a:r>
            <a:r>
              <a:rPr lang="en-US" dirty="0" smtClean="0">
                <a:solidFill>
                  <a:srgbClr val="0000FF"/>
                </a:solidFill>
                <a:latin typeface="cmmi10" pitchFamily="34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89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E88A-4A63-9644-BC25-ECBD79B28EB6}" type="slidenum">
              <a:rPr lang="en-US"/>
              <a:pPr/>
              <a:t>7</a:t>
            </a:fld>
            <a:endParaRPr lang="en-US"/>
          </a:p>
        </p:txBody>
      </p:sp>
      <p:pic>
        <p:nvPicPr>
          <p:cNvPr id="83972" name="Picture 4" descr="nucleon_spectrum_ex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0" y="1766888"/>
            <a:ext cx="3656013" cy="4570412"/>
          </a:xfrm>
          <a:prstGeom prst="rect">
            <a:avLst/>
          </a:prstGeom>
          <a:noFill/>
        </p:spPr>
      </p:pic>
      <p:pic>
        <p:nvPicPr>
          <p:cNvPr id="83973" name="Picture 5" descr="nucleon_spectrum_nf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013" y="1781175"/>
            <a:ext cx="3656012" cy="4570413"/>
          </a:xfrm>
          <a:prstGeom prst="rect">
            <a:avLst/>
          </a:prstGeom>
          <a:noFill/>
        </p:spPr>
      </p:pic>
      <p:sp>
        <p:nvSpPr>
          <p:cNvPr id="8397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100638" cy="623888"/>
          </a:xfrm>
        </p:spPr>
        <p:txBody>
          <a:bodyPr/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Lattice Calculations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476250" y="668338"/>
            <a:ext cx="73022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First lattice calculation for baryons (</a:t>
            </a:r>
            <a:r>
              <a:rPr lang="en-US" dirty="0" smtClean="0"/>
              <a:t>2009)</a:t>
            </a:r>
            <a:r>
              <a:rPr lang="en-US" dirty="0"/>
              <a:t>. Many</a:t>
            </a:r>
          </a:p>
          <a:p>
            <a:r>
              <a:rPr lang="en-US" dirty="0"/>
              <a:t>approximations, but shows what will be possible.</a:t>
            </a:r>
          </a:p>
        </p:txBody>
      </p:sp>
    </p:spTree>
    <p:extLst>
      <p:ext uri="{BB962C8B-B14F-4D97-AF65-F5344CB8AC3E}">
        <p14:creationId xmlns:p14="http://schemas.microsoft.com/office/powerpoint/2010/main" val="3523718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74" y="107576"/>
            <a:ext cx="6715125" cy="565524"/>
          </a:xfrm>
        </p:spPr>
        <p:txBody>
          <a:bodyPr/>
          <a:lstStyle/>
          <a:p>
            <a:r>
              <a:rPr lang="en-US" sz="3200" b="1" dirty="0" smtClean="0"/>
              <a:t>Observables in Photo-production</a:t>
            </a:r>
            <a:endParaRPr lang="en-US" sz="3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8800" y="2704762"/>
            <a:ext cx="78654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Photon beam           Target         Recoil            Target-Recoil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x’   y’   z’     x’  x’  x’  y’  y’  y’  z’  z’  z’</a:t>
            </a:r>
          </a:p>
          <a:p>
            <a:r>
              <a:rPr lang="en-US" dirty="0" smtClean="0"/>
              <a:t>                               x   y   z                        x   y   z   x   y   z   x   y   z</a:t>
            </a:r>
          </a:p>
          <a:p>
            <a:endParaRPr lang="en-US" dirty="0" smtClean="0"/>
          </a:p>
          <a:p>
            <a:r>
              <a:rPr lang="en-US" dirty="0" smtClean="0"/>
              <a:t>Unpolarized      σ        T               P           T</a:t>
            </a:r>
            <a:r>
              <a:rPr lang="en-US" baseline="-25000" dirty="0" smtClean="0"/>
              <a:t>x’        </a:t>
            </a:r>
            <a:r>
              <a:rPr lang="en-US" dirty="0" smtClean="0"/>
              <a:t>L</a:t>
            </a:r>
            <a:r>
              <a:rPr lang="en-US" baseline="-25000" dirty="0" smtClean="0"/>
              <a:t>x’        </a:t>
            </a:r>
            <a:r>
              <a:rPr lang="en-US" dirty="0" smtClean="0"/>
              <a:t>Σ       T</a:t>
            </a:r>
            <a:r>
              <a:rPr lang="en-US" baseline="-25000" dirty="0" smtClean="0"/>
              <a:t>z’        </a:t>
            </a:r>
            <a:r>
              <a:rPr lang="en-US" dirty="0" smtClean="0"/>
              <a:t>L</a:t>
            </a:r>
            <a:r>
              <a:rPr lang="en-US" baseline="-25000" dirty="0" smtClean="0"/>
              <a:t>z’</a:t>
            </a:r>
            <a:endParaRPr lang="en-US" baseline="-25000" dirty="0"/>
          </a:p>
          <a:p>
            <a:r>
              <a:rPr lang="en-US" dirty="0" smtClean="0"/>
              <a:t>Linearly    P</a:t>
            </a:r>
            <a:r>
              <a:rPr lang="en-US" baseline="-25000" dirty="0" smtClean="0"/>
              <a:t>γ</a:t>
            </a:r>
            <a:r>
              <a:rPr lang="en-US" dirty="0" smtClean="0"/>
              <a:t>    Σ   H   P   G    O</a:t>
            </a:r>
            <a:r>
              <a:rPr lang="en-US" baseline="-25000" dirty="0" smtClean="0"/>
              <a:t>x’ </a:t>
            </a:r>
            <a:r>
              <a:rPr lang="en-US" dirty="0" smtClean="0"/>
              <a:t>T   O</a:t>
            </a:r>
            <a:r>
              <a:rPr lang="en-US" baseline="-25000" dirty="0" smtClean="0"/>
              <a:t>z’       </a:t>
            </a:r>
            <a:r>
              <a:rPr lang="en-US" dirty="0" smtClean="0"/>
              <a:t>L</a:t>
            </a:r>
            <a:r>
              <a:rPr lang="en-US" baseline="-25000" dirty="0" smtClean="0"/>
              <a:t>z’ </a:t>
            </a:r>
            <a:r>
              <a:rPr lang="en-US" dirty="0" smtClean="0"/>
              <a:t>C</a:t>
            </a:r>
            <a:r>
              <a:rPr lang="en-US" baseline="-25000" dirty="0" smtClean="0"/>
              <a:t>z’ </a:t>
            </a:r>
            <a:r>
              <a:rPr lang="en-US" dirty="0" smtClean="0"/>
              <a:t>T</a:t>
            </a:r>
            <a:r>
              <a:rPr lang="en-US" baseline="-25000" dirty="0" smtClean="0"/>
              <a:t>z’  </a:t>
            </a:r>
            <a:r>
              <a:rPr lang="en-US" dirty="0" smtClean="0"/>
              <a:t>E       F    L</a:t>
            </a:r>
            <a:r>
              <a:rPr lang="en-US" baseline="-25000" dirty="0" smtClean="0"/>
              <a:t>x’ </a:t>
            </a:r>
            <a:r>
              <a:rPr lang="en-US" dirty="0" smtClean="0"/>
              <a:t>C</a:t>
            </a:r>
            <a:r>
              <a:rPr lang="en-US" baseline="-25000" dirty="0" smtClean="0"/>
              <a:t>x’</a:t>
            </a:r>
            <a:r>
              <a:rPr lang="en-US" dirty="0" smtClean="0"/>
              <a:t>T</a:t>
            </a:r>
            <a:r>
              <a:rPr lang="en-US" baseline="-25000" dirty="0" smtClean="0"/>
              <a:t>x’      </a:t>
            </a:r>
          </a:p>
          <a:p>
            <a:r>
              <a:rPr lang="en-US" dirty="0" smtClean="0"/>
              <a:t>Circular    P</a:t>
            </a:r>
            <a:r>
              <a:rPr lang="en-US" baseline="-25000" dirty="0" smtClean="0"/>
              <a:t>γ</a:t>
            </a:r>
            <a:r>
              <a:rPr lang="en-US" dirty="0" smtClean="0"/>
              <a:t>           F        E    C</a:t>
            </a:r>
            <a:r>
              <a:rPr lang="en-US" baseline="-25000" dirty="0" smtClean="0"/>
              <a:t>x’         </a:t>
            </a:r>
            <a:r>
              <a:rPr lang="en-US" dirty="0" smtClean="0"/>
              <a:t>C</a:t>
            </a:r>
            <a:r>
              <a:rPr lang="en-US" baseline="-25000" dirty="0" smtClean="0"/>
              <a:t>z’       </a:t>
            </a:r>
            <a:r>
              <a:rPr lang="en-US" dirty="0" smtClean="0"/>
              <a:t>O</a:t>
            </a:r>
            <a:r>
              <a:rPr lang="en-US" baseline="-25000" dirty="0" smtClean="0"/>
              <a:t>z’               </a:t>
            </a:r>
            <a:r>
              <a:rPr lang="en-US" dirty="0" smtClean="0"/>
              <a:t>G       H        O</a:t>
            </a:r>
            <a:r>
              <a:rPr lang="en-US" baseline="-25000" dirty="0" smtClean="0"/>
              <a:t>x’        </a:t>
            </a:r>
            <a:endParaRPr lang="en-US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558800" y="1244600"/>
            <a:ext cx="76601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Photo-production of pseudo scalar mesons:</a:t>
            </a:r>
          </a:p>
          <a:p>
            <a:r>
              <a:rPr lang="en-US" sz="2800" dirty="0" smtClean="0"/>
              <a:t>		</a:t>
            </a:r>
            <a:r>
              <a:rPr lang="en-US" sz="2800" dirty="0" err="1" smtClean="0"/>
              <a:t>γN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>
                <a:sym typeface="Wingdings"/>
              </a:rPr>
              <a:t> </a:t>
            </a:r>
            <a:r>
              <a:rPr lang="en-US" sz="2800" dirty="0" smtClean="0"/>
              <a:t>M(0</a:t>
            </a:r>
            <a:r>
              <a:rPr lang="en-US" sz="2800" baseline="30000" dirty="0" smtClean="0"/>
              <a:t>-+</a:t>
            </a:r>
            <a:r>
              <a:rPr lang="en-US" sz="2800" dirty="0" smtClean="0"/>
              <a:t>) N’</a:t>
            </a:r>
            <a:r>
              <a:rPr lang="en-US" sz="2800" dirty="0" smtClean="0">
                <a:latin typeface="Wingdings"/>
                <a:ea typeface="Wingdings"/>
                <a:cs typeface="Wingdings"/>
                <a:sym typeface="Wingdings"/>
              </a:rPr>
              <a:t> 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58800" y="5218668"/>
            <a:ext cx="8329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16 observables for these reactions.</a:t>
            </a:r>
          </a:p>
          <a:p>
            <a:r>
              <a:rPr lang="en-US" dirty="0" smtClean="0"/>
              <a:t>Program in place with CLAS at Jefferson Lab to measure these for several</a:t>
            </a:r>
            <a:r>
              <a:rPr lang="en-US" dirty="0"/>
              <a:t> </a:t>
            </a:r>
            <a:r>
              <a:rPr lang="en-US" dirty="0" smtClean="0"/>
              <a:t>systems.</a:t>
            </a:r>
          </a:p>
        </p:txBody>
      </p:sp>
    </p:spTree>
    <p:extLst>
      <p:ext uri="{BB962C8B-B14F-4D97-AF65-F5344CB8AC3E}">
        <p14:creationId xmlns:p14="http://schemas.microsoft.com/office/powerpoint/2010/main" val="1721304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91" y="107576"/>
            <a:ext cx="5220194" cy="608453"/>
          </a:xfrm>
        </p:spPr>
        <p:txBody>
          <a:bodyPr/>
          <a:lstStyle/>
          <a:p>
            <a:r>
              <a:rPr lang="en-US" sz="3200" b="1" dirty="0" smtClean="0"/>
              <a:t>Photo-production Data</a:t>
            </a:r>
            <a:endParaRPr lang="en-US" sz="3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49" y="1011462"/>
            <a:ext cx="1625600" cy="256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2094" y="1011462"/>
            <a:ext cx="404164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CLAS, CBELSA</a:t>
            </a:r>
          </a:p>
          <a:p>
            <a:r>
              <a:rPr lang="en-US" sz="2400" dirty="0" smtClean="0"/>
              <a:t>CLAS</a:t>
            </a:r>
          </a:p>
          <a:p>
            <a:r>
              <a:rPr lang="en-US" sz="2400" dirty="0" smtClean="0"/>
              <a:t>CLAS,CBELSA,LNS,GRAAL</a:t>
            </a:r>
          </a:p>
          <a:p>
            <a:endParaRPr lang="en-US" sz="2400" dirty="0"/>
          </a:p>
          <a:p>
            <a:r>
              <a:rPr lang="en-US" sz="2400" dirty="0" smtClean="0"/>
              <a:t>CLAS</a:t>
            </a:r>
          </a:p>
          <a:p>
            <a:r>
              <a:rPr lang="en-US" sz="2400" dirty="0" smtClean="0"/>
              <a:t>CLAS</a:t>
            </a:r>
          </a:p>
          <a:p>
            <a:r>
              <a:rPr lang="en-US" sz="2400" dirty="0" smtClean="0"/>
              <a:t>CLAS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94332" y="2365679"/>
            <a:ext cx="3648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Extensive data sets have recently been published. A large effort is pushing polarization measurements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458" y="3836832"/>
            <a:ext cx="73908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Analysis of the physical observables is being undertaken by several groups to achieve a consistent description of these data sets. EBAC, SAID,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η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-MAID, Bonn-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Gatchina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</a:p>
          <a:p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Analyses hint at missing baryons: 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50" y="4976380"/>
            <a:ext cx="13335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6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6046</TotalTime>
  <Words>5170</Words>
  <Application>Microsoft Macintosh PowerPoint</Application>
  <PresentationFormat>On-screen Show (4:3)</PresentationFormat>
  <Paragraphs>798</Paragraphs>
  <Slides>42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Breeze</vt:lpstr>
      <vt:lpstr>Equation</vt:lpstr>
      <vt:lpstr>Spectroscopy: Experimental Status and Prospects</vt:lpstr>
      <vt:lpstr>Outline</vt:lpstr>
      <vt:lpstr>PowerPoint Presentation</vt:lpstr>
      <vt:lpstr>PowerPoint Presentation</vt:lpstr>
      <vt:lpstr>PowerPoint Presentation</vt:lpstr>
      <vt:lpstr>Looking in the wrong place</vt:lpstr>
      <vt:lpstr>Lattice Calculations</vt:lpstr>
      <vt:lpstr>Observables in Photo-production</vt:lpstr>
      <vt:lpstr>Photo-production Data</vt:lpstr>
      <vt:lpstr>Analysis</vt:lpstr>
      <vt:lpstr>Analysis</vt:lpstr>
      <vt:lpstr>CLAS PWA Results</vt:lpstr>
      <vt:lpstr>What is seen?</vt:lpstr>
      <vt:lpstr>Baryon Summary</vt:lpstr>
      <vt:lpstr>Positronium</vt:lpstr>
      <vt:lpstr>PowerPoint Presentation</vt:lpstr>
      <vt:lpstr>Mesons</vt:lpstr>
      <vt:lpstr>PowerPoint Presentation</vt:lpstr>
      <vt:lpstr>Lattice QCD Glueball Predictions</vt:lpstr>
      <vt:lpstr>Identification of Glueballs</vt:lpstr>
      <vt:lpstr>Glueball-Meson Mixing</vt:lpstr>
      <vt:lpstr>PowerPoint Presentation</vt:lpstr>
      <vt:lpstr>Higher Mass Glueballs?</vt:lpstr>
      <vt:lpstr>QCD Potential</vt:lpstr>
      <vt:lpstr>PowerPoint Presentation</vt:lpstr>
      <vt:lpstr>LQCD: The Spectrum of Mesons</vt:lpstr>
      <vt:lpstr>LQCD: The Spectrum of Mesons</vt:lpstr>
      <vt:lpstr>LQCD: The Spectrum of Mesons</vt:lpstr>
      <vt:lpstr>Looking for Hybrids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Spectroscopy: Experimental Status and Prospects</dc:title>
  <dc:creator>Curtis Meyer</dc:creator>
  <cp:lastModifiedBy>Curtis Meyer</cp:lastModifiedBy>
  <cp:revision>47</cp:revision>
  <dcterms:created xsi:type="dcterms:W3CDTF">2011-02-16T13:20:42Z</dcterms:created>
  <dcterms:modified xsi:type="dcterms:W3CDTF">2011-02-24T11:09:43Z</dcterms:modified>
</cp:coreProperties>
</file>