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9" r:id="rId3"/>
    <p:sldId id="318" r:id="rId4"/>
    <p:sldId id="259" r:id="rId5"/>
    <p:sldId id="373" r:id="rId6"/>
    <p:sldId id="374" r:id="rId7"/>
    <p:sldId id="340" r:id="rId8"/>
    <p:sldId id="355" r:id="rId9"/>
    <p:sldId id="372" r:id="rId10"/>
    <p:sldId id="354" r:id="rId11"/>
    <p:sldId id="352" r:id="rId12"/>
    <p:sldId id="353" r:id="rId13"/>
    <p:sldId id="370" r:id="rId14"/>
    <p:sldId id="371" r:id="rId15"/>
    <p:sldId id="350" r:id="rId16"/>
    <p:sldId id="356" r:id="rId17"/>
    <p:sldId id="360" r:id="rId18"/>
    <p:sldId id="341" r:id="rId19"/>
    <p:sldId id="357" r:id="rId20"/>
    <p:sldId id="358" r:id="rId21"/>
    <p:sldId id="292" r:id="rId22"/>
    <p:sldId id="343" r:id="rId23"/>
    <p:sldId id="344" r:id="rId24"/>
    <p:sldId id="376" r:id="rId25"/>
    <p:sldId id="362" r:id="rId26"/>
    <p:sldId id="375" r:id="rId27"/>
    <p:sldId id="351" r:id="rId28"/>
    <p:sldId id="348" r:id="rId29"/>
    <p:sldId id="349" r:id="rId30"/>
    <p:sldId id="345" r:id="rId31"/>
    <p:sldId id="367" r:id="rId32"/>
    <p:sldId id="368" r:id="rId33"/>
    <p:sldId id="364" r:id="rId34"/>
    <p:sldId id="346" r:id="rId35"/>
    <p:sldId id="365" r:id="rId36"/>
    <p:sldId id="347" r:id="rId37"/>
    <p:sldId id="366" r:id="rId38"/>
    <p:sldId id="290" r:id="rId39"/>
    <p:sldId id="293" r:id="rId40"/>
    <p:sldId id="294" r:id="rId41"/>
    <p:sldId id="291" r:id="rId42"/>
    <p:sldId id="295" r:id="rId43"/>
    <p:sldId id="302" r:id="rId44"/>
    <p:sldId id="300" r:id="rId45"/>
    <p:sldId id="297" r:id="rId46"/>
    <p:sldId id="298" r:id="rId47"/>
    <p:sldId id="301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78" autoAdjust="0"/>
  </p:normalViewPr>
  <p:slideViewPr>
    <p:cSldViewPr snapToGrid="0" snapToObjects="1">
      <p:cViewPr>
        <p:scale>
          <a:sx n="100" d="100"/>
          <a:sy n="100" d="100"/>
        </p:scale>
        <p:origin x="-4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71BD6-D317-2A49-813C-4628EF8A176B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F3ADD-3397-D248-A0A2-401414A93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519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A9A81-2CA0-5941-A37E-D158A37E4710}" type="datetimeFigureOut">
              <a:rPr lang="en-US" smtClean="0"/>
              <a:t>12/11/13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659F8-7395-F94D-8553-680CF3E81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err="1" smtClean="0"/>
              <a:t>gluonic</a:t>
            </a:r>
            <a:r>
              <a:rPr lang="en-US" dirty="0" smtClean="0"/>
              <a:t> excitations and why are we looking for them? Lattice QCD predictions for</a:t>
            </a:r>
            <a:r>
              <a:rPr lang="en-US" baseline="0" dirty="0" smtClean="0"/>
              <a:t> the mesons and in particular, a class of mesons with non-quark-antiquark quantum numbers. Also not that mixing angles are predicted. GlueX</a:t>
            </a:r>
            <a:r>
              <a:rPr lang="en-US" dirty="0" smtClean="0"/>
              <a:t> needs to measure p</a:t>
            </a:r>
            <a:r>
              <a:rPr lang="en-US" baseline="0" dirty="0" smtClean="0"/>
              <a:t>article J(PC), masses, widths and decay modes to be able to map these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AEE9C-5FD0-FE43-9C6C-571C7A40F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C840946-918C-F74C-A62E-D1267DAF5D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8.emf"/><Relationship Id="rId3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4" Type="http://schemas.openxmlformats.org/officeDocument/2006/relationships/image" Target="../media/image79.emf"/><Relationship Id="rId5" Type="http://schemas.openxmlformats.org/officeDocument/2006/relationships/image" Target="../media/image80.emf"/><Relationship Id="rId6" Type="http://schemas.openxmlformats.org/officeDocument/2006/relationships/image" Target="../media/image81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gif"/><Relationship Id="rId3" Type="http://schemas.openxmlformats.org/officeDocument/2006/relationships/image" Target="../media/image8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png"/><Relationship Id="rId10" Type="http://schemas.openxmlformats.org/officeDocument/2006/relationships/image" Target="../media/image9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4" Type="http://schemas.openxmlformats.org/officeDocument/2006/relationships/image" Target="../media/image9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06" y="1277236"/>
            <a:ext cx="6501137" cy="151676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Hybrid Mesons and Spectroscopy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62294" y="4573754"/>
            <a:ext cx="5382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/>
              <a:t>Curtis A. Meyer</a:t>
            </a:r>
          </a:p>
          <a:p>
            <a:r>
              <a:rPr lang="en-US" sz="3200" dirty="0" smtClean="0"/>
              <a:t>Carnegie Mellon University 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8182" y="6032791"/>
            <a:ext cx="6596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FF"/>
                </a:solidFill>
              </a:rPr>
              <a:t>Based on C.A. Meyer and Y. Van Haarlem, Phys. Rev. C82, 025208 (2010).</a:t>
            </a:r>
            <a:endParaRPr lang="en-US" sz="1400" b="1" dirty="0">
              <a:solidFill>
                <a:srgbClr val="3366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7706" y="3069443"/>
            <a:ext cx="6096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Overview </a:t>
            </a:r>
            <a:r>
              <a:rPr lang="en-US" sz="2400" b="1" dirty="0">
                <a:solidFill>
                  <a:srgbClr val="000090"/>
                </a:solidFill>
              </a:rPr>
              <a:t>of </a:t>
            </a:r>
            <a:r>
              <a:rPr lang="en-US" sz="2400" b="1" dirty="0" smtClean="0">
                <a:solidFill>
                  <a:srgbClr val="000090"/>
                </a:solidFill>
              </a:rPr>
              <a:t>the Experimental </a:t>
            </a:r>
            <a:r>
              <a:rPr lang="en-US" sz="2400" b="1" dirty="0">
                <a:solidFill>
                  <a:srgbClr val="000090"/>
                </a:solidFill>
              </a:rPr>
              <a:t>Evidence.</a:t>
            </a:r>
          </a:p>
        </p:txBody>
      </p:sp>
    </p:spTree>
    <p:extLst>
      <p:ext uri="{BB962C8B-B14F-4D97-AF65-F5344CB8AC3E}">
        <p14:creationId xmlns:p14="http://schemas.microsoft.com/office/powerpoint/2010/main" val="313567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93" y="2447466"/>
            <a:ext cx="4445000" cy="3102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374618"/>
            <a:ext cx="2927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used an 18 </a:t>
            </a:r>
            <a:r>
              <a:rPr lang="en-US" dirty="0" err="1" smtClean="0"/>
              <a:t>GeV/c</a:t>
            </a:r>
            <a:r>
              <a:rPr lang="en-US" dirty="0" smtClean="0"/>
              <a:t> beam 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on a hydrogen target. It</a:t>
            </a:r>
          </a:p>
          <a:p>
            <a:r>
              <a:rPr lang="en-US" dirty="0" smtClean="0"/>
              <a:t>detects photons and charged</a:t>
            </a:r>
          </a:p>
          <a:p>
            <a:r>
              <a:rPr lang="en-US" dirty="0" smtClean="0"/>
              <a:t>particles in the final state.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87686" y="1985801"/>
            <a:ext cx="409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E852 Detector at BNL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10" name="Picture 9" descr="fig1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1149350"/>
            <a:ext cx="294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06" y="2470966"/>
            <a:ext cx="4914900" cy="37833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138" y="3671707"/>
            <a:ext cx="384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VES </a:t>
            </a:r>
            <a:r>
              <a:rPr lang="en-US" dirty="0"/>
              <a:t>used </a:t>
            </a:r>
            <a:r>
              <a:rPr lang="en-US" dirty="0" smtClean="0"/>
              <a:t>a 37 </a:t>
            </a:r>
            <a:r>
              <a:rPr lang="en-US" dirty="0" err="1"/>
              <a:t>GeV</a:t>
            </a:r>
            <a:r>
              <a:rPr lang="en-US" dirty="0"/>
              <a:t>/c beam </a:t>
            </a:r>
          </a:p>
          <a:p>
            <a:r>
              <a:rPr lang="en-US" dirty="0"/>
              <a:t>of π</a:t>
            </a:r>
            <a:r>
              <a:rPr lang="en-US" baseline="30000" dirty="0"/>
              <a:t>-</a:t>
            </a:r>
            <a:r>
              <a:rPr lang="en-US" dirty="0"/>
              <a:t> on </a:t>
            </a:r>
            <a:r>
              <a:rPr lang="en-US" dirty="0" smtClean="0"/>
              <a:t>nuclear targets. </a:t>
            </a:r>
            <a:r>
              <a:rPr lang="en-US" dirty="0"/>
              <a:t>It</a:t>
            </a:r>
          </a:p>
          <a:p>
            <a:r>
              <a:rPr lang="en-US" dirty="0" smtClean="0"/>
              <a:t>detected </a:t>
            </a:r>
            <a:r>
              <a:rPr lang="en-US" dirty="0"/>
              <a:t>photons and charged</a:t>
            </a:r>
          </a:p>
          <a:p>
            <a:r>
              <a:rPr lang="en-US" dirty="0"/>
              <a:t>particles in the final state.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8776" y="1916214"/>
            <a:ext cx="451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VES Detector at </a:t>
            </a:r>
            <a:r>
              <a:rPr lang="en-US" sz="2400" b="1" dirty="0" err="1" smtClean="0">
                <a:solidFill>
                  <a:srgbClr val="000090"/>
                </a:solidFill>
              </a:rPr>
              <a:t>Protvino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12" name="Picture 11" descr="fig1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1060450"/>
            <a:ext cx="2374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6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637" y="1601197"/>
            <a:ext cx="4140200" cy="4470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138" y="4112471"/>
            <a:ext cx="3849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COMPASS uses a 180 </a:t>
            </a:r>
            <a:r>
              <a:rPr lang="en-US" dirty="0" err="1"/>
              <a:t>GeV</a:t>
            </a:r>
            <a:r>
              <a:rPr lang="en-US" dirty="0"/>
              <a:t>/c beam </a:t>
            </a:r>
            <a:r>
              <a:rPr lang="en-US" dirty="0" smtClean="0"/>
              <a:t>of </a:t>
            </a:r>
            <a:r>
              <a:rPr lang="en-US" dirty="0"/>
              <a:t>π</a:t>
            </a:r>
            <a:r>
              <a:rPr lang="en-US" baseline="30000" dirty="0"/>
              <a:t>-</a:t>
            </a:r>
            <a:r>
              <a:rPr lang="en-US" dirty="0"/>
              <a:t> on </a:t>
            </a:r>
            <a:r>
              <a:rPr lang="en-US" dirty="0" smtClean="0"/>
              <a:t>various targets. </a:t>
            </a:r>
            <a:r>
              <a:rPr lang="en-US" dirty="0"/>
              <a:t>It</a:t>
            </a:r>
          </a:p>
          <a:p>
            <a:r>
              <a:rPr lang="en-US" dirty="0" smtClean="0"/>
              <a:t>detects </a:t>
            </a:r>
            <a:r>
              <a:rPr lang="en-US" dirty="0"/>
              <a:t>photons and charged</a:t>
            </a:r>
          </a:p>
          <a:p>
            <a:r>
              <a:rPr lang="en-US" dirty="0"/>
              <a:t>particles in the final state.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844" y="1268772"/>
            <a:ext cx="505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COMPASS Detector at CERN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13" name="Picture 12" descr="fig1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102" y="716840"/>
            <a:ext cx="4127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63" y="857848"/>
            <a:ext cx="4537710" cy="54178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77414" y="626609"/>
            <a:ext cx="4788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Crystal Barrel Experiment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458" y="1911847"/>
            <a:ext cx="4012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Proton-antiproton annihilation:</a:t>
            </a:r>
          </a:p>
          <a:p>
            <a:r>
              <a:rPr lang="en-US" dirty="0" smtClean="0"/>
              <a:t>There is data from the </a:t>
            </a:r>
            <a:r>
              <a:rPr lang="en-US" b="1" dirty="0" smtClean="0">
                <a:solidFill>
                  <a:schemeClr val="tx2"/>
                </a:solidFill>
              </a:rPr>
              <a:t>Crystal Barrel</a:t>
            </a:r>
            <a:r>
              <a:rPr lang="en-US" dirty="0" smtClean="0"/>
              <a:t> experiment at LEAR. This is also one of the pushes of the future </a:t>
            </a:r>
            <a:r>
              <a:rPr lang="en-US" b="1" dirty="0" smtClean="0"/>
              <a:t>PANDA</a:t>
            </a:r>
            <a:r>
              <a:rPr lang="en-US" dirty="0" smtClean="0"/>
              <a:t> experiment.</a:t>
            </a:r>
            <a:endParaRPr lang="en-US" dirty="0"/>
          </a:p>
        </p:txBody>
      </p:sp>
      <p:pic>
        <p:nvPicPr>
          <p:cNvPr id="12" name="Picture 11" descr="p-p-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6" y="3715767"/>
            <a:ext cx="2336800" cy="2336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047750"/>
            <a:ext cx="2692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6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06" y="2396641"/>
            <a:ext cx="5334000" cy="3778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73" y="1417440"/>
            <a:ext cx="382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CLEO-c Experiment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6" descr="cc-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" y="4061157"/>
            <a:ext cx="2400300" cy="15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458" y="888536"/>
            <a:ext cx="38373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Charmonium</a:t>
            </a:r>
            <a:r>
              <a:rPr lang="en-US" sz="2000" b="1" dirty="0" smtClean="0">
                <a:solidFill>
                  <a:srgbClr val="0000FF"/>
                </a:solidFill>
              </a:rPr>
              <a:t> Decays:</a:t>
            </a:r>
          </a:p>
          <a:p>
            <a:r>
              <a:rPr lang="en-US" dirty="0" smtClean="0"/>
              <a:t>There is data from the </a:t>
            </a:r>
            <a:r>
              <a:rPr lang="en-US" b="1" dirty="0" smtClean="0">
                <a:solidFill>
                  <a:schemeClr val="tx2"/>
                </a:solidFill>
              </a:rPr>
              <a:t>CLEO-c</a:t>
            </a:r>
            <a:r>
              <a:rPr lang="en-US" dirty="0" smtClean="0"/>
              <a:t> at Cornell. This is also an area of interest of the </a:t>
            </a:r>
            <a:r>
              <a:rPr lang="en-US" b="1" dirty="0" smtClean="0"/>
              <a:t>BES III </a:t>
            </a:r>
            <a:r>
              <a:rPr lang="en-US" dirty="0" smtClean="0"/>
              <a:t>experiment in </a:t>
            </a:r>
            <a:r>
              <a:rPr lang="en-US" dirty="0" err="1" smtClean="0"/>
              <a:t>Bejing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5" y="2900044"/>
            <a:ext cx="12573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" y="3433283"/>
            <a:ext cx="2108200" cy="266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27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21819" y="824971"/>
            <a:ext cx="2778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CLAS Experiment</a:t>
            </a:r>
          </a:p>
        </p:txBody>
      </p:sp>
      <p:pic>
        <p:nvPicPr>
          <p:cNvPr id="8" name="Picture 7" descr="clas_diagram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435" y="1477228"/>
            <a:ext cx="4431665" cy="4036060"/>
          </a:xfrm>
          <a:prstGeom prst="rect">
            <a:avLst/>
          </a:prstGeom>
        </p:spPr>
      </p:pic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832461" y="4446488"/>
            <a:ext cx="1905000" cy="1676400"/>
            <a:chOff x="384" y="624"/>
            <a:chExt cx="1200" cy="1056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 rot="2070470">
              <a:off x="432" y="816"/>
              <a:ext cx="461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40" y="48"/>
                </a:cxn>
                <a:cxn ang="0">
                  <a:pos x="528" y="576"/>
                </a:cxn>
                <a:cxn ang="0">
                  <a:pos x="816" y="48"/>
                </a:cxn>
                <a:cxn ang="0">
                  <a:pos x="1056" y="576"/>
                </a:cxn>
                <a:cxn ang="0">
                  <a:pos x="1248" y="240"/>
                </a:cxn>
                <a:cxn ang="0">
                  <a:pos x="1488" y="192"/>
                </a:cxn>
              </a:cxnLst>
              <a:rect l="0" t="0" r="r" b="b"/>
              <a:pathLst>
                <a:path w="1488" h="608">
                  <a:moveTo>
                    <a:pt x="0" y="288"/>
                  </a:moveTo>
                  <a:cubicBezTo>
                    <a:pt x="76" y="144"/>
                    <a:pt x="152" y="0"/>
                    <a:pt x="240" y="48"/>
                  </a:cubicBezTo>
                  <a:cubicBezTo>
                    <a:pt x="328" y="96"/>
                    <a:pt x="432" y="576"/>
                    <a:pt x="528" y="576"/>
                  </a:cubicBezTo>
                  <a:cubicBezTo>
                    <a:pt x="624" y="576"/>
                    <a:pt x="728" y="48"/>
                    <a:pt x="816" y="48"/>
                  </a:cubicBezTo>
                  <a:cubicBezTo>
                    <a:pt x="904" y="48"/>
                    <a:pt x="984" y="544"/>
                    <a:pt x="1056" y="576"/>
                  </a:cubicBezTo>
                  <a:cubicBezTo>
                    <a:pt x="1128" y="608"/>
                    <a:pt x="1176" y="304"/>
                    <a:pt x="1248" y="240"/>
                  </a:cubicBezTo>
                  <a:cubicBezTo>
                    <a:pt x="1320" y="176"/>
                    <a:pt x="1440" y="200"/>
                    <a:pt x="1488" y="19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816" y="960"/>
              <a:ext cx="192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384" y="1440"/>
              <a:ext cx="480" cy="24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432" cy="24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8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10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84" y="81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6600"/>
                  </a:solidFill>
                  <a:latin typeface="Symbol" charset="2"/>
                </a:rPr>
                <a:t>g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960" y="864"/>
              <a:ext cx="336" cy="14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96" y="864"/>
              <a:ext cx="288" cy="144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 flipV="1">
              <a:off x="1296" y="768"/>
              <a:ext cx="288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V="1">
              <a:off x="1296" y="624"/>
              <a:ext cx="144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816" y="105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950" y="65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8480" y="2479258"/>
            <a:ext cx="4720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 production: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are limited results from the </a:t>
            </a:r>
            <a:r>
              <a:rPr lang="en-US" b="1" dirty="0" smtClean="0"/>
              <a:t>CLAS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Jefferson Lab. </a:t>
            </a:r>
            <a:r>
              <a:rPr lang="en-US" dirty="0"/>
              <a:t>This is </a:t>
            </a:r>
            <a:r>
              <a:rPr lang="en-US" dirty="0" smtClean="0"/>
              <a:t>the main push </a:t>
            </a:r>
            <a:r>
              <a:rPr lang="en-US" dirty="0"/>
              <a:t>of the future </a:t>
            </a:r>
            <a:r>
              <a:rPr lang="en-US" b="1" dirty="0" smtClean="0"/>
              <a:t>GlueX</a:t>
            </a:r>
            <a:r>
              <a:rPr lang="en-US" dirty="0" smtClean="0"/>
              <a:t> experiment</a:t>
            </a:r>
            <a:r>
              <a:rPr lang="en-US" dirty="0"/>
              <a:t> </a:t>
            </a:r>
            <a:r>
              <a:rPr lang="en-US" dirty="0" smtClean="0"/>
              <a:t>at Jefferson Lab.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085850"/>
            <a:ext cx="2628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16</a:t>
            </a:fld>
            <a:endParaRPr lang="en-US"/>
          </a:p>
        </p:txBody>
      </p:sp>
      <p:pic>
        <p:nvPicPr>
          <p:cNvPr id="15364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110" y="1546225"/>
            <a:ext cx="5557838" cy="47132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0005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 smtClean="0">
                <a:latin typeface="Lucida Console" charset="0"/>
              </a:rPr>
              <a:t>p→</a:t>
            </a:r>
            <a:r>
              <a:rPr lang="en-US" sz="3200" dirty="0" err="1" smtClean="0">
                <a:latin typeface="Symbol" charset="2"/>
              </a:rPr>
              <a:t>hp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9563" y="2159000"/>
            <a:ext cx="309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The a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(1320) is the dominant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signal. There is a small (few %)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exotic wave.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9563" y="3314700"/>
            <a:ext cx="3111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Interference effects show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a resonant structure in </a:t>
            </a:r>
            <a:r>
              <a:rPr lang="en-US" sz="1800" dirty="0">
                <a:solidFill>
                  <a:srgbClr val="0000CC"/>
                </a:solidFill>
                <a:latin typeface="Symbol" charset="2"/>
              </a:rPr>
              <a:t>1</a:t>
            </a:r>
            <a:r>
              <a:rPr lang="en-US" sz="1800" baseline="30000" dirty="0">
                <a:solidFill>
                  <a:srgbClr val="0000CC"/>
                </a:solidFill>
                <a:latin typeface="Symbol" charset="2"/>
              </a:rPr>
              <a:t>-+</a:t>
            </a:r>
            <a:r>
              <a:rPr lang="en-US" sz="1800" baseline="30000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(Assumption of flat background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phase as shown as 3.)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625" y="966788"/>
            <a:ext cx="125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66"/>
                </a:solidFill>
                <a:latin typeface="Symbol" charset="2"/>
              </a:rPr>
              <a:t>p</a:t>
            </a:r>
            <a:r>
              <a:rPr lang="en-US" sz="2200" baseline="-25000" dirty="0">
                <a:solidFill>
                  <a:srgbClr val="000066"/>
                </a:solidFill>
                <a:latin typeface="Symbol" charset="2"/>
              </a:rPr>
              <a:t>1</a:t>
            </a:r>
            <a:r>
              <a:rPr lang="en-US" sz="2200" dirty="0">
                <a:solidFill>
                  <a:srgbClr val="000066"/>
                </a:solidFill>
                <a:latin typeface="Symbol" charset="2"/>
              </a:rPr>
              <a:t>(1400)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65275" y="844550"/>
            <a:ext cx="361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Mass = 1370 </a:t>
            </a:r>
            <a:r>
              <a:rPr lang="en-US" sz="2000" dirty="0">
                <a:latin typeface="Times" charset="0"/>
              </a:rPr>
              <a:t>+-</a:t>
            </a:r>
            <a:r>
              <a:rPr lang="en-US" sz="2000" dirty="0">
                <a:latin typeface="Times New Roman" charset="0"/>
              </a:rPr>
              <a:t>16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    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r>
              <a:rPr lang="en-US" sz="2000" dirty="0">
                <a:latin typeface="Times New Roman" charset="0"/>
              </a:rPr>
              <a:t> Width=  385 +- 40</a:t>
            </a:r>
            <a:r>
              <a:rPr lang="en-US" sz="2000" baseline="30000" dirty="0">
                <a:latin typeface="Times New Roman" charset="0"/>
              </a:rPr>
              <a:t>+65</a:t>
            </a:r>
            <a:r>
              <a:rPr lang="en-US" sz="2000" baseline="-25000" dirty="0">
                <a:latin typeface="Times New Roman" charset="0"/>
              </a:rPr>
              <a:t>-105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56225" y="2555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a</a:t>
            </a:r>
            <a:r>
              <a:rPr lang="en-US" b="1" baseline="-25000">
                <a:solidFill>
                  <a:srgbClr val="3333FF"/>
                </a:solidFill>
                <a:latin typeface="Times New Roman" charset="0"/>
              </a:rPr>
              <a:t>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35925" y="253682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Symbol" charset="2"/>
              </a:rPr>
              <a:t>p</a:t>
            </a:r>
            <a:r>
              <a:rPr lang="en-US" baseline="-25000">
                <a:solidFill>
                  <a:srgbClr val="3333FF"/>
                </a:solidFill>
                <a:latin typeface="Symbol" charset="2"/>
              </a:rPr>
              <a:t>1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867" y="33119"/>
            <a:ext cx="36092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3370" y="925200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0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0586" y="33119"/>
            <a:ext cx="236341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hp</a:t>
            </a:r>
            <a:r>
              <a:rPr lang="en-US" sz="3200" baseline="30000" dirty="0">
                <a:latin typeface="Symbol" charset="2"/>
              </a:rPr>
              <a:t>0</a:t>
            </a:r>
            <a:r>
              <a:rPr lang="en-US" sz="3200" dirty="0" smtClean="0">
                <a:latin typeface="Symbol" charset="2"/>
              </a:rPr>
              <a:t> </a:t>
            </a:r>
            <a:r>
              <a:rPr lang="en-US" sz="3200" dirty="0">
                <a:latin typeface="Lucida Console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35727"/>
            <a:ext cx="29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  (et. al) PLB657 (2007)</a:t>
            </a:r>
            <a:endParaRPr lang="en-US" dirty="0"/>
          </a:p>
        </p:txBody>
      </p:sp>
      <p:pic>
        <p:nvPicPr>
          <p:cNvPr id="8" name="Picture 7" descr="D+P+aver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51061"/>
            <a:ext cx="38862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746250"/>
            <a:ext cx="2165350" cy="461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2214" y="679450"/>
            <a:ext cx="28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Dzierba</a:t>
            </a:r>
            <a:r>
              <a:rPr lang="en-US" dirty="0" smtClean="0"/>
              <a:t> (et. al) PRD67 (2003)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2214" y="1376918"/>
            <a:ext cx="33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Problematic Resonant Description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358" y="1930916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Confirms the </a:t>
            </a:r>
            <a:r>
              <a:rPr lang="en-US" dirty="0" err="1" smtClean="0"/>
              <a:t>ηπ</a:t>
            </a:r>
            <a:r>
              <a:rPr lang="en-US" baseline="30000" dirty="0" smtClean="0"/>
              <a:t>-</a:t>
            </a:r>
            <a:r>
              <a:rPr lang="en-US" dirty="0" smtClean="0"/>
              <a:t> results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96414" y="5126598"/>
            <a:ext cx="3156786" cy="270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6414" y="2716156"/>
            <a:ext cx="2901524" cy="1269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7938" y="974091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(~45000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1" y="1605059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(~23000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5867" y="33119"/>
            <a:ext cx="360928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</p:spTree>
    <p:extLst>
      <p:ext uri="{BB962C8B-B14F-4D97-AF65-F5344CB8AC3E}">
        <p14:creationId xmlns:p14="http://schemas.microsoft.com/office/powerpoint/2010/main" val="55750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18</a:t>
            </a:fld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0005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>
                <a:latin typeface="Symbol" charset="2"/>
              </a:rPr>
              <a:t>p</a:t>
            </a:r>
            <a:r>
              <a:rPr lang="en-US" sz="3200" baseline="30000" dirty="0" err="1" smtClean="0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A</a:t>
            </a:r>
            <a:r>
              <a:rPr lang="en-US" sz="3200" dirty="0" err="1" smtClean="0">
                <a:latin typeface="Lucida Console" charset="0"/>
              </a:rPr>
              <a:t>→</a:t>
            </a:r>
            <a:r>
              <a:rPr lang="en-US" sz="3200" dirty="0" err="1" smtClean="0">
                <a:latin typeface="Symbol" charset="2"/>
              </a:rPr>
              <a:t>hp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>
                <a:latin typeface="Lucida Console" charset="0"/>
              </a:rPr>
              <a:t>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8470" y="645117"/>
            <a:ext cx="5940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The a</a:t>
            </a:r>
            <a:r>
              <a:rPr lang="en-US" sz="2400" baseline="-25000" dirty="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(1320) is the </a:t>
            </a:r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dominant signal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. There is a small (few </a:t>
            </a:r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percent) </a:t>
            </a:r>
            <a:r>
              <a:rPr lang="en-US" sz="2400" b="1" dirty="0" smtClean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charset="0"/>
              </a:rPr>
              <a:t>-+</a:t>
            </a:r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 exotic 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wave.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4458" y="3981473"/>
            <a:ext cx="67705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Unable to unambiguously establish the nature of the </a:t>
            </a:r>
            <a:r>
              <a:rPr lang="en-US" sz="2400" dirty="0">
                <a:solidFill>
                  <a:srgbClr val="0000CC"/>
                </a:solidFill>
                <a:latin typeface="Times New Roman" charset="0"/>
              </a:rPr>
              <a:t>structure in </a:t>
            </a:r>
            <a:r>
              <a:rPr lang="en-US" sz="2400" dirty="0">
                <a:solidFill>
                  <a:srgbClr val="0000CC"/>
                </a:solidFill>
                <a:latin typeface="Symbol" charset="2"/>
              </a:rPr>
              <a:t>1</a:t>
            </a:r>
            <a:r>
              <a:rPr lang="en-US" sz="2400" baseline="30000" dirty="0">
                <a:solidFill>
                  <a:srgbClr val="0000CC"/>
                </a:solidFill>
                <a:latin typeface="Symbol" charset="2"/>
              </a:rPr>
              <a:t>-+</a:t>
            </a:r>
            <a:r>
              <a:rPr lang="en-US" sz="2400" baseline="30000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. It could be fit with a </a:t>
            </a:r>
            <a:r>
              <a:rPr lang="en-US" sz="2400" dirty="0" err="1" smtClean="0">
                <a:solidFill>
                  <a:srgbClr val="0000CC"/>
                </a:solidFill>
                <a:latin typeface="Times New Roman" charset="0"/>
              </a:rPr>
              <a:t>Breit</a:t>
            </a:r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 Wigner as:</a:t>
            </a:r>
          </a:p>
          <a:p>
            <a:endParaRPr lang="en-US" sz="2400" dirty="0">
              <a:solidFill>
                <a:srgbClr val="0000CC"/>
              </a:solidFill>
              <a:latin typeface="Times New Roman" charset="0"/>
            </a:endParaRPr>
          </a:p>
          <a:p>
            <a:endParaRPr lang="en-US" sz="2400" dirty="0" smtClean="0">
              <a:solidFill>
                <a:srgbClr val="0000CC"/>
              </a:solidFill>
              <a:latin typeface="Times New Roman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charset="0"/>
            </a:endParaRPr>
          </a:p>
          <a:p>
            <a:r>
              <a:rPr lang="en-US" sz="2400" dirty="0" smtClean="0">
                <a:solidFill>
                  <a:srgbClr val="0000CC"/>
                </a:solidFill>
                <a:latin typeface="Times New Roman" charset="0"/>
              </a:rPr>
              <a:t>They do not claim the existence of such a resonance.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41978" y="4972073"/>
            <a:ext cx="30313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Mass = </a:t>
            </a:r>
            <a:r>
              <a:rPr lang="en-US" sz="2000" dirty="0" smtClean="0">
                <a:latin typeface="Times New Roman" charset="0"/>
              </a:rPr>
              <a:t>1316 </a:t>
            </a:r>
            <a:r>
              <a:rPr lang="en-US" sz="2000" dirty="0">
                <a:latin typeface="Times" charset="0"/>
              </a:rPr>
              <a:t>+-</a:t>
            </a:r>
            <a:r>
              <a:rPr lang="en-US" sz="2000" dirty="0" smtClean="0">
                <a:latin typeface="Times New Roman" charset="0"/>
              </a:rPr>
              <a:t>12</a:t>
            </a:r>
            <a:r>
              <a:rPr lang="en-US" sz="2000" baseline="-25000" dirty="0" smtClean="0">
                <a:latin typeface="Times New Roman" charset="0"/>
              </a:rPr>
              <a:t> 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r>
              <a:rPr lang="en-US" sz="2000" dirty="0" smtClean="0">
                <a:latin typeface="Times New Roman" charset="0"/>
              </a:rPr>
              <a:t>Width</a:t>
            </a:r>
            <a:r>
              <a:rPr lang="en-US" sz="2000" dirty="0">
                <a:latin typeface="Times New Roman" charset="0"/>
              </a:rPr>
              <a:t>=  </a:t>
            </a:r>
            <a:r>
              <a:rPr lang="en-US" sz="2000" dirty="0" smtClean="0">
                <a:latin typeface="Times New Roman" charset="0"/>
              </a:rPr>
              <a:t> 287 </a:t>
            </a:r>
            <a:r>
              <a:rPr lang="en-US" sz="2000" dirty="0">
                <a:latin typeface="Times New Roman" charset="0"/>
              </a:rPr>
              <a:t>+- </a:t>
            </a:r>
            <a:r>
              <a:rPr lang="en-US" sz="2000" dirty="0" smtClean="0">
                <a:latin typeface="Times New Roman" charset="0"/>
              </a:rPr>
              <a:t>25</a:t>
            </a:r>
            <a:r>
              <a:rPr lang="en-US" sz="2000" baseline="-25000" dirty="0" smtClean="0">
                <a:latin typeface="Times New Roman" charset="0"/>
              </a:rPr>
              <a:t>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7796" y="33119"/>
            <a:ext cx="33654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VES Experiment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3370" y="925200"/>
            <a:ext cx="93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(1993)</a:t>
            </a:r>
            <a:endParaRPr lang="en-US" dirty="0"/>
          </a:p>
        </p:txBody>
      </p:sp>
      <p:pic>
        <p:nvPicPr>
          <p:cNvPr id="2" name="Picture 1" descr="fig06_ves_eta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70484"/>
            <a:ext cx="7639050" cy="249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636" y="2603500"/>
            <a:ext cx="6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++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8666" y="2603500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9A5F4-30DB-3347-80B6-80C30A088199}" type="slidenum">
              <a:rPr lang="en-US"/>
              <a:pPr/>
              <a:t>19</a:t>
            </a:fld>
            <a:endParaRPr lang="en-US"/>
          </a:p>
        </p:txBody>
      </p:sp>
      <p:pic>
        <p:nvPicPr>
          <p:cNvPr id="16386" name="Picture 2" descr="C:\My Documents\Hall D\gifs\cbar-exotic-dali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7813"/>
            <a:ext cx="4495800" cy="40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My Documents\Hall D\gifs\cbar-exotic-in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2573338"/>
            <a:ext cx="4321175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03200" y="1816100"/>
            <a:ext cx="134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</a:rPr>
              <a:t>p</a:t>
            </a:r>
            <a:r>
              <a:rPr lang="en-US" baseline="-25000">
                <a:latin typeface="Symbol" charset="0"/>
              </a:rPr>
              <a:t>1</a:t>
            </a:r>
            <a:r>
              <a:rPr lang="en-US">
                <a:latin typeface="Times New Roman" charset="0"/>
              </a:rPr>
              <a:t>(1400)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1325" y="789474"/>
            <a:ext cx="41413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Times New Roman" charset="0"/>
              </a:rPr>
              <a:t>Antiproton</a:t>
            </a:r>
            <a:r>
              <a:rPr lang="en-US" b="1" dirty="0">
                <a:solidFill>
                  <a:srgbClr val="003399"/>
                </a:solidFill>
                <a:latin typeface="Times New Roman" charset="0"/>
              </a:rPr>
              <a:t>-neutron </a:t>
            </a:r>
            <a:r>
              <a:rPr lang="en-US" b="1" dirty="0" smtClean="0">
                <a:solidFill>
                  <a:srgbClr val="003399"/>
                </a:solidFill>
                <a:latin typeface="Times New Roman" charset="0"/>
              </a:rPr>
              <a:t>annihilation at rest:</a:t>
            </a:r>
            <a:endParaRPr lang="en-US" b="1" dirty="0">
              <a:solidFill>
                <a:srgbClr val="003399"/>
              </a:solidFill>
              <a:latin typeface="Times New Roman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460500" y="1643063"/>
            <a:ext cx="373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Mass = 1400 +- 20 +- 20 MeV/c</a:t>
            </a:r>
            <a:r>
              <a:rPr lang="en-US" sz="2000" baseline="30000">
                <a:latin typeface="Times New Roman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charset="0"/>
              </a:rPr>
              <a:t>Width=   310+-50</a:t>
            </a:r>
            <a:r>
              <a:rPr lang="en-US" sz="2000" baseline="30000">
                <a:latin typeface="Times New Roman" charset="0"/>
              </a:rPr>
              <a:t>+50</a:t>
            </a:r>
            <a:r>
              <a:rPr lang="en-US" sz="2000" baseline="-25000">
                <a:latin typeface="Times New Roman" charset="0"/>
              </a:rPr>
              <a:t>-30</a:t>
            </a:r>
            <a:r>
              <a:rPr lang="en-US" sz="2000">
                <a:latin typeface="Times New Roman" charset="0"/>
              </a:rPr>
              <a:t> MeV/c</a:t>
            </a:r>
            <a:r>
              <a:rPr lang="en-US" sz="2000" baseline="30000">
                <a:latin typeface="Times New Roman" charset="0"/>
              </a:rPr>
              <a:t>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495925" y="1233488"/>
            <a:ext cx="30353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Same strength as the a</a:t>
            </a:r>
            <a:r>
              <a:rPr lang="en-US" sz="2200" b="1" baseline="-2500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2200" b="1">
                <a:solidFill>
                  <a:srgbClr val="FF0000"/>
                </a:solidFill>
                <a:latin typeface="Times New Roman" charset="0"/>
              </a:rPr>
              <a:t>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191125" y="1741488"/>
            <a:ext cx="37830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Produced from states with </a:t>
            </a:r>
            <a:r>
              <a:rPr lang="en-US" sz="2000" b="1">
                <a:solidFill>
                  <a:srgbClr val="FF0000"/>
                </a:solidFill>
                <a:latin typeface="Times New Roman" charset="0"/>
              </a:rPr>
              <a:t>one unit</a:t>
            </a:r>
          </a:p>
          <a:p>
            <a:r>
              <a:rPr lang="en-US" sz="2000">
                <a:solidFill>
                  <a:srgbClr val="800000"/>
                </a:solidFill>
                <a:latin typeface="Times New Roman" charset="0"/>
              </a:rPr>
              <a:t>of angular momentum</a:t>
            </a:r>
            <a:r>
              <a:rPr lang="en-US">
                <a:latin typeface="Times New Roman" charset="0"/>
              </a:rPr>
              <a:t>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55625" y="2497138"/>
            <a:ext cx="368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660066"/>
                </a:solidFill>
                <a:latin typeface="Times New Roman" charset="0"/>
              </a:rPr>
              <a:t>Without </a:t>
            </a:r>
            <a:r>
              <a:rPr lang="en-US" sz="2000">
                <a:solidFill>
                  <a:srgbClr val="660066"/>
                </a:solidFill>
                <a:latin typeface="Symbol" charset="0"/>
              </a:rPr>
              <a:t>p</a:t>
            </a:r>
            <a:r>
              <a:rPr lang="en-US" sz="2000" baseline="-25000">
                <a:solidFill>
                  <a:srgbClr val="660066"/>
                </a:solidFill>
                <a:latin typeface="Times New Roman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 </a:t>
            </a:r>
            <a:r>
              <a:rPr lang="en-US" sz="2000">
                <a:solidFill>
                  <a:srgbClr val="660066"/>
                </a:solidFill>
                <a:latin typeface="Symbol" charset="0"/>
              </a:rPr>
              <a:t>c</a:t>
            </a:r>
            <a:r>
              <a:rPr lang="en-US" sz="2000" baseline="30000">
                <a:solidFill>
                  <a:srgbClr val="660066"/>
                </a:solidFill>
                <a:latin typeface="Times New Roman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Times New Roman" charset="0"/>
              </a:rPr>
              <a:t>/ndf = 3, with = 1.29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71825" y="312102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ymbol" charset="0"/>
              </a:rPr>
              <a:t>hp</a:t>
            </a:r>
            <a:r>
              <a:rPr lang="en-US" baseline="30000">
                <a:latin typeface="Symbol" charset="0"/>
              </a:rPr>
              <a:t>0</a:t>
            </a:r>
            <a:r>
              <a:rPr lang="en-US">
                <a:latin typeface="Symbol" charset="0"/>
              </a:rPr>
              <a:t>p</a:t>
            </a:r>
            <a:r>
              <a:rPr lang="en-US" baseline="30000">
                <a:latin typeface="Symbol" charset="0"/>
              </a:rPr>
              <a:t>-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77825" cy="203200"/>
          </a:xfrm>
        </p:spPr>
        <p:txBody>
          <a:bodyPr/>
          <a:lstStyle/>
          <a:p>
            <a:r>
              <a:rPr lang="en-US" sz="100" b="0"/>
              <a:t>CBAR Exotic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213" y="37070"/>
            <a:ext cx="53908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Crystal Barrel Experiment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42" y="850828"/>
            <a:ext cx="1663700" cy="34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4612" y="3462338"/>
            <a:ext cx="58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-+</a:t>
            </a:r>
            <a:endParaRPr lang="en-US" sz="2400" b="1" baseline="3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458" y="300279"/>
            <a:ext cx="1634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Outline</a:t>
            </a:r>
            <a:endParaRPr lang="en-US" sz="32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133" y="1371600"/>
            <a:ext cx="62247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Review of LQCD Expectations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Production Mechanisms  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Contributing Experiments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rgbClr val="713B0E"/>
                </a:solidFill>
              </a:rPr>
              <a:t>Overview of The Data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Moving to the Future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4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A7F-9FB5-4D4A-8A41-42C4288A304E}" type="slidenum">
              <a:rPr lang="en-US"/>
              <a:pPr/>
              <a:t>20</a:t>
            </a:fld>
            <a:endParaRPr lang="en-US"/>
          </a:p>
        </p:txBody>
      </p:sp>
      <p:pic>
        <p:nvPicPr>
          <p:cNvPr id="19458" name="Picture 2050" descr="E:\My Documents\figures\all-d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959498"/>
            <a:ext cx="582295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264458" y="621846"/>
            <a:ext cx="2612449" cy="878148"/>
          </a:xfrm>
        </p:spPr>
        <p:txBody>
          <a:bodyPr/>
          <a:lstStyle/>
          <a:p>
            <a:r>
              <a:rPr lang="en-US" sz="2400" dirty="0"/>
              <a:t>Significance of </a:t>
            </a:r>
            <a:r>
              <a:rPr lang="en-US" sz="2400" dirty="0" smtClean="0"/>
              <a:t>the signal</a:t>
            </a:r>
            <a:r>
              <a:rPr lang="en-US" sz="2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075340"/>
            <a:ext cx="30177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Also sees a signal consistent with this in the </a:t>
            </a:r>
            <a:r>
              <a:rPr lang="en-US" sz="2400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hp</a:t>
            </a:r>
            <a:r>
              <a:rPr lang="en-US" sz="2400" baseline="30000" dirty="0" smtClean="0">
                <a:solidFill>
                  <a:srgbClr val="660066"/>
                </a:solidFill>
              </a:rPr>
              <a:t>0</a:t>
            </a:r>
            <a:r>
              <a:rPr lang="en-US" sz="2400" dirty="0" smtClean="0">
                <a:solidFill>
                  <a:srgbClr val="660066"/>
                </a:solidFill>
              </a:rPr>
              <a:t> channel.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213" y="37070"/>
            <a:ext cx="53908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Crystal Barrel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613" y="1841500"/>
            <a:ext cx="118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 1-+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287" y="4254500"/>
            <a:ext cx="1996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With the 1-+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1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943" y="1351502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897118"/>
            <a:ext cx="7078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1400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83" y="2750058"/>
            <a:ext cx="4251960" cy="36062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3235" y="2380726"/>
            <a:ext cx="20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+ CBAR (1997)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2750058"/>
            <a:ext cx="455597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While everyone seems to agree that there is intensity in the P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exotic wave, there are a number of alternative (non-resonant) explanations for this state.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Unlikely to be a hybrid based on its mass. Also , the only observed decay should not couple to a member of an SU(3) octet. It could couple to an SU(3) decuplet state (e.g. 4-quark).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894" y="3285549"/>
            <a:ext cx="317500" cy="215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285549"/>
            <a:ext cx="304800" cy="228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923" y="1754072"/>
            <a:ext cx="368300" cy="241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" y="637779"/>
            <a:ext cx="3699047" cy="191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" y="2550160"/>
            <a:ext cx="4226667" cy="392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7388" y="33119"/>
            <a:ext cx="35862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9800" y="228600"/>
            <a:ext cx="28533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π</a:t>
            </a:r>
            <a:r>
              <a:rPr lang="en-US" sz="3200" baseline="30000" dirty="0" smtClean="0">
                <a:latin typeface="Symbol" charset="2"/>
              </a:rPr>
              <a:t>+</a:t>
            </a:r>
            <a:r>
              <a:rPr lang="en-US" sz="3200" dirty="0" smtClean="0">
                <a:latin typeface="Symbol" charset="2"/>
              </a:rPr>
              <a:t>π</a:t>
            </a:r>
            <a:r>
              <a:rPr lang="en-US" sz="3200" baseline="30000" dirty="0" smtClean="0">
                <a:latin typeface="Symbol" charset="2"/>
              </a:rPr>
              <a:t>-</a:t>
            </a:r>
            <a:r>
              <a:rPr lang="en-US" sz="3200" dirty="0" smtClean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227" y="1167076"/>
            <a:ext cx="28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Suggestive of 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π</a:t>
            </a:r>
            <a:r>
              <a:rPr lang="en-US" baseline="-25000" dirty="0" smtClean="0"/>
              <a:t>2</a:t>
            </a:r>
            <a:r>
              <a:rPr lang="en-US" dirty="0" smtClean="0"/>
              <a:t> →</a:t>
            </a:r>
            <a:r>
              <a:rPr lang="en-US" dirty="0" err="1" smtClean="0"/>
              <a:t>ρπ</a:t>
            </a:r>
            <a:endParaRPr lang="en-US" dirty="0" smtClean="0"/>
          </a:p>
          <a:p>
            <a:r>
              <a:rPr lang="en-US" dirty="0" smtClean="0"/>
              <a:t>                                      π</a:t>
            </a:r>
            <a:r>
              <a:rPr lang="en-US" baseline="-25000" dirty="0" smtClean="0"/>
              <a:t>2</a:t>
            </a:r>
            <a:r>
              <a:rPr lang="en-US" dirty="0" smtClean="0"/>
              <a:t>→f</a:t>
            </a:r>
            <a:r>
              <a:rPr lang="en-US" baseline="-25000" dirty="0" smtClean="0"/>
              <a:t>2</a:t>
            </a:r>
            <a:r>
              <a:rPr lang="en-US" dirty="0" smtClean="0"/>
              <a:t>π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1457" y="1361588"/>
            <a:ext cx="11557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68241" y="2860480"/>
            <a:ext cx="216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Wave Analysis</a:t>
            </a:r>
          </a:p>
          <a:p>
            <a:endParaRPr lang="en-US" dirty="0" smtClean="0"/>
          </a:p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→</a:t>
            </a:r>
            <a:r>
              <a:rPr lang="en-US" dirty="0" err="1" smtClean="0"/>
              <a:t>ρπ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8241" y="4233510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6721" y="813376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(~250,000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286" y="227694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44240"/>
            <a:ext cx="6045200" cy="2844800"/>
          </a:xfrm>
          <a:prstGeom prst="rect">
            <a:avLst/>
          </a:prstGeom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pic>
        <p:nvPicPr>
          <p:cNvPr id="11" name="Picture 10" descr="fig1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332" y="1244377"/>
            <a:ext cx="384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921" y="2574908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Unnatural exchange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9882" y="2595719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exchange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" y="5369188"/>
            <a:ext cx="201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Leakage from other</a:t>
            </a:r>
          </a:p>
          <a:p>
            <a:r>
              <a:rPr lang="en-US" dirty="0" smtClean="0"/>
              <a:t>partial waves.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1600" y="4925745"/>
            <a:ext cx="1555069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4925745"/>
            <a:ext cx="4516331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4985" y="222638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39231" y="2880244"/>
            <a:ext cx="1930494" cy="1361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86259" y="2788718"/>
            <a:ext cx="1930494" cy="15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400" y="6015519"/>
            <a:ext cx="55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quote results from the 1</a:t>
            </a:r>
            <a:r>
              <a:rPr lang="en-US" baseline="30000" dirty="0" smtClean="0"/>
              <a:t>+</a:t>
            </a:r>
            <a:r>
              <a:rPr lang="en-US" dirty="0" smtClean="0"/>
              <a:t> (natural parity) exchange.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6521" y="3524111"/>
            <a:ext cx="99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90" y="4722857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1" name="Rectangle 20"/>
          <p:cNvSpPr/>
          <p:nvPr/>
        </p:nvSpPr>
        <p:spPr>
          <a:xfrm>
            <a:off x="287388" y="33119"/>
            <a:ext cx="35862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</p:spTree>
    <p:extLst>
      <p:ext uri="{BB962C8B-B14F-4D97-AF65-F5344CB8AC3E}">
        <p14:creationId xmlns:p14="http://schemas.microsoft.com/office/powerpoint/2010/main" val="353313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24</a:t>
            </a:fld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49299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 smtClean="0">
                <a:latin typeface="Symbol" charset="2"/>
              </a:rPr>
              <a:t>p</a:t>
            </a:r>
            <a:r>
              <a:rPr lang="en-US" sz="3200" baseline="30000" dirty="0" err="1" smtClean="0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A</a:t>
            </a:r>
            <a:r>
              <a:rPr lang="en-US" sz="3200" dirty="0" err="1" smtClean="0">
                <a:latin typeface="Lucida Console" charset="0"/>
              </a:rPr>
              <a:t>→</a:t>
            </a:r>
            <a:r>
              <a:rPr lang="en-US" sz="3200" dirty="0" err="1" smtClean="0">
                <a:latin typeface="Symbol" charset="2"/>
              </a:rPr>
              <a:t>p</a:t>
            </a:r>
            <a:r>
              <a:rPr lang="en-US" sz="3200" baseline="30000" dirty="0" err="1" smtClean="0">
                <a:latin typeface="Symbol" charset="2"/>
              </a:rPr>
              <a:t>+</a:t>
            </a:r>
            <a:r>
              <a:rPr lang="en-US" sz="3200" dirty="0" err="1" smtClean="0">
                <a:latin typeface="Symbol" charset="2"/>
              </a:rPr>
              <a:t>p</a:t>
            </a:r>
            <a:r>
              <a:rPr lang="en-US" sz="3200" baseline="30000" dirty="0" err="1" smtClean="0">
                <a:latin typeface="Symbol" charset="2"/>
              </a:rPr>
              <a:t>-</a:t>
            </a:r>
            <a:r>
              <a:rPr lang="en-US" sz="3200" dirty="0" err="1" smtClean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>
                <a:latin typeface="Lucida Console" charset="0"/>
              </a:rPr>
              <a:t>X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2367" y="33119"/>
            <a:ext cx="33962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VES Experiment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801" y="1295400"/>
            <a:ext cx="8329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VES experiment looked at this channel, and while they saw a structure in the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</a:rPr>
              <a:t>-+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exotic wave consistent with a mass of 1.62GeV and a width of 0.24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GeV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After much examination, VES felt that there was no resonant signal in the 3</a:t>
            </a:r>
            <a:r>
              <a:rPr lang="en-US" sz="2400" b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rgbClr val="000090"/>
                </a:solidFill>
              </a:rPr>
              <a:t> channel.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597" y="46037"/>
            <a:ext cx="4867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COMPASS Experiment</a:t>
            </a:r>
          </a:p>
        </p:txBody>
      </p:sp>
      <p:pic>
        <p:nvPicPr>
          <p:cNvPr id="8" name="Picture 7" descr="mass_0p1_1p0_compass_pr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" y="1122682"/>
            <a:ext cx="2880360" cy="215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4129" y="154386"/>
            <a:ext cx="16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(180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pions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t_0p1_1p0_zemach_42waves_tdep_30a_6w_nobgr2mp_1_compass_pr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26809"/>
            <a:ext cx="2880360" cy="2159000"/>
          </a:xfrm>
          <a:prstGeom prst="rect">
            <a:avLst/>
          </a:prstGeom>
        </p:spPr>
      </p:pic>
      <p:pic>
        <p:nvPicPr>
          <p:cNvPr id="12" name="Picture 11" descr="t_0p1_1p0_zemach_42waves_tdep_30a_6w_nobgr2mp_2_compass_pr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40" y="3526809"/>
            <a:ext cx="2880360" cy="2159000"/>
          </a:xfrm>
          <a:prstGeom prst="rect">
            <a:avLst/>
          </a:prstGeom>
        </p:spPr>
      </p:pic>
      <p:pic>
        <p:nvPicPr>
          <p:cNvPr id="13" name="Picture 12" descr="t_0p1_1p0_zemach_42waves_tdep_30a_6w_nobgr2mp_5_compass_pr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890" y="3526809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6_compass_prl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7560" y="1122682"/>
            <a:ext cx="2880360" cy="2159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rot="16200000" flipH="1">
            <a:off x="515905" y="2863408"/>
            <a:ext cx="1882477" cy="102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08173" y="1519590"/>
            <a:ext cx="3016342" cy="2336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22569" y="2211344"/>
            <a:ext cx="5340969" cy="1780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64901" y="947178"/>
            <a:ext cx="171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baseline="30000" dirty="0" smtClean="0"/>
              <a:t>-+</a:t>
            </a:r>
            <a:r>
              <a:rPr lang="en-US" dirty="0" smtClean="0"/>
              <a:t> Exotic Wave</a:t>
            </a:r>
            <a:endParaRPr lang="en-US" dirty="0"/>
          </a:p>
        </p:txBody>
      </p:sp>
      <p:pic>
        <p:nvPicPr>
          <p:cNvPr id="22" name="Picture 21" descr="t_0p1_1p0_zemach_42waves_tdep_30a_6w_nobgr2mp_2_6_compass_prl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1131844"/>
            <a:ext cx="2880360" cy="2159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1670" y="5987018"/>
            <a:ext cx="17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arXiv:0910.5842</a:t>
            </a:r>
            <a:endParaRPr lang="en-US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947" y="523718"/>
            <a:ext cx="3945128" cy="4582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4526" y="692368"/>
            <a:ext cx="17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(420,000 Events)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22569" y="5984415"/>
            <a:ext cx="59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Partial waves included, exotic is dominantly 1</a:t>
            </a:r>
            <a:r>
              <a:rPr lang="en-US" baseline="30000" dirty="0" smtClean="0"/>
              <a:t>+</a:t>
            </a:r>
            <a:r>
              <a:rPr lang="en-US" dirty="0" smtClean="0"/>
              <a:t> production.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487" y="5685809"/>
            <a:ext cx="52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  </a:t>
            </a:r>
            <a:r>
              <a:rPr lang="en-US" dirty="0" err="1" smtClean="0"/>
              <a:t>m</a:t>
            </a:r>
            <a:r>
              <a:rPr lang="en-US" dirty="0" smtClean="0"/>
              <a:t>=1660  </a:t>
            </a:r>
            <a:r>
              <a:rPr lang="en-US" dirty="0" err="1" smtClean="0"/>
              <a:t>Γ</a:t>
            </a:r>
            <a:r>
              <a:rPr lang="en-US" dirty="0" smtClean="0"/>
              <a:t>=269  π</a:t>
            </a:r>
            <a:r>
              <a:rPr lang="en-US" baseline="-25000" dirty="0" smtClean="0"/>
              <a:t>2</a:t>
            </a:r>
            <a:r>
              <a:rPr lang="en-US" dirty="0" smtClean="0"/>
              <a:t>(1670)  </a:t>
            </a:r>
            <a:r>
              <a:rPr lang="en-US" dirty="0" err="1" smtClean="0"/>
              <a:t>m</a:t>
            </a:r>
            <a:r>
              <a:rPr lang="en-US" dirty="0" smtClean="0"/>
              <a:t>=1658  </a:t>
            </a:r>
            <a:r>
              <a:rPr lang="en-US" dirty="0" err="1" smtClean="0"/>
              <a:t>Γ</a:t>
            </a:r>
            <a:r>
              <a:rPr lang="en-US" dirty="0" smtClean="0"/>
              <a:t>=271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5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597" y="46037"/>
            <a:ext cx="4867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COMPASS Experiment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670" y="5987018"/>
            <a:ext cx="202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arXiv:0301.7723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22569" y="5984415"/>
            <a:ext cx="595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 Partial waves included, exotic is dominantly 1</a:t>
            </a:r>
            <a:r>
              <a:rPr lang="en-US" baseline="30000" dirty="0" smtClean="0"/>
              <a:t>+</a:t>
            </a:r>
            <a:r>
              <a:rPr lang="en-US" dirty="0" smtClean="0"/>
              <a:t> production.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56487" y="5685809"/>
            <a:ext cx="522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  </a:t>
            </a:r>
            <a:r>
              <a:rPr lang="en-US" dirty="0" err="1" smtClean="0"/>
              <a:t>m</a:t>
            </a:r>
            <a:r>
              <a:rPr lang="en-US" dirty="0" smtClean="0"/>
              <a:t>=1660  </a:t>
            </a:r>
            <a:r>
              <a:rPr lang="en-US" dirty="0" err="1" smtClean="0"/>
              <a:t>Γ</a:t>
            </a:r>
            <a:r>
              <a:rPr lang="en-US" dirty="0" smtClean="0"/>
              <a:t>=269  π</a:t>
            </a:r>
            <a:r>
              <a:rPr lang="en-US" baseline="-25000" dirty="0" smtClean="0"/>
              <a:t>2</a:t>
            </a:r>
            <a:r>
              <a:rPr lang="en-US" dirty="0" smtClean="0"/>
              <a:t>(1670)  </a:t>
            </a:r>
            <a:r>
              <a:rPr lang="en-US" dirty="0" err="1" smtClean="0"/>
              <a:t>m</a:t>
            </a:r>
            <a:r>
              <a:rPr lang="en-US" dirty="0" smtClean="0"/>
              <a:t>=1658  </a:t>
            </a:r>
            <a:r>
              <a:rPr lang="en-US" dirty="0" err="1" smtClean="0"/>
              <a:t>Γ</a:t>
            </a:r>
            <a:r>
              <a:rPr lang="en-US" dirty="0" smtClean="0"/>
              <a:t>=271</a:t>
            </a:r>
            <a:endParaRPr lang="en-US" dirty="0"/>
          </a:p>
        </p:txBody>
      </p:sp>
      <p:pic>
        <p:nvPicPr>
          <p:cNvPr id="2" name="Picture 1" descr="compass_3pim_i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" y="1488458"/>
            <a:ext cx="3441700" cy="36004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Picture 2" descr="compass_3pim_ph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488458"/>
            <a:ext cx="3441700" cy="36004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482600" y="5341877"/>
            <a:ext cx="742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on hydrogen target are consistent with the earlier running.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4458" y="717034"/>
            <a:ext cx="720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Neutral and charged decays on hydrogen target.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58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8935" y="46037"/>
            <a:ext cx="36431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0346" y="0"/>
            <a:ext cx="2207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γp→nπ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2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3pidia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81" y="858144"/>
            <a:ext cx="4011930" cy="1213485"/>
          </a:xfrm>
          <a:prstGeom prst="rect">
            <a:avLst/>
          </a:prstGeom>
        </p:spPr>
      </p:pic>
      <p:pic>
        <p:nvPicPr>
          <p:cNvPr id="10" name="Picture 9" descr="newfig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71" y="2226310"/>
            <a:ext cx="4320540" cy="413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826" y="692368"/>
            <a:ext cx="264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E</a:t>
            </a:r>
            <a:r>
              <a:rPr lang="en-US" baseline="-25000" dirty="0" smtClean="0"/>
              <a:t>γ</a:t>
            </a:r>
            <a:r>
              <a:rPr lang="en-US" dirty="0" smtClean="0"/>
              <a:t> = 4.8 – 5.4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83000 Events after all cuts</a:t>
            </a:r>
          </a:p>
          <a:p>
            <a:r>
              <a:rPr lang="en-US" dirty="0" smtClean="0"/>
              <a:t> Overall Acceptance &lt; 5%</a:t>
            </a:r>
          </a:p>
        </p:txBody>
      </p:sp>
      <p:pic>
        <p:nvPicPr>
          <p:cNvPr id="12" name="Picture 11" descr="newfig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26" y="2757501"/>
            <a:ext cx="2880360" cy="2265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826" y="2111170"/>
            <a:ext cx="374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Baryons “removed” by hard kinematic</a:t>
            </a:r>
          </a:p>
          <a:p>
            <a:r>
              <a:rPr lang="en-US" dirty="0" smtClean="0"/>
              <a:t>cuts.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573" y="3958904"/>
            <a:ext cx="109831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303" y="351107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PWA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41" y="5535096"/>
            <a:ext cx="296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evidence of π</a:t>
            </a:r>
            <a:r>
              <a:rPr lang="en-US" baseline="-25000" dirty="0" smtClean="0"/>
              <a:t>1</a:t>
            </a:r>
            <a:r>
              <a:rPr lang="en-US" dirty="0" smtClean="0"/>
              <a:t>(1600)→ρπ, </a:t>
            </a:r>
          </a:p>
          <a:p>
            <a:r>
              <a:rPr lang="en-US" dirty="0" smtClean="0"/>
              <a:t>(13.5 </a:t>
            </a:r>
            <a:r>
              <a:rPr lang="en-US" dirty="0" err="1" smtClean="0"/>
              <a:t>nb</a:t>
            </a:r>
            <a:r>
              <a:rPr lang="en-US" dirty="0" smtClean="0"/>
              <a:t> upper limit).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12303" y="5183189"/>
            <a:ext cx="3992813" cy="67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BBB-140D-6E40-8E1A-3A2B9AE7C48F}" type="slidenum">
              <a:rPr lang="en-US"/>
              <a:pPr/>
              <a:t>28</a:t>
            </a:fld>
            <a:endParaRPr lang="en-US" dirty="0"/>
          </a:p>
        </p:txBody>
      </p:sp>
      <p:pic>
        <p:nvPicPr>
          <p:cNvPr id="50181" name="Picture 5" descr="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18798"/>
            <a:ext cx="4222750" cy="2451100"/>
          </a:xfrm>
          <a:prstGeom prst="rect">
            <a:avLst/>
          </a:prstGeom>
          <a:noFill/>
        </p:spPr>
      </p:pic>
      <p:pic>
        <p:nvPicPr>
          <p:cNvPr id="50182" name="Picture 6" descr="fig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372761"/>
            <a:ext cx="4159250" cy="2497137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7125" y="182563"/>
            <a:ext cx="3324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Dzierba et. al. PRD 73 (2006)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8763" y="4563268"/>
            <a:ext cx="625044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a better </a:t>
            </a:r>
            <a:r>
              <a:rPr lang="en-US" dirty="0" smtClean="0">
                <a:solidFill>
                  <a:srgbClr val="0000FF"/>
                </a:solidFill>
              </a:rPr>
              <a:t>description of </a:t>
            </a:r>
            <a:r>
              <a:rPr lang="en-US" dirty="0">
                <a:solidFill>
                  <a:srgbClr val="0000FF"/>
                </a:solidFill>
              </a:rPr>
              <a:t>the data via </a:t>
            </a:r>
            <a:r>
              <a:rPr lang="en-US" dirty="0" smtClean="0">
                <a:solidFill>
                  <a:srgbClr val="0000FF"/>
                </a:solidFill>
              </a:rPr>
              <a:t>moments comparison.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for the exotic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wave goes away.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motion between the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and the 2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wave is not affected.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704681"/>
            <a:ext cx="4618037" cy="598488"/>
            <a:chOff x="133" y="3692"/>
            <a:chExt cx="2909" cy="377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33" y="3692"/>
              <a:ext cx="2909" cy="377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34" y="3740"/>
              <a:ext cx="18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3300"/>
                  </a:solidFill>
                </a:rPr>
                <a:t>No Evidence for the </a:t>
              </a:r>
              <a:r>
                <a:rPr lang="en-US" b="1" dirty="0">
                  <a:solidFill>
                    <a:srgbClr val="CC3300"/>
                  </a:solidFill>
                  <a:latin typeface="Symbol" charset="2"/>
                  <a:sym typeface="Symbol" charset="2"/>
                </a:rPr>
                <a:t></a:t>
              </a:r>
              <a:r>
                <a:rPr lang="en-US" b="1" baseline="-25000" dirty="0">
                  <a:solidFill>
                    <a:srgbClr val="CC3300"/>
                  </a:solidFill>
                  <a:sym typeface="Symbol" charset="2"/>
                </a:rPr>
                <a:t>1</a:t>
              </a:r>
              <a:r>
                <a:rPr lang="en-US" b="1" dirty="0">
                  <a:solidFill>
                    <a:srgbClr val="CC3300"/>
                  </a:solidFill>
                </a:rPr>
                <a:t>(</a:t>
              </a:r>
              <a:r>
                <a:rPr lang="en-US" b="1" dirty="0" smtClean="0">
                  <a:solidFill>
                    <a:srgbClr val="CC3300"/>
                  </a:solidFill>
                </a:rPr>
                <a:t>1600</a:t>
              </a:r>
              <a:r>
                <a:rPr lang="en-US" b="1" dirty="0">
                  <a:solidFill>
                    <a:srgbClr val="CC3300"/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013" y="877034"/>
            <a:ext cx="13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p→pπ</a:t>
            </a:r>
            <a:r>
              <a:rPr lang="en-US" baseline="30000" dirty="0" smtClean="0"/>
              <a:t>-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537" y="864800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p→pπ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0091" y="495468"/>
            <a:ext cx="4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10 times statistics in each of two channels.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6624" y="46037"/>
            <a:ext cx="28372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New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399" y="877034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(3000000 Events)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80108" y="8648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(2600000 Events)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5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7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1221" r="-51221"/>
          <a:stretch>
            <a:fillRect/>
          </a:stretch>
        </p:blipFill>
        <p:spPr>
          <a:xfrm>
            <a:off x="1212298" y="1797320"/>
            <a:ext cx="6124154" cy="3368040"/>
          </a:xfrm>
        </p:spPr>
      </p:pic>
      <p:pic>
        <p:nvPicPr>
          <p:cNvPr id="5" name="Picture 4" descr="fig2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89" y="1835420"/>
            <a:ext cx="2964180" cy="332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8" y="3688032"/>
            <a:ext cx="230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wave set:  </a:t>
            </a:r>
          </a:p>
          <a:p>
            <a:r>
              <a:rPr lang="en-US" dirty="0" smtClean="0"/>
              <a:t>Leave out	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(1670)→ρπ(L=1) 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136" y="1096756"/>
            <a:ext cx="23380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Include: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(1-)π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8299" y="257947"/>
            <a:ext cx="2639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 π</a:t>
            </a:r>
            <a:r>
              <a:rPr lang="en-US" baseline="-25000" dirty="0" smtClean="0"/>
              <a:t>2</a:t>
            </a:r>
            <a:r>
              <a:rPr lang="en-US" dirty="0" smtClean="0"/>
              <a:t>(1670) Decays</a:t>
            </a:r>
          </a:p>
          <a:p>
            <a:r>
              <a:rPr lang="en-US" dirty="0" smtClean="0"/>
              <a:t>   3π            96%</a:t>
            </a:r>
          </a:p>
          <a:p>
            <a:r>
              <a:rPr lang="en-US" dirty="0" smtClean="0"/>
              <a:t>      f</a:t>
            </a:r>
            <a:r>
              <a:rPr lang="en-US" baseline="-25000" dirty="0" smtClean="0"/>
              <a:t>2</a:t>
            </a:r>
            <a:r>
              <a:rPr lang="en-US" dirty="0" smtClean="0"/>
              <a:t>π         56%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ρ</a:t>
            </a:r>
            <a:r>
              <a:rPr lang="en-US" dirty="0" smtClean="0"/>
              <a:t>π        31%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135" y="5523654"/>
            <a:ext cx="783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566"/>
                </a:solidFill>
              </a:rPr>
              <a:t>Most of the strength in the exotic π</a:t>
            </a:r>
            <a:r>
              <a:rPr lang="en-US" b="1" baseline="-25000" dirty="0" smtClean="0">
                <a:solidFill>
                  <a:srgbClr val="FF4566"/>
                </a:solidFill>
              </a:rPr>
              <a:t>1</a:t>
            </a:r>
            <a:r>
              <a:rPr lang="en-US" b="1" dirty="0" smtClean="0">
                <a:solidFill>
                  <a:srgbClr val="FF4566"/>
                </a:solidFill>
              </a:rPr>
              <a:t>(1600) is better described by known decays of the π</a:t>
            </a:r>
            <a:r>
              <a:rPr lang="en-US" b="1" baseline="-25000" dirty="0" smtClean="0">
                <a:solidFill>
                  <a:srgbClr val="FF4566"/>
                </a:solidFill>
              </a:rPr>
              <a:t>2</a:t>
            </a:r>
            <a:r>
              <a:rPr lang="en-US" b="1" dirty="0" smtClean="0">
                <a:solidFill>
                  <a:srgbClr val="FF4566"/>
                </a:solidFill>
              </a:rPr>
              <a:t>(1670).</a:t>
            </a:r>
            <a:endParaRPr lang="en-US" b="1" dirty="0">
              <a:solidFill>
                <a:srgbClr val="FF45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19868" y="727424"/>
            <a:ext cx="33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Where does the intensity go?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258" y="46037"/>
            <a:ext cx="399540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New Analysis</a:t>
            </a:r>
          </a:p>
        </p:txBody>
      </p:sp>
    </p:spTree>
    <p:extLst>
      <p:ext uri="{BB962C8B-B14F-4D97-AF65-F5344CB8AC3E}">
        <p14:creationId xmlns:p14="http://schemas.microsoft.com/office/powerpoint/2010/main" val="329191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29" y="3272041"/>
            <a:ext cx="1714500" cy="29591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96495" y="5323488"/>
            <a:ext cx="1509634" cy="358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13" descr="spectrum_realsiz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6" y="4315154"/>
            <a:ext cx="3794760" cy="18364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3477285"/>
            <a:ext cx="3481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Lattice QCD calculation of the light-quark meson spectrum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160" y="5987018"/>
            <a:ext cx="124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QN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39418" y="5182384"/>
            <a:ext cx="110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QN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211836" y="3969684"/>
            <a:ext cx="1347065" cy="125711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641214" y="4315154"/>
            <a:ext cx="1234552" cy="22584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29" y="4902984"/>
            <a:ext cx="3556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462" y="4187898"/>
            <a:ext cx="279400" cy="2032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029" y="4534819"/>
            <a:ext cx="342900" cy="203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7628" y="4718318"/>
            <a:ext cx="86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2.0GeV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75766" y="637629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5323488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+-</a:t>
            </a:r>
            <a:endParaRPr lang="en-US" sz="2400" baseline="30000" dirty="0"/>
          </a:p>
        </p:txBody>
      </p:sp>
      <p:sp>
        <p:nvSpPr>
          <p:cNvPr id="31" name="Rectangle 30"/>
          <p:cNvSpPr/>
          <p:nvPr/>
        </p:nvSpPr>
        <p:spPr>
          <a:xfrm>
            <a:off x="706949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+</a:t>
            </a:r>
            <a:r>
              <a:rPr lang="en-US" sz="2400" baseline="30000" dirty="0"/>
              <a:t>-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632513" y="5323488"/>
            <a:ext cx="505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-+</a:t>
            </a:r>
            <a:endParaRPr lang="en-US" sz="24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5227628" y="3844221"/>
            <a:ext cx="8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2.5Gev</a:t>
            </a:r>
            <a:endParaRPr lang="en-US" dirty="0"/>
          </a:p>
        </p:txBody>
      </p: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180" y="1633284"/>
            <a:ext cx="6175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Beyond the normal meson spectrum, there are predictions for states with exotic quantum numbers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Spectroscopy and QCD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7587" y="739707"/>
            <a:ext cx="316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Lattice QCD Predictions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01690" y="32527"/>
            <a:ext cx="2186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Symbol" charset="2"/>
              </a:rPr>
              <a:t>p</a:t>
            </a:r>
            <a:r>
              <a:rPr lang="en-US" sz="3200" b="1" baseline="30000" dirty="0" smtClean="0">
                <a:solidFill>
                  <a:srgbClr val="000099"/>
                </a:solidFill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</a:rPr>
              <a:t>p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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’</a:t>
            </a:r>
            <a:r>
              <a:rPr lang="en-US" sz="3200" b="1" baseline="30000" dirty="0" err="1" smtClean="0">
                <a:solidFill>
                  <a:srgbClr val="000099"/>
                </a:solidFill>
                <a:sym typeface="Symbol" charset="2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p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endParaRPr lang="en-US" sz="3200" dirty="0"/>
          </a:p>
        </p:txBody>
      </p:sp>
      <p:pic>
        <p:nvPicPr>
          <p:cNvPr id="9" name="Picture 7" descr="fig2_t_p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1968500"/>
            <a:ext cx="4387850" cy="438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386" y="820628"/>
            <a:ext cx="677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dominated by 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partial waves.</a:t>
            </a:r>
          </a:p>
          <a:p>
            <a:r>
              <a:rPr lang="en-US" sz="2400" dirty="0" smtClean="0"/>
              <a:t>Data are dominated by natural parity exchange.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386" y="2185406"/>
            <a:ext cx="3834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566"/>
                </a:solidFill>
              </a:rPr>
              <a:t>     </a:t>
            </a:r>
            <a:r>
              <a:rPr lang="en-US" sz="2000" dirty="0" smtClean="0">
                <a:solidFill>
                  <a:srgbClr val="FF4566"/>
                </a:solidFill>
              </a:rPr>
              <a:t>           </a:t>
            </a:r>
            <a:r>
              <a:rPr lang="en-US" sz="2000" b="1" u="sng" dirty="0" smtClean="0">
                <a:solidFill>
                  <a:srgbClr val="FF4566"/>
                </a:solidFill>
              </a:rPr>
              <a:t>π</a:t>
            </a:r>
            <a:r>
              <a:rPr lang="en-US" sz="2000" b="1" u="sng" baseline="-25000" dirty="0" smtClean="0">
                <a:solidFill>
                  <a:srgbClr val="FF4566"/>
                </a:solidFill>
              </a:rPr>
              <a:t>1</a:t>
            </a:r>
            <a:r>
              <a:rPr lang="en-US" sz="2000" b="1" u="sng" dirty="0" smtClean="0">
                <a:solidFill>
                  <a:srgbClr val="FF4566"/>
                </a:solidFill>
              </a:rPr>
              <a:t>(1600)</a:t>
            </a:r>
          </a:p>
          <a:p>
            <a:r>
              <a:rPr lang="en-US" sz="2000" dirty="0" smtClean="0">
                <a:solidFill>
                  <a:srgbClr val="FF4566"/>
                </a:solidFill>
              </a:rPr>
              <a:t>M = 1597±10+45-10  MeV/c</a:t>
            </a:r>
            <a:r>
              <a:rPr lang="en-US" sz="2000" baseline="30000" dirty="0" smtClean="0">
                <a:solidFill>
                  <a:srgbClr val="FF4566"/>
                </a:solidFill>
              </a:rPr>
              <a:t>2</a:t>
            </a:r>
          </a:p>
          <a:p>
            <a:r>
              <a:rPr lang="en-US" sz="2000" dirty="0" err="1" smtClean="0">
                <a:solidFill>
                  <a:srgbClr val="FF4566"/>
                </a:solidFill>
              </a:rPr>
              <a:t>Γ</a:t>
            </a:r>
            <a:r>
              <a:rPr lang="en-US" sz="2000" dirty="0" smtClean="0">
                <a:solidFill>
                  <a:srgbClr val="FF4566"/>
                </a:solidFill>
              </a:rPr>
              <a:t>  = 340±40±50 MeV/c</a:t>
            </a:r>
            <a:r>
              <a:rPr lang="en-US" sz="2000" baseline="30000" dirty="0" smtClean="0">
                <a:solidFill>
                  <a:srgbClr val="FF4566"/>
                </a:solidFill>
              </a:rPr>
              <a:t>2</a:t>
            </a:r>
            <a:endParaRPr lang="en-US" sz="2000" baseline="30000" dirty="0">
              <a:solidFill>
                <a:srgbClr val="FF45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0862" y="3385734"/>
            <a:ext cx="2127975" cy="151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11093"/>
            <a:ext cx="319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exotic wave is the dominant</a:t>
            </a:r>
          </a:p>
          <a:p>
            <a:r>
              <a:rPr lang="en-US" dirty="0" smtClean="0"/>
              <a:t>wave in this channel.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1097" y="617303"/>
            <a:ext cx="17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931" y="123413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(2001)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87388" y="33119"/>
            <a:ext cx="35862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</p:spTree>
    <p:extLst>
      <p:ext uri="{BB962C8B-B14F-4D97-AF65-F5344CB8AC3E}">
        <p14:creationId xmlns:p14="http://schemas.microsoft.com/office/powerpoint/2010/main" val="112641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31</a:t>
            </a:fld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2057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 smtClean="0">
                <a:latin typeface="Lucida Console" charset="0"/>
              </a:rPr>
              <a:t>p→</a:t>
            </a:r>
            <a:r>
              <a:rPr lang="en-US" sz="3200" dirty="0" err="1" smtClean="0">
                <a:latin typeface="Symbol" charset="2"/>
              </a:rPr>
              <a:t>h’p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>
                <a:latin typeface="Lucida Console" charset="0"/>
              </a:rPr>
              <a:t>p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2367" y="33119"/>
            <a:ext cx="33962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VES Experiment</a:t>
            </a:r>
          </a:p>
        </p:txBody>
      </p:sp>
      <p:pic>
        <p:nvPicPr>
          <p:cNvPr id="2" name="Picture 1" descr="fig16_ves_etapr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4" y="1033463"/>
            <a:ext cx="7258050" cy="25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4140200"/>
            <a:ext cx="72692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VES reported a clear signal for 1-+ exotic state: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m=1.56 (.06)  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rgbClr val="0000FF"/>
                </a:solidFill>
              </a:rPr>
              <a:t>=0.34 (.06)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9100" y="1573213"/>
            <a:ext cx="6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++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8348" y="1687513"/>
            <a:ext cx="578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>
                <a:solidFill>
                  <a:srgbClr val="0000FF"/>
                </a:solidFill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5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D3B478-7282-904F-8ED9-4BBB33FCC29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597" y="46037"/>
            <a:ext cx="4867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COMPASS Experiment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4" y="1299653"/>
            <a:ext cx="8558784" cy="36621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4845" y="1733531"/>
            <a:ext cx="6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4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++</a:t>
            </a:r>
            <a:endParaRPr lang="en-US" sz="2400" b="1" baseline="300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9023" y="2195196"/>
            <a:ext cx="58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-+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6995" y="3344522"/>
            <a:ext cx="650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2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++</a:t>
            </a:r>
            <a:endParaRPr lang="en-US" sz="2400" b="1" baseline="30000" dirty="0">
              <a:solidFill>
                <a:srgbClr val="000090"/>
              </a:solidFill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61" y="71491"/>
            <a:ext cx="2641600" cy="469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61" y="772120"/>
            <a:ext cx="2514600" cy="393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597" y="5073134"/>
            <a:ext cx="82576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Compass reports a strong signal in the 1-+ partial wave, but have not extracted resonance parameters due to a poor understanding of higher-mass wave. 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 descr="cleoc_pi16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56" y="1622482"/>
            <a:ext cx="4819650" cy="449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597" y="46037"/>
            <a:ext cx="4867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CLEO-c Experiment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93" y="1892400"/>
            <a:ext cx="1663700" cy="342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458" y="1622482"/>
            <a:ext cx="3804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Report a very strong signal in the exotic </a:t>
            </a:r>
            <a:r>
              <a:rPr lang="en-US" sz="2400" b="1" dirty="0" smtClean="0">
                <a:solidFill>
                  <a:srgbClr val="000090"/>
                </a:solidFill>
              </a:rPr>
              <a:t>1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-+ </a:t>
            </a:r>
            <a:r>
              <a:rPr lang="en-US" sz="2400" dirty="0" smtClean="0">
                <a:solidFill>
                  <a:srgbClr val="000090"/>
                </a:solidFill>
              </a:rPr>
              <a:t>wave. They did not have enough data to extract a resonance description from their data.</a:t>
            </a:r>
          </a:p>
          <a:p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085850"/>
            <a:ext cx="4216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0" y="1131054"/>
            <a:ext cx="4749800" cy="2717800"/>
          </a:xfrm>
          <a:prstGeom prst="rect">
            <a:avLst/>
          </a:prstGeom>
        </p:spPr>
      </p:pic>
      <p:pic>
        <p:nvPicPr>
          <p:cNvPr id="3" name="Picture 2" descr="fig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92" y="5086350"/>
            <a:ext cx="45720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184" y="2118949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7948" y="1751290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5982" y="2744334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694" y="2674620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540" y="17512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521987" y="1381958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1213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3745" y="4717018"/>
            <a:ext cx="132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Δφ(2</a:t>
            </a:r>
            <a:r>
              <a:rPr lang="en-US" baseline="30000" dirty="0" smtClean="0"/>
              <a:t>++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7388" y="46037"/>
            <a:ext cx="35862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77" y="1174674"/>
            <a:ext cx="2683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1664±8±10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185±25±38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in both natural and </a:t>
            </a:r>
          </a:p>
          <a:p>
            <a:r>
              <a:rPr lang="en-US" dirty="0" smtClean="0"/>
              <a:t>unnatural 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unnatural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777" y="3848854"/>
            <a:ext cx="2511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227" y="692368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(~145,000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16" y="5849543"/>
            <a:ext cx="411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Dashed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55370" y="95840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6" y="215900"/>
            <a:ext cx="3505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9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35</a:t>
            </a:fld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2367" y="33119"/>
            <a:ext cx="33962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VES Experiment</a:t>
            </a:r>
          </a:p>
        </p:txBody>
      </p:sp>
      <p:pic>
        <p:nvPicPr>
          <p:cNvPr id="3" name="Picture 2" descr="fig17_ves_b1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42" y="1309100"/>
            <a:ext cx="7620000" cy="236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181" y="3886200"/>
            <a:ext cx="8614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VES reported an observation of 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>
                <a:solidFill>
                  <a:srgbClr val="000090"/>
                </a:solidFill>
              </a:rPr>
              <a:t>(1600) decaying to b</a:t>
            </a:r>
            <a:r>
              <a:rPr lang="en-US" sz="2400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p. 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Where they find m~1.56GeV and 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~0.34 </a:t>
            </a:r>
            <a:r>
              <a:rPr lang="en-US" sz="2400" dirty="0" err="1" smtClean="0">
                <a:solidFill>
                  <a:srgbClr val="000090"/>
                </a:solidFill>
                <a:cs typeface="Symbol" charset="2"/>
              </a:rPr>
              <a:t>GeV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. They made no comment on the higher-mass region where E852 reported a 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>
                <a:solidFill>
                  <a:srgbClr val="000090"/>
                </a:solidFill>
                <a:cs typeface="Symbol" charset="2"/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(2000).</a:t>
            </a:r>
            <a:endParaRPr lang="en-US" sz="2400" dirty="0">
              <a:solidFill>
                <a:srgbClr val="000090"/>
              </a:solidFill>
              <a:cs typeface="Symbol" charset="2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55600"/>
            <a:ext cx="36957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9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DepFit_Label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" y="892175"/>
            <a:ext cx="7040880" cy="544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026" y="1034726"/>
            <a:ext cx="8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02511" y="2313406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240" y="3640212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81430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009544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69013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76061" y="1030923"/>
            <a:ext cx="3167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(1600)→f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1709±24±41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= 403±80±115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76062" y="3238345"/>
            <a:ext cx="3049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π</a:t>
            </a:r>
            <a:r>
              <a:rPr lang="en-US" baseline="-25000" dirty="0" smtClean="0"/>
              <a:t>1</a:t>
            </a:r>
            <a:r>
              <a:rPr lang="en-US" dirty="0" smtClean="0"/>
              <a:t>(2000)→f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2001±30±92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= 333±52±49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1070" y="5526378"/>
            <a:ext cx="397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Red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76061" y="630813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(~69000 Events)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881" y="4932554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87388" y="46037"/>
            <a:ext cx="358623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E852 Experiment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06" y="77787"/>
            <a:ext cx="39370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37</a:t>
            </a:fld>
            <a:endParaRPr lang="en-US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pic>
        <p:nvPicPr>
          <p:cNvPr id="2" name="Picture 1" descr="fig18_ves_f1p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8" y="837655"/>
            <a:ext cx="7067550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367" y="33119"/>
            <a:ext cx="33962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</a:rPr>
              <a:t>VES Experiment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" y="3641249"/>
            <a:ext cx="8101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VES reported an observation of </a:t>
            </a:r>
            <a:r>
              <a:rPr lang="en-US" sz="2400" dirty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>
                <a:solidFill>
                  <a:srgbClr val="000090"/>
                </a:solidFill>
              </a:rPr>
              <a:t>1</a:t>
            </a:r>
            <a:r>
              <a:rPr lang="en-US" sz="2400" dirty="0">
                <a:solidFill>
                  <a:srgbClr val="000090"/>
                </a:solidFill>
              </a:rPr>
              <a:t>(1600) decaying to </a:t>
            </a:r>
            <a:r>
              <a:rPr lang="en-US" sz="2400" dirty="0" smtClean="0">
                <a:solidFill>
                  <a:srgbClr val="000090"/>
                </a:solidFill>
              </a:rPr>
              <a:t>f</a:t>
            </a:r>
            <a:r>
              <a:rPr lang="en-US" sz="2400" baseline="-25000" dirty="0" smtClean="0">
                <a:solidFill>
                  <a:srgbClr val="000090"/>
                </a:solidFill>
              </a:rPr>
              <a:t>1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dirty="0">
                <a:solidFill>
                  <a:srgbClr val="000090"/>
                </a:solidFill>
                <a:latin typeface="Symbol" charset="2"/>
                <a:cs typeface="Symbol" charset="2"/>
              </a:rPr>
              <a:t>. </a:t>
            </a:r>
            <a:r>
              <a:rPr lang="en-US" sz="2400" dirty="0">
                <a:solidFill>
                  <a:srgbClr val="000090"/>
                </a:solidFill>
                <a:cs typeface="Symbol" charset="2"/>
              </a:rPr>
              <a:t>Where they find m~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1.64GeV </a:t>
            </a:r>
            <a:r>
              <a:rPr lang="en-US" sz="2400" dirty="0">
                <a:solidFill>
                  <a:srgbClr val="000090"/>
                </a:solidFill>
                <a:cs typeface="Symbol" charset="2"/>
              </a:rPr>
              <a:t>and </a:t>
            </a:r>
            <a:r>
              <a:rPr lang="en-US" sz="2400" dirty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>
                <a:solidFill>
                  <a:srgbClr val="000090"/>
                </a:solidFill>
                <a:cs typeface="Symbol" charset="2"/>
              </a:rPr>
              <a:t>~</a:t>
            </a:r>
            <a:r>
              <a:rPr lang="en-US" sz="2400" dirty="0" smtClean="0">
                <a:solidFill>
                  <a:srgbClr val="000090"/>
                </a:solidFill>
                <a:cs typeface="Symbol" charset="2"/>
              </a:rPr>
              <a:t>0.24 </a:t>
            </a:r>
            <a:r>
              <a:rPr lang="en-US" sz="2400" dirty="0" err="1">
                <a:solidFill>
                  <a:srgbClr val="000090"/>
                </a:solidFill>
                <a:cs typeface="Symbol" charset="2"/>
              </a:rPr>
              <a:t>GeV</a:t>
            </a:r>
            <a:r>
              <a:rPr lang="en-US" sz="2400" dirty="0">
                <a:solidFill>
                  <a:srgbClr val="000090"/>
                </a:solidFill>
                <a:cs typeface="Symbol" charset="2"/>
              </a:rPr>
              <a:t>. They made no comment on the higher-mass region where E852 reported a </a:t>
            </a:r>
            <a:r>
              <a:rPr lang="en-US" sz="2400" dirty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>
                <a:solidFill>
                  <a:srgbClr val="000090"/>
                </a:solidFill>
                <a:cs typeface="Symbol" charset="2"/>
              </a:rPr>
              <a:t>1</a:t>
            </a:r>
            <a:r>
              <a:rPr lang="en-US" sz="2400" dirty="0">
                <a:solidFill>
                  <a:srgbClr val="000090"/>
                </a:solidFill>
                <a:cs typeface="Symbol" charset="2"/>
              </a:rPr>
              <a:t>(2000).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16" y="165100"/>
            <a:ext cx="4127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0165" y="977191"/>
            <a:ext cx="861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at LEAR. Finally, there is </a:t>
            </a:r>
            <a:r>
              <a:rPr lang="en-US" sz="1600" b="1" dirty="0" smtClean="0"/>
              <a:t>CLEO-c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and 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result. There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are results from the </a:t>
            </a:r>
            <a:r>
              <a:rPr lang="en-US" sz="1600" b="1" dirty="0" smtClean="0"/>
              <a:t>COMPASS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experiment at CERN.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 descr="fig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4" y="2467219"/>
            <a:ext cx="3033395" cy="2461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3605" y="3438451"/>
            <a:ext cx="2548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E852:        18 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VES           37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endParaRPr lang="en-US" dirty="0" smtClean="0"/>
          </a:p>
          <a:p>
            <a:r>
              <a:rPr lang="en-US" dirty="0" smtClean="0"/>
              <a:t>COMPASS:160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438451"/>
            <a:ext cx="21209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4077808"/>
            <a:ext cx="1473200" cy="190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500" y="4578796"/>
            <a:ext cx="1701800" cy="190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325" y="5058015"/>
            <a:ext cx="31242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5757" y="2879516"/>
            <a:ext cx="2436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pple Casual"/>
              </a:rPr>
              <a:t>Diffractive production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519" y="5375515"/>
            <a:ext cx="1893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M: spin projection</a:t>
            </a:r>
          </a:p>
          <a:p>
            <a:r>
              <a:rPr lang="en-US" dirty="0" smtClean="0"/>
              <a:t>    : reflectivity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8" y="5765800"/>
            <a:ext cx="139700" cy="165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24200" y="5442634"/>
            <a:ext cx="40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Natural-parity-exchange:    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Unnatural-parity-exchange:  J</a:t>
            </a:r>
            <a:r>
              <a:rPr lang="en-US" baseline="30000" dirty="0" smtClean="0"/>
              <a:t>P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06090"/>
            <a:ext cx="1479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4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9992" y="615553"/>
            <a:ext cx="759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1600" dirty="0" smtClean="0"/>
              <a:t>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168±20+150-12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E852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’π    1597±10+45-10     340±40±50  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E852,VES,CLEO-c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185±25±38                0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E852,VES,CBAR</a:t>
            </a:r>
          </a:p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1709±24±41          403±80±115    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E852,VES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1660 ±10+64-0      269±21+42-64          1</a:t>
            </a:r>
            <a:r>
              <a:rPr lang="en-US" sz="16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COMPASS</a:t>
            </a:r>
            <a:endParaRPr lang="en-US" sz="1600" dirty="0"/>
          </a:p>
        </p:txBody>
      </p:sp>
      <p:pic>
        <p:nvPicPr>
          <p:cNvPr id="9" name="Picture 6" descr="fig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4289"/>
            <a:ext cx="3744468" cy="2248281"/>
          </a:xfrm>
          <a:prstGeom prst="rect">
            <a:avLst/>
          </a:prstGeom>
          <a:noFill/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23768"/>
            <a:ext cx="495300" cy="329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318" y="2523768"/>
            <a:ext cx="396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Decay mode sensitive to model</a:t>
            </a:r>
            <a:endParaRPr lang="en-US" sz="2000" dirty="0"/>
          </a:p>
        </p:txBody>
      </p:sp>
      <p:pic>
        <p:nvPicPr>
          <p:cNvPr id="13" name="Picture 12" descr="t_0p1_1p0_zemach_42waves_tdep_30a_6w_nobgr2mp_6_compass_prl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250" y="2529974"/>
            <a:ext cx="2880360" cy="2159000"/>
          </a:xfrm>
          <a:prstGeom prst="rect">
            <a:avLst/>
          </a:prstGeom>
        </p:spPr>
      </p:pic>
      <p:pic>
        <p:nvPicPr>
          <p:cNvPr id="14" name="Picture 13" descr="t_0p1_1p0_zemach_42waves_tdep_30a_6w_nobgr2mp_2_6_compass_prl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50" y="4699000"/>
            <a:ext cx="2880360" cy="2159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2901" y="3240421"/>
            <a:ext cx="19113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not in</a:t>
            </a:r>
          </a:p>
          <a:p>
            <a:r>
              <a:rPr lang="en-US" dirty="0" smtClean="0"/>
              <a:t>COMPASS</a:t>
            </a:r>
          </a:p>
          <a:p>
            <a:endParaRPr lang="en-US" dirty="0" smtClean="0"/>
          </a:p>
          <a:p>
            <a:r>
              <a:rPr lang="en-US" dirty="0" smtClean="0"/>
              <a:t>Exactly the same mass and width as the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1443" y="4949170"/>
            <a:ext cx="952500" cy="266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548257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Confused production in E852??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4540" y="5894685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This is consistent with a hybrid meson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395801" y="4162062"/>
            <a:ext cx="252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</a:t>
            </a:r>
            <a:r>
              <a:rPr lang="en-US" dirty="0" err="1" smtClean="0"/>
              <a:t>nonets</a:t>
            </a:r>
            <a:r>
              <a:rPr lang="en-US" dirty="0" smtClean="0"/>
              <a:t> predicted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46021" y="1202962"/>
            <a:ext cx="2656301" cy="2959100"/>
            <a:chOff x="5227628" y="3272041"/>
            <a:chExt cx="2656301" cy="2959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1629" y="3272041"/>
              <a:ext cx="1714500" cy="29591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196495" y="5323488"/>
              <a:ext cx="1509634" cy="35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329" y="4902984"/>
              <a:ext cx="355600" cy="2794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462" y="4187898"/>
              <a:ext cx="279400" cy="2032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29" y="4534819"/>
              <a:ext cx="342900" cy="203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27628" y="4718318"/>
              <a:ext cx="86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2.0GeV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0" y="5323488"/>
              <a:ext cx="50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r>
                <a:rPr lang="en-US" sz="2400" baseline="30000" dirty="0" smtClean="0"/>
                <a:t>+-</a:t>
              </a:r>
              <a:endParaRPr lang="en-US" sz="2400" baseline="30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6949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+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251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-+</a:t>
              </a:r>
              <a:endParaRPr lang="en-US" sz="2400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7628" y="3844221"/>
              <a:ext cx="8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2.5Gev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6654" y="1673008"/>
            <a:ext cx="62217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``Constituent gluon’’ behaves like it has J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PC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= 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+-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Mass ~ 1-1.5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GeV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Lightest hybrid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 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--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(0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,1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, 2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-+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The 0+- and two 2+- exotic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also a second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000" b="1" baseline="30000" dirty="0" smtClean="0">
                <a:solidFill>
                  <a:schemeClr val="accent6">
                    <a:lumMod val="75000"/>
                  </a:schemeClr>
                </a:solidFill>
              </a:rPr>
              <a:t>+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nonet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 p-wave meson plus a ``gluon’’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9083" y="738485"/>
            <a:ext cx="2975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</a:t>
            </a:r>
            <a:r>
              <a:rPr lang="en-US" dirty="0" smtClean="0"/>
              <a:t>. Rev</a:t>
            </a:r>
            <a:r>
              <a:rPr lang="en-US" dirty="0"/>
              <a:t>. D84 (2011) 074023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</a:t>
            </a:fld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Spectroscopy and QCD</a:t>
            </a:r>
            <a:endParaRPr lang="en-US" sz="3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968093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015" y="996386"/>
            <a:ext cx="7115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E852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E852</a:t>
            </a:r>
            <a:endParaRPr lang="en-US" dirty="0"/>
          </a:p>
        </p:txBody>
      </p:sp>
      <p:pic>
        <p:nvPicPr>
          <p:cNvPr id="8" name="Picture 7" descr="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60271"/>
            <a:ext cx="4749800" cy="271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06179" y="2771162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06179" y="2401830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48212" y="2771162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48212" y="3140494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02200" y="2260271"/>
            <a:ext cx="330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50580" y="1940165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Need two J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PC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=1</a:t>
            </a:r>
            <a:r>
              <a:rPr lang="en-US" sz="2400" baseline="300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-+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pple Casual"/>
              </a:rPr>
              <a:t> states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156022"/>
            <a:ext cx="80371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pple Casual"/>
              </a:rPr>
              <a:t>Seen in one experiment with low statistics It needs confirmation. If this exists, it is also a good candidate for an exotic hybrid meson.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pple Casu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51502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880" y="2622713"/>
            <a:ext cx="684375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 168±20+150-12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  1660 ±10+64-0          269±21+42-64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09910"/>
            <a:ext cx="169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(2015)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5880" y="5063688"/>
            <a:ext cx="6843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69989"/>
            <a:ext cx="169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π</a:t>
            </a:r>
            <a:r>
              <a:rPr lang="en-US" sz="28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5880" y="897118"/>
            <a:ext cx="7294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1400                           310      seen in          annihilation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1818047"/>
            <a:ext cx="444500" cy="279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" y="0"/>
            <a:ext cx="724384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2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1639" y="0"/>
            <a:ext cx="28457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0090"/>
                </a:solidFill>
                <a:latin typeface="+mj-lt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61133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CC0099"/>
                  </a:solidFill>
                </a:rPr>
                <a:t>K</a:t>
              </a:r>
              <a:r>
                <a:rPr lang="en-US" b="1" baseline="-25000" dirty="0">
                  <a:solidFill>
                    <a:srgbClr val="CC0099"/>
                  </a:solidFill>
                </a:rPr>
                <a:t>1</a:t>
              </a:r>
              <a:r>
                <a:rPr lang="en-US" dirty="0">
                  <a:solidFill>
                    <a:srgbClr val="CC0099"/>
                  </a:solidFill>
                </a:rPr>
                <a:t>  I</a:t>
              </a:r>
              <a:r>
                <a:rPr lang="en-US" b="1" baseline="30000" dirty="0">
                  <a:solidFill>
                    <a:srgbClr val="CC0099"/>
                  </a:solidFill>
                </a:rPr>
                <a:t>G</a:t>
              </a:r>
              <a:r>
                <a:rPr lang="en-US" dirty="0">
                  <a:solidFill>
                    <a:srgbClr val="CC0099"/>
                  </a:solidFill>
                </a:rPr>
                <a:t>(J</a:t>
              </a:r>
              <a:r>
                <a:rPr lang="en-US" b="1" baseline="30000" dirty="0">
                  <a:solidFill>
                    <a:srgbClr val="CC0099"/>
                  </a:solidFill>
                </a:rPr>
                <a:t>PC</a:t>
              </a:r>
              <a:r>
                <a:rPr lang="en-US" dirty="0">
                  <a:solidFill>
                    <a:srgbClr val="CC0099"/>
                  </a:solidFill>
                </a:rPr>
                <a:t>)= </a:t>
              </a:r>
              <a:r>
                <a:rPr lang="en-US" sz="3200" dirty="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 dirty="0">
                  <a:solidFill>
                    <a:srgbClr val="CC0099"/>
                  </a:solidFill>
                </a:rPr>
                <a:t> (1</a:t>
              </a:r>
              <a:r>
                <a:rPr lang="en-US" b="1" baseline="30000" dirty="0">
                  <a:solidFill>
                    <a:srgbClr val="CC0099"/>
                  </a:solidFill>
                </a:rPr>
                <a:t>-</a:t>
              </a:r>
              <a:r>
                <a:rPr lang="en-US" dirty="0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32046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nonets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, η’</a:t>
            </a:r>
            <a:r>
              <a:rPr lang="en-US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645611" y="4898464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h</a:t>
            </a:r>
            <a:r>
              <a:rPr lang="en-US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en-US" sz="2000" dirty="0" smtClean="0"/>
              <a:t>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2635" y="4632220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  <p:sp>
        <p:nvSpPr>
          <p:cNvPr id="33" name="Right Brace 32"/>
          <p:cNvSpPr/>
          <p:nvPr/>
        </p:nvSpPr>
        <p:spPr>
          <a:xfrm>
            <a:off x="5111276" y="4531000"/>
            <a:ext cx="253681" cy="1077218"/>
          </a:xfrm>
          <a:prstGeom prst="rightBrace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343603" y="4484833"/>
            <a:ext cx="3924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What are the mixing angles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between the isoscalar states?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305878" y="1600200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305878" y="2276856"/>
            <a:ext cx="237744" cy="23774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38" y="2178050"/>
            <a:ext cx="1320800" cy="368300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138" y="1492250"/>
            <a:ext cx="1320800" cy="3683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384358" y="2865438"/>
            <a:ext cx="175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Apple Casual"/>
              </a:rPr>
              <a:t>Lattice shows two </a:t>
            </a:r>
            <a:r>
              <a:rPr lang="en-US" sz="2000" dirty="0" err="1" smtClean="0">
                <a:solidFill>
                  <a:srgbClr val="008000"/>
                </a:solidFill>
                <a:latin typeface="Apple Casual"/>
              </a:rPr>
              <a:t>nonets</a:t>
            </a:r>
            <a:r>
              <a:rPr lang="en-US" sz="2000" dirty="0" smtClean="0">
                <a:solidFill>
                  <a:srgbClr val="008000"/>
                </a:solidFill>
                <a:latin typeface="Apple Casual"/>
              </a:rPr>
              <a:t> here.</a:t>
            </a:r>
            <a:endParaRPr lang="en-US" sz="2000" dirty="0">
              <a:solidFill>
                <a:srgbClr val="008000"/>
              </a:solidFill>
              <a:latin typeface="Apple Casu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3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4107392" cy="569757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BES III in Beijing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6" name="Picture 5" descr="b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85" y="1444532"/>
            <a:ext cx="6464300" cy="4660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18" y="342501"/>
            <a:ext cx="2983049" cy="6696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97266" y="1062965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Running 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4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1243013" y="128588"/>
            <a:ext cx="7416800" cy="5862637"/>
            <a:chOff x="783" y="81"/>
            <a:chExt cx="4672" cy="3693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783" y="819"/>
              <a:ext cx="3840" cy="2955"/>
              <a:chOff x="864" y="820"/>
              <a:chExt cx="4224" cy="2955"/>
            </a:xfrm>
          </p:grpSpPr>
          <p:pic>
            <p:nvPicPr>
              <p:cNvPr id="41988" name="Picture 4" descr="6_GeV_Racetrack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820"/>
                <a:ext cx="4224" cy="2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989" name="AutoShape 5"/>
              <p:cNvSpPr>
                <a:spLocks noChangeArrowheads="1"/>
              </p:cNvSpPr>
              <p:nvPr/>
            </p:nvSpPr>
            <p:spPr bwMode="auto">
              <a:xfrm rot="5400000">
                <a:off x="3120" y="1746"/>
                <a:ext cx="336" cy="240"/>
              </a:xfrm>
              <a:prstGeom prst="parallelogram">
                <a:avLst>
                  <a:gd name="adj" fmla="val 47911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41990" name="Picture 6" descr="12_GeV_mods_Arc-10_overl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76"/>
              <a:ext cx="1940" cy="1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12_GeV_mods_HallD-beamline_overl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3" y="544"/>
              <a:ext cx="554" cy="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2" name="Picture 8" descr="12_GeV_mods_NL-cryomodules_overl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3" name="Picture 9" descr="12_GeV_mods_SL-cryomodules_overl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2864" y="1437"/>
              <a:ext cx="574" cy="534"/>
              <a:chOff x="3146" y="1440"/>
              <a:chExt cx="632" cy="534"/>
            </a:xfrm>
          </p:grpSpPr>
          <p:sp>
            <p:nvSpPr>
              <p:cNvPr id="41995" name="Text Box 11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6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CHL-2</a:t>
                </a:r>
              </a:p>
            </p:txBody>
          </p:sp>
          <p:grpSp>
            <p:nvGrpSpPr>
              <p:cNvPr id="41996" name="Group 12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41997" name="Picture 13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998" name="Picture 14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41999" name="Group 15"/>
            <p:cNvGrpSpPr>
              <a:grpSpLocks/>
            </p:cNvGrpSpPr>
            <p:nvPr/>
          </p:nvGrpSpPr>
          <p:grpSpPr bwMode="auto">
            <a:xfrm>
              <a:off x="3449" y="81"/>
              <a:ext cx="859" cy="606"/>
              <a:chOff x="3792" y="74"/>
              <a:chExt cx="945" cy="606"/>
            </a:xfrm>
          </p:grpSpPr>
          <p:pic>
            <p:nvPicPr>
              <p:cNvPr id="42000" name="Picture 16" descr="12_GeV_mods_Hall-D_overla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001" name="AutoShape 17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3694" y="361"/>
              <a:ext cx="276" cy="130"/>
            </a:xfrm>
            <a:custGeom>
              <a:avLst/>
              <a:gdLst>
                <a:gd name="T0" fmla="*/ 0 w 304"/>
                <a:gd name="T1" fmla="*/ 130 h 130"/>
                <a:gd name="T2" fmla="*/ 14 w 304"/>
                <a:gd name="T3" fmla="*/ 108 h 130"/>
                <a:gd name="T4" fmla="*/ 28 w 304"/>
                <a:gd name="T5" fmla="*/ 122 h 130"/>
                <a:gd name="T6" fmla="*/ 44 w 304"/>
                <a:gd name="T7" fmla="*/ 128 h 130"/>
                <a:gd name="T8" fmla="*/ 53 w 304"/>
                <a:gd name="T9" fmla="*/ 107 h 130"/>
                <a:gd name="T10" fmla="*/ 72 w 304"/>
                <a:gd name="T11" fmla="*/ 99 h 130"/>
                <a:gd name="T12" fmla="*/ 88 w 304"/>
                <a:gd name="T13" fmla="*/ 106 h 130"/>
                <a:gd name="T14" fmla="*/ 94 w 304"/>
                <a:gd name="T15" fmla="*/ 88 h 130"/>
                <a:gd name="T16" fmla="*/ 96 w 304"/>
                <a:gd name="T17" fmla="*/ 82 h 130"/>
                <a:gd name="T18" fmla="*/ 112 w 304"/>
                <a:gd name="T19" fmla="*/ 84 h 130"/>
                <a:gd name="T20" fmla="*/ 128 w 304"/>
                <a:gd name="T21" fmla="*/ 88 h 130"/>
                <a:gd name="T22" fmla="*/ 146 w 304"/>
                <a:gd name="T23" fmla="*/ 60 h 130"/>
                <a:gd name="T24" fmla="*/ 152 w 304"/>
                <a:gd name="T25" fmla="*/ 62 h 130"/>
                <a:gd name="T26" fmla="*/ 158 w 304"/>
                <a:gd name="T27" fmla="*/ 66 h 130"/>
                <a:gd name="T28" fmla="*/ 170 w 304"/>
                <a:gd name="T29" fmla="*/ 70 h 130"/>
                <a:gd name="T30" fmla="*/ 192 w 304"/>
                <a:gd name="T31" fmla="*/ 38 h 130"/>
                <a:gd name="T32" fmla="*/ 214 w 304"/>
                <a:gd name="T33" fmla="*/ 54 h 130"/>
                <a:gd name="T34" fmla="*/ 236 w 304"/>
                <a:gd name="T35" fmla="*/ 24 h 130"/>
                <a:gd name="T36" fmla="*/ 254 w 304"/>
                <a:gd name="T37" fmla="*/ 34 h 130"/>
                <a:gd name="T38" fmla="*/ 266 w 304"/>
                <a:gd name="T39" fmla="*/ 38 h 130"/>
                <a:gd name="T40" fmla="*/ 286 w 304"/>
                <a:gd name="T41" fmla="*/ 10 h 130"/>
                <a:gd name="T42" fmla="*/ 304 w 304"/>
                <a:gd name="T4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2003" name="Group 19"/>
            <p:cNvGrpSpPr>
              <a:grpSpLocks/>
            </p:cNvGrpSpPr>
            <p:nvPr/>
          </p:nvGrpSpPr>
          <p:grpSpPr bwMode="auto">
            <a:xfrm>
              <a:off x="4145" y="528"/>
              <a:ext cx="1310" cy="732"/>
              <a:chOff x="4560" y="528"/>
              <a:chExt cx="1440" cy="732"/>
            </a:xfrm>
          </p:grpSpPr>
          <p:sp>
            <p:nvSpPr>
              <p:cNvPr id="42004" name="Text Box 20"/>
              <p:cNvSpPr txBox="1">
                <a:spLocks noChangeArrowheads="1"/>
              </p:cNvSpPr>
              <p:nvPr/>
            </p:nvSpPr>
            <p:spPr bwMode="auto">
              <a:xfrm>
                <a:off x="4704" y="528"/>
                <a:ext cx="1296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Upgrade magnets and power supplies</a:t>
                </a:r>
              </a:p>
            </p:txBody>
          </p:sp>
          <p:pic>
            <p:nvPicPr>
              <p:cNvPr id="42005" name="Picture 21" descr="12_GeV_mods_arrow_overlay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864"/>
                <a:ext cx="306" cy="3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200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503863" cy="604838"/>
          </a:xfrm>
        </p:spPr>
        <p:txBody>
          <a:bodyPr/>
          <a:lstStyle/>
          <a:p>
            <a:r>
              <a:rPr lang="en-US" sz="3200" b="1" dirty="0">
                <a:solidFill>
                  <a:srgbClr val="000090"/>
                </a:solidFill>
              </a:rPr>
              <a:t>Jefferson Lab Upgrade</a:t>
            </a:r>
          </a:p>
        </p:txBody>
      </p:sp>
      <p:pic>
        <p:nvPicPr>
          <p:cNvPr id="42008" name="Picture 24" descr="jlabsi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52950"/>
            <a:ext cx="29654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96850" y="604838"/>
            <a:ext cx="40873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66FF"/>
                </a:solidFill>
              </a:rPr>
              <a:t>340M</a:t>
            </a:r>
            <a:r>
              <a:rPr lang="en-US" sz="2200" dirty="0">
                <a:solidFill>
                  <a:srgbClr val="6666FF"/>
                </a:solidFill>
              </a:rPr>
              <a:t>$ DOE finished in </a:t>
            </a:r>
            <a:r>
              <a:rPr lang="en-US" sz="2200" dirty="0" smtClean="0">
                <a:solidFill>
                  <a:srgbClr val="6666FF"/>
                </a:solidFill>
              </a:rPr>
              <a:t>2017</a:t>
            </a:r>
            <a:endParaRPr lang="en-US" sz="2200" dirty="0">
              <a:solidFill>
                <a:srgbClr val="6666FF"/>
              </a:solidFill>
            </a:endParaRPr>
          </a:p>
          <a:p>
            <a:r>
              <a:rPr lang="en-US" sz="2200" dirty="0">
                <a:solidFill>
                  <a:srgbClr val="6666FF"/>
                </a:solidFill>
              </a:rPr>
              <a:t>       (I started in 1997)</a:t>
            </a:r>
            <a:r>
              <a:rPr lang="en-US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31" y="107576"/>
            <a:ext cx="5386304" cy="72126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GlueX Experiment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8" name="Picture 7" descr="detector_labels_noplu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6" y="1444532"/>
            <a:ext cx="8032750" cy="5009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75" y="2581190"/>
            <a:ext cx="277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Photo Production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68" y="34027"/>
            <a:ext cx="5172635" cy="7168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The GlueX Program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68" y="2207857"/>
            <a:ext cx="8900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								      Phase I  Phase II  Phase III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IV</a:t>
            </a:r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Duration (PAC Days)                               </a:t>
            </a:r>
            <a:r>
              <a:rPr lang="en-US" dirty="0" smtClean="0">
                <a:solidFill>
                  <a:srgbClr val="0000FF"/>
                </a:solidFill>
              </a:rPr>
              <a:t>30           30           60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Date of running (nominal)                    </a:t>
            </a:r>
            <a:r>
              <a:rPr lang="en-US" dirty="0" smtClean="0">
                <a:solidFill>
                  <a:srgbClr val="0000FF"/>
                </a:solidFill>
              </a:rPr>
              <a:t>2014       2015      2016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2017+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Minimum electron energy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            </a:t>
            </a:r>
            <a:r>
              <a:rPr lang="en-US" dirty="0" smtClean="0">
                <a:solidFill>
                  <a:srgbClr val="0000FF"/>
                </a:solidFill>
              </a:rPr>
              <a:t>&lt;10           11           12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Average photon flux 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Symbol"/>
              </a:rPr>
              <a:t>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/s)                        </a:t>
            </a:r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        10</a:t>
            </a:r>
            <a:r>
              <a:rPr lang="en-US" baseline="30000" dirty="0" smtClean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</a:rPr>
              <a:t>          10</a:t>
            </a:r>
            <a:r>
              <a:rPr lang="en-US" baseline="30000" dirty="0" smtClean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rgbClr val="0000FF"/>
                </a:solidFill>
              </a:rPr>
              <a:t>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5x10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Average beam current (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                </a:t>
            </a:r>
            <a:r>
              <a:rPr lang="en-US" dirty="0" smtClean="0">
                <a:solidFill>
                  <a:srgbClr val="0000FF"/>
                </a:solidFill>
              </a:rPr>
              <a:t>50-200     220         220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1100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Maximum beam emittance (mm-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Symbol"/>
              </a:rPr>
              <a:t>m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       </a:t>
            </a:r>
            <a:r>
              <a:rPr lang="en-US" dirty="0" smtClean="0">
                <a:solidFill>
                  <a:srgbClr val="0000FF"/>
                </a:solidFill>
              </a:rPr>
              <a:t>50           20           10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Level-1 (hardware) trigger rate (kHz)       </a:t>
            </a:r>
            <a:r>
              <a:rPr lang="en-US" dirty="0" smtClean="0">
                <a:solidFill>
                  <a:srgbClr val="0000FF"/>
                </a:solidFill>
              </a:rPr>
              <a:t>2          20            20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200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Raw Data Volume (TB)                          </a:t>
            </a:r>
            <a:r>
              <a:rPr lang="en-US" dirty="0" smtClean="0">
                <a:solidFill>
                  <a:srgbClr val="0000FF"/>
                </a:solidFill>
              </a:rPr>
              <a:t>60          600         1200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023" y="990059"/>
            <a:ext cx="7289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Key enhancements for Phase IV running: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Implementation of the level-3 (software) trigger.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An order of magnitude more statistics than Phases I-III.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2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23" y="107576"/>
            <a:ext cx="4390878" cy="60362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PANDA @ FAIR</a:t>
            </a:r>
            <a:endParaRPr lang="en-US" sz="3200" b="1" dirty="0">
              <a:solidFill>
                <a:srgbClr val="000090"/>
              </a:solidFill>
            </a:endParaRPr>
          </a:p>
        </p:txBody>
      </p:sp>
      <p:pic>
        <p:nvPicPr>
          <p:cNvPr id="6" name="Picture 5" descr="panda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765" y="1193128"/>
            <a:ext cx="5525072" cy="508254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37" y="378751"/>
            <a:ext cx="2590800" cy="457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" y="1425333"/>
            <a:ext cx="606884" cy="443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3758" y="1470569"/>
            <a:ext cx="163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States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7794" y="2145442"/>
            <a:ext cx="175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Glueballs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122" y="5731711"/>
            <a:ext cx="3067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Physics in 2019?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700" y="126424"/>
            <a:ext cx="3577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90"/>
                </a:solidFill>
              </a:rPr>
              <a:t>Future Prospects</a:t>
            </a:r>
            <a:endParaRPr lang="en-US" sz="32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800" y="1295400"/>
            <a:ext cx="7569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COMPASS at CERN collected a large data set in 2009. Analysis is underway.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BES III in China has been running for over a year. Analysis on </a:t>
            </a:r>
            <a:r>
              <a:rPr lang="en-US" dirty="0" err="1" smtClean="0"/>
              <a:t>χdecays</a:t>
            </a:r>
            <a:r>
              <a:rPr lang="en-US" dirty="0" smtClean="0"/>
              <a:t> are looking for light-quark exotics.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GlueX at Jefferson Lab will use photo-production to look for exotic mesons at Jefferson Lab. First physics in 2015.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CLAS12 at Jefferson Lab will look at low-multiplicity final states in very-low Q**2 reactions, </a:t>
            </a:r>
            <a:r>
              <a:rPr lang="en-US" smtClean="0"/>
              <a:t>physics in 2018.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PANDA at GSI will use antiprotons to search for charmed hybrid states physics in 2019.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7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05399" y="3063756"/>
            <a:ext cx="524436" cy="69059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13274" y="3063756"/>
            <a:ext cx="671217" cy="124342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3783-309C-4A4B-B0B9-E5F80CEE8FBB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 descr="spectrum_realsiz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6" y="1435613"/>
            <a:ext cx="4806696" cy="23261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8049" y="2491576"/>
            <a:ext cx="2656301" cy="2959100"/>
            <a:chOff x="5227628" y="3272041"/>
            <a:chExt cx="2656301" cy="2959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1629" y="3272041"/>
              <a:ext cx="1714500" cy="29591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196495" y="5323488"/>
              <a:ext cx="1509634" cy="358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8329" y="4902984"/>
              <a:ext cx="355600" cy="2794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2462" y="4187898"/>
              <a:ext cx="279400" cy="2032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029" y="4534819"/>
              <a:ext cx="342900" cy="2032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227628" y="4718318"/>
              <a:ext cx="868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2.0GeV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0" y="5323488"/>
              <a:ext cx="5056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r>
                <a:rPr lang="en-US" sz="2400" baseline="30000" dirty="0" smtClean="0"/>
                <a:t>+-</a:t>
              </a:r>
              <a:endParaRPr lang="en-US" sz="2400" baseline="30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6949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</a:t>
              </a:r>
              <a:r>
                <a:rPr lang="en-US" sz="2400" baseline="30000" dirty="0" smtClean="0"/>
                <a:t>+</a:t>
              </a:r>
              <a:r>
                <a:rPr lang="en-US" sz="2400" baseline="30000" dirty="0"/>
                <a:t>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32513" y="5323488"/>
              <a:ext cx="5056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</a:t>
              </a:r>
              <a:r>
                <a:rPr lang="en-US" sz="2400" baseline="30000" dirty="0" smtClean="0"/>
                <a:t>-+</a:t>
              </a:r>
              <a:endParaRPr lang="en-US" sz="2400" baseline="30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7628" y="3844221"/>
              <a:ext cx="8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2.5Gev</a:t>
              </a:r>
              <a:endParaRPr lang="en-US" dirty="0"/>
            </a:p>
          </p:txBody>
        </p:sp>
      </p:grp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6604000" y="1144219"/>
            <a:ext cx="1993900" cy="822325"/>
            <a:chOff x="4160" y="520"/>
            <a:chExt cx="1256" cy="518"/>
          </a:xfrm>
        </p:grpSpPr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5"/>
            <p:cNvGrpSpPr>
              <a:grpSpLocks/>
            </p:cNvGrpSpPr>
            <p:nvPr/>
          </p:nvGrpSpPr>
          <p:grpSpPr bwMode="auto">
            <a:xfrm>
              <a:off x="4160" y="520"/>
              <a:ext cx="272" cy="518"/>
              <a:chOff x="760" y="1400"/>
              <a:chExt cx="272" cy="518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 flipV="1">
                <a:off x="904" y="1400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760" y="155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FFFF00"/>
                    </a:solidFill>
                  </a:rPr>
                  <a:t>q</a:t>
                </a:r>
              </a:p>
            </p:txBody>
          </p:sp>
        </p:grpSp>
        <p:grpSp>
          <p:nvGrpSpPr>
            <p:cNvPr id="39" name="Group 8"/>
            <p:cNvGrpSpPr>
              <a:grpSpLocks/>
            </p:cNvGrpSpPr>
            <p:nvPr/>
          </p:nvGrpSpPr>
          <p:grpSpPr bwMode="auto">
            <a:xfrm>
              <a:off x="5144" y="520"/>
              <a:ext cx="272" cy="518"/>
              <a:chOff x="1360" y="1416"/>
              <a:chExt cx="272" cy="518"/>
            </a:xfrm>
          </p:grpSpPr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V="1">
                <a:off x="1496" y="1416"/>
                <a:ext cx="0" cy="518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360" y="1552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>
                    <a:solidFill>
                      <a:srgbClr val="0000CC"/>
                    </a:solidFill>
                  </a:rPr>
                  <a:t>q</a:t>
                </a:r>
                <a:endParaRPr lang="en-US" baseline="3000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4704" y="984"/>
              <a:ext cx="144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2"/>
            <p:cNvSpPr>
              <a:spLocks noChangeShapeType="1"/>
            </p:cNvSpPr>
            <p:nvPr/>
          </p:nvSpPr>
          <p:spPr bwMode="auto">
            <a:xfrm>
              <a:off x="4752" y="648"/>
              <a:ext cx="168" cy="0"/>
            </a:xfrm>
            <a:prstGeom prst="line">
              <a:avLst/>
            </a:prstGeom>
            <a:noFill/>
            <a:ln w="25400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>
              <a:off x="4248" y="744"/>
              <a:ext cx="88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62"/>
          <p:cNvSpPr>
            <a:spLocks noChangeArrowheads="1"/>
          </p:cNvSpPr>
          <p:nvPr/>
        </p:nvSpPr>
        <p:spPr bwMode="auto">
          <a:xfrm>
            <a:off x="6286500" y="608808"/>
            <a:ext cx="2616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3366CC"/>
                </a:solidFill>
              </a:rPr>
              <a:t>Quarkonium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84491" cy="73970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Spectroscopy and QCD</a:t>
            </a:r>
            <a:endParaRPr lang="en-US" sz="36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381" y="897292"/>
            <a:ext cx="209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=396 MeV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457" y="3744250"/>
            <a:ext cx="53653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LQCD I=1 and light-quark I=0 states are on average 15% heavier than the physical states.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The LQCD s-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sbar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I=0 states are on average 5% heavier than the physical states.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3274" y="3937853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1.75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3274" y="3063756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2.20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23549" y="3063756"/>
            <a:ext cx="68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2.30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08" y="5366132"/>
            <a:ext cx="91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Might expect a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(1670),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(1800), </a:t>
            </a:r>
            <a:r>
              <a:rPr lang="en-US" sz="2400" dirty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(2200), b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(2200),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(2100),b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(2100),h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(2000),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Symbol" charset="2"/>
                <a:cs typeface="Symbol" charset="2"/>
              </a:rPr>
              <a:t>h</a:t>
            </a:r>
            <a:r>
              <a:rPr lang="en-US" sz="2400" baseline="-2500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’(2100),h</a:t>
            </a:r>
            <a:r>
              <a:rPr lang="en-US" sz="2400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’(2300),h</a:t>
            </a:r>
            <a:r>
              <a:rPr lang="en-US" sz="2400" baseline="-2500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’(2500).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77787" y="651108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193674" y="2218699"/>
            <a:ext cx="4915075" cy="4157164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f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dirty="0">
                <a:latin typeface="Comic Sans MS" pitchFamily="64" charset="0"/>
              </a:rPr>
              <a:t>a</a:t>
            </a:r>
            <a:r>
              <a:rPr lang="en-GB" sz="2400" baseline="-25000" dirty="0">
                <a:latin typeface="Comic Sans MS" pitchFamily="64" charset="0"/>
              </a:rPr>
              <a:t>1 </a:t>
            </a:r>
            <a:endParaRPr lang="en-GB" sz="2400" dirty="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Symbol" pitchFamily="16" charset="2"/>
              </a:rPr>
              <a:t>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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     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’</a:t>
            </a:r>
            <a:r>
              <a:rPr lang="en-GB" sz="2400" baseline="-25000" dirty="0" smtClean="0">
                <a:latin typeface="Comic Sans MS" pitchFamily="64" charset="0"/>
              </a:rPr>
              <a:t>1</a:t>
            </a:r>
            <a:r>
              <a:rPr lang="en-GB" sz="2400" dirty="0" smtClean="0">
                <a:latin typeface="Symbol" pitchFamily="16" charset="2"/>
              </a:rPr>
              <a:t>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GB" sz="2400" dirty="0" smtClean="0">
                <a:latin typeface="Comic Sans MS" pitchFamily="64" charset="0"/>
              </a:rPr>
              <a:t>,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a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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</a:t>
            </a:r>
            <a:r>
              <a:rPr lang="en-GB" sz="2400" dirty="0">
                <a:latin typeface="Symbol" pitchFamily="16" charset="2"/>
              </a:rPr>
              <a:t>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sz="2400" dirty="0">
                <a:latin typeface="Symbol" pitchFamily="16" charset="2"/>
              </a:rPr>
              <a:t>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</a:t>
            </a:r>
            <a:r>
              <a:rPr lang="en-GB" sz="2400" dirty="0">
                <a:latin typeface="Symbol" pitchFamily="16" charset="2"/>
              </a:rPr>
              <a:t>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2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(1270)K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baseline="-25000" dirty="0">
                <a:solidFill>
                  <a:srgbClr val="FF0000"/>
                </a:solidFill>
                <a:latin typeface="Symbol" pitchFamily="16" charset="2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(1270)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sz="2400" baseline="30000" dirty="0" smtClean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>
                <a:latin typeface="Comic Sans MS" pitchFamily="64" charset="0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latin typeface="Symbol" pitchFamily="16" charset="2"/>
              </a:rPr>
              <a:t></a:t>
            </a:r>
            <a:endParaRPr lang="en-GB" sz="2400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b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(1300)</a:t>
            </a:r>
            <a:r>
              <a:rPr lang="en-GB" sz="2400" dirty="0"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4" charset="0"/>
              </a:rPr>
              <a:t>b</a:t>
            </a:r>
            <a:r>
              <a:rPr lang="en-GB" sz="2400" baseline="-250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sz="2400" dirty="0">
                <a:latin typeface="Comic Sans MS" pitchFamily="64" charset="0"/>
              </a:rPr>
              <a:t> , 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</a:t>
            </a:r>
            <a:r>
              <a:rPr lang="en-GB" sz="2400" dirty="0" smtClean="0">
                <a:latin typeface="Symbol" pitchFamily="16" charset="2"/>
              </a:rPr>
              <a:t>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dirty="0" smtClean="0">
                <a:latin typeface="Comic Sans MS" pitchFamily="64" charset="0"/>
              </a:rPr>
              <a:t>’</a:t>
            </a:r>
            <a:r>
              <a:rPr lang="en-GB" sz="2400" baseline="-25000" dirty="0" smtClean="0">
                <a:latin typeface="Comic Sans MS" pitchFamily="64" charset="0"/>
              </a:rPr>
              <a:t>0 </a:t>
            </a:r>
            <a:r>
              <a:rPr lang="en-GB" sz="2400" dirty="0">
                <a:latin typeface="Symbol" pitchFamily="16" charset="2"/>
              </a:rPr>
              <a:t></a:t>
            </a:r>
            <a:r>
              <a:rPr lang="en-GB" sz="2400" dirty="0">
                <a:latin typeface="Comic Sans MS" pitchFamily="64" charset="0"/>
              </a:rPr>
              <a:t> </a:t>
            </a:r>
            <a:r>
              <a:rPr lang="en-GB" sz="2400" dirty="0" smtClean="0">
                <a:latin typeface="Symbol" pitchFamily="16" charset="2"/>
              </a:rPr>
              <a:t>K(1460)K</a:t>
            </a:r>
            <a:r>
              <a:rPr lang="en-GB" sz="2400" dirty="0" smtClean="0">
                <a:latin typeface="Comic Sans MS" pitchFamily="64" charset="0"/>
              </a:rPr>
              <a:t> </a:t>
            </a:r>
            <a:r>
              <a:rPr lang="en-GB" sz="2400" dirty="0">
                <a:latin typeface="Comic Sans MS" pitchFamily="64" charset="0"/>
              </a:rPr>
              <a:t>,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sz="2400" baseline="-25000" dirty="0" smtClean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4" charset="0"/>
              </a:rPr>
              <a:t>(1270)</a:t>
            </a:r>
            <a:r>
              <a:rPr lang="en-GB" sz="2400" dirty="0" smtClean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sz="2400" dirty="0" smtClean="0">
                <a:latin typeface="Comic Sans MS" pitchFamily="64" charset="0"/>
              </a:rPr>
              <a:t>, </a:t>
            </a:r>
            <a:r>
              <a:rPr lang="en-GB" sz="2400" dirty="0">
                <a:latin typeface="Comic Sans MS" pitchFamily="64" charset="0"/>
              </a:rPr>
              <a:t>h</a:t>
            </a:r>
            <a:r>
              <a:rPr lang="en-GB" sz="2400" baseline="-25000" dirty="0">
                <a:latin typeface="Comic Sans MS" pitchFamily="64" charset="0"/>
              </a:rPr>
              <a:t>1</a:t>
            </a:r>
            <a:r>
              <a:rPr lang="en-GB" sz="2400" dirty="0">
                <a:latin typeface="Symbol" pitchFamily="16" charset="2"/>
              </a:rPr>
              <a:t>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93674" y="1802046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4858466" y="2401998"/>
            <a:ext cx="170040" cy="3708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5629835" y="2997745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264458" y="51218"/>
            <a:ext cx="3477809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028506" y="4683167"/>
            <a:ext cx="40386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Hybrid Mesons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40946-918C-F74C-A62E-D1267DAF5D15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8749" y="2309389"/>
            <a:ext cx="347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cs typeface="Comic Sans MS"/>
              </a:rPr>
              <a:t>The good channels to look at with amplitude analysis.</a:t>
            </a:r>
          </a:p>
        </p:txBody>
      </p:sp>
    </p:spTree>
    <p:extLst>
      <p:ext uri="{BB962C8B-B14F-4D97-AF65-F5344CB8AC3E}">
        <p14:creationId xmlns:p14="http://schemas.microsoft.com/office/powerpoint/2010/main" val="24231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2629" y="1254876"/>
            <a:ext cx="47207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Pion peripheral production: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There  is 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Protvino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from the </a:t>
            </a:r>
            <a:r>
              <a:rPr lang="en-US" b="1" dirty="0" smtClean="0"/>
              <a:t>COMPASS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CERN. </a:t>
            </a:r>
            <a:endParaRPr lang="en-US" dirty="0"/>
          </a:p>
        </p:txBody>
      </p:sp>
      <p:pic>
        <p:nvPicPr>
          <p:cNvPr id="10" name="Picture 9" descr="fig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862" y="3836832"/>
            <a:ext cx="40129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Proton-antiproton annihilation:</a:t>
            </a:r>
          </a:p>
          <a:p>
            <a:r>
              <a:rPr lang="en-US" dirty="0" smtClean="0"/>
              <a:t>There is data from the </a:t>
            </a:r>
            <a:r>
              <a:rPr lang="en-US" b="1" dirty="0" smtClean="0">
                <a:solidFill>
                  <a:schemeClr val="tx2"/>
                </a:solidFill>
              </a:rPr>
              <a:t>Crystal Barrel</a:t>
            </a:r>
            <a:r>
              <a:rPr lang="en-US" dirty="0" smtClean="0"/>
              <a:t> experiment at LEAR. This is also one of the pushes of the future </a:t>
            </a:r>
            <a:r>
              <a:rPr lang="en-US" b="1" dirty="0" smtClean="0"/>
              <a:t>PANDA</a:t>
            </a:r>
            <a:r>
              <a:rPr lang="en-US" dirty="0" smtClean="0"/>
              <a:t> experiment.</a:t>
            </a:r>
            <a:endParaRPr lang="en-US" dirty="0"/>
          </a:p>
        </p:txBody>
      </p:sp>
      <p:pic>
        <p:nvPicPr>
          <p:cNvPr id="12" name="Picture 11" descr="p-p-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68" y="3300868"/>
            <a:ext cx="2336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9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Hybrid Mesons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2629" y="1254876"/>
            <a:ext cx="47207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Photo Production: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are limited results from the </a:t>
            </a:r>
            <a:r>
              <a:rPr lang="en-US" b="1" dirty="0" smtClean="0"/>
              <a:t>CLAS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experiment at Jefferson Lab. </a:t>
            </a:r>
            <a:r>
              <a:rPr lang="en-US" dirty="0"/>
              <a:t>This is </a:t>
            </a:r>
            <a:r>
              <a:rPr lang="en-US" dirty="0" smtClean="0"/>
              <a:t>the main push </a:t>
            </a:r>
            <a:r>
              <a:rPr lang="en-US" dirty="0"/>
              <a:t>of the future </a:t>
            </a:r>
            <a:r>
              <a:rPr lang="en-US" b="1" dirty="0" smtClean="0"/>
              <a:t>GlueX</a:t>
            </a:r>
            <a:r>
              <a:rPr lang="en-US" dirty="0" smtClean="0"/>
              <a:t> experiment</a:t>
            </a:r>
            <a:r>
              <a:rPr lang="en-US" dirty="0"/>
              <a:t> </a:t>
            </a:r>
            <a:r>
              <a:rPr lang="en-US" dirty="0" smtClean="0"/>
              <a:t>at Jefferson Lab.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862" y="3836832"/>
            <a:ext cx="40769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Charmonium</a:t>
            </a:r>
            <a:r>
              <a:rPr lang="en-US" sz="2000" b="1" dirty="0" smtClean="0">
                <a:solidFill>
                  <a:srgbClr val="0000FF"/>
                </a:solidFill>
              </a:rPr>
              <a:t> Decays:</a:t>
            </a:r>
          </a:p>
          <a:p>
            <a:r>
              <a:rPr lang="en-US" dirty="0" smtClean="0"/>
              <a:t>There is data from the </a:t>
            </a:r>
            <a:r>
              <a:rPr lang="en-US" b="1" dirty="0" smtClean="0">
                <a:solidFill>
                  <a:schemeClr val="tx2"/>
                </a:solidFill>
              </a:rPr>
              <a:t>CLEO-c</a:t>
            </a:r>
            <a:r>
              <a:rPr lang="en-US" dirty="0" smtClean="0"/>
              <a:t> at Cornell. This is also an area of interest of the </a:t>
            </a:r>
            <a:r>
              <a:rPr lang="en-US" b="1" dirty="0" smtClean="0"/>
              <a:t>BES III </a:t>
            </a:r>
            <a:r>
              <a:rPr lang="en-US" dirty="0" smtClean="0"/>
              <a:t>experiment in Beijing. This will also be part of the </a:t>
            </a:r>
            <a:r>
              <a:rPr lang="en-US" b="1" dirty="0" smtClean="0"/>
              <a:t>PANDA</a:t>
            </a:r>
            <a:r>
              <a:rPr lang="en-US" dirty="0" smtClean="0"/>
              <a:t> program at FAIR.</a:t>
            </a:r>
            <a:endParaRPr lang="en-US" dirty="0"/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1116652" y="1036638"/>
            <a:ext cx="1905000" cy="1676400"/>
            <a:chOff x="384" y="624"/>
            <a:chExt cx="1200" cy="1056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 rot="2070470">
              <a:off x="432" y="816"/>
              <a:ext cx="461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40" y="48"/>
                </a:cxn>
                <a:cxn ang="0">
                  <a:pos x="528" y="576"/>
                </a:cxn>
                <a:cxn ang="0">
                  <a:pos x="816" y="48"/>
                </a:cxn>
                <a:cxn ang="0">
                  <a:pos x="1056" y="576"/>
                </a:cxn>
                <a:cxn ang="0">
                  <a:pos x="1248" y="240"/>
                </a:cxn>
                <a:cxn ang="0">
                  <a:pos x="1488" y="192"/>
                </a:cxn>
              </a:cxnLst>
              <a:rect l="0" t="0" r="r" b="b"/>
              <a:pathLst>
                <a:path w="1488" h="608">
                  <a:moveTo>
                    <a:pt x="0" y="288"/>
                  </a:moveTo>
                  <a:cubicBezTo>
                    <a:pt x="76" y="144"/>
                    <a:pt x="152" y="0"/>
                    <a:pt x="240" y="48"/>
                  </a:cubicBezTo>
                  <a:cubicBezTo>
                    <a:pt x="328" y="96"/>
                    <a:pt x="432" y="576"/>
                    <a:pt x="528" y="576"/>
                  </a:cubicBezTo>
                  <a:cubicBezTo>
                    <a:pt x="624" y="576"/>
                    <a:pt x="728" y="48"/>
                    <a:pt x="816" y="48"/>
                  </a:cubicBezTo>
                  <a:cubicBezTo>
                    <a:pt x="904" y="48"/>
                    <a:pt x="984" y="544"/>
                    <a:pt x="1056" y="576"/>
                  </a:cubicBezTo>
                  <a:cubicBezTo>
                    <a:pt x="1128" y="608"/>
                    <a:pt x="1176" y="304"/>
                    <a:pt x="1248" y="240"/>
                  </a:cubicBezTo>
                  <a:cubicBezTo>
                    <a:pt x="1320" y="176"/>
                    <a:pt x="1440" y="200"/>
                    <a:pt x="1488" y="19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816" y="960"/>
              <a:ext cx="192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384" y="1440"/>
              <a:ext cx="480" cy="24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432" cy="24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10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84" y="81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6600"/>
                  </a:solidFill>
                  <a:latin typeface="Symbol" charset="2"/>
                </a:rPr>
                <a:t>g</a:t>
              </a: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960" y="864"/>
              <a:ext cx="336" cy="14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1296" y="864"/>
              <a:ext cx="288" cy="144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296" y="768"/>
              <a:ext cx="288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1296" y="624"/>
              <a:ext cx="144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816" y="105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dirty="0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950" y="65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</p:grpSp>
      <p:pic>
        <p:nvPicPr>
          <p:cNvPr id="6" name="Picture 5" descr="cc-b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49" y="3757437"/>
            <a:ext cx="2400300" cy="15875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677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June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ATHOS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618" y="816600"/>
            <a:ext cx="8523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. There  is also data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Protvino and some results from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Crystal  Barrel experiment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at LEAR. Results from the </a:t>
            </a:r>
            <a:r>
              <a:rPr lang="en-US" sz="2000" b="1" dirty="0" smtClean="0"/>
              <a:t>COMPASS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experiment at CERN are available . There is a single result from the </a:t>
            </a:r>
            <a:r>
              <a:rPr lang="en-US" sz="2000" b="1" dirty="0" smtClean="0"/>
              <a:t>CLEO-c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experiment and a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null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result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CLAS.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63618" y="2889250"/>
            <a:ext cx="5466217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  <a:sym typeface="Symbol" charset="2"/>
              </a:rPr>
              <a:t>(1400)</a:t>
            </a:r>
            <a:r>
              <a:rPr lang="en-US" dirty="0">
                <a:solidFill>
                  <a:srgbClr val="008000"/>
                </a:solidFill>
                <a:sym typeface="Symbol" charset="2"/>
              </a:rPr>
              <a:t>   </a:t>
            </a:r>
            <a:r>
              <a:rPr lang="en-US" dirty="0">
                <a:solidFill>
                  <a:srgbClr val="333399"/>
                </a:solidFill>
                <a:sym typeface="Symbol" charset="2"/>
              </a:rPr>
              <a:t>Width ~ 0.3 </a:t>
            </a:r>
            <a:r>
              <a:rPr lang="en-US" dirty="0" err="1">
                <a:solidFill>
                  <a:srgbClr val="333399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333399"/>
                </a:solidFill>
                <a:sym typeface="Symbol" charset="2"/>
              </a:rPr>
              <a:t>, Decays: only </a:t>
            </a:r>
            <a:r>
              <a:rPr lang="en-US" dirty="0" smtClean="0">
                <a:solidFill>
                  <a:srgbClr val="333399"/>
                </a:solidFill>
                <a:sym typeface="Symbol" charset="2"/>
              </a:rPr>
              <a:t>to </a:t>
            </a:r>
            <a:r>
              <a:rPr lang="en-US" dirty="0">
                <a:solidFill>
                  <a:srgbClr val="333399"/>
                </a:solidFill>
                <a:sym typeface="Symbol" charset="2"/>
              </a:rPr>
              <a:t></a:t>
            </a:r>
          </a:p>
          <a:p>
            <a:r>
              <a:rPr lang="en-US" dirty="0">
                <a:solidFill>
                  <a:srgbClr val="333399"/>
                </a:solidFill>
                <a:sym typeface="Symbol" charset="2"/>
              </a:rPr>
              <a:t>      weak signal in p production (scattering??)</a:t>
            </a:r>
          </a:p>
          <a:p>
            <a:r>
              <a:rPr lang="en-US" dirty="0">
                <a:solidFill>
                  <a:srgbClr val="333399"/>
                </a:solidFill>
                <a:sym typeface="Symbol" charset="2"/>
              </a:rPr>
              <a:t>      strong signal in antiproton-deuterium.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3617" y="3825760"/>
            <a:ext cx="5855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008000"/>
                </a:solidFill>
                <a:sym typeface="Symbol" charset="2"/>
              </a:rPr>
              <a:t>  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Width ~ 0.30 </a:t>
            </a:r>
            <a:r>
              <a:rPr lang="en-US" dirty="0" err="1">
                <a:solidFill>
                  <a:srgbClr val="800000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, Decays ,’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,b</a:t>
            </a:r>
            <a:r>
              <a:rPr lang="en-US" baseline="-25000" dirty="0" smtClean="0">
                <a:solidFill>
                  <a:srgbClr val="800000"/>
                </a:solidFill>
                <a:sym typeface="Symbol" charset="2"/>
              </a:rPr>
              <a:t>1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,f</a:t>
            </a:r>
            <a:r>
              <a:rPr lang="en-US" baseline="-25000" dirty="0" smtClean="0">
                <a:solidFill>
                  <a:srgbClr val="800000"/>
                </a:solidFill>
                <a:sym typeface="Symbol" charset="2"/>
              </a:rPr>
              <a:t>1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  <a:sym typeface="Symbol" charset="2"/>
              </a:rPr>
              <a:t>p</a:t>
            </a:r>
            <a:endParaRPr lang="en-US" dirty="0">
              <a:solidFill>
                <a:srgbClr val="800000"/>
              </a:solidFill>
              <a:latin typeface="Symbol" charset="2"/>
              <a:cs typeface="Symbol" charset="2"/>
              <a:sym typeface="Symbol" charset="2"/>
            </a:endParaRP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    S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een </a:t>
            </a:r>
            <a:r>
              <a:rPr lang="en-US" dirty="0">
                <a:solidFill>
                  <a:srgbClr val="800000"/>
                </a:solidFill>
                <a:sym typeface="Symbol" charset="2"/>
              </a:rPr>
              <a:t>in p production, (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E852,VES,COMPASS) 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  <a:p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 Seen in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c</a:t>
            </a:r>
            <a:r>
              <a:rPr lang="en-US" baseline="-25000" dirty="0" smtClean="0">
                <a:solidFill>
                  <a:srgbClr val="800000"/>
                </a:solidFill>
                <a:sym typeface="Symbol" charset="2"/>
              </a:rPr>
              <a:t>c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decays. There is some controversy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around the </a:t>
            </a:r>
            <a:r>
              <a:rPr lang="en-US" dirty="0" smtClean="0">
                <a:solidFill>
                  <a:srgbClr val="800000"/>
                </a:solidFill>
                <a:latin typeface="Symbol"/>
                <a:sym typeface="Symbol" charset="2"/>
              </a:rPr>
              <a:t>rp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decay mode. Not observed in </a:t>
            </a:r>
          </a:p>
          <a:p>
            <a:r>
              <a:rPr lang="en-US" dirty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n-US" dirty="0" smtClean="0">
                <a:solidFill>
                  <a:srgbClr val="800000"/>
                </a:solidFill>
                <a:sym typeface="Symbol" charset="2"/>
              </a:rPr>
              <a:t>    photo production.</a:t>
            </a:r>
            <a:endParaRPr lang="en-US" dirty="0">
              <a:solidFill>
                <a:srgbClr val="800000"/>
              </a:solidFill>
              <a:sym typeface="Symbol" charset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3618" y="5424829"/>
            <a:ext cx="5855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rgbClr val="008000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008000"/>
                </a:solidFill>
              </a:rPr>
              <a:t>(2000)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only seen in E852.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3454" y="107592"/>
            <a:ext cx="7081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Experimental Evidence for Hybrids</a:t>
            </a:r>
            <a:endParaRPr lang="en-GB" sz="3200" b="1" dirty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1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7662</TotalTime>
  <Words>4136</Words>
  <Application>Microsoft Macintosh PowerPoint</Application>
  <PresentationFormat>On-screen Show (4:3)</PresentationFormat>
  <Paragraphs>626</Paragraphs>
  <Slides>48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Breeze</vt:lpstr>
      <vt:lpstr>Equation</vt:lpstr>
      <vt:lpstr>Hybrid Mesons and Spectroscopy</vt:lpstr>
      <vt:lpstr>PowerPoint Presentation</vt:lpstr>
      <vt:lpstr>Spectroscopy and QCD</vt:lpstr>
      <vt:lpstr>Spectroscopy and QCD</vt:lpstr>
      <vt:lpstr>Spectroscopy and QCD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CBAR Exotic</vt:lpstr>
      <vt:lpstr>Significance of the signal.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 III in Beijing</vt:lpstr>
      <vt:lpstr>Jefferson Lab Upgrade</vt:lpstr>
      <vt:lpstr>The GlueX Experiment</vt:lpstr>
      <vt:lpstr>The GlueX Program</vt:lpstr>
      <vt:lpstr>PANDA @ FAIR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Hadron Spectrum</dc:title>
  <dc:creator>Curtis Meyer</dc:creator>
  <cp:lastModifiedBy>Curtis Meyer</cp:lastModifiedBy>
  <cp:revision>131</cp:revision>
  <cp:lastPrinted>2013-12-05T16:44:45Z</cp:lastPrinted>
  <dcterms:created xsi:type="dcterms:W3CDTF">2013-07-16T12:15:19Z</dcterms:created>
  <dcterms:modified xsi:type="dcterms:W3CDTF">2013-12-11T17:48:04Z</dcterms:modified>
</cp:coreProperties>
</file>