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54"/>
  </p:notesMasterIdLst>
  <p:handoutMasterIdLst>
    <p:handoutMasterId r:id="rId55"/>
  </p:handoutMasterIdLst>
  <p:sldIdLst>
    <p:sldId id="341" r:id="rId2"/>
    <p:sldId id="284" r:id="rId3"/>
    <p:sldId id="305" r:id="rId4"/>
    <p:sldId id="306" r:id="rId5"/>
    <p:sldId id="307" r:id="rId6"/>
    <p:sldId id="308" r:id="rId7"/>
    <p:sldId id="283" r:id="rId8"/>
    <p:sldId id="343" r:id="rId9"/>
    <p:sldId id="274" r:id="rId10"/>
    <p:sldId id="309" r:id="rId11"/>
    <p:sldId id="310" r:id="rId12"/>
    <p:sldId id="316" r:id="rId13"/>
    <p:sldId id="275" r:id="rId14"/>
    <p:sldId id="276" r:id="rId15"/>
    <p:sldId id="344" r:id="rId16"/>
    <p:sldId id="277" r:id="rId17"/>
    <p:sldId id="312" r:id="rId18"/>
    <p:sldId id="313" r:id="rId19"/>
    <p:sldId id="317" r:id="rId20"/>
    <p:sldId id="260" r:id="rId21"/>
    <p:sldId id="315" r:id="rId22"/>
    <p:sldId id="257" r:id="rId23"/>
    <p:sldId id="258" r:id="rId24"/>
    <p:sldId id="318" r:id="rId25"/>
    <p:sldId id="259" r:id="rId26"/>
    <p:sldId id="319" r:id="rId27"/>
    <p:sldId id="320" r:id="rId28"/>
    <p:sldId id="314" r:id="rId29"/>
    <p:sldId id="286" r:id="rId30"/>
    <p:sldId id="321" r:id="rId31"/>
    <p:sldId id="334" r:id="rId32"/>
    <p:sldId id="335" r:id="rId33"/>
    <p:sldId id="336" r:id="rId34"/>
    <p:sldId id="278" r:id="rId35"/>
    <p:sldId id="279" r:id="rId36"/>
    <p:sldId id="342" r:id="rId37"/>
    <p:sldId id="280" r:id="rId38"/>
    <p:sldId id="281" r:id="rId39"/>
    <p:sldId id="282" r:id="rId40"/>
    <p:sldId id="285" r:id="rId41"/>
    <p:sldId id="322" r:id="rId42"/>
    <p:sldId id="337" r:id="rId43"/>
    <p:sldId id="323" r:id="rId44"/>
    <p:sldId id="325" r:id="rId45"/>
    <p:sldId id="326" r:id="rId46"/>
    <p:sldId id="327" r:id="rId47"/>
    <p:sldId id="330" r:id="rId48"/>
    <p:sldId id="331" r:id="rId49"/>
    <p:sldId id="332" r:id="rId50"/>
    <p:sldId id="333" r:id="rId51"/>
    <p:sldId id="338" r:id="rId52"/>
    <p:sldId id="340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4" Type="http://schemas.openxmlformats.org/officeDocument/2006/relationships/image" Target="../media/image34.wmf"/><Relationship Id="rId5" Type="http://schemas.openxmlformats.org/officeDocument/2006/relationships/image" Target="../media/image35.wmf"/><Relationship Id="rId6" Type="http://schemas.openxmlformats.org/officeDocument/2006/relationships/image" Target="../media/image36.wmf"/><Relationship Id="rId7" Type="http://schemas.openxmlformats.org/officeDocument/2006/relationships/image" Target="../media/image37.wmf"/><Relationship Id="rId8" Type="http://schemas.openxmlformats.org/officeDocument/2006/relationships/image" Target="../media/image38.wmf"/><Relationship Id="rId9" Type="http://schemas.openxmlformats.org/officeDocument/2006/relationships/image" Target="../media/image39.wmf"/><Relationship Id="rId10" Type="http://schemas.openxmlformats.org/officeDocument/2006/relationships/image" Target="../media/image40.wmf"/><Relationship Id="rId11" Type="http://schemas.openxmlformats.org/officeDocument/2006/relationships/image" Target="../media/image41.wmf"/><Relationship Id="rId1" Type="http://schemas.openxmlformats.org/officeDocument/2006/relationships/image" Target="../media/image31.wmf"/><Relationship Id="rId2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Relationship Id="rId2" Type="http://schemas.openxmlformats.org/officeDocument/2006/relationships/image" Target="../media/image9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71BD6-D317-2A49-813C-4628EF8A176B}" type="datetimeFigureOut">
              <a:rPr lang="en-US" smtClean="0"/>
              <a:t>12/12/13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F3ADD-3397-D248-A0A2-401414A93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519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A9A81-2CA0-5941-A37E-D158A37E4710}" type="datetimeFigureOut">
              <a:rPr lang="en-US" smtClean="0"/>
              <a:t>12/12/13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659F8-7395-F94D-8553-680CF3E81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44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</a:t>
            </a:r>
            <a:r>
              <a:rPr lang="en-US" dirty="0" err="1" smtClean="0"/>
              <a:t>gluonic</a:t>
            </a:r>
            <a:r>
              <a:rPr lang="en-US" dirty="0" smtClean="0"/>
              <a:t> excitations and why are we looking for them? Lattice QCD predictions for</a:t>
            </a:r>
            <a:r>
              <a:rPr lang="en-US" baseline="0" dirty="0" smtClean="0"/>
              <a:t> the mesons and in particular, a class of mesons with non-quark-antiquark quantum numbers. Also not that mixing angles are predicted. GlueX</a:t>
            </a:r>
            <a:r>
              <a:rPr lang="en-US" dirty="0" smtClean="0"/>
              <a:t> needs to measure p</a:t>
            </a:r>
            <a:r>
              <a:rPr lang="en-US" baseline="0" dirty="0" smtClean="0"/>
              <a:t>article J(PC), masses, widths and decay modes to be able to map these 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AEE9C-5FD0-FE43-9C6C-571C7A40F5F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14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</a:t>
            </a:r>
            <a:r>
              <a:rPr lang="en-US" dirty="0" err="1" smtClean="0"/>
              <a:t>gluonic</a:t>
            </a:r>
            <a:r>
              <a:rPr lang="en-US" dirty="0" smtClean="0"/>
              <a:t> excitations and why are we looking for them? Lattice QCD predictions for</a:t>
            </a:r>
            <a:r>
              <a:rPr lang="en-US" baseline="0" dirty="0" smtClean="0"/>
              <a:t> the mesons and in particular, a class of mesons with non-quark-antiquark quantum numbers. Also not that mixing angles are predicted. GlueX</a:t>
            </a:r>
            <a:r>
              <a:rPr lang="en-US" dirty="0" smtClean="0"/>
              <a:t> needs to measure p</a:t>
            </a:r>
            <a:r>
              <a:rPr lang="en-US" baseline="0" dirty="0" smtClean="0"/>
              <a:t>article J(PC), masses, widths and decay modes to be able to map these 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AEE9C-5FD0-FE43-9C6C-571C7A40F5F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14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December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FC840946-918C-F74C-A62E-D1267DAF5D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7" Type="http://schemas.openxmlformats.org/officeDocument/2006/relationships/image" Target="../media/image26.emf"/><Relationship Id="rId8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39.w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40.wmf"/><Relationship Id="rId23" Type="http://schemas.openxmlformats.org/officeDocument/2006/relationships/oleObject" Target="../embeddings/oleObject11.bin"/><Relationship Id="rId24" Type="http://schemas.openxmlformats.org/officeDocument/2006/relationships/image" Target="../media/image41.wmf"/><Relationship Id="rId10" Type="http://schemas.openxmlformats.org/officeDocument/2006/relationships/image" Target="../media/image34.w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35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36.w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37.w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38.w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1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2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4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6" Type="http://schemas.openxmlformats.org/officeDocument/2006/relationships/image" Target="../media/image48.emf"/><Relationship Id="rId7" Type="http://schemas.openxmlformats.org/officeDocument/2006/relationships/image" Target="../media/image49.emf"/><Relationship Id="rId8" Type="http://schemas.openxmlformats.org/officeDocument/2006/relationships/image" Target="../media/image50.emf"/><Relationship Id="rId9" Type="http://schemas.openxmlformats.org/officeDocument/2006/relationships/image" Target="../media/image51.emf"/><Relationship Id="rId10" Type="http://schemas.openxmlformats.org/officeDocument/2006/relationships/image" Target="../media/image52.em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5" Type="http://schemas.openxmlformats.org/officeDocument/2006/relationships/image" Target="../media/image56.emf"/><Relationship Id="rId6" Type="http://schemas.openxmlformats.org/officeDocument/2006/relationships/image" Target="../media/image57.emf"/><Relationship Id="rId7" Type="http://schemas.openxmlformats.org/officeDocument/2006/relationships/image" Target="../media/image58.emf"/><Relationship Id="rId8" Type="http://schemas.openxmlformats.org/officeDocument/2006/relationships/image" Target="../media/image59.emf"/><Relationship Id="rId9" Type="http://schemas.openxmlformats.org/officeDocument/2006/relationships/image" Target="../media/image6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1.emf"/><Relationship Id="rId5" Type="http://schemas.openxmlformats.org/officeDocument/2006/relationships/image" Target="../media/image63.emf"/><Relationship Id="rId6" Type="http://schemas.openxmlformats.org/officeDocument/2006/relationships/image" Target="../media/image64.emf"/><Relationship Id="rId7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3.emf"/><Relationship Id="rId5" Type="http://schemas.openxmlformats.org/officeDocument/2006/relationships/image" Target="../media/image64.emf"/><Relationship Id="rId6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5" Type="http://schemas.openxmlformats.org/officeDocument/2006/relationships/image" Target="../media/image56.emf"/><Relationship Id="rId6" Type="http://schemas.openxmlformats.org/officeDocument/2006/relationships/image" Target="../media/image57.emf"/><Relationship Id="rId7" Type="http://schemas.openxmlformats.org/officeDocument/2006/relationships/image" Target="../media/image58.emf"/><Relationship Id="rId8" Type="http://schemas.openxmlformats.org/officeDocument/2006/relationships/image" Target="../media/image5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5.emf"/><Relationship Id="rId12" Type="http://schemas.openxmlformats.org/officeDocument/2006/relationships/image" Target="../media/image76.emf"/><Relationship Id="rId13" Type="http://schemas.openxmlformats.org/officeDocument/2006/relationships/image" Target="../media/image77.emf"/><Relationship Id="rId14" Type="http://schemas.openxmlformats.org/officeDocument/2006/relationships/image" Target="../media/image78.emf"/><Relationship Id="rId15" Type="http://schemas.openxmlformats.org/officeDocument/2006/relationships/image" Target="../media/image79.em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emf"/><Relationship Id="rId3" Type="http://schemas.openxmlformats.org/officeDocument/2006/relationships/image" Target="../media/image67.emf"/><Relationship Id="rId4" Type="http://schemas.openxmlformats.org/officeDocument/2006/relationships/image" Target="../media/image68.emf"/><Relationship Id="rId5" Type="http://schemas.openxmlformats.org/officeDocument/2006/relationships/image" Target="../media/image69.emf"/><Relationship Id="rId6" Type="http://schemas.openxmlformats.org/officeDocument/2006/relationships/image" Target="../media/image70.emf"/><Relationship Id="rId7" Type="http://schemas.openxmlformats.org/officeDocument/2006/relationships/image" Target="../media/image71.emf"/><Relationship Id="rId8" Type="http://schemas.openxmlformats.org/officeDocument/2006/relationships/image" Target="../media/image72.emf"/><Relationship Id="rId9" Type="http://schemas.openxmlformats.org/officeDocument/2006/relationships/image" Target="../media/image73.emf"/><Relationship Id="rId10" Type="http://schemas.openxmlformats.org/officeDocument/2006/relationships/image" Target="../media/image74.emf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5.emf"/><Relationship Id="rId12" Type="http://schemas.openxmlformats.org/officeDocument/2006/relationships/image" Target="../media/image76.emf"/><Relationship Id="rId13" Type="http://schemas.openxmlformats.org/officeDocument/2006/relationships/image" Target="../media/image77.emf"/><Relationship Id="rId14" Type="http://schemas.openxmlformats.org/officeDocument/2006/relationships/image" Target="../media/image78.emf"/><Relationship Id="rId15" Type="http://schemas.openxmlformats.org/officeDocument/2006/relationships/image" Target="../media/image79.emf"/><Relationship Id="rId16" Type="http://schemas.openxmlformats.org/officeDocument/2006/relationships/image" Target="../media/image80.emf"/><Relationship Id="rId17" Type="http://schemas.openxmlformats.org/officeDocument/2006/relationships/image" Target="../media/image81.emf"/><Relationship Id="rId18" Type="http://schemas.openxmlformats.org/officeDocument/2006/relationships/image" Target="../media/image82.emf"/><Relationship Id="rId19" Type="http://schemas.openxmlformats.org/officeDocument/2006/relationships/image" Target="../media/image83.em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emf"/><Relationship Id="rId3" Type="http://schemas.openxmlformats.org/officeDocument/2006/relationships/image" Target="../media/image67.emf"/><Relationship Id="rId4" Type="http://schemas.openxmlformats.org/officeDocument/2006/relationships/image" Target="../media/image68.emf"/><Relationship Id="rId5" Type="http://schemas.openxmlformats.org/officeDocument/2006/relationships/image" Target="../media/image69.emf"/><Relationship Id="rId6" Type="http://schemas.openxmlformats.org/officeDocument/2006/relationships/image" Target="../media/image70.emf"/><Relationship Id="rId7" Type="http://schemas.openxmlformats.org/officeDocument/2006/relationships/image" Target="../media/image71.emf"/><Relationship Id="rId8" Type="http://schemas.openxmlformats.org/officeDocument/2006/relationships/image" Target="../media/image72.emf"/><Relationship Id="rId9" Type="http://schemas.openxmlformats.org/officeDocument/2006/relationships/image" Target="../media/image73.emf"/><Relationship Id="rId10" Type="http://schemas.openxmlformats.org/officeDocument/2006/relationships/image" Target="../media/image7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85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86.wmf"/><Relationship Id="rId5" Type="http://schemas.openxmlformats.org/officeDocument/2006/relationships/image" Target="../media/image87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8.png"/><Relationship Id="rId3" Type="http://schemas.openxmlformats.org/officeDocument/2006/relationships/image" Target="../media/image8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4" Type="http://schemas.openxmlformats.org/officeDocument/2006/relationships/image" Target="../media/image93.jpeg"/><Relationship Id="rId5" Type="http://schemas.openxmlformats.org/officeDocument/2006/relationships/image" Target="../media/image94.jpeg"/><Relationship Id="rId6" Type="http://schemas.openxmlformats.org/officeDocument/2006/relationships/oleObject" Target="../embeddings/oleObject15.bin"/><Relationship Id="rId7" Type="http://schemas.openxmlformats.org/officeDocument/2006/relationships/image" Target="../media/image90.w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91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5.emf"/><Relationship Id="rId3" Type="http://schemas.openxmlformats.org/officeDocument/2006/relationships/image" Target="../media/image96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7.emf"/><Relationship Id="rId3" Type="http://schemas.openxmlformats.org/officeDocument/2006/relationships/image" Target="../media/image98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9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0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1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2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3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5.png"/><Relationship Id="rId3" Type="http://schemas.openxmlformats.org/officeDocument/2006/relationships/image" Target="../media/image106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7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wmf"/><Relationship Id="rId3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3706" y="1277236"/>
            <a:ext cx="6501137" cy="1516764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Hybrid Mesons and Spectroscopy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62294" y="4573754"/>
            <a:ext cx="53824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</a:t>
            </a:r>
            <a:r>
              <a:rPr lang="en-US" sz="3200" dirty="0" smtClean="0"/>
              <a:t>Curtis A. Meyer</a:t>
            </a:r>
          </a:p>
          <a:p>
            <a:r>
              <a:rPr lang="en-US" sz="3200" dirty="0" smtClean="0"/>
              <a:t>Carnegie Mellon University   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48182" y="6032791"/>
            <a:ext cx="6596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3366FF"/>
                </a:solidFill>
              </a:rPr>
              <a:t>Based on C.A. Meyer and Y. Van Haarlem, Phys. Rev. C82, 025208 (2010).</a:t>
            </a:r>
            <a:endParaRPr lang="en-US" sz="1400" b="1" dirty="0">
              <a:solidFill>
                <a:srgbClr val="3366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9864" y="3069443"/>
            <a:ext cx="50525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Expectations for Hybrid Mesons.</a:t>
            </a:r>
            <a:endParaRPr lang="en-US" sz="2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03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187325" y="1016000"/>
            <a:ext cx="301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Spin:  </a:t>
            </a:r>
            <a:r>
              <a:rPr lang="en-US" dirty="0">
                <a:solidFill>
                  <a:srgbClr val="CC0066"/>
                </a:solidFill>
              </a:rPr>
              <a:t>S=S</a:t>
            </a:r>
            <a:r>
              <a:rPr lang="en-US" baseline="-25000" dirty="0">
                <a:solidFill>
                  <a:srgbClr val="CC0066"/>
                </a:solidFill>
              </a:rPr>
              <a:t>1</a:t>
            </a:r>
            <a:r>
              <a:rPr lang="en-US" dirty="0">
                <a:solidFill>
                  <a:srgbClr val="CC0066"/>
                </a:solidFill>
              </a:rPr>
              <a:t>+S</a:t>
            </a:r>
            <a:r>
              <a:rPr lang="en-US" baseline="-25000" dirty="0">
                <a:solidFill>
                  <a:srgbClr val="CC0066"/>
                </a:solidFill>
              </a:rPr>
              <a:t>2</a:t>
            </a:r>
            <a:r>
              <a:rPr lang="en-US" dirty="0">
                <a:solidFill>
                  <a:srgbClr val="CC0066"/>
                </a:solidFill>
              </a:rPr>
              <a:t>=(0,1)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225425" y="1562100"/>
            <a:ext cx="549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Orbital Angular Momentum: </a:t>
            </a:r>
            <a:r>
              <a:rPr lang="en-US" dirty="0">
                <a:solidFill>
                  <a:srgbClr val="CC0066"/>
                </a:solidFill>
              </a:rPr>
              <a:t>L=0,1,2,…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225425" y="5572737"/>
            <a:ext cx="36115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6666FF"/>
                </a:solidFill>
              </a:rPr>
              <a:t>Reflection in a mirror</a:t>
            </a:r>
            <a:r>
              <a:rPr lang="en-US" dirty="0"/>
              <a:t>:   </a:t>
            </a:r>
          </a:p>
          <a:p>
            <a:r>
              <a:rPr lang="en-US" dirty="0"/>
              <a:t>     Parity: </a:t>
            </a:r>
            <a:r>
              <a:rPr lang="en-US" dirty="0">
                <a:solidFill>
                  <a:srgbClr val="CC0066"/>
                </a:solidFill>
              </a:rPr>
              <a:t>P=-(-1)</a:t>
            </a:r>
            <a:r>
              <a:rPr lang="en-US" baseline="30000" dirty="0">
                <a:solidFill>
                  <a:srgbClr val="CC0066"/>
                </a:solidFill>
              </a:rPr>
              <a:t>(L)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187325" y="2043524"/>
            <a:ext cx="5126038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Total Spin: </a:t>
            </a:r>
            <a:r>
              <a:rPr lang="en-US" dirty="0">
                <a:solidFill>
                  <a:srgbClr val="CC0066"/>
                </a:solidFill>
              </a:rPr>
              <a:t>J=L+S   </a:t>
            </a:r>
          </a:p>
          <a:p>
            <a:r>
              <a:rPr lang="en-US" dirty="0">
                <a:solidFill>
                  <a:srgbClr val="CC0066"/>
                </a:solidFill>
              </a:rPr>
              <a:t>L=0, S=0 : J=0    </a:t>
            </a:r>
            <a:r>
              <a:rPr lang="en-US" dirty="0">
                <a:solidFill>
                  <a:srgbClr val="006699"/>
                </a:solidFill>
              </a:rPr>
              <a:t>L=0, S=1 : J=1</a:t>
            </a:r>
          </a:p>
          <a:p>
            <a:r>
              <a:rPr lang="en-US" dirty="0">
                <a:solidFill>
                  <a:srgbClr val="CC0066"/>
                </a:solidFill>
              </a:rPr>
              <a:t>L=1 , S=0 : J=1    </a:t>
            </a:r>
            <a:r>
              <a:rPr lang="en-US" dirty="0">
                <a:solidFill>
                  <a:srgbClr val="006699"/>
                </a:solidFill>
              </a:rPr>
              <a:t>L=1,  S=1 : J=0,1,2</a:t>
            </a:r>
          </a:p>
          <a:p>
            <a:r>
              <a:rPr lang="en-US" dirty="0">
                <a:solidFill>
                  <a:srgbClr val="CC0066"/>
                </a:solidFill>
              </a:rPr>
              <a:t>    </a:t>
            </a:r>
            <a:r>
              <a:rPr lang="en-US" sz="3200" dirty="0">
                <a:solidFill>
                  <a:srgbClr val="CC0066"/>
                </a:solidFill>
              </a:rPr>
              <a:t>…</a:t>
            </a:r>
            <a:r>
              <a:rPr lang="en-US" dirty="0">
                <a:solidFill>
                  <a:srgbClr val="CC0066"/>
                </a:solidFill>
              </a:rPr>
              <a:t>                          </a:t>
            </a:r>
            <a:r>
              <a:rPr lang="en-US" sz="3200" dirty="0">
                <a:solidFill>
                  <a:srgbClr val="006699"/>
                </a:solidFill>
              </a:rPr>
              <a:t>…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3956050" y="5572737"/>
            <a:ext cx="4425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6666FF"/>
                </a:solidFill>
              </a:rPr>
              <a:t>     Particle&lt;-&gt;Antiparticle</a:t>
            </a:r>
            <a:r>
              <a:rPr lang="en-US" dirty="0"/>
              <a:t>: </a:t>
            </a:r>
          </a:p>
          <a:p>
            <a:r>
              <a:rPr lang="en-US" dirty="0"/>
              <a:t>Charge Conjugation: </a:t>
            </a:r>
            <a:r>
              <a:rPr lang="en-US" dirty="0">
                <a:solidFill>
                  <a:srgbClr val="CC0066"/>
                </a:solidFill>
              </a:rPr>
              <a:t>C=(-1)</a:t>
            </a:r>
            <a:r>
              <a:rPr lang="en-US" baseline="30000" dirty="0">
                <a:solidFill>
                  <a:srgbClr val="CC0066"/>
                </a:solidFill>
              </a:rPr>
              <a:t>(L+S)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187325" y="3533670"/>
            <a:ext cx="57469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Notation</a:t>
            </a:r>
            <a:r>
              <a:rPr lang="en-US" dirty="0" smtClean="0"/>
              <a:t>:</a:t>
            </a: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baseline="30000" dirty="0"/>
              <a:t>(2S+1)</a:t>
            </a:r>
            <a:r>
              <a:rPr lang="en-US" dirty="0"/>
              <a:t>L</a:t>
            </a:r>
            <a:r>
              <a:rPr lang="en-US" baseline="-25000" dirty="0"/>
              <a:t>J        </a:t>
            </a:r>
            <a:r>
              <a:rPr lang="en-US" baseline="30000" dirty="0">
                <a:solidFill>
                  <a:srgbClr val="0000CC"/>
                </a:solidFill>
              </a:rPr>
              <a:t>1</a:t>
            </a:r>
            <a:r>
              <a:rPr lang="en-US" dirty="0">
                <a:solidFill>
                  <a:srgbClr val="0000CC"/>
                </a:solidFill>
              </a:rPr>
              <a:t>S</a:t>
            </a:r>
            <a:r>
              <a:rPr lang="en-US" baseline="-25000" dirty="0">
                <a:solidFill>
                  <a:srgbClr val="0000CC"/>
                </a:solidFill>
              </a:rPr>
              <a:t>0</a:t>
            </a:r>
            <a:r>
              <a:rPr lang="en-US" dirty="0">
                <a:solidFill>
                  <a:srgbClr val="0000CC"/>
                </a:solidFill>
              </a:rPr>
              <a:t>, </a:t>
            </a:r>
            <a:r>
              <a:rPr lang="en-US" baseline="30000" dirty="0">
                <a:solidFill>
                  <a:srgbClr val="0000CC"/>
                </a:solidFill>
              </a:rPr>
              <a:t>3</a:t>
            </a:r>
            <a:r>
              <a:rPr lang="en-US" dirty="0">
                <a:solidFill>
                  <a:srgbClr val="0000CC"/>
                </a:solidFill>
              </a:rPr>
              <a:t>S</a:t>
            </a:r>
            <a:r>
              <a:rPr lang="en-US" baseline="-25000" dirty="0">
                <a:solidFill>
                  <a:srgbClr val="0000CC"/>
                </a:solidFill>
              </a:rPr>
              <a:t>1</a:t>
            </a:r>
            <a:r>
              <a:rPr lang="en-US" dirty="0">
                <a:solidFill>
                  <a:srgbClr val="0000CC"/>
                </a:solidFill>
              </a:rPr>
              <a:t>, </a:t>
            </a:r>
            <a:r>
              <a:rPr lang="en-US" baseline="30000" dirty="0">
                <a:solidFill>
                  <a:srgbClr val="0000CC"/>
                </a:solidFill>
              </a:rPr>
              <a:t>1</a:t>
            </a:r>
            <a:r>
              <a:rPr lang="en-US" dirty="0">
                <a:solidFill>
                  <a:srgbClr val="0000CC"/>
                </a:solidFill>
              </a:rPr>
              <a:t>P</a:t>
            </a:r>
            <a:r>
              <a:rPr lang="en-US" baseline="-25000" dirty="0">
                <a:solidFill>
                  <a:srgbClr val="0000CC"/>
                </a:solidFill>
              </a:rPr>
              <a:t>1</a:t>
            </a:r>
            <a:r>
              <a:rPr lang="en-US" dirty="0">
                <a:solidFill>
                  <a:srgbClr val="0000CC"/>
                </a:solidFill>
              </a:rPr>
              <a:t>, </a:t>
            </a:r>
            <a:r>
              <a:rPr lang="en-US" baseline="30000" dirty="0">
                <a:solidFill>
                  <a:srgbClr val="0000CC"/>
                </a:solidFill>
              </a:rPr>
              <a:t>3</a:t>
            </a:r>
            <a:r>
              <a:rPr lang="en-US" dirty="0">
                <a:solidFill>
                  <a:srgbClr val="0000CC"/>
                </a:solidFill>
              </a:rPr>
              <a:t>P</a:t>
            </a:r>
            <a:r>
              <a:rPr lang="en-US" baseline="-25000" dirty="0">
                <a:solidFill>
                  <a:srgbClr val="0000CC"/>
                </a:solidFill>
              </a:rPr>
              <a:t>0</a:t>
            </a:r>
            <a:r>
              <a:rPr lang="en-US" dirty="0">
                <a:solidFill>
                  <a:srgbClr val="0000CC"/>
                </a:solidFill>
              </a:rPr>
              <a:t>, </a:t>
            </a:r>
            <a:r>
              <a:rPr lang="en-US" baseline="30000" dirty="0">
                <a:solidFill>
                  <a:srgbClr val="0000CC"/>
                </a:solidFill>
              </a:rPr>
              <a:t>3</a:t>
            </a:r>
            <a:r>
              <a:rPr lang="en-US" dirty="0">
                <a:solidFill>
                  <a:srgbClr val="0000CC"/>
                </a:solidFill>
              </a:rPr>
              <a:t>P</a:t>
            </a:r>
            <a:r>
              <a:rPr lang="en-US" baseline="-25000" dirty="0">
                <a:solidFill>
                  <a:srgbClr val="0000CC"/>
                </a:solidFill>
              </a:rPr>
              <a:t>1</a:t>
            </a:r>
            <a:r>
              <a:rPr lang="en-US" dirty="0">
                <a:solidFill>
                  <a:srgbClr val="0000CC"/>
                </a:solidFill>
              </a:rPr>
              <a:t>, </a:t>
            </a:r>
            <a:r>
              <a:rPr lang="en-US" baseline="30000" dirty="0">
                <a:solidFill>
                  <a:srgbClr val="0000CC"/>
                </a:solidFill>
              </a:rPr>
              <a:t>3</a:t>
            </a:r>
            <a:r>
              <a:rPr lang="en-US" dirty="0">
                <a:solidFill>
                  <a:srgbClr val="0000CC"/>
                </a:solidFill>
              </a:rPr>
              <a:t>P</a:t>
            </a:r>
            <a:r>
              <a:rPr lang="en-US" baseline="-25000" dirty="0">
                <a:solidFill>
                  <a:srgbClr val="0000CC"/>
                </a:solidFill>
              </a:rPr>
              <a:t>2</a:t>
            </a:r>
            <a:r>
              <a:rPr lang="en-US" dirty="0">
                <a:solidFill>
                  <a:srgbClr val="0000CC"/>
                </a:solidFill>
              </a:rPr>
              <a:t>,…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225425" y="165100"/>
            <a:ext cx="501792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Spectroscopy</a:t>
            </a:r>
            <a:r>
              <a:rPr lang="en-US" sz="3200" b="1" dirty="0">
                <a:solidFill>
                  <a:srgbClr val="000090"/>
                </a:solidFill>
              </a:rPr>
              <a:t> </a:t>
            </a:r>
            <a:r>
              <a:rPr lang="en-US" sz="3200" b="1" dirty="0" smtClean="0">
                <a:solidFill>
                  <a:srgbClr val="000090"/>
                </a:solidFill>
              </a:rPr>
              <a:t>of Mesons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10</a:t>
            </a:fld>
            <a:endParaRPr lang="en-US"/>
          </a:p>
        </p:txBody>
      </p:sp>
      <p:sp>
        <p:nvSpPr>
          <p:cNvPr id="35" name="Rectangle 62"/>
          <p:cNvSpPr>
            <a:spLocks noChangeArrowheads="1"/>
          </p:cNvSpPr>
          <p:nvPr/>
        </p:nvSpPr>
        <p:spPr bwMode="auto">
          <a:xfrm>
            <a:off x="6159500" y="342900"/>
            <a:ext cx="2616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 err="1">
                <a:solidFill>
                  <a:srgbClr val="3366CC"/>
                </a:solidFill>
              </a:rPr>
              <a:t>Quarkonium</a:t>
            </a:r>
            <a:endParaRPr lang="en-US" sz="3200" b="1" dirty="0">
              <a:solidFill>
                <a:srgbClr val="3366CC"/>
              </a:solidFill>
            </a:endParaRPr>
          </a:p>
        </p:txBody>
      </p:sp>
      <p:grpSp>
        <p:nvGrpSpPr>
          <p:cNvPr id="36" name="Group 14"/>
          <p:cNvGrpSpPr>
            <a:grpSpLocks/>
          </p:cNvGrpSpPr>
          <p:nvPr/>
        </p:nvGrpSpPr>
        <p:grpSpPr bwMode="auto">
          <a:xfrm>
            <a:off x="6604000" y="825500"/>
            <a:ext cx="1993900" cy="822325"/>
            <a:chOff x="4160" y="520"/>
            <a:chExt cx="1256" cy="518"/>
          </a:xfrm>
        </p:grpSpPr>
        <p:sp>
          <p:nvSpPr>
            <p:cNvPr id="37" name="Oval 4"/>
            <p:cNvSpPr>
              <a:spLocks noChangeArrowheads="1"/>
            </p:cNvSpPr>
            <p:nvPr/>
          </p:nvSpPr>
          <p:spPr bwMode="auto">
            <a:xfrm>
              <a:off x="4224" y="640"/>
              <a:ext cx="1152" cy="345"/>
            </a:xfrm>
            <a:prstGeom prst="ellips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8" name="Group 5"/>
            <p:cNvGrpSpPr>
              <a:grpSpLocks/>
            </p:cNvGrpSpPr>
            <p:nvPr/>
          </p:nvGrpSpPr>
          <p:grpSpPr bwMode="auto">
            <a:xfrm>
              <a:off x="4160" y="520"/>
              <a:ext cx="272" cy="518"/>
              <a:chOff x="760" y="1400"/>
              <a:chExt cx="272" cy="518"/>
            </a:xfrm>
          </p:grpSpPr>
          <p:sp>
            <p:nvSpPr>
              <p:cNvPr id="45" name="Line 6"/>
              <p:cNvSpPr>
                <a:spLocks noChangeShapeType="1"/>
              </p:cNvSpPr>
              <p:nvPr/>
            </p:nvSpPr>
            <p:spPr bwMode="auto">
              <a:xfrm flipV="1">
                <a:off x="904" y="1400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Oval 7"/>
              <p:cNvSpPr>
                <a:spLocks noChangeArrowheads="1"/>
              </p:cNvSpPr>
              <p:nvPr/>
            </p:nvSpPr>
            <p:spPr bwMode="auto">
              <a:xfrm>
                <a:off x="760" y="1552"/>
                <a:ext cx="272" cy="280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FFFF00"/>
                    </a:solidFill>
                  </a:rPr>
                  <a:t>q</a:t>
                </a:r>
              </a:p>
            </p:txBody>
          </p:sp>
        </p:grpSp>
        <p:grpSp>
          <p:nvGrpSpPr>
            <p:cNvPr id="39" name="Group 8"/>
            <p:cNvGrpSpPr>
              <a:grpSpLocks/>
            </p:cNvGrpSpPr>
            <p:nvPr/>
          </p:nvGrpSpPr>
          <p:grpSpPr bwMode="auto">
            <a:xfrm>
              <a:off x="5144" y="520"/>
              <a:ext cx="272" cy="518"/>
              <a:chOff x="1360" y="1416"/>
              <a:chExt cx="272" cy="518"/>
            </a:xfrm>
          </p:grpSpPr>
          <p:sp>
            <p:nvSpPr>
              <p:cNvPr id="43" name="Line 9"/>
              <p:cNvSpPr>
                <a:spLocks noChangeShapeType="1"/>
              </p:cNvSpPr>
              <p:nvPr/>
            </p:nvSpPr>
            <p:spPr bwMode="auto">
              <a:xfrm flipV="1">
                <a:off x="1496" y="1416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Oval 10"/>
              <p:cNvSpPr>
                <a:spLocks noChangeArrowheads="1"/>
              </p:cNvSpPr>
              <p:nvPr/>
            </p:nvSpPr>
            <p:spPr bwMode="auto">
              <a:xfrm>
                <a:off x="1360" y="1552"/>
                <a:ext cx="272" cy="2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0000CC"/>
                    </a:solidFill>
                  </a:rPr>
                  <a:t>q</a:t>
                </a:r>
                <a:endParaRPr lang="en-US" baseline="3000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40" name="Line 11"/>
            <p:cNvSpPr>
              <a:spLocks noChangeShapeType="1"/>
            </p:cNvSpPr>
            <p:nvPr/>
          </p:nvSpPr>
          <p:spPr bwMode="auto">
            <a:xfrm>
              <a:off x="4704" y="984"/>
              <a:ext cx="144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12"/>
            <p:cNvSpPr>
              <a:spLocks noChangeShapeType="1"/>
            </p:cNvSpPr>
            <p:nvPr/>
          </p:nvSpPr>
          <p:spPr bwMode="auto">
            <a:xfrm>
              <a:off x="4752" y="648"/>
              <a:ext cx="168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 type="triangle" w="med" len="med"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13"/>
            <p:cNvSpPr>
              <a:spLocks noChangeShapeType="1"/>
            </p:cNvSpPr>
            <p:nvPr/>
          </p:nvSpPr>
          <p:spPr bwMode="auto">
            <a:xfrm>
              <a:off x="4248" y="744"/>
              <a:ext cx="88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87325" y="3905677"/>
            <a:ext cx="8504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For mesons, these states are referred to as “particles” and cataloged by the Particle Data Group.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90"/>
                </a:solidFill>
              </a:rPr>
              <a:t>There are other quantum numbers conserved by the strong interaction that prove to be more useful.</a:t>
            </a:r>
            <a:endParaRPr lang="en-US" sz="2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70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276225" y="825822"/>
            <a:ext cx="459317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rgbClr val="6666FF"/>
                </a:solidFill>
              </a:rPr>
              <a:t>Parity: Reflection </a:t>
            </a:r>
            <a:r>
              <a:rPr lang="en-US" sz="2400" b="1" dirty="0">
                <a:solidFill>
                  <a:srgbClr val="6666FF"/>
                </a:solidFill>
              </a:rPr>
              <a:t>in a </a:t>
            </a:r>
            <a:r>
              <a:rPr lang="en-US" sz="2400" b="1" dirty="0" smtClean="0">
                <a:solidFill>
                  <a:srgbClr val="6666FF"/>
                </a:solidFill>
              </a:rPr>
              <a:t>mirror</a:t>
            </a:r>
            <a:r>
              <a:rPr lang="en-US" sz="2400" b="1" dirty="0" smtClean="0"/>
              <a:t>   </a:t>
            </a:r>
            <a:endParaRPr lang="en-US" sz="2400" b="1" dirty="0"/>
          </a:p>
          <a:p>
            <a:r>
              <a:rPr lang="en-US" dirty="0"/>
              <a:t>    </a:t>
            </a:r>
            <a:endParaRPr lang="en-US" baseline="30000" dirty="0">
              <a:solidFill>
                <a:srgbClr val="CC0066"/>
              </a:solidFill>
            </a:endParaRP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334112" y="2974421"/>
            <a:ext cx="69572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rgbClr val="6666FF"/>
                </a:solidFill>
              </a:rPr>
              <a:t>Charge Conjugation:  Particle</a:t>
            </a:r>
            <a:r>
              <a:rPr lang="en-US" sz="2400" b="1" dirty="0">
                <a:solidFill>
                  <a:srgbClr val="6666FF"/>
                </a:solidFill>
              </a:rPr>
              <a:t>&lt;-&gt;</a:t>
            </a:r>
            <a:r>
              <a:rPr lang="en-US" sz="2400" b="1" dirty="0" smtClean="0">
                <a:solidFill>
                  <a:srgbClr val="6666FF"/>
                </a:solidFill>
              </a:rPr>
              <a:t>Antiparticle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377825" y="5494338"/>
            <a:ext cx="6661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Notation:   J</a:t>
            </a:r>
            <a:r>
              <a:rPr lang="en-US" baseline="30000"/>
              <a:t>(PC) </a:t>
            </a:r>
            <a:r>
              <a:rPr lang="en-US"/>
              <a:t>        </a:t>
            </a:r>
            <a:r>
              <a:rPr lang="en-US">
                <a:solidFill>
                  <a:srgbClr val="CC0066"/>
                </a:solidFill>
              </a:rPr>
              <a:t>0</a:t>
            </a:r>
            <a:r>
              <a:rPr lang="en-US" baseline="30000">
                <a:solidFill>
                  <a:srgbClr val="CC0066"/>
                </a:solidFill>
              </a:rPr>
              <a:t>-+</a:t>
            </a:r>
            <a:r>
              <a:rPr lang="en-US">
                <a:solidFill>
                  <a:srgbClr val="CC0066"/>
                </a:solidFill>
              </a:rPr>
              <a:t>, 1</a:t>
            </a:r>
            <a:r>
              <a:rPr lang="en-US" baseline="30000">
                <a:solidFill>
                  <a:srgbClr val="CC0066"/>
                </a:solidFill>
              </a:rPr>
              <a:t>--</a:t>
            </a:r>
            <a:r>
              <a:rPr lang="en-US">
                <a:solidFill>
                  <a:srgbClr val="CC0066"/>
                </a:solidFill>
              </a:rPr>
              <a:t>,  1</a:t>
            </a:r>
            <a:r>
              <a:rPr lang="en-US" baseline="30000">
                <a:solidFill>
                  <a:srgbClr val="CC0066"/>
                </a:solidFill>
              </a:rPr>
              <a:t>+-</a:t>
            </a:r>
            <a:r>
              <a:rPr lang="en-US">
                <a:solidFill>
                  <a:srgbClr val="CC0066"/>
                </a:solidFill>
              </a:rPr>
              <a:t>,  0</a:t>
            </a:r>
            <a:r>
              <a:rPr lang="en-US" baseline="30000">
                <a:solidFill>
                  <a:srgbClr val="CC0066"/>
                </a:solidFill>
              </a:rPr>
              <a:t>++</a:t>
            </a:r>
            <a:r>
              <a:rPr lang="en-US">
                <a:solidFill>
                  <a:srgbClr val="CC0066"/>
                </a:solidFill>
              </a:rPr>
              <a:t>, 1</a:t>
            </a:r>
            <a:r>
              <a:rPr lang="en-US" baseline="30000">
                <a:solidFill>
                  <a:srgbClr val="CC0066"/>
                </a:solidFill>
              </a:rPr>
              <a:t>++</a:t>
            </a:r>
            <a:r>
              <a:rPr lang="en-US">
                <a:solidFill>
                  <a:srgbClr val="CC0066"/>
                </a:solidFill>
              </a:rPr>
              <a:t>,  2</a:t>
            </a:r>
            <a:r>
              <a:rPr lang="en-US" baseline="30000">
                <a:solidFill>
                  <a:srgbClr val="CC0066"/>
                </a:solidFill>
              </a:rPr>
              <a:t>++</a:t>
            </a:r>
            <a:r>
              <a:rPr lang="en-US"/>
              <a:t> </a:t>
            </a:r>
          </a:p>
          <a:p>
            <a:r>
              <a:rPr lang="en-US"/>
              <a:t>                 </a:t>
            </a:r>
            <a:r>
              <a:rPr lang="en-US" baseline="30000"/>
              <a:t>(2S+1)</a:t>
            </a:r>
            <a:r>
              <a:rPr lang="en-US"/>
              <a:t>L</a:t>
            </a:r>
            <a:r>
              <a:rPr lang="en-US" baseline="-25000"/>
              <a:t>J        </a:t>
            </a:r>
            <a:r>
              <a:rPr lang="en-US" baseline="30000">
                <a:solidFill>
                  <a:srgbClr val="0000CC"/>
                </a:solidFill>
              </a:rPr>
              <a:t>1</a:t>
            </a:r>
            <a:r>
              <a:rPr lang="en-US">
                <a:solidFill>
                  <a:srgbClr val="0000CC"/>
                </a:solidFill>
              </a:rPr>
              <a:t>S</a:t>
            </a:r>
            <a:r>
              <a:rPr lang="en-US" baseline="-25000">
                <a:solidFill>
                  <a:srgbClr val="0000CC"/>
                </a:solidFill>
              </a:rPr>
              <a:t>0</a:t>
            </a:r>
            <a:r>
              <a:rPr lang="en-US">
                <a:solidFill>
                  <a:srgbClr val="0000CC"/>
                </a:solidFill>
              </a:rPr>
              <a:t>, </a:t>
            </a:r>
            <a:r>
              <a:rPr lang="en-US" baseline="30000">
                <a:solidFill>
                  <a:srgbClr val="0000CC"/>
                </a:solidFill>
              </a:rPr>
              <a:t>3</a:t>
            </a:r>
            <a:r>
              <a:rPr lang="en-US">
                <a:solidFill>
                  <a:srgbClr val="0000CC"/>
                </a:solidFill>
              </a:rPr>
              <a:t>S</a:t>
            </a:r>
            <a:r>
              <a:rPr lang="en-US" baseline="-25000">
                <a:solidFill>
                  <a:srgbClr val="0000CC"/>
                </a:solidFill>
              </a:rPr>
              <a:t>1</a:t>
            </a:r>
            <a:r>
              <a:rPr lang="en-US">
                <a:solidFill>
                  <a:srgbClr val="0000CC"/>
                </a:solidFill>
              </a:rPr>
              <a:t>, </a:t>
            </a:r>
            <a:r>
              <a:rPr lang="en-US" baseline="30000">
                <a:solidFill>
                  <a:srgbClr val="0000CC"/>
                </a:solidFill>
              </a:rPr>
              <a:t>1</a:t>
            </a:r>
            <a:r>
              <a:rPr lang="en-US">
                <a:solidFill>
                  <a:srgbClr val="0000CC"/>
                </a:solidFill>
              </a:rPr>
              <a:t>P</a:t>
            </a:r>
            <a:r>
              <a:rPr lang="en-US" baseline="-25000">
                <a:solidFill>
                  <a:srgbClr val="0000CC"/>
                </a:solidFill>
              </a:rPr>
              <a:t>1</a:t>
            </a:r>
            <a:r>
              <a:rPr lang="en-US">
                <a:solidFill>
                  <a:srgbClr val="0000CC"/>
                </a:solidFill>
              </a:rPr>
              <a:t>, </a:t>
            </a:r>
            <a:r>
              <a:rPr lang="en-US" baseline="30000">
                <a:solidFill>
                  <a:srgbClr val="0000CC"/>
                </a:solidFill>
              </a:rPr>
              <a:t>3</a:t>
            </a:r>
            <a:r>
              <a:rPr lang="en-US">
                <a:solidFill>
                  <a:srgbClr val="0000CC"/>
                </a:solidFill>
              </a:rPr>
              <a:t>P</a:t>
            </a:r>
            <a:r>
              <a:rPr lang="en-US" baseline="-25000">
                <a:solidFill>
                  <a:srgbClr val="0000CC"/>
                </a:solidFill>
              </a:rPr>
              <a:t>0</a:t>
            </a:r>
            <a:r>
              <a:rPr lang="en-US">
                <a:solidFill>
                  <a:srgbClr val="0000CC"/>
                </a:solidFill>
              </a:rPr>
              <a:t>, </a:t>
            </a:r>
            <a:r>
              <a:rPr lang="en-US" baseline="30000">
                <a:solidFill>
                  <a:srgbClr val="0000CC"/>
                </a:solidFill>
              </a:rPr>
              <a:t>3</a:t>
            </a:r>
            <a:r>
              <a:rPr lang="en-US">
                <a:solidFill>
                  <a:srgbClr val="0000CC"/>
                </a:solidFill>
              </a:rPr>
              <a:t>P</a:t>
            </a:r>
            <a:r>
              <a:rPr lang="en-US" baseline="-25000">
                <a:solidFill>
                  <a:srgbClr val="0000CC"/>
                </a:solidFill>
              </a:rPr>
              <a:t>1</a:t>
            </a:r>
            <a:r>
              <a:rPr lang="en-US">
                <a:solidFill>
                  <a:srgbClr val="0000CC"/>
                </a:solidFill>
              </a:rPr>
              <a:t>, </a:t>
            </a:r>
            <a:r>
              <a:rPr lang="en-US" baseline="30000">
                <a:solidFill>
                  <a:srgbClr val="0000CC"/>
                </a:solidFill>
              </a:rPr>
              <a:t>3</a:t>
            </a:r>
            <a:r>
              <a:rPr lang="en-US">
                <a:solidFill>
                  <a:srgbClr val="0000CC"/>
                </a:solidFill>
              </a:rPr>
              <a:t>P</a:t>
            </a:r>
            <a:r>
              <a:rPr lang="en-US" baseline="-25000">
                <a:solidFill>
                  <a:srgbClr val="0000CC"/>
                </a:solidFill>
              </a:rPr>
              <a:t>2</a:t>
            </a:r>
            <a:r>
              <a:rPr lang="en-US">
                <a:solidFill>
                  <a:srgbClr val="0000CC"/>
                </a:solidFill>
              </a:rPr>
              <a:t>,…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225425" y="165100"/>
            <a:ext cx="501792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Spectroscopy</a:t>
            </a:r>
            <a:r>
              <a:rPr lang="en-US" sz="3200" b="1" dirty="0">
                <a:solidFill>
                  <a:srgbClr val="000090"/>
                </a:solidFill>
              </a:rPr>
              <a:t> </a:t>
            </a:r>
            <a:r>
              <a:rPr lang="en-US" sz="3200" b="1" dirty="0" smtClean="0">
                <a:solidFill>
                  <a:srgbClr val="000090"/>
                </a:solidFill>
              </a:rPr>
              <a:t>of Mesons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11</a:t>
            </a:fld>
            <a:endParaRPr lang="en-US"/>
          </a:p>
        </p:txBody>
      </p:sp>
      <p:sp>
        <p:nvSpPr>
          <p:cNvPr id="35" name="Rectangle 62"/>
          <p:cNvSpPr>
            <a:spLocks noChangeArrowheads="1"/>
          </p:cNvSpPr>
          <p:nvPr/>
        </p:nvSpPr>
        <p:spPr bwMode="auto">
          <a:xfrm>
            <a:off x="6159500" y="342900"/>
            <a:ext cx="2616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 err="1">
                <a:solidFill>
                  <a:srgbClr val="3366CC"/>
                </a:solidFill>
              </a:rPr>
              <a:t>Quarkonium</a:t>
            </a:r>
            <a:endParaRPr lang="en-US" sz="3200" b="1" dirty="0">
              <a:solidFill>
                <a:srgbClr val="3366CC"/>
              </a:solidFill>
            </a:endParaRPr>
          </a:p>
        </p:txBody>
      </p:sp>
      <p:grpSp>
        <p:nvGrpSpPr>
          <p:cNvPr id="36" name="Group 14"/>
          <p:cNvGrpSpPr>
            <a:grpSpLocks/>
          </p:cNvGrpSpPr>
          <p:nvPr/>
        </p:nvGrpSpPr>
        <p:grpSpPr bwMode="auto">
          <a:xfrm>
            <a:off x="6604000" y="825500"/>
            <a:ext cx="1993900" cy="822325"/>
            <a:chOff x="4160" y="520"/>
            <a:chExt cx="1256" cy="518"/>
          </a:xfrm>
        </p:grpSpPr>
        <p:sp>
          <p:nvSpPr>
            <p:cNvPr id="37" name="Oval 4"/>
            <p:cNvSpPr>
              <a:spLocks noChangeArrowheads="1"/>
            </p:cNvSpPr>
            <p:nvPr/>
          </p:nvSpPr>
          <p:spPr bwMode="auto">
            <a:xfrm>
              <a:off x="4224" y="640"/>
              <a:ext cx="1152" cy="345"/>
            </a:xfrm>
            <a:prstGeom prst="ellips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8" name="Group 5"/>
            <p:cNvGrpSpPr>
              <a:grpSpLocks/>
            </p:cNvGrpSpPr>
            <p:nvPr/>
          </p:nvGrpSpPr>
          <p:grpSpPr bwMode="auto">
            <a:xfrm>
              <a:off x="4160" y="520"/>
              <a:ext cx="272" cy="518"/>
              <a:chOff x="760" y="1400"/>
              <a:chExt cx="272" cy="518"/>
            </a:xfrm>
          </p:grpSpPr>
          <p:sp>
            <p:nvSpPr>
              <p:cNvPr id="45" name="Line 6"/>
              <p:cNvSpPr>
                <a:spLocks noChangeShapeType="1"/>
              </p:cNvSpPr>
              <p:nvPr/>
            </p:nvSpPr>
            <p:spPr bwMode="auto">
              <a:xfrm flipV="1">
                <a:off x="904" y="1400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Oval 7"/>
              <p:cNvSpPr>
                <a:spLocks noChangeArrowheads="1"/>
              </p:cNvSpPr>
              <p:nvPr/>
            </p:nvSpPr>
            <p:spPr bwMode="auto">
              <a:xfrm>
                <a:off x="760" y="1552"/>
                <a:ext cx="272" cy="280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FFFF00"/>
                    </a:solidFill>
                  </a:rPr>
                  <a:t>q</a:t>
                </a:r>
              </a:p>
            </p:txBody>
          </p:sp>
        </p:grpSp>
        <p:grpSp>
          <p:nvGrpSpPr>
            <p:cNvPr id="39" name="Group 8"/>
            <p:cNvGrpSpPr>
              <a:grpSpLocks/>
            </p:cNvGrpSpPr>
            <p:nvPr/>
          </p:nvGrpSpPr>
          <p:grpSpPr bwMode="auto">
            <a:xfrm>
              <a:off x="5144" y="520"/>
              <a:ext cx="272" cy="518"/>
              <a:chOff x="1360" y="1416"/>
              <a:chExt cx="272" cy="518"/>
            </a:xfrm>
          </p:grpSpPr>
          <p:sp>
            <p:nvSpPr>
              <p:cNvPr id="43" name="Line 9"/>
              <p:cNvSpPr>
                <a:spLocks noChangeShapeType="1"/>
              </p:cNvSpPr>
              <p:nvPr/>
            </p:nvSpPr>
            <p:spPr bwMode="auto">
              <a:xfrm flipV="1">
                <a:off x="1496" y="1416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Oval 10"/>
              <p:cNvSpPr>
                <a:spLocks noChangeArrowheads="1"/>
              </p:cNvSpPr>
              <p:nvPr/>
            </p:nvSpPr>
            <p:spPr bwMode="auto">
              <a:xfrm>
                <a:off x="1360" y="1552"/>
                <a:ext cx="272" cy="2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0000CC"/>
                    </a:solidFill>
                  </a:rPr>
                  <a:t>q</a:t>
                </a:r>
                <a:endParaRPr lang="en-US" baseline="3000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40" name="Line 11"/>
            <p:cNvSpPr>
              <a:spLocks noChangeShapeType="1"/>
            </p:cNvSpPr>
            <p:nvPr/>
          </p:nvSpPr>
          <p:spPr bwMode="auto">
            <a:xfrm>
              <a:off x="4704" y="984"/>
              <a:ext cx="144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12"/>
            <p:cNvSpPr>
              <a:spLocks noChangeShapeType="1"/>
            </p:cNvSpPr>
            <p:nvPr/>
          </p:nvSpPr>
          <p:spPr bwMode="auto">
            <a:xfrm>
              <a:off x="4752" y="648"/>
              <a:ext cx="168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 type="triangle" w="med" len="med"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13"/>
            <p:cNvSpPr>
              <a:spLocks noChangeShapeType="1"/>
            </p:cNvSpPr>
            <p:nvPr/>
          </p:nvSpPr>
          <p:spPr bwMode="auto">
            <a:xfrm>
              <a:off x="4248" y="744"/>
              <a:ext cx="88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12" y="1727200"/>
            <a:ext cx="4521200" cy="3302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12" y="1365250"/>
            <a:ext cx="3251200" cy="2921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20175" y="2262848"/>
            <a:ext cx="1152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C0066"/>
                </a:solidFill>
              </a:rPr>
              <a:t>P</a:t>
            </a:r>
            <a:r>
              <a:rPr lang="en-US" dirty="0">
                <a:solidFill>
                  <a:srgbClr val="CC0066"/>
                </a:solidFill>
              </a:rPr>
              <a:t>=-(-1)</a:t>
            </a:r>
            <a:r>
              <a:rPr lang="en-US" baseline="30000" dirty="0">
                <a:solidFill>
                  <a:srgbClr val="CC0066"/>
                </a:solidFill>
              </a:rPr>
              <a:t>(L)</a:t>
            </a: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727200"/>
            <a:ext cx="1409700" cy="330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6225" y="2262848"/>
            <a:ext cx="6047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particle and its antiparticle have opposite parity, so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77825" y="4809033"/>
            <a:ext cx="3571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Charge Conjugation: </a:t>
            </a:r>
            <a:r>
              <a:rPr lang="en-US" dirty="0">
                <a:solidFill>
                  <a:srgbClr val="CC0066"/>
                </a:solidFill>
              </a:rPr>
              <a:t>C=(-1)</a:t>
            </a:r>
            <a:r>
              <a:rPr lang="en-US" baseline="30000" dirty="0">
                <a:solidFill>
                  <a:srgbClr val="CC0066"/>
                </a:solidFill>
              </a:rPr>
              <a:t>(L+S)</a:t>
            </a: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365" y="3101421"/>
            <a:ext cx="1054100" cy="254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4112" y="3532909"/>
            <a:ext cx="7133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effectively takes                  so we get a factor of            .    This also “flips” the spin of the quark and the antiquark.</a:t>
            </a:r>
          </a:p>
          <a:p>
            <a:r>
              <a:rPr lang="en-US" dirty="0" smtClean="0"/>
              <a:t>For a symmetric spin function, we get (+1)   (S=0).</a:t>
            </a:r>
          </a:p>
          <a:p>
            <a:r>
              <a:rPr lang="en-US" dirty="0" smtClean="0"/>
              <a:t>For an </a:t>
            </a:r>
            <a:r>
              <a:rPr lang="en-US" dirty="0" err="1" smtClean="0"/>
              <a:t>antisymmetric</a:t>
            </a:r>
            <a:r>
              <a:rPr lang="en-US" dirty="0" smtClean="0"/>
              <a:t> spin function, we get         (S=1).</a:t>
            </a:r>
            <a:endParaRPr lang="en-US" dirty="0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60" y="3534465"/>
            <a:ext cx="952500" cy="2159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50" y="3492619"/>
            <a:ext cx="698500" cy="3302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435" y="4441138"/>
            <a:ext cx="5334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77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334112" y="3446452"/>
            <a:ext cx="47115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rgbClr val="6666FF"/>
                </a:solidFill>
              </a:rPr>
              <a:t>G-Parity: Generalized C-Parity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5693982" y="4809033"/>
            <a:ext cx="22039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Notation:   </a:t>
            </a:r>
            <a:r>
              <a:rPr lang="en-US" dirty="0" smtClean="0"/>
              <a:t>(I</a:t>
            </a:r>
            <a:r>
              <a:rPr lang="en-US" baseline="30000" dirty="0" smtClean="0"/>
              <a:t>G</a:t>
            </a:r>
            <a:r>
              <a:rPr lang="en-US" dirty="0" smtClean="0"/>
              <a:t>)J</a:t>
            </a:r>
            <a:r>
              <a:rPr lang="en-US" baseline="30000" dirty="0"/>
              <a:t>(PC</a:t>
            </a:r>
            <a:r>
              <a:rPr lang="en-US" baseline="30000" dirty="0" smtClean="0"/>
              <a:t>)</a:t>
            </a:r>
            <a:endParaRPr lang="en-US" dirty="0"/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225425" y="165100"/>
            <a:ext cx="501792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Spectroscopy</a:t>
            </a:r>
            <a:r>
              <a:rPr lang="en-US" sz="3200" b="1" dirty="0">
                <a:solidFill>
                  <a:srgbClr val="000090"/>
                </a:solidFill>
              </a:rPr>
              <a:t> </a:t>
            </a:r>
            <a:r>
              <a:rPr lang="en-US" sz="3200" b="1" dirty="0" smtClean="0">
                <a:solidFill>
                  <a:srgbClr val="000090"/>
                </a:solidFill>
              </a:rPr>
              <a:t>of Mesons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12</a:t>
            </a:fld>
            <a:endParaRPr lang="en-US"/>
          </a:p>
        </p:txBody>
      </p:sp>
      <p:sp>
        <p:nvSpPr>
          <p:cNvPr id="35" name="Rectangle 62"/>
          <p:cNvSpPr>
            <a:spLocks noChangeArrowheads="1"/>
          </p:cNvSpPr>
          <p:nvPr/>
        </p:nvSpPr>
        <p:spPr bwMode="auto">
          <a:xfrm>
            <a:off x="6159500" y="342900"/>
            <a:ext cx="2616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 err="1">
                <a:solidFill>
                  <a:srgbClr val="3366CC"/>
                </a:solidFill>
              </a:rPr>
              <a:t>Quarkonium</a:t>
            </a:r>
            <a:endParaRPr lang="en-US" sz="3200" b="1" dirty="0">
              <a:solidFill>
                <a:srgbClr val="3366CC"/>
              </a:solidFill>
            </a:endParaRPr>
          </a:p>
        </p:txBody>
      </p:sp>
      <p:grpSp>
        <p:nvGrpSpPr>
          <p:cNvPr id="36" name="Group 14"/>
          <p:cNvGrpSpPr>
            <a:grpSpLocks/>
          </p:cNvGrpSpPr>
          <p:nvPr/>
        </p:nvGrpSpPr>
        <p:grpSpPr bwMode="auto">
          <a:xfrm>
            <a:off x="6604000" y="825500"/>
            <a:ext cx="1993900" cy="822325"/>
            <a:chOff x="4160" y="520"/>
            <a:chExt cx="1256" cy="518"/>
          </a:xfrm>
        </p:grpSpPr>
        <p:sp>
          <p:nvSpPr>
            <p:cNvPr id="37" name="Oval 4"/>
            <p:cNvSpPr>
              <a:spLocks noChangeArrowheads="1"/>
            </p:cNvSpPr>
            <p:nvPr/>
          </p:nvSpPr>
          <p:spPr bwMode="auto">
            <a:xfrm>
              <a:off x="4224" y="640"/>
              <a:ext cx="1152" cy="345"/>
            </a:xfrm>
            <a:prstGeom prst="ellips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8" name="Group 5"/>
            <p:cNvGrpSpPr>
              <a:grpSpLocks/>
            </p:cNvGrpSpPr>
            <p:nvPr/>
          </p:nvGrpSpPr>
          <p:grpSpPr bwMode="auto">
            <a:xfrm>
              <a:off x="4160" y="520"/>
              <a:ext cx="272" cy="518"/>
              <a:chOff x="760" y="1400"/>
              <a:chExt cx="272" cy="518"/>
            </a:xfrm>
          </p:grpSpPr>
          <p:sp>
            <p:nvSpPr>
              <p:cNvPr id="45" name="Line 6"/>
              <p:cNvSpPr>
                <a:spLocks noChangeShapeType="1"/>
              </p:cNvSpPr>
              <p:nvPr/>
            </p:nvSpPr>
            <p:spPr bwMode="auto">
              <a:xfrm flipV="1">
                <a:off x="904" y="1400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Oval 7"/>
              <p:cNvSpPr>
                <a:spLocks noChangeArrowheads="1"/>
              </p:cNvSpPr>
              <p:nvPr/>
            </p:nvSpPr>
            <p:spPr bwMode="auto">
              <a:xfrm>
                <a:off x="760" y="1552"/>
                <a:ext cx="272" cy="280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FFFF00"/>
                    </a:solidFill>
                  </a:rPr>
                  <a:t>q</a:t>
                </a:r>
              </a:p>
            </p:txBody>
          </p:sp>
        </p:grpSp>
        <p:grpSp>
          <p:nvGrpSpPr>
            <p:cNvPr id="39" name="Group 8"/>
            <p:cNvGrpSpPr>
              <a:grpSpLocks/>
            </p:cNvGrpSpPr>
            <p:nvPr/>
          </p:nvGrpSpPr>
          <p:grpSpPr bwMode="auto">
            <a:xfrm>
              <a:off x="5144" y="520"/>
              <a:ext cx="272" cy="518"/>
              <a:chOff x="1360" y="1416"/>
              <a:chExt cx="272" cy="518"/>
            </a:xfrm>
          </p:grpSpPr>
          <p:sp>
            <p:nvSpPr>
              <p:cNvPr id="43" name="Line 9"/>
              <p:cNvSpPr>
                <a:spLocks noChangeShapeType="1"/>
              </p:cNvSpPr>
              <p:nvPr/>
            </p:nvSpPr>
            <p:spPr bwMode="auto">
              <a:xfrm flipV="1">
                <a:off x="1496" y="1416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Oval 10"/>
              <p:cNvSpPr>
                <a:spLocks noChangeArrowheads="1"/>
              </p:cNvSpPr>
              <p:nvPr/>
            </p:nvSpPr>
            <p:spPr bwMode="auto">
              <a:xfrm>
                <a:off x="1360" y="1552"/>
                <a:ext cx="272" cy="2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0000CC"/>
                    </a:solidFill>
                  </a:rPr>
                  <a:t>q</a:t>
                </a:r>
                <a:endParaRPr lang="en-US" baseline="3000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40" name="Line 11"/>
            <p:cNvSpPr>
              <a:spLocks noChangeShapeType="1"/>
            </p:cNvSpPr>
            <p:nvPr/>
          </p:nvSpPr>
          <p:spPr bwMode="auto">
            <a:xfrm>
              <a:off x="4704" y="984"/>
              <a:ext cx="144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12"/>
            <p:cNvSpPr>
              <a:spLocks noChangeShapeType="1"/>
            </p:cNvSpPr>
            <p:nvPr/>
          </p:nvSpPr>
          <p:spPr bwMode="auto">
            <a:xfrm>
              <a:off x="4752" y="648"/>
              <a:ext cx="168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 type="triangle" w="med" len="med"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13"/>
            <p:cNvSpPr>
              <a:spLocks noChangeShapeType="1"/>
            </p:cNvSpPr>
            <p:nvPr/>
          </p:nvSpPr>
          <p:spPr bwMode="auto">
            <a:xfrm>
              <a:off x="4248" y="744"/>
              <a:ext cx="88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77825" y="4809033"/>
            <a:ext cx="4879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Charge Conjugation: </a:t>
            </a:r>
            <a:r>
              <a:rPr lang="en-US" dirty="0" smtClean="0">
                <a:solidFill>
                  <a:srgbClr val="CC0066"/>
                </a:solidFill>
              </a:rPr>
              <a:t>G=C (</a:t>
            </a:r>
            <a:r>
              <a:rPr lang="en-US" dirty="0">
                <a:solidFill>
                  <a:srgbClr val="CC0066"/>
                </a:solidFill>
              </a:rPr>
              <a:t>-1)</a:t>
            </a:r>
            <a:r>
              <a:rPr lang="en-US" baseline="30000" dirty="0" smtClean="0">
                <a:solidFill>
                  <a:srgbClr val="CC0066"/>
                </a:solidFill>
              </a:rPr>
              <a:t>(I)</a:t>
            </a:r>
            <a:r>
              <a:rPr lang="en-US" dirty="0" smtClean="0">
                <a:solidFill>
                  <a:srgbClr val="CC0066"/>
                </a:solidFill>
              </a:rPr>
              <a:t> = (-1) </a:t>
            </a:r>
            <a:r>
              <a:rPr lang="en-US" baseline="30000" dirty="0" smtClean="0">
                <a:solidFill>
                  <a:srgbClr val="CC0066"/>
                </a:solidFill>
              </a:rPr>
              <a:t>(L+S+I)</a:t>
            </a:r>
            <a:endParaRPr lang="en-US" baseline="30000" dirty="0">
              <a:solidFill>
                <a:srgbClr val="CC0066"/>
              </a:solidFill>
            </a:endParaRP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334112" y="797867"/>
            <a:ext cx="38429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rgbClr val="6666FF"/>
                </a:solidFill>
              </a:rPr>
              <a:t>Isospin</a:t>
            </a:r>
            <a:r>
              <a:rPr lang="en-US" sz="2400" b="1" dirty="0" smtClean="0">
                <a:solidFill>
                  <a:srgbClr val="6666FF"/>
                </a:solidFill>
              </a:rPr>
              <a:t>: up-down quarks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825" y="1562100"/>
            <a:ext cx="4080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  <a:r>
              <a:rPr lang="en-US" dirty="0" smtClean="0"/>
              <a:t>p-quark:        | I,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z</a:t>
            </a:r>
            <a:r>
              <a:rPr lang="en-US" dirty="0" smtClean="0"/>
              <a:t>&gt; = | ½ , +½&gt;</a:t>
            </a:r>
          </a:p>
          <a:p>
            <a:r>
              <a:rPr lang="en-US" dirty="0"/>
              <a:t>d</a:t>
            </a:r>
            <a:r>
              <a:rPr lang="en-US" dirty="0" smtClean="0"/>
              <a:t>own-</a:t>
            </a:r>
            <a:r>
              <a:rPr lang="en-US" dirty="0"/>
              <a:t>q</a:t>
            </a:r>
            <a:r>
              <a:rPr lang="en-US" dirty="0" smtClean="0"/>
              <a:t>uark:    | </a:t>
            </a:r>
            <a:r>
              <a:rPr lang="en-US" dirty="0"/>
              <a:t>I, </a:t>
            </a:r>
            <a:r>
              <a:rPr lang="en-US" dirty="0" err="1"/>
              <a:t>I</a:t>
            </a:r>
            <a:r>
              <a:rPr lang="en-US" baseline="-25000" dirty="0" err="1"/>
              <a:t>z</a:t>
            </a:r>
            <a:r>
              <a:rPr lang="en-US" dirty="0"/>
              <a:t>&gt; = | ½ , </a:t>
            </a:r>
            <a:r>
              <a:rPr lang="en-US" dirty="0" smtClean="0"/>
              <a:t>-½</a:t>
            </a:r>
            <a:r>
              <a:rPr lang="en-US" dirty="0"/>
              <a:t>&gt;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5900" y="2300764"/>
            <a:ext cx="7740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I=0  :</a:t>
            </a:r>
          </a:p>
          <a:p>
            <a:endParaRPr lang="en-US" dirty="0" smtClean="0"/>
          </a:p>
          <a:p>
            <a:r>
              <a:rPr lang="en-US" dirty="0" smtClean="0"/>
              <a:t>I=1  :  </a:t>
            </a:r>
            <a:endParaRPr lang="en-US" dirty="0"/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44" y="2296703"/>
            <a:ext cx="2032000" cy="3810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410" y="2834620"/>
            <a:ext cx="2679700" cy="381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7825" y="3943033"/>
            <a:ext cx="7845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would flip the sign of a charged particle, this is a rotation in </a:t>
            </a:r>
            <a:r>
              <a:rPr lang="en-US" dirty="0" err="1" smtClean="0"/>
              <a:t>isospin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722471" y="2296703"/>
            <a:ext cx="1279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= ½  :    	</a:t>
            </a:r>
            <a:endParaRPr lang="en-US" dirty="0"/>
          </a:p>
        </p:txBody>
      </p:sp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00" y="2322103"/>
            <a:ext cx="2133600" cy="3556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292153" y="2778810"/>
            <a:ext cx="826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43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70" name="Group 110"/>
          <p:cNvGrpSpPr>
            <a:grpSpLocks/>
          </p:cNvGrpSpPr>
          <p:nvPr/>
        </p:nvGrpSpPr>
        <p:grpSpPr bwMode="auto">
          <a:xfrm>
            <a:off x="2012950" y="1511300"/>
            <a:ext cx="1130300" cy="4178300"/>
            <a:chOff x="3720" y="1296"/>
            <a:chExt cx="712" cy="2632"/>
          </a:xfrm>
        </p:grpSpPr>
        <p:sp>
          <p:nvSpPr>
            <p:cNvPr id="15442" name="Rectangle 82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3" name="Rectangle 83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4" name="Rectangle 84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5" name="Rectangle 85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6" name="Rectangle 86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7" name="Rectangle 87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8" name="Rectangle 88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9" name="Rectangle 89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0" name="Rectangle 90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1" name="Rectangle 91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2" name="Rectangle 92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3" name="Rectangle 93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4" name="Rectangle 94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5" name="Rectangle 95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471" name="Group 111"/>
          <p:cNvGrpSpPr>
            <a:grpSpLocks/>
          </p:cNvGrpSpPr>
          <p:nvPr/>
        </p:nvGrpSpPr>
        <p:grpSpPr bwMode="auto">
          <a:xfrm>
            <a:off x="1819275" y="1663700"/>
            <a:ext cx="1130300" cy="4178300"/>
            <a:chOff x="3720" y="1296"/>
            <a:chExt cx="712" cy="2632"/>
          </a:xfrm>
        </p:grpSpPr>
        <p:sp>
          <p:nvSpPr>
            <p:cNvPr id="15472" name="Rectangle 112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3" name="Rectangle 113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4" name="Rectangle 114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5" name="Rectangle 115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6" name="Rectangle 116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7" name="Rectangle 117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8" name="Rectangle 118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9" name="Rectangle 119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0" name="Rectangle 120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1" name="Rectangle 121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2" name="Rectangle 122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3" name="Rectangle 123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4" name="Rectangle 124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5" name="Rectangle 125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486" name="Group 126"/>
          <p:cNvGrpSpPr>
            <a:grpSpLocks/>
          </p:cNvGrpSpPr>
          <p:nvPr/>
        </p:nvGrpSpPr>
        <p:grpSpPr bwMode="auto">
          <a:xfrm>
            <a:off x="1590675" y="1789113"/>
            <a:ext cx="1130300" cy="4178300"/>
            <a:chOff x="3720" y="1296"/>
            <a:chExt cx="712" cy="2632"/>
          </a:xfrm>
        </p:grpSpPr>
        <p:sp>
          <p:nvSpPr>
            <p:cNvPr id="15487" name="Rectangle 127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8" name="Rectangle 128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9" name="Rectangle 129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0" name="Rectangle 130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1" name="Rectangle 131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2" name="Rectangle 132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3" name="Rectangle 133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4" name="Rectangle 134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5" name="Rectangle 135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6" name="Rectangle 136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7" name="Rectangle 137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8" name="Rectangle 138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9" name="Rectangle 139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0" name="Rectangle 140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501" name="Group 141"/>
          <p:cNvGrpSpPr>
            <a:grpSpLocks/>
          </p:cNvGrpSpPr>
          <p:nvPr/>
        </p:nvGrpSpPr>
        <p:grpSpPr bwMode="auto">
          <a:xfrm>
            <a:off x="1414463" y="1898650"/>
            <a:ext cx="1130300" cy="4178300"/>
            <a:chOff x="3720" y="1296"/>
            <a:chExt cx="712" cy="2632"/>
          </a:xfrm>
        </p:grpSpPr>
        <p:sp>
          <p:nvSpPr>
            <p:cNvPr id="15502" name="Rectangle 142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3" name="Rectangle 143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4" name="Rectangle 144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5" name="Rectangle 145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6" name="Rectangle 146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7" name="Rectangle 147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8" name="Rectangle 148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9" name="Rectangle 149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10" name="Rectangle 150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11" name="Rectangle 151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12" name="Rectangle 152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13" name="Rectangle 153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14" name="Rectangle 154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15" name="Rectangle 155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374" name="Group 14"/>
          <p:cNvGrpSpPr>
            <a:grpSpLocks/>
          </p:cNvGrpSpPr>
          <p:nvPr/>
        </p:nvGrpSpPr>
        <p:grpSpPr bwMode="auto">
          <a:xfrm>
            <a:off x="6604000" y="825500"/>
            <a:ext cx="1993900" cy="822325"/>
            <a:chOff x="4160" y="520"/>
            <a:chExt cx="1256" cy="518"/>
          </a:xfrm>
        </p:grpSpPr>
        <p:sp>
          <p:nvSpPr>
            <p:cNvPr id="15364" name="Oval 4"/>
            <p:cNvSpPr>
              <a:spLocks noChangeArrowheads="1"/>
            </p:cNvSpPr>
            <p:nvPr/>
          </p:nvSpPr>
          <p:spPr bwMode="auto">
            <a:xfrm>
              <a:off x="4224" y="640"/>
              <a:ext cx="1152" cy="345"/>
            </a:xfrm>
            <a:prstGeom prst="ellips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365" name="Group 5"/>
            <p:cNvGrpSpPr>
              <a:grpSpLocks/>
            </p:cNvGrpSpPr>
            <p:nvPr/>
          </p:nvGrpSpPr>
          <p:grpSpPr bwMode="auto">
            <a:xfrm>
              <a:off x="4160" y="520"/>
              <a:ext cx="272" cy="518"/>
              <a:chOff x="760" y="1400"/>
              <a:chExt cx="272" cy="518"/>
            </a:xfrm>
          </p:grpSpPr>
          <p:sp>
            <p:nvSpPr>
              <p:cNvPr id="15366" name="Line 6"/>
              <p:cNvSpPr>
                <a:spLocks noChangeShapeType="1"/>
              </p:cNvSpPr>
              <p:nvPr/>
            </p:nvSpPr>
            <p:spPr bwMode="auto">
              <a:xfrm flipV="1">
                <a:off x="904" y="1400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7" name="Oval 7"/>
              <p:cNvSpPr>
                <a:spLocks noChangeArrowheads="1"/>
              </p:cNvSpPr>
              <p:nvPr/>
            </p:nvSpPr>
            <p:spPr bwMode="auto">
              <a:xfrm>
                <a:off x="760" y="1552"/>
                <a:ext cx="272" cy="280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FFFF00"/>
                    </a:solidFill>
                  </a:rPr>
                  <a:t>q</a:t>
                </a:r>
              </a:p>
            </p:txBody>
          </p:sp>
        </p:grpSp>
        <p:grpSp>
          <p:nvGrpSpPr>
            <p:cNvPr id="15368" name="Group 8"/>
            <p:cNvGrpSpPr>
              <a:grpSpLocks/>
            </p:cNvGrpSpPr>
            <p:nvPr/>
          </p:nvGrpSpPr>
          <p:grpSpPr bwMode="auto">
            <a:xfrm>
              <a:off x="5144" y="520"/>
              <a:ext cx="272" cy="518"/>
              <a:chOff x="1360" y="1416"/>
              <a:chExt cx="272" cy="518"/>
            </a:xfrm>
          </p:grpSpPr>
          <p:sp>
            <p:nvSpPr>
              <p:cNvPr id="15369" name="Line 9"/>
              <p:cNvSpPr>
                <a:spLocks noChangeShapeType="1"/>
              </p:cNvSpPr>
              <p:nvPr/>
            </p:nvSpPr>
            <p:spPr bwMode="auto">
              <a:xfrm flipV="1">
                <a:off x="1496" y="1416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0" name="Oval 10"/>
              <p:cNvSpPr>
                <a:spLocks noChangeArrowheads="1"/>
              </p:cNvSpPr>
              <p:nvPr/>
            </p:nvSpPr>
            <p:spPr bwMode="auto">
              <a:xfrm>
                <a:off x="1360" y="1552"/>
                <a:ext cx="272" cy="2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0000CC"/>
                    </a:solidFill>
                  </a:rPr>
                  <a:t>q</a:t>
                </a:r>
                <a:endParaRPr lang="en-US" baseline="3000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>
              <a:off x="4704" y="984"/>
              <a:ext cx="144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>
              <a:off x="4752" y="648"/>
              <a:ext cx="168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 type="triangle" w="med" len="med"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>
              <a:off x="4248" y="744"/>
              <a:ext cx="88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6883400" y="32623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5440" name="Group 80"/>
          <p:cNvGrpSpPr>
            <a:grpSpLocks/>
          </p:cNvGrpSpPr>
          <p:nvPr/>
        </p:nvGrpSpPr>
        <p:grpSpPr bwMode="auto">
          <a:xfrm>
            <a:off x="136525" y="2030413"/>
            <a:ext cx="3629026" cy="4303712"/>
            <a:chOff x="329" y="744"/>
            <a:chExt cx="2286" cy="2711"/>
          </a:xfrm>
        </p:grpSpPr>
        <p:grpSp>
          <p:nvGrpSpPr>
            <p:cNvPr id="15404" name="Group 44"/>
            <p:cNvGrpSpPr>
              <a:grpSpLocks/>
            </p:cNvGrpSpPr>
            <p:nvPr/>
          </p:nvGrpSpPr>
          <p:grpSpPr bwMode="auto">
            <a:xfrm>
              <a:off x="702" y="744"/>
              <a:ext cx="1043" cy="2711"/>
              <a:chOff x="181" y="1272"/>
              <a:chExt cx="1043" cy="2711"/>
            </a:xfrm>
          </p:grpSpPr>
          <p:sp>
            <p:nvSpPr>
              <p:cNvPr id="15375" name="Rectangle 15"/>
              <p:cNvSpPr>
                <a:spLocks noChangeArrowheads="1"/>
              </p:cNvSpPr>
              <p:nvPr/>
            </p:nvSpPr>
            <p:spPr bwMode="auto">
              <a:xfrm>
                <a:off x="512" y="3600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6" name="Rectangle 16"/>
              <p:cNvSpPr>
                <a:spLocks noChangeArrowheads="1"/>
              </p:cNvSpPr>
              <p:nvPr/>
            </p:nvSpPr>
            <p:spPr bwMode="auto">
              <a:xfrm>
                <a:off x="512" y="3120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8" name="Rectangle 18"/>
              <p:cNvSpPr>
                <a:spLocks noChangeArrowheads="1"/>
              </p:cNvSpPr>
              <p:nvPr/>
            </p:nvSpPr>
            <p:spPr bwMode="auto">
              <a:xfrm>
                <a:off x="512" y="2488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9" name="Rectangle 19"/>
              <p:cNvSpPr>
                <a:spLocks noChangeArrowheads="1"/>
              </p:cNvSpPr>
              <p:nvPr/>
            </p:nvSpPr>
            <p:spPr bwMode="auto">
              <a:xfrm>
                <a:off x="512" y="3752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0" name="Rectangle 20"/>
              <p:cNvSpPr>
                <a:spLocks noChangeArrowheads="1"/>
              </p:cNvSpPr>
              <p:nvPr/>
            </p:nvSpPr>
            <p:spPr bwMode="auto">
              <a:xfrm>
                <a:off x="512" y="2968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1" name="Rectangle 21"/>
              <p:cNvSpPr>
                <a:spLocks noChangeArrowheads="1"/>
              </p:cNvSpPr>
              <p:nvPr/>
            </p:nvSpPr>
            <p:spPr bwMode="auto">
              <a:xfrm>
                <a:off x="512" y="2336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2" name="Rectangle 22"/>
              <p:cNvSpPr>
                <a:spLocks noChangeArrowheads="1"/>
              </p:cNvSpPr>
              <p:nvPr/>
            </p:nvSpPr>
            <p:spPr bwMode="auto">
              <a:xfrm>
                <a:off x="512" y="3272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3" name="Rectangle 23"/>
              <p:cNvSpPr>
                <a:spLocks noChangeArrowheads="1"/>
              </p:cNvSpPr>
              <p:nvPr/>
            </p:nvSpPr>
            <p:spPr bwMode="auto">
              <a:xfrm>
                <a:off x="512" y="2816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4" name="Rectangle 24"/>
              <p:cNvSpPr>
                <a:spLocks noChangeArrowheads="1"/>
              </p:cNvSpPr>
              <p:nvPr/>
            </p:nvSpPr>
            <p:spPr bwMode="auto">
              <a:xfrm>
                <a:off x="512" y="2184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5" name="Rectangle 25"/>
              <p:cNvSpPr>
                <a:spLocks noChangeArrowheads="1"/>
              </p:cNvSpPr>
              <p:nvPr/>
            </p:nvSpPr>
            <p:spPr bwMode="auto">
              <a:xfrm>
                <a:off x="512" y="2032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6" name="Rectangle 26"/>
              <p:cNvSpPr>
                <a:spLocks noChangeArrowheads="1"/>
              </p:cNvSpPr>
              <p:nvPr/>
            </p:nvSpPr>
            <p:spPr bwMode="auto">
              <a:xfrm>
                <a:off x="512" y="1728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7" name="Rectangle 27"/>
              <p:cNvSpPr>
                <a:spLocks noChangeArrowheads="1"/>
              </p:cNvSpPr>
              <p:nvPr/>
            </p:nvSpPr>
            <p:spPr bwMode="auto">
              <a:xfrm>
                <a:off x="512" y="1424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8" name="Rectangle 28"/>
              <p:cNvSpPr>
                <a:spLocks noChangeArrowheads="1"/>
              </p:cNvSpPr>
              <p:nvPr/>
            </p:nvSpPr>
            <p:spPr bwMode="auto">
              <a:xfrm>
                <a:off x="512" y="1576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9" name="Rectangle 29"/>
              <p:cNvSpPr>
                <a:spLocks noChangeArrowheads="1"/>
              </p:cNvSpPr>
              <p:nvPr/>
            </p:nvSpPr>
            <p:spPr bwMode="auto">
              <a:xfrm>
                <a:off x="512" y="1272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90" name="Text Box 30"/>
              <p:cNvSpPr txBox="1">
                <a:spLocks noChangeArrowheads="1"/>
              </p:cNvSpPr>
              <p:nvPr/>
            </p:nvSpPr>
            <p:spPr bwMode="auto">
              <a:xfrm>
                <a:off x="222" y="3752"/>
                <a:ext cx="2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0</a:t>
                </a:r>
                <a:r>
                  <a:rPr lang="en-US" sz="1800" baseline="30000"/>
                  <a:t>-+</a:t>
                </a:r>
              </a:p>
            </p:txBody>
          </p:sp>
          <p:sp>
            <p:nvSpPr>
              <p:cNvPr id="15391" name="Text Box 31"/>
              <p:cNvSpPr txBox="1">
                <a:spLocks noChangeArrowheads="1"/>
              </p:cNvSpPr>
              <p:nvPr/>
            </p:nvSpPr>
            <p:spPr bwMode="auto">
              <a:xfrm>
                <a:off x="216" y="3261"/>
                <a:ext cx="26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+-</a:t>
                </a:r>
              </a:p>
            </p:txBody>
          </p:sp>
          <p:sp>
            <p:nvSpPr>
              <p:cNvPr id="15392" name="Text Box 32"/>
              <p:cNvSpPr txBox="1">
                <a:spLocks noChangeArrowheads="1"/>
              </p:cNvSpPr>
              <p:nvPr/>
            </p:nvSpPr>
            <p:spPr bwMode="auto">
              <a:xfrm>
                <a:off x="222" y="3568"/>
                <a:ext cx="26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15393" name="Text Box 33"/>
              <p:cNvSpPr txBox="1">
                <a:spLocks noChangeArrowheads="1"/>
              </p:cNvSpPr>
              <p:nvPr/>
            </p:nvSpPr>
            <p:spPr bwMode="auto">
              <a:xfrm>
                <a:off x="216" y="3106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0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15394" name="Text Box 34"/>
              <p:cNvSpPr txBox="1">
                <a:spLocks noChangeArrowheads="1"/>
              </p:cNvSpPr>
              <p:nvPr/>
            </p:nvSpPr>
            <p:spPr bwMode="auto">
              <a:xfrm>
                <a:off x="216" y="2968"/>
                <a:ext cx="27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15395" name="Text Box 35"/>
              <p:cNvSpPr txBox="1">
                <a:spLocks noChangeArrowheads="1"/>
              </p:cNvSpPr>
              <p:nvPr/>
            </p:nvSpPr>
            <p:spPr bwMode="auto">
              <a:xfrm>
                <a:off x="193" y="2816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15396" name="Text Box 36"/>
              <p:cNvSpPr txBox="1">
                <a:spLocks noChangeArrowheads="1"/>
              </p:cNvSpPr>
              <p:nvPr/>
            </p:nvSpPr>
            <p:spPr bwMode="auto">
              <a:xfrm>
                <a:off x="193" y="2451"/>
                <a:ext cx="2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-+</a:t>
                </a:r>
              </a:p>
            </p:txBody>
          </p:sp>
          <p:sp>
            <p:nvSpPr>
              <p:cNvPr id="15397" name="Text Box 37"/>
              <p:cNvSpPr txBox="1">
                <a:spLocks noChangeArrowheads="1"/>
              </p:cNvSpPr>
              <p:nvPr/>
            </p:nvSpPr>
            <p:spPr bwMode="auto">
              <a:xfrm>
                <a:off x="216" y="2304"/>
                <a:ext cx="26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15398" name="Text Box 38"/>
              <p:cNvSpPr txBox="1">
                <a:spLocks noChangeArrowheads="1"/>
              </p:cNvSpPr>
              <p:nvPr/>
            </p:nvSpPr>
            <p:spPr bwMode="auto">
              <a:xfrm>
                <a:off x="205" y="2141"/>
                <a:ext cx="2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15399" name="Text Box 39"/>
              <p:cNvSpPr txBox="1">
                <a:spLocks noChangeArrowheads="1"/>
              </p:cNvSpPr>
              <p:nvPr/>
            </p:nvSpPr>
            <p:spPr bwMode="auto">
              <a:xfrm>
                <a:off x="216" y="2016"/>
                <a:ext cx="2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3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15400" name="Text Box 40"/>
              <p:cNvSpPr txBox="1">
                <a:spLocks noChangeArrowheads="1"/>
              </p:cNvSpPr>
              <p:nvPr/>
            </p:nvSpPr>
            <p:spPr bwMode="auto">
              <a:xfrm>
                <a:off x="193" y="1272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4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15401" name="Text Box 41"/>
              <p:cNvSpPr txBox="1">
                <a:spLocks noChangeArrowheads="1"/>
              </p:cNvSpPr>
              <p:nvPr/>
            </p:nvSpPr>
            <p:spPr bwMode="auto">
              <a:xfrm>
                <a:off x="193" y="1576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15402" name="Text Box 42"/>
              <p:cNvSpPr txBox="1">
                <a:spLocks noChangeArrowheads="1"/>
              </p:cNvSpPr>
              <p:nvPr/>
            </p:nvSpPr>
            <p:spPr bwMode="auto">
              <a:xfrm>
                <a:off x="181" y="1424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3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15403" name="Text Box 43"/>
              <p:cNvSpPr txBox="1">
                <a:spLocks noChangeArrowheads="1"/>
              </p:cNvSpPr>
              <p:nvPr/>
            </p:nvSpPr>
            <p:spPr bwMode="auto">
              <a:xfrm>
                <a:off x="187" y="1728"/>
                <a:ext cx="2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3</a:t>
                </a:r>
                <a:r>
                  <a:rPr lang="en-US" sz="1800" baseline="30000"/>
                  <a:t>+-</a:t>
                </a:r>
              </a:p>
            </p:txBody>
          </p:sp>
        </p:grpSp>
        <p:sp>
          <p:nvSpPr>
            <p:cNvPr id="15405" name="Text Box 45"/>
            <p:cNvSpPr txBox="1">
              <a:spLocks noChangeArrowheads="1"/>
            </p:cNvSpPr>
            <p:nvPr/>
          </p:nvSpPr>
          <p:spPr bwMode="auto">
            <a:xfrm>
              <a:off x="2223" y="2995"/>
              <a:ext cx="39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9966FF"/>
                  </a:solidFill>
                </a:rPr>
                <a:t>S=1</a:t>
              </a:r>
            </a:p>
            <a:p>
              <a:r>
                <a:rPr lang="en-US" sz="1800" b="1" dirty="0">
                  <a:solidFill>
                    <a:srgbClr val="969696"/>
                  </a:solidFill>
                </a:rPr>
                <a:t>S=0</a:t>
              </a:r>
              <a:endParaRPr lang="en-US" sz="1800" b="1" dirty="0">
                <a:solidFill>
                  <a:srgbClr val="9966FF"/>
                </a:solidFill>
              </a:endParaRPr>
            </a:p>
          </p:txBody>
        </p:sp>
        <p:sp>
          <p:nvSpPr>
            <p:cNvPr id="15406" name="Text Box 46"/>
            <p:cNvSpPr txBox="1">
              <a:spLocks noChangeArrowheads="1"/>
            </p:cNvSpPr>
            <p:nvPr/>
          </p:nvSpPr>
          <p:spPr bwMode="auto">
            <a:xfrm>
              <a:off x="329" y="3145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L=0</a:t>
              </a:r>
            </a:p>
          </p:txBody>
        </p:sp>
        <p:sp>
          <p:nvSpPr>
            <p:cNvPr id="15407" name="Rectangle 47"/>
            <p:cNvSpPr>
              <a:spLocks noChangeArrowheads="1"/>
            </p:cNvSpPr>
            <p:nvPr/>
          </p:nvSpPr>
          <p:spPr bwMode="auto">
            <a:xfrm>
              <a:off x="329" y="2462"/>
              <a:ext cx="3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L=1</a:t>
              </a:r>
            </a:p>
          </p:txBody>
        </p:sp>
        <p:sp>
          <p:nvSpPr>
            <p:cNvPr id="15408" name="Rectangle 48"/>
            <p:cNvSpPr>
              <a:spLocks noChangeArrowheads="1"/>
            </p:cNvSpPr>
            <p:nvPr/>
          </p:nvSpPr>
          <p:spPr bwMode="auto">
            <a:xfrm>
              <a:off x="352" y="1692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L=2</a:t>
              </a:r>
            </a:p>
          </p:txBody>
        </p:sp>
        <p:sp>
          <p:nvSpPr>
            <p:cNvPr id="15409" name="Rectangle 49"/>
            <p:cNvSpPr>
              <a:spLocks noChangeArrowheads="1"/>
            </p:cNvSpPr>
            <p:nvPr/>
          </p:nvSpPr>
          <p:spPr bwMode="auto">
            <a:xfrm>
              <a:off x="352" y="952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L=3</a:t>
              </a:r>
            </a:p>
          </p:txBody>
        </p:sp>
      </p:grpSp>
      <p:sp>
        <p:nvSpPr>
          <p:cNvPr id="15516" name="Text Box 156"/>
          <p:cNvSpPr txBox="1">
            <a:spLocks noChangeArrowheads="1"/>
          </p:cNvSpPr>
          <p:nvPr/>
        </p:nvSpPr>
        <p:spPr bwMode="auto">
          <a:xfrm>
            <a:off x="1308100" y="838200"/>
            <a:ext cx="1239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Mesons</a:t>
            </a:r>
          </a:p>
        </p:txBody>
      </p:sp>
      <p:grpSp>
        <p:nvGrpSpPr>
          <p:cNvPr id="15532" name="Group 172"/>
          <p:cNvGrpSpPr>
            <a:grpSpLocks/>
          </p:cNvGrpSpPr>
          <p:nvPr/>
        </p:nvGrpSpPr>
        <p:grpSpPr bwMode="auto">
          <a:xfrm>
            <a:off x="4221163" y="1868488"/>
            <a:ext cx="3875087" cy="1271587"/>
            <a:chOff x="2659" y="1177"/>
            <a:chExt cx="2441" cy="801"/>
          </a:xfrm>
        </p:grpSpPr>
        <p:sp>
          <p:nvSpPr>
            <p:cNvPr id="15517" name="Text Box 157"/>
            <p:cNvSpPr txBox="1">
              <a:spLocks noChangeArrowheads="1"/>
            </p:cNvSpPr>
            <p:nvPr/>
          </p:nvSpPr>
          <p:spPr bwMode="auto">
            <a:xfrm>
              <a:off x="2659" y="1177"/>
              <a:ext cx="244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D60093"/>
                  </a:solidFill>
                </a:rPr>
                <a:t>Consider the three lightest quarks</a:t>
              </a:r>
            </a:p>
          </p:txBody>
        </p:sp>
        <p:graphicFrame>
          <p:nvGraphicFramePr>
            <p:cNvPr id="15518" name="Object 158"/>
            <p:cNvGraphicFramePr>
              <a:graphicFrameLocks noChangeAspect="1"/>
            </p:cNvGraphicFramePr>
            <p:nvPr/>
          </p:nvGraphicFramePr>
          <p:xfrm>
            <a:off x="2672" y="1454"/>
            <a:ext cx="581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8" name="Equation" r:id="rId3" imgW="660240" imgH="291960" progId="Equation.3">
                    <p:embed/>
                  </p:oleObj>
                </mc:Choice>
                <mc:Fallback>
                  <p:oleObj name="Equation" r:id="rId3" imgW="66024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2" y="1454"/>
                          <a:ext cx="581" cy="2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519" name="Object 159"/>
            <p:cNvGraphicFramePr>
              <a:graphicFrameLocks noChangeAspect="1"/>
            </p:cNvGraphicFramePr>
            <p:nvPr/>
          </p:nvGraphicFramePr>
          <p:xfrm>
            <a:off x="2659" y="1711"/>
            <a:ext cx="597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9" name="Equation" r:id="rId5" imgW="711000" imgH="317160" progId="Equation.3">
                    <p:embed/>
                  </p:oleObj>
                </mc:Choice>
                <mc:Fallback>
                  <p:oleObj name="Equation" r:id="rId5" imgW="711000" imgH="3171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9" y="1711"/>
                          <a:ext cx="597" cy="2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520" name="AutoShape 160"/>
            <p:cNvSpPr>
              <a:spLocks/>
            </p:cNvSpPr>
            <p:nvPr/>
          </p:nvSpPr>
          <p:spPr bwMode="auto">
            <a:xfrm>
              <a:off x="3256" y="1487"/>
              <a:ext cx="208" cy="469"/>
            </a:xfrm>
            <a:prstGeom prst="rightBrace">
              <a:avLst>
                <a:gd name="adj1" fmla="val 18790"/>
                <a:gd name="adj2" fmla="val 50000"/>
              </a:avLst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21" name="Text Box 161"/>
            <p:cNvSpPr txBox="1">
              <a:spLocks noChangeArrowheads="1"/>
            </p:cNvSpPr>
            <p:nvPr/>
          </p:nvSpPr>
          <p:spPr bwMode="auto">
            <a:xfrm>
              <a:off x="3517" y="1583"/>
              <a:ext cx="14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9 Combinations</a:t>
              </a:r>
            </a:p>
          </p:txBody>
        </p:sp>
      </p:grpSp>
      <p:grpSp>
        <p:nvGrpSpPr>
          <p:cNvPr id="15531" name="Group 171"/>
          <p:cNvGrpSpPr>
            <a:grpSpLocks/>
          </p:cNvGrpSpPr>
          <p:nvPr/>
        </p:nvGrpSpPr>
        <p:grpSpPr bwMode="auto">
          <a:xfrm>
            <a:off x="3765550" y="3683000"/>
            <a:ext cx="5035550" cy="2554288"/>
            <a:chOff x="2372" y="2320"/>
            <a:chExt cx="3172" cy="1609"/>
          </a:xfrm>
        </p:grpSpPr>
        <p:graphicFrame>
          <p:nvGraphicFramePr>
            <p:cNvPr id="15522" name="Object 162"/>
            <p:cNvGraphicFramePr>
              <a:graphicFrameLocks noChangeAspect="1"/>
            </p:cNvGraphicFramePr>
            <p:nvPr/>
          </p:nvGraphicFramePr>
          <p:xfrm>
            <a:off x="3428" y="2560"/>
            <a:ext cx="1088" cy="4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0" name="Equation" r:id="rId7" imgW="1434960" imgH="622080" progId="Equation.3">
                    <p:embed/>
                  </p:oleObj>
                </mc:Choice>
                <mc:Fallback>
                  <p:oleObj name="Equation" r:id="rId7" imgW="1434960" imgH="622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8" y="2560"/>
                          <a:ext cx="1088" cy="4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523" name="Object 163"/>
            <p:cNvGraphicFramePr>
              <a:graphicFrameLocks noChangeAspect="1"/>
            </p:cNvGraphicFramePr>
            <p:nvPr/>
          </p:nvGraphicFramePr>
          <p:xfrm>
            <a:off x="2372" y="3455"/>
            <a:ext cx="1480" cy="4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1" name="Equation" r:id="rId9" imgW="1942920" imgH="622080" progId="Equation.3">
                    <p:embed/>
                  </p:oleObj>
                </mc:Choice>
                <mc:Fallback>
                  <p:oleObj name="Equation" r:id="rId9" imgW="1942920" imgH="622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2" y="3455"/>
                          <a:ext cx="1480" cy="4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524" name="Object 164"/>
            <p:cNvGraphicFramePr>
              <a:graphicFrameLocks noChangeAspect="1"/>
            </p:cNvGraphicFramePr>
            <p:nvPr/>
          </p:nvGraphicFramePr>
          <p:xfrm>
            <a:off x="3960" y="3455"/>
            <a:ext cx="1584" cy="4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2" name="Equation" r:id="rId11" imgW="2082600" imgH="622080" progId="Equation.3">
                    <p:embed/>
                  </p:oleObj>
                </mc:Choice>
                <mc:Fallback>
                  <p:oleObj name="Equation" r:id="rId11" imgW="2082600" imgH="622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0" y="3455"/>
                          <a:ext cx="1584" cy="4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525" name="Object 165"/>
            <p:cNvGraphicFramePr>
              <a:graphicFrameLocks noChangeAspect="1"/>
            </p:cNvGraphicFramePr>
            <p:nvPr/>
          </p:nvGraphicFramePr>
          <p:xfrm>
            <a:off x="4752" y="2655"/>
            <a:ext cx="248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3" name="Equation" r:id="rId13" imgW="330120" imgH="279360" progId="Equation.3">
                    <p:embed/>
                  </p:oleObj>
                </mc:Choice>
                <mc:Fallback>
                  <p:oleObj name="Equation" r:id="rId13" imgW="33012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2" y="2655"/>
                          <a:ext cx="248" cy="2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526" name="Object 166"/>
            <p:cNvGraphicFramePr>
              <a:graphicFrameLocks noChangeAspect="1"/>
            </p:cNvGraphicFramePr>
            <p:nvPr/>
          </p:nvGraphicFramePr>
          <p:xfrm>
            <a:off x="2904" y="2671"/>
            <a:ext cx="253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4" name="Equation" r:id="rId15" imgW="330120" imgH="253800" progId="Equation.3">
                    <p:embed/>
                  </p:oleObj>
                </mc:Choice>
                <mc:Fallback>
                  <p:oleObj name="Equation" r:id="rId15" imgW="33012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4" y="2671"/>
                          <a:ext cx="253" cy="1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527" name="Object 167"/>
            <p:cNvGraphicFramePr>
              <a:graphicFrameLocks noChangeAspect="1"/>
            </p:cNvGraphicFramePr>
            <p:nvPr/>
          </p:nvGraphicFramePr>
          <p:xfrm>
            <a:off x="4512" y="2320"/>
            <a:ext cx="213" cy="1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5" name="Equation" r:id="rId17" imgW="279360" imgH="215640" progId="Equation.3">
                    <p:embed/>
                  </p:oleObj>
                </mc:Choice>
                <mc:Fallback>
                  <p:oleObj name="Equation" r:id="rId17" imgW="2793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" y="2320"/>
                          <a:ext cx="213" cy="16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528" name="Object 168"/>
            <p:cNvGraphicFramePr>
              <a:graphicFrameLocks noChangeAspect="1"/>
            </p:cNvGraphicFramePr>
            <p:nvPr/>
          </p:nvGraphicFramePr>
          <p:xfrm>
            <a:off x="3244" y="2320"/>
            <a:ext cx="253" cy="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6" name="Equation" r:id="rId19" imgW="291960" imgH="253800" progId="Equation.3">
                    <p:embed/>
                  </p:oleObj>
                </mc:Choice>
                <mc:Fallback>
                  <p:oleObj name="Equation" r:id="rId19" imgW="29196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4" y="2320"/>
                          <a:ext cx="253" cy="1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529" name="Object 169"/>
            <p:cNvGraphicFramePr>
              <a:graphicFrameLocks noChangeAspect="1"/>
            </p:cNvGraphicFramePr>
            <p:nvPr/>
          </p:nvGraphicFramePr>
          <p:xfrm>
            <a:off x="4512" y="3144"/>
            <a:ext cx="230" cy="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7" name="Equation" r:id="rId21" imgW="304560" imgH="215640" progId="Equation.3">
                    <p:embed/>
                  </p:oleObj>
                </mc:Choice>
                <mc:Fallback>
                  <p:oleObj name="Equation" r:id="rId21" imgW="3045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" y="3144"/>
                          <a:ext cx="230" cy="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530" name="Object 170"/>
            <p:cNvGraphicFramePr>
              <a:graphicFrameLocks noChangeAspect="1"/>
            </p:cNvGraphicFramePr>
            <p:nvPr/>
          </p:nvGraphicFramePr>
          <p:xfrm>
            <a:off x="3244" y="3113"/>
            <a:ext cx="242" cy="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8" name="Equation" r:id="rId23" imgW="317160" imgH="279360" progId="Equation.3">
                    <p:embed/>
                  </p:oleObj>
                </mc:Choice>
                <mc:Fallback>
                  <p:oleObj name="Equation" r:id="rId23" imgW="31716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4" y="3113"/>
                          <a:ext cx="242" cy="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533" name="Text Box 173"/>
          <p:cNvSpPr txBox="1">
            <a:spLocks noChangeArrowheads="1"/>
          </p:cNvSpPr>
          <p:nvPr/>
        </p:nvSpPr>
        <p:spPr bwMode="auto">
          <a:xfrm rot="-2573388">
            <a:off x="1063625" y="1462088"/>
            <a:ext cx="706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CC0066"/>
                </a:solidFill>
              </a:rPr>
              <a:t>radial </a:t>
            </a:r>
          </a:p>
        </p:txBody>
      </p:sp>
      <p:sp>
        <p:nvSpPr>
          <p:cNvPr id="15534" name="Rectangle 174"/>
          <p:cNvSpPr>
            <a:spLocks noChangeArrowheads="1"/>
          </p:cNvSpPr>
          <p:nvPr/>
        </p:nvSpPr>
        <p:spPr bwMode="auto">
          <a:xfrm>
            <a:off x="0" y="73025"/>
            <a:ext cx="471395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000090"/>
                </a:solidFill>
                <a:latin typeface="+mj-lt"/>
              </a:rPr>
              <a:t>Spectroscopy and QCD</a:t>
            </a:r>
          </a:p>
        </p:txBody>
      </p:sp>
      <p:sp>
        <p:nvSpPr>
          <p:cNvPr id="134" name="Rectangle 62"/>
          <p:cNvSpPr>
            <a:spLocks noChangeArrowheads="1"/>
          </p:cNvSpPr>
          <p:nvPr/>
        </p:nvSpPr>
        <p:spPr bwMode="auto">
          <a:xfrm>
            <a:off x="6159500" y="342900"/>
            <a:ext cx="2616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 err="1">
                <a:solidFill>
                  <a:srgbClr val="3366CC"/>
                </a:solidFill>
              </a:rPr>
              <a:t>Quarkonium</a:t>
            </a:r>
            <a:endParaRPr lang="en-US" sz="3200" b="1" dirty="0">
              <a:solidFill>
                <a:srgbClr val="3366CC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26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1" name="Rectangle 12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06450"/>
            <a:ext cx="1609725" cy="444500"/>
          </a:xfrm>
        </p:spPr>
        <p:txBody>
          <a:bodyPr>
            <a:normAutofit fontScale="90000"/>
          </a:bodyPr>
          <a:lstStyle/>
          <a:p>
            <a:r>
              <a:rPr lang="en-US" sz="2400">
                <a:solidFill>
                  <a:srgbClr val="0000FF"/>
                </a:solidFill>
              </a:rPr>
              <a:t>Mesons</a:t>
            </a:r>
          </a:p>
        </p:txBody>
      </p:sp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2012950" y="1511300"/>
            <a:ext cx="1130300" cy="4178300"/>
            <a:chOff x="3720" y="1296"/>
            <a:chExt cx="712" cy="2632"/>
          </a:xfrm>
        </p:grpSpPr>
        <p:sp>
          <p:nvSpPr>
            <p:cNvPr id="16387" name="Rectangle 3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8" name="Rectangle 4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1" name="Rectangle 7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2" name="Rectangle 8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3" name="Rectangle 9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4" name="Rectangle 10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5" name="Rectangle 11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6" name="Rectangle 12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7" name="Rectangle 13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8" name="Rectangle 14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9" name="Rectangle 15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0" name="Rectangle 16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401" name="Group 17"/>
          <p:cNvGrpSpPr>
            <a:grpSpLocks/>
          </p:cNvGrpSpPr>
          <p:nvPr/>
        </p:nvGrpSpPr>
        <p:grpSpPr bwMode="auto">
          <a:xfrm>
            <a:off x="1819275" y="1663700"/>
            <a:ext cx="1130300" cy="4178300"/>
            <a:chOff x="3720" y="1296"/>
            <a:chExt cx="712" cy="2632"/>
          </a:xfrm>
        </p:grpSpPr>
        <p:sp>
          <p:nvSpPr>
            <p:cNvPr id="16402" name="Rectangle 18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3" name="Rectangle 19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4" name="Rectangle 20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5" name="Rectangle 21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6" name="Rectangle 22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7" name="Rectangle 23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8" name="Rectangle 24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9" name="Rectangle 25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0" name="Rectangle 26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1" name="Rectangle 27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2" name="Rectangle 28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3" name="Rectangle 29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4" name="Rectangle 30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5" name="Rectangle 31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416" name="Group 32"/>
          <p:cNvGrpSpPr>
            <a:grpSpLocks/>
          </p:cNvGrpSpPr>
          <p:nvPr/>
        </p:nvGrpSpPr>
        <p:grpSpPr bwMode="auto">
          <a:xfrm>
            <a:off x="1590675" y="1789113"/>
            <a:ext cx="1130300" cy="4178300"/>
            <a:chOff x="3720" y="1296"/>
            <a:chExt cx="712" cy="2632"/>
          </a:xfrm>
        </p:grpSpPr>
        <p:sp>
          <p:nvSpPr>
            <p:cNvPr id="16417" name="Rectangle 33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8" name="Rectangle 34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9" name="Rectangle 35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0" name="Rectangle 36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1" name="Rectangle 37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2" name="Rectangle 38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3" name="Rectangle 39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4" name="Rectangle 40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5" name="Rectangle 41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6" name="Rectangle 42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7" name="Rectangle 43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8" name="Rectangle 44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9" name="Rectangle 45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0" name="Rectangle 46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431" name="Group 47"/>
          <p:cNvGrpSpPr>
            <a:grpSpLocks/>
          </p:cNvGrpSpPr>
          <p:nvPr/>
        </p:nvGrpSpPr>
        <p:grpSpPr bwMode="auto">
          <a:xfrm>
            <a:off x="1414463" y="1898650"/>
            <a:ext cx="1130300" cy="4178300"/>
            <a:chOff x="3720" y="1296"/>
            <a:chExt cx="712" cy="2632"/>
          </a:xfrm>
        </p:grpSpPr>
        <p:sp>
          <p:nvSpPr>
            <p:cNvPr id="16432" name="Rectangle 48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3" name="Rectangle 49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4" name="Rectangle 50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5" name="Rectangle 51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6" name="Rectangle 52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7" name="Rectangle 53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8" name="Rectangle 54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9" name="Rectangle 55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40" name="Rectangle 56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41" name="Rectangle 57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42" name="Rectangle 58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43" name="Rectangle 59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44" name="Rectangle 60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45" name="Rectangle 61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446" name="Rectangle 62"/>
          <p:cNvSpPr>
            <a:spLocks noChangeArrowheads="1"/>
          </p:cNvSpPr>
          <p:nvPr/>
        </p:nvSpPr>
        <p:spPr bwMode="auto">
          <a:xfrm>
            <a:off x="6159500" y="342900"/>
            <a:ext cx="2616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 err="1">
                <a:solidFill>
                  <a:srgbClr val="3366CC"/>
                </a:solidFill>
              </a:rPr>
              <a:t>Quarkonium</a:t>
            </a:r>
            <a:endParaRPr lang="en-US" sz="3200" b="1" dirty="0">
              <a:solidFill>
                <a:srgbClr val="3366CC"/>
              </a:solidFill>
            </a:endParaRPr>
          </a:p>
        </p:txBody>
      </p:sp>
      <p:grpSp>
        <p:nvGrpSpPr>
          <p:cNvPr id="16447" name="Group 63"/>
          <p:cNvGrpSpPr>
            <a:grpSpLocks/>
          </p:cNvGrpSpPr>
          <p:nvPr/>
        </p:nvGrpSpPr>
        <p:grpSpPr bwMode="auto">
          <a:xfrm>
            <a:off x="6604000" y="825500"/>
            <a:ext cx="1993900" cy="822325"/>
            <a:chOff x="4160" y="520"/>
            <a:chExt cx="1256" cy="518"/>
          </a:xfrm>
        </p:grpSpPr>
        <p:sp>
          <p:nvSpPr>
            <p:cNvPr id="16448" name="Oval 64"/>
            <p:cNvSpPr>
              <a:spLocks noChangeArrowheads="1"/>
            </p:cNvSpPr>
            <p:nvPr/>
          </p:nvSpPr>
          <p:spPr bwMode="auto">
            <a:xfrm>
              <a:off x="4224" y="640"/>
              <a:ext cx="1152" cy="345"/>
            </a:xfrm>
            <a:prstGeom prst="ellips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449" name="Group 65"/>
            <p:cNvGrpSpPr>
              <a:grpSpLocks/>
            </p:cNvGrpSpPr>
            <p:nvPr/>
          </p:nvGrpSpPr>
          <p:grpSpPr bwMode="auto">
            <a:xfrm>
              <a:off x="4160" y="520"/>
              <a:ext cx="272" cy="518"/>
              <a:chOff x="760" y="1400"/>
              <a:chExt cx="272" cy="518"/>
            </a:xfrm>
          </p:grpSpPr>
          <p:sp>
            <p:nvSpPr>
              <p:cNvPr id="16450" name="Line 66"/>
              <p:cNvSpPr>
                <a:spLocks noChangeShapeType="1"/>
              </p:cNvSpPr>
              <p:nvPr/>
            </p:nvSpPr>
            <p:spPr bwMode="auto">
              <a:xfrm flipV="1">
                <a:off x="904" y="1400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1" name="Oval 67"/>
              <p:cNvSpPr>
                <a:spLocks noChangeArrowheads="1"/>
              </p:cNvSpPr>
              <p:nvPr/>
            </p:nvSpPr>
            <p:spPr bwMode="auto">
              <a:xfrm>
                <a:off x="760" y="1552"/>
                <a:ext cx="272" cy="280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FFFF00"/>
                    </a:solidFill>
                  </a:rPr>
                  <a:t>q</a:t>
                </a:r>
              </a:p>
            </p:txBody>
          </p:sp>
        </p:grpSp>
        <p:grpSp>
          <p:nvGrpSpPr>
            <p:cNvPr id="16452" name="Group 68"/>
            <p:cNvGrpSpPr>
              <a:grpSpLocks/>
            </p:cNvGrpSpPr>
            <p:nvPr/>
          </p:nvGrpSpPr>
          <p:grpSpPr bwMode="auto">
            <a:xfrm>
              <a:off x="5144" y="520"/>
              <a:ext cx="272" cy="518"/>
              <a:chOff x="1360" y="1416"/>
              <a:chExt cx="272" cy="518"/>
            </a:xfrm>
          </p:grpSpPr>
          <p:sp>
            <p:nvSpPr>
              <p:cNvPr id="16453" name="Line 69"/>
              <p:cNvSpPr>
                <a:spLocks noChangeShapeType="1"/>
              </p:cNvSpPr>
              <p:nvPr/>
            </p:nvSpPr>
            <p:spPr bwMode="auto">
              <a:xfrm flipV="1">
                <a:off x="1496" y="1416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4" name="Oval 70"/>
              <p:cNvSpPr>
                <a:spLocks noChangeArrowheads="1"/>
              </p:cNvSpPr>
              <p:nvPr/>
            </p:nvSpPr>
            <p:spPr bwMode="auto">
              <a:xfrm>
                <a:off x="1360" y="1552"/>
                <a:ext cx="272" cy="2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0000CC"/>
                    </a:solidFill>
                  </a:rPr>
                  <a:t>q</a:t>
                </a:r>
                <a:endParaRPr lang="en-US" baseline="3000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16455" name="Line 71"/>
            <p:cNvSpPr>
              <a:spLocks noChangeShapeType="1"/>
            </p:cNvSpPr>
            <p:nvPr/>
          </p:nvSpPr>
          <p:spPr bwMode="auto">
            <a:xfrm>
              <a:off x="4704" y="984"/>
              <a:ext cx="144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56" name="Line 72"/>
            <p:cNvSpPr>
              <a:spLocks noChangeShapeType="1"/>
            </p:cNvSpPr>
            <p:nvPr/>
          </p:nvSpPr>
          <p:spPr bwMode="auto">
            <a:xfrm>
              <a:off x="4752" y="648"/>
              <a:ext cx="168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 type="triangle" w="med" len="med"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57" name="Line 73"/>
            <p:cNvSpPr>
              <a:spLocks noChangeShapeType="1"/>
            </p:cNvSpPr>
            <p:nvPr/>
          </p:nvSpPr>
          <p:spPr bwMode="auto">
            <a:xfrm>
              <a:off x="4248" y="744"/>
              <a:ext cx="88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458" name="Rectangle 74"/>
          <p:cNvSpPr>
            <a:spLocks noChangeArrowheads="1"/>
          </p:cNvSpPr>
          <p:nvPr/>
        </p:nvSpPr>
        <p:spPr bwMode="auto">
          <a:xfrm>
            <a:off x="6883400" y="32623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6459" name="Group 75"/>
          <p:cNvGrpSpPr>
            <a:grpSpLocks/>
          </p:cNvGrpSpPr>
          <p:nvPr/>
        </p:nvGrpSpPr>
        <p:grpSpPr bwMode="auto">
          <a:xfrm>
            <a:off x="136525" y="2030413"/>
            <a:ext cx="2247901" cy="4303712"/>
            <a:chOff x="329" y="744"/>
            <a:chExt cx="1416" cy="2711"/>
          </a:xfrm>
        </p:grpSpPr>
        <p:grpSp>
          <p:nvGrpSpPr>
            <p:cNvPr id="16460" name="Group 76"/>
            <p:cNvGrpSpPr>
              <a:grpSpLocks/>
            </p:cNvGrpSpPr>
            <p:nvPr/>
          </p:nvGrpSpPr>
          <p:grpSpPr bwMode="auto">
            <a:xfrm>
              <a:off x="702" y="744"/>
              <a:ext cx="1043" cy="2711"/>
              <a:chOff x="181" y="1272"/>
              <a:chExt cx="1043" cy="2711"/>
            </a:xfrm>
          </p:grpSpPr>
          <p:sp>
            <p:nvSpPr>
              <p:cNvPr id="16461" name="Rectangle 77"/>
              <p:cNvSpPr>
                <a:spLocks noChangeArrowheads="1"/>
              </p:cNvSpPr>
              <p:nvPr/>
            </p:nvSpPr>
            <p:spPr bwMode="auto">
              <a:xfrm>
                <a:off x="512" y="3600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2" name="Rectangle 78"/>
              <p:cNvSpPr>
                <a:spLocks noChangeArrowheads="1"/>
              </p:cNvSpPr>
              <p:nvPr/>
            </p:nvSpPr>
            <p:spPr bwMode="auto">
              <a:xfrm>
                <a:off x="512" y="3120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3" name="Rectangle 79"/>
              <p:cNvSpPr>
                <a:spLocks noChangeArrowheads="1"/>
              </p:cNvSpPr>
              <p:nvPr/>
            </p:nvSpPr>
            <p:spPr bwMode="auto">
              <a:xfrm>
                <a:off x="512" y="2488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4" name="Rectangle 80"/>
              <p:cNvSpPr>
                <a:spLocks noChangeArrowheads="1"/>
              </p:cNvSpPr>
              <p:nvPr/>
            </p:nvSpPr>
            <p:spPr bwMode="auto">
              <a:xfrm>
                <a:off x="512" y="3752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5" name="Rectangle 81"/>
              <p:cNvSpPr>
                <a:spLocks noChangeArrowheads="1"/>
              </p:cNvSpPr>
              <p:nvPr/>
            </p:nvSpPr>
            <p:spPr bwMode="auto">
              <a:xfrm>
                <a:off x="512" y="2968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6" name="Rectangle 82"/>
              <p:cNvSpPr>
                <a:spLocks noChangeArrowheads="1"/>
              </p:cNvSpPr>
              <p:nvPr/>
            </p:nvSpPr>
            <p:spPr bwMode="auto">
              <a:xfrm>
                <a:off x="512" y="2336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7" name="Rectangle 83"/>
              <p:cNvSpPr>
                <a:spLocks noChangeArrowheads="1"/>
              </p:cNvSpPr>
              <p:nvPr/>
            </p:nvSpPr>
            <p:spPr bwMode="auto">
              <a:xfrm>
                <a:off x="512" y="3272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8" name="Rectangle 84"/>
              <p:cNvSpPr>
                <a:spLocks noChangeArrowheads="1"/>
              </p:cNvSpPr>
              <p:nvPr/>
            </p:nvSpPr>
            <p:spPr bwMode="auto">
              <a:xfrm>
                <a:off x="512" y="2816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9" name="Rectangle 85"/>
              <p:cNvSpPr>
                <a:spLocks noChangeArrowheads="1"/>
              </p:cNvSpPr>
              <p:nvPr/>
            </p:nvSpPr>
            <p:spPr bwMode="auto">
              <a:xfrm>
                <a:off x="512" y="2184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0" name="Rectangle 86"/>
              <p:cNvSpPr>
                <a:spLocks noChangeArrowheads="1"/>
              </p:cNvSpPr>
              <p:nvPr/>
            </p:nvSpPr>
            <p:spPr bwMode="auto">
              <a:xfrm>
                <a:off x="512" y="2032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1" name="Rectangle 87"/>
              <p:cNvSpPr>
                <a:spLocks noChangeArrowheads="1"/>
              </p:cNvSpPr>
              <p:nvPr/>
            </p:nvSpPr>
            <p:spPr bwMode="auto">
              <a:xfrm>
                <a:off x="512" y="1728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2" name="Rectangle 88"/>
              <p:cNvSpPr>
                <a:spLocks noChangeArrowheads="1"/>
              </p:cNvSpPr>
              <p:nvPr/>
            </p:nvSpPr>
            <p:spPr bwMode="auto">
              <a:xfrm>
                <a:off x="512" y="1424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3" name="Rectangle 89"/>
              <p:cNvSpPr>
                <a:spLocks noChangeArrowheads="1"/>
              </p:cNvSpPr>
              <p:nvPr/>
            </p:nvSpPr>
            <p:spPr bwMode="auto">
              <a:xfrm>
                <a:off x="512" y="1576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4" name="Rectangle 90"/>
              <p:cNvSpPr>
                <a:spLocks noChangeArrowheads="1"/>
              </p:cNvSpPr>
              <p:nvPr/>
            </p:nvSpPr>
            <p:spPr bwMode="auto">
              <a:xfrm>
                <a:off x="512" y="1272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5" name="Text Box 91"/>
              <p:cNvSpPr txBox="1">
                <a:spLocks noChangeArrowheads="1"/>
              </p:cNvSpPr>
              <p:nvPr/>
            </p:nvSpPr>
            <p:spPr bwMode="auto">
              <a:xfrm>
                <a:off x="222" y="3752"/>
                <a:ext cx="2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0</a:t>
                </a:r>
                <a:r>
                  <a:rPr lang="en-US" sz="1800" baseline="30000"/>
                  <a:t>-+</a:t>
                </a:r>
              </a:p>
            </p:txBody>
          </p:sp>
          <p:sp>
            <p:nvSpPr>
              <p:cNvPr id="16476" name="Text Box 92"/>
              <p:cNvSpPr txBox="1">
                <a:spLocks noChangeArrowheads="1"/>
              </p:cNvSpPr>
              <p:nvPr/>
            </p:nvSpPr>
            <p:spPr bwMode="auto">
              <a:xfrm>
                <a:off x="216" y="3261"/>
                <a:ext cx="26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+-</a:t>
                </a:r>
              </a:p>
            </p:txBody>
          </p:sp>
          <p:sp>
            <p:nvSpPr>
              <p:cNvPr id="16477" name="Text Box 93"/>
              <p:cNvSpPr txBox="1">
                <a:spLocks noChangeArrowheads="1"/>
              </p:cNvSpPr>
              <p:nvPr/>
            </p:nvSpPr>
            <p:spPr bwMode="auto">
              <a:xfrm>
                <a:off x="222" y="3568"/>
                <a:ext cx="26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16478" name="Text Box 94"/>
              <p:cNvSpPr txBox="1">
                <a:spLocks noChangeArrowheads="1"/>
              </p:cNvSpPr>
              <p:nvPr/>
            </p:nvSpPr>
            <p:spPr bwMode="auto">
              <a:xfrm>
                <a:off x="216" y="3106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0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16479" name="Text Box 95"/>
              <p:cNvSpPr txBox="1">
                <a:spLocks noChangeArrowheads="1"/>
              </p:cNvSpPr>
              <p:nvPr/>
            </p:nvSpPr>
            <p:spPr bwMode="auto">
              <a:xfrm>
                <a:off x="216" y="2968"/>
                <a:ext cx="27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16480" name="Text Box 96"/>
              <p:cNvSpPr txBox="1">
                <a:spLocks noChangeArrowheads="1"/>
              </p:cNvSpPr>
              <p:nvPr/>
            </p:nvSpPr>
            <p:spPr bwMode="auto">
              <a:xfrm>
                <a:off x="193" y="2816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16481" name="Text Box 97"/>
              <p:cNvSpPr txBox="1">
                <a:spLocks noChangeArrowheads="1"/>
              </p:cNvSpPr>
              <p:nvPr/>
            </p:nvSpPr>
            <p:spPr bwMode="auto">
              <a:xfrm>
                <a:off x="193" y="2451"/>
                <a:ext cx="2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-+</a:t>
                </a:r>
              </a:p>
            </p:txBody>
          </p:sp>
          <p:sp>
            <p:nvSpPr>
              <p:cNvPr id="16482" name="Text Box 98"/>
              <p:cNvSpPr txBox="1">
                <a:spLocks noChangeArrowheads="1"/>
              </p:cNvSpPr>
              <p:nvPr/>
            </p:nvSpPr>
            <p:spPr bwMode="auto">
              <a:xfrm>
                <a:off x="216" y="2304"/>
                <a:ext cx="26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16483" name="Text Box 99"/>
              <p:cNvSpPr txBox="1">
                <a:spLocks noChangeArrowheads="1"/>
              </p:cNvSpPr>
              <p:nvPr/>
            </p:nvSpPr>
            <p:spPr bwMode="auto">
              <a:xfrm>
                <a:off x="205" y="2141"/>
                <a:ext cx="2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16484" name="Text Box 100"/>
              <p:cNvSpPr txBox="1">
                <a:spLocks noChangeArrowheads="1"/>
              </p:cNvSpPr>
              <p:nvPr/>
            </p:nvSpPr>
            <p:spPr bwMode="auto">
              <a:xfrm>
                <a:off x="216" y="2016"/>
                <a:ext cx="2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3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16485" name="Text Box 101"/>
              <p:cNvSpPr txBox="1">
                <a:spLocks noChangeArrowheads="1"/>
              </p:cNvSpPr>
              <p:nvPr/>
            </p:nvSpPr>
            <p:spPr bwMode="auto">
              <a:xfrm>
                <a:off x="193" y="1272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4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16486" name="Text Box 102"/>
              <p:cNvSpPr txBox="1">
                <a:spLocks noChangeArrowheads="1"/>
              </p:cNvSpPr>
              <p:nvPr/>
            </p:nvSpPr>
            <p:spPr bwMode="auto">
              <a:xfrm>
                <a:off x="193" y="1576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16487" name="Text Box 103"/>
              <p:cNvSpPr txBox="1">
                <a:spLocks noChangeArrowheads="1"/>
              </p:cNvSpPr>
              <p:nvPr/>
            </p:nvSpPr>
            <p:spPr bwMode="auto">
              <a:xfrm>
                <a:off x="181" y="1424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3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16488" name="Text Box 104"/>
              <p:cNvSpPr txBox="1">
                <a:spLocks noChangeArrowheads="1"/>
              </p:cNvSpPr>
              <p:nvPr/>
            </p:nvSpPr>
            <p:spPr bwMode="auto">
              <a:xfrm>
                <a:off x="187" y="1728"/>
                <a:ext cx="2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3</a:t>
                </a:r>
                <a:r>
                  <a:rPr lang="en-US" sz="1800" baseline="30000"/>
                  <a:t>+-</a:t>
                </a:r>
              </a:p>
            </p:txBody>
          </p:sp>
        </p:grpSp>
        <p:sp>
          <p:nvSpPr>
            <p:cNvPr id="16490" name="Text Box 106"/>
            <p:cNvSpPr txBox="1">
              <a:spLocks noChangeArrowheads="1"/>
            </p:cNvSpPr>
            <p:nvPr/>
          </p:nvSpPr>
          <p:spPr bwMode="auto">
            <a:xfrm>
              <a:off x="329" y="3145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L=0</a:t>
              </a:r>
            </a:p>
          </p:txBody>
        </p:sp>
        <p:sp>
          <p:nvSpPr>
            <p:cNvPr id="16491" name="Rectangle 107"/>
            <p:cNvSpPr>
              <a:spLocks noChangeArrowheads="1"/>
            </p:cNvSpPr>
            <p:nvPr/>
          </p:nvSpPr>
          <p:spPr bwMode="auto">
            <a:xfrm>
              <a:off x="329" y="2462"/>
              <a:ext cx="3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L=1</a:t>
              </a:r>
            </a:p>
          </p:txBody>
        </p:sp>
        <p:sp>
          <p:nvSpPr>
            <p:cNvPr id="16492" name="Rectangle 108"/>
            <p:cNvSpPr>
              <a:spLocks noChangeArrowheads="1"/>
            </p:cNvSpPr>
            <p:nvPr/>
          </p:nvSpPr>
          <p:spPr bwMode="auto">
            <a:xfrm>
              <a:off x="352" y="1692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L=2</a:t>
              </a:r>
            </a:p>
          </p:txBody>
        </p:sp>
        <p:sp>
          <p:nvSpPr>
            <p:cNvPr id="16493" name="Rectangle 109"/>
            <p:cNvSpPr>
              <a:spLocks noChangeArrowheads="1"/>
            </p:cNvSpPr>
            <p:nvPr/>
          </p:nvSpPr>
          <p:spPr bwMode="auto">
            <a:xfrm>
              <a:off x="352" y="952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L=3</a:t>
              </a:r>
            </a:p>
          </p:txBody>
        </p:sp>
      </p:grpSp>
      <p:graphicFrame>
        <p:nvGraphicFramePr>
          <p:cNvPr id="16513" name="Object 129"/>
          <p:cNvGraphicFramePr>
            <a:graphicFrameLocks noChangeAspect="1"/>
          </p:cNvGraphicFramePr>
          <p:nvPr/>
        </p:nvGraphicFramePr>
        <p:xfrm>
          <a:off x="4495800" y="3270250"/>
          <a:ext cx="152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Equation" r:id="rId3" imgW="152280" imgH="317160" progId="Equation.3">
                  <p:embed/>
                </p:oleObj>
              </mc:Choice>
              <mc:Fallback>
                <p:oleObj name="Equation" r:id="rId3" imgW="15228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270250"/>
                        <a:ext cx="1524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14" name="Text Box 130"/>
          <p:cNvSpPr txBox="1">
            <a:spLocks noChangeArrowheads="1"/>
          </p:cNvSpPr>
          <p:nvPr/>
        </p:nvSpPr>
        <p:spPr bwMode="auto">
          <a:xfrm>
            <a:off x="3549650" y="5859463"/>
            <a:ext cx="121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ymbol" charset="2"/>
              </a:rPr>
              <a:t>p</a:t>
            </a:r>
            <a:r>
              <a:rPr lang="en-US"/>
              <a:t>,K,</a:t>
            </a:r>
            <a:r>
              <a:rPr lang="en-US">
                <a:latin typeface="Symbol" charset="2"/>
              </a:rPr>
              <a:t>h</a:t>
            </a:r>
            <a:r>
              <a:rPr lang="en-US"/>
              <a:t>,</a:t>
            </a:r>
            <a:r>
              <a:rPr lang="en-US">
                <a:latin typeface="Symbol" charset="2"/>
              </a:rPr>
              <a:t>h</a:t>
            </a:r>
            <a:r>
              <a:rPr lang="en-US"/>
              <a:t>’</a:t>
            </a:r>
          </a:p>
        </p:txBody>
      </p:sp>
      <p:sp>
        <p:nvSpPr>
          <p:cNvPr id="16515" name="Text Box 131"/>
          <p:cNvSpPr txBox="1">
            <a:spLocks noChangeArrowheads="1"/>
          </p:cNvSpPr>
          <p:nvPr/>
        </p:nvSpPr>
        <p:spPr bwMode="auto">
          <a:xfrm>
            <a:off x="3549650" y="5372100"/>
            <a:ext cx="1319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ymbol" charset="2"/>
              </a:rPr>
              <a:t>r</a:t>
            </a:r>
            <a:r>
              <a:rPr lang="en-US"/>
              <a:t>,K*,</a:t>
            </a:r>
            <a:r>
              <a:rPr lang="en-US">
                <a:latin typeface="Symbol" charset="2"/>
              </a:rPr>
              <a:t>w</a:t>
            </a:r>
            <a:r>
              <a:rPr lang="en-US"/>
              <a:t>,</a:t>
            </a:r>
            <a:r>
              <a:rPr lang="en-US">
                <a:latin typeface="Symbol" charset="2"/>
              </a:rPr>
              <a:t>f</a:t>
            </a:r>
          </a:p>
        </p:txBody>
      </p:sp>
      <p:sp>
        <p:nvSpPr>
          <p:cNvPr id="16516" name="Text Box 132"/>
          <p:cNvSpPr txBox="1">
            <a:spLocks noChangeArrowheads="1"/>
          </p:cNvSpPr>
          <p:nvPr/>
        </p:nvSpPr>
        <p:spPr bwMode="auto">
          <a:xfrm>
            <a:off x="3657600" y="4632325"/>
            <a:ext cx="1211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b,K,h,h</a:t>
            </a:r>
            <a:r>
              <a:rPr lang="en-US" dirty="0"/>
              <a:t>’</a:t>
            </a:r>
          </a:p>
        </p:txBody>
      </p:sp>
      <p:sp>
        <p:nvSpPr>
          <p:cNvPr id="16517" name="Text Box 133"/>
          <p:cNvSpPr txBox="1">
            <a:spLocks noChangeArrowheads="1"/>
          </p:cNvSpPr>
          <p:nvPr/>
        </p:nvSpPr>
        <p:spPr bwMode="auto">
          <a:xfrm>
            <a:off x="3657600" y="4140200"/>
            <a:ext cx="1144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a,K,f,f’</a:t>
            </a:r>
          </a:p>
        </p:txBody>
      </p:sp>
      <p:sp>
        <p:nvSpPr>
          <p:cNvPr id="16518" name="Text Box 134"/>
          <p:cNvSpPr txBox="1">
            <a:spLocks noChangeArrowheads="1"/>
          </p:cNvSpPr>
          <p:nvPr/>
        </p:nvSpPr>
        <p:spPr bwMode="auto">
          <a:xfrm>
            <a:off x="3549650" y="3440113"/>
            <a:ext cx="121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ymbol" charset="2"/>
              </a:rPr>
              <a:t>p</a:t>
            </a:r>
            <a:r>
              <a:rPr lang="en-US"/>
              <a:t>,K,</a:t>
            </a:r>
            <a:r>
              <a:rPr lang="en-US">
                <a:latin typeface="Symbol" charset="2"/>
              </a:rPr>
              <a:t>h</a:t>
            </a:r>
            <a:r>
              <a:rPr lang="en-US"/>
              <a:t>,</a:t>
            </a:r>
            <a:r>
              <a:rPr lang="en-US">
                <a:latin typeface="Symbol" charset="2"/>
              </a:rPr>
              <a:t>h</a:t>
            </a:r>
            <a:r>
              <a:rPr lang="en-US"/>
              <a:t>’</a:t>
            </a:r>
          </a:p>
        </p:txBody>
      </p:sp>
      <p:sp>
        <p:nvSpPr>
          <p:cNvPr id="16519" name="Text Box 135"/>
          <p:cNvSpPr txBox="1">
            <a:spLocks noChangeArrowheads="1"/>
          </p:cNvSpPr>
          <p:nvPr/>
        </p:nvSpPr>
        <p:spPr bwMode="auto">
          <a:xfrm>
            <a:off x="3549650" y="2870200"/>
            <a:ext cx="1319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ymbol" charset="2"/>
              </a:rPr>
              <a:t>r</a:t>
            </a:r>
            <a:r>
              <a:rPr lang="en-US"/>
              <a:t>,K*,</a:t>
            </a:r>
            <a:r>
              <a:rPr lang="en-US">
                <a:latin typeface="Symbol" charset="2"/>
              </a:rPr>
              <a:t>w</a:t>
            </a:r>
            <a:r>
              <a:rPr lang="en-US"/>
              <a:t>,</a:t>
            </a:r>
            <a:r>
              <a:rPr lang="en-US">
                <a:latin typeface="Symbol" charset="2"/>
              </a:rPr>
              <a:t>f</a:t>
            </a:r>
          </a:p>
        </p:txBody>
      </p:sp>
      <p:sp>
        <p:nvSpPr>
          <p:cNvPr id="16520" name="AutoShape 136"/>
          <p:cNvSpPr>
            <a:spLocks/>
          </p:cNvSpPr>
          <p:nvPr/>
        </p:nvSpPr>
        <p:spPr bwMode="auto">
          <a:xfrm>
            <a:off x="4868863" y="2959100"/>
            <a:ext cx="655637" cy="3249613"/>
          </a:xfrm>
          <a:prstGeom prst="rightBrace">
            <a:avLst>
              <a:gd name="adj1" fmla="val 41304"/>
              <a:gd name="adj2" fmla="val 50000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21" name="Text Box 137"/>
          <p:cNvSpPr txBox="1">
            <a:spLocks noChangeArrowheads="1"/>
          </p:cNvSpPr>
          <p:nvPr/>
        </p:nvSpPr>
        <p:spPr bwMode="auto">
          <a:xfrm>
            <a:off x="5524500" y="2846388"/>
            <a:ext cx="3355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66"/>
                </a:solidFill>
              </a:rPr>
              <a:t>Mesons come in </a:t>
            </a:r>
          </a:p>
          <a:p>
            <a:r>
              <a:rPr lang="en-US">
                <a:solidFill>
                  <a:srgbClr val="CC0066"/>
                </a:solidFill>
              </a:rPr>
              <a:t>Nonets of the same</a:t>
            </a:r>
          </a:p>
          <a:p>
            <a:r>
              <a:rPr lang="en-US">
                <a:solidFill>
                  <a:srgbClr val="CC0066"/>
                </a:solidFill>
              </a:rPr>
              <a:t>J</a:t>
            </a:r>
            <a:r>
              <a:rPr lang="en-US" baseline="30000">
                <a:solidFill>
                  <a:srgbClr val="CC0066"/>
                </a:solidFill>
              </a:rPr>
              <a:t>PC</a:t>
            </a:r>
            <a:r>
              <a:rPr lang="en-US">
                <a:solidFill>
                  <a:srgbClr val="CC0066"/>
                </a:solidFill>
              </a:rPr>
              <a:t> Quantum Numbers</a:t>
            </a:r>
          </a:p>
        </p:txBody>
      </p:sp>
      <p:sp>
        <p:nvSpPr>
          <p:cNvPr id="16522" name="Text Box 138"/>
          <p:cNvSpPr txBox="1">
            <a:spLocks noChangeArrowheads="1"/>
          </p:cNvSpPr>
          <p:nvPr/>
        </p:nvSpPr>
        <p:spPr bwMode="auto">
          <a:xfrm>
            <a:off x="5516563" y="4772025"/>
            <a:ext cx="33639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SU(3) is broken</a:t>
            </a:r>
          </a:p>
          <a:p>
            <a:r>
              <a:rPr lang="en-US">
                <a:solidFill>
                  <a:srgbClr val="0000FF"/>
                </a:solidFill>
              </a:rPr>
              <a:t>Last two members mix</a:t>
            </a:r>
          </a:p>
        </p:txBody>
      </p:sp>
      <p:sp>
        <p:nvSpPr>
          <p:cNvPr id="16524" name="Rectangle 140"/>
          <p:cNvSpPr>
            <a:spLocks noChangeArrowheads="1"/>
          </p:cNvSpPr>
          <p:nvPr/>
        </p:nvSpPr>
        <p:spPr bwMode="auto">
          <a:xfrm>
            <a:off x="0" y="73025"/>
            <a:ext cx="446147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000090"/>
                </a:solidFill>
                <a:latin typeface="+mj-lt"/>
              </a:rPr>
              <a:t>Spectroscopy an QCD</a:t>
            </a:r>
          </a:p>
        </p:txBody>
      </p:sp>
      <p:sp>
        <p:nvSpPr>
          <p:cNvPr id="125" name="Text Box 45"/>
          <p:cNvSpPr txBox="1">
            <a:spLocks noChangeArrowheads="1"/>
          </p:cNvSpPr>
          <p:nvPr/>
        </p:nvSpPr>
        <p:spPr bwMode="auto">
          <a:xfrm>
            <a:off x="2949575" y="5603875"/>
            <a:ext cx="622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9966FF"/>
                </a:solidFill>
              </a:rPr>
              <a:t>S=1</a:t>
            </a:r>
          </a:p>
          <a:p>
            <a:r>
              <a:rPr lang="en-US" sz="1800" b="1" dirty="0">
                <a:solidFill>
                  <a:srgbClr val="969696"/>
                </a:solidFill>
              </a:rPr>
              <a:t>S=0</a:t>
            </a:r>
            <a:endParaRPr lang="en-US" sz="1800" b="1" dirty="0">
              <a:solidFill>
                <a:srgbClr val="9966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76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012950" y="1511300"/>
            <a:ext cx="1130300" cy="4178300"/>
            <a:chOff x="3720" y="1296"/>
            <a:chExt cx="712" cy="2632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0" name="Rectangle 4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1" name="Rectangle 5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0" name="Rectangle 14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1" name="Rectangle 15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2" name="Rectangle 16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13" name="Group 17"/>
          <p:cNvGrpSpPr>
            <a:grpSpLocks/>
          </p:cNvGrpSpPr>
          <p:nvPr/>
        </p:nvGrpSpPr>
        <p:grpSpPr bwMode="auto">
          <a:xfrm>
            <a:off x="1819275" y="1663700"/>
            <a:ext cx="1130300" cy="4178300"/>
            <a:chOff x="3720" y="1296"/>
            <a:chExt cx="712" cy="2632"/>
          </a:xfrm>
        </p:grpSpPr>
        <p:sp>
          <p:nvSpPr>
            <p:cNvPr id="29714" name="Rectangle 18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5" name="Rectangle 19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6" name="Rectangle 20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7" name="Rectangle 21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8" name="Rectangle 22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9" name="Rectangle 23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0" name="Rectangle 24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1" name="Rectangle 25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2" name="Rectangle 26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3" name="Rectangle 27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4" name="Rectangle 28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5" name="Rectangle 29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6" name="Rectangle 30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7" name="Rectangle 31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28" name="Group 32"/>
          <p:cNvGrpSpPr>
            <a:grpSpLocks/>
          </p:cNvGrpSpPr>
          <p:nvPr/>
        </p:nvGrpSpPr>
        <p:grpSpPr bwMode="auto">
          <a:xfrm>
            <a:off x="1590675" y="1789113"/>
            <a:ext cx="1130300" cy="4178300"/>
            <a:chOff x="3720" y="1296"/>
            <a:chExt cx="712" cy="2632"/>
          </a:xfrm>
        </p:grpSpPr>
        <p:sp>
          <p:nvSpPr>
            <p:cNvPr id="29729" name="Rectangle 33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0" name="Rectangle 34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1" name="Rectangle 35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2" name="Rectangle 36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5" name="Rectangle 39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6" name="Rectangle 40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7" name="Rectangle 41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8" name="Rectangle 42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9" name="Rectangle 43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0" name="Rectangle 44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1" name="Rectangle 45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2" name="Rectangle 46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43" name="Group 47"/>
          <p:cNvGrpSpPr>
            <a:grpSpLocks/>
          </p:cNvGrpSpPr>
          <p:nvPr/>
        </p:nvGrpSpPr>
        <p:grpSpPr bwMode="auto">
          <a:xfrm>
            <a:off x="1414463" y="1898650"/>
            <a:ext cx="1130300" cy="4178300"/>
            <a:chOff x="3720" y="1296"/>
            <a:chExt cx="712" cy="2632"/>
          </a:xfrm>
        </p:grpSpPr>
        <p:sp>
          <p:nvSpPr>
            <p:cNvPr id="29744" name="Rectangle 48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5" name="Rectangle 49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6" name="Rectangle 50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7" name="Rectangle 51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8" name="Rectangle 52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9" name="Rectangle 53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0" name="Rectangle 54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1" name="Rectangle 55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2" name="Rectangle 56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3" name="Rectangle 57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4" name="Rectangle 58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5" name="Rectangle 59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6" name="Rectangle 60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7" name="Rectangle 61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758" name="Rectangle 62"/>
          <p:cNvSpPr>
            <a:spLocks noChangeArrowheads="1"/>
          </p:cNvSpPr>
          <p:nvPr/>
        </p:nvSpPr>
        <p:spPr bwMode="auto">
          <a:xfrm>
            <a:off x="6159500" y="342900"/>
            <a:ext cx="2616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 err="1">
                <a:solidFill>
                  <a:srgbClr val="3366CC"/>
                </a:solidFill>
              </a:rPr>
              <a:t>Quarkonium</a:t>
            </a:r>
            <a:endParaRPr lang="en-US" sz="3200" b="1" dirty="0">
              <a:solidFill>
                <a:srgbClr val="3366CC"/>
              </a:solidFill>
            </a:endParaRPr>
          </a:p>
        </p:txBody>
      </p:sp>
      <p:grpSp>
        <p:nvGrpSpPr>
          <p:cNvPr id="29759" name="Group 63"/>
          <p:cNvGrpSpPr>
            <a:grpSpLocks/>
          </p:cNvGrpSpPr>
          <p:nvPr/>
        </p:nvGrpSpPr>
        <p:grpSpPr bwMode="auto">
          <a:xfrm>
            <a:off x="6604000" y="825500"/>
            <a:ext cx="1993900" cy="822325"/>
            <a:chOff x="4160" y="520"/>
            <a:chExt cx="1256" cy="518"/>
          </a:xfrm>
        </p:grpSpPr>
        <p:sp>
          <p:nvSpPr>
            <p:cNvPr id="29760" name="Oval 64"/>
            <p:cNvSpPr>
              <a:spLocks noChangeArrowheads="1"/>
            </p:cNvSpPr>
            <p:nvPr/>
          </p:nvSpPr>
          <p:spPr bwMode="auto">
            <a:xfrm>
              <a:off x="4224" y="640"/>
              <a:ext cx="1152" cy="345"/>
            </a:xfrm>
            <a:prstGeom prst="ellips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9761" name="Group 65"/>
            <p:cNvGrpSpPr>
              <a:grpSpLocks/>
            </p:cNvGrpSpPr>
            <p:nvPr/>
          </p:nvGrpSpPr>
          <p:grpSpPr bwMode="auto">
            <a:xfrm>
              <a:off x="4160" y="520"/>
              <a:ext cx="272" cy="518"/>
              <a:chOff x="760" y="1400"/>
              <a:chExt cx="272" cy="518"/>
            </a:xfrm>
          </p:grpSpPr>
          <p:sp>
            <p:nvSpPr>
              <p:cNvPr id="29762" name="Line 66"/>
              <p:cNvSpPr>
                <a:spLocks noChangeShapeType="1"/>
              </p:cNvSpPr>
              <p:nvPr/>
            </p:nvSpPr>
            <p:spPr bwMode="auto">
              <a:xfrm flipV="1">
                <a:off x="904" y="1400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63" name="Oval 67"/>
              <p:cNvSpPr>
                <a:spLocks noChangeArrowheads="1"/>
              </p:cNvSpPr>
              <p:nvPr/>
            </p:nvSpPr>
            <p:spPr bwMode="auto">
              <a:xfrm>
                <a:off x="760" y="1552"/>
                <a:ext cx="272" cy="280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FFFF00"/>
                    </a:solidFill>
                  </a:rPr>
                  <a:t>q</a:t>
                </a:r>
              </a:p>
            </p:txBody>
          </p:sp>
        </p:grpSp>
        <p:grpSp>
          <p:nvGrpSpPr>
            <p:cNvPr id="29764" name="Group 68"/>
            <p:cNvGrpSpPr>
              <a:grpSpLocks/>
            </p:cNvGrpSpPr>
            <p:nvPr/>
          </p:nvGrpSpPr>
          <p:grpSpPr bwMode="auto">
            <a:xfrm>
              <a:off x="5144" y="520"/>
              <a:ext cx="272" cy="518"/>
              <a:chOff x="1360" y="1416"/>
              <a:chExt cx="272" cy="518"/>
            </a:xfrm>
          </p:grpSpPr>
          <p:sp>
            <p:nvSpPr>
              <p:cNvPr id="29765" name="Line 69"/>
              <p:cNvSpPr>
                <a:spLocks noChangeShapeType="1"/>
              </p:cNvSpPr>
              <p:nvPr/>
            </p:nvSpPr>
            <p:spPr bwMode="auto">
              <a:xfrm flipV="1">
                <a:off x="1496" y="1416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66" name="Oval 70"/>
              <p:cNvSpPr>
                <a:spLocks noChangeArrowheads="1"/>
              </p:cNvSpPr>
              <p:nvPr/>
            </p:nvSpPr>
            <p:spPr bwMode="auto">
              <a:xfrm>
                <a:off x="1360" y="1552"/>
                <a:ext cx="272" cy="2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0000CC"/>
                    </a:solidFill>
                  </a:rPr>
                  <a:t>q</a:t>
                </a:r>
                <a:endParaRPr lang="en-US" baseline="3000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29767" name="Line 71"/>
            <p:cNvSpPr>
              <a:spLocks noChangeShapeType="1"/>
            </p:cNvSpPr>
            <p:nvPr/>
          </p:nvSpPr>
          <p:spPr bwMode="auto">
            <a:xfrm>
              <a:off x="4704" y="984"/>
              <a:ext cx="144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8" name="Line 72"/>
            <p:cNvSpPr>
              <a:spLocks noChangeShapeType="1"/>
            </p:cNvSpPr>
            <p:nvPr/>
          </p:nvSpPr>
          <p:spPr bwMode="auto">
            <a:xfrm>
              <a:off x="4752" y="648"/>
              <a:ext cx="168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 type="triangle" w="med" len="med"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9" name="Line 73"/>
            <p:cNvSpPr>
              <a:spLocks noChangeShapeType="1"/>
            </p:cNvSpPr>
            <p:nvPr/>
          </p:nvSpPr>
          <p:spPr bwMode="auto">
            <a:xfrm>
              <a:off x="4248" y="744"/>
              <a:ext cx="88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770" name="Rectangle 74"/>
          <p:cNvSpPr>
            <a:spLocks noChangeArrowheads="1"/>
          </p:cNvSpPr>
          <p:nvPr/>
        </p:nvSpPr>
        <p:spPr bwMode="auto">
          <a:xfrm>
            <a:off x="6883400" y="32623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9771" name="Group 75"/>
          <p:cNvGrpSpPr>
            <a:grpSpLocks/>
          </p:cNvGrpSpPr>
          <p:nvPr/>
        </p:nvGrpSpPr>
        <p:grpSpPr bwMode="auto">
          <a:xfrm>
            <a:off x="136525" y="2030413"/>
            <a:ext cx="2247900" cy="4303712"/>
            <a:chOff x="329" y="744"/>
            <a:chExt cx="1416" cy="2711"/>
          </a:xfrm>
        </p:grpSpPr>
        <p:grpSp>
          <p:nvGrpSpPr>
            <p:cNvPr id="29772" name="Group 76"/>
            <p:cNvGrpSpPr>
              <a:grpSpLocks/>
            </p:cNvGrpSpPr>
            <p:nvPr/>
          </p:nvGrpSpPr>
          <p:grpSpPr bwMode="auto">
            <a:xfrm>
              <a:off x="702" y="744"/>
              <a:ext cx="1043" cy="2711"/>
              <a:chOff x="181" y="1272"/>
              <a:chExt cx="1043" cy="2711"/>
            </a:xfrm>
          </p:grpSpPr>
          <p:sp>
            <p:nvSpPr>
              <p:cNvPr id="29773" name="Rectangle 77"/>
              <p:cNvSpPr>
                <a:spLocks noChangeArrowheads="1"/>
              </p:cNvSpPr>
              <p:nvPr/>
            </p:nvSpPr>
            <p:spPr bwMode="auto">
              <a:xfrm>
                <a:off x="512" y="3600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74" name="Rectangle 78"/>
              <p:cNvSpPr>
                <a:spLocks noChangeArrowheads="1"/>
              </p:cNvSpPr>
              <p:nvPr/>
            </p:nvSpPr>
            <p:spPr bwMode="auto">
              <a:xfrm>
                <a:off x="512" y="3120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75" name="Rectangle 79"/>
              <p:cNvSpPr>
                <a:spLocks noChangeArrowheads="1"/>
              </p:cNvSpPr>
              <p:nvPr/>
            </p:nvSpPr>
            <p:spPr bwMode="auto">
              <a:xfrm>
                <a:off x="512" y="2488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76" name="Rectangle 80"/>
              <p:cNvSpPr>
                <a:spLocks noChangeArrowheads="1"/>
              </p:cNvSpPr>
              <p:nvPr/>
            </p:nvSpPr>
            <p:spPr bwMode="auto">
              <a:xfrm>
                <a:off x="512" y="3752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77" name="Rectangle 81"/>
              <p:cNvSpPr>
                <a:spLocks noChangeArrowheads="1"/>
              </p:cNvSpPr>
              <p:nvPr/>
            </p:nvSpPr>
            <p:spPr bwMode="auto">
              <a:xfrm>
                <a:off x="512" y="2968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78" name="Rectangle 82"/>
              <p:cNvSpPr>
                <a:spLocks noChangeArrowheads="1"/>
              </p:cNvSpPr>
              <p:nvPr/>
            </p:nvSpPr>
            <p:spPr bwMode="auto">
              <a:xfrm>
                <a:off x="512" y="2336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79" name="Rectangle 83"/>
              <p:cNvSpPr>
                <a:spLocks noChangeArrowheads="1"/>
              </p:cNvSpPr>
              <p:nvPr/>
            </p:nvSpPr>
            <p:spPr bwMode="auto">
              <a:xfrm>
                <a:off x="512" y="3272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80" name="Rectangle 84"/>
              <p:cNvSpPr>
                <a:spLocks noChangeArrowheads="1"/>
              </p:cNvSpPr>
              <p:nvPr/>
            </p:nvSpPr>
            <p:spPr bwMode="auto">
              <a:xfrm>
                <a:off x="512" y="2816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81" name="Rectangle 85"/>
              <p:cNvSpPr>
                <a:spLocks noChangeArrowheads="1"/>
              </p:cNvSpPr>
              <p:nvPr/>
            </p:nvSpPr>
            <p:spPr bwMode="auto">
              <a:xfrm>
                <a:off x="512" y="2184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82" name="Rectangle 86"/>
              <p:cNvSpPr>
                <a:spLocks noChangeArrowheads="1"/>
              </p:cNvSpPr>
              <p:nvPr/>
            </p:nvSpPr>
            <p:spPr bwMode="auto">
              <a:xfrm>
                <a:off x="512" y="2032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83" name="Rectangle 87"/>
              <p:cNvSpPr>
                <a:spLocks noChangeArrowheads="1"/>
              </p:cNvSpPr>
              <p:nvPr/>
            </p:nvSpPr>
            <p:spPr bwMode="auto">
              <a:xfrm>
                <a:off x="512" y="1728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84" name="Rectangle 88"/>
              <p:cNvSpPr>
                <a:spLocks noChangeArrowheads="1"/>
              </p:cNvSpPr>
              <p:nvPr/>
            </p:nvSpPr>
            <p:spPr bwMode="auto">
              <a:xfrm>
                <a:off x="512" y="1424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85" name="Rectangle 89"/>
              <p:cNvSpPr>
                <a:spLocks noChangeArrowheads="1"/>
              </p:cNvSpPr>
              <p:nvPr/>
            </p:nvSpPr>
            <p:spPr bwMode="auto">
              <a:xfrm>
                <a:off x="512" y="1576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86" name="Rectangle 90"/>
              <p:cNvSpPr>
                <a:spLocks noChangeArrowheads="1"/>
              </p:cNvSpPr>
              <p:nvPr/>
            </p:nvSpPr>
            <p:spPr bwMode="auto">
              <a:xfrm>
                <a:off x="512" y="1272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87" name="Text Box 91"/>
              <p:cNvSpPr txBox="1">
                <a:spLocks noChangeArrowheads="1"/>
              </p:cNvSpPr>
              <p:nvPr/>
            </p:nvSpPr>
            <p:spPr bwMode="auto">
              <a:xfrm>
                <a:off x="222" y="3752"/>
                <a:ext cx="2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0</a:t>
                </a:r>
                <a:r>
                  <a:rPr lang="en-US" sz="1800" baseline="30000"/>
                  <a:t>-+</a:t>
                </a:r>
              </a:p>
            </p:txBody>
          </p:sp>
          <p:sp>
            <p:nvSpPr>
              <p:cNvPr id="29788" name="Text Box 92"/>
              <p:cNvSpPr txBox="1">
                <a:spLocks noChangeArrowheads="1"/>
              </p:cNvSpPr>
              <p:nvPr/>
            </p:nvSpPr>
            <p:spPr bwMode="auto">
              <a:xfrm>
                <a:off x="216" y="3261"/>
                <a:ext cx="26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+-</a:t>
                </a:r>
              </a:p>
            </p:txBody>
          </p:sp>
          <p:sp>
            <p:nvSpPr>
              <p:cNvPr id="29789" name="Text Box 93"/>
              <p:cNvSpPr txBox="1">
                <a:spLocks noChangeArrowheads="1"/>
              </p:cNvSpPr>
              <p:nvPr/>
            </p:nvSpPr>
            <p:spPr bwMode="auto">
              <a:xfrm>
                <a:off x="222" y="3568"/>
                <a:ext cx="26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29790" name="Text Box 94"/>
              <p:cNvSpPr txBox="1">
                <a:spLocks noChangeArrowheads="1"/>
              </p:cNvSpPr>
              <p:nvPr/>
            </p:nvSpPr>
            <p:spPr bwMode="auto">
              <a:xfrm>
                <a:off x="216" y="3106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0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29791" name="Text Box 95"/>
              <p:cNvSpPr txBox="1">
                <a:spLocks noChangeArrowheads="1"/>
              </p:cNvSpPr>
              <p:nvPr/>
            </p:nvSpPr>
            <p:spPr bwMode="auto">
              <a:xfrm>
                <a:off x="216" y="2968"/>
                <a:ext cx="27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29792" name="Text Box 96"/>
              <p:cNvSpPr txBox="1">
                <a:spLocks noChangeArrowheads="1"/>
              </p:cNvSpPr>
              <p:nvPr/>
            </p:nvSpPr>
            <p:spPr bwMode="auto">
              <a:xfrm>
                <a:off x="193" y="2816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29793" name="Text Box 97"/>
              <p:cNvSpPr txBox="1">
                <a:spLocks noChangeArrowheads="1"/>
              </p:cNvSpPr>
              <p:nvPr/>
            </p:nvSpPr>
            <p:spPr bwMode="auto">
              <a:xfrm>
                <a:off x="193" y="2451"/>
                <a:ext cx="2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-+</a:t>
                </a:r>
              </a:p>
            </p:txBody>
          </p:sp>
          <p:sp>
            <p:nvSpPr>
              <p:cNvPr id="29794" name="Text Box 98"/>
              <p:cNvSpPr txBox="1">
                <a:spLocks noChangeArrowheads="1"/>
              </p:cNvSpPr>
              <p:nvPr/>
            </p:nvSpPr>
            <p:spPr bwMode="auto">
              <a:xfrm>
                <a:off x="216" y="2304"/>
                <a:ext cx="26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29795" name="Text Box 99"/>
              <p:cNvSpPr txBox="1">
                <a:spLocks noChangeArrowheads="1"/>
              </p:cNvSpPr>
              <p:nvPr/>
            </p:nvSpPr>
            <p:spPr bwMode="auto">
              <a:xfrm>
                <a:off x="205" y="2141"/>
                <a:ext cx="2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29796" name="Text Box 100"/>
              <p:cNvSpPr txBox="1">
                <a:spLocks noChangeArrowheads="1"/>
              </p:cNvSpPr>
              <p:nvPr/>
            </p:nvSpPr>
            <p:spPr bwMode="auto">
              <a:xfrm>
                <a:off x="216" y="2016"/>
                <a:ext cx="2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3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29797" name="Text Box 101"/>
              <p:cNvSpPr txBox="1">
                <a:spLocks noChangeArrowheads="1"/>
              </p:cNvSpPr>
              <p:nvPr/>
            </p:nvSpPr>
            <p:spPr bwMode="auto">
              <a:xfrm>
                <a:off x="193" y="1272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4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29798" name="Text Box 102"/>
              <p:cNvSpPr txBox="1">
                <a:spLocks noChangeArrowheads="1"/>
              </p:cNvSpPr>
              <p:nvPr/>
            </p:nvSpPr>
            <p:spPr bwMode="auto">
              <a:xfrm>
                <a:off x="193" y="1576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29799" name="Text Box 103"/>
              <p:cNvSpPr txBox="1">
                <a:spLocks noChangeArrowheads="1"/>
              </p:cNvSpPr>
              <p:nvPr/>
            </p:nvSpPr>
            <p:spPr bwMode="auto">
              <a:xfrm>
                <a:off x="181" y="1424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3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29800" name="Text Box 104"/>
              <p:cNvSpPr txBox="1">
                <a:spLocks noChangeArrowheads="1"/>
              </p:cNvSpPr>
              <p:nvPr/>
            </p:nvSpPr>
            <p:spPr bwMode="auto">
              <a:xfrm>
                <a:off x="187" y="1728"/>
                <a:ext cx="2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3</a:t>
                </a:r>
                <a:r>
                  <a:rPr lang="en-US" sz="1800" baseline="30000"/>
                  <a:t>+-</a:t>
                </a:r>
              </a:p>
            </p:txBody>
          </p:sp>
        </p:grpSp>
        <p:sp>
          <p:nvSpPr>
            <p:cNvPr id="29802" name="Text Box 106"/>
            <p:cNvSpPr txBox="1">
              <a:spLocks noChangeArrowheads="1"/>
            </p:cNvSpPr>
            <p:nvPr/>
          </p:nvSpPr>
          <p:spPr bwMode="auto">
            <a:xfrm>
              <a:off x="329" y="3145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L=0</a:t>
              </a:r>
            </a:p>
          </p:txBody>
        </p:sp>
        <p:sp>
          <p:nvSpPr>
            <p:cNvPr id="29803" name="Rectangle 107"/>
            <p:cNvSpPr>
              <a:spLocks noChangeArrowheads="1"/>
            </p:cNvSpPr>
            <p:nvPr/>
          </p:nvSpPr>
          <p:spPr bwMode="auto">
            <a:xfrm>
              <a:off x="329" y="2462"/>
              <a:ext cx="3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L=1</a:t>
              </a:r>
            </a:p>
          </p:txBody>
        </p:sp>
        <p:sp>
          <p:nvSpPr>
            <p:cNvPr id="29804" name="Rectangle 108"/>
            <p:cNvSpPr>
              <a:spLocks noChangeArrowheads="1"/>
            </p:cNvSpPr>
            <p:nvPr/>
          </p:nvSpPr>
          <p:spPr bwMode="auto">
            <a:xfrm>
              <a:off x="352" y="1692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L=2</a:t>
              </a:r>
            </a:p>
          </p:txBody>
        </p:sp>
        <p:sp>
          <p:nvSpPr>
            <p:cNvPr id="29805" name="Rectangle 109"/>
            <p:cNvSpPr>
              <a:spLocks noChangeArrowheads="1"/>
            </p:cNvSpPr>
            <p:nvPr/>
          </p:nvSpPr>
          <p:spPr bwMode="auto">
            <a:xfrm>
              <a:off x="352" y="952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L=3</a:t>
              </a:r>
            </a:p>
          </p:txBody>
        </p:sp>
      </p:grpSp>
      <p:sp>
        <p:nvSpPr>
          <p:cNvPr id="29806" name="Text Box 110"/>
          <p:cNvSpPr txBox="1">
            <a:spLocks noChangeArrowheads="1"/>
          </p:cNvSpPr>
          <p:nvPr/>
        </p:nvSpPr>
        <p:spPr bwMode="auto">
          <a:xfrm>
            <a:off x="1308100" y="838200"/>
            <a:ext cx="1239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Mesons</a:t>
            </a:r>
          </a:p>
        </p:txBody>
      </p:sp>
      <p:sp>
        <p:nvSpPr>
          <p:cNvPr id="29824" name="Text Box 128"/>
          <p:cNvSpPr txBox="1">
            <a:spLocks noChangeArrowheads="1"/>
          </p:cNvSpPr>
          <p:nvPr/>
        </p:nvSpPr>
        <p:spPr bwMode="auto">
          <a:xfrm>
            <a:off x="3870325" y="2560638"/>
            <a:ext cx="474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66"/>
                </a:solidFill>
              </a:rPr>
              <a:t>Allowed J</a:t>
            </a:r>
            <a:r>
              <a:rPr lang="en-US" b="1" baseline="30000">
                <a:solidFill>
                  <a:srgbClr val="CC0066"/>
                </a:solidFill>
              </a:rPr>
              <a:t>PC</a:t>
            </a:r>
            <a:r>
              <a:rPr lang="en-US" b="1">
                <a:solidFill>
                  <a:srgbClr val="CC0066"/>
                </a:solidFill>
              </a:rPr>
              <a:t> Quantum numbers:</a:t>
            </a:r>
          </a:p>
        </p:txBody>
      </p:sp>
      <p:sp>
        <p:nvSpPr>
          <p:cNvPr id="29825" name="Text Box 129"/>
          <p:cNvSpPr txBox="1">
            <a:spLocks noChangeArrowheads="1"/>
          </p:cNvSpPr>
          <p:nvPr/>
        </p:nvSpPr>
        <p:spPr bwMode="auto">
          <a:xfrm>
            <a:off x="3921125" y="3233738"/>
            <a:ext cx="1788020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     </a:t>
            </a:r>
            <a:r>
              <a:rPr lang="en-US" b="1" dirty="0" smtClean="0">
                <a:solidFill>
                  <a:srgbClr val="0000FF"/>
                </a:solidFill>
              </a:rPr>
              <a:t>0</a:t>
            </a:r>
            <a:r>
              <a:rPr lang="en-US" b="1" baseline="30000" dirty="0">
                <a:solidFill>
                  <a:srgbClr val="0000FF"/>
                </a:solidFill>
              </a:rPr>
              <a:t>++  </a:t>
            </a:r>
            <a:r>
              <a:rPr lang="en-US" b="1" dirty="0">
                <a:solidFill>
                  <a:srgbClr val="0000FF"/>
                </a:solidFill>
              </a:rPr>
              <a:t>0</a:t>
            </a:r>
            <a:r>
              <a:rPr lang="en-US" b="1" baseline="30000" dirty="0">
                <a:solidFill>
                  <a:srgbClr val="0000FF"/>
                </a:solidFill>
              </a:rPr>
              <a:t>-+ </a:t>
            </a:r>
          </a:p>
          <a:p>
            <a:r>
              <a:rPr lang="en-US" b="1" dirty="0">
                <a:solidFill>
                  <a:srgbClr val="0000FF"/>
                </a:solidFill>
              </a:rPr>
              <a:t>1</a:t>
            </a:r>
            <a:r>
              <a:rPr lang="en-US" b="1" baseline="30000" dirty="0">
                <a:solidFill>
                  <a:srgbClr val="0000FF"/>
                </a:solidFill>
              </a:rPr>
              <a:t>–-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1</a:t>
            </a:r>
            <a:r>
              <a:rPr lang="en-US" b="1" baseline="30000" dirty="0">
                <a:solidFill>
                  <a:srgbClr val="0000FF"/>
                </a:solidFill>
              </a:rPr>
              <a:t>++           </a:t>
            </a:r>
            <a:r>
              <a:rPr lang="en-US" b="1" dirty="0">
                <a:solidFill>
                  <a:srgbClr val="0000FF"/>
                </a:solidFill>
              </a:rPr>
              <a:t>1</a:t>
            </a:r>
            <a:r>
              <a:rPr lang="en-US" b="1" baseline="30000" dirty="0">
                <a:solidFill>
                  <a:srgbClr val="0000FF"/>
                </a:solidFill>
              </a:rPr>
              <a:t>+- </a:t>
            </a:r>
          </a:p>
          <a:p>
            <a:r>
              <a:rPr lang="en-US" b="1" dirty="0">
                <a:solidFill>
                  <a:srgbClr val="0000FF"/>
                </a:solidFill>
              </a:rPr>
              <a:t>2</a:t>
            </a:r>
            <a:r>
              <a:rPr lang="en-US" b="1" baseline="30000" dirty="0">
                <a:solidFill>
                  <a:srgbClr val="0000FF"/>
                </a:solidFill>
              </a:rPr>
              <a:t>--  </a:t>
            </a:r>
            <a:r>
              <a:rPr lang="en-US" b="1" dirty="0">
                <a:solidFill>
                  <a:srgbClr val="0000FF"/>
                </a:solidFill>
              </a:rPr>
              <a:t>2</a:t>
            </a:r>
            <a:r>
              <a:rPr lang="en-US" b="1" baseline="30000" dirty="0">
                <a:solidFill>
                  <a:srgbClr val="0000FF"/>
                </a:solidFill>
              </a:rPr>
              <a:t>++   </a:t>
            </a:r>
            <a:r>
              <a:rPr lang="en-US" b="1" dirty="0">
                <a:solidFill>
                  <a:srgbClr val="0000FF"/>
                </a:solidFill>
              </a:rPr>
              <a:t>2</a:t>
            </a:r>
            <a:r>
              <a:rPr lang="en-US" b="1" baseline="30000" dirty="0">
                <a:solidFill>
                  <a:srgbClr val="0000FF"/>
                </a:solidFill>
              </a:rPr>
              <a:t>-+ </a:t>
            </a:r>
          </a:p>
          <a:p>
            <a:r>
              <a:rPr lang="en-US" b="1" dirty="0">
                <a:solidFill>
                  <a:srgbClr val="0000FF"/>
                </a:solidFill>
              </a:rPr>
              <a:t>3</a:t>
            </a:r>
            <a:r>
              <a:rPr lang="en-US" b="1" baseline="30000" dirty="0">
                <a:solidFill>
                  <a:srgbClr val="0000FF"/>
                </a:solidFill>
              </a:rPr>
              <a:t>--  </a:t>
            </a:r>
            <a:r>
              <a:rPr lang="en-US" b="1" dirty="0">
                <a:solidFill>
                  <a:srgbClr val="0000FF"/>
                </a:solidFill>
              </a:rPr>
              <a:t>3</a:t>
            </a:r>
            <a:r>
              <a:rPr lang="en-US" b="1" baseline="30000" dirty="0">
                <a:solidFill>
                  <a:srgbClr val="0000FF"/>
                </a:solidFill>
              </a:rPr>
              <a:t>++ </a:t>
            </a:r>
            <a:r>
              <a:rPr lang="en-US" b="1" dirty="0">
                <a:solidFill>
                  <a:srgbClr val="0000FF"/>
                </a:solidFill>
              </a:rPr>
              <a:t>       3</a:t>
            </a:r>
            <a:r>
              <a:rPr lang="en-US" b="1" baseline="30000" dirty="0">
                <a:solidFill>
                  <a:srgbClr val="0000FF"/>
                </a:solidFill>
              </a:rPr>
              <a:t>+-</a:t>
            </a:r>
          </a:p>
          <a:p>
            <a:r>
              <a:rPr lang="en-US" b="1" dirty="0">
                <a:solidFill>
                  <a:srgbClr val="0000FF"/>
                </a:solidFill>
              </a:rPr>
              <a:t>4</a:t>
            </a:r>
            <a:r>
              <a:rPr lang="en-US" b="1" baseline="30000" dirty="0">
                <a:solidFill>
                  <a:srgbClr val="0000FF"/>
                </a:solidFill>
              </a:rPr>
              <a:t>--  </a:t>
            </a:r>
            <a:r>
              <a:rPr lang="en-US" b="1" dirty="0">
                <a:solidFill>
                  <a:srgbClr val="0000FF"/>
                </a:solidFill>
              </a:rPr>
              <a:t>4</a:t>
            </a:r>
            <a:r>
              <a:rPr lang="en-US" b="1" baseline="30000" dirty="0">
                <a:solidFill>
                  <a:srgbClr val="0000FF"/>
                </a:solidFill>
              </a:rPr>
              <a:t>++   </a:t>
            </a:r>
            <a:r>
              <a:rPr lang="en-US" b="1" dirty="0">
                <a:solidFill>
                  <a:srgbClr val="0000FF"/>
                </a:solidFill>
              </a:rPr>
              <a:t>4</a:t>
            </a:r>
            <a:r>
              <a:rPr lang="en-US" b="1" baseline="30000" dirty="0">
                <a:solidFill>
                  <a:srgbClr val="0000FF"/>
                </a:solidFill>
              </a:rPr>
              <a:t>-+ </a:t>
            </a:r>
          </a:p>
          <a:p>
            <a:r>
              <a:rPr lang="en-US" b="1" dirty="0">
                <a:solidFill>
                  <a:srgbClr val="0000FF"/>
                </a:solidFill>
              </a:rPr>
              <a:t>5</a:t>
            </a:r>
            <a:r>
              <a:rPr lang="en-US" b="1" baseline="30000" dirty="0">
                <a:solidFill>
                  <a:srgbClr val="0000FF"/>
                </a:solidFill>
              </a:rPr>
              <a:t>--  </a:t>
            </a:r>
            <a:r>
              <a:rPr lang="en-US" b="1" dirty="0">
                <a:solidFill>
                  <a:srgbClr val="0000FF"/>
                </a:solidFill>
              </a:rPr>
              <a:t>5</a:t>
            </a:r>
            <a:r>
              <a:rPr lang="en-US" b="1" baseline="30000" dirty="0">
                <a:solidFill>
                  <a:srgbClr val="0000FF"/>
                </a:solidFill>
              </a:rPr>
              <a:t>++           </a:t>
            </a:r>
            <a:r>
              <a:rPr lang="en-US" b="1" dirty="0">
                <a:solidFill>
                  <a:srgbClr val="0000FF"/>
                </a:solidFill>
              </a:rPr>
              <a:t>5</a:t>
            </a:r>
            <a:r>
              <a:rPr lang="en-US" b="1" baseline="30000" dirty="0">
                <a:solidFill>
                  <a:srgbClr val="0000FF"/>
                </a:solidFill>
              </a:rPr>
              <a:t>+-</a:t>
            </a:r>
          </a:p>
        </p:txBody>
      </p:sp>
      <p:sp>
        <p:nvSpPr>
          <p:cNvPr id="29828" name="Rectangle 132"/>
          <p:cNvSpPr>
            <a:spLocks noChangeArrowheads="1"/>
          </p:cNvSpPr>
          <p:nvPr/>
        </p:nvSpPr>
        <p:spPr bwMode="auto">
          <a:xfrm>
            <a:off x="0" y="73025"/>
            <a:ext cx="446147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000090"/>
                </a:solidFill>
                <a:latin typeface="+mj-lt"/>
              </a:rPr>
              <a:t>Spectroscopy an QCD</a:t>
            </a:r>
          </a:p>
        </p:txBody>
      </p:sp>
      <p:sp>
        <p:nvSpPr>
          <p:cNvPr id="123" name="Text Box 45"/>
          <p:cNvSpPr txBox="1">
            <a:spLocks noChangeArrowheads="1"/>
          </p:cNvSpPr>
          <p:nvPr/>
        </p:nvSpPr>
        <p:spPr bwMode="auto">
          <a:xfrm>
            <a:off x="3143251" y="5603875"/>
            <a:ext cx="622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9966FF"/>
                </a:solidFill>
              </a:rPr>
              <a:t>S=1</a:t>
            </a:r>
          </a:p>
          <a:p>
            <a:r>
              <a:rPr lang="en-US" sz="1800" b="1" dirty="0">
                <a:solidFill>
                  <a:srgbClr val="969696"/>
                </a:solidFill>
              </a:rPr>
              <a:t>S=0</a:t>
            </a:r>
            <a:endParaRPr lang="en-US" sz="1800" b="1" dirty="0">
              <a:solidFill>
                <a:srgbClr val="9966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67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012950" y="1511300"/>
            <a:ext cx="1130300" cy="4178300"/>
            <a:chOff x="3720" y="1296"/>
            <a:chExt cx="712" cy="2632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0" name="Rectangle 4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1" name="Rectangle 5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0" name="Rectangle 14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1" name="Rectangle 15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2" name="Rectangle 16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13" name="Group 17"/>
          <p:cNvGrpSpPr>
            <a:grpSpLocks/>
          </p:cNvGrpSpPr>
          <p:nvPr/>
        </p:nvGrpSpPr>
        <p:grpSpPr bwMode="auto">
          <a:xfrm>
            <a:off x="1819275" y="1663700"/>
            <a:ext cx="1130300" cy="4178300"/>
            <a:chOff x="3720" y="1296"/>
            <a:chExt cx="712" cy="2632"/>
          </a:xfrm>
        </p:grpSpPr>
        <p:sp>
          <p:nvSpPr>
            <p:cNvPr id="29714" name="Rectangle 18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5" name="Rectangle 19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6" name="Rectangle 20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7" name="Rectangle 21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8" name="Rectangle 22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9" name="Rectangle 23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0" name="Rectangle 24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1" name="Rectangle 25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2" name="Rectangle 26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3" name="Rectangle 27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4" name="Rectangle 28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5" name="Rectangle 29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6" name="Rectangle 30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7" name="Rectangle 31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28" name="Group 32"/>
          <p:cNvGrpSpPr>
            <a:grpSpLocks/>
          </p:cNvGrpSpPr>
          <p:nvPr/>
        </p:nvGrpSpPr>
        <p:grpSpPr bwMode="auto">
          <a:xfrm>
            <a:off x="1590675" y="1789113"/>
            <a:ext cx="1130300" cy="4178300"/>
            <a:chOff x="3720" y="1296"/>
            <a:chExt cx="712" cy="2632"/>
          </a:xfrm>
        </p:grpSpPr>
        <p:sp>
          <p:nvSpPr>
            <p:cNvPr id="29729" name="Rectangle 33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0" name="Rectangle 34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1" name="Rectangle 35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2" name="Rectangle 36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5" name="Rectangle 39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6" name="Rectangle 40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7" name="Rectangle 41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8" name="Rectangle 42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9" name="Rectangle 43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0" name="Rectangle 44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1" name="Rectangle 45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2" name="Rectangle 46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43" name="Group 47"/>
          <p:cNvGrpSpPr>
            <a:grpSpLocks/>
          </p:cNvGrpSpPr>
          <p:nvPr/>
        </p:nvGrpSpPr>
        <p:grpSpPr bwMode="auto">
          <a:xfrm>
            <a:off x="1414463" y="1898650"/>
            <a:ext cx="1130300" cy="4178300"/>
            <a:chOff x="3720" y="1296"/>
            <a:chExt cx="712" cy="2632"/>
          </a:xfrm>
        </p:grpSpPr>
        <p:sp>
          <p:nvSpPr>
            <p:cNvPr id="29744" name="Rectangle 48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5" name="Rectangle 49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6" name="Rectangle 50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7" name="Rectangle 51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8" name="Rectangle 52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9" name="Rectangle 53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0" name="Rectangle 54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1" name="Rectangle 55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2" name="Rectangle 56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3" name="Rectangle 57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4" name="Rectangle 58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5" name="Rectangle 59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6" name="Rectangle 60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7" name="Rectangle 61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758" name="Rectangle 62"/>
          <p:cNvSpPr>
            <a:spLocks noChangeArrowheads="1"/>
          </p:cNvSpPr>
          <p:nvPr/>
        </p:nvSpPr>
        <p:spPr bwMode="auto">
          <a:xfrm>
            <a:off x="6159500" y="342900"/>
            <a:ext cx="2616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 err="1">
                <a:solidFill>
                  <a:srgbClr val="3366CC"/>
                </a:solidFill>
              </a:rPr>
              <a:t>Quarkonium</a:t>
            </a:r>
            <a:endParaRPr lang="en-US" sz="3200" b="1" dirty="0">
              <a:solidFill>
                <a:srgbClr val="3366CC"/>
              </a:solidFill>
            </a:endParaRPr>
          </a:p>
        </p:txBody>
      </p:sp>
      <p:grpSp>
        <p:nvGrpSpPr>
          <p:cNvPr id="29759" name="Group 63"/>
          <p:cNvGrpSpPr>
            <a:grpSpLocks/>
          </p:cNvGrpSpPr>
          <p:nvPr/>
        </p:nvGrpSpPr>
        <p:grpSpPr bwMode="auto">
          <a:xfrm>
            <a:off x="6604000" y="825500"/>
            <a:ext cx="1993900" cy="822325"/>
            <a:chOff x="4160" y="520"/>
            <a:chExt cx="1256" cy="518"/>
          </a:xfrm>
        </p:grpSpPr>
        <p:sp>
          <p:nvSpPr>
            <p:cNvPr id="29760" name="Oval 64"/>
            <p:cNvSpPr>
              <a:spLocks noChangeArrowheads="1"/>
            </p:cNvSpPr>
            <p:nvPr/>
          </p:nvSpPr>
          <p:spPr bwMode="auto">
            <a:xfrm>
              <a:off x="4224" y="640"/>
              <a:ext cx="1152" cy="345"/>
            </a:xfrm>
            <a:prstGeom prst="ellips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9761" name="Group 65"/>
            <p:cNvGrpSpPr>
              <a:grpSpLocks/>
            </p:cNvGrpSpPr>
            <p:nvPr/>
          </p:nvGrpSpPr>
          <p:grpSpPr bwMode="auto">
            <a:xfrm>
              <a:off x="4160" y="520"/>
              <a:ext cx="272" cy="518"/>
              <a:chOff x="760" y="1400"/>
              <a:chExt cx="272" cy="518"/>
            </a:xfrm>
          </p:grpSpPr>
          <p:sp>
            <p:nvSpPr>
              <p:cNvPr id="29762" name="Line 66"/>
              <p:cNvSpPr>
                <a:spLocks noChangeShapeType="1"/>
              </p:cNvSpPr>
              <p:nvPr/>
            </p:nvSpPr>
            <p:spPr bwMode="auto">
              <a:xfrm flipV="1">
                <a:off x="904" y="1400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63" name="Oval 67"/>
              <p:cNvSpPr>
                <a:spLocks noChangeArrowheads="1"/>
              </p:cNvSpPr>
              <p:nvPr/>
            </p:nvSpPr>
            <p:spPr bwMode="auto">
              <a:xfrm>
                <a:off x="760" y="1552"/>
                <a:ext cx="272" cy="280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FFFF00"/>
                    </a:solidFill>
                  </a:rPr>
                  <a:t>q</a:t>
                </a:r>
              </a:p>
            </p:txBody>
          </p:sp>
        </p:grpSp>
        <p:grpSp>
          <p:nvGrpSpPr>
            <p:cNvPr id="29764" name="Group 68"/>
            <p:cNvGrpSpPr>
              <a:grpSpLocks/>
            </p:cNvGrpSpPr>
            <p:nvPr/>
          </p:nvGrpSpPr>
          <p:grpSpPr bwMode="auto">
            <a:xfrm>
              <a:off x="5144" y="520"/>
              <a:ext cx="272" cy="518"/>
              <a:chOff x="1360" y="1416"/>
              <a:chExt cx="272" cy="518"/>
            </a:xfrm>
          </p:grpSpPr>
          <p:sp>
            <p:nvSpPr>
              <p:cNvPr id="29765" name="Line 69"/>
              <p:cNvSpPr>
                <a:spLocks noChangeShapeType="1"/>
              </p:cNvSpPr>
              <p:nvPr/>
            </p:nvSpPr>
            <p:spPr bwMode="auto">
              <a:xfrm flipV="1">
                <a:off x="1496" y="1416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66" name="Oval 70"/>
              <p:cNvSpPr>
                <a:spLocks noChangeArrowheads="1"/>
              </p:cNvSpPr>
              <p:nvPr/>
            </p:nvSpPr>
            <p:spPr bwMode="auto">
              <a:xfrm>
                <a:off x="1360" y="1552"/>
                <a:ext cx="272" cy="2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0000CC"/>
                    </a:solidFill>
                  </a:rPr>
                  <a:t>q</a:t>
                </a:r>
                <a:endParaRPr lang="en-US" baseline="3000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29767" name="Line 71"/>
            <p:cNvSpPr>
              <a:spLocks noChangeShapeType="1"/>
            </p:cNvSpPr>
            <p:nvPr/>
          </p:nvSpPr>
          <p:spPr bwMode="auto">
            <a:xfrm>
              <a:off x="4704" y="984"/>
              <a:ext cx="144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8" name="Line 72"/>
            <p:cNvSpPr>
              <a:spLocks noChangeShapeType="1"/>
            </p:cNvSpPr>
            <p:nvPr/>
          </p:nvSpPr>
          <p:spPr bwMode="auto">
            <a:xfrm>
              <a:off x="4752" y="648"/>
              <a:ext cx="168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 type="triangle" w="med" len="med"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9" name="Line 73"/>
            <p:cNvSpPr>
              <a:spLocks noChangeShapeType="1"/>
            </p:cNvSpPr>
            <p:nvPr/>
          </p:nvSpPr>
          <p:spPr bwMode="auto">
            <a:xfrm>
              <a:off x="4248" y="744"/>
              <a:ext cx="88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770" name="Rectangle 74"/>
          <p:cNvSpPr>
            <a:spLocks noChangeArrowheads="1"/>
          </p:cNvSpPr>
          <p:nvPr/>
        </p:nvSpPr>
        <p:spPr bwMode="auto">
          <a:xfrm>
            <a:off x="6883400" y="32623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9771" name="Group 75"/>
          <p:cNvGrpSpPr>
            <a:grpSpLocks/>
          </p:cNvGrpSpPr>
          <p:nvPr/>
        </p:nvGrpSpPr>
        <p:grpSpPr bwMode="auto">
          <a:xfrm>
            <a:off x="136525" y="2030413"/>
            <a:ext cx="2247900" cy="4303712"/>
            <a:chOff x="329" y="744"/>
            <a:chExt cx="1416" cy="2711"/>
          </a:xfrm>
        </p:grpSpPr>
        <p:grpSp>
          <p:nvGrpSpPr>
            <p:cNvPr id="29772" name="Group 76"/>
            <p:cNvGrpSpPr>
              <a:grpSpLocks/>
            </p:cNvGrpSpPr>
            <p:nvPr/>
          </p:nvGrpSpPr>
          <p:grpSpPr bwMode="auto">
            <a:xfrm>
              <a:off x="702" y="744"/>
              <a:ext cx="1043" cy="2711"/>
              <a:chOff x="181" y="1272"/>
              <a:chExt cx="1043" cy="2711"/>
            </a:xfrm>
          </p:grpSpPr>
          <p:sp>
            <p:nvSpPr>
              <p:cNvPr id="29773" name="Rectangle 77"/>
              <p:cNvSpPr>
                <a:spLocks noChangeArrowheads="1"/>
              </p:cNvSpPr>
              <p:nvPr/>
            </p:nvSpPr>
            <p:spPr bwMode="auto">
              <a:xfrm>
                <a:off x="512" y="3600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74" name="Rectangle 78"/>
              <p:cNvSpPr>
                <a:spLocks noChangeArrowheads="1"/>
              </p:cNvSpPr>
              <p:nvPr/>
            </p:nvSpPr>
            <p:spPr bwMode="auto">
              <a:xfrm>
                <a:off x="512" y="3120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75" name="Rectangle 79"/>
              <p:cNvSpPr>
                <a:spLocks noChangeArrowheads="1"/>
              </p:cNvSpPr>
              <p:nvPr/>
            </p:nvSpPr>
            <p:spPr bwMode="auto">
              <a:xfrm>
                <a:off x="512" y="2488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76" name="Rectangle 80"/>
              <p:cNvSpPr>
                <a:spLocks noChangeArrowheads="1"/>
              </p:cNvSpPr>
              <p:nvPr/>
            </p:nvSpPr>
            <p:spPr bwMode="auto">
              <a:xfrm>
                <a:off x="512" y="3752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77" name="Rectangle 81"/>
              <p:cNvSpPr>
                <a:spLocks noChangeArrowheads="1"/>
              </p:cNvSpPr>
              <p:nvPr/>
            </p:nvSpPr>
            <p:spPr bwMode="auto">
              <a:xfrm>
                <a:off x="512" y="2968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78" name="Rectangle 82"/>
              <p:cNvSpPr>
                <a:spLocks noChangeArrowheads="1"/>
              </p:cNvSpPr>
              <p:nvPr/>
            </p:nvSpPr>
            <p:spPr bwMode="auto">
              <a:xfrm>
                <a:off x="512" y="2336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79" name="Rectangle 83"/>
              <p:cNvSpPr>
                <a:spLocks noChangeArrowheads="1"/>
              </p:cNvSpPr>
              <p:nvPr/>
            </p:nvSpPr>
            <p:spPr bwMode="auto">
              <a:xfrm>
                <a:off x="512" y="3272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80" name="Rectangle 84"/>
              <p:cNvSpPr>
                <a:spLocks noChangeArrowheads="1"/>
              </p:cNvSpPr>
              <p:nvPr/>
            </p:nvSpPr>
            <p:spPr bwMode="auto">
              <a:xfrm>
                <a:off x="512" y="2816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81" name="Rectangle 85"/>
              <p:cNvSpPr>
                <a:spLocks noChangeArrowheads="1"/>
              </p:cNvSpPr>
              <p:nvPr/>
            </p:nvSpPr>
            <p:spPr bwMode="auto">
              <a:xfrm>
                <a:off x="512" y="2184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82" name="Rectangle 86"/>
              <p:cNvSpPr>
                <a:spLocks noChangeArrowheads="1"/>
              </p:cNvSpPr>
              <p:nvPr/>
            </p:nvSpPr>
            <p:spPr bwMode="auto">
              <a:xfrm>
                <a:off x="512" y="2032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83" name="Rectangle 87"/>
              <p:cNvSpPr>
                <a:spLocks noChangeArrowheads="1"/>
              </p:cNvSpPr>
              <p:nvPr/>
            </p:nvSpPr>
            <p:spPr bwMode="auto">
              <a:xfrm>
                <a:off x="512" y="1728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84" name="Rectangle 88"/>
              <p:cNvSpPr>
                <a:spLocks noChangeArrowheads="1"/>
              </p:cNvSpPr>
              <p:nvPr/>
            </p:nvSpPr>
            <p:spPr bwMode="auto">
              <a:xfrm>
                <a:off x="512" y="1424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85" name="Rectangle 89"/>
              <p:cNvSpPr>
                <a:spLocks noChangeArrowheads="1"/>
              </p:cNvSpPr>
              <p:nvPr/>
            </p:nvSpPr>
            <p:spPr bwMode="auto">
              <a:xfrm>
                <a:off x="512" y="1576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86" name="Rectangle 90"/>
              <p:cNvSpPr>
                <a:spLocks noChangeArrowheads="1"/>
              </p:cNvSpPr>
              <p:nvPr/>
            </p:nvSpPr>
            <p:spPr bwMode="auto">
              <a:xfrm>
                <a:off x="512" y="1272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87" name="Text Box 91"/>
              <p:cNvSpPr txBox="1">
                <a:spLocks noChangeArrowheads="1"/>
              </p:cNvSpPr>
              <p:nvPr/>
            </p:nvSpPr>
            <p:spPr bwMode="auto">
              <a:xfrm>
                <a:off x="222" y="3752"/>
                <a:ext cx="2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0</a:t>
                </a:r>
                <a:r>
                  <a:rPr lang="en-US" sz="1800" baseline="30000"/>
                  <a:t>-+</a:t>
                </a:r>
              </a:p>
            </p:txBody>
          </p:sp>
          <p:sp>
            <p:nvSpPr>
              <p:cNvPr id="29788" name="Text Box 92"/>
              <p:cNvSpPr txBox="1">
                <a:spLocks noChangeArrowheads="1"/>
              </p:cNvSpPr>
              <p:nvPr/>
            </p:nvSpPr>
            <p:spPr bwMode="auto">
              <a:xfrm>
                <a:off x="216" y="3261"/>
                <a:ext cx="26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+-</a:t>
                </a:r>
              </a:p>
            </p:txBody>
          </p:sp>
          <p:sp>
            <p:nvSpPr>
              <p:cNvPr id="29789" name="Text Box 93"/>
              <p:cNvSpPr txBox="1">
                <a:spLocks noChangeArrowheads="1"/>
              </p:cNvSpPr>
              <p:nvPr/>
            </p:nvSpPr>
            <p:spPr bwMode="auto">
              <a:xfrm>
                <a:off x="222" y="3568"/>
                <a:ext cx="26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29790" name="Text Box 94"/>
              <p:cNvSpPr txBox="1">
                <a:spLocks noChangeArrowheads="1"/>
              </p:cNvSpPr>
              <p:nvPr/>
            </p:nvSpPr>
            <p:spPr bwMode="auto">
              <a:xfrm>
                <a:off x="216" y="3106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0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29791" name="Text Box 95"/>
              <p:cNvSpPr txBox="1">
                <a:spLocks noChangeArrowheads="1"/>
              </p:cNvSpPr>
              <p:nvPr/>
            </p:nvSpPr>
            <p:spPr bwMode="auto">
              <a:xfrm>
                <a:off x="216" y="2968"/>
                <a:ext cx="27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29792" name="Text Box 96"/>
              <p:cNvSpPr txBox="1">
                <a:spLocks noChangeArrowheads="1"/>
              </p:cNvSpPr>
              <p:nvPr/>
            </p:nvSpPr>
            <p:spPr bwMode="auto">
              <a:xfrm>
                <a:off x="193" y="2816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29793" name="Text Box 97"/>
              <p:cNvSpPr txBox="1">
                <a:spLocks noChangeArrowheads="1"/>
              </p:cNvSpPr>
              <p:nvPr/>
            </p:nvSpPr>
            <p:spPr bwMode="auto">
              <a:xfrm>
                <a:off x="193" y="2451"/>
                <a:ext cx="2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-+</a:t>
                </a:r>
              </a:p>
            </p:txBody>
          </p:sp>
          <p:sp>
            <p:nvSpPr>
              <p:cNvPr id="29794" name="Text Box 98"/>
              <p:cNvSpPr txBox="1">
                <a:spLocks noChangeArrowheads="1"/>
              </p:cNvSpPr>
              <p:nvPr/>
            </p:nvSpPr>
            <p:spPr bwMode="auto">
              <a:xfrm>
                <a:off x="216" y="2304"/>
                <a:ext cx="26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29795" name="Text Box 99"/>
              <p:cNvSpPr txBox="1">
                <a:spLocks noChangeArrowheads="1"/>
              </p:cNvSpPr>
              <p:nvPr/>
            </p:nvSpPr>
            <p:spPr bwMode="auto">
              <a:xfrm>
                <a:off x="205" y="2141"/>
                <a:ext cx="2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29796" name="Text Box 100"/>
              <p:cNvSpPr txBox="1">
                <a:spLocks noChangeArrowheads="1"/>
              </p:cNvSpPr>
              <p:nvPr/>
            </p:nvSpPr>
            <p:spPr bwMode="auto">
              <a:xfrm>
                <a:off x="216" y="2016"/>
                <a:ext cx="2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3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29797" name="Text Box 101"/>
              <p:cNvSpPr txBox="1">
                <a:spLocks noChangeArrowheads="1"/>
              </p:cNvSpPr>
              <p:nvPr/>
            </p:nvSpPr>
            <p:spPr bwMode="auto">
              <a:xfrm>
                <a:off x="193" y="1272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4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29798" name="Text Box 102"/>
              <p:cNvSpPr txBox="1">
                <a:spLocks noChangeArrowheads="1"/>
              </p:cNvSpPr>
              <p:nvPr/>
            </p:nvSpPr>
            <p:spPr bwMode="auto">
              <a:xfrm>
                <a:off x="193" y="1576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29799" name="Text Box 103"/>
              <p:cNvSpPr txBox="1">
                <a:spLocks noChangeArrowheads="1"/>
              </p:cNvSpPr>
              <p:nvPr/>
            </p:nvSpPr>
            <p:spPr bwMode="auto">
              <a:xfrm>
                <a:off x="181" y="1424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3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29800" name="Text Box 104"/>
              <p:cNvSpPr txBox="1">
                <a:spLocks noChangeArrowheads="1"/>
              </p:cNvSpPr>
              <p:nvPr/>
            </p:nvSpPr>
            <p:spPr bwMode="auto">
              <a:xfrm>
                <a:off x="187" y="1728"/>
                <a:ext cx="2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3</a:t>
                </a:r>
                <a:r>
                  <a:rPr lang="en-US" sz="1800" baseline="30000"/>
                  <a:t>+-</a:t>
                </a:r>
              </a:p>
            </p:txBody>
          </p:sp>
        </p:grpSp>
        <p:sp>
          <p:nvSpPr>
            <p:cNvPr id="29802" name="Text Box 106"/>
            <p:cNvSpPr txBox="1">
              <a:spLocks noChangeArrowheads="1"/>
            </p:cNvSpPr>
            <p:nvPr/>
          </p:nvSpPr>
          <p:spPr bwMode="auto">
            <a:xfrm>
              <a:off x="329" y="3145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L=0</a:t>
              </a:r>
            </a:p>
          </p:txBody>
        </p:sp>
        <p:sp>
          <p:nvSpPr>
            <p:cNvPr id="29803" name="Rectangle 107"/>
            <p:cNvSpPr>
              <a:spLocks noChangeArrowheads="1"/>
            </p:cNvSpPr>
            <p:nvPr/>
          </p:nvSpPr>
          <p:spPr bwMode="auto">
            <a:xfrm>
              <a:off x="329" y="2462"/>
              <a:ext cx="3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L=1</a:t>
              </a:r>
            </a:p>
          </p:txBody>
        </p:sp>
        <p:sp>
          <p:nvSpPr>
            <p:cNvPr id="29804" name="Rectangle 108"/>
            <p:cNvSpPr>
              <a:spLocks noChangeArrowheads="1"/>
            </p:cNvSpPr>
            <p:nvPr/>
          </p:nvSpPr>
          <p:spPr bwMode="auto">
            <a:xfrm>
              <a:off x="352" y="1692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L=2</a:t>
              </a:r>
            </a:p>
          </p:txBody>
        </p:sp>
        <p:sp>
          <p:nvSpPr>
            <p:cNvPr id="29805" name="Rectangle 109"/>
            <p:cNvSpPr>
              <a:spLocks noChangeArrowheads="1"/>
            </p:cNvSpPr>
            <p:nvPr/>
          </p:nvSpPr>
          <p:spPr bwMode="auto">
            <a:xfrm>
              <a:off x="352" y="952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L=3</a:t>
              </a:r>
            </a:p>
          </p:txBody>
        </p:sp>
      </p:grpSp>
      <p:sp>
        <p:nvSpPr>
          <p:cNvPr id="29806" name="Text Box 110"/>
          <p:cNvSpPr txBox="1">
            <a:spLocks noChangeArrowheads="1"/>
          </p:cNvSpPr>
          <p:nvPr/>
        </p:nvSpPr>
        <p:spPr bwMode="auto">
          <a:xfrm>
            <a:off x="1308100" y="838200"/>
            <a:ext cx="1239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Mesons</a:t>
            </a:r>
          </a:p>
        </p:txBody>
      </p:sp>
      <p:sp>
        <p:nvSpPr>
          <p:cNvPr id="29824" name="Text Box 128"/>
          <p:cNvSpPr txBox="1">
            <a:spLocks noChangeArrowheads="1"/>
          </p:cNvSpPr>
          <p:nvPr/>
        </p:nvSpPr>
        <p:spPr bwMode="auto">
          <a:xfrm>
            <a:off x="3870325" y="2560638"/>
            <a:ext cx="474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66"/>
                </a:solidFill>
              </a:rPr>
              <a:t>Allowed J</a:t>
            </a:r>
            <a:r>
              <a:rPr lang="en-US" b="1" baseline="30000">
                <a:solidFill>
                  <a:srgbClr val="CC0066"/>
                </a:solidFill>
              </a:rPr>
              <a:t>PC</a:t>
            </a:r>
            <a:r>
              <a:rPr lang="en-US" b="1">
                <a:solidFill>
                  <a:srgbClr val="CC0066"/>
                </a:solidFill>
              </a:rPr>
              <a:t> Quantum numbers:</a:t>
            </a:r>
          </a:p>
        </p:txBody>
      </p:sp>
      <p:sp>
        <p:nvSpPr>
          <p:cNvPr id="29825" name="Text Box 129"/>
          <p:cNvSpPr txBox="1">
            <a:spLocks noChangeArrowheads="1"/>
          </p:cNvSpPr>
          <p:nvPr/>
        </p:nvSpPr>
        <p:spPr bwMode="auto">
          <a:xfrm>
            <a:off x="3921125" y="3233738"/>
            <a:ext cx="1788020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     </a:t>
            </a:r>
            <a:r>
              <a:rPr lang="en-US" b="1" dirty="0" smtClean="0">
                <a:solidFill>
                  <a:srgbClr val="0000FF"/>
                </a:solidFill>
              </a:rPr>
              <a:t>0</a:t>
            </a:r>
            <a:r>
              <a:rPr lang="en-US" b="1" baseline="30000" dirty="0">
                <a:solidFill>
                  <a:srgbClr val="0000FF"/>
                </a:solidFill>
              </a:rPr>
              <a:t>++  </a:t>
            </a:r>
            <a:r>
              <a:rPr lang="en-US" b="1" dirty="0">
                <a:solidFill>
                  <a:srgbClr val="0000FF"/>
                </a:solidFill>
              </a:rPr>
              <a:t>0</a:t>
            </a:r>
            <a:r>
              <a:rPr lang="en-US" b="1" baseline="30000" dirty="0">
                <a:solidFill>
                  <a:srgbClr val="0000FF"/>
                </a:solidFill>
              </a:rPr>
              <a:t>-+ </a:t>
            </a:r>
          </a:p>
          <a:p>
            <a:r>
              <a:rPr lang="en-US" b="1" dirty="0">
                <a:solidFill>
                  <a:srgbClr val="0000FF"/>
                </a:solidFill>
              </a:rPr>
              <a:t>1</a:t>
            </a:r>
            <a:r>
              <a:rPr lang="en-US" b="1" baseline="30000" dirty="0">
                <a:solidFill>
                  <a:srgbClr val="0000FF"/>
                </a:solidFill>
              </a:rPr>
              <a:t>–-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1</a:t>
            </a:r>
            <a:r>
              <a:rPr lang="en-US" b="1" baseline="30000" dirty="0">
                <a:solidFill>
                  <a:srgbClr val="0000FF"/>
                </a:solidFill>
              </a:rPr>
              <a:t>++           </a:t>
            </a:r>
            <a:r>
              <a:rPr lang="en-US" b="1" dirty="0">
                <a:solidFill>
                  <a:srgbClr val="0000FF"/>
                </a:solidFill>
              </a:rPr>
              <a:t>1</a:t>
            </a:r>
            <a:r>
              <a:rPr lang="en-US" b="1" baseline="30000" dirty="0">
                <a:solidFill>
                  <a:srgbClr val="0000FF"/>
                </a:solidFill>
              </a:rPr>
              <a:t>+- </a:t>
            </a:r>
          </a:p>
          <a:p>
            <a:r>
              <a:rPr lang="en-US" b="1" dirty="0">
                <a:solidFill>
                  <a:srgbClr val="0000FF"/>
                </a:solidFill>
              </a:rPr>
              <a:t>2</a:t>
            </a:r>
            <a:r>
              <a:rPr lang="en-US" b="1" baseline="30000" dirty="0">
                <a:solidFill>
                  <a:srgbClr val="0000FF"/>
                </a:solidFill>
              </a:rPr>
              <a:t>--  </a:t>
            </a:r>
            <a:r>
              <a:rPr lang="en-US" b="1" dirty="0">
                <a:solidFill>
                  <a:srgbClr val="0000FF"/>
                </a:solidFill>
              </a:rPr>
              <a:t>2</a:t>
            </a:r>
            <a:r>
              <a:rPr lang="en-US" b="1" baseline="30000" dirty="0">
                <a:solidFill>
                  <a:srgbClr val="0000FF"/>
                </a:solidFill>
              </a:rPr>
              <a:t>++   </a:t>
            </a:r>
            <a:r>
              <a:rPr lang="en-US" b="1" dirty="0">
                <a:solidFill>
                  <a:srgbClr val="0000FF"/>
                </a:solidFill>
              </a:rPr>
              <a:t>2</a:t>
            </a:r>
            <a:r>
              <a:rPr lang="en-US" b="1" baseline="30000" dirty="0">
                <a:solidFill>
                  <a:srgbClr val="0000FF"/>
                </a:solidFill>
              </a:rPr>
              <a:t>-+ </a:t>
            </a:r>
          </a:p>
          <a:p>
            <a:r>
              <a:rPr lang="en-US" b="1" dirty="0">
                <a:solidFill>
                  <a:srgbClr val="0000FF"/>
                </a:solidFill>
              </a:rPr>
              <a:t>3</a:t>
            </a:r>
            <a:r>
              <a:rPr lang="en-US" b="1" baseline="30000" dirty="0">
                <a:solidFill>
                  <a:srgbClr val="0000FF"/>
                </a:solidFill>
              </a:rPr>
              <a:t>--  </a:t>
            </a:r>
            <a:r>
              <a:rPr lang="en-US" b="1" dirty="0">
                <a:solidFill>
                  <a:srgbClr val="0000FF"/>
                </a:solidFill>
              </a:rPr>
              <a:t>3</a:t>
            </a:r>
            <a:r>
              <a:rPr lang="en-US" b="1" baseline="30000" dirty="0">
                <a:solidFill>
                  <a:srgbClr val="0000FF"/>
                </a:solidFill>
              </a:rPr>
              <a:t>++ </a:t>
            </a:r>
            <a:r>
              <a:rPr lang="en-US" b="1" dirty="0">
                <a:solidFill>
                  <a:srgbClr val="0000FF"/>
                </a:solidFill>
              </a:rPr>
              <a:t>       3</a:t>
            </a:r>
            <a:r>
              <a:rPr lang="en-US" b="1" baseline="30000" dirty="0">
                <a:solidFill>
                  <a:srgbClr val="0000FF"/>
                </a:solidFill>
              </a:rPr>
              <a:t>+-</a:t>
            </a:r>
          </a:p>
          <a:p>
            <a:r>
              <a:rPr lang="en-US" b="1" dirty="0">
                <a:solidFill>
                  <a:srgbClr val="0000FF"/>
                </a:solidFill>
              </a:rPr>
              <a:t>4</a:t>
            </a:r>
            <a:r>
              <a:rPr lang="en-US" b="1" baseline="30000" dirty="0">
                <a:solidFill>
                  <a:srgbClr val="0000FF"/>
                </a:solidFill>
              </a:rPr>
              <a:t>--  </a:t>
            </a:r>
            <a:r>
              <a:rPr lang="en-US" b="1" dirty="0">
                <a:solidFill>
                  <a:srgbClr val="0000FF"/>
                </a:solidFill>
              </a:rPr>
              <a:t>4</a:t>
            </a:r>
            <a:r>
              <a:rPr lang="en-US" b="1" baseline="30000" dirty="0">
                <a:solidFill>
                  <a:srgbClr val="0000FF"/>
                </a:solidFill>
              </a:rPr>
              <a:t>++   </a:t>
            </a:r>
            <a:r>
              <a:rPr lang="en-US" b="1" dirty="0">
                <a:solidFill>
                  <a:srgbClr val="0000FF"/>
                </a:solidFill>
              </a:rPr>
              <a:t>4</a:t>
            </a:r>
            <a:r>
              <a:rPr lang="en-US" b="1" baseline="30000" dirty="0">
                <a:solidFill>
                  <a:srgbClr val="0000FF"/>
                </a:solidFill>
              </a:rPr>
              <a:t>-+ </a:t>
            </a:r>
          </a:p>
          <a:p>
            <a:r>
              <a:rPr lang="en-US" b="1" dirty="0">
                <a:solidFill>
                  <a:srgbClr val="0000FF"/>
                </a:solidFill>
              </a:rPr>
              <a:t>5</a:t>
            </a:r>
            <a:r>
              <a:rPr lang="en-US" b="1" baseline="30000" dirty="0">
                <a:solidFill>
                  <a:srgbClr val="0000FF"/>
                </a:solidFill>
              </a:rPr>
              <a:t>--  </a:t>
            </a:r>
            <a:r>
              <a:rPr lang="en-US" b="1" dirty="0">
                <a:solidFill>
                  <a:srgbClr val="0000FF"/>
                </a:solidFill>
              </a:rPr>
              <a:t>5</a:t>
            </a:r>
            <a:r>
              <a:rPr lang="en-US" b="1" baseline="30000" dirty="0">
                <a:solidFill>
                  <a:srgbClr val="0000FF"/>
                </a:solidFill>
              </a:rPr>
              <a:t>++           </a:t>
            </a:r>
            <a:r>
              <a:rPr lang="en-US" b="1" dirty="0">
                <a:solidFill>
                  <a:srgbClr val="0000FF"/>
                </a:solidFill>
              </a:rPr>
              <a:t>5</a:t>
            </a:r>
            <a:r>
              <a:rPr lang="en-US" b="1" baseline="30000" dirty="0">
                <a:solidFill>
                  <a:srgbClr val="0000FF"/>
                </a:solidFill>
              </a:rPr>
              <a:t>+-</a:t>
            </a:r>
          </a:p>
        </p:txBody>
      </p:sp>
      <p:sp>
        <p:nvSpPr>
          <p:cNvPr id="29826" name="Text Box 130"/>
          <p:cNvSpPr txBox="1">
            <a:spLocks noChangeArrowheads="1"/>
          </p:cNvSpPr>
          <p:nvPr/>
        </p:nvSpPr>
        <p:spPr bwMode="auto">
          <a:xfrm>
            <a:off x="3921125" y="3217863"/>
            <a:ext cx="2074769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  <a:r>
              <a:rPr lang="en-US" b="1" baseline="30000" dirty="0">
                <a:solidFill>
                  <a:srgbClr val="FF0000"/>
                </a:solidFill>
              </a:rPr>
              <a:t>--</a:t>
            </a:r>
            <a:r>
              <a:rPr lang="en-US" b="1" dirty="0">
                <a:solidFill>
                  <a:srgbClr val="FF0000"/>
                </a:solidFill>
              </a:rPr>
              <a:t>            </a:t>
            </a:r>
            <a:r>
              <a:rPr lang="en-US" b="1" dirty="0" smtClean="0">
                <a:solidFill>
                  <a:srgbClr val="FF0000"/>
                </a:solidFill>
              </a:rPr>
              <a:t>  0</a:t>
            </a:r>
            <a:r>
              <a:rPr lang="en-US" b="1" baseline="30000" dirty="0">
                <a:solidFill>
                  <a:srgbClr val="FF0000"/>
                </a:solidFill>
              </a:rPr>
              <a:t>+- 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     </a:t>
            </a:r>
            <a:r>
              <a:rPr lang="en-US" b="1" dirty="0" smtClean="0">
                <a:solidFill>
                  <a:srgbClr val="FF0000"/>
                </a:solidFill>
              </a:rPr>
              <a:t> 1</a:t>
            </a:r>
            <a:r>
              <a:rPr lang="en-US" b="1" baseline="30000" dirty="0">
                <a:solidFill>
                  <a:srgbClr val="FF0000"/>
                </a:solidFill>
              </a:rPr>
              <a:t>-+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           </a:t>
            </a:r>
            <a:r>
              <a:rPr lang="en-US" b="1" dirty="0" smtClean="0">
                <a:solidFill>
                  <a:srgbClr val="FF0000"/>
                </a:solidFill>
              </a:rPr>
              <a:t>  2</a:t>
            </a:r>
            <a:r>
              <a:rPr lang="en-US" b="1" baseline="30000" dirty="0">
                <a:solidFill>
                  <a:srgbClr val="FF0000"/>
                </a:solidFill>
              </a:rPr>
              <a:t>+- 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     </a:t>
            </a:r>
            <a:r>
              <a:rPr lang="en-US" b="1" dirty="0" smtClean="0">
                <a:solidFill>
                  <a:srgbClr val="FF0000"/>
                </a:solidFill>
              </a:rPr>
              <a:t> 3</a:t>
            </a:r>
            <a:r>
              <a:rPr lang="en-US" b="1" baseline="30000" dirty="0">
                <a:solidFill>
                  <a:srgbClr val="FF0000"/>
                </a:solidFill>
              </a:rPr>
              <a:t>-+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           </a:t>
            </a:r>
            <a:r>
              <a:rPr lang="en-US" b="1" dirty="0" smtClean="0">
                <a:solidFill>
                  <a:srgbClr val="FF0000"/>
                </a:solidFill>
              </a:rPr>
              <a:t>  4</a:t>
            </a:r>
            <a:r>
              <a:rPr lang="en-US" b="1" baseline="30000" dirty="0">
                <a:solidFill>
                  <a:srgbClr val="FF0000"/>
                </a:solidFill>
              </a:rPr>
              <a:t>+-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     </a:t>
            </a:r>
            <a:r>
              <a:rPr lang="en-US" b="1" dirty="0" smtClean="0">
                <a:solidFill>
                  <a:srgbClr val="FF0000"/>
                </a:solidFill>
              </a:rPr>
              <a:t> 5</a:t>
            </a:r>
            <a:r>
              <a:rPr lang="en-US" b="1" baseline="30000" dirty="0">
                <a:solidFill>
                  <a:srgbClr val="FF0000"/>
                </a:solidFill>
              </a:rPr>
              <a:t>-+</a:t>
            </a:r>
          </a:p>
        </p:txBody>
      </p:sp>
      <p:sp>
        <p:nvSpPr>
          <p:cNvPr id="29827" name="Text Box 131"/>
          <p:cNvSpPr txBox="1">
            <a:spLocks noChangeArrowheads="1"/>
          </p:cNvSpPr>
          <p:nvPr/>
        </p:nvSpPr>
        <p:spPr bwMode="auto">
          <a:xfrm>
            <a:off x="3832225" y="5481638"/>
            <a:ext cx="394493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Exotic Quantum Numbers</a:t>
            </a:r>
          </a:p>
          <a:p>
            <a:r>
              <a:rPr lang="en-US" sz="1800">
                <a:solidFill>
                  <a:srgbClr val="9966FF"/>
                </a:solidFill>
              </a:rPr>
              <a:t>non quark-antiquark description</a:t>
            </a:r>
          </a:p>
        </p:txBody>
      </p:sp>
      <p:sp>
        <p:nvSpPr>
          <p:cNvPr id="29828" name="Rectangle 132"/>
          <p:cNvSpPr>
            <a:spLocks noChangeArrowheads="1"/>
          </p:cNvSpPr>
          <p:nvPr/>
        </p:nvSpPr>
        <p:spPr bwMode="auto">
          <a:xfrm>
            <a:off x="0" y="73025"/>
            <a:ext cx="446147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000090"/>
                </a:solidFill>
                <a:latin typeface="+mj-lt"/>
              </a:rPr>
              <a:t>Spectroscopy an QCD</a:t>
            </a:r>
          </a:p>
        </p:txBody>
      </p:sp>
      <p:sp>
        <p:nvSpPr>
          <p:cNvPr id="123" name="Text Box 45"/>
          <p:cNvSpPr txBox="1">
            <a:spLocks noChangeArrowheads="1"/>
          </p:cNvSpPr>
          <p:nvPr/>
        </p:nvSpPr>
        <p:spPr bwMode="auto">
          <a:xfrm>
            <a:off x="3143251" y="5603875"/>
            <a:ext cx="622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9966FF"/>
                </a:solidFill>
              </a:rPr>
              <a:t>S=1</a:t>
            </a:r>
          </a:p>
          <a:p>
            <a:r>
              <a:rPr lang="en-US" sz="1800" b="1" dirty="0">
                <a:solidFill>
                  <a:srgbClr val="969696"/>
                </a:solidFill>
              </a:rPr>
              <a:t>S=0</a:t>
            </a:r>
            <a:endParaRPr lang="en-US" sz="1800" b="1" dirty="0">
              <a:solidFill>
                <a:srgbClr val="9966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48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132"/>
          <p:cNvSpPr>
            <a:spLocks noChangeArrowheads="1"/>
          </p:cNvSpPr>
          <p:nvPr/>
        </p:nvSpPr>
        <p:spPr bwMode="auto">
          <a:xfrm>
            <a:off x="0" y="73025"/>
            <a:ext cx="446147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000090"/>
                </a:solidFill>
                <a:latin typeface="+mj-lt"/>
              </a:rPr>
              <a:t>Spectroscopy an QCD</a:t>
            </a:r>
          </a:p>
        </p:txBody>
      </p: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6604000" y="825500"/>
            <a:ext cx="1993900" cy="822325"/>
            <a:chOff x="4160" y="520"/>
            <a:chExt cx="1256" cy="518"/>
          </a:xfrm>
        </p:grpSpPr>
        <p:sp>
          <p:nvSpPr>
            <p:cNvPr id="7" name="Oval 64"/>
            <p:cNvSpPr>
              <a:spLocks noChangeArrowheads="1"/>
            </p:cNvSpPr>
            <p:nvPr/>
          </p:nvSpPr>
          <p:spPr bwMode="auto">
            <a:xfrm>
              <a:off x="4224" y="640"/>
              <a:ext cx="1152" cy="345"/>
            </a:xfrm>
            <a:prstGeom prst="ellips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65"/>
            <p:cNvGrpSpPr>
              <a:grpSpLocks/>
            </p:cNvGrpSpPr>
            <p:nvPr/>
          </p:nvGrpSpPr>
          <p:grpSpPr bwMode="auto">
            <a:xfrm>
              <a:off x="4160" y="520"/>
              <a:ext cx="272" cy="518"/>
              <a:chOff x="760" y="1400"/>
              <a:chExt cx="272" cy="518"/>
            </a:xfrm>
          </p:grpSpPr>
          <p:sp>
            <p:nvSpPr>
              <p:cNvPr id="15" name="Line 66"/>
              <p:cNvSpPr>
                <a:spLocks noChangeShapeType="1"/>
              </p:cNvSpPr>
              <p:nvPr/>
            </p:nvSpPr>
            <p:spPr bwMode="auto">
              <a:xfrm flipV="1">
                <a:off x="904" y="1400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Oval 67"/>
              <p:cNvSpPr>
                <a:spLocks noChangeArrowheads="1"/>
              </p:cNvSpPr>
              <p:nvPr/>
            </p:nvSpPr>
            <p:spPr bwMode="auto">
              <a:xfrm>
                <a:off x="760" y="1552"/>
                <a:ext cx="272" cy="280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FFFF00"/>
                    </a:solidFill>
                  </a:rPr>
                  <a:t>q</a:t>
                </a:r>
              </a:p>
            </p:txBody>
          </p:sp>
        </p:grpSp>
        <p:grpSp>
          <p:nvGrpSpPr>
            <p:cNvPr id="9" name="Group 68"/>
            <p:cNvGrpSpPr>
              <a:grpSpLocks/>
            </p:cNvGrpSpPr>
            <p:nvPr/>
          </p:nvGrpSpPr>
          <p:grpSpPr bwMode="auto">
            <a:xfrm>
              <a:off x="5144" y="520"/>
              <a:ext cx="272" cy="518"/>
              <a:chOff x="1360" y="1416"/>
              <a:chExt cx="272" cy="518"/>
            </a:xfrm>
          </p:grpSpPr>
          <p:sp>
            <p:nvSpPr>
              <p:cNvPr id="13" name="Line 69"/>
              <p:cNvSpPr>
                <a:spLocks noChangeShapeType="1"/>
              </p:cNvSpPr>
              <p:nvPr/>
            </p:nvSpPr>
            <p:spPr bwMode="auto">
              <a:xfrm flipV="1">
                <a:off x="1496" y="1416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Oval 70"/>
              <p:cNvSpPr>
                <a:spLocks noChangeArrowheads="1"/>
              </p:cNvSpPr>
              <p:nvPr/>
            </p:nvSpPr>
            <p:spPr bwMode="auto">
              <a:xfrm>
                <a:off x="1360" y="1552"/>
                <a:ext cx="272" cy="2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0000CC"/>
                    </a:solidFill>
                  </a:rPr>
                  <a:t>q</a:t>
                </a:r>
                <a:endParaRPr lang="en-US" baseline="3000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10" name="Line 71"/>
            <p:cNvSpPr>
              <a:spLocks noChangeShapeType="1"/>
            </p:cNvSpPr>
            <p:nvPr/>
          </p:nvSpPr>
          <p:spPr bwMode="auto">
            <a:xfrm>
              <a:off x="4704" y="984"/>
              <a:ext cx="144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72"/>
            <p:cNvSpPr>
              <a:spLocks noChangeShapeType="1"/>
            </p:cNvSpPr>
            <p:nvPr/>
          </p:nvSpPr>
          <p:spPr bwMode="auto">
            <a:xfrm>
              <a:off x="4752" y="648"/>
              <a:ext cx="168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 type="triangle" w="med" len="med"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73"/>
            <p:cNvSpPr>
              <a:spLocks noChangeShapeType="1"/>
            </p:cNvSpPr>
            <p:nvPr/>
          </p:nvSpPr>
          <p:spPr bwMode="auto">
            <a:xfrm>
              <a:off x="4248" y="744"/>
              <a:ext cx="88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Rectangle 62"/>
          <p:cNvSpPr>
            <a:spLocks noChangeArrowheads="1"/>
          </p:cNvSpPr>
          <p:nvPr/>
        </p:nvSpPr>
        <p:spPr bwMode="auto">
          <a:xfrm>
            <a:off x="6159500" y="342900"/>
            <a:ext cx="2616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 err="1">
                <a:solidFill>
                  <a:srgbClr val="3366CC"/>
                </a:solidFill>
              </a:rPr>
              <a:t>Quarkonium</a:t>
            </a:r>
            <a:endParaRPr lang="en-US" sz="3200" b="1" dirty="0">
              <a:solidFill>
                <a:srgbClr val="3366CC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82633" y="1819360"/>
            <a:ext cx="4842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The isospin</a:t>
            </a:r>
            <a:r>
              <a:rPr lang="en-US" sz="2400" dirty="0">
                <a:solidFill>
                  <a:srgbClr val="000090"/>
                </a:solidFill>
              </a:rPr>
              <a:t>-</a:t>
            </a:r>
            <a:r>
              <a:rPr lang="en-US" sz="2400" dirty="0" smtClean="0">
                <a:solidFill>
                  <a:srgbClr val="000090"/>
                </a:solidFill>
              </a:rPr>
              <a:t>1 experimental states below 2GeV in mass taken from the 2012 Particle Data Book.</a:t>
            </a:r>
            <a:endParaRPr lang="en-US" sz="2400" dirty="0">
              <a:solidFill>
                <a:srgbClr val="000090"/>
              </a:solidFill>
            </a:endParaRPr>
          </a:p>
        </p:txBody>
      </p:sp>
      <p:pic>
        <p:nvPicPr>
          <p:cNvPr id="24" name="Picture 23" descr="MesonSpectrumI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4" y="621628"/>
            <a:ext cx="4351020" cy="56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87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132"/>
          <p:cNvSpPr>
            <a:spLocks noChangeArrowheads="1"/>
          </p:cNvSpPr>
          <p:nvPr/>
        </p:nvSpPr>
        <p:spPr bwMode="auto">
          <a:xfrm>
            <a:off x="0" y="73025"/>
            <a:ext cx="446147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000090"/>
                </a:solidFill>
                <a:latin typeface="+mj-lt"/>
              </a:rPr>
              <a:t>Spectroscopy an QCD</a:t>
            </a:r>
          </a:p>
        </p:txBody>
      </p: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6604000" y="825500"/>
            <a:ext cx="1993900" cy="822325"/>
            <a:chOff x="4160" y="520"/>
            <a:chExt cx="1256" cy="518"/>
          </a:xfrm>
        </p:grpSpPr>
        <p:sp>
          <p:nvSpPr>
            <p:cNvPr id="7" name="Oval 64"/>
            <p:cNvSpPr>
              <a:spLocks noChangeArrowheads="1"/>
            </p:cNvSpPr>
            <p:nvPr/>
          </p:nvSpPr>
          <p:spPr bwMode="auto">
            <a:xfrm>
              <a:off x="4224" y="640"/>
              <a:ext cx="1152" cy="345"/>
            </a:xfrm>
            <a:prstGeom prst="ellips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65"/>
            <p:cNvGrpSpPr>
              <a:grpSpLocks/>
            </p:cNvGrpSpPr>
            <p:nvPr/>
          </p:nvGrpSpPr>
          <p:grpSpPr bwMode="auto">
            <a:xfrm>
              <a:off x="4160" y="520"/>
              <a:ext cx="272" cy="518"/>
              <a:chOff x="760" y="1400"/>
              <a:chExt cx="272" cy="518"/>
            </a:xfrm>
          </p:grpSpPr>
          <p:sp>
            <p:nvSpPr>
              <p:cNvPr id="15" name="Line 66"/>
              <p:cNvSpPr>
                <a:spLocks noChangeShapeType="1"/>
              </p:cNvSpPr>
              <p:nvPr/>
            </p:nvSpPr>
            <p:spPr bwMode="auto">
              <a:xfrm flipV="1">
                <a:off x="904" y="1400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Oval 67"/>
              <p:cNvSpPr>
                <a:spLocks noChangeArrowheads="1"/>
              </p:cNvSpPr>
              <p:nvPr/>
            </p:nvSpPr>
            <p:spPr bwMode="auto">
              <a:xfrm>
                <a:off x="760" y="1552"/>
                <a:ext cx="272" cy="280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FFFF00"/>
                    </a:solidFill>
                  </a:rPr>
                  <a:t>q</a:t>
                </a:r>
              </a:p>
            </p:txBody>
          </p:sp>
        </p:grpSp>
        <p:grpSp>
          <p:nvGrpSpPr>
            <p:cNvPr id="9" name="Group 68"/>
            <p:cNvGrpSpPr>
              <a:grpSpLocks/>
            </p:cNvGrpSpPr>
            <p:nvPr/>
          </p:nvGrpSpPr>
          <p:grpSpPr bwMode="auto">
            <a:xfrm>
              <a:off x="5144" y="520"/>
              <a:ext cx="272" cy="518"/>
              <a:chOff x="1360" y="1416"/>
              <a:chExt cx="272" cy="518"/>
            </a:xfrm>
          </p:grpSpPr>
          <p:sp>
            <p:nvSpPr>
              <p:cNvPr id="13" name="Line 69"/>
              <p:cNvSpPr>
                <a:spLocks noChangeShapeType="1"/>
              </p:cNvSpPr>
              <p:nvPr/>
            </p:nvSpPr>
            <p:spPr bwMode="auto">
              <a:xfrm flipV="1">
                <a:off x="1496" y="1416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Oval 70"/>
              <p:cNvSpPr>
                <a:spLocks noChangeArrowheads="1"/>
              </p:cNvSpPr>
              <p:nvPr/>
            </p:nvSpPr>
            <p:spPr bwMode="auto">
              <a:xfrm>
                <a:off x="1360" y="1552"/>
                <a:ext cx="272" cy="2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0000CC"/>
                    </a:solidFill>
                  </a:rPr>
                  <a:t>q</a:t>
                </a:r>
                <a:endParaRPr lang="en-US" baseline="3000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10" name="Line 71"/>
            <p:cNvSpPr>
              <a:spLocks noChangeShapeType="1"/>
            </p:cNvSpPr>
            <p:nvPr/>
          </p:nvSpPr>
          <p:spPr bwMode="auto">
            <a:xfrm>
              <a:off x="4704" y="984"/>
              <a:ext cx="144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72"/>
            <p:cNvSpPr>
              <a:spLocks noChangeShapeType="1"/>
            </p:cNvSpPr>
            <p:nvPr/>
          </p:nvSpPr>
          <p:spPr bwMode="auto">
            <a:xfrm>
              <a:off x="4752" y="648"/>
              <a:ext cx="168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 type="triangle" w="med" len="med"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73"/>
            <p:cNvSpPr>
              <a:spLocks noChangeShapeType="1"/>
            </p:cNvSpPr>
            <p:nvPr/>
          </p:nvSpPr>
          <p:spPr bwMode="auto">
            <a:xfrm>
              <a:off x="4248" y="744"/>
              <a:ext cx="88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Rectangle 62"/>
          <p:cNvSpPr>
            <a:spLocks noChangeArrowheads="1"/>
          </p:cNvSpPr>
          <p:nvPr/>
        </p:nvSpPr>
        <p:spPr bwMode="auto">
          <a:xfrm>
            <a:off x="6159500" y="342900"/>
            <a:ext cx="2616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 err="1">
                <a:solidFill>
                  <a:srgbClr val="3366CC"/>
                </a:solidFill>
              </a:rPr>
              <a:t>Quarkonium</a:t>
            </a:r>
            <a:endParaRPr lang="en-US" sz="3200" b="1" dirty="0">
              <a:solidFill>
                <a:srgbClr val="3366CC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82633" y="1819360"/>
            <a:ext cx="4842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The isospin-</a:t>
            </a:r>
            <a:r>
              <a:rPr lang="en-US" sz="2400" dirty="0">
                <a:solidFill>
                  <a:srgbClr val="000090"/>
                </a:solidFill>
              </a:rPr>
              <a:t>0</a:t>
            </a:r>
            <a:r>
              <a:rPr lang="en-US" sz="2400" dirty="0" smtClean="0">
                <a:solidFill>
                  <a:srgbClr val="000090"/>
                </a:solidFill>
              </a:rPr>
              <a:t> experimental states below 2GeV in mass taken from the 2012 Particle Data Book.</a:t>
            </a:r>
            <a:endParaRPr lang="en-US" sz="2400" dirty="0">
              <a:solidFill>
                <a:srgbClr val="000090"/>
              </a:solidFill>
            </a:endParaRPr>
          </a:p>
        </p:txBody>
      </p:sp>
      <p:pic>
        <p:nvPicPr>
          <p:cNvPr id="18" name="Picture 17" descr="MesonSpectrumI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35" y="561975"/>
            <a:ext cx="4351020" cy="56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86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132"/>
          <p:cNvSpPr>
            <a:spLocks noChangeArrowheads="1"/>
          </p:cNvSpPr>
          <p:nvPr/>
        </p:nvSpPr>
        <p:spPr bwMode="auto">
          <a:xfrm>
            <a:off x="0" y="73025"/>
            <a:ext cx="446147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000090"/>
                </a:solidFill>
                <a:latin typeface="+mj-lt"/>
              </a:rPr>
              <a:t>Spectroscopy an QCD</a:t>
            </a:r>
          </a:p>
        </p:txBody>
      </p: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6604000" y="825500"/>
            <a:ext cx="1993900" cy="822325"/>
            <a:chOff x="4160" y="520"/>
            <a:chExt cx="1256" cy="518"/>
          </a:xfrm>
        </p:grpSpPr>
        <p:sp>
          <p:nvSpPr>
            <p:cNvPr id="7" name="Oval 64"/>
            <p:cNvSpPr>
              <a:spLocks noChangeArrowheads="1"/>
            </p:cNvSpPr>
            <p:nvPr/>
          </p:nvSpPr>
          <p:spPr bwMode="auto">
            <a:xfrm>
              <a:off x="4224" y="640"/>
              <a:ext cx="1152" cy="345"/>
            </a:xfrm>
            <a:prstGeom prst="ellips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65"/>
            <p:cNvGrpSpPr>
              <a:grpSpLocks/>
            </p:cNvGrpSpPr>
            <p:nvPr/>
          </p:nvGrpSpPr>
          <p:grpSpPr bwMode="auto">
            <a:xfrm>
              <a:off x="4160" y="520"/>
              <a:ext cx="272" cy="518"/>
              <a:chOff x="760" y="1400"/>
              <a:chExt cx="272" cy="518"/>
            </a:xfrm>
          </p:grpSpPr>
          <p:sp>
            <p:nvSpPr>
              <p:cNvPr id="15" name="Line 66"/>
              <p:cNvSpPr>
                <a:spLocks noChangeShapeType="1"/>
              </p:cNvSpPr>
              <p:nvPr/>
            </p:nvSpPr>
            <p:spPr bwMode="auto">
              <a:xfrm flipV="1">
                <a:off x="904" y="1400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Oval 67"/>
              <p:cNvSpPr>
                <a:spLocks noChangeArrowheads="1"/>
              </p:cNvSpPr>
              <p:nvPr/>
            </p:nvSpPr>
            <p:spPr bwMode="auto">
              <a:xfrm>
                <a:off x="760" y="1552"/>
                <a:ext cx="272" cy="280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FFFF00"/>
                    </a:solidFill>
                  </a:rPr>
                  <a:t>q</a:t>
                </a:r>
              </a:p>
            </p:txBody>
          </p:sp>
        </p:grpSp>
        <p:grpSp>
          <p:nvGrpSpPr>
            <p:cNvPr id="9" name="Group 68"/>
            <p:cNvGrpSpPr>
              <a:grpSpLocks/>
            </p:cNvGrpSpPr>
            <p:nvPr/>
          </p:nvGrpSpPr>
          <p:grpSpPr bwMode="auto">
            <a:xfrm>
              <a:off x="5144" y="520"/>
              <a:ext cx="272" cy="518"/>
              <a:chOff x="1360" y="1416"/>
              <a:chExt cx="272" cy="518"/>
            </a:xfrm>
          </p:grpSpPr>
          <p:sp>
            <p:nvSpPr>
              <p:cNvPr id="13" name="Line 69"/>
              <p:cNvSpPr>
                <a:spLocks noChangeShapeType="1"/>
              </p:cNvSpPr>
              <p:nvPr/>
            </p:nvSpPr>
            <p:spPr bwMode="auto">
              <a:xfrm flipV="1">
                <a:off x="1496" y="1416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Oval 70"/>
              <p:cNvSpPr>
                <a:spLocks noChangeArrowheads="1"/>
              </p:cNvSpPr>
              <p:nvPr/>
            </p:nvSpPr>
            <p:spPr bwMode="auto">
              <a:xfrm>
                <a:off x="1360" y="1552"/>
                <a:ext cx="272" cy="2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0000CC"/>
                    </a:solidFill>
                  </a:rPr>
                  <a:t>q</a:t>
                </a:r>
                <a:endParaRPr lang="en-US" baseline="3000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10" name="Line 71"/>
            <p:cNvSpPr>
              <a:spLocks noChangeShapeType="1"/>
            </p:cNvSpPr>
            <p:nvPr/>
          </p:nvSpPr>
          <p:spPr bwMode="auto">
            <a:xfrm>
              <a:off x="4704" y="984"/>
              <a:ext cx="144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72"/>
            <p:cNvSpPr>
              <a:spLocks noChangeShapeType="1"/>
            </p:cNvSpPr>
            <p:nvPr/>
          </p:nvSpPr>
          <p:spPr bwMode="auto">
            <a:xfrm>
              <a:off x="4752" y="648"/>
              <a:ext cx="168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 type="triangle" w="med" len="med"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73"/>
            <p:cNvSpPr>
              <a:spLocks noChangeShapeType="1"/>
            </p:cNvSpPr>
            <p:nvPr/>
          </p:nvSpPr>
          <p:spPr bwMode="auto">
            <a:xfrm>
              <a:off x="4248" y="744"/>
              <a:ext cx="88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Rectangle 62"/>
          <p:cNvSpPr>
            <a:spLocks noChangeArrowheads="1"/>
          </p:cNvSpPr>
          <p:nvPr/>
        </p:nvSpPr>
        <p:spPr bwMode="auto">
          <a:xfrm>
            <a:off x="6159500" y="342900"/>
            <a:ext cx="2616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 err="1">
                <a:solidFill>
                  <a:srgbClr val="3366CC"/>
                </a:solidFill>
              </a:rPr>
              <a:t>Quarkonium</a:t>
            </a:r>
            <a:endParaRPr lang="en-US" sz="3200" b="1" dirty="0">
              <a:solidFill>
                <a:srgbClr val="3366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4352" y="727878"/>
            <a:ext cx="533535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Each </a:t>
            </a:r>
            <a:r>
              <a:rPr lang="en-US" sz="2400" dirty="0" err="1" smtClean="0">
                <a:solidFill>
                  <a:srgbClr val="000090"/>
                </a:solidFill>
              </a:rPr>
              <a:t>nonet</a:t>
            </a:r>
            <a:r>
              <a:rPr lang="en-US" sz="2400" dirty="0" smtClean="0">
                <a:solidFill>
                  <a:srgbClr val="000090"/>
                </a:solidFill>
              </a:rPr>
              <a:t> of mesons has two members with I=0. Thus, the same J</a:t>
            </a:r>
            <a:r>
              <a:rPr lang="en-US" sz="2400" baseline="30000" dirty="0" smtClean="0">
                <a:solidFill>
                  <a:srgbClr val="000090"/>
                </a:solidFill>
              </a:rPr>
              <a:t>PC</a:t>
            </a:r>
            <a:r>
              <a:rPr lang="en-US" sz="2400" dirty="0" smtClean="0">
                <a:solidFill>
                  <a:srgbClr val="000090"/>
                </a:solidFill>
              </a:rPr>
              <a:t> quantum numbers.</a:t>
            </a:r>
            <a:endParaRPr lang="en-US" sz="2400" dirty="0">
              <a:solidFill>
                <a:srgbClr val="00009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58" y="1928206"/>
            <a:ext cx="3048000" cy="2476500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17" y="2645960"/>
            <a:ext cx="2438400" cy="698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964" y="2645960"/>
            <a:ext cx="2578100" cy="698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312458" y="2012308"/>
            <a:ext cx="5462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If SU(3) flavor holds, they would be: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81437" y="3619040"/>
            <a:ext cx="5393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s</a:t>
            </a:r>
            <a:r>
              <a:rPr lang="en-US" sz="2400" dirty="0" smtClean="0">
                <a:solidFill>
                  <a:srgbClr val="000090"/>
                </a:solidFill>
              </a:rPr>
              <a:t>-quarks are different from u and d:</a:t>
            </a:r>
            <a:endParaRPr lang="en-US" sz="2400" dirty="0">
              <a:solidFill>
                <a:srgbClr val="000090"/>
              </a:solidFill>
            </a:endParaRPr>
          </a:p>
        </p:txBody>
      </p:sp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458" y="4186731"/>
            <a:ext cx="1765300" cy="698500"/>
          </a:xfrm>
          <a:prstGeom prst="rect">
            <a:avLst/>
          </a:prstGeom>
        </p:spPr>
      </p:pic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50" y="4362360"/>
            <a:ext cx="469900" cy="3175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64458" y="4919302"/>
            <a:ext cx="8200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Nature is different than both of these:   “</a:t>
            </a:r>
            <a:r>
              <a:rPr lang="en-US" sz="2400" dirty="0" err="1" smtClean="0">
                <a:solidFill>
                  <a:srgbClr val="000090"/>
                </a:solidFill>
              </a:rPr>
              <a:t>nonet</a:t>
            </a:r>
            <a:r>
              <a:rPr lang="en-US" sz="2400" dirty="0" smtClean="0">
                <a:solidFill>
                  <a:srgbClr val="000090"/>
                </a:solidFill>
              </a:rPr>
              <a:t> mixing”</a:t>
            </a:r>
            <a:endParaRPr lang="en-US" sz="2400" dirty="0">
              <a:solidFill>
                <a:srgbClr val="000090"/>
              </a:solidFill>
            </a:endParaRPr>
          </a:p>
        </p:txBody>
      </p:sp>
      <p:pic>
        <p:nvPicPr>
          <p:cNvPr id="34" name="Picture 3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194" y="4336960"/>
            <a:ext cx="711200" cy="3429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465527" y="3157375"/>
            <a:ext cx="745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|8&gt;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42370" y="3157375"/>
            <a:ext cx="745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|1&gt;</a:t>
            </a:r>
            <a:endParaRPr lang="en-US" sz="2400" dirty="0">
              <a:solidFill>
                <a:srgbClr val="000090"/>
              </a:solidFill>
            </a:endParaRPr>
          </a:p>
        </p:txBody>
      </p:sp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89" y="5380967"/>
            <a:ext cx="3187700" cy="317500"/>
          </a:xfrm>
          <a:prstGeom prst="rect">
            <a:avLst/>
          </a:prstGeom>
        </p:spPr>
      </p:pic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791" y="5387547"/>
            <a:ext cx="3594100" cy="3302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82251" y="5814003"/>
            <a:ext cx="1341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Symbol"/>
              </a:rPr>
              <a:t>q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=35.3</a:t>
            </a:r>
            <a:r>
              <a:rPr lang="en-US" sz="2400" baseline="30000" dirty="0" smtClean="0">
                <a:solidFill>
                  <a:schemeClr val="accent3">
                    <a:lumMod val="75000"/>
                  </a:schemeClr>
                </a:solidFill>
              </a:rPr>
              <a:t>o</a:t>
            </a:r>
            <a:endParaRPr lang="en-US" sz="2400" baseline="30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2" name="Picture 41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401" y="5866631"/>
            <a:ext cx="20320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91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2119834" cy="68382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Outline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4458" y="1085042"/>
            <a:ext cx="78177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Quantum Chromo Dynamics (QCD)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Hadrons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Quantum numbers of Mesons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solidFill>
                  <a:srgbClr val="AA5816"/>
                </a:solidFill>
              </a:rPr>
              <a:t>The Spectrum of Mesons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err="1">
                <a:solidFill>
                  <a:srgbClr val="0000FF"/>
                </a:solidFill>
              </a:rPr>
              <a:t>Gluonic</a:t>
            </a:r>
            <a:r>
              <a:rPr lang="en-US" sz="2800" dirty="0">
                <a:solidFill>
                  <a:srgbClr val="0000FF"/>
                </a:solidFill>
              </a:rPr>
              <a:t> Excitations of Mesons (Hybrids)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solidFill>
                  <a:srgbClr val="AA5816"/>
                </a:solidFill>
              </a:rPr>
              <a:t>Mixing and Decays of Hybrids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Molecules and 4-quark States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err="1">
                <a:solidFill>
                  <a:srgbClr val="AA5816"/>
                </a:solidFill>
              </a:rPr>
              <a:t>Glueballs</a:t>
            </a:r>
            <a:endParaRPr lang="en-US" sz="2800" dirty="0">
              <a:solidFill>
                <a:srgbClr val="AA5816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Finding Hybrids – Amplitude Analysis</a:t>
            </a:r>
          </a:p>
        </p:txBody>
      </p:sp>
    </p:spTree>
    <p:extLst>
      <p:ext uri="{BB962C8B-B14F-4D97-AF65-F5344CB8AC3E}">
        <p14:creationId xmlns:p14="http://schemas.microsoft.com/office/powerpoint/2010/main" val="2245729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65" y="1123423"/>
            <a:ext cx="5054600" cy="3556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65" y="1571164"/>
            <a:ext cx="4902200" cy="3556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65" y="3008271"/>
            <a:ext cx="4991100" cy="3683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15" y="3439666"/>
            <a:ext cx="5067300" cy="368300"/>
          </a:xfrm>
          <a:prstGeom prst="rect">
            <a:avLst/>
          </a:prstGeom>
        </p:spPr>
      </p:pic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65" y="2106140"/>
            <a:ext cx="5181600" cy="368300"/>
          </a:xfrm>
          <a:prstGeom prst="rect">
            <a:avLst/>
          </a:prstGeom>
        </p:spPr>
      </p:pic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65" y="2520355"/>
            <a:ext cx="5143500" cy="3683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0650" y="744109"/>
            <a:ext cx="4714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Experimental results on mixing: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67600" y="2034795"/>
            <a:ext cx="1492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Symbol"/>
              </a:rPr>
              <a:t>q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= 35.3</a:t>
            </a:r>
            <a:r>
              <a:rPr lang="en-US" sz="2800" b="1" baseline="30000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endParaRPr lang="en-US" sz="2800" b="1" baseline="30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00" y="4010105"/>
            <a:ext cx="56132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Measure through decay rates:</a:t>
            </a:r>
            <a:endParaRPr lang="en-US" sz="2000" dirty="0"/>
          </a:p>
          <a:p>
            <a:r>
              <a:rPr lang="en-US" sz="2000" dirty="0">
                <a:solidFill>
                  <a:srgbClr val="0000FF"/>
                </a:solidFill>
              </a:rPr>
              <a:t>f</a:t>
            </a:r>
            <a:r>
              <a:rPr lang="en-US" sz="2000" baseline="-25000" dirty="0" smtClean="0">
                <a:solidFill>
                  <a:srgbClr val="0000FF"/>
                </a:solidFill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(1270)</a:t>
            </a:r>
            <a:r>
              <a:rPr lang="en-GB" sz="2000" dirty="0" smtClean="0">
                <a:solidFill>
                  <a:srgbClr val="0000FF"/>
                </a:solidFill>
                <a:latin typeface="Symbol" pitchFamily="16" charset="2"/>
              </a:rPr>
              <a:t>   </a:t>
            </a:r>
            <a:r>
              <a:rPr lang="en-GB" sz="2000" dirty="0" smtClean="0">
                <a:solidFill>
                  <a:srgbClr val="0000FF"/>
                </a:solidFill>
              </a:rPr>
              <a:t>KK / </a:t>
            </a:r>
            <a:r>
              <a:rPr lang="en-US" sz="2000" dirty="0" smtClean="0">
                <a:solidFill>
                  <a:srgbClr val="0000FF"/>
                </a:solidFill>
              </a:rPr>
              <a:t>f</a:t>
            </a:r>
            <a:r>
              <a:rPr lang="en-US" sz="2000" baseline="-25000" dirty="0" smtClean="0">
                <a:solidFill>
                  <a:srgbClr val="0000FF"/>
                </a:solidFill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(1270)</a:t>
            </a:r>
            <a:r>
              <a:rPr lang="en-GB" sz="2000" dirty="0" smtClean="0">
                <a:solidFill>
                  <a:srgbClr val="0000FF"/>
                </a:solidFill>
                <a:latin typeface="Symbol" pitchFamily="16" charset="2"/>
              </a:rPr>
              <a:t>   </a:t>
            </a:r>
            <a:r>
              <a:rPr lang="en-GB" sz="2000" dirty="0" err="1" smtClean="0">
                <a:solidFill>
                  <a:srgbClr val="0000FF"/>
                </a:solidFill>
                <a:latin typeface="Symbol" pitchFamily="16" charset="2"/>
              </a:rPr>
              <a:t>pp</a:t>
            </a:r>
            <a:r>
              <a:rPr lang="en-GB" sz="2000" dirty="0" smtClean="0">
                <a:solidFill>
                  <a:srgbClr val="0000FF"/>
                </a:solidFill>
              </a:rPr>
              <a:t>  ~ 0.05</a:t>
            </a:r>
          </a:p>
          <a:p>
            <a:r>
              <a:rPr lang="en-GB" sz="2000" dirty="0">
                <a:solidFill>
                  <a:srgbClr val="0000FF"/>
                </a:solidFill>
              </a:rPr>
              <a:t>f</a:t>
            </a:r>
            <a:r>
              <a:rPr lang="en-US" sz="2000" dirty="0" smtClean="0">
                <a:solidFill>
                  <a:srgbClr val="0000FF"/>
                </a:solidFill>
              </a:rPr>
              <a:t>’</a:t>
            </a:r>
            <a:r>
              <a:rPr lang="en-US" sz="2000" baseline="-25000" dirty="0" smtClean="0">
                <a:solidFill>
                  <a:srgbClr val="0000FF"/>
                </a:solidFill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(1525)</a:t>
            </a:r>
            <a:r>
              <a:rPr lang="en-GB" sz="2000" dirty="0" smtClean="0">
                <a:solidFill>
                  <a:srgbClr val="0000FF"/>
                </a:solidFill>
                <a:latin typeface="Symbol" pitchFamily="16" charset="2"/>
              </a:rPr>
              <a:t>  </a:t>
            </a:r>
            <a:r>
              <a:rPr lang="en-GB" sz="2000" dirty="0" err="1" smtClean="0">
                <a:solidFill>
                  <a:srgbClr val="0000FF"/>
                </a:solidFill>
                <a:latin typeface="Symbol" pitchFamily="16" charset="2"/>
              </a:rPr>
              <a:t>pp</a:t>
            </a:r>
            <a:r>
              <a:rPr lang="en-GB" sz="2000" dirty="0" smtClean="0">
                <a:solidFill>
                  <a:srgbClr val="0000FF"/>
                </a:solidFill>
              </a:rPr>
              <a:t> / </a:t>
            </a:r>
            <a:r>
              <a:rPr lang="en-US" sz="2000" dirty="0" smtClean="0">
                <a:solidFill>
                  <a:srgbClr val="0000FF"/>
                </a:solidFill>
              </a:rPr>
              <a:t>f’</a:t>
            </a:r>
            <a:r>
              <a:rPr lang="en-US" sz="2000" baseline="-25000" dirty="0" smtClean="0">
                <a:solidFill>
                  <a:srgbClr val="0000FF"/>
                </a:solidFill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(1525)</a:t>
            </a:r>
            <a:r>
              <a:rPr lang="en-GB" sz="2000" dirty="0" smtClean="0">
                <a:solidFill>
                  <a:srgbClr val="0000FF"/>
                </a:solidFill>
                <a:latin typeface="Symbol" pitchFamily="16" charset="2"/>
              </a:rPr>
              <a:t>  </a:t>
            </a:r>
            <a:r>
              <a:rPr lang="en-GB" sz="2000" dirty="0" smtClean="0">
                <a:solidFill>
                  <a:srgbClr val="0000FF"/>
                </a:solidFill>
              </a:rPr>
              <a:t>KK</a:t>
            </a:r>
            <a:r>
              <a:rPr lang="en-GB" sz="2000" dirty="0" smtClean="0">
                <a:solidFill>
                  <a:srgbClr val="0000FF"/>
                </a:solidFill>
                <a:latin typeface="Symbol" pitchFamily="16" charset="2"/>
              </a:rPr>
              <a:t>  </a:t>
            </a:r>
            <a:r>
              <a:rPr lang="en-GB" sz="2000" dirty="0" smtClean="0">
                <a:solidFill>
                  <a:srgbClr val="0000FF"/>
                </a:solidFill>
              </a:rPr>
              <a:t>~ 0.009</a:t>
            </a:r>
          </a:p>
          <a:p>
            <a:endParaRPr lang="en-GB" sz="2400" dirty="0">
              <a:solidFill>
                <a:srgbClr val="0000FF"/>
              </a:solidFill>
            </a:endParaRPr>
          </a:p>
        </p:txBody>
      </p:sp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594026"/>
            <a:ext cx="2273300" cy="3429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582293" y="2034795"/>
            <a:ext cx="1783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Ideal Mixing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en-US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20</a:t>
            </a:fld>
            <a:endParaRPr lang="en-US"/>
          </a:p>
        </p:txBody>
      </p:sp>
      <p:sp>
        <p:nvSpPr>
          <p:cNvPr id="35" name="Rectangle 132"/>
          <p:cNvSpPr>
            <a:spLocks noChangeArrowheads="1"/>
          </p:cNvSpPr>
          <p:nvPr/>
        </p:nvSpPr>
        <p:spPr bwMode="auto">
          <a:xfrm>
            <a:off x="0" y="73025"/>
            <a:ext cx="446147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000090"/>
                </a:solidFill>
                <a:latin typeface="+mj-lt"/>
              </a:rPr>
              <a:t>Spectroscopy an QCD</a:t>
            </a:r>
          </a:p>
        </p:txBody>
      </p:sp>
      <p:sp>
        <p:nvSpPr>
          <p:cNvPr id="36" name="Rectangle 62"/>
          <p:cNvSpPr>
            <a:spLocks noChangeArrowheads="1"/>
          </p:cNvSpPr>
          <p:nvPr/>
        </p:nvSpPr>
        <p:spPr bwMode="auto">
          <a:xfrm>
            <a:off x="6159500" y="342900"/>
            <a:ext cx="2616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 err="1">
                <a:solidFill>
                  <a:srgbClr val="3366CC"/>
                </a:solidFill>
              </a:rPr>
              <a:t>Quarkonium</a:t>
            </a:r>
            <a:endParaRPr lang="en-US" sz="3200" b="1" dirty="0">
              <a:solidFill>
                <a:srgbClr val="3366CC"/>
              </a:solidFill>
            </a:endParaRPr>
          </a:p>
        </p:txBody>
      </p:sp>
      <p:grpSp>
        <p:nvGrpSpPr>
          <p:cNvPr id="37" name="Group 63"/>
          <p:cNvGrpSpPr>
            <a:grpSpLocks/>
          </p:cNvGrpSpPr>
          <p:nvPr/>
        </p:nvGrpSpPr>
        <p:grpSpPr bwMode="auto">
          <a:xfrm>
            <a:off x="6604000" y="825500"/>
            <a:ext cx="1993900" cy="822325"/>
            <a:chOff x="4160" y="520"/>
            <a:chExt cx="1256" cy="518"/>
          </a:xfrm>
        </p:grpSpPr>
        <p:sp>
          <p:nvSpPr>
            <p:cNvPr id="38" name="Oval 64"/>
            <p:cNvSpPr>
              <a:spLocks noChangeArrowheads="1"/>
            </p:cNvSpPr>
            <p:nvPr/>
          </p:nvSpPr>
          <p:spPr bwMode="auto">
            <a:xfrm>
              <a:off x="4224" y="640"/>
              <a:ext cx="1152" cy="345"/>
            </a:xfrm>
            <a:prstGeom prst="ellips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9" name="Group 65"/>
            <p:cNvGrpSpPr>
              <a:grpSpLocks/>
            </p:cNvGrpSpPr>
            <p:nvPr/>
          </p:nvGrpSpPr>
          <p:grpSpPr bwMode="auto">
            <a:xfrm>
              <a:off x="4160" y="520"/>
              <a:ext cx="272" cy="518"/>
              <a:chOff x="760" y="1400"/>
              <a:chExt cx="272" cy="518"/>
            </a:xfrm>
          </p:grpSpPr>
          <p:sp>
            <p:nvSpPr>
              <p:cNvPr id="46" name="Line 66"/>
              <p:cNvSpPr>
                <a:spLocks noChangeShapeType="1"/>
              </p:cNvSpPr>
              <p:nvPr/>
            </p:nvSpPr>
            <p:spPr bwMode="auto">
              <a:xfrm flipV="1">
                <a:off x="904" y="1400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Oval 67"/>
              <p:cNvSpPr>
                <a:spLocks noChangeArrowheads="1"/>
              </p:cNvSpPr>
              <p:nvPr/>
            </p:nvSpPr>
            <p:spPr bwMode="auto">
              <a:xfrm>
                <a:off x="760" y="1552"/>
                <a:ext cx="272" cy="280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FFFF00"/>
                    </a:solidFill>
                  </a:rPr>
                  <a:t>q</a:t>
                </a:r>
              </a:p>
            </p:txBody>
          </p:sp>
        </p:grpSp>
        <p:grpSp>
          <p:nvGrpSpPr>
            <p:cNvPr id="40" name="Group 68"/>
            <p:cNvGrpSpPr>
              <a:grpSpLocks/>
            </p:cNvGrpSpPr>
            <p:nvPr/>
          </p:nvGrpSpPr>
          <p:grpSpPr bwMode="auto">
            <a:xfrm>
              <a:off x="5144" y="520"/>
              <a:ext cx="272" cy="518"/>
              <a:chOff x="1360" y="1416"/>
              <a:chExt cx="272" cy="518"/>
            </a:xfrm>
          </p:grpSpPr>
          <p:sp>
            <p:nvSpPr>
              <p:cNvPr id="44" name="Line 69"/>
              <p:cNvSpPr>
                <a:spLocks noChangeShapeType="1"/>
              </p:cNvSpPr>
              <p:nvPr/>
            </p:nvSpPr>
            <p:spPr bwMode="auto">
              <a:xfrm flipV="1">
                <a:off x="1496" y="1416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Oval 70"/>
              <p:cNvSpPr>
                <a:spLocks noChangeArrowheads="1"/>
              </p:cNvSpPr>
              <p:nvPr/>
            </p:nvSpPr>
            <p:spPr bwMode="auto">
              <a:xfrm>
                <a:off x="1360" y="1552"/>
                <a:ext cx="272" cy="2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0000CC"/>
                    </a:solidFill>
                  </a:rPr>
                  <a:t>q</a:t>
                </a:r>
                <a:endParaRPr lang="en-US" baseline="3000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41" name="Line 71"/>
            <p:cNvSpPr>
              <a:spLocks noChangeShapeType="1"/>
            </p:cNvSpPr>
            <p:nvPr/>
          </p:nvSpPr>
          <p:spPr bwMode="auto">
            <a:xfrm>
              <a:off x="4704" y="984"/>
              <a:ext cx="144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72"/>
            <p:cNvSpPr>
              <a:spLocks noChangeShapeType="1"/>
            </p:cNvSpPr>
            <p:nvPr/>
          </p:nvSpPr>
          <p:spPr bwMode="auto">
            <a:xfrm>
              <a:off x="4752" y="648"/>
              <a:ext cx="168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 type="triangle" w="med" len="med"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73"/>
            <p:cNvSpPr>
              <a:spLocks noChangeShapeType="1"/>
            </p:cNvSpPr>
            <p:nvPr/>
          </p:nvSpPr>
          <p:spPr bwMode="auto">
            <a:xfrm>
              <a:off x="4248" y="744"/>
              <a:ext cx="88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5687714"/>
            <a:ext cx="4572000" cy="6223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62537" y="5161002"/>
            <a:ext cx="3946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Just to make it confusing!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81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21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6384491" cy="73970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0090"/>
                </a:solidFill>
              </a:rPr>
              <a:t>Beyond the Quark Model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759" y="766167"/>
            <a:ext cx="685315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Other configurations can be color-neutral: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Hybrid Mesons where the </a:t>
            </a:r>
            <a:r>
              <a:rPr lang="en-US" dirty="0" err="1" smtClean="0">
                <a:solidFill>
                  <a:srgbClr val="000090"/>
                </a:solidFill>
              </a:rPr>
              <a:t>gluonic</a:t>
            </a:r>
            <a:r>
              <a:rPr lang="en-US" dirty="0" smtClean="0">
                <a:solidFill>
                  <a:srgbClr val="000090"/>
                </a:solidFill>
              </a:rPr>
              <a:t> field plays an active role.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4-quark states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Should we expect to see these?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3513" y="2151713"/>
            <a:ext cx="8504993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AA5816"/>
                </a:solidFill>
              </a:rPr>
              <a:t>MIT Bag Model – quarks confined to a finite space, add a TE gluon J</a:t>
            </a:r>
            <a:r>
              <a:rPr lang="en-US" baseline="30000" dirty="0" smtClean="0">
                <a:solidFill>
                  <a:srgbClr val="AA5816"/>
                </a:solidFill>
              </a:rPr>
              <a:t>PC</a:t>
            </a:r>
            <a:r>
              <a:rPr lang="en-US" dirty="0" smtClean="0">
                <a:solidFill>
                  <a:srgbClr val="AA5816"/>
                </a:solidFill>
              </a:rPr>
              <a:t>=1</a:t>
            </a:r>
            <a:r>
              <a:rPr lang="en-US" baseline="30000" dirty="0" smtClean="0">
                <a:solidFill>
                  <a:srgbClr val="AA5816"/>
                </a:solidFill>
              </a:rPr>
              <a:t>+-</a:t>
            </a:r>
            <a:r>
              <a:rPr lang="en-US" dirty="0" smtClean="0">
                <a:solidFill>
                  <a:srgbClr val="AA5816"/>
                </a:solidFill>
              </a:rPr>
              <a:t> .</a:t>
            </a:r>
          </a:p>
          <a:p>
            <a:r>
              <a:rPr lang="en-US" dirty="0" smtClean="0">
                <a:solidFill>
                  <a:srgbClr val="AA5816"/>
                </a:solidFill>
              </a:rPr>
              <a:t>This leads to four new </a:t>
            </a:r>
            <a:r>
              <a:rPr lang="en-US" dirty="0" err="1" smtClean="0">
                <a:solidFill>
                  <a:srgbClr val="AA5816"/>
                </a:solidFill>
              </a:rPr>
              <a:t>nonets</a:t>
            </a:r>
            <a:r>
              <a:rPr lang="en-US" dirty="0" smtClean="0">
                <a:solidFill>
                  <a:srgbClr val="AA5816"/>
                </a:solidFill>
              </a:rPr>
              <a:t> of “hybrid mesons” </a:t>
            </a:r>
            <a:r>
              <a:rPr lang="en-US" b="1" dirty="0" smtClean="0">
                <a:solidFill>
                  <a:srgbClr val="AA5816"/>
                </a:solidFill>
              </a:rPr>
              <a:t>1</a:t>
            </a:r>
            <a:r>
              <a:rPr lang="en-US" b="1" baseline="30000" dirty="0" smtClean="0">
                <a:solidFill>
                  <a:srgbClr val="AA5816"/>
                </a:solidFill>
              </a:rPr>
              <a:t>-</a:t>
            </a:r>
            <a:r>
              <a:rPr lang="en-US" b="1" baseline="30000" dirty="0">
                <a:solidFill>
                  <a:srgbClr val="AA5816"/>
                </a:solidFill>
              </a:rPr>
              <a:t>-</a:t>
            </a:r>
            <a:r>
              <a:rPr lang="en-US" b="1" dirty="0" smtClean="0">
                <a:solidFill>
                  <a:srgbClr val="AA5816"/>
                </a:solidFill>
              </a:rPr>
              <a:t> </a:t>
            </a:r>
            <a:r>
              <a:rPr lang="en-US" b="1" dirty="0" smtClean="0">
                <a:solidFill>
                  <a:srgbClr val="AA5816"/>
                </a:solidFill>
              </a:rPr>
              <a:t>0</a:t>
            </a:r>
            <a:r>
              <a:rPr lang="en-US" b="1" baseline="30000" dirty="0" smtClean="0">
                <a:solidFill>
                  <a:srgbClr val="AA5816"/>
                </a:solidFill>
              </a:rPr>
              <a:t>-+</a:t>
            </a:r>
            <a:r>
              <a:rPr lang="en-US" b="1" dirty="0" smtClean="0">
                <a:solidFill>
                  <a:srgbClr val="AA5816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b="1" baseline="30000" dirty="0" smtClean="0">
                <a:solidFill>
                  <a:srgbClr val="FF0000"/>
                </a:solidFill>
              </a:rPr>
              <a:t>-+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AA5816"/>
                </a:solidFill>
              </a:rPr>
              <a:t>and </a:t>
            </a:r>
            <a:r>
              <a:rPr lang="en-US" b="1" dirty="0" smtClean="0">
                <a:solidFill>
                  <a:srgbClr val="AA5816"/>
                </a:solidFill>
              </a:rPr>
              <a:t>2</a:t>
            </a:r>
            <a:r>
              <a:rPr lang="en-US" b="1" baseline="30000" dirty="0" smtClean="0">
                <a:solidFill>
                  <a:srgbClr val="AA5816"/>
                </a:solidFill>
              </a:rPr>
              <a:t>-</a:t>
            </a:r>
            <a:r>
              <a:rPr lang="en-US" b="1" baseline="30000" dirty="0">
                <a:solidFill>
                  <a:srgbClr val="AA5816"/>
                </a:solidFill>
              </a:rPr>
              <a:t>+</a:t>
            </a:r>
            <a:r>
              <a:rPr lang="en-US" dirty="0" smtClean="0">
                <a:solidFill>
                  <a:srgbClr val="AA5816"/>
                </a:solidFill>
              </a:rPr>
              <a:t> </a:t>
            </a:r>
            <a:r>
              <a:rPr lang="en-US" dirty="0" smtClean="0">
                <a:solidFill>
                  <a:srgbClr val="AA5816"/>
                </a:solidFill>
              </a:rPr>
              <a:t>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Mass(</a:t>
            </a:r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b="1" baseline="30000" dirty="0" smtClean="0">
                <a:solidFill>
                  <a:srgbClr val="FF0000"/>
                </a:solidFill>
              </a:rPr>
              <a:t>-+</a:t>
            </a:r>
            <a:r>
              <a:rPr lang="en-US" dirty="0" smtClean="0">
                <a:solidFill>
                  <a:srgbClr val="0000FF"/>
                </a:solidFill>
              </a:rPr>
              <a:t>) </a:t>
            </a:r>
            <a:r>
              <a:rPr lang="en-US" dirty="0" smtClean="0">
                <a:solidFill>
                  <a:srgbClr val="0000FF"/>
                </a:solidFill>
              </a:rPr>
              <a:t>= 1.0 – 1.4 </a:t>
            </a:r>
            <a:r>
              <a:rPr lang="en-US" dirty="0" err="1" smtClean="0">
                <a:solidFill>
                  <a:srgbClr val="0000FF"/>
                </a:solidFill>
              </a:rPr>
              <a:t>GeV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AA5816"/>
              </a:solidFill>
            </a:endParaRPr>
          </a:p>
          <a:p>
            <a:r>
              <a:rPr lang="en-US" dirty="0" smtClean="0">
                <a:solidFill>
                  <a:srgbClr val="AA5816"/>
                </a:solidFill>
              </a:rPr>
              <a:t>QCD spectral sum rules </a:t>
            </a:r>
            <a:r>
              <a:rPr lang="en-US" dirty="0">
                <a:solidFill>
                  <a:srgbClr val="AA5816"/>
                </a:solidFill>
              </a:rPr>
              <a:t>– </a:t>
            </a:r>
            <a:r>
              <a:rPr lang="en-US" dirty="0" smtClean="0">
                <a:solidFill>
                  <a:srgbClr val="AA5816"/>
                </a:solidFill>
              </a:rPr>
              <a:t>a two-point </a:t>
            </a:r>
            <a:r>
              <a:rPr lang="en-US" dirty="0" err="1" smtClean="0">
                <a:solidFill>
                  <a:srgbClr val="AA5816"/>
                </a:solidFill>
              </a:rPr>
              <a:t>correlator</a:t>
            </a:r>
            <a:r>
              <a:rPr lang="en-US" dirty="0" smtClean="0">
                <a:solidFill>
                  <a:srgbClr val="AA5816"/>
                </a:solidFill>
              </a:rPr>
              <a:t> related to a dispersion relation. This predicts a </a:t>
            </a:r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b="1" baseline="30000" dirty="0" smtClean="0">
                <a:solidFill>
                  <a:srgbClr val="FF0000"/>
                </a:solidFill>
              </a:rPr>
              <a:t>+-</a:t>
            </a:r>
            <a:r>
              <a:rPr lang="en-US" dirty="0" smtClean="0">
                <a:solidFill>
                  <a:srgbClr val="AA5816"/>
                </a:solidFill>
              </a:rPr>
              <a:t> hybrid meson.</a:t>
            </a:r>
          </a:p>
          <a:p>
            <a:r>
              <a:rPr lang="en-US" dirty="0">
                <a:solidFill>
                  <a:srgbClr val="0000FF"/>
                </a:solidFill>
              </a:rPr>
              <a:t>Mass(</a:t>
            </a:r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b="1" baseline="30000" dirty="0" smtClean="0">
                <a:solidFill>
                  <a:srgbClr val="FF0000"/>
                </a:solidFill>
              </a:rPr>
              <a:t>-+</a:t>
            </a:r>
            <a:r>
              <a:rPr lang="en-US" dirty="0" smtClean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rgbClr val="0000FF"/>
                </a:solidFill>
              </a:rPr>
              <a:t>= 1.0 – </a:t>
            </a:r>
            <a:r>
              <a:rPr lang="en-US" dirty="0" smtClean="0">
                <a:solidFill>
                  <a:srgbClr val="0000FF"/>
                </a:solidFill>
              </a:rPr>
              <a:t>1.9 </a:t>
            </a:r>
            <a:r>
              <a:rPr lang="en-US" dirty="0" err="1">
                <a:solidFill>
                  <a:srgbClr val="0000FF"/>
                </a:solidFill>
              </a:rPr>
              <a:t>GeV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AA5816"/>
              </a:solidFill>
            </a:endParaRPr>
          </a:p>
          <a:p>
            <a:r>
              <a:rPr lang="en-US" dirty="0" smtClean="0">
                <a:solidFill>
                  <a:srgbClr val="AA5816"/>
                </a:solidFill>
              </a:rPr>
              <a:t>Flux-tube Model </a:t>
            </a:r>
            <a:r>
              <a:rPr lang="en-US" dirty="0">
                <a:solidFill>
                  <a:srgbClr val="AA5816"/>
                </a:solidFill>
              </a:rPr>
              <a:t>– </a:t>
            </a:r>
            <a:r>
              <a:rPr lang="en-US" dirty="0" smtClean="0">
                <a:solidFill>
                  <a:srgbClr val="AA5816"/>
                </a:solidFill>
              </a:rPr>
              <a:t>model the </a:t>
            </a:r>
            <a:r>
              <a:rPr lang="en-US" dirty="0" err="1" smtClean="0">
                <a:solidFill>
                  <a:srgbClr val="AA5816"/>
                </a:solidFill>
              </a:rPr>
              <a:t>gluonic</a:t>
            </a:r>
            <a:r>
              <a:rPr lang="en-US" dirty="0" smtClean="0">
                <a:solidFill>
                  <a:srgbClr val="AA5816"/>
                </a:solidFill>
              </a:rPr>
              <a:t> field as 1</a:t>
            </a:r>
            <a:r>
              <a:rPr lang="en-US" baseline="30000" dirty="0" smtClean="0">
                <a:solidFill>
                  <a:srgbClr val="AA5816"/>
                </a:solidFill>
              </a:rPr>
              <a:t>+-</a:t>
            </a:r>
            <a:r>
              <a:rPr lang="en-US" dirty="0" smtClean="0">
                <a:solidFill>
                  <a:srgbClr val="AA5816"/>
                </a:solidFill>
              </a:rPr>
              <a:t> and 1</a:t>
            </a:r>
            <a:r>
              <a:rPr lang="en-US" baseline="30000" dirty="0" smtClean="0">
                <a:solidFill>
                  <a:srgbClr val="AA5816"/>
                </a:solidFill>
              </a:rPr>
              <a:t>-+</a:t>
            </a:r>
            <a:r>
              <a:rPr lang="en-US" dirty="0" smtClean="0">
                <a:solidFill>
                  <a:srgbClr val="AA5816"/>
                </a:solidFill>
              </a:rPr>
              <a:t> objects.</a:t>
            </a:r>
          </a:p>
          <a:p>
            <a:r>
              <a:rPr lang="en-US" dirty="0" smtClean="0">
                <a:solidFill>
                  <a:srgbClr val="AA5816"/>
                </a:solidFill>
              </a:rPr>
              <a:t>This leads to eight new </a:t>
            </a:r>
            <a:r>
              <a:rPr lang="en-US" dirty="0" err="1" smtClean="0">
                <a:solidFill>
                  <a:srgbClr val="AA5816"/>
                </a:solidFill>
              </a:rPr>
              <a:t>nonets</a:t>
            </a:r>
            <a:r>
              <a:rPr lang="en-US" dirty="0" smtClean="0">
                <a:solidFill>
                  <a:srgbClr val="AA5816"/>
                </a:solidFill>
              </a:rPr>
              <a:t>  </a:t>
            </a:r>
            <a:r>
              <a:rPr lang="en-US" b="1" dirty="0">
                <a:solidFill>
                  <a:srgbClr val="AA5816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en-US" b="1" baseline="30000" dirty="0" smtClean="0">
                <a:solidFill>
                  <a:srgbClr val="FF0000"/>
                </a:solidFill>
              </a:rPr>
              <a:t>+-</a:t>
            </a:r>
            <a:r>
              <a:rPr lang="en-US" b="1" dirty="0" smtClean="0">
                <a:solidFill>
                  <a:srgbClr val="AA5816"/>
                </a:solidFill>
              </a:rPr>
              <a:t> </a:t>
            </a:r>
            <a:r>
              <a:rPr lang="en-US" b="1" dirty="0">
                <a:solidFill>
                  <a:srgbClr val="AA5816"/>
                </a:solidFill>
              </a:rPr>
              <a:t>0</a:t>
            </a:r>
            <a:r>
              <a:rPr lang="en-US" b="1" baseline="30000" dirty="0">
                <a:solidFill>
                  <a:srgbClr val="AA5816"/>
                </a:solidFill>
              </a:rPr>
              <a:t>-+</a:t>
            </a:r>
            <a:r>
              <a:rPr lang="en-US" b="1" dirty="0">
                <a:solidFill>
                  <a:srgbClr val="AA5816"/>
                </a:solidFill>
              </a:rPr>
              <a:t>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1</a:t>
            </a:r>
            <a:r>
              <a:rPr lang="en-US" b="1" baseline="30000" dirty="0" smtClean="0">
                <a:solidFill>
                  <a:schemeClr val="accent3">
                    <a:lumMod val="75000"/>
                  </a:schemeClr>
                </a:solidFill>
              </a:rPr>
              <a:t>--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1</a:t>
            </a:r>
            <a:r>
              <a:rPr lang="en-US" b="1" baseline="30000" dirty="0" smtClean="0">
                <a:solidFill>
                  <a:schemeClr val="accent3">
                    <a:lumMod val="75000"/>
                  </a:schemeClr>
                </a:solidFill>
              </a:rPr>
              <a:t>++ </a:t>
            </a:r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b="1" baseline="30000" dirty="0" smtClean="0">
                <a:solidFill>
                  <a:srgbClr val="FF0000"/>
                </a:solidFill>
              </a:rPr>
              <a:t>-+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1</a:t>
            </a:r>
            <a:r>
              <a:rPr lang="en-US" b="1" baseline="30000" dirty="0">
                <a:solidFill>
                  <a:schemeClr val="accent3">
                    <a:lumMod val="75000"/>
                  </a:schemeClr>
                </a:solidFill>
              </a:rPr>
              <a:t>+-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en-US" b="1" baseline="30000" dirty="0" smtClean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en-US" b="1" baseline="30000" dirty="0">
                <a:solidFill>
                  <a:schemeClr val="accent3">
                    <a:lumMod val="75000"/>
                  </a:schemeClr>
                </a:solidFill>
              </a:rPr>
              <a:t>+ </a:t>
            </a:r>
            <a:r>
              <a:rPr lang="en-US" b="1" baseline="30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and</a:t>
            </a:r>
            <a:r>
              <a:rPr lang="en-US" b="1" baseline="30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2</a:t>
            </a:r>
            <a:r>
              <a:rPr lang="en-US" b="1" baseline="30000" dirty="0" smtClean="0">
                <a:solidFill>
                  <a:srgbClr val="FF0000"/>
                </a:solidFill>
              </a:rPr>
              <a:t>+-</a:t>
            </a:r>
            <a:r>
              <a:rPr lang="en-US" dirty="0" smtClean="0">
                <a:solidFill>
                  <a:srgbClr val="AA5816"/>
                </a:solidFill>
              </a:rPr>
              <a:t>. </a:t>
            </a:r>
          </a:p>
          <a:p>
            <a:r>
              <a:rPr lang="en-US" dirty="0">
                <a:solidFill>
                  <a:srgbClr val="0000FF"/>
                </a:solidFill>
              </a:rPr>
              <a:t>Mass(</a:t>
            </a:r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b="1" baseline="30000" dirty="0" smtClean="0">
                <a:solidFill>
                  <a:srgbClr val="FF0000"/>
                </a:solidFill>
              </a:rPr>
              <a:t>-+</a:t>
            </a:r>
            <a:r>
              <a:rPr lang="en-US" dirty="0" smtClean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rgbClr val="0000FF"/>
                </a:solidFill>
              </a:rPr>
              <a:t>= </a:t>
            </a:r>
            <a:r>
              <a:rPr lang="en-US" dirty="0" smtClean="0">
                <a:solidFill>
                  <a:srgbClr val="0000FF"/>
                </a:solidFill>
              </a:rPr>
              <a:t>1.8 </a:t>
            </a:r>
            <a:r>
              <a:rPr lang="en-US" dirty="0">
                <a:solidFill>
                  <a:srgbClr val="0000FF"/>
                </a:solidFill>
              </a:rPr>
              <a:t>– </a:t>
            </a:r>
            <a:r>
              <a:rPr lang="en-US" dirty="0" smtClean="0">
                <a:solidFill>
                  <a:srgbClr val="0000FF"/>
                </a:solidFill>
              </a:rPr>
              <a:t>2.0 </a:t>
            </a:r>
            <a:r>
              <a:rPr lang="en-US" dirty="0" err="1" smtClean="0">
                <a:solidFill>
                  <a:srgbClr val="0000FF"/>
                </a:solidFill>
              </a:rPr>
              <a:t>GeV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QCD Coulomb Gauge Hamiltonian: Lightest hybrids not exotic, need to go to L=1 to get </a:t>
            </a:r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b="1" baseline="30000" dirty="0" smtClean="0">
                <a:solidFill>
                  <a:srgbClr val="FF0000"/>
                </a:solidFill>
              </a:rPr>
              <a:t>-+  </a:t>
            </a:r>
            <a:r>
              <a:rPr lang="en-US" b="1" dirty="0" smtClean="0">
                <a:solidFill>
                  <a:srgbClr val="FF0000"/>
                </a:solidFill>
              </a:rPr>
              <a:t>3</a:t>
            </a:r>
            <a:r>
              <a:rPr lang="en-US" b="1" baseline="30000" dirty="0" smtClean="0">
                <a:solidFill>
                  <a:srgbClr val="FF0000"/>
                </a:solidFill>
              </a:rPr>
              <a:t>-</a:t>
            </a:r>
            <a:r>
              <a:rPr lang="en-US" b="1" baseline="30000" dirty="0">
                <a:solidFill>
                  <a:srgbClr val="FF0000"/>
                </a:solidFill>
              </a:rPr>
              <a:t>+ </a:t>
            </a:r>
            <a:r>
              <a:rPr lang="en-US" b="1" baseline="30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AA5816"/>
                </a:solidFill>
              </a:rPr>
              <a:t>and</a:t>
            </a:r>
            <a:r>
              <a:rPr lang="en-US" b="1" baseline="30000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en-US" b="1" baseline="30000" dirty="0" smtClean="0">
                <a:solidFill>
                  <a:srgbClr val="FF0000"/>
                </a:solidFill>
              </a:rPr>
              <a:t>--</a:t>
            </a:r>
            <a:r>
              <a:rPr lang="en-US" dirty="0" smtClean="0">
                <a:solidFill>
                  <a:srgbClr val="AA5816"/>
                </a:solidFill>
              </a:rPr>
              <a:t>. </a:t>
            </a:r>
          </a:p>
          <a:p>
            <a:r>
              <a:rPr lang="en-US" dirty="0">
                <a:solidFill>
                  <a:srgbClr val="0000FF"/>
                </a:solidFill>
              </a:rPr>
              <a:t>Mass</a:t>
            </a:r>
            <a:r>
              <a:rPr lang="en-US">
                <a:solidFill>
                  <a:srgbClr val="0000FF"/>
                </a:solidFill>
              </a:rPr>
              <a:t>(</a:t>
            </a:r>
            <a:r>
              <a:rPr lang="en-US" b="1" smtClean="0">
                <a:solidFill>
                  <a:srgbClr val="FF0000"/>
                </a:solidFill>
              </a:rPr>
              <a:t>1</a:t>
            </a:r>
            <a:r>
              <a:rPr lang="en-US" b="1" baseline="30000" smtClean="0">
                <a:solidFill>
                  <a:srgbClr val="FF0000"/>
                </a:solidFill>
              </a:rPr>
              <a:t>-+</a:t>
            </a:r>
            <a:r>
              <a:rPr lang="en-US" smtClean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rgbClr val="0000FF"/>
                </a:solidFill>
              </a:rPr>
              <a:t>= </a:t>
            </a:r>
            <a:r>
              <a:rPr lang="en-US" dirty="0" smtClean="0">
                <a:solidFill>
                  <a:srgbClr val="0000FF"/>
                </a:solidFill>
              </a:rPr>
              <a:t>2.1 </a:t>
            </a:r>
            <a:r>
              <a:rPr lang="en-US" dirty="0">
                <a:solidFill>
                  <a:srgbClr val="0000FF"/>
                </a:solidFill>
              </a:rPr>
              <a:t>– </a:t>
            </a:r>
            <a:r>
              <a:rPr lang="en-US" dirty="0" smtClean="0">
                <a:solidFill>
                  <a:srgbClr val="0000FF"/>
                </a:solidFill>
              </a:rPr>
              <a:t>2.3 </a:t>
            </a:r>
            <a:r>
              <a:rPr lang="en-US" dirty="0" err="1">
                <a:solidFill>
                  <a:srgbClr val="0000FF"/>
                </a:solidFill>
              </a:rPr>
              <a:t>GeV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98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384491" cy="73970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Spectroscopy and QCD</a:t>
            </a:r>
            <a:endParaRPr lang="en-US" sz="3200" b="1" dirty="0">
              <a:solidFill>
                <a:srgbClr val="000090"/>
              </a:solidFill>
            </a:endParaRPr>
          </a:p>
        </p:txBody>
      </p:sp>
      <p:pic>
        <p:nvPicPr>
          <p:cNvPr id="30" name="Picture 29" descr="spectrum_realsiz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66" y="1743183"/>
            <a:ext cx="8854440" cy="428498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47587" y="739707"/>
            <a:ext cx="3164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Lattice QCD Predictions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37950" y="1221619"/>
            <a:ext cx="2975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Phys</a:t>
            </a:r>
            <a:r>
              <a:rPr lang="en-US" dirty="0" smtClean="0"/>
              <a:t>. Rev</a:t>
            </a:r>
            <a:r>
              <a:rPr lang="en-US" dirty="0"/>
              <a:t>. D83 (2011) 111502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67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spectrum_realsiz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66" y="1629031"/>
            <a:ext cx="8854440" cy="42849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2126041"/>
            <a:ext cx="8544506" cy="1220612"/>
          </a:xfrm>
          <a:prstGeom prst="rect">
            <a:avLst/>
          </a:prstGeom>
          <a:noFill/>
          <a:ln w="25400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76111" y="2690328"/>
            <a:ext cx="338667" cy="508000"/>
          </a:xfrm>
          <a:prstGeom prst="roundRect">
            <a:avLst/>
          </a:prstGeom>
          <a:solidFill>
            <a:schemeClr val="accent6">
              <a:lumMod val="75000"/>
              <a:alpha val="25000"/>
            </a:schemeClr>
          </a:solidFill>
          <a:ln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422400" y="2436328"/>
            <a:ext cx="338667" cy="508000"/>
          </a:xfrm>
          <a:prstGeom prst="roundRect">
            <a:avLst/>
          </a:prstGeom>
          <a:solidFill>
            <a:schemeClr val="accent6">
              <a:lumMod val="75000"/>
              <a:alpha val="25000"/>
            </a:schemeClr>
          </a:solidFill>
          <a:ln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3496734" y="2315592"/>
            <a:ext cx="338667" cy="508000"/>
          </a:xfrm>
          <a:prstGeom prst="roundRect">
            <a:avLst/>
          </a:prstGeom>
          <a:solidFill>
            <a:schemeClr val="accent6">
              <a:lumMod val="75000"/>
              <a:alpha val="25000"/>
            </a:schemeClr>
          </a:solidFill>
          <a:ln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09925" y="4565884"/>
            <a:ext cx="4872632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States with non-trivial glue in their wave function.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26866" y="1643300"/>
            <a:ext cx="1474840" cy="1703353"/>
          </a:xfrm>
          <a:prstGeom prst="roundRect">
            <a:avLst/>
          </a:prstGeom>
          <a:solidFill>
            <a:schemeClr val="accent6">
              <a:lumMod val="75000"/>
              <a:alpha val="25000"/>
            </a:schemeClr>
          </a:solidFill>
          <a:ln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23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384491" cy="73970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Spectroscopy and QCD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7587" y="739707"/>
            <a:ext cx="3164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Lattice QCD Predictions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04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629" y="3272041"/>
            <a:ext cx="1714500" cy="29591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196495" y="5323488"/>
            <a:ext cx="1509634" cy="358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3783-309C-4A4B-B0B9-E5F80CEE8FBB}" type="slidenum">
              <a:rPr lang="en-US" smtClean="0"/>
              <a:t>24</a:t>
            </a:fld>
            <a:endParaRPr lang="en-US"/>
          </a:p>
        </p:txBody>
      </p:sp>
      <p:pic>
        <p:nvPicPr>
          <p:cNvPr id="14" name="Picture 13" descr="spectrum_realsiz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56" y="4315154"/>
            <a:ext cx="3794760" cy="18364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200" y="3477285"/>
            <a:ext cx="3481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Lattice QCD calculation of the light-quark meson spectrum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5160" y="5987018"/>
            <a:ext cx="1240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 QN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539418" y="5182384"/>
            <a:ext cx="110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Exotic QN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211836" y="3969684"/>
            <a:ext cx="1347065" cy="125711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641214" y="4315154"/>
            <a:ext cx="1234552" cy="22584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329" y="4902984"/>
            <a:ext cx="355600" cy="279400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462" y="4187898"/>
            <a:ext cx="279400" cy="203200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029" y="4534819"/>
            <a:ext cx="342900" cy="2032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227628" y="4718318"/>
            <a:ext cx="868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2.0GeV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875766" y="6376292"/>
            <a:ext cx="2521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Several </a:t>
            </a:r>
            <a:r>
              <a:rPr lang="en-US" dirty="0" err="1" smtClean="0"/>
              <a:t>nonets</a:t>
            </a:r>
            <a:r>
              <a:rPr lang="en-US" dirty="0" smtClean="0"/>
              <a:t> predicted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096000" y="5323488"/>
            <a:ext cx="505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</a:t>
            </a:r>
            <a:r>
              <a:rPr lang="en-US" sz="2400" baseline="30000" dirty="0" smtClean="0"/>
              <a:t>+-</a:t>
            </a:r>
            <a:endParaRPr lang="en-US" sz="2400" baseline="30000" dirty="0"/>
          </a:p>
        </p:txBody>
      </p:sp>
      <p:sp>
        <p:nvSpPr>
          <p:cNvPr id="31" name="Rectangle 30"/>
          <p:cNvSpPr/>
          <p:nvPr/>
        </p:nvSpPr>
        <p:spPr>
          <a:xfrm>
            <a:off x="7069493" y="5323488"/>
            <a:ext cx="505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+</a:t>
            </a:r>
            <a:r>
              <a:rPr lang="en-US" sz="2400" baseline="30000" dirty="0"/>
              <a:t>-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632513" y="5323488"/>
            <a:ext cx="505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1</a:t>
            </a:r>
            <a:r>
              <a:rPr lang="en-US" sz="2400" baseline="30000" dirty="0" smtClean="0"/>
              <a:t>-+</a:t>
            </a:r>
            <a:endParaRPr lang="en-US" sz="2400" baseline="30000" dirty="0"/>
          </a:p>
        </p:txBody>
      </p:sp>
      <p:sp>
        <p:nvSpPr>
          <p:cNvPr id="34" name="TextBox 33"/>
          <p:cNvSpPr txBox="1"/>
          <p:nvPr/>
        </p:nvSpPr>
        <p:spPr>
          <a:xfrm>
            <a:off x="5227628" y="3844221"/>
            <a:ext cx="8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2.5Gev</a:t>
            </a:r>
            <a:endParaRPr lang="en-US" dirty="0"/>
          </a:p>
        </p:txBody>
      </p:sp>
      <p:grpSp>
        <p:nvGrpSpPr>
          <p:cNvPr id="36" name="Group 14"/>
          <p:cNvGrpSpPr>
            <a:grpSpLocks/>
          </p:cNvGrpSpPr>
          <p:nvPr/>
        </p:nvGrpSpPr>
        <p:grpSpPr bwMode="auto">
          <a:xfrm>
            <a:off x="6604000" y="1144219"/>
            <a:ext cx="1993900" cy="822325"/>
            <a:chOff x="4160" y="520"/>
            <a:chExt cx="1256" cy="518"/>
          </a:xfrm>
        </p:grpSpPr>
        <p:sp>
          <p:nvSpPr>
            <p:cNvPr id="37" name="Oval 4"/>
            <p:cNvSpPr>
              <a:spLocks noChangeArrowheads="1"/>
            </p:cNvSpPr>
            <p:nvPr/>
          </p:nvSpPr>
          <p:spPr bwMode="auto">
            <a:xfrm>
              <a:off x="4224" y="640"/>
              <a:ext cx="1152" cy="345"/>
            </a:xfrm>
            <a:prstGeom prst="ellips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8" name="Group 5"/>
            <p:cNvGrpSpPr>
              <a:grpSpLocks/>
            </p:cNvGrpSpPr>
            <p:nvPr/>
          </p:nvGrpSpPr>
          <p:grpSpPr bwMode="auto">
            <a:xfrm>
              <a:off x="4160" y="520"/>
              <a:ext cx="272" cy="518"/>
              <a:chOff x="760" y="1400"/>
              <a:chExt cx="272" cy="518"/>
            </a:xfrm>
          </p:grpSpPr>
          <p:sp>
            <p:nvSpPr>
              <p:cNvPr id="45" name="Line 6"/>
              <p:cNvSpPr>
                <a:spLocks noChangeShapeType="1"/>
              </p:cNvSpPr>
              <p:nvPr/>
            </p:nvSpPr>
            <p:spPr bwMode="auto">
              <a:xfrm flipV="1">
                <a:off x="904" y="1400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Oval 7"/>
              <p:cNvSpPr>
                <a:spLocks noChangeArrowheads="1"/>
              </p:cNvSpPr>
              <p:nvPr/>
            </p:nvSpPr>
            <p:spPr bwMode="auto">
              <a:xfrm>
                <a:off x="760" y="1552"/>
                <a:ext cx="272" cy="280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FFFF00"/>
                    </a:solidFill>
                  </a:rPr>
                  <a:t>q</a:t>
                </a:r>
              </a:p>
            </p:txBody>
          </p:sp>
        </p:grpSp>
        <p:grpSp>
          <p:nvGrpSpPr>
            <p:cNvPr id="39" name="Group 8"/>
            <p:cNvGrpSpPr>
              <a:grpSpLocks/>
            </p:cNvGrpSpPr>
            <p:nvPr/>
          </p:nvGrpSpPr>
          <p:grpSpPr bwMode="auto">
            <a:xfrm>
              <a:off x="5144" y="520"/>
              <a:ext cx="272" cy="518"/>
              <a:chOff x="1360" y="1416"/>
              <a:chExt cx="272" cy="518"/>
            </a:xfrm>
          </p:grpSpPr>
          <p:sp>
            <p:nvSpPr>
              <p:cNvPr id="43" name="Line 9"/>
              <p:cNvSpPr>
                <a:spLocks noChangeShapeType="1"/>
              </p:cNvSpPr>
              <p:nvPr/>
            </p:nvSpPr>
            <p:spPr bwMode="auto">
              <a:xfrm flipV="1">
                <a:off x="1496" y="1416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Oval 10"/>
              <p:cNvSpPr>
                <a:spLocks noChangeArrowheads="1"/>
              </p:cNvSpPr>
              <p:nvPr/>
            </p:nvSpPr>
            <p:spPr bwMode="auto">
              <a:xfrm>
                <a:off x="1360" y="1552"/>
                <a:ext cx="272" cy="2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0000CC"/>
                    </a:solidFill>
                  </a:rPr>
                  <a:t>q</a:t>
                </a:r>
                <a:endParaRPr lang="en-US" baseline="3000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40" name="Line 11"/>
            <p:cNvSpPr>
              <a:spLocks noChangeShapeType="1"/>
            </p:cNvSpPr>
            <p:nvPr/>
          </p:nvSpPr>
          <p:spPr bwMode="auto">
            <a:xfrm>
              <a:off x="4704" y="984"/>
              <a:ext cx="144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12"/>
            <p:cNvSpPr>
              <a:spLocks noChangeShapeType="1"/>
            </p:cNvSpPr>
            <p:nvPr/>
          </p:nvSpPr>
          <p:spPr bwMode="auto">
            <a:xfrm>
              <a:off x="4752" y="648"/>
              <a:ext cx="168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 type="triangle" w="med" len="med"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13"/>
            <p:cNvSpPr>
              <a:spLocks noChangeShapeType="1"/>
            </p:cNvSpPr>
            <p:nvPr/>
          </p:nvSpPr>
          <p:spPr bwMode="auto">
            <a:xfrm>
              <a:off x="4248" y="744"/>
              <a:ext cx="88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" name="Rectangle 62"/>
          <p:cNvSpPr>
            <a:spLocks noChangeArrowheads="1"/>
          </p:cNvSpPr>
          <p:nvPr/>
        </p:nvSpPr>
        <p:spPr bwMode="auto">
          <a:xfrm>
            <a:off x="6286500" y="608808"/>
            <a:ext cx="2616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3366CC"/>
                </a:solidFill>
              </a:rPr>
              <a:t>Quarkonium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4180" y="1633284"/>
            <a:ext cx="617531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Beyond the normal meson spectrum, there are predictions for states with exotic quantum numbers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384491" cy="73970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Spectroscopy and QCD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47587" y="739707"/>
            <a:ext cx="3164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Lattice QCD Predictions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95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6395801" y="4162062"/>
            <a:ext cx="2521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Several </a:t>
            </a:r>
            <a:r>
              <a:rPr lang="en-US" dirty="0" err="1" smtClean="0"/>
              <a:t>nonets</a:t>
            </a:r>
            <a:r>
              <a:rPr lang="en-US" dirty="0" smtClean="0"/>
              <a:t> predicted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146021" y="1202962"/>
            <a:ext cx="2656301" cy="2959100"/>
            <a:chOff x="5227628" y="3272041"/>
            <a:chExt cx="2656301" cy="2959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1629" y="3272041"/>
              <a:ext cx="1714500" cy="295910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6196495" y="5323488"/>
              <a:ext cx="1509634" cy="358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8329" y="4902984"/>
              <a:ext cx="355600" cy="279400"/>
            </a:xfrm>
            <a:prstGeom prst="rect">
              <a:avLst/>
            </a:prstGeom>
          </p:spPr>
        </p:pic>
        <p:pic>
          <p:nvPicPr>
            <p:cNvPr id="25" name="Picture 24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2462" y="4187898"/>
              <a:ext cx="279400" cy="203200"/>
            </a:xfrm>
            <a:prstGeom prst="rect">
              <a:avLst/>
            </a:prstGeom>
          </p:spPr>
        </p:pic>
        <p:pic>
          <p:nvPicPr>
            <p:cNvPr id="26" name="Picture 25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1029" y="4534819"/>
              <a:ext cx="342900" cy="2032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227628" y="4718318"/>
              <a:ext cx="868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2.0GeV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96000" y="5323488"/>
              <a:ext cx="5056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</a:t>
              </a:r>
              <a:r>
                <a:rPr lang="en-US" sz="2400" baseline="30000" dirty="0" smtClean="0"/>
                <a:t>+-</a:t>
              </a:r>
              <a:endParaRPr lang="en-US" sz="2400" baseline="300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069493" y="5323488"/>
              <a:ext cx="5056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2</a:t>
              </a:r>
              <a:r>
                <a:rPr lang="en-US" sz="2400" baseline="30000" dirty="0" smtClean="0"/>
                <a:t>+</a:t>
              </a:r>
              <a:r>
                <a:rPr lang="en-US" sz="2400" baseline="30000" dirty="0"/>
                <a:t>-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632513" y="5323488"/>
              <a:ext cx="5056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1</a:t>
              </a:r>
              <a:r>
                <a:rPr lang="en-US" sz="2400" baseline="30000" dirty="0" smtClean="0"/>
                <a:t>-+</a:t>
              </a:r>
              <a:endParaRPr lang="en-US" sz="2400" baseline="30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227628" y="3844221"/>
              <a:ext cx="841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2.5Gev</a:t>
              </a:r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6654" y="1673008"/>
            <a:ext cx="622177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``Constituent gluon’’ behaves like it has J</a:t>
            </a:r>
            <a:r>
              <a:rPr lang="en-US" sz="2000" b="1" baseline="30000" dirty="0" smtClean="0">
                <a:solidFill>
                  <a:schemeClr val="accent6">
                    <a:lumMod val="75000"/>
                  </a:schemeClr>
                </a:solidFill>
              </a:rPr>
              <a:t>PC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= 1</a:t>
            </a:r>
            <a:r>
              <a:rPr lang="en-US" sz="2000" b="1" baseline="30000" dirty="0" smtClean="0">
                <a:solidFill>
                  <a:schemeClr val="accent6">
                    <a:lumMod val="75000"/>
                  </a:schemeClr>
                </a:solidFill>
              </a:rPr>
              <a:t>+-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  Mass ~ 1-1.5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GeV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b="1" baseline="30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baseline="30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 Lightest hybrid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nonets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: 1</a:t>
            </a:r>
            <a:r>
              <a:rPr lang="en-US" sz="2000" b="1" baseline="30000" dirty="0" smtClean="0">
                <a:solidFill>
                  <a:schemeClr val="accent6">
                    <a:lumMod val="75000"/>
                  </a:schemeClr>
                </a:solidFill>
              </a:rPr>
              <a:t>--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, (0</a:t>
            </a:r>
            <a:r>
              <a:rPr lang="en-US" sz="2000" b="1" baseline="30000" dirty="0" smtClean="0">
                <a:solidFill>
                  <a:schemeClr val="accent6">
                    <a:lumMod val="75000"/>
                  </a:schemeClr>
                </a:solidFill>
              </a:rPr>
              <a:t>-+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,1</a:t>
            </a:r>
            <a:r>
              <a:rPr lang="en-US" sz="2000" b="1" baseline="30000" dirty="0" smtClean="0">
                <a:solidFill>
                  <a:schemeClr val="accent6">
                    <a:lumMod val="75000"/>
                  </a:schemeClr>
                </a:solidFill>
              </a:rPr>
              <a:t>-+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, 2</a:t>
            </a:r>
            <a:r>
              <a:rPr lang="en-US" sz="2000" b="1" baseline="30000" dirty="0" smtClean="0">
                <a:solidFill>
                  <a:schemeClr val="accent6">
                    <a:lumMod val="75000"/>
                  </a:schemeClr>
                </a:solidFill>
              </a:rPr>
              <a:t>-+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</a:p>
          <a:p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  The 0+- and two 2+- exotic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nonets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  also a second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sz="2000" b="1" baseline="30000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000" b="1" baseline="30000" dirty="0" smtClean="0">
                <a:solidFill>
                  <a:schemeClr val="accent6">
                    <a:lumMod val="75000"/>
                  </a:schemeClr>
                </a:solidFill>
              </a:rPr>
              <a:t>+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nonet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  p-wave meson plus a ``gluon’’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9083" y="738485"/>
            <a:ext cx="2975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Phys</a:t>
            </a:r>
            <a:r>
              <a:rPr lang="en-US" dirty="0" smtClean="0"/>
              <a:t>. Rev</a:t>
            </a:r>
            <a:r>
              <a:rPr lang="en-US" dirty="0"/>
              <a:t>. D84 (2011) 074023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25</a:t>
            </a:fld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384491" cy="73970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Spectroscopy and QCD</a:t>
            </a:r>
            <a:endParaRPr lang="en-US" sz="32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630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384491" cy="73970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Spectroscopy and QCD</a:t>
            </a:r>
            <a:endParaRPr lang="en-US" sz="3200" b="1" dirty="0">
              <a:solidFill>
                <a:srgbClr val="000090"/>
              </a:solidFill>
            </a:endParaRPr>
          </a:p>
        </p:txBody>
      </p:sp>
      <p:pic>
        <p:nvPicPr>
          <p:cNvPr id="30" name="Picture 29" descr="spectrum_realsiz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66" y="1743183"/>
            <a:ext cx="8854440" cy="428498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47587" y="739707"/>
            <a:ext cx="3164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Lattice QCD Predictions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37950" y="1221619"/>
            <a:ext cx="2975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Phys</a:t>
            </a:r>
            <a:r>
              <a:rPr lang="en-US" dirty="0" smtClean="0"/>
              <a:t>. Rev</a:t>
            </a:r>
            <a:r>
              <a:rPr lang="en-US" dirty="0"/>
              <a:t>. D83 (2011) 111502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26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64458" y="2619502"/>
            <a:ext cx="3135192" cy="2844408"/>
          </a:xfrm>
          <a:prstGeom prst="ellipse">
            <a:avLst/>
          </a:prstGeom>
          <a:noFill/>
          <a:ln>
            <a:solidFill>
              <a:schemeClr val="accent6">
                <a:alpha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34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87" y="1737236"/>
            <a:ext cx="4112768" cy="414528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384491" cy="73970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Spectroscopy and QCD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587" y="739707"/>
            <a:ext cx="3164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Lattice QCD Predictions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0907" y="1032031"/>
            <a:ext cx="4723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AA5816"/>
                </a:solidFill>
              </a:rPr>
              <a:t>Lattice QCD predicts </a:t>
            </a:r>
            <a:r>
              <a:rPr lang="en-US" sz="2400" dirty="0" err="1" smtClean="0">
                <a:solidFill>
                  <a:srgbClr val="AA5816"/>
                </a:solidFill>
              </a:rPr>
              <a:t>nonet</a:t>
            </a:r>
            <a:r>
              <a:rPr lang="en-US" sz="2400" dirty="0" smtClean="0">
                <a:solidFill>
                  <a:srgbClr val="AA5816"/>
                </a:solidFill>
              </a:rPr>
              <a:t> mixing angles.</a:t>
            </a:r>
            <a:endParaRPr lang="en-US" sz="2400" dirty="0">
              <a:solidFill>
                <a:srgbClr val="AA581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399" y="2256165"/>
            <a:ext cx="650558" cy="216160"/>
          </a:xfrm>
          <a:prstGeom prst="rect">
            <a:avLst/>
          </a:prstGeom>
          <a:solidFill>
            <a:srgbClr val="008040"/>
          </a:solidFill>
          <a:ln>
            <a:solidFill>
              <a:srgbClr val="0080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05399" y="2696065"/>
            <a:ext cx="650558" cy="2161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135" y="2472325"/>
            <a:ext cx="1765300" cy="6985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683" y="2154825"/>
            <a:ext cx="469900" cy="317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20907" y="3332487"/>
            <a:ext cx="4494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AA5816"/>
                </a:solidFill>
              </a:rPr>
              <a:t>Small mixing angle is “ideal”.</a:t>
            </a:r>
            <a:endParaRPr lang="en-US" sz="2400" dirty="0">
              <a:solidFill>
                <a:srgbClr val="AA581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1840" y="4259997"/>
            <a:ext cx="34180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0</a:t>
            </a:r>
            <a:r>
              <a:rPr lang="en-US" sz="2400" b="1" baseline="30000" dirty="0" smtClean="0">
                <a:solidFill>
                  <a:srgbClr val="0000FF"/>
                </a:solidFill>
              </a:rPr>
              <a:t>-+</a:t>
            </a:r>
            <a:r>
              <a:rPr lang="en-US" sz="2400" dirty="0" smtClean="0">
                <a:solidFill>
                  <a:srgbClr val="0000FF"/>
                </a:solidFill>
              </a:rPr>
              <a:t>   42</a:t>
            </a:r>
            <a:r>
              <a:rPr lang="en-US" sz="2400" baseline="30000" dirty="0" smtClean="0">
                <a:solidFill>
                  <a:srgbClr val="0000FF"/>
                </a:solidFill>
              </a:rPr>
              <a:t>o</a:t>
            </a:r>
            <a:r>
              <a:rPr lang="en-US" sz="2400" dirty="0" smtClean="0">
                <a:solidFill>
                  <a:srgbClr val="0000FF"/>
                </a:solidFill>
              </a:rPr>
              <a:t>  mixing angle 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1</a:t>
            </a:r>
            <a:r>
              <a:rPr lang="en-US" sz="2400" b="1" baseline="30000" dirty="0" smtClean="0">
                <a:solidFill>
                  <a:srgbClr val="0000FF"/>
                </a:solidFill>
              </a:rPr>
              <a:t>++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  31</a:t>
            </a:r>
            <a:r>
              <a:rPr lang="en-US" sz="2400" baseline="30000" dirty="0" smtClean="0">
                <a:solidFill>
                  <a:srgbClr val="0000FF"/>
                </a:solidFill>
              </a:rPr>
              <a:t>o</a:t>
            </a:r>
            <a:r>
              <a:rPr lang="en-US" sz="2400" dirty="0" smtClean="0">
                <a:solidFill>
                  <a:srgbClr val="0000FF"/>
                </a:solidFill>
              </a:rPr>
              <a:t> mixing angle 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1</a:t>
            </a:r>
            <a:r>
              <a:rPr lang="en-US" sz="2400" b="1" baseline="30000" dirty="0" smtClean="0">
                <a:solidFill>
                  <a:srgbClr val="0000FF"/>
                </a:solidFill>
              </a:rPr>
              <a:t>--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   20</a:t>
            </a:r>
            <a:r>
              <a:rPr lang="en-US" sz="2400" baseline="30000" dirty="0" smtClean="0">
                <a:solidFill>
                  <a:srgbClr val="0000FF"/>
                </a:solidFill>
              </a:rPr>
              <a:t>o</a:t>
            </a:r>
            <a:r>
              <a:rPr lang="en-US" sz="2400" dirty="0" smtClean="0">
                <a:solidFill>
                  <a:srgbClr val="0000FF"/>
                </a:solidFill>
              </a:rPr>
              <a:t> mixing angle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-+</a:t>
            </a:r>
            <a:r>
              <a:rPr lang="en-US" sz="2400" dirty="0" smtClean="0">
                <a:solidFill>
                  <a:srgbClr val="0000FF"/>
                </a:solidFill>
              </a:rPr>
              <a:t>   23</a:t>
            </a:r>
            <a:r>
              <a:rPr lang="en-US" sz="2400" baseline="30000" dirty="0" smtClean="0">
                <a:solidFill>
                  <a:srgbClr val="0000FF"/>
                </a:solidFill>
              </a:rPr>
              <a:t>o</a:t>
            </a:r>
            <a:r>
              <a:rPr lang="en-US" sz="2400" dirty="0" smtClean="0">
                <a:solidFill>
                  <a:srgbClr val="0000FF"/>
                </a:solidFill>
              </a:rPr>
              <a:t> mixing angle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1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621272" y="3419863"/>
            <a:ext cx="3413478" cy="2936487"/>
          </a:xfrm>
          <a:prstGeom prst="rect">
            <a:avLst/>
          </a:prstGeom>
          <a:solidFill>
            <a:schemeClr val="accent6">
              <a:lumMod val="20000"/>
              <a:lumOff val="80000"/>
              <a:alpha val="9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384491" cy="73970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Spectroscopy and QCD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8" name="Rectangle 62"/>
          <p:cNvSpPr>
            <a:spLocks noChangeArrowheads="1"/>
          </p:cNvSpPr>
          <p:nvPr/>
        </p:nvSpPr>
        <p:spPr bwMode="auto">
          <a:xfrm>
            <a:off x="6286500" y="608808"/>
            <a:ext cx="2616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3366CC"/>
                </a:solidFill>
              </a:rPr>
              <a:t>Quarkonium</a:t>
            </a:r>
          </a:p>
        </p:txBody>
      </p: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6604000" y="1144219"/>
            <a:ext cx="1993900" cy="822325"/>
            <a:chOff x="4160" y="520"/>
            <a:chExt cx="1256" cy="518"/>
          </a:xfrm>
        </p:grpSpPr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4224" y="640"/>
              <a:ext cx="1152" cy="345"/>
            </a:xfrm>
            <a:prstGeom prst="ellips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4160" y="520"/>
              <a:ext cx="272" cy="518"/>
              <a:chOff x="760" y="1400"/>
              <a:chExt cx="272" cy="518"/>
            </a:xfrm>
          </p:grpSpPr>
          <p:sp>
            <p:nvSpPr>
              <p:cNvPr id="18" name="Line 6"/>
              <p:cNvSpPr>
                <a:spLocks noChangeShapeType="1"/>
              </p:cNvSpPr>
              <p:nvPr/>
            </p:nvSpPr>
            <p:spPr bwMode="auto">
              <a:xfrm flipV="1">
                <a:off x="904" y="1400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Oval 7"/>
              <p:cNvSpPr>
                <a:spLocks noChangeArrowheads="1"/>
              </p:cNvSpPr>
              <p:nvPr/>
            </p:nvSpPr>
            <p:spPr bwMode="auto">
              <a:xfrm>
                <a:off x="760" y="1552"/>
                <a:ext cx="272" cy="280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</a:rPr>
                  <a:t>q</a:t>
                </a:r>
              </a:p>
            </p:txBody>
          </p:sp>
        </p:grpSp>
        <p:grpSp>
          <p:nvGrpSpPr>
            <p:cNvPr id="12" name="Group 8"/>
            <p:cNvGrpSpPr>
              <a:grpSpLocks/>
            </p:cNvGrpSpPr>
            <p:nvPr/>
          </p:nvGrpSpPr>
          <p:grpSpPr bwMode="auto">
            <a:xfrm>
              <a:off x="5144" y="520"/>
              <a:ext cx="272" cy="518"/>
              <a:chOff x="1360" y="1416"/>
              <a:chExt cx="272" cy="518"/>
            </a:xfrm>
          </p:grpSpPr>
          <p:sp>
            <p:nvSpPr>
              <p:cNvPr id="16" name="Line 9"/>
              <p:cNvSpPr>
                <a:spLocks noChangeShapeType="1"/>
              </p:cNvSpPr>
              <p:nvPr/>
            </p:nvSpPr>
            <p:spPr bwMode="auto">
              <a:xfrm flipV="1">
                <a:off x="1496" y="1416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Oval 10"/>
              <p:cNvSpPr>
                <a:spLocks noChangeArrowheads="1"/>
              </p:cNvSpPr>
              <p:nvPr/>
            </p:nvSpPr>
            <p:spPr bwMode="auto">
              <a:xfrm>
                <a:off x="1360" y="1552"/>
                <a:ext cx="272" cy="2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solidFill>
                      <a:srgbClr val="0000CC"/>
                    </a:solidFill>
                  </a:rPr>
                  <a:t>q</a:t>
                </a:r>
                <a:endParaRPr lang="en-US" baseline="30000" dirty="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4704" y="984"/>
              <a:ext cx="144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4752" y="648"/>
              <a:ext cx="168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 type="triangle" w="med" len="med"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4248" y="744"/>
              <a:ext cx="88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65" y="1123423"/>
            <a:ext cx="5054600" cy="3556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65" y="1571164"/>
            <a:ext cx="4902200" cy="3556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65" y="3008271"/>
            <a:ext cx="4991100" cy="3683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15" y="3439666"/>
            <a:ext cx="5067300" cy="368300"/>
          </a:xfrm>
          <a:prstGeom prst="rect">
            <a:avLst/>
          </a:prstGeom>
        </p:spPr>
      </p:pic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65" y="2106140"/>
            <a:ext cx="5181600" cy="368300"/>
          </a:xfrm>
          <a:prstGeom prst="rect">
            <a:avLst/>
          </a:prstGeom>
        </p:spPr>
      </p:pic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65" y="2520355"/>
            <a:ext cx="5143500" cy="368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45761" y="3419863"/>
            <a:ext cx="32569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Lattice QCD suggests  some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</a:rPr>
              <a:t>nonets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 do not have ideal mixing: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0650" y="744109"/>
            <a:ext cx="4714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Experimental results on mixing: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21272" y="4748769"/>
            <a:ext cx="344602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80"/>
                </a:solidFill>
              </a:rPr>
              <a:t>0</a:t>
            </a:r>
            <a:r>
              <a:rPr lang="en-US" sz="2000" baseline="30000" dirty="0" smtClean="0">
                <a:solidFill>
                  <a:srgbClr val="800080"/>
                </a:solidFill>
              </a:rPr>
              <a:t>-+</a:t>
            </a:r>
            <a:r>
              <a:rPr lang="en-US" sz="2000" dirty="0" smtClean="0">
                <a:solidFill>
                  <a:srgbClr val="800080"/>
                </a:solidFill>
              </a:rPr>
              <a:t> ground state and radial</a:t>
            </a:r>
          </a:p>
          <a:p>
            <a:r>
              <a:rPr lang="en-US" sz="2000" dirty="0" smtClean="0">
                <a:solidFill>
                  <a:srgbClr val="800080"/>
                </a:solidFill>
              </a:rPr>
              <a:t>1</a:t>
            </a:r>
            <a:r>
              <a:rPr lang="en-US" sz="2000" baseline="30000" dirty="0" smtClean="0">
                <a:solidFill>
                  <a:srgbClr val="800080"/>
                </a:solidFill>
              </a:rPr>
              <a:t>++ </a:t>
            </a:r>
            <a:r>
              <a:rPr lang="en-US" sz="2000" dirty="0" smtClean="0">
                <a:solidFill>
                  <a:srgbClr val="800080"/>
                </a:solidFill>
              </a:rPr>
              <a:t>ground state.</a:t>
            </a:r>
          </a:p>
          <a:p>
            <a:r>
              <a:rPr lang="en-US" sz="2000" dirty="0" smtClean="0">
                <a:solidFill>
                  <a:srgbClr val="800080"/>
                </a:solidFill>
              </a:rPr>
              <a:t>1</a:t>
            </a:r>
            <a:r>
              <a:rPr lang="en-US" sz="2000" baseline="30000" dirty="0" smtClean="0">
                <a:solidFill>
                  <a:srgbClr val="800080"/>
                </a:solidFill>
              </a:rPr>
              <a:t>-+</a:t>
            </a:r>
            <a:r>
              <a:rPr lang="en-US" sz="2000" dirty="0" smtClean="0">
                <a:solidFill>
                  <a:srgbClr val="800080"/>
                </a:solidFill>
              </a:rPr>
              <a:t> exotic hybrid.</a:t>
            </a:r>
          </a:p>
          <a:p>
            <a:r>
              <a:rPr lang="en-US" sz="2000" dirty="0" smtClean="0">
                <a:solidFill>
                  <a:srgbClr val="800080"/>
                </a:solidFill>
              </a:rPr>
              <a:t>1</a:t>
            </a:r>
            <a:r>
              <a:rPr lang="en-US" sz="2000" baseline="30000" dirty="0" smtClean="0">
                <a:solidFill>
                  <a:srgbClr val="800080"/>
                </a:solidFill>
              </a:rPr>
              <a:t>--</a:t>
            </a:r>
            <a:r>
              <a:rPr lang="en-US" sz="2000" dirty="0" smtClean="0">
                <a:solidFill>
                  <a:srgbClr val="800080"/>
                </a:solidFill>
              </a:rPr>
              <a:t>  hybrid. </a:t>
            </a:r>
            <a:endParaRPr lang="en-US" sz="2000" dirty="0">
              <a:solidFill>
                <a:srgbClr val="800080"/>
              </a:solidFill>
            </a:endParaRPr>
          </a:p>
          <a:p>
            <a:endParaRPr lang="en-US" sz="2000" dirty="0">
              <a:solidFill>
                <a:srgbClr val="80008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67600" y="2034795"/>
            <a:ext cx="1492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Symbol"/>
              </a:rPr>
              <a:t>q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= 35.3</a:t>
            </a:r>
            <a:r>
              <a:rPr lang="en-US" sz="2800" b="1" baseline="30000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endParaRPr lang="en-US" sz="2800" b="1" baseline="30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00" y="4010105"/>
            <a:ext cx="56132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Measure through decay rates:</a:t>
            </a:r>
            <a:endParaRPr lang="en-US" sz="2000" dirty="0"/>
          </a:p>
          <a:p>
            <a:r>
              <a:rPr lang="en-US" sz="2000" dirty="0">
                <a:solidFill>
                  <a:srgbClr val="0000FF"/>
                </a:solidFill>
              </a:rPr>
              <a:t>f</a:t>
            </a:r>
            <a:r>
              <a:rPr lang="en-US" sz="2000" baseline="-25000" dirty="0" smtClean="0">
                <a:solidFill>
                  <a:srgbClr val="0000FF"/>
                </a:solidFill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(1270)</a:t>
            </a:r>
            <a:r>
              <a:rPr lang="en-GB" sz="2000" dirty="0" smtClean="0">
                <a:solidFill>
                  <a:srgbClr val="0000FF"/>
                </a:solidFill>
                <a:latin typeface="Symbol" pitchFamily="16" charset="2"/>
              </a:rPr>
              <a:t>   </a:t>
            </a:r>
            <a:r>
              <a:rPr lang="en-GB" sz="2000" dirty="0" smtClean="0">
                <a:solidFill>
                  <a:srgbClr val="0000FF"/>
                </a:solidFill>
              </a:rPr>
              <a:t>KK / </a:t>
            </a:r>
            <a:r>
              <a:rPr lang="en-US" sz="2000" dirty="0" smtClean="0">
                <a:solidFill>
                  <a:srgbClr val="0000FF"/>
                </a:solidFill>
              </a:rPr>
              <a:t>f</a:t>
            </a:r>
            <a:r>
              <a:rPr lang="en-US" sz="2000" baseline="-25000" dirty="0" smtClean="0">
                <a:solidFill>
                  <a:srgbClr val="0000FF"/>
                </a:solidFill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(1270)</a:t>
            </a:r>
            <a:r>
              <a:rPr lang="en-GB" sz="2000" dirty="0" smtClean="0">
                <a:solidFill>
                  <a:srgbClr val="0000FF"/>
                </a:solidFill>
                <a:latin typeface="Symbol" pitchFamily="16" charset="2"/>
              </a:rPr>
              <a:t>   </a:t>
            </a:r>
            <a:r>
              <a:rPr lang="en-GB" sz="2000" dirty="0" err="1" smtClean="0">
                <a:solidFill>
                  <a:srgbClr val="0000FF"/>
                </a:solidFill>
                <a:latin typeface="Symbol" pitchFamily="16" charset="2"/>
              </a:rPr>
              <a:t>pp</a:t>
            </a:r>
            <a:r>
              <a:rPr lang="en-GB" sz="2000" dirty="0" smtClean="0">
                <a:solidFill>
                  <a:srgbClr val="0000FF"/>
                </a:solidFill>
              </a:rPr>
              <a:t>  ~ 0.05</a:t>
            </a:r>
          </a:p>
          <a:p>
            <a:r>
              <a:rPr lang="en-GB" sz="2000" dirty="0">
                <a:solidFill>
                  <a:srgbClr val="0000FF"/>
                </a:solidFill>
              </a:rPr>
              <a:t>f</a:t>
            </a:r>
            <a:r>
              <a:rPr lang="en-US" sz="2000" dirty="0" smtClean="0">
                <a:solidFill>
                  <a:srgbClr val="0000FF"/>
                </a:solidFill>
              </a:rPr>
              <a:t>’</a:t>
            </a:r>
            <a:r>
              <a:rPr lang="en-US" sz="2000" baseline="-25000" dirty="0" smtClean="0">
                <a:solidFill>
                  <a:srgbClr val="0000FF"/>
                </a:solidFill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(1525)</a:t>
            </a:r>
            <a:r>
              <a:rPr lang="en-GB" sz="2000" dirty="0" smtClean="0">
                <a:solidFill>
                  <a:srgbClr val="0000FF"/>
                </a:solidFill>
                <a:latin typeface="Symbol" pitchFamily="16" charset="2"/>
              </a:rPr>
              <a:t>  </a:t>
            </a:r>
            <a:r>
              <a:rPr lang="en-GB" sz="2000" dirty="0" err="1" smtClean="0">
                <a:solidFill>
                  <a:srgbClr val="0000FF"/>
                </a:solidFill>
                <a:latin typeface="Symbol" pitchFamily="16" charset="2"/>
              </a:rPr>
              <a:t>pp</a:t>
            </a:r>
            <a:r>
              <a:rPr lang="en-GB" sz="2000" dirty="0" smtClean="0">
                <a:solidFill>
                  <a:srgbClr val="0000FF"/>
                </a:solidFill>
              </a:rPr>
              <a:t> / </a:t>
            </a:r>
            <a:r>
              <a:rPr lang="en-US" sz="2000" dirty="0" smtClean="0">
                <a:solidFill>
                  <a:srgbClr val="0000FF"/>
                </a:solidFill>
              </a:rPr>
              <a:t>f’</a:t>
            </a:r>
            <a:r>
              <a:rPr lang="en-US" sz="2000" baseline="-25000" dirty="0" smtClean="0">
                <a:solidFill>
                  <a:srgbClr val="0000FF"/>
                </a:solidFill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(1525)</a:t>
            </a:r>
            <a:r>
              <a:rPr lang="en-GB" sz="2000" dirty="0" smtClean="0">
                <a:solidFill>
                  <a:srgbClr val="0000FF"/>
                </a:solidFill>
                <a:latin typeface="Symbol" pitchFamily="16" charset="2"/>
              </a:rPr>
              <a:t>  </a:t>
            </a:r>
            <a:r>
              <a:rPr lang="en-GB" sz="2000" dirty="0" smtClean="0">
                <a:solidFill>
                  <a:srgbClr val="0000FF"/>
                </a:solidFill>
              </a:rPr>
              <a:t>KK</a:t>
            </a:r>
            <a:r>
              <a:rPr lang="en-GB" sz="2000" dirty="0" smtClean="0">
                <a:solidFill>
                  <a:srgbClr val="0000FF"/>
                </a:solidFill>
                <a:latin typeface="Symbol" pitchFamily="16" charset="2"/>
              </a:rPr>
              <a:t>  </a:t>
            </a:r>
            <a:r>
              <a:rPr lang="en-GB" sz="2000" dirty="0" smtClean="0">
                <a:solidFill>
                  <a:srgbClr val="0000FF"/>
                </a:solidFill>
              </a:rPr>
              <a:t>~ 0.009</a:t>
            </a:r>
          </a:p>
          <a:p>
            <a:endParaRPr lang="en-GB" sz="2400" dirty="0">
              <a:solidFill>
                <a:srgbClr val="0000FF"/>
              </a:solidFill>
            </a:endParaRPr>
          </a:p>
        </p:txBody>
      </p:sp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594026"/>
            <a:ext cx="2273300" cy="3429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582293" y="2034795"/>
            <a:ext cx="1783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Ideal Mixing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en-US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73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299200" y="625475"/>
            <a:ext cx="2389188" cy="1658938"/>
            <a:chOff x="3968" y="394"/>
            <a:chExt cx="1505" cy="1045"/>
          </a:xfrm>
        </p:grpSpPr>
        <p:sp>
          <p:nvSpPr>
            <p:cNvPr id="15366" name="Line 6"/>
            <p:cNvSpPr>
              <a:spLocks noChangeShapeType="1"/>
            </p:cNvSpPr>
            <p:nvPr/>
          </p:nvSpPr>
          <p:spPr bwMode="auto">
            <a:xfrm>
              <a:off x="4064" y="680"/>
              <a:ext cx="624" cy="1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Line 7"/>
            <p:cNvSpPr>
              <a:spLocks noChangeShapeType="1"/>
            </p:cNvSpPr>
            <p:nvPr/>
          </p:nvSpPr>
          <p:spPr bwMode="auto">
            <a:xfrm>
              <a:off x="4064" y="1160"/>
              <a:ext cx="624" cy="1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Line 8"/>
            <p:cNvSpPr>
              <a:spLocks noChangeShapeType="1"/>
            </p:cNvSpPr>
            <p:nvPr/>
          </p:nvSpPr>
          <p:spPr bwMode="auto">
            <a:xfrm flipV="1">
              <a:off x="4688" y="439"/>
              <a:ext cx="672" cy="242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>
              <a:off x="4688" y="1160"/>
              <a:ext cx="672" cy="240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>
              <a:off x="5024" y="776"/>
              <a:ext cx="1" cy="288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>
              <a:off x="5024" y="1064"/>
              <a:ext cx="384" cy="144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>
              <a:off x="5072" y="776"/>
              <a:ext cx="1" cy="1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 flipV="1">
              <a:off x="5024" y="631"/>
              <a:ext cx="384" cy="146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3968" y="632"/>
              <a:ext cx="96" cy="624"/>
            </a:xfrm>
            <a:prstGeom prst="ellipse">
              <a:avLst/>
            </a:prstGeom>
            <a:solidFill>
              <a:srgbClr val="0088E4"/>
            </a:solidFill>
            <a:ln w="25560">
              <a:solidFill>
                <a:srgbClr val="008A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 rot="1200000">
              <a:off x="5361" y="1159"/>
              <a:ext cx="96" cy="288"/>
            </a:xfrm>
            <a:prstGeom prst="ellipse">
              <a:avLst/>
            </a:prstGeom>
            <a:solidFill>
              <a:srgbClr val="0088E4"/>
            </a:solidFill>
            <a:ln w="25560">
              <a:solidFill>
                <a:srgbClr val="008A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 rot="20940000">
              <a:off x="5359" y="393"/>
              <a:ext cx="96" cy="288"/>
            </a:xfrm>
            <a:prstGeom prst="ellipse">
              <a:avLst/>
            </a:prstGeom>
            <a:solidFill>
              <a:srgbClr val="0088E4"/>
            </a:solidFill>
            <a:ln w="25560">
              <a:solidFill>
                <a:srgbClr val="008A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7" name="AutoShape 17"/>
          <p:cNvSpPr>
            <a:spLocks noChangeArrowheads="1"/>
          </p:cNvSpPr>
          <p:nvPr/>
        </p:nvSpPr>
        <p:spPr bwMode="auto">
          <a:xfrm>
            <a:off x="77787" y="651108"/>
            <a:ext cx="5138738" cy="1150938"/>
          </a:xfrm>
          <a:prstGeom prst="roundRect">
            <a:avLst>
              <a:gd name="adj" fmla="val 13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66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solidFill>
                  <a:srgbClr val="000066"/>
                </a:solidFill>
                <a:latin typeface="Comic Sans MS" pitchFamily="64" charset="0"/>
              </a:rPr>
              <a:t>The angular momentum in the flux </a:t>
            </a:r>
          </a:p>
          <a:p>
            <a:pPr eaLnBrk="0" hangingPunct="0">
              <a:buClr>
                <a:srgbClr val="FF66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solidFill>
                  <a:srgbClr val="000066"/>
                </a:solidFill>
                <a:latin typeface="Comic Sans MS" pitchFamily="64" charset="0"/>
              </a:rPr>
              <a:t>tube stays in one of the daughter </a:t>
            </a:r>
          </a:p>
          <a:p>
            <a:pPr eaLnBrk="0" hangingPunct="0">
              <a:buClr>
                <a:srgbClr val="FF66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solidFill>
                  <a:srgbClr val="000066"/>
                </a:solidFill>
                <a:latin typeface="Comic Sans MS" pitchFamily="64" charset="0"/>
              </a:rPr>
              <a:t>mesons (an  (L=1) and (L=0) meson).</a:t>
            </a:r>
          </a:p>
        </p:txBody>
      </p:sp>
      <p:sp>
        <p:nvSpPr>
          <p:cNvPr id="15378" name="AutoShape 18"/>
          <p:cNvSpPr>
            <a:spLocks noChangeArrowheads="1"/>
          </p:cNvSpPr>
          <p:nvPr/>
        </p:nvSpPr>
        <p:spPr bwMode="auto">
          <a:xfrm>
            <a:off x="193674" y="2218699"/>
            <a:ext cx="4915075" cy="4157164"/>
          </a:xfrm>
          <a:prstGeom prst="roundRect">
            <a:avLst>
              <a:gd name="adj" fmla="val 51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b</a:t>
            </a:r>
            <a:r>
              <a:rPr lang="en-GB" sz="2400" baseline="-25000" dirty="0">
                <a:latin typeface="Comic Sans MS" pitchFamily="64" charset="0"/>
              </a:rPr>
              <a:t>1 </a:t>
            </a:r>
            <a:r>
              <a:rPr lang="en-GB" sz="2400" dirty="0">
                <a:latin typeface="Comic Sans MS" pitchFamily="64" charset="0"/>
              </a:rPr>
              <a:t>, 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f</a:t>
            </a:r>
            <a:r>
              <a:rPr lang="en-GB" sz="2400" baseline="-25000" dirty="0">
                <a:latin typeface="Comic Sans MS" pitchFamily="64" charset="0"/>
              </a:rPr>
              <a:t>1 </a:t>
            </a:r>
            <a:r>
              <a:rPr lang="en-GB" sz="2400" dirty="0">
                <a:latin typeface="Comic Sans MS" pitchFamily="64" charset="0"/>
              </a:rPr>
              <a:t>, </a:t>
            </a:r>
            <a:r>
              <a:rPr lang="en-GB" sz="2400" dirty="0">
                <a:latin typeface="Symbol" pitchFamily="16" charset="2"/>
              </a:rPr>
              <a:t></a:t>
            </a:r>
            <a:r>
              <a:rPr lang="en-GB" sz="2400" dirty="0">
                <a:latin typeface="Comic Sans MS" pitchFamily="64" charset="0"/>
              </a:rPr>
              <a:t> , </a:t>
            </a:r>
            <a:r>
              <a:rPr lang="en-GB" sz="2400" dirty="0">
                <a:latin typeface="Symbol" pitchFamily="16" charset="2"/>
              </a:rPr>
              <a:t></a:t>
            </a:r>
            <a:r>
              <a:rPr lang="en-GB" sz="2400" dirty="0">
                <a:latin typeface="Comic Sans MS" pitchFamily="64" charset="0"/>
              </a:rPr>
              <a:t>a</a:t>
            </a:r>
            <a:r>
              <a:rPr lang="en-GB" sz="2400" baseline="-25000" dirty="0">
                <a:latin typeface="Comic Sans MS" pitchFamily="64" charset="0"/>
              </a:rPr>
              <a:t>1 </a:t>
            </a:r>
            <a:endParaRPr lang="en-GB" sz="2400" dirty="0">
              <a:latin typeface="Comic Sans MS" pitchFamily="64" charset="0"/>
            </a:endParaRP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Symbol" pitchFamily="16" charset="2"/>
              </a:rPr>
              <a:t>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</a:t>
            </a:r>
            <a:r>
              <a:rPr lang="en-GB" sz="2400" dirty="0">
                <a:latin typeface="Comic Sans MS" pitchFamily="64" charset="0"/>
              </a:rPr>
              <a:t>(1300)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, a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     </a:t>
            </a:r>
            <a:endParaRPr lang="en-GB" sz="2400" dirty="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latin typeface="Symbol" pitchFamily="16" charset="2"/>
              </a:rPr>
              <a:t>’</a:t>
            </a:r>
            <a:r>
              <a:rPr lang="en-GB" sz="2400" baseline="-25000" dirty="0" smtClean="0">
                <a:latin typeface="Comic Sans MS" pitchFamily="64" charset="0"/>
              </a:rPr>
              <a:t>1</a:t>
            </a:r>
            <a:r>
              <a:rPr lang="en-GB" sz="2400" dirty="0" smtClean="0">
                <a:latin typeface="Symbol" pitchFamily="16" charset="2"/>
              </a:rPr>
              <a:t>K</a:t>
            </a:r>
            <a:r>
              <a:rPr lang="en-GB" sz="2400" baseline="-25000" dirty="0" smtClean="0">
                <a:latin typeface="Symbol" pitchFamily="16" charset="2"/>
              </a:rPr>
              <a:t>1</a:t>
            </a:r>
            <a:r>
              <a:rPr lang="en-GB" sz="2400" dirty="0" smtClean="0">
                <a:latin typeface="Symbol" pitchFamily="16" charset="2"/>
              </a:rPr>
              <a:t>(1270)K</a:t>
            </a:r>
            <a:r>
              <a:rPr lang="en-GB" sz="2400" dirty="0" smtClean="0">
                <a:latin typeface="Comic Sans MS" pitchFamily="64" charset="0"/>
              </a:rPr>
              <a:t>, </a:t>
            </a:r>
            <a:r>
              <a:rPr lang="en-GB" sz="2400" dirty="0">
                <a:latin typeface="Symbol" pitchFamily="16" charset="2"/>
              </a:rPr>
              <a:t>K</a:t>
            </a:r>
            <a:r>
              <a:rPr lang="en-GB" sz="2400" baseline="-25000" dirty="0">
                <a:latin typeface="Symbol" pitchFamily="16" charset="2"/>
              </a:rPr>
              <a:t>1</a:t>
            </a:r>
            <a:r>
              <a:rPr lang="en-GB" sz="2400" dirty="0">
                <a:latin typeface="Symbol" pitchFamily="16" charset="2"/>
              </a:rPr>
              <a:t>(1270)K</a:t>
            </a:r>
            <a:r>
              <a:rPr lang="en-GB" sz="2400" dirty="0">
                <a:latin typeface="Comic Sans MS" pitchFamily="64" charset="0"/>
              </a:rPr>
              <a:t> </a:t>
            </a:r>
            <a:r>
              <a:rPr lang="en-GB" sz="2400" dirty="0" smtClean="0">
                <a:latin typeface="Comic Sans MS" pitchFamily="64" charset="0"/>
              </a:rPr>
              <a:t>,K</a:t>
            </a:r>
            <a:r>
              <a:rPr lang="en-GB" sz="2400" baseline="30000" dirty="0" smtClean="0">
                <a:latin typeface="Comic Sans MS" pitchFamily="64" charset="0"/>
              </a:rPr>
              <a:t>*</a:t>
            </a:r>
            <a:r>
              <a:rPr lang="en-GB" sz="2400" dirty="0">
                <a:latin typeface="Symbol" pitchFamily="16" charset="2"/>
              </a:rPr>
              <a:t>K</a:t>
            </a:r>
            <a:r>
              <a:rPr lang="en-GB" sz="2400" dirty="0" smtClean="0">
                <a:latin typeface="Comic Sans MS" pitchFamily="64" charset="0"/>
              </a:rPr>
              <a:t> </a:t>
            </a: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b</a:t>
            </a:r>
            <a:r>
              <a:rPr lang="en-GB" sz="2400" baseline="-25000" dirty="0">
                <a:latin typeface="Comic Sans MS" pitchFamily="64" charset="0"/>
              </a:rPr>
              <a:t>2 </a:t>
            </a:r>
            <a:r>
              <a:rPr lang="en-GB" sz="2400" dirty="0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a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, h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</a:t>
            </a:r>
            <a:r>
              <a:rPr lang="en-GB" sz="2400" dirty="0">
                <a:latin typeface="Comic Sans MS" pitchFamily="64" charset="0"/>
              </a:rPr>
              <a:t>, </a:t>
            </a:r>
            <a:r>
              <a:rPr lang="en-GB" sz="2400" dirty="0">
                <a:latin typeface="Symbol" pitchFamily="16" charset="2"/>
              </a:rPr>
              <a:t></a:t>
            </a:r>
            <a:r>
              <a:rPr lang="en-GB" sz="2400" dirty="0">
                <a:latin typeface="Comic Sans MS" pitchFamily="64" charset="0"/>
              </a:rPr>
              <a:t>a</a:t>
            </a:r>
            <a:r>
              <a:rPr lang="en-GB" sz="2400" baseline="-25000" dirty="0">
                <a:latin typeface="Comic Sans MS" pitchFamily="64" charset="0"/>
              </a:rPr>
              <a:t>2</a:t>
            </a:r>
            <a:r>
              <a:rPr lang="en-GB" sz="2400" dirty="0">
                <a:latin typeface="Symbol" pitchFamily="16" charset="2"/>
              </a:rPr>
              <a:t>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h</a:t>
            </a:r>
            <a:r>
              <a:rPr lang="en-GB" sz="2400" baseline="-25000" dirty="0">
                <a:latin typeface="Comic Sans MS" pitchFamily="64" charset="0"/>
              </a:rPr>
              <a:t>2 </a:t>
            </a:r>
            <a:r>
              <a:rPr lang="en-GB" sz="2400" dirty="0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b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, </a:t>
            </a:r>
            <a:r>
              <a:rPr lang="en-GB" sz="2400" dirty="0">
                <a:latin typeface="Symbol" pitchFamily="16" charset="2"/>
              </a:rPr>
              <a:t></a:t>
            </a:r>
          </a:p>
          <a:p>
            <a:pPr eaLnBrk="0" hangingPunct="0">
              <a:buClr>
                <a:srgbClr val="FFFFFF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h</a:t>
            </a:r>
            <a:r>
              <a:rPr lang="en-GB" sz="2400" dirty="0" smtClean="0">
                <a:latin typeface="Comic Sans MS" pitchFamily="64" charset="0"/>
              </a:rPr>
              <a:t>’</a:t>
            </a:r>
            <a:r>
              <a:rPr lang="en-GB" sz="2400" baseline="-25000" dirty="0" smtClean="0">
                <a:latin typeface="Comic Sans MS" pitchFamily="64" charset="0"/>
              </a:rPr>
              <a:t>2 </a:t>
            </a:r>
            <a:r>
              <a:rPr lang="en-GB" sz="2400" dirty="0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</a:t>
            </a:r>
            <a:r>
              <a:rPr lang="en-GB" sz="2400" dirty="0">
                <a:latin typeface="Symbol" pitchFamily="16" charset="2"/>
              </a:rPr>
              <a:t>K</a:t>
            </a:r>
            <a:r>
              <a:rPr lang="en-GB" sz="2400" baseline="-25000" dirty="0">
                <a:latin typeface="Symbol" pitchFamily="16" charset="2"/>
              </a:rPr>
              <a:t>1</a:t>
            </a:r>
            <a:r>
              <a:rPr lang="en-GB" sz="2400" dirty="0">
                <a:latin typeface="Symbol" pitchFamily="16" charset="2"/>
              </a:rPr>
              <a:t>(1270)K</a:t>
            </a:r>
            <a:r>
              <a:rPr lang="en-GB" sz="2400" dirty="0">
                <a:latin typeface="Comic Sans MS" pitchFamily="64" charset="0"/>
              </a:rPr>
              <a:t>, </a:t>
            </a:r>
            <a:r>
              <a:rPr lang="en-GB" sz="2400" dirty="0">
                <a:latin typeface="Symbol" pitchFamily="16" charset="2"/>
              </a:rPr>
              <a:t>K</a:t>
            </a:r>
            <a:r>
              <a:rPr lang="en-GB" sz="2400" baseline="-25000" dirty="0">
                <a:latin typeface="Symbol" pitchFamily="16" charset="2"/>
              </a:rPr>
              <a:t>1</a:t>
            </a:r>
            <a:r>
              <a:rPr lang="en-GB" sz="2400" dirty="0">
                <a:latin typeface="Symbol" pitchFamily="16" charset="2"/>
              </a:rPr>
              <a:t>(1270)</a:t>
            </a:r>
            <a:r>
              <a:rPr lang="en-GB" sz="2400" dirty="0" smtClean="0">
                <a:latin typeface="Symbol" pitchFamily="16" charset="2"/>
              </a:rPr>
              <a:t>K</a:t>
            </a:r>
            <a:r>
              <a:rPr lang="en-GB" sz="2400" dirty="0" smtClean="0">
                <a:latin typeface="Comic Sans MS" pitchFamily="64" charset="0"/>
              </a:rPr>
              <a:t>, K</a:t>
            </a:r>
            <a:r>
              <a:rPr lang="en-GB" sz="2400" baseline="-25000" dirty="0" smtClean="0">
                <a:latin typeface="Comic Sans MS" pitchFamily="64" charset="0"/>
              </a:rPr>
              <a:t>2</a:t>
            </a:r>
            <a:r>
              <a:rPr lang="en-GB" sz="2400" baseline="30000" dirty="0" smtClean="0">
                <a:latin typeface="Comic Sans MS" pitchFamily="64" charset="0"/>
              </a:rPr>
              <a:t>*</a:t>
            </a:r>
            <a:r>
              <a:rPr lang="en-GB" sz="2400" dirty="0">
                <a:latin typeface="Symbol" pitchFamily="16" charset="2"/>
              </a:rPr>
              <a:t>K</a:t>
            </a:r>
            <a:r>
              <a:rPr lang="en-GB" sz="2400" dirty="0">
                <a:latin typeface="Comic Sans MS" pitchFamily="64" charset="0"/>
              </a:rPr>
              <a:t> </a:t>
            </a: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latin typeface="Symbol" pitchFamily="16" charset="2"/>
              </a:rPr>
              <a:t></a:t>
            </a:r>
            <a:endParaRPr lang="en-GB" sz="2400" dirty="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b</a:t>
            </a:r>
            <a:r>
              <a:rPr lang="en-GB" sz="2400" baseline="-25000" dirty="0">
                <a:latin typeface="Comic Sans MS" pitchFamily="64" charset="0"/>
              </a:rPr>
              <a:t>0 </a:t>
            </a:r>
            <a:r>
              <a:rPr lang="en-GB" sz="2400" dirty="0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(1300)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, h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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h</a:t>
            </a:r>
            <a:r>
              <a:rPr lang="en-GB" sz="2400" baseline="-25000" dirty="0">
                <a:latin typeface="Comic Sans MS" pitchFamily="64" charset="0"/>
              </a:rPr>
              <a:t>0 </a:t>
            </a:r>
            <a:r>
              <a:rPr lang="en-GB" sz="2400" dirty="0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b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, h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</a:t>
            </a:r>
            <a:r>
              <a:rPr lang="en-GB" sz="2400" dirty="0" smtClean="0">
                <a:latin typeface="Symbol" pitchFamily="16" charset="2"/>
              </a:rPr>
              <a:t>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h</a:t>
            </a:r>
            <a:r>
              <a:rPr lang="en-GB" sz="2400" dirty="0" smtClean="0">
                <a:latin typeface="Comic Sans MS" pitchFamily="64" charset="0"/>
              </a:rPr>
              <a:t>’</a:t>
            </a:r>
            <a:r>
              <a:rPr lang="en-GB" sz="2400" baseline="-25000" dirty="0" smtClean="0">
                <a:latin typeface="Comic Sans MS" pitchFamily="64" charset="0"/>
              </a:rPr>
              <a:t>0 </a:t>
            </a:r>
            <a:r>
              <a:rPr lang="en-GB" sz="2400" dirty="0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</a:t>
            </a:r>
            <a:r>
              <a:rPr lang="en-GB" sz="2400" dirty="0" smtClean="0">
                <a:latin typeface="Symbol" pitchFamily="16" charset="2"/>
              </a:rPr>
              <a:t>K(1460)K</a:t>
            </a:r>
            <a:r>
              <a:rPr lang="en-GB" sz="2400" dirty="0" smtClean="0">
                <a:latin typeface="Comic Sans MS" pitchFamily="64" charset="0"/>
              </a:rPr>
              <a:t> </a:t>
            </a:r>
            <a:r>
              <a:rPr lang="en-GB" sz="2400" dirty="0">
                <a:latin typeface="Comic Sans MS" pitchFamily="64" charset="0"/>
              </a:rPr>
              <a:t>, </a:t>
            </a:r>
            <a:r>
              <a:rPr lang="en-GB" sz="2400" dirty="0" smtClean="0">
                <a:latin typeface="Comic Sans MS" pitchFamily="64" charset="0"/>
              </a:rPr>
              <a:t>K</a:t>
            </a:r>
            <a:r>
              <a:rPr lang="en-GB" sz="2400" baseline="-25000" dirty="0" smtClean="0">
                <a:latin typeface="Comic Sans MS" pitchFamily="64" charset="0"/>
              </a:rPr>
              <a:t>1</a:t>
            </a:r>
            <a:r>
              <a:rPr lang="en-GB" sz="2400" dirty="0" smtClean="0">
                <a:latin typeface="Comic Sans MS" pitchFamily="64" charset="0"/>
              </a:rPr>
              <a:t>(1270)</a:t>
            </a:r>
            <a:r>
              <a:rPr lang="en-GB" sz="2400" dirty="0" smtClean="0">
                <a:latin typeface="Symbol" pitchFamily="16" charset="2"/>
              </a:rPr>
              <a:t>K</a:t>
            </a:r>
            <a:r>
              <a:rPr lang="en-GB" sz="2400" dirty="0" smtClean="0">
                <a:latin typeface="Comic Sans MS" pitchFamily="64" charset="0"/>
              </a:rPr>
              <a:t>, </a:t>
            </a:r>
            <a:r>
              <a:rPr lang="en-GB" sz="2400" dirty="0">
                <a:latin typeface="Comic Sans MS" pitchFamily="64" charset="0"/>
              </a:rPr>
              <a:t>h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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588125" y="1155700"/>
            <a:ext cx="736600" cy="641350"/>
            <a:chOff x="4150" y="728"/>
            <a:chExt cx="464" cy="404"/>
          </a:xfrm>
        </p:grpSpPr>
        <p:sp>
          <p:nvSpPr>
            <p:cNvPr id="15380" name="AutoShape 20"/>
            <p:cNvSpPr>
              <a:spLocks noChangeArrowheads="1"/>
            </p:cNvSpPr>
            <p:nvPr/>
          </p:nvSpPr>
          <p:spPr bwMode="auto">
            <a:xfrm>
              <a:off x="4150" y="845"/>
              <a:ext cx="465" cy="288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lnSpc>
                  <a:spcPct val="90000"/>
                </a:lnSpc>
                <a:buClr>
                  <a:srgbClr val="FFFFFF"/>
                </a:buClr>
                <a:buSzPct val="100000"/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latin typeface="Comic Sans MS" pitchFamily="64" charset="0"/>
                </a:rPr>
                <a:t>L</a:t>
              </a:r>
              <a:r>
                <a:rPr lang="en-GB" sz="2400" baseline="-25000">
                  <a:solidFill>
                    <a:srgbClr val="660033"/>
                  </a:solidFill>
                  <a:latin typeface="Comic Sans MS" pitchFamily="64" charset="0"/>
                </a:rPr>
                <a:t>flux</a:t>
              </a:r>
            </a:p>
          </p:txBody>
        </p:sp>
        <p:sp>
          <p:nvSpPr>
            <p:cNvPr id="15381" name="Line 21"/>
            <p:cNvSpPr>
              <a:spLocks noChangeShapeType="1"/>
            </p:cNvSpPr>
            <p:nvPr/>
          </p:nvSpPr>
          <p:spPr bwMode="auto">
            <a:xfrm flipV="1">
              <a:off x="4160" y="727"/>
              <a:ext cx="1" cy="394"/>
            </a:xfrm>
            <a:prstGeom prst="line">
              <a:avLst/>
            </a:prstGeom>
            <a:noFill/>
            <a:ln w="5076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561263" y="525463"/>
            <a:ext cx="909637" cy="700087"/>
            <a:chOff x="4763" y="331"/>
            <a:chExt cx="573" cy="441"/>
          </a:xfrm>
        </p:grpSpPr>
        <p:sp>
          <p:nvSpPr>
            <p:cNvPr id="15383" name="AutoShape 23"/>
            <p:cNvSpPr>
              <a:spLocks noChangeArrowheads="1"/>
            </p:cNvSpPr>
            <p:nvPr/>
          </p:nvSpPr>
          <p:spPr bwMode="auto">
            <a:xfrm rot="20280000">
              <a:off x="4834" y="409"/>
              <a:ext cx="465" cy="287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lnSpc>
                  <a:spcPct val="90000"/>
                </a:lnSpc>
                <a:buClr>
                  <a:srgbClr val="FFFFFF"/>
                </a:buClr>
                <a:buSzPct val="100000"/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latin typeface="Comic Sans MS" pitchFamily="64" charset="0"/>
                </a:rPr>
                <a:t>L</a:t>
              </a:r>
              <a:r>
                <a:rPr lang="en-GB" sz="2400" baseline="-25000">
                  <a:solidFill>
                    <a:srgbClr val="660033"/>
                  </a:solidFill>
                  <a:latin typeface="Comic Sans MS" pitchFamily="64" charset="0"/>
                </a:rPr>
                <a:t>flux</a:t>
              </a:r>
            </a:p>
          </p:txBody>
        </p:sp>
        <p:sp>
          <p:nvSpPr>
            <p:cNvPr id="15384" name="Line 24"/>
            <p:cNvSpPr>
              <a:spLocks noChangeShapeType="1"/>
            </p:cNvSpPr>
            <p:nvPr/>
          </p:nvSpPr>
          <p:spPr bwMode="auto">
            <a:xfrm flipH="1" flipV="1">
              <a:off x="4762" y="394"/>
              <a:ext cx="150" cy="364"/>
            </a:xfrm>
            <a:prstGeom prst="line">
              <a:avLst/>
            </a:prstGeom>
            <a:noFill/>
            <a:ln w="5076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85" name="AutoShape 25"/>
          <p:cNvSpPr>
            <a:spLocks noChangeArrowheads="1"/>
          </p:cNvSpPr>
          <p:nvPr/>
        </p:nvSpPr>
        <p:spPr bwMode="auto">
          <a:xfrm>
            <a:off x="193674" y="1802046"/>
            <a:ext cx="4911725" cy="420688"/>
          </a:xfrm>
          <a:prstGeom prst="roundRect">
            <a:avLst>
              <a:gd name="adj" fmla="val 34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00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solidFill>
                  <a:srgbClr val="6600CC"/>
                </a:solidFill>
                <a:latin typeface="Comic Sans MS" pitchFamily="64" charset="0"/>
              </a:rPr>
              <a:t>Exotic Quantum Number Hybrids</a:t>
            </a:r>
          </a:p>
        </p:txBody>
      </p:sp>
      <p:sp>
        <p:nvSpPr>
          <p:cNvPr id="15386" name="Freeform 26"/>
          <p:cNvSpPr>
            <a:spLocks noChangeArrowheads="1"/>
          </p:cNvSpPr>
          <p:nvPr/>
        </p:nvSpPr>
        <p:spPr bwMode="auto">
          <a:xfrm>
            <a:off x="4858466" y="2401998"/>
            <a:ext cx="170040" cy="3708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3" y="717"/>
              </a:cxn>
              <a:cxn ang="0">
                <a:pos x="123" y="3586"/>
              </a:cxn>
              <a:cxn ang="0">
                <a:pos x="247" y="4303"/>
              </a:cxn>
              <a:cxn ang="0">
                <a:pos x="123" y="5021"/>
              </a:cxn>
              <a:cxn ang="0">
                <a:pos x="123" y="7890"/>
              </a:cxn>
              <a:cxn ang="0">
                <a:pos x="0" y="8607"/>
              </a:cxn>
            </a:cxnLst>
            <a:rect l="0" t="0" r="r" b="b"/>
            <a:pathLst>
              <a:path w="248" h="8608">
                <a:moveTo>
                  <a:pt x="0" y="0"/>
                </a:moveTo>
                <a:cubicBezTo>
                  <a:pt x="61" y="0"/>
                  <a:pt x="123" y="358"/>
                  <a:pt x="123" y="717"/>
                </a:cubicBezTo>
                <a:lnTo>
                  <a:pt x="123" y="3586"/>
                </a:lnTo>
                <a:cubicBezTo>
                  <a:pt x="123" y="3945"/>
                  <a:pt x="185" y="4303"/>
                  <a:pt x="247" y="4303"/>
                </a:cubicBezTo>
                <a:cubicBezTo>
                  <a:pt x="185" y="4303"/>
                  <a:pt x="123" y="4662"/>
                  <a:pt x="123" y="5021"/>
                </a:cubicBezTo>
                <a:lnTo>
                  <a:pt x="123" y="7890"/>
                </a:lnTo>
                <a:cubicBezTo>
                  <a:pt x="123" y="8249"/>
                  <a:pt x="61" y="8607"/>
                  <a:pt x="0" y="8607"/>
                </a:cubicBezTo>
              </a:path>
            </a:pathLst>
          </a:custGeom>
          <a:noFill/>
          <a:ln w="2556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7" name="AutoShape 27"/>
          <p:cNvSpPr>
            <a:spLocks noChangeArrowheads="1"/>
          </p:cNvSpPr>
          <p:nvPr/>
        </p:nvSpPr>
        <p:spPr bwMode="auto">
          <a:xfrm>
            <a:off x="5629835" y="2997745"/>
            <a:ext cx="2405063" cy="1150938"/>
          </a:xfrm>
          <a:prstGeom prst="roundRect">
            <a:avLst>
              <a:gd name="adj" fmla="val 13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Mass and model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dependent 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predictions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719138" y="51218"/>
            <a:ext cx="4724400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 anchorCtr="1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Hybrid Decays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5028506" y="4683167"/>
            <a:ext cx="40386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A50021"/>
                </a:solidFill>
              </a:rPr>
              <a:t>Populate final states with </a:t>
            </a:r>
            <a:endParaRPr lang="en-US" sz="2400" dirty="0" smtClean="0">
              <a:solidFill>
                <a:srgbClr val="A50021"/>
              </a:solidFill>
            </a:endParaRPr>
          </a:p>
          <a:p>
            <a:r>
              <a:rPr lang="en-US" sz="2400" dirty="0">
                <a:solidFill>
                  <a:srgbClr val="A50021"/>
                </a:solidFill>
                <a:latin typeface="cmmi10" pitchFamily="34" charset="0"/>
              </a:rPr>
              <a:t>π</a:t>
            </a:r>
            <a:r>
              <a:rPr lang="en-US" sz="2400" baseline="30000" dirty="0" smtClean="0">
                <a:solidFill>
                  <a:srgbClr val="A50021"/>
                </a:solidFill>
                <a:latin typeface="cmsy10" pitchFamily="32" charset="0"/>
              </a:rPr>
              <a:t>±</a:t>
            </a:r>
            <a:r>
              <a:rPr lang="en-US" sz="2400" dirty="0" smtClean="0">
                <a:solidFill>
                  <a:srgbClr val="A50021"/>
                </a:solidFill>
              </a:rPr>
              <a:t>,</a:t>
            </a:r>
            <a:r>
              <a:rPr lang="en-US" sz="2400" dirty="0">
                <a:solidFill>
                  <a:srgbClr val="A50021"/>
                </a:solidFill>
                <a:latin typeface="cmmi10" pitchFamily="34" charset="0"/>
              </a:rPr>
              <a:t>π</a:t>
            </a:r>
            <a:r>
              <a:rPr lang="en-US" sz="2400" baseline="30000" dirty="0" smtClean="0">
                <a:solidFill>
                  <a:srgbClr val="A50021"/>
                </a:solidFill>
                <a:latin typeface="cmmi10" pitchFamily="34" charset="0"/>
              </a:rPr>
              <a:t>0</a:t>
            </a:r>
            <a:r>
              <a:rPr lang="en-US" sz="2400" dirty="0">
                <a:solidFill>
                  <a:srgbClr val="A50021"/>
                </a:solidFill>
              </a:rPr>
              <a:t>,</a:t>
            </a:r>
            <a:r>
              <a:rPr lang="en-US" sz="2400" dirty="0" smtClean="0">
                <a:solidFill>
                  <a:srgbClr val="A50021"/>
                </a:solidFill>
              </a:rPr>
              <a:t>K</a:t>
            </a:r>
            <a:r>
              <a:rPr lang="en-US" sz="2400" baseline="30000" dirty="0">
                <a:solidFill>
                  <a:srgbClr val="A50021"/>
                </a:solidFill>
                <a:latin typeface="cmsy10" pitchFamily="32" charset="0"/>
              </a:rPr>
              <a:t>±</a:t>
            </a:r>
            <a:r>
              <a:rPr lang="en-US" sz="2400" dirty="0" smtClean="0">
                <a:solidFill>
                  <a:srgbClr val="A50021"/>
                </a:solidFill>
              </a:rPr>
              <a:t>,K</a:t>
            </a:r>
            <a:r>
              <a:rPr lang="en-US" sz="2400" baseline="30000" dirty="0" smtClean="0">
                <a:solidFill>
                  <a:srgbClr val="A50021"/>
                </a:solidFill>
              </a:rPr>
              <a:t>0</a:t>
            </a:r>
            <a:r>
              <a:rPr lang="en-US" sz="2400" dirty="0" smtClean="0">
                <a:solidFill>
                  <a:srgbClr val="A50021"/>
                </a:solidFill>
              </a:rPr>
              <a:t>,η,</a:t>
            </a:r>
            <a:r>
              <a:rPr lang="en-US" sz="2400" dirty="0" smtClean="0">
                <a:solidFill>
                  <a:srgbClr val="A50021"/>
                </a:solidFill>
                <a:latin typeface="cmmi10" pitchFamily="34" charset="0"/>
              </a:rPr>
              <a:t> </a:t>
            </a:r>
            <a:r>
              <a:rPr lang="en-US" sz="2400" dirty="0" smtClean="0">
                <a:solidFill>
                  <a:srgbClr val="A50021"/>
                </a:solidFill>
              </a:rPr>
              <a:t>(</a:t>
            </a:r>
            <a:r>
              <a:rPr lang="en-US" sz="2400" dirty="0" smtClean="0">
                <a:solidFill>
                  <a:srgbClr val="A50021"/>
                </a:solidFill>
                <a:latin typeface="cmmi10" pitchFamily="34" charset="0"/>
              </a:rPr>
              <a:t>photons</a:t>
            </a:r>
            <a:r>
              <a:rPr lang="en-US" sz="2400" dirty="0" smtClean="0">
                <a:solidFill>
                  <a:srgbClr val="A50021"/>
                </a:solidFill>
              </a:rPr>
              <a:t>)</a:t>
            </a:r>
            <a:endParaRPr lang="en-US" sz="2400" dirty="0">
              <a:solidFill>
                <a:srgbClr val="A5002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Hybrid Mesons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7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ydrogen_atom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11" y="1087765"/>
            <a:ext cx="2476500" cy="187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719" y="1840630"/>
            <a:ext cx="2118360" cy="2103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1838577"/>
            <a:ext cx="2381909" cy="20960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4505" y="3064770"/>
            <a:ext cx="336672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66FF"/>
                </a:solidFill>
              </a:rPr>
              <a:t>Atoms are electrically</a:t>
            </a:r>
          </a:p>
          <a:p>
            <a:r>
              <a:rPr lang="en-US" dirty="0" smtClean="0">
                <a:solidFill>
                  <a:srgbClr val="6666FF"/>
                </a:solidFill>
              </a:rPr>
              <a:t>neutral: a charge and </a:t>
            </a:r>
          </a:p>
          <a:p>
            <a:r>
              <a:rPr lang="en-US" dirty="0">
                <a:solidFill>
                  <a:srgbClr val="6666FF"/>
                </a:solidFill>
              </a:rPr>
              <a:t>a</a:t>
            </a:r>
            <a:r>
              <a:rPr lang="en-US" dirty="0" smtClean="0">
                <a:solidFill>
                  <a:srgbClr val="6666FF"/>
                </a:solidFill>
              </a:rPr>
              <a:t>n anti-charge ( + - ).</a:t>
            </a:r>
            <a:endParaRPr lang="en-US" dirty="0">
              <a:solidFill>
                <a:srgbClr val="6666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08542" y="750042"/>
            <a:ext cx="61354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rules that govern how the quarks </a:t>
            </a:r>
          </a:p>
          <a:p>
            <a:r>
              <a:rPr lang="en-US" dirty="0" smtClean="0"/>
              <a:t>froze out into hadrons are given by QCD.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72960" y="1779143"/>
            <a:ext cx="27001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660066"/>
                </a:solidFill>
              </a:rPr>
              <a:t>Quarks have color</a:t>
            </a:r>
          </a:p>
          <a:p>
            <a:r>
              <a:rPr lang="en-US" sz="2000" dirty="0" smtClean="0">
                <a:solidFill>
                  <a:srgbClr val="660066"/>
                </a:solidFill>
              </a:rPr>
              <a:t>charge: </a:t>
            </a:r>
            <a:r>
              <a:rPr lang="en-US" sz="2000" dirty="0" smtClean="0">
                <a:solidFill>
                  <a:srgbClr val="CC0000"/>
                </a:solidFill>
              </a:rPr>
              <a:t>red</a:t>
            </a:r>
            <a:r>
              <a:rPr lang="en-US" sz="2000" dirty="0" smtClean="0">
                <a:solidFill>
                  <a:srgbClr val="660066"/>
                </a:solidFill>
              </a:rPr>
              <a:t>, </a:t>
            </a:r>
            <a:r>
              <a:rPr lang="en-US" sz="2000" dirty="0" smtClean="0">
                <a:solidFill>
                  <a:srgbClr val="0000FF"/>
                </a:solidFill>
              </a:rPr>
              <a:t>blue</a:t>
            </a:r>
            <a:r>
              <a:rPr lang="en-US" sz="2000" dirty="0" smtClean="0">
                <a:solidFill>
                  <a:srgbClr val="660066"/>
                </a:solidFill>
              </a:rPr>
              <a:t> and</a:t>
            </a:r>
          </a:p>
          <a:p>
            <a:r>
              <a:rPr lang="en-US" sz="2000" dirty="0" smtClean="0">
                <a:solidFill>
                  <a:srgbClr val="008000"/>
                </a:solidFill>
              </a:rPr>
              <a:t>green</a:t>
            </a:r>
            <a:r>
              <a:rPr lang="en-US" sz="2000" dirty="0" smtClean="0">
                <a:solidFill>
                  <a:srgbClr val="660066"/>
                </a:solidFill>
              </a:rPr>
              <a:t>. Antiquarks</a:t>
            </a:r>
          </a:p>
          <a:p>
            <a:r>
              <a:rPr lang="en-US" sz="2000" dirty="0">
                <a:solidFill>
                  <a:srgbClr val="660066"/>
                </a:solidFill>
              </a:rPr>
              <a:t>h</a:t>
            </a:r>
            <a:r>
              <a:rPr lang="en-US" sz="2000" dirty="0" smtClean="0">
                <a:solidFill>
                  <a:srgbClr val="660066"/>
                </a:solidFill>
              </a:rPr>
              <a:t>ave anticolors: </a:t>
            </a:r>
          </a:p>
          <a:p>
            <a:r>
              <a:rPr lang="en-US" sz="2000" dirty="0">
                <a:solidFill>
                  <a:srgbClr val="66CCFF"/>
                </a:solidFill>
              </a:rPr>
              <a:t>c</a:t>
            </a:r>
            <a:r>
              <a:rPr lang="en-US" sz="2000" dirty="0" smtClean="0">
                <a:solidFill>
                  <a:srgbClr val="66CCFF"/>
                </a:solidFill>
              </a:rPr>
              <a:t>yan</a:t>
            </a:r>
            <a:r>
              <a:rPr lang="en-US" sz="2000" dirty="0" smtClean="0">
                <a:solidFill>
                  <a:srgbClr val="660066"/>
                </a:solidFill>
              </a:rPr>
              <a:t>, </a:t>
            </a:r>
            <a:r>
              <a:rPr lang="en-US" sz="2000" dirty="0" smtClean="0">
                <a:solidFill>
                  <a:srgbClr val="FFFF00"/>
                </a:solidFill>
              </a:rPr>
              <a:t>yellow</a:t>
            </a:r>
            <a:r>
              <a:rPr lang="en-US" sz="2000" dirty="0" smtClean="0">
                <a:solidFill>
                  <a:srgbClr val="660066"/>
                </a:solidFill>
              </a:rPr>
              <a:t> and </a:t>
            </a:r>
          </a:p>
          <a:p>
            <a:r>
              <a:rPr lang="en-US" sz="2000" dirty="0" smtClean="0">
                <a:solidFill>
                  <a:srgbClr val="CD24CE"/>
                </a:solidFill>
              </a:rPr>
              <a:t>magenta</a:t>
            </a:r>
            <a:r>
              <a:rPr lang="en-US" sz="2000" dirty="0" smtClean="0">
                <a:solidFill>
                  <a:srgbClr val="660066"/>
                </a:solidFill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73244" y="4247970"/>
            <a:ext cx="49926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660066"/>
                </a:solidFill>
              </a:rPr>
              <a:t>Hadrons are color neutral (white),</a:t>
            </a:r>
          </a:p>
          <a:p>
            <a:r>
              <a:rPr lang="en-US" sz="2000" dirty="0">
                <a:solidFill>
                  <a:srgbClr val="CC0000"/>
                </a:solidFill>
              </a:rPr>
              <a:t>r</a:t>
            </a:r>
            <a:r>
              <a:rPr lang="en-US" sz="2000" dirty="0" smtClean="0">
                <a:solidFill>
                  <a:srgbClr val="CC0000"/>
                </a:solidFill>
              </a:rPr>
              <a:t>ed</a:t>
            </a:r>
            <a:r>
              <a:rPr lang="en-US" sz="2000" dirty="0" smtClean="0">
                <a:solidFill>
                  <a:srgbClr val="660066"/>
                </a:solidFill>
              </a:rPr>
              <a:t>-</a:t>
            </a:r>
            <a:r>
              <a:rPr lang="en-US" sz="2000" dirty="0" smtClean="0">
                <a:solidFill>
                  <a:srgbClr val="66CCFF"/>
                </a:solidFill>
              </a:rPr>
              <a:t>cyan</a:t>
            </a:r>
            <a:r>
              <a:rPr lang="en-US" sz="2000" dirty="0" smtClean="0">
                <a:solidFill>
                  <a:srgbClr val="660066"/>
                </a:solidFill>
              </a:rPr>
              <a:t>, </a:t>
            </a:r>
            <a:r>
              <a:rPr lang="en-US" sz="2000" dirty="0" smtClean="0">
                <a:solidFill>
                  <a:srgbClr val="0000FF"/>
                </a:solidFill>
              </a:rPr>
              <a:t>blue</a:t>
            </a:r>
            <a:r>
              <a:rPr lang="en-US" sz="2000" dirty="0" smtClean="0">
                <a:solidFill>
                  <a:srgbClr val="660066"/>
                </a:solidFill>
              </a:rPr>
              <a:t>-</a:t>
            </a:r>
            <a:r>
              <a:rPr lang="en-US" sz="2000" dirty="0" smtClean="0">
                <a:solidFill>
                  <a:srgbClr val="FFFF00"/>
                </a:solidFill>
              </a:rPr>
              <a:t>yellow</a:t>
            </a:r>
            <a:r>
              <a:rPr lang="en-US" sz="2000" dirty="0" smtClean="0">
                <a:solidFill>
                  <a:srgbClr val="660066"/>
                </a:solidFill>
              </a:rPr>
              <a:t>, </a:t>
            </a:r>
            <a:r>
              <a:rPr lang="en-US" sz="2000" dirty="0" smtClean="0">
                <a:solidFill>
                  <a:srgbClr val="008000"/>
                </a:solidFill>
              </a:rPr>
              <a:t>green</a:t>
            </a:r>
            <a:r>
              <a:rPr lang="en-US" sz="2000" dirty="0" smtClean="0">
                <a:solidFill>
                  <a:srgbClr val="660066"/>
                </a:solidFill>
              </a:rPr>
              <a:t>-</a:t>
            </a:r>
            <a:r>
              <a:rPr lang="en-US" sz="2000" dirty="0" smtClean="0">
                <a:solidFill>
                  <a:srgbClr val="CD24CE"/>
                </a:solidFill>
              </a:rPr>
              <a:t>magenta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>
                <a:solidFill>
                  <a:srgbClr val="660066"/>
                </a:solidFill>
              </a:rPr>
              <a:t>o</a:t>
            </a:r>
            <a:r>
              <a:rPr lang="en-US" sz="2000" dirty="0" smtClean="0">
                <a:solidFill>
                  <a:srgbClr val="660066"/>
                </a:solidFill>
              </a:rPr>
              <a:t>r </a:t>
            </a:r>
            <a:r>
              <a:rPr lang="en-US" sz="2000" dirty="0" smtClean="0">
                <a:solidFill>
                  <a:srgbClr val="FF0000"/>
                </a:solidFill>
              </a:rPr>
              <a:t>red</a:t>
            </a:r>
            <a:r>
              <a:rPr lang="en-US" sz="2000" dirty="0" smtClean="0">
                <a:solidFill>
                  <a:srgbClr val="660066"/>
                </a:solidFill>
              </a:rPr>
              <a:t>-</a:t>
            </a:r>
            <a:r>
              <a:rPr lang="en-US" sz="2000" dirty="0" smtClean="0">
                <a:solidFill>
                  <a:srgbClr val="0000FF"/>
                </a:solidFill>
              </a:rPr>
              <a:t>blue</a:t>
            </a:r>
            <a:r>
              <a:rPr lang="en-US" sz="2000" dirty="0" smtClean="0">
                <a:solidFill>
                  <a:srgbClr val="660066"/>
                </a:solidFill>
              </a:rPr>
              <a:t>-</a:t>
            </a:r>
            <a:r>
              <a:rPr lang="en-US" sz="2000" dirty="0" smtClean="0">
                <a:solidFill>
                  <a:srgbClr val="008000"/>
                </a:solidFill>
              </a:rPr>
              <a:t>green</a:t>
            </a:r>
            <a:r>
              <a:rPr lang="en-US" sz="2000" dirty="0" smtClean="0">
                <a:solidFill>
                  <a:srgbClr val="660066"/>
                </a:solidFill>
              </a:rPr>
              <a:t>, </a:t>
            </a:r>
            <a:r>
              <a:rPr lang="en-US" sz="2000" dirty="0" smtClean="0">
                <a:solidFill>
                  <a:srgbClr val="66CCFF"/>
                </a:solidFill>
              </a:rPr>
              <a:t>cyan</a:t>
            </a:r>
            <a:r>
              <a:rPr lang="en-US" sz="2000" dirty="0" smtClean="0">
                <a:solidFill>
                  <a:srgbClr val="660066"/>
                </a:solidFill>
              </a:rPr>
              <a:t>-</a:t>
            </a:r>
            <a:r>
              <a:rPr lang="en-US" sz="2000" dirty="0" smtClean="0">
                <a:solidFill>
                  <a:srgbClr val="FFFF00"/>
                </a:solidFill>
              </a:rPr>
              <a:t>yellow</a:t>
            </a:r>
            <a:r>
              <a:rPr lang="en-US" sz="2000" dirty="0" smtClean="0">
                <a:solidFill>
                  <a:srgbClr val="660066"/>
                </a:solidFill>
              </a:rPr>
              <a:t>-</a:t>
            </a:r>
            <a:r>
              <a:rPr lang="en-US" sz="2000" dirty="0" smtClean="0">
                <a:solidFill>
                  <a:srgbClr val="CD24CE"/>
                </a:solidFill>
              </a:rPr>
              <a:t>magenta</a:t>
            </a:r>
            <a:r>
              <a:rPr lang="en-US" sz="2000" dirty="0" smtClean="0">
                <a:solidFill>
                  <a:srgbClr val="660066"/>
                </a:solidFill>
              </a:rPr>
              <a:t>.</a:t>
            </a:r>
            <a:endParaRPr lang="en-US" sz="2000" dirty="0">
              <a:solidFill>
                <a:srgbClr val="660066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63" y="4833579"/>
            <a:ext cx="1333500" cy="13106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1902" y="4866146"/>
            <a:ext cx="1333500" cy="131064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0" y="0"/>
            <a:ext cx="6495839" cy="8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Quantum Chromo Dynamics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6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299200" y="625475"/>
            <a:ext cx="2389188" cy="1658938"/>
            <a:chOff x="3968" y="394"/>
            <a:chExt cx="1505" cy="1045"/>
          </a:xfrm>
        </p:grpSpPr>
        <p:sp>
          <p:nvSpPr>
            <p:cNvPr id="15366" name="Line 6"/>
            <p:cNvSpPr>
              <a:spLocks noChangeShapeType="1"/>
            </p:cNvSpPr>
            <p:nvPr/>
          </p:nvSpPr>
          <p:spPr bwMode="auto">
            <a:xfrm>
              <a:off x="4064" y="680"/>
              <a:ext cx="624" cy="1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Line 7"/>
            <p:cNvSpPr>
              <a:spLocks noChangeShapeType="1"/>
            </p:cNvSpPr>
            <p:nvPr/>
          </p:nvSpPr>
          <p:spPr bwMode="auto">
            <a:xfrm>
              <a:off x="4064" y="1160"/>
              <a:ext cx="624" cy="1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Line 8"/>
            <p:cNvSpPr>
              <a:spLocks noChangeShapeType="1"/>
            </p:cNvSpPr>
            <p:nvPr/>
          </p:nvSpPr>
          <p:spPr bwMode="auto">
            <a:xfrm flipV="1">
              <a:off x="4688" y="439"/>
              <a:ext cx="672" cy="242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>
              <a:off x="4688" y="1160"/>
              <a:ext cx="672" cy="240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>
              <a:off x="5024" y="776"/>
              <a:ext cx="1" cy="288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>
              <a:off x="5024" y="1064"/>
              <a:ext cx="384" cy="144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>
              <a:off x="5072" y="776"/>
              <a:ext cx="1" cy="1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 flipV="1">
              <a:off x="5024" y="631"/>
              <a:ext cx="384" cy="146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3968" y="632"/>
              <a:ext cx="96" cy="624"/>
            </a:xfrm>
            <a:prstGeom prst="ellipse">
              <a:avLst/>
            </a:prstGeom>
            <a:solidFill>
              <a:srgbClr val="0088E4"/>
            </a:solidFill>
            <a:ln w="25560">
              <a:solidFill>
                <a:srgbClr val="008A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 rot="1200000">
              <a:off x="5361" y="1159"/>
              <a:ext cx="96" cy="288"/>
            </a:xfrm>
            <a:prstGeom prst="ellipse">
              <a:avLst/>
            </a:prstGeom>
            <a:solidFill>
              <a:srgbClr val="0088E4"/>
            </a:solidFill>
            <a:ln w="25560">
              <a:solidFill>
                <a:srgbClr val="008A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 rot="20940000">
              <a:off x="5359" y="393"/>
              <a:ext cx="96" cy="288"/>
            </a:xfrm>
            <a:prstGeom prst="ellipse">
              <a:avLst/>
            </a:prstGeom>
            <a:solidFill>
              <a:srgbClr val="0088E4"/>
            </a:solidFill>
            <a:ln w="25560">
              <a:solidFill>
                <a:srgbClr val="008A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7" name="AutoShape 17"/>
          <p:cNvSpPr>
            <a:spLocks noChangeArrowheads="1"/>
          </p:cNvSpPr>
          <p:nvPr/>
        </p:nvSpPr>
        <p:spPr bwMode="auto">
          <a:xfrm>
            <a:off x="77787" y="651108"/>
            <a:ext cx="5138738" cy="1150938"/>
          </a:xfrm>
          <a:prstGeom prst="roundRect">
            <a:avLst>
              <a:gd name="adj" fmla="val 13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66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solidFill>
                  <a:srgbClr val="000066"/>
                </a:solidFill>
                <a:latin typeface="Comic Sans MS" pitchFamily="64" charset="0"/>
              </a:rPr>
              <a:t>The angular momentum in the flux </a:t>
            </a:r>
          </a:p>
          <a:p>
            <a:pPr eaLnBrk="0" hangingPunct="0">
              <a:buClr>
                <a:srgbClr val="FF66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solidFill>
                  <a:srgbClr val="000066"/>
                </a:solidFill>
                <a:latin typeface="Comic Sans MS" pitchFamily="64" charset="0"/>
              </a:rPr>
              <a:t>tube stays in one of the daughter </a:t>
            </a:r>
          </a:p>
          <a:p>
            <a:pPr eaLnBrk="0" hangingPunct="0">
              <a:buClr>
                <a:srgbClr val="FF66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solidFill>
                  <a:srgbClr val="000066"/>
                </a:solidFill>
                <a:latin typeface="Comic Sans MS" pitchFamily="64" charset="0"/>
              </a:rPr>
              <a:t>mesons (an  (L=1) and (L=0) meson).</a:t>
            </a:r>
          </a:p>
        </p:txBody>
      </p:sp>
      <p:sp>
        <p:nvSpPr>
          <p:cNvPr id="15378" name="AutoShape 18"/>
          <p:cNvSpPr>
            <a:spLocks noChangeArrowheads="1"/>
          </p:cNvSpPr>
          <p:nvPr/>
        </p:nvSpPr>
        <p:spPr bwMode="auto">
          <a:xfrm>
            <a:off x="193674" y="2218699"/>
            <a:ext cx="4915075" cy="4157164"/>
          </a:xfrm>
          <a:prstGeom prst="roundRect">
            <a:avLst>
              <a:gd name="adj" fmla="val 51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Symbol" pitchFamily="16" charset="2"/>
              </a:rPr>
              <a:t></a:t>
            </a:r>
            <a:r>
              <a:rPr lang="en-GB" sz="2400" dirty="0">
                <a:solidFill>
                  <a:srgbClr val="FF0000"/>
                </a:solidFill>
                <a:latin typeface="Comic Sans MS" pitchFamily="64" charset="0"/>
              </a:rPr>
              <a:t>b</a:t>
            </a:r>
            <a:r>
              <a:rPr lang="en-GB" sz="2400" baseline="-25000" dirty="0">
                <a:solidFill>
                  <a:srgbClr val="FF0000"/>
                </a:solidFill>
                <a:latin typeface="Comic Sans MS" pitchFamily="64" charset="0"/>
              </a:rPr>
              <a:t>1 </a:t>
            </a:r>
            <a:r>
              <a:rPr lang="en-GB" sz="2400" dirty="0">
                <a:latin typeface="Comic Sans MS" pitchFamily="64" charset="0"/>
              </a:rPr>
              <a:t>, </a:t>
            </a:r>
            <a:r>
              <a:rPr lang="en-GB" sz="2400" dirty="0">
                <a:solidFill>
                  <a:srgbClr val="FF0000"/>
                </a:solidFill>
                <a:latin typeface="Symbol" pitchFamily="16" charset="2"/>
              </a:rPr>
              <a:t></a:t>
            </a:r>
            <a:r>
              <a:rPr lang="en-GB" sz="2400" dirty="0">
                <a:solidFill>
                  <a:srgbClr val="FF0000"/>
                </a:solidFill>
                <a:latin typeface="Comic Sans MS" pitchFamily="64" charset="0"/>
              </a:rPr>
              <a:t>f</a:t>
            </a:r>
            <a:r>
              <a:rPr lang="en-GB" sz="2400" baseline="-25000" dirty="0">
                <a:solidFill>
                  <a:srgbClr val="FF0000"/>
                </a:solidFill>
                <a:latin typeface="Comic Sans MS" pitchFamily="64" charset="0"/>
              </a:rPr>
              <a:t>1 </a:t>
            </a:r>
            <a:r>
              <a:rPr lang="en-GB" sz="2400" dirty="0">
                <a:latin typeface="Comic Sans MS" pitchFamily="64" charset="0"/>
              </a:rPr>
              <a:t>, </a:t>
            </a:r>
            <a:r>
              <a:rPr lang="en-GB" sz="2400" dirty="0">
                <a:solidFill>
                  <a:srgbClr val="FF0000"/>
                </a:solidFill>
                <a:latin typeface="Symbol" pitchFamily="16" charset="2"/>
              </a:rPr>
              <a:t></a:t>
            </a:r>
            <a:r>
              <a:rPr lang="en-GB" sz="2400" dirty="0">
                <a:latin typeface="Comic Sans MS" pitchFamily="64" charset="0"/>
              </a:rPr>
              <a:t> , </a:t>
            </a:r>
            <a:r>
              <a:rPr lang="en-GB" sz="2400" dirty="0">
                <a:latin typeface="Symbol" pitchFamily="16" charset="2"/>
              </a:rPr>
              <a:t></a:t>
            </a:r>
            <a:r>
              <a:rPr lang="en-GB" sz="2400" dirty="0">
                <a:latin typeface="Comic Sans MS" pitchFamily="64" charset="0"/>
              </a:rPr>
              <a:t>a</a:t>
            </a:r>
            <a:r>
              <a:rPr lang="en-GB" sz="2400" baseline="-25000" dirty="0">
                <a:latin typeface="Comic Sans MS" pitchFamily="64" charset="0"/>
              </a:rPr>
              <a:t>1 </a:t>
            </a:r>
            <a:endParaRPr lang="en-GB" sz="2400" dirty="0">
              <a:latin typeface="Comic Sans MS" pitchFamily="64" charset="0"/>
            </a:endParaRP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Symbol" pitchFamily="16" charset="2"/>
              </a:rPr>
              <a:t>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</a:t>
            </a:r>
            <a:r>
              <a:rPr lang="en-GB" sz="2400" dirty="0">
                <a:latin typeface="Comic Sans MS" pitchFamily="64" charset="0"/>
              </a:rPr>
              <a:t>(1300)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, a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     </a:t>
            </a:r>
            <a:endParaRPr lang="en-GB" sz="2400" dirty="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latin typeface="Symbol" pitchFamily="16" charset="2"/>
              </a:rPr>
              <a:t>’</a:t>
            </a:r>
            <a:r>
              <a:rPr lang="en-GB" sz="2400" baseline="-25000" dirty="0" smtClean="0">
                <a:latin typeface="Comic Sans MS" pitchFamily="64" charset="0"/>
              </a:rPr>
              <a:t>1</a:t>
            </a:r>
            <a:r>
              <a:rPr lang="en-GB" sz="2400" dirty="0" smtClean="0">
                <a:latin typeface="Symbol" pitchFamily="16" charset="2"/>
              </a:rPr>
              <a:t></a:t>
            </a:r>
            <a:r>
              <a:rPr lang="en-GB" sz="2400" dirty="0" smtClean="0">
                <a:solidFill>
                  <a:srgbClr val="FF0000"/>
                </a:solidFill>
                <a:latin typeface="Symbol" pitchFamily="16" charset="2"/>
              </a:rPr>
              <a:t>K</a:t>
            </a:r>
            <a:r>
              <a:rPr lang="en-GB" sz="2400" baseline="-25000" dirty="0" smtClean="0">
                <a:solidFill>
                  <a:srgbClr val="FF0000"/>
                </a:solidFill>
                <a:latin typeface="Symbol" pitchFamily="16" charset="2"/>
              </a:rPr>
              <a:t>1</a:t>
            </a:r>
            <a:r>
              <a:rPr lang="en-GB" sz="2400" dirty="0" smtClean="0">
                <a:solidFill>
                  <a:srgbClr val="FF0000"/>
                </a:solidFill>
                <a:latin typeface="Symbol" pitchFamily="16" charset="2"/>
              </a:rPr>
              <a:t>(1270)K</a:t>
            </a:r>
            <a:r>
              <a:rPr lang="en-GB" sz="2400" dirty="0" smtClean="0">
                <a:latin typeface="Comic Sans MS" pitchFamily="64" charset="0"/>
              </a:rPr>
              <a:t>, </a:t>
            </a:r>
            <a:r>
              <a:rPr lang="en-GB" sz="2400" dirty="0">
                <a:solidFill>
                  <a:srgbClr val="FF0000"/>
                </a:solidFill>
                <a:latin typeface="Symbol" pitchFamily="16" charset="2"/>
              </a:rPr>
              <a:t>K</a:t>
            </a:r>
            <a:r>
              <a:rPr lang="en-GB" sz="2400" baseline="-25000" dirty="0">
                <a:solidFill>
                  <a:srgbClr val="FF0000"/>
                </a:solidFill>
                <a:latin typeface="Symbol" pitchFamily="16" charset="2"/>
              </a:rPr>
              <a:t>1</a:t>
            </a:r>
            <a:r>
              <a:rPr lang="en-GB" sz="2400" dirty="0">
                <a:solidFill>
                  <a:srgbClr val="FF0000"/>
                </a:solidFill>
                <a:latin typeface="Symbol" pitchFamily="16" charset="2"/>
              </a:rPr>
              <a:t>(1270)K</a:t>
            </a:r>
            <a:r>
              <a:rPr lang="en-GB" sz="2400" dirty="0">
                <a:solidFill>
                  <a:srgbClr val="FF0000"/>
                </a:solidFill>
                <a:latin typeface="Comic Sans MS" pitchFamily="64" charset="0"/>
              </a:rPr>
              <a:t> </a:t>
            </a:r>
            <a:r>
              <a:rPr lang="en-GB" sz="2400" dirty="0" smtClean="0">
                <a:latin typeface="Comic Sans MS" pitchFamily="64" charset="0"/>
              </a:rPr>
              <a:t>,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4" charset="0"/>
              </a:rPr>
              <a:t>K</a:t>
            </a:r>
            <a:r>
              <a:rPr lang="en-GB" sz="2400" baseline="30000" dirty="0" smtClean="0">
                <a:solidFill>
                  <a:srgbClr val="FF0000"/>
                </a:solidFill>
                <a:latin typeface="Comic Sans MS" pitchFamily="64" charset="0"/>
              </a:rPr>
              <a:t>*</a:t>
            </a:r>
            <a:r>
              <a:rPr lang="en-GB" sz="2400" dirty="0">
                <a:solidFill>
                  <a:srgbClr val="FF0000"/>
                </a:solidFill>
                <a:latin typeface="Symbol" pitchFamily="16" charset="2"/>
              </a:rPr>
              <a:t>K</a:t>
            </a:r>
            <a:r>
              <a:rPr lang="en-GB" sz="2400" dirty="0" smtClean="0">
                <a:latin typeface="Comic Sans MS" pitchFamily="64" charset="0"/>
              </a:rPr>
              <a:t> </a:t>
            </a: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b</a:t>
            </a:r>
            <a:r>
              <a:rPr lang="en-GB" sz="2400" baseline="-25000" dirty="0">
                <a:latin typeface="Comic Sans MS" pitchFamily="64" charset="0"/>
              </a:rPr>
              <a:t>2 </a:t>
            </a:r>
            <a:r>
              <a:rPr lang="en-GB" sz="2400" dirty="0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a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, h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</a:t>
            </a:r>
            <a:r>
              <a:rPr lang="en-GB" sz="2400" dirty="0">
                <a:latin typeface="Comic Sans MS" pitchFamily="64" charset="0"/>
              </a:rPr>
              <a:t>, </a:t>
            </a:r>
            <a:r>
              <a:rPr lang="en-GB" sz="2400" dirty="0">
                <a:solidFill>
                  <a:srgbClr val="FF0000"/>
                </a:solidFill>
                <a:latin typeface="Symbol" pitchFamily="16" charset="2"/>
              </a:rPr>
              <a:t></a:t>
            </a:r>
            <a:r>
              <a:rPr lang="en-GB" sz="2400" dirty="0">
                <a:latin typeface="Symbol" pitchFamily="16" charset="2"/>
              </a:rPr>
              <a:t></a:t>
            </a:r>
            <a:r>
              <a:rPr lang="en-GB" sz="2400" dirty="0">
                <a:solidFill>
                  <a:srgbClr val="FF0000"/>
                </a:solidFill>
                <a:latin typeface="Comic Sans MS" pitchFamily="64" charset="0"/>
              </a:rPr>
              <a:t>a</a:t>
            </a:r>
            <a:r>
              <a:rPr lang="en-GB" sz="2400" baseline="-25000" dirty="0">
                <a:solidFill>
                  <a:srgbClr val="FF0000"/>
                </a:solidFill>
                <a:latin typeface="Comic Sans MS" pitchFamily="64" charset="0"/>
              </a:rPr>
              <a:t>2</a:t>
            </a:r>
            <a:r>
              <a:rPr lang="en-GB" sz="2400" dirty="0">
                <a:solidFill>
                  <a:srgbClr val="FF0000"/>
                </a:solidFill>
                <a:latin typeface="Symbol" pitchFamily="16" charset="2"/>
              </a:rPr>
              <a:t></a:t>
            </a:r>
            <a:r>
              <a:rPr lang="en-GB" sz="2400" dirty="0">
                <a:latin typeface="Symbol" pitchFamily="16" charset="2"/>
              </a:rPr>
              <a:t>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h</a:t>
            </a:r>
            <a:r>
              <a:rPr lang="en-GB" sz="2400" baseline="-25000" dirty="0">
                <a:latin typeface="Comic Sans MS" pitchFamily="64" charset="0"/>
              </a:rPr>
              <a:t>2 </a:t>
            </a:r>
            <a:r>
              <a:rPr lang="en-GB" sz="2400" dirty="0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Comic Sans MS" pitchFamily="64" charset="0"/>
              </a:rPr>
              <a:t>b</a:t>
            </a:r>
            <a:r>
              <a:rPr lang="en-GB" sz="2400" baseline="-25000" dirty="0">
                <a:solidFill>
                  <a:srgbClr val="FF0000"/>
                </a:solidFill>
                <a:latin typeface="Comic Sans MS" pitchFamily="64" charset="0"/>
              </a:rPr>
              <a:t>1</a:t>
            </a:r>
            <a:r>
              <a:rPr lang="en-GB" sz="2400" dirty="0">
                <a:solidFill>
                  <a:srgbClr val="FF0000"/>
                </a:solidFill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, </a:t>
            </a:r>
            <a:r>
              <a:rPr lang="en-GB" sz="2400" dirty="0">
                <a:solidFill>
                  <a:srgbClr val="FF0000"/>
                </a:solidFill>
                <a:latin typeface="Symbol" pitchFamily="16" charset="2"/>
              </a:rPr>
              <a:t></a:t>
            </a:r>
            <a:r>
              <a:rPr lang="en-GB" sz="2400" dirty="0">
                <a:latin typeface="Symbol" pitchFamily="16" charset="2"/>
              </a:rPr>
              <a:t></a:t>
            </a:r>
            <a:r>
              <a:rPr lang="en-GB" sz="2400" dirty="0">
                <a:solidFill>
                  <a:srgbClr val="FF0000"/>
                </a:solidFill>
                <a:latin typeface="Symbol" pitchFamily="16" charset="2"/>
              </a:rPr>
              <a:t></a:t>
            </a:r>
            <a:r>
              <a:rPr lang="en-GB" sz="2400" dirty="0">
                <a:latin typeface="Symbol" pitchFamily="16" charset="2"/>
              </a:rPr>
              <a:t></a:t>
            </a:r>
          </a:p>
          <a:p>
            <a:pPr eaLnBrk="0" hangingPunct="0">
              <a:buClr>
                <a:srgbClr val="FFFFFF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h</a:t>
            </a:r>
            <a:r>
              <a:rPr lang="en-GB" sz="2400" dirty="0" smtClean="0">
                <a:latin typeface="Comic Sans MS" pitchFamily="64" charset="0"/>
              </a:rPr>
              <a:t>’</a:t>
            </a:r>
            <a:r>
              <a:rPr lang="en-GB" sz="2400" baseline="-25000" dirty="0" smtClean="0">
                <a:latin typeface="Comic Sans MS" pitchFamily="64" charset="0"/>
              </a:rPr>
              <a:t>2 </a:t>
            </a:r>
            <a:r>
              <a:rPr lang="en-GB" sz="2400" dirty="0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Symbol" pitchFamily="16" charset="2"/>
              </a:rPr>
              <a:t>K</a:t>
            </a:r>
            <a:r>
              <a:rPr lang="en-GB" sz="2400" baseline="-25000" dirty="0">
                <a:solidFill>
                  <a:srgbClr val="FF0000"/>
                </a:solidFill>
                <a:latin typeface="Symbol" pitchFamily="16" charset="2"/>
              </a:rPr>
              <a:t>1</a:t>
            </a:r>
            <a:r>
              <a:rPr lang="en-GB" sz="2400" dirty="0">
                <a:solidFill>
                  <a:srgbClr val="FF0000"/>
                </a:solidFill>
                <a:latin typeface="Symbol" pitchFamily="16" charset="2"/>
              </a:rPr>
              <a:t>(1270)K</a:t>
            </a:r>
            <a:r>
              <a:rPr lang="en-GB" sz="2400" dirty="0">
                <a:latin typeface="Comic Sans MS" pitchFamily="64" charset="0"/>
              </a:rPr>
              <a:t>, </a:t>
            </a:r>
            <a:r>
              <a:rPr lang="en-GB" sz="2400" dirty="0">
                <a:solidFill>
                  <a:srgbClr val="FF0000"/>
                </a:solidFill>
                <a:latin typeface="Symbol" pitchFamily="16" charset="2"/>
              </a:rPr>
              <a:t>K</a:t>
            </a:r>
            <a:r>
              <a:rPr lang="en-GB" sz="2400" baseline="-25000" dirty="0">
                <a:solidFill>
                  <a:srgbClr val="FF0000"/>
                </a:solidFill>
                <a:latin typeface="Symbol" pitchFamily="16" charset="2"/>
              </a:rPr>
              <a:t>1</a:t>
            </a:r>
            <a:r>
              <a:rPr lang="en-GB" sz="2400" dirty="0">
                <a:solidFill>
                  <a:srgbClr val="FF0000"/>
                </a:solidFill>
                <a:latin typeface="Symbol" pitchFamily="16" charset="2"/>
              </a:rPr>
              <a:t>(1270)</a:t>
            </a:r>
            <a:r>
              <a:rPr lang="en-GB" sz="2400" dirty="0" smtClean="0">
                <a:solidFill>
                  <a:srgbClr val="FF0000"/>
                </a:solidFill>
                <a:latin typeface="Symbol" pitchFamily="16" charset="2"/>
              </a:rPr>
              <a:t>K</a:t>
            </a:r>
            <a:r>
              <a:rPr lang="en-GB" sz="2400" dirty="0" smtClean="0">
                <a:latin typeface="Comic Sans MS" pitchFamily="64" charset="0"/>
              </a:rPr>
              <a:t>,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4" charset="0"/>
              </a:rPr>
              <a:t>K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4" charset="0"/>
              </a:rPr>
              <a:t>2</a:t>
            </a:r>
            <a:r>
              <a:rPr lang="en-GB" sz="2400" baseline="30000" dirty="0" smtClean="0">
                <a:solidFill>
                  <a:srgbClr val="FF0000"/>
                </a:solidFill>
                <a:latin typeface="Comic Sans MS" pitchFamily="64" charset="0"/>
              </a:rPr>
              <a:t>*</a:t>
            </a:r>
            <a:r>
              <a:rPr lang="en-GB" sz="2400" dirty="0">
                <a:solidFill>
                  <a:srgbClr val="FF0000"/>
                </a:solidFill>
                <a:latin typeface="Symbol" pitchFamily="16" charset="2"/>
              </a:rPr>
              <a:t>K</a:t>
            </a:r>
            <a:r>
              <a:rPr lang="en-GB" sz="2400" dirty="0">
                <a:latin typeface="Comic Sans MS" pitchFamily="64" charset="0"/>
              </a:rPr>
              <a:t> </a:t>
            </a: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latin typeface="Symbol" pitchFamily="16" charset="2"/>
              </a:rPr>
              <a:t></a:t>
            </a:r>
            <a:endParaRPr lang="en-GB" sz="2400" dirty="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b</a:t>
            </a:r>
            <a:r>
              <a:rPr lang="en-GB" sz="2400" baseline="-25000" dirty="0">
                <a:latin typeface="Comic Sans MS" pitchFamily="64" charset="0"/>
              </a:rPr>
              <a:t>0 </a:t>
            </a:r>
            <a:r>
              <a:rPr lang="en-GB" sz="2400" dirty="0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(1300)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, h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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h</a:t>
            </a:r>
            <a:r>
              <a:rPr lang="en-GB" sz="2400" baseline="-25000" dirty="0">
                <a:latin typeface="Comic Sans MS" pitchFamily="64" charset="0"/>
              </a:rPr>
              <a:t>0 </a:t>
            </a:r>
            <a:r>
              <a:rPr lang="en-GB" sz="2400" dirty="0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Comic Sans MS" pitchFamily="64" charset="0"/>
              </a:rPr>
              <a:t>b</a:t>
            </a:r>
            <a:r>
              <a:rPr lang="en-GB" sz="2400" baseline="-25000" dirty="0">
                <a:solidFill>
                  <a:srgbClr val="FF0000"/>
                </a:solidFill>
                <a:latin typeface="Comic Sans MS" pitchFamily="64" charset="0"/>
              </a:rPr>
              <a:t>1</a:t>
            </a:r>
            <a:r>
              <a:rPr lang="en-GB" sz="2400" dirty="0">
                <a:solidFill>
                  <a:srgbClr val="FF0000"/>
                </a:solidFill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, h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</a:t>
            </a:r>
            <a:r>
              <a:rPr lang="en-GB" sz="2400" dirty="0" smtClean="0">
                <a:latin typeface="Symbol" pitchFamily="16" charset="2"/>
              </a:rPr>
              <a:t>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h</a:t>
            </a:r>
            <a:r>
              <a:rPr lang="en-GB" sz="2400" dirty="0" smtClean="0">
                <a:latin typeface="Comic Sans MS" pitchFamily="64" charset="0"/>
              </a:rPr>
              <a:t>’</a:t>
            </a:r>
            <a:r>
              <a:rPr lang="en-GB" sz="2400" baseline="-25000" dirty="0" smtClean="0">
                <a:latin typeface="Comic Sans MS" pitchFamily="64" charset="0"/>
              </a:rPr>
              <a:t>0 </a:t>
            </a:r>
            <a:r>
              <a:rPr lang="en-GB" sz="2400" dirty="0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</a:t>
            </a:r>
            <a:r>
              <a:rPr lang="en-GB" sz="2400" dirty="0" smtClean="0">
                <a:latin typeface="Symbol" pitchFamily="16" charset="2"/>
              </a:rPr>
              <a:t>K(1460)K</a:t>
            </a:r>
            <a:r>
              <a:rPr lang="en-GB" sz="2400" dirty="0" smtClean="0">
                <a:latin typeface="Comic Sans MS" pitchFamily="64" charset="0"/>
              </a:rPr>
              <a:t> </a:t>
            </a:r>
            <a:r>
              <a:rPr lang="en-GB" sz="2400" dirty="0">
                <a:latin typeface="Comic Sans MS" pitchFamily="64" charset="0"/>
              </a:rPr>
              <a:t>,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4" charset="0"/>
              </a:rPr>
              <a:t>K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4" charset="0"/>
              </a:rPr>
              <a:t>1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4" charset="0"/>
              </a:rPr>
              <a:t>(1270)</a:t>
            </a:r>
            <a:r>
              <a:rPr lang="en-GB" sz="2400" dirty="0" smtClean="0">
                <a:solidFill>
                  <a:srgbClr val="FF0000"/>
                </a:solidFill>
                <a:latin typeface="Symbol" pitchFamily="16" charset="2"/>
              </a:rPr>
              <a:t>K</a:t>
            </a:r>
            <a:r>
              <a:rPr lang="en-GB" sz="2400" dirty="0" smtClean="0">
                <a:latin typeface="Comic Sans MS" pitchFamily="64" charset="0"/>
              </a:rPr>
              <a:t>, </a:t>
            </a:r>
            <a:r>
              <a:rPr lang="en-GB" sz="2400" dirty="0">
                <a:latin typeface="Comic Sans MS" pitchFamily="64" charset="0"/>
              </a:rPr>
              <a:t>h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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588125" y="1155700"/>
            <a:ext cx="736600" cy="641350"/>
            <a:chOff x="4150" y="728"/>
            <a:chExt cx="464" cy="404"/>
          </a:xfrm>
        </p:grpSpPr>
        <p:sp>
          <p:nvSpPr>
            <p:cNvPr id="15380" name="AutoShape 20"/>
            <p:cNvSpPr>
              <a:spLocks noChangeArrowheads="1"/>
            </p:cNvSpPr>
            <p:nvPr/>
          </p:nvSpPr>
          <p:spPr bwMode="auto">
            <a:xfrm>
              <a:off x="4150" y="845"/>
              <a:ext cx="465" cy="288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lnSpc>
                  <a:spcPct val="90000"/>
                </a:lnSpc>
                <a:buClr>
                  <a:srgbClr val="FFFFFF"/>
                </a:buClr>
                <a:buSzPct val="100000"/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latin typeface="Comic Sans MS" pitchFamily="64" charset="0"/>
                </a:rPr>
                <a:t>L</a:t>
              </a:r>
              <a:r>
                <a:rPr lang="en-GB" sz="2400" baseline="-25000">
                  <a:solidFill>
                    <a:srgbClr val="660033"/>
                  </a:solidFill>
                  <a:latin typeface="Comic Sans MS" pitchFamily="64" charset="0"/>
                </a:rPr>
                <a:t>flux</a:t>
              </a:r>
            </a:p>
          </p:txBody>
        </p:sp>
        <p:sp>
          <p:nvSpPr>
            <p:cNvPr id="15381" name="Line 21"/>
            <p:cNvSpPr>
              <a:spLocks noChangeShapeType="1"/>
            </p:cNvSpPr>
            <p:nvPr/>
          </p:nvSpPr>
          <p:spPr bwMode="auto">
            <a:xfrm flipV="1">
              <a:off x="4160" y="727"/>
              <a:ext cx="1" cy="394"/>
            </a:xfrm>
            <a:prstGeom prst="line">
              <a:avLst/>
            </a:prstGeom>
            <a:noFill/>
            <a:ln w="5076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561263" y="525463"/>
            <a:ext cx="909637" cy="700087"/>
            <a:chOff x="4763" y="331"/>
            <a:chExt cx="573" cy="441"/>
          </a:xfrm>
        </p:grpSpPr>
        <p:sp>
          <p:nvSpPr>
            <p:cNvPr id="15383" name="AutoShape 23"/>
            <p:cNvSpPr>
              <a:spLocks noChangeArrowheads="1"/>
            </p:cNvSpPr>
            <p:nvPr/>
          </p:nvSpPr>
          <p:spPr bwMode="auto">
            <a:xfrm rot="20280000">
              <a:off x="4834" y="409"/>
              <a:ext cx="465" cy="287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lnSpc>
                  <a:spcPct val="90000"/>
                </a:lnSpc>
                <a:buClr>
                  <a:srgbClr val="FFFFFF"/>
                </a:buClr>
                <a:buSzPct val="100000"/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latin typeface="Comic Sans MS" pitchFamily="64" charset="0"/>
                </a:rPr>
                <a:t>L</a:t>
              </a:r>
              <a:r>
                <a:rPr lang="en-GB" sz="2400" baseline="-25000">
                  <a:solidFill>
                    <a:srgbClr val="660033"/>
                  </a:solidFill>
                  <a:latin typeface="Comic Sans MS" pitchFamily="64" charset="0"/>
                </a:rPr>
                <a:t>flux</a:t>
              </a:r>
            </a:p>
          </p:txBody>
        </p:sp>
        <p:sp>
          <p:nvSpPr>
            <p:cNvPr id="15384" name="Line 24"/>
            <p:cNvSpPr>
              <a:spLocks noChangeShapeType="1"/>
            </p:cNvSpPr>
            <p:nvPr/>
          </p:nvSpPr>
          <p:spPr bwMode="auto">
            <a:xfrm flipH="1" flipV="1">
              <a:off x="4762" y="394"/>
              <a:ext cx="150" cy="364"/>
            </a:xfrm>
            <a:prstGeom prst="line">
              <a:avLst/>
            </a:prstGeom>
            <a:noFill/>
            <a:ln w="5076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85" name="AutoShape 25"/>
          <p:cNvSpPr>
            <a:spLocks noChangeArrowheads="1"/>
          </p:cNvSpPr>
          <p:nvPr/>
        </p:nvSpPr>
        <p:spPr bwMode="auto">
          <a:xfrm>
            <a:off x="193674" y="1802046"/>
            <a:ext cx="4911725" cy="420688"/>
          </a:xfrm>
          <a:prstGeom prst="roundRect">
            <a:avLst>
              <a:gd name="adj" fmla="val 34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00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solidFill>
                  <a:srgbClr val="6600CC"/>
                </a:solidFill>
                <a:latin typeface="Comic Sans MS" pitchFamily="64" charset="0"/>
              </a:rPr>
              <a:t>Exotic Quantum Number Hybrids</a:t>
            </a:r>
          </a:p>
        </p:txBody>
      </p:sp>
      <p:sp>
        <p:nvSpPr>
          <p:cNvPr id="15386" name="Freeform 26"/>
          <p:cNvSpPr>
            <a:spLocks noChangeArrowheads="1"/>
          </p:cNvSpPr>
          <p:nvPr/>
        </p:nvSpPr>
        <p:spPr bwMode="auto">
          <a:xfrm>
            <a:off x="4858466" y="2401998"/>
            <a:ext cx="170040" cy="3708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3" y="717"/>
              </a:cxn>
              <a:cxn ang="0">
                <a:pos x="123" y="3586"/>
              </a:cxn>
              <a:cxn ang="0">
                <a:pos x="247" y="4303"/>
              </a:cxn>
              <a:cxn ang="0">
                <a:pos x="123" y="5021"/>
              </a:cxn>
              <a:cxn ang="0">
                <a:pos x="123" y="7890"/>
              </a:cxn>
              <a:cxn ang="0">
                <a:pos x="0" y="8607"/>
              </a:cxn>
            </a:cxnLst>
            <a:rect l="0" t="0" r="r" b="b"/>
            <a:pathLst>
              <a:path w="248" h="8608">
                <a:moveTo>
                  <a:pt x="0" y="0"/>
                </a:moveTo>
                <a:cubicBezTo>
                  <a:pt x="61" y="0"/>
                  <a:pt x="123" y="358"/>
                  <a:pt x="123" y="717"/>
                </a:cubicBezTo>
                <a:lnTo>
                  <a:pt x="123" y="3586"/>
                </a:lnTo>
                <a:cubicBezTo>
                  <a:pt x="123" y="3945"/>
                  <a:pt x="185" y="4303"/>
                  <a:pt x="247" y="4303"/>
                </a:cubicBezTo>
                <a:cubicBezTo>
                  <a:pt x="185" y="4303"/>
                  <a:pt x="123" y="4662"/>
                  <a:pt x="123" y="5021"/>
                </a:cubicBezTo>
                <a:lnTo>
                  <a:pt x="123" y="7890"/>
                </a:lnTo>
                <a:cubicBezTo>
                  <a:pt x="123" y="8249"/>
                  <a:pt x="61" y="8607"/>
                  <a:pt x="0" y="8607"/>
                </a:cubicBezTo>
              </a:path>
            </a:pathLst>
          </a:custGeom>
          <a:noFill/>
          <a:ln w="2556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7" name="AutoShape 27"/>
          <p:cNvSpPr>
            <a:spLocks noChangeArrowheads="1"/>
          </p:cNvSpPr>
          <p:nvPr/>
        </p:nvSpPr>
        <p:spPr bwMode="auto">
          <a:xfrm>
            <a:off x="5629835" y="2997745"/>
            <a:ext cx="2405063" cy="1150938"/>
          </a:xfrm>
          <a:prstGeom prst="roundRect">
            <a:avLst>
              <a:gd name="adj" fmla="val 13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Mass and model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dependent 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predictions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719138" y="64151"/>
            <a:ext cx="4724400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 anchorCtr="1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Hybrid Decays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5028506" y="4683167"/>
            <a:ext cx="40386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A50021"/>
                </a:solidFill>
              </a:rPr>
              <a:t>Populate final states with </a:t>
            </a:r>
            <a:endParaRPr lang="en-US" sz="2400" dirty="0" smtClean="0">
              <a:solidFill>
                <a:srgbClr val="A50021"/>
              </a:solidFill>
            </a:endParaRPr>
          </a:p>
          <a:p>
            <a:r>
              <a:rPr lang="en-US" sz="2400" dirty="0">
                <a:solidFill>
                  <a:srgbClr val="A50021"/>
                </a:solidFill>
                <a:latin typeface="cmmi10" pitchFamily="34" charset="0"/>
              </a:rPr>
              <a:t>π</a:t>
            </a:r>
            <a:r>
              <a:rPr lang="en-US" sz="2400" baseline="30000" dirty="0" smtClean="0">
                <a:solidFill>
                  <a:srgbClr val="A50021"/>
                </a:solidFill>
                <a:latin typeface="cmsy10" pitchFamily="32" charset="0"/>
              </a:rPr>
              <a:t>±</a:t>
            </a:r>
            <a:r>
              <a:rPr lang="en-US" sz="2400" dirty="0" smtClean="0">
                <a:solidFill>
                  <a:srgbClr val="A50021"/>
                </a:solidFill>
              </a:rPr>
              <a:t>,</a:t>
            </a:r>
            <a:r>
              <a:rPr lang="en-US" sz="2400" dirty="0">
                <a:solidFill>
                  <a:srgbClr val="A50021"/>
                </a:solidFill>
                <a:latin typeface="cmmi10" pitchFamily="34" charset="0"/>
              </a:rPr>
              <a:t>π</a:t>
            </a:r>
            <a:r>
              <a:rPr lang="en-US" sz="2400" baseline="30000" dirty="0" smtClean="0">
                <a:solidFill>
                  <a:srgbClr val="A50021"/>
                </a:solidFill>
                <a:latin typeface="cmmi10" pitchFamily="34" charset="0"/>
              </a:rPr>
              <a:t>0</a:t>
            </a:r>
            <a:r>
              <a:rPr lang="en-US" sz="2400" dirty="0">
                <a:solidFill>
                  <a:srgbClr val="A50021"/>
                </a:solidFill>
              </a:rPr>
              <a:t>,</a:t>
            </a:r>
            <a:r>
              <a:rPr lang="en-US" sz="2400" dirty="0" smtClean="0">
                <a:solidFill>
                  <a:srgbClr val="A50021"/>
                </a:solidFill>
              </a:rPr>
              <a:t>K</a:t>
            </a:r>
            <a:r>
              <a:rPr lang="en-US" sz="2400" baseline="30000" dirty="0">
                <a:solidFill>
                  <a:srgbClr val="A50021"/>
                </a:solidFill>
                <a:latin typeface="cmsy10" pitchFamily="32" charset="0"/>
              </a:rPr>
              <a:t>±</a:t>
            </a:r>
            <a:r>
              <a:rPr lang="en-US" sz="2400" dirty="0" smtClean="0">
                <a:solidFill>
                  <a:srgbClr val="A50021"/>
                </a:solidFill>
              </a:rPr>
              <a:t>,K</a:t>
            </a:r>
            <a:r>
              <a:rPr lang="en-US" sz="2400" baseline="30000" dirty="0" smtClean="0">
                <a:solidFill>
                  <a:srgbClr val="A50021"/>
                </a:solidFill>
              </a:rPr>
              <a:t>0</a:t>
            </a:r>
            <a:r>
              <a:rPr lang="en-US" sz="2400" dirty="0" smtClean="0">
                <a:solidFill>
                  <a:srgbClr val="A50021"/>
                </a:solidFill>
              </a:rPr>
              <a:t>,η,</a:t>
            </a:r>
            <a:r>
              <a:rPr lang="en-US" sz="2400" dirty="0" smtClean="0">
                <a:solidFill>
                  <a:srgbClr val="A50021"/>
                </a:solidFill>
                <a:latin typeface="cmmi10" pitchFamily="34" charset="0"/>
              </a:rPr>
              <a:t> </a:t>
            </a:r>
            <a:r>
              <a:rPr lang="en-US" sz="2400" dirty="0" smtClean="0">
                <a:solidFill>
                  <a:srgbClr val="A50021"/>
                </a:solidFill>
              </a:rPr>
              <a:t>(</a:t>
            </a:r>
            <a:r>
              <a:rPr lang="en-US" sz="2400" dirty="0" smtClean="0">
                <a:solidFill>
                  <a:srgbClr val="A50021"/>
                </a:solidFill>
                <a:latin typeface="cmmi10" pitchFamily="34" charset="0"/>
              </a:rPr>
              <a:t>photons</a:t>
            </a:r>
            <a:r>
              <a:rPr lang="en-US" sz="2400" dirty="0" smtClean="0">
                <a:solidFill>
                  <a:srgbClr val="A50021"/>
                </a:solidFill>
              </a:rPr>
              <a:t>)</a:t>
            </a:r>
            <a:endParaRPr lang="en-US" sz="2400" dirty="0">
              <a:solidFill>
                <a:srgbClr val="A5002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Hybrid Mesons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30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08749" y="2309389"/>
            <a:ext cx="3476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/>
                <a:cs typeface="Comic Sans MS"/>
              </a:rPr>
              <a:t>The good channels to look at with amplitude analysis.</a:t>
            </a:r>
          </a:p>
        </p:txBody>
      </p:sp>
    </p:spTree>
    <p:extLst>
      <p:ext uri="{BB962C8B-B14F-4D97-AF65-F5344CB8AC3E}">
        <p14:creationId xmlns:p14="http://schemas.microsoft.com/office/powerpoint/2010/main" val="3493888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045317" y="5384531"/>
            <a:ext cx="1933345" cy="635030"/>
          </a:xfrm>
          <a:prstGeom prst="rect">
            <a:avLst/>
          </a:prstGeom>
          <a:solidFill>
            <a:schemeClr val="tx2">
              <a:lumMod val="10000"/>
              <a:lumOff val="90000"/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46048" y="4601092"/>
            <a:ext cx="8042003" cy="513462"/>
          </a:xfrm>
          <a:prstGeom prst="rect">
            <a:avLst/>
          </a:prstGeom>
          <a:solidFill>
            <a:schemeClr val="accent5">
              <a:lumMod val="20000"/>
              <a:lumOff val="80000"/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37096" y="3220298"/>
            <a:ext cx="6516694" cy="1346489"/>
          </a:xfrm>
          <a:prstGeom prst="rect">
            <a:avLst/>
          </a:prstGeom>
          <a:solidFill>
            <a:schemeClr val="accent6">
              <a:lumMod val="20000"/>
              <a:lumOff val="80000"/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31</a:t>
            </a:fld>
            <a:endParaRPr lang="en-US"/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137096" y="170286"/>
            <a:ext cx="7044298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 anchorCtr="1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Exotic Quantum Number States?</a:t>
            </a:r>
            <a:endParaRPr lang="en-GB" sz="3200" b="1" dirty="0">
              <a:solidFill>
                <a:srgbClr val="00009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688" y="813648"/>
            <a:ext cx="7783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If you identify an exotic-quantum number state, is it a hybrid meson?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88" y="1807616"/>
            <a:ext cx="889000" cy="381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93211" y="1813035"/>
            <a:ext cx="228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4-quark states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8661" y="1346280"/>
            <a:ext cx="50165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Consider two-quark and two-antiquark combinations. Using simple SU(3), two quarks can be in a    or 6. You can combine these into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multiplets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437" y="2008000"/>
            <a:ext cx="165100" cy="2667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239" y="2827764"/>
            <a:ext cx="2273300" cy="3429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58" y="2827764"/>
            <a:ext cx="4038600" cy="3429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58" y="2376761"/>
            <a:ext cx="2578100" cy="3429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963" y="3283943"/>
            <a:ext cx="2565400" cy="5842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17" y="3893543"/>
            <a:ext cx="2578100" cy="58420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337" y="3840753"/>
            <a:ext cx="1600200" cy="3175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48" y="3891553"/>
            <a:ext cx="1562100" cy="2667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392" y="5495158"/>
            <a:ext cx="1562100" cy="3175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392" y="4765230"/>
            <a:ext cx="1701800" cy="317500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449" y="4784354"/>
            <a:ext cx="1739900" cy="3175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58" y="4765230"/>
            <a:ext cx="1638300" cy="3048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94" y="4784354"/>
            <a:ext cx="1676400" cy="3302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957337" y="5596207"/>
            <a:ext cx="2954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Inverted hierarchy.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518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045317" y="5384531"/>
            <a:ext cx="1933345" cy="635030"/>
          </a:xfrm>
          <a:prstGeom prst="rect">
            <a:avLst/>
          </a:prstGeom>
          <a:solidFill>
            <a:schemeClr val="tx2">
              <a:lumMod val="10000"/>
              <a:lumOff val="90000"/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46048" y="4601092"/>
            <a:ext cx="8042003" cy="513462"/>
          </a:xfrm>
          <a:prstGeom prst="rect">
            <a:avLst/>
          </a:prstGeom>
          <a:solidFill>
            <a:schemeClr val="accent5">
              <a:lumMod val="20000"/>
              <a:lumOff val="80000"/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37096" y="3220298"/>
            <a:ext cx="6516694" cy="1346489"/>
          </a:xfrm>
          <a:prstGeom prst="rect">
            <a:avLst/>
          </a:prstGeom>
          <a:solidFill>
            <a:schemeClr val="accent6">
              <a:lumMod val="20000"/>
              <a:lumOff val="80000"/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32</a:t>
            </a:fld>
            <a:endParaRPr lang="en-US"/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137096" y="170286"/>
            <a:ext cx="7044298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 anchorCtr="1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Exotic Quantum Number States?</a:t>
            </a:r>
            <a:endParaRPr lang="en-GB" sz="3200" b="1" dirty="0">
              <a:solidFill>
                <a:srgbClr val="00009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688" y="813648"/>
            <a:ext cx="7783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If you identify an exotic-quantum number state, is it a hybrid meson?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88" y="1807616"/>
            <a:ext cx="889000" cy="381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93211" y="1813035"/>
            <a:ext cx="228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4-quark states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8661" y="1346280"/>
            <a:ext cx="50165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Consider two-quark and two-antiquark combinations. Using simple SU(3), two quarks can be in a    or 6. You can combine these into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multiplets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437" y="2008000"/>
            <a:ext cx="165100" cy="2667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239" y="2827764"/>
            <a:ext cx="2273300" cy="3429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58" y="2827764"/>
            <a:ext cx="4038600" cy="3429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58" y="2376761"/>
            <a:ext cx="2578100" cy="3429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963" y="3283943"/>
            <a:ext cx="2565400" cy="5842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17" y="3893543"/>
            <a:ext cx="2578100" cy="58420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337" y="3840753"/>
            <a:ext cx="1600200" cy="3175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48" y="3891553"/>
            <a:ext cx="1562100" cy="2667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392" y="5495158"/>
            <a:ext cx="1562100" cy="3175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392" y="4765230"/>
            <a:ext cx="1701800" cy="317500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449" y="4784354"/>
            <a:ext cx="1739900" cy="3175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58" y="4765230"/>
            <a:ext cx="1638300" cy="3048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94" y="4784354"/>
            <a:ext cx="1676400" cy="3302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957337" y="5596207"/>
            <a:ext cx="2954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Inverted hierarchy.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20047" y="2188616"/>
            <a:ext cx="4684289" cy="24905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627" y="2510969"/>
            <a:ext cx="939800" cy="3175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177" y="2510256"/>
            <a:ext cx="965200" cy="317500"/>
          </a:xfrm>
          <a:prstGeom prst="rect">
            <a:avLst/>
          </a:prstGeom>
        </p:spPr>
      </p:pic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742" y="3061548"/>
            <a:ext cx="825500" cy="317500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258" y="3682003"/>
            <a:ext cx="9398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69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33</a:t>
            </a:fld>
            <a:endParaRPr lang="en-US"/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137096" y="170286"/>
            <a:ext cx="7044298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 anchorCtr="1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Exotic Quantum Number States?</a:t>
            </a:r>
            <a:endParaRPr lang="en-GB" sz="3200" b="1" dirty="0">
              <a:solidFill>
                <a:srgbClr val="00009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688" y="813648"/>
            <a:ext cx="7783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If you identify an exotic-quantum number state, is it a hybrid meson?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88" y="1807616"/>
            <a:ext cx="889000" cy="381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93211" y="1813035"/>
            <a:ext cx="228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4-quark states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689" y="2527995"/>
            <a:ext cx="82968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Model calculations do find exotic-quantum number states in the multi-quark spectrum. Most calculations find the lightest is </a:t>
            </a:r>
            <a:r>
              <a:rPr lang="en-US" sz="2400" b="1" dirty="0" smtClean="0">
                <a:solidFill>
                  <a:srgbClr val="000090"/>
                </a:solidFill>
              </a:rPr>
              <a:t>J</a:t>
            </a:r>
            <a:r>
              <a:rPr lang="en-US" sz="2400" b="1" baseline="30000" dirty="0" smtClean="0">
                <a:solidFill>
                  <a:srgbClr val="000090"/>
                </a:solidFill>
              </a:rPr>
              <a:t>PC</a:t>
            </a:r>
            <a:r>
              <a:rPr lang="en-US" sz="2400" b="1" dirty="0" smtClean="0">
                <a:solidFill>
                  <a:srgbClr val="000090"/>
                </a:solidFill>
              </a:rPr>
              <a:t>=1</a:t>
            </a:r>
            <a:r>
              <a:rPr lang="en-US" sz="2400" b="1" baseline="30000" dirty="0" smtClean="0">
                <a:solidFill>
                  <a:srgbClr val="000090"/>
                </a:solidFill>
              </a:rPr>
              <a:t>-+</a:t>
            </a:r>
            <a:r>
              <a:rPr lang="en-US" sz="2400" dirty="0" smtClean="0">
                <a:solidFill>
                  <a:srgbClr val="000090"/>
                </a:solidFill>
              </a:rPr>
              <a:t> followed by a </a:t>
            </a:r>
            <a:r>
              <a:rPr lang="en-US" sz="2400" b="1" dirty="0" smtClean="0">
                <a:solidFill>
                  <a:srgbClr val="000090"/>
                </a:solidFill>
              </a:rPr>
              <a:t>J</a:t>
            </a:r>
            <a:r>
              <a:rPr lang="en-US" sz="2400" b="1" baseline="30000" dirty="0" smtClean="0">
                <a:solidFill>
                  <a:srgbClr val="000090"/>
                </a:solidFill>
              </a:rPr>
              <a:t>PC</a:t>
            </a:r>
            <a:r>
              <a:rPr lang="en-US" sz="2400" b="1" dirty="0" smtClean="0">
                <a:solidFill>
                  <a:srgbClr val="000090"/>
                </a:solidFill>
              </a:rPr>
              <a:t>=0</a:t>
            </a:r>
            <a:r>
              <a:rPr lang="en-US" sz="2400" b="1" baseline="30000" dirty="0" smtClean="0">
                <a:solidFill>
                  <a:srgbClr val="000090"/>
                </a:solidFill>
              </a:rPr>
              <a:t>--</a:t>
            </a:r>
            <a:r>
              <a:rPr lang="en-US" sz="2400" dirty="0" smtClean="0">
                <a:solidFill>
                  <a:srgbClr val="000090"/>
                </a:solidFill>
              </a:rPr>
              <a:t>.</a:t>
            </a:r>
          </a:p>
          <a:p>
            <a:endParaRPr lang="en-US" sz="2400" dirty="0">
              <a:solidFill>
                <a:srgbClr val="000090"/>
              </a:solidFill>
            </a:endParaRPr>
          </a:p>
          <a:p>
            <a:r>
              <a:rPr lang="en-US" sz="2400" dirty="0" smtClean="0">
                <a:solidFill>
                  <a:srgbClr val="000090"/>
                </a:solidFill>
              </a:rPr>
              <a:t>Lattice calculations currently do not see these states, but that may be that the correct operators were not included.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14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152400"/>
            <a:ext cx="7217847" cy="66833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90"/>
                </a:solidFill>
              </a:rPr>
              <a:t>Lattice QCD </a:t>
            </a:r>
            <a:r>
              <a:rPr lang="en-US" sz="3200" b="1" dirty="0" smtClean="0">
                <a:solidFill>
                  <a:srgbClr val="000090"/>
                </a:solidFill>
              </a:rPr>
              <a:t>Glueball Predictions</a:t>
            </a:r>
            <a:endParaRPr lang="en-US" sz="3200" b="1" dirty="0">
              <a:solidFill>
                <a:srgbClr val="000090"/>
              </a:solidFill>
            </a:endParaRPr>
          </a:p>
        </p:txBody>
      </p:sp>
      <p:pic>
        <p:nvPicPr>
          <p:cNvPr id="24579" name="Picture 3" descr="glue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1312863"/>
            <a:ext cx="435133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12725" y="820738"/>
            <a:ext cx="4860925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Gluons can bind to form </a:t>
            </a:r>
            <a:r>
              <a:rPr lang="en-US" dirty="0" err="1">
                <a:solidFill>
                  <a:srgbClr val="0000FF"/>
                </a:solidFill>
              </a:rPr>
              <a:t>glueballs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   </a:t>
            </a:r>
            <a:r>
              <a:rPr lang="en-US" dirty="0">
                <a:solidFill>
                  <a:srgbClr val="CC0066"/>
                </a:solidFill>
              </a:rPr>
              <a:t>EM analogue: massive globs</a:t>
            </a:r>
          </a:p>
          <a:p>
            <a:r>
              <a:rPr lang="en-US" dirty="0">
                <a:solidFill>
                  <a:srgbClr val="CC0066"/>
                </a:solidFill>
              </a:rPr>
              <a:t>   of pure light.</a:t>
            </a:r>
          </a:p>
          <a:p>
            <a:endParaRPr lang="en-US" dirty="0">
              <a:solidFill>
                <a:srgbClr val="CC0066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Lattice QCD predicts masses</a:t>
            </a:r>
          </a:p>
          <a:p>
            <a:r>
              <a:rPr lang="en-US" dirty="0">
                <a:solidFill>
                  <a:srgbClr val="CC0066"/>
                </a:solidFill>
              </a:rPr>
              <a:t>    The lightest </a:t>
            </a:r>
            <a:r>
              <a:rPr lang="en-US" dirty="0" err="1">
                <a:solidFill>
                  <a:srgbClr val="CC0066"/>
                </a:solidFill>
              </a:rPr>
              <a:t>glueballs</a:t>
            </a:r>
            <a:r>
              <a:rPr lang="en-US" dirty="0">
                <a:solidFill>
                  <a:srgbClr val="CC0066"/>
                </a:solidFill>
              </a:rPr>
              <a:t> have</a:t>
            </a:r>
          </a:p>
          <a:p>
            <a:r>
              <a:rPr lang="en-US" dirty="0">
                <a:solidFill>
                  <a:srgbClr val="CC0066"/>
                </a:solidFill>
              </a:rPr>
              <a:t>     </a:t>
            </a:r>
            <a:r>
              <a:rPr lang="ja-JP" altLang="en-US" dirty="0">
                <a:solidFill>
                  <a:srgbClr val="CC0066"/>
                </a:solidFill>
                <a:latin typeface="Arial"/>
              </a:rPr>
              <a:t>“</a:t>
            </a:r>
            <a:r>
              <a:rPr lang="en-US" dirty="0">
                <a:solidFill>
                  <a:srgbClr val="CC0066"/>
                </a:solidFill>
              </a:rPr>
              <a:t>normal</a:t>
            </a:r>
            <a:r>
              <a:rPr lang="ja-JP" altLang="en-US" dirty="0">
                <a:solidFill>
                  <a:srgbClr val="CC0066"/>
                </a:solidFill>
                <a:latin typeface="Arial"/>
              </a:rPr>
              <a:t>”</a:t>
            </a:r>
            <a:r>
              <a:rPr lang="en-US" dirty="0">
                <a:solidFill>
                  <a:srgbClr val="CC0066"/>
                </a:solidFill>
              </a:rPr>
              <a:t> quantum numbers.</a:t>
            </a:r>
          </a:p>
          <a:p>
            <a:endParaRPr lang="en-US" dirty="0">
              <a:solidFill>
                <a:srgbClr val="CC0066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Glueballs will Q.M. mix</a:t>
            </a:r>
          </a:p>
          <a:p>
            <a:r>
              <a:rPr lang="en-US" dirty="0">
                <a:solidFill>
                  <a:srgbClr val="CC0066"/>
                </a:solidFill>
              </a:rPr>
              <a:t>     The observed states will</a:t>
            </a:r>
          </a:p>
          <a:p>
            <a:r>
              <a:rPr lang="en-US" dirty="0">
                <a:solidFill>
                  <a:srgbClr val="CC0066"/>
                </a:solidFill>
              </a:rPr>
              <a:t>      be mixed with normal </a:t>
            </a:r>
          </a:p>
          <a:p>
            <a:r>
              <a:rPr lang="en-US" dirty="0">
                <a:solidFill>
                  <a:srgbClr val="CC0066"/>
                </a:solidFill>
              </a:rPr>
              <a:t>      mesons.</a:t>
            </a:r>
          </a:p>
          <a:p>
            <a:endParaRPr lang="en-US" dirty="0">
              <a:solidFill>
                <a:srgbClr val="CC0066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Strong experimental evidence </a:t>
            </a:r>
          </a:p>
          <a:p>
            <a:r>
              <a:rPr lang="en-US" dirty="0">
                <a:solidFill>
                  <a:schemeClr val="accent2"/>
                </a:solidFill>
              </a:rPr>
              <a:t>For the lightest state.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37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4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499100" cy="622300"/>
          </a:xfrm>
        </p:spPr>
        <p:txBody>
          <a:bodyPr/>
          <a:lstStyle/>
          <a:p>
            <a:r>
              <a:rPr lang="en-US" sz="3200" b="1" dirty="0">
                <a:solidFill>
                  <a:srgbClr val="000090"/>
                </a:solidFill>
              </a:rPr>
              <a:t>Identification of Glueballs</a:t>
            </a:r>
          </a:p>
        </p:txBody>
      </p:sp>
      <p:grpSp>
        <p:nvGrpSpPr>
          <p:cNvPr id="52235" name="Group 11"/>
          <p:cNvGrpSpPr>
            <a:grpSpLocks/>
          </p:cNvGrpSpPr>
          <p:nvPr/>
        </p:nvGrpSpPr>
        <p:grpSpPr bwMode="auto">
          <a:xfrm>
            <a:off x="192088" y="1770063"/>
            <a:ext cx="7356475" cy="1236662"/>
            <a:chOff x="150" y="637"/>
            <a:chExt cx="4634" cy="779"/>
          </a:xfrm>
        </p:grpSpPr>
        <p:sp>
          <p:nvSpPr>
            <p:cNvPr id="52228" name="Rectangle 4"/>
            <p:cNvSpPr>
              <a:spLocks noChangeArrowheads="1"/>
            </p:cNvSpPr>
            <p:nvPr/>
          </p:nvSpPr>
          <p:spPr bwMode="auto">
            <a:xfrm>
              <a:off x="336" y="1032"/>
              <a:ext cx="4384" cy="384"/>
            </a:xfrm>
            <a:prstGeom prst="rect">
              <a:avLst/>
            </a:prstGeom>
            <a:solidFill>
              <a:srgbClr val="99CCFF"/>
            </a:solidFill>
            <a:ln w="31750">
              <a:solidFill>
                <a:srgbClr val="33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0" name="Text Box 6"/>
            <p:cNvSpPr txBox="1">
              <a:spLocks noChangeArrowheads="1"/>
            </p:cNvSpPr>
            <p:nvPr/>
          </p:nvSpPr>
          <p:spPr bwMode="auto">
            <a:xfrm>
              <a:off x="150" y="637"/>
              <a:ext cx="46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99FF"/>
                  </a:solidFill>
                </a:rPr>
                <a:t>Glueballs should decay in a flavor-blind fashion.</a:t>
              </a:r>
            </a:p>
          </p:txBody>
        </p:sp>
        <p:graphicFrame>
          <p:nvGraphicFramePr>
            <p:cNvPr id="52231" name="Object 7"/>
            <p:cNvGraphicFramePr>
              <a:graphicFrameLocks noChangeAspect="1"/>
            </p:cNvGraphicFramePr>
            <p:nvPr/>
          </p:nvGraphicFramePr>
          <p:xfrm>
            <a:off x="364" y="1060"/>
            <a:ext cx="4288" cy="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" name="Equation" r:id="rId3" imgW="4254480" imgH="317160" progId="Equation.3">
                    <p:embed/>
                  </p:oleObj>
                </mc:Choice>
                <mc:Fallback>
                  <p:oleObj name="Equation" r:id="rId3" imgW="4254480" imgH="3171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" y="1060"/>
                          <a:ext cx="4288" cy="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246063" y="844550"/>
            <a:ext cx="84137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0000"/>
                </a:solidFill>
              </a:rPr>
              <a:t>Lightest Glueball predicted near two states of same Q.N..</a:t>
            </a:r>
          </a:p>
          <a:p>
            <a:r>
              <a:rPr lang="en-US"/>
              <a:t>    </a:t>
            </a:r>
            <a:r>
              <a:rPr lang="ja-JP" altLang="en-US">
                <a:solidFill>
                  <a:srgbClr val="0000FF"/>
                </a:solidFill>
                <a:latin typeface="Arial"/>
              </a:rPr>
              <a:t>“</a:t>
            </a:r>
            <a:r>
              <a:rPr lang="en-US">
                <a:solidFill>
                  <a:srgbClr val="0000FF"/>
                </a:solidFill>
              </a:rPr>
              <a:t>Over population</a:t>
            </a:r>
            <a:r>
              <a:rPr lang="ja-JP" altLang="en-US">
                <a:solidFill>
                  <a:srgbClr val="0000FF"/>
                </a:solidFill>
                <a:latin typeface="Arial"/>
              </a:rPr>
              <a:t>”</a:t>
            </a:r>
            <a:r>
              <a:rPr lang="en-US">
                <a:solidFill>
                  <a:srgbClr val="0000FF"/>
                </a:solidFill>
              </a:rPr>
              <a:t> Predict 2, see 3 states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292100" y="3359150"/>
            <a:ext cx="74564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0000"/>
                </a:solidFill>
              </a:rPr>
              <a:t>Production Mechanisms:</a:t>
            </a:r>
          </a:p>
          <a:p>
            <a:r>
              <a:rPr lang="en-US"/>
              <a:t>    </a:t>
            </a:r>
            <a:r>
              <a:rPr lang="en-US">
                <a:solidFill>
                  <a:srgbClr val="0000FF"/>
                </a:solidFill>
              </a:rPr>
              <a:t>Certain are expected to by Glue-rich, others are</a:t>
            </a:r>
          </a:p>
          <a:p>
            <a:r>
              <a:rPr lang="en-US">
                <a:solidFill>
                  <a:srgbClr val="0000FF"/>
                </a:solidFill>
              </a:rPr>
              <a:t>    Glue-poor. Where do you see them?</a:t>
            </a: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612775" y="4565650"/>
            <a:ext cx="28241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Proton-antiproton</a:t>
            </a:r>
          </a:p>
          <a:p>
            <a:r>
              <a:rPr lang="en-US"/>
              <a:t>Central Production</a:t>
            </a:r>
          </a:p>
          <a:p>
            <a:r>
              <a:rPr lang="en-US"/>
              <a:t>J/</a:t>
            </a:r>
            <a:r>
              <a:rPr lang="en-US">
                <a:latin typeface="Symbol" charset="0"/>
              </a:rPr>
              <a:t>y</a:t>
            </a:r>
            <a:r>
              <a:rPr lang="en-US"/>
              <a:t> decays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49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99FF"/>
                </a:solidFill>
                <a:latin typeface="Times New Roman" charset="0"/>
              </a:rPr>
              <a:t>July 24, 2006</a:t>
            </a:r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666699"/>
                </a:solidFill>
                <a:latin typeface="Times New Roman" charset="0"/>
              </a:rPr>
              <a:t>National Nuclear Physics Summer School</a:t>
            </a: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430F893F-5834-5940-A221-270BA83BD66B}" type="slidenum">
              <a:rPr lang="en-US" sz="1200">
                <a:solidFill>
                  <a:srgbClr val="0099FF"/>
                </a:solidFill>
              </a:rPr>
              <a:pPr eaLnBrk="1" hangingPunct="1"/>
              <a:t>36</a:t>
            </a:fld>
            <a:endParaRPr lang="en-US" sz="1200">
              <a:solidFill>
                <a:srgbClr val="0099FF"/>
              </a:solidFill>
            </a:endParaRPr>
          </a:p>
        </p:txBody>
      </p:sp>
      <p:sp>
        <p:nvSpPr>
          <p:cNvPr id="297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6618"/>
            <a:ext cx="4552950" cy="6096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0090"/>
                </a:solidFill>
              </a:rPr>
              <a:t>Decay Rates of 0</a:t>
            </a:r>
            <a:r>
              <a:rPr lang="en-US" sz="3200" b="1" baseline="30000" dirty="0" smtClean="0">
                <a:solidFill>
                  <a:srgbClr val="000090"/>
                </a:solidFill>
              </a:rPr>
              <a:t>++</a:t>
            </a:r>
            <a:endParaRPr lang="en-US" sz="3200" b="1" baseline="30000" dirty="0">
              <a:solidFill>
                <a:srgbClr val="000090"/>
              </a:solidFill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5391150" y="520700"/>
          <a:ext cx="3314700" cy="589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3" imgW="3314520" imgH="5892480" progId="Equation.3">
                  <p:embed/>
                </p:oleObj>
              </mc:Choice>
              <mc:Fallback>
                <p:oleObj name="Equation" r:id="rId3" imgW="3314520" imgH="5892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150" y="520700"/>
                        <a:ext cx="3314700" cy="589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4" name="AutoShape 5"/>
          <p:cNvSpPr>
            <a:spLocks/>
          </p:cNvSpPr>
          <p:nvPr/>
        </p:nvSpPr>
        <p:spPr bwMode="auto">
          <a:xfrm>
            <a:off x="5118100" y="622300"/>
            <a:ext cx="88900" cy="1346200"/>
          </a:xfrm>
          <a:prstGeom prst="leftBrace">
            <a:avLst>
              <a:gd name="adj1" fmla="val 126190"/>
              <a:gd name="adj2" fmla="val 50000"/>
            </a:avLst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AutoShape 6"/>
          <p:cNvSpPr>
            <a:spLocks/>
          </p:cNvSpPr>
          <p:nvPr/>
        </p:nvSpPr>
        <p:spPr bwMode="auto">
          <a:xfrm>
            <a:off x="5143500" y="4241800"/>
            <a:ext cx="63500" cy="2171700"/>
          </a:xfrm>
          <a:prstGeom prst="leftBrace">
            <a:avLst>
              <a:gd name="adj1" fmla="val 285000"/>
              <a:gd name="adj2" fmla="val 50000"/>
            </a:avLst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AutoShape 7"/>
          <p:cNvSpPr>
            <a:spLocks/>
          </p:cNvSpPr>
          <p:nvPr/>
        </p:nvSpPr>
        <p:spPr bwMode="auto">
          <a:xfrm>
            <a:off x="5067300" y="2108200"/>
            <a:ext cx="139700" cy="2019300"/>
          </a:xfrm>
          <a:prstGeom prst="leftBrace">
            <a:avLst>
              <a:gd name="adj1" fmla="val 120455"/>
              <a:gd name="adj2" fmla="val 50000"/>
            </a:avLst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3" descr="rati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09" y="662268"/>
            <a:ext cx="4210050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845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65100" y="190500"/>
            <a:ext cx="48006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000090"/>
                </a:solidFill>
                <a:latin typeface="+mj-lt"/>
              </a:rPr>
              <a:t>Experimental Evidence</a:t>
            </a:r>
          </a:p>
        </p:txBody>
      </p:sp>
      <p:grpSp>
        <p:nvGrpSpPr>
          <p:cNvPr id="37898" name="Group 10"/>
          <p:cNvGrpSpPr>
            <a:grpSpLocks/>
          </p:cNvGrpSpPr>
          <p:nvPr/>
        </p:nvGrpSpPr>
        <p:grpSpPr bwMode="auto">
          <a:xfrm>
            <a:off x="304800" y="876300"/>
            <a:ext cx="2794000" cy="2832100"/>
            <a:chOff x="456" y="592"/>
            <a:chExt cx="1760" cy="1784"/>
          </a:xfrm>
        </p:grpSpPr>
        <p:sp>
          <p:nvSpPr>
            <p:cNvPr id="37899" name="Rectangle 11"/>
            <p:cNvSpPr>
              <a:spLocks noChangeArrowheads="1"/>
            </p:cNvSpPr>
            <p:nvPr/>
          </p:nvSpPr>
          <p:spPr bwMode="auto">
            <a:xfrm>
              <a:off x="456" y="592"/>
              <a:ext cx="1760" cy="1784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7900" name="Picture 12" descr="3pi0co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" y="691"/>
              <a:ext cx="1584" cy="1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6778625" y="2540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3200" b="1">
              <a:solidFill>
                <a:srgbClr val="CC0066"/>
              </a:solidFill>
            </a:endParaRP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3717925" y="1163638"/>
            <a:ext cx="41894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Scalar (0</a:t>
            </a:r>
            <a:r>
              <a:rPr lang="en-US" baseline="30000">
                <a:solidFill>
                  <a:schemeClr val="accent2"/>
                </a:solidFill>
              </a:rPr>
              <a:t>++</a:t>
            </a:r>
            <a:r>
              <a:rPr lang="en-US">
                <a:solidFill>
                  <a:schemeClr val="accent2"/>
                </a:solidFill>
              </a:rPr>
              <a:t>) Glueball and two</a:t>
            </a:r>
          </a:p>
          <a:p>
            <a:r>
              <a:rPr lang="en-US">
                <a:solidFill>
                  <a:schemeClr val="accent2"/>
                </a:solidFill>
              </a:rPr>
              <a:t>nearby mesons are mixed.</a:t>
            </a:r>
          </a:p>
        </p:txBody>
      </p:sp>
      <p:grpSp>
        <p:nvGrpSpPr>
          <p:cNvPr id="37907" name="Group 19"/>
          <p:cNvGrpSpPr>
            <a:grpSpLocks/>
          </p:cNvGrpSpPr>
          <p:nvPr/>
        </p:nvGrpSpPr>
        <p:grpSpPr bwMode="auto">
          <a:xfrm>
            <a:off x="5219700" y="1841500"/>
            <a:ext cx="3662363" cy="3048000"/>
            <a:chOff x="152" y="2264"/>
            <a:chExt cx="2307" cy="1920"/>
          </a:xfrm>
        </p:grpSpPr>
        <p:sp>
          <p:nvSpPr>
            <p:cNvPr id="37908" name="Rectangle 20"/>
            <p:cNvSpPr>
              <a:spLocks noChangeArrowheads="1"/>
            </p:cNvSpPr>
            <p:nvPr/>
          </p:nvSpPr>
          <p:spPr bwMode="auto">
            <a:xfrm>
              <a:off x="1768" y="2376"/>
              <a:ext cx="648" cy="1792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9" name="Rectangle 21"/>
            <p:cNvSpPr>
              <a:spLocks noChangeArrowheads="1"/>
            </p:cNvSpPr>
            <p:nvPr/>
          </p:nvSpPr>
          <p:spPr bwMode="auto">
            <a:xfrm>
              <a:off x="152" y="2376"/>
              <a:ext cx="600" cy="178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0" name="Rectangle 22"/>
            <p:cNvSpPr>
              <a:spLocks noChangeArrowheads="1"/>
            </p:cNvSpPr>
            <p:nvPr/>
          </p:nvSpPr>
          <p:spPr bwMode="auto">
            <a:xfrm>
              <a:off x="792" y="2368"/>
              <a:ext cx="952" cy="1816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1" name="Line 23"/>
            <p:cNvSpPr>
              <a:spLocks noChangeShapeType="1"/>
            </p:cNvSpPr>
            <p:nvPr/>
          </p:nvSpPr>
          <p:spPr bwMode="auto">
            <a:xfrm flipV="1">
              <a:off x="776" y="2368"/>
              <a:ext cx="0" cy="18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2" name="Text Box 24"/>
            <p:cNvSpPr txBox="1">
              <a:spLocks noChangeArrowheads="1"/>
            </p:cNvSpPr>
            <p:nvPr/>
          </p:nvSpPr>
          <p:spPr bwMode="auto">
            <a:xfrm>
              <a:off x="806" y="3967"/>
              <a:ext cx="4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f</a:t>
              </a:r>
              <a:r>
                <a:rPr lang="en-US" sz="1600" baseline="-25000">
                  <a:solidFill>
                    <a:srgbClr val="A50021"/>
                  </a:solidFill>
                  <a:latin typeface="Times New Roman" charset="0"/>
                </a:rPr>
                <a:t>0</a:t>
              </a:r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(980)</a:t>
              </a:r>
            </a:p>
          </p:txBody>
        </p:sp>
        <p:sp>
          <p:nvSpPr>
            <p:cNvPr id="37913" name="Rectangle 25"/>
            <p:cNvSpPr>
              <a:spLocks noChangeArrowheads="1"/>
            </p:cNvSpPr>
            <p:nvPr/>
          </p:nvSpPr>
          <p:spPr bwMode="auto">
            <a:xfrm>
              <a:off x="808" y="2694"/>
              <a:ext cx="58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f</a:t>
              </a:r>
              <a:r>
                <a:rPr lang="en-US" sz="1600" baseline="-25000">
                  <a:solidFill>
                    <a:srgbClr val="A50021"/>
                  </a:solidFill>
                  <a:latin typeface="Times New Roman" charset="0"/>
                </a:rPr>
                <a:t>0</a:t>
              </a:r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(1500)</a:t>
              </a:r>
            </a:p>
          </p:txBody>
        </p:sp>
        <p:sp>
          <p:nvSpPr>
            <p:cNvPr id="37914" name="Rectangle 26"/>
            <p:cNvSpPr>
              <a:spLocks noChangeArrowheads="1"/>
            </p:cNvSpPr>
            <p:nvPr/>
          </p:nvSpPr>
          <p:spPr bwMode="auto">
            <a:xfrm>
              <a:off x="808" y="3030"/>
              <a:ext cx="54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f</a:t>
              </a:r>
              <a:r>
                <a:rPr lang="en-US" sz="1600" baseline="-25000">
                  <a:solidFill>
                    <a:srgbClr val="A50021"/>
                  </a:solidFill>
                  <a:latin typeface="Times New Roman" charset="0"/>
                </a:rPr>
                <a:t>0</a:t>
              </a:r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(1370)</a:t>
              </a:r>
            </a:p>
          </p:txBody>
        </p:sp>
        <p:sp>
          <p:nvSpPr>
            <p:cNvPr id="37915" name="Rectangle 27"/>
            <p:cNvSpPr>
              <a:spLocks noChangeArrowheads="1"/>
            </p:cNvSpPr>
            <p:nvPr/>
          </p:nvSpPr>
          <p:spPr bwMode="auto">
            <a:xfrm>
              <a:off x="808" y="2366"/>
              <a:ext cx="54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f</a:t>
              </a:r>
              <a:r>
                <a:rPr lang="en-US" sz="1600" baseline="-25000">
                  <a:solidFill>
                    <a:srgbClr val="A50021"/>
                  </a:solidFill>
                  <a:latin typeface="Times New Roman" charset="0"/>
                </a:rPr>
                <a:t>0</a:t>
              </a:r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(1710)</a:t>
              </a:r>
            </a:p>
          </p:txBody>
        </p:sp>
        <p:sp>
          <p:nvSpPr>
            <p:cNvPr id="37916" name="Rectangle 28"/>
            <p:cNvSpPr>
              <a:spLocks noChangeArrowheads="1"/>
            </p:cNvSpPr>
            <p:nvPr/>
          </p:nvSpPr>
          <p:spPr bwMode="auto">
            <a:xfrm>
              <a:off x="1280" y="4040"/>
              <a:ext cx="448" cy="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7" name="Rectangle 29"/>
            <p:cNvSpPr>
              <a:spLocks noChangeArrowheads="1"/>
            </p:cNvSpPr>
            <p:nvPr/>
          </p:nvSpPr>
          <p:spPr bwMode="auto">
            <a:xfrm>
              <a:off x="1336" y="2920"/>
              <a:ext cx="424" cy="5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8" name="Rectangle 30"/>
            <p:cNvSpPr>
              <a:spLocks noChangeArrowheads="1"/>
            </p:cNvSpPr>
            <p:nvPr/>
          </p:nvSpPr>
          <p:spPr bwMode="auto">
            <a:xfrm>
              <a:off x="1312" y="2736"/>
              <a:ext cx="448" cy="1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9" name="Rectangle 31"/>
            <p:cNvSpPr>
              <a:spLocks noChangeArrowheads="1"/>
            </p:cNvSpPr>
            <p:nvPr/>
          </p:nvSpPr>
          <p:spPr bwMode="auto">
            <a:xfrm>
              <a:off x="1320" y="2376"/>
              <a:ext cx="4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0" name="Rectangle 32"/>
            <p:cNvSpPr>
              <a:spLocks noChangeArrowheads="1"/>
            </p:cNvSpPr>
            <p:nvPr/>
          </p:nvSpPr>
          <p:spPr bwMode="auto">
            <a:xfrm>
              <a:off x="248" y="3958"/>
              <a:ext cx="49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a</a:t>
              </a:r>
              <a:r>
                <a:rPr lang="en-US" sz="1600" baseline="-25000">
                  <a:solidFill>
                    <a:srgbClr val="A50021"/>
                  </a:solidFill>
                  <a:latin typeface="Times New Roman" charset="0"/>
                </a:rPr>
                <a:t>0</a:t>
              </a:r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(980)</a:t>
              </a:r>
            </a:p>
          </p:txBody>
        </p:sp>
        <p:sp>
          <p:nvSpPr>
            <p:cNvPr id="37921" name="Rectangle 33"/>
            <p:cNvSpPr>
              <a:spLocks noChangeArrowheads="1"/>
            </p:cNvSpPr>
            <p:nvPr/>
          </p:nvSpPr>
          <p:spPr bwMode="auto">
            <a:xfrm>
              <a:off x="193" y="2838"/>
              <a:ext cx="55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a</a:t>
              </a:r>
              <a:r>
                <a:rPr lang="en-US" sz="1600" baseline="-25000">
                  <a:solidFill>
                    <a:srgbClr val="A50021"/>
                  </a:solidFill>
                  <a:latin typeface="Times New Roman" charset="0"/>
                </a:rPr>
                <a:t>0</a:t>
              </a:r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(1450)</a:t>
              </a:r>
            </a:p>
          </p:txBody>
        </p:sp>
        <p:sp>
          <p:nvSpPr>
            <p:cNvPr id="37922" name="Line 34"/>
            <p:cNvSpPr>
              <a:spLocks noChangeShapeType="1"/>
            </p:cNvSpPr>
            <p:nvPr/>
          </p:nvSpPr>
          <p:spPr bwMode="auto">
            <a:xfrm>
              <a:off x="1664" y="226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3" name="Line 35"/>
            <p:cNvSpPr>
              <a:spLocks noChangeShapeType="1"/>
            </p:cNvSpPr>
            <p:nvPr/>
          </p:nvSpPr>
          <p:spPr bwMode="auto">
            <a:xfrm>
              <a:off x="2224" y="2264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4" name="Line 36"/>
            <p:cNvSpPr>
              <a:spLocks noChangeShapeType="1"/>
            </p:cNvSpPr>
            <p:nvPr/>
          </p:nvSpPr>
          <p:spPr bwMode="auto">
            <a:xfrm flipH="1">
              <a:off x="1912" y="2632"/>
              <a:ext cx="3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5" name="Rectangle 37"/>
            <p:cNvSpPr>
              <a:spLocks noChangeArrowheads="1"/>
            </p:cNvSpPr>
            <p:nvPr/>
          </p:nvSpPr>
          <p:spPr bwMode="auto">
            <a:xfrm>
              <a:off x="1801" y="2846"/>
              <a:ext cx="6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K*</a:t>
              </a:r>
              <a:r>
                <a:rPr lang="en-US" sz="1600" baseline="-25000">
                  <a:solidFill>
                    <a:srgbClr val="A50021"/>
                  </a:solidFill>
                  <a:latin typeface="Times New Roman" charset="0"/>
                </a:rPr>
                <a:t>0</a:t>
              </a:r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(1430)</a:t>
              </a:r>
            </a:p>
          </p:txBody>
        </p:sp>
      </p:grpSp>
      <p:grpSp>
        <p:nvGrpSpPr>
          <p:cNvPr id="37932" name="Group 44"/>
          <p:cNvGrpSpPr>
            <a:grpSpLocks/>
          </p:cNvGrpSpPr>
          <p:nvPr/>
        </p:nvGrpSpPr>
        <p:grpSpPr bwMode="auto">
          <a:xfrm>
            <a:off x="304800" y="3911600"/>
            <a:ext cx="4114800" cy="2336800"/>
            <a:chOff x="192" y="2464"/>
            <a:chExt cx="2592" cy="1472"/>
          </a:xfrm>
        </p:grpSpPr>
        <p:sp>
          <p:nvSpPr>
            <p:cNvPr id="37931" name="Rectangle 43"/>
            <p:cNvSpPr>
              <a:spLocks noChangeArrowheads="1"/>
            </p:cNvSpPr>
            <p:nvPr/>
          </p:nvSpPr>
          <p:spPr bwMode="auto">
            <a:xfrm>
              <a:off x="192" y="2464"/>
              <a:ext cx="2592" cy="147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CC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7927" name="Picture 39" descr="glue_mi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" y="2531"/>
              <a:ext cx="1359" cy="1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929" name="AutoShape 41"/>
            <p:cNvSpPr>
              <a:spLocks/>
            </p:cNvSpPr>
            <p:nvPr/>
          </p:nvSpPr>
          <p:spPr bwMode="auto">
            <a:xfrm>
              <a:off x="1704" y="2528"/>
              <a:ext cx="184" cy="1352"/>
            </a:xfrm>
            <a:prstGeom prst="rightBrace">
              <a:avLst>
                <a:gd name="adj1" fmla="val 61232"/>
                <a:gd name="adj2" fmla="val 50000"/>
              </a:avLst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0" name="Text Box 42"/>
            <p:cNvSpPr txBox="1">
              <a:spLocks noChangeArrowheads="1"/>
            </p:cNvSpPr>
            <p:nvPr/>
          </p:nvSpPr>
          <p:spPr bwMode="auto">
            <a:xfrm>
              <a:off x="1902" y="2749"/>
              <a:ext cx="834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CC0066"/>
                  </a:solidFill>
                </a:rPr>
                <a:t>Glueball</a:t>
              </a:r>
            </a:p>
            <a:p>
              <a:r>
                <a:rPr lang="en-US" b="1">
                  <a:solidFill>
                    <a:srgbClr val="CC0066"/>
                  </a:solidFill>
                </a:rPr>
                <a:t> spread</a:t>
              </a:r>
            </a:p>
            <a:p>
              <a:r>
                <a:rPr lang="en-US" b="1">
                  <a:solidFill>
                    <a:srgbClr val="CC0066"/>
                  </a:solidFill>
                </a:rPr>
                <a:t>over 3</a:t>
              </a:r>
            </a:p>
            <a:p>
              <a:r>
                <a:rPr lang="en-US" b="1">
                  <a:solidFill>
                    <a:srgbClr val="CC0066"/>
                  </a:solidFill>
                </a:rPr>
                <a:t>mesons</a:t>
              </a:r>
            </a:p>
          </p:txBody>
        </p:sp>
      </p:grpSp>
      <p:sp>
        <p:nvSpPr>
          <p:cNvPr id="37933" name="Text Box 45"/>
          <p:cNvSpPr txBox="1">
            <a:spLocks noChangeArrowheads="1"/>
          </p:cNvSpPr>
          <p:nvPr/>
        </p:nvSpPr>
        <p:spPr bwMode="auto">
          <a:xfrm>
            <a:off x="4848225" y="5454650"/>
            <a:ext cx="38068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</a:rPr>
              <a:t>Are there other </a:t>
            </a:r>
            <a:r>
              <a:rPr lang="en-US" sz="2200" b="1" dirty="0" err="1">
                <a:solidFill>
                  <a:srgbClr val="0000FF"/>
                </a:solidFill>
              </a:rPr>
              <a:t>glueballs</a:t>
            </a:r>
            <a:r>
              <a:rPr lang="en-US" sz="2200" b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05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63" name="Rectangle 6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270500" cy="6223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Glueball-Meson Mixing</a:t>
            </a:r>
            <a:endParaRPr lang="en-US" sz="3200" b="1" dirty="0">
              <a:solidFill>
                <a:srgbClr val="000090"/>
              </a:solidFill>
            </a:endParaRPr>
          </a:p>
        </p:txBody>
      </p:sp>
      <p:pic>
        <p:nvPicPr>
          <p:cNvPr id="55301" name="Picture 5" descr="fraction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62000"/>
            <a:ext cx="2157413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2" name="Picture 6" descr="fraction_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667000"/>
            <a:ext cx="2157413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3" name="Picture 7" descr="fraction_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95800"/>
            <a:ext cx="2157413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304" name="Group 8"/>
          <p:cNvGrpSpPr>
            <a:grpSpLocks/>
          </p:cNvGrpSpPr>
          <p:nvPr/>
        </p:nvGrpSpPr>
        <p:grpSpPr bwMode="auto">
          <a:xfrm>
            <a:off x="0" y="1905000"/>
            <a:ext cx="2960688" cy="1020763"/>
            <a:chOff x="0" y="701"/>
            <a:chExt cx="1865" cy="643"/>
          </a:xfrm>
        </p:grpSpPr>
        <p:grpSp>
          <p:nvGrpSpPr>
            <p:cNvPr id="55305" name="Group 9"/>
            <p:cNvGrpSpPr>
              <a:grpSpLocks noChangeAspect="1"/>
            </p:cNvGrpSpPr>
            <p:nvPr/>
          </p:nvGrpSpPr>
          <p:grpSpPr bwMode="auto">
            <a:xfrm>
              <a:off x="336" y="768"/>
              <a:ext cx="489" cy="171"/>
              <a:chOff x="103" y="527"/>
              <a:chExt cx="820" cy="286"/>
            </a:xfrm>
          </p:grpSpPr>
          <p:sp>
            <p:nvSpPr>
              <p:cNvPr id="55306" name="Freeform 10"/>
              <p:cNvSpPr>
                <a:spLocks noChangeAspect="1"/>
              </p:cNvSpPr>
              <p:nvPr/>
            </p:nvSpPr>
            <p:spPr bwMode="auto">
              <a:xfrm>
                <a:off x="103" y="52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7" name="Freeform 11"/>
              <p:cNvSpPr>
                <a:spLocks noChangeAspect="1"/>
              </p:cNvSpPr>
              <p:nvPr/>
            </p:nvSpPr>
            <p:spPr bwMode="auto">
              <a:xfrm rot="10800000" flipH="1">
                <a:off x="107" y="53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308" name="Group 12"/>
            <p:cNvGrpSpPr>
              <a:grpSpLocks noChangeAspect="1"/>
            </p:cNvGrpSpPr>
            <p:nvPr/>
          </p:nvGrpSpPr>
          <p:grpSpPr bwMode="auto">
            <a:xfrm>
              <a:off x="336" y="1056"/>
              <a:ext cx="489" cy="171"/>
              <a:chOff x="103" y="527"/>
              <a:chExt cx="820" cy="286"/>
            </a:xfrm>
          </p:grpSpPr>
          <p:sp>
            <p:nvSpPr>
              <p:cNvPr id="55309" name="Freeform 13"/>
              <p:cNvSpPr>
                <a:spLocks noChangeAspect="1"/>
              </p:cNvSpPr>
              <p:nvPr/>
            </p:nvSpPr>
            <p:spPr bwMode="auto">
              <a:xfrm>
                <a:off x="103" y="52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10" name="Freeform 14"/>
              <p:cNvSpPr>
                <a:spLocks noChangeAspect="1"/>
              </p:cNvSpPr>
              <p:nvPr/>
            </p:nvSpPr>
            <p:spPr bwMode="auto">
              <a:xfrm rot="10800000" flipH="1">
                <a:off x="107" y="53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311" name="Oval 15"/>
            <p:cNvSpPr>
              <a:spLocks noChangeArrowheads="1"/>
            </p:cNvSpPr>
            <p:nvPr/>
          </p:nvSpPr>
          <p:spPr bwMode="auto">
            <a:xfrm>
              <a:off x="816" y="720"/>
              <a:ext cx="96" cy="576"/>
            </a:xfrm>
            <a:prstGeom prst="ellipse">
              <a:avLst/>
            </a:prstGeom>
            <a:solidFill>
              <a:srgbClr val="FF66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2" name="Line 16"/>
            <p:cNvSpPr>
              <a:spLocks noChangeShapeType="1"/>
            </p:cNvSpPr>
            <p:nvPr/>
          </p:nvSpPr>
          <p:spPr bwMode="auto">
            <a:xfrm>
              <a:off x="912" y="816"/>
              <a:ext cx="24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3" name="Line 17"/>
            <p:cNvSpPr>
              <a:spLocks noChangeShapeType="1"/>
            </p:cNvSpPr>
            <p:nvPr/>
          </p:nvSpPr>
          <p:spPr bwMode="auto">
            <a:xfrm>
              <a:off x="912" y="912"/>
              <a:ext cx="24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4" name="Line 18"/>
            <p:cNvSpPr>
              <a:spLocks noChangeShapeType="1"/>
            </p:cNvSpPr>
            <p:nvPr/>
          </p:nvSpPr>
          <p:spPr bwMode="auto">
            <a:xfrm>
              <a:off x="912" y="1152"/>
              <a:ext cx="24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5" name="Line 19"/>
            <p:cNvSpPr>
              <a:spLocks noChangeShapeType="1"/>
            </p:cNvSpPr>
            <p:nvPr/>
          </p:nvSpPr>
          <p:spPr bwMode="auto">
            <a:xfrm>
              <a:off x="912" y="1248"/>
              <a:ext cx="24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6" name="Text Box 20"/>
            <p:cNvSpPr txBox="1">
              <a:spLocks noChangeArrowheads="1"/>
            </p:cNvSpPr>
            <p:nvPr/>
          </p:nvSpPr>
          <p:spPr bwMode="auto">
            <a:xfrm>
              <a:off x="1190" y="701"/>
              <a:ext cx="6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meson</a:t>
              </a:r>
            </a:p>
          </p:txBody>
        </p:sp>
        <p:sp>
          <p:nvSpPr>
            <p:cNvPr id="55317" name="Rectangle 21"/>
            <p:cNvSpPr>
              <a:spLocks noChangeArrowheads="1"/>
            </p:cNvSpPr>
            <p:nvPr/>
          </p:nvSpPr>
          <p:spPr bwMode="auto">
            <a:xfrm>
              <a:off x="1200" y="1056"/>
              <a:ext cx="6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meson</a:t>
              </a:r>
            </a:p>
          </p:txBody>
        </p:sp>
        <p:sp>
          <p:nvSpPr>
            <p:cNvPr id="55318" name="Text Box 22"/>
            <p:cNvSpPr txBox="1">
              <a:spLocks noChangeArrowheads="1"/>
            </p:cNvSpPr>
            <p:nvPr/>
          </p:nvSpPr>
          <p:spPr bwMode="auto">
            <a:xfrm>
              <a:off x="0" y="864"/>
              <a:ext cx="8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Glueball</a:t>
              </a:r>
            </a:p>
          </p:txBody>
        </p:sp>
      </p:grpSp>
      <p:grpSp>
        <p:nvGrpSpPr>
          <p:cNvPr id="55319" name="Group 23"/>
          <p:cNvGrpSpPr>
            <a:grpSpLocks/>
          </p:cNvGrpSpPr>
          <p:nvPr/>
        </p:nvGrpSpPr>
        <p:grpSpPr bwMode="auto">
          <a:xfrm>
            <a:off x="152400" y="838200"/>
            <a:ext cx="2808288" cy="1020763"/>
            <a:chOff x="384" y="1824"/>
            <a:chExt cx="1769" cy="643"/>
          </a:xfrm>
        </p:grpSpPr>
        <p:sp>
          <p:nvSpPr>
            <p:cNvPr id="55320" name="Oval 24"/>
            <p:cNvSpPr>
              <a:spLocks noChangeArrowheads="1"/>
            </p:cNvSpPr>
            <p:nvPr/>
          </p:nvSpPr>
          <p:spPr bwMode="auto">
            <a:xfrm>
              <a:off x="1104" y="1843"/>
              <a:ext cx="96" cy="576"/>
            </a:xfrm>
            <a:prstGeom prst="ellipse">
              <a:avLst/>
            </a:prstGeom>
            <a:solidFill>
              <a:srgbClr val="FF66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1" name="Line 25"/>
            <p:cNvSpPr>
              <a:spLocks noChangeShapeType="1"/>
            </p:cNvSpPr>
            <p:nvPr/>
          </p:nvSpPr>
          <p:spPr bwMode="auto">
            <a:xfrm>
              <a:off x="1200" y="1939"/>
              <a:ext cx="24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2" name="Line 26"/>
            <p:cNvSpPr>
              <a:spLocks noChangeShapeType="1"/>
            </p:cNvSpPr>
            <p:nvPr/>
          </p:nvSpPr>
          <p:spPr bwMode="auto">
            <a:xfrm>
              <a:off x="1200" y="2035"/>
              <a:ext cx="24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3" name="Line 27"/>
            <p:cNvSpPr>
              <a:spLocks noChangeShapeType="1"/>
            </p:cNvSpPr>
            <p:nvPr/>
          </p:nvSpPr>
          <p:spPr bwMode="auto">
            <a:xfrm>
              <a:off x="1200" y="2275"/>
              <a:ext cx="24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4" name="Line 28"/>
            <p:cNvSpPr>
              <a:spLocks noChangeShapeType="1"/>
            </p:cNvSpPr>
            <p:nvPr/>
          </p:nvSpPr>
          <p:spPr bwMode="auto">
            <a:xfrm>
              <a:off x="1200" y="2371"/>
              <a:ext cx="24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5" name="Text Box 29"/>
            <p:cNvSpPr txBox="1">
              <a:spLocks noChangeArrowheads="1"/>
            </p:cNvSpPr>
            <p:nvPr/>
          </p:nvSpPr>
          <p:spPr bwMode="auto">
            <a:xfrm>
              <a:off x="1478" y="1824"/>
              <a:ext cx="6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meson</a:t>
              </a:r>
            </a:p>
          </p:txBody>
        </p:sp>
        <p:sp>
          <p:nvSpPr>
            <p:cNvPr id="55326" name="Rectangle 30"/>
            <p:cNvSpPr>
              <a:spLocks noChangeArrowheads="1"/>
            </p:cNvSpPr>
            <p:nvPr/>
          </p:nvSpPr>
          <p:spPr bwMode="auto">
            <a:xfrm>
              <a:off x="1488" y="2179"/>
              <a:ext cx="6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meson</a:t>
              </a:r>
            </a:p>
          </p:txBody>
        </p:sp>
        <p:sp>
          <p:nvSpPr>
            <p:cNvPr id="55327" name="Line 31"/>
            <p:cNvSpPr>
              <a:spLocks noChangeShapeType="1"/>
            </p:cNvSpPr>
            <p:nvPr/>
          </p:nvSpPr>
          <p:spPr bwMode="auto">
            <a:xfrm>
              <a:off x="528" y="1920"/>
              <a:ext cx="576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8" name="Line 32"/>
            <p:cNvSpPr>
              <a:spLocks noChangeShapeType="1"/>
            </p:cNvSpPr>
            <p:nvPr/>
          </p:nvSpPr>
          <p:spPr bwMode="auto">
            <a:xfrm>
              <a:off x="528" y="2352"/>
              <a:ext cx="576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9" name="Rectangle 33"/>
            <p:cNvSpPr>
              <a:spLocks noChangeArrowheads="1"/>
            </p:cNvSpPr>
            <p:nvPr/>
          </p:nvSpPr>
          <p:spPr bwMode="auto">
            <a:xfrm>
              <a:off x="384" y="2016"/>
              <a:ext cx="6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meson</a:t>
              </a:r>
            </a:p>
          </p:txBody>
        </p:sp>
      </p:grpSp>
      <p:grpSp>
        <p:nvGrpSpPr>
          <p:cNvPr id="55330" name="Group 34"/>
          <p:cNvGrpSpPr>
            <a:grpSpLocks/>
          </p:cNvGrpSpPr>
          <p:nvPr/>
        </p:nvGrpSpPr>
        <p:grpSpPr bwMode="auto">
          <a:xfrm>
            <a:off x="0" y="2895600"/>
            <a:ext cx="3341688" cy="1173163"/>
            <a:chOff x="624" y="1853"/>
            <a:chExt cx="2105" cy="739"/>
          </a:xfrm>
        </p:grpSpPr>
        <p:grpSp>
          <p:nvGrpSpPr>
            <p:cNvPr id="55331" name="Group 35"/>
            <p:cNvGrpSpPr>
              <a:grpSpLocks noChangeAspect="1"/>
            </p:cNvGrpSpPr>
            <p:nvPr/>
          </p:nvGrpSpPr>
          <p:grpSpPr bwMode="auto">
            <a:xfrm>
              <a:off x="960" y="1987"/>
              <a:ext cx="489" cy="171"/>
              <a:chOff x="103" y="527"/>
              <a:chExt cx="820" cy="286"/>
            </a:xfrm>
          </p:grpSpPr>
          <p:sp>
            <p:nvSpPr>
              <p:cNvPr id="55332" name="Freeform 36"/>
              <p:cNvSpPr>
                <a:spLocks noChangeAspect="1"/>
              </p:cNvSpPr>
              <p:nvPr/>
            </p:nvSpPr>
            <p:spPr bwMode="auto">
              <a:xfrm>
                <a:off x="103" y="52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3" name="Freeform 37"/>
              <p:cNvSpPr>
                <a:spLocks noChangeAspect="1"/>
              </p:cNvSpPr>
              <p:nvPr/>
            </p:nvSpPr>
            <p:spPr bwMode="auto">
              <a:xfrm rot="10800000" flipH="1">
                <a:off x="107" y="53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334" name="Group 38"/>
            <p:cNvGrpSpPr>
              <a:grpSpLocks noChangeAspect="1"/>
            </p:cNvGrpSpPr>
            <p:nvPr/>
          </p:nvGrpSpPr>
          <p:grpSpPr bwMode="auto">
            <a:xfrm>
              <a:off x="960" y="2275"/>
              <a:ext cx="489" cy="171"/>
              <a:chOff x="103" y="527"/>
              <a:chExt cx="820" cy="286"/>
            </a:xfrm>
          </p:grpSpPr>
          <p:sp>
            <p:nvSpPr>
              <p:cNvPr id="55335" name="Freeform 39"/>
              <p:cNvSpPr>
                <a:spLocks noChangeAspect="1"/>
              </p:cNvSpPr>
              <p:nvPr/>
            </p:nvSpPr>
            <p:spPr bwMode="auto">
              <a:xfrm>
                <a:off x="103" y="52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6" name="Freeform 40"/>
              <p:cNvSpPr>
                <a:spLocks noChangeAspect="1"/>
              </p:cNvSpPr>
              <p:nvPr/>
            </p:nvSpPr>
            <p:spPr bwMode="auto">
              <a:xfrm rot="10800000" flipH="1">
                <a:off x="107" y="53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337" name="Oval 41"/>
            <p:cNvSpPr>
              <a:spLocks noChangeArrowheads="1"/>
            </p:cNvSpPr>
            <p:nvPr/>
          </p:nvSpPr>
          <p:spPr bwMode="auto">
            <a:xfrm>
              <a:off x="1440" y="1939"/>
              <a:ext cx="96" cy="576"/>
            </a:xfrm>
            <a:prstGeom prst="ellipse">
              <a:avLst/>
            </a:prstGeom>
            <a:solidFill>
              <a:srgbClr val="FF66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8" name="Text Box 42"/>
            <p:cNvSpPr txBox="1">
              <a:spLocks noChangeArrowheads="1"/>
            </p:cNvSpPr>
            <p:nvPr/>
          </p:nvSpPr>
          <p:spPr bwMode="auto">
            <a:xfrm>
              <a:off x="624" y="2083"/>
              <a:ext cx="8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Glueball</a:t>
              </a:r>
            </a:p>
          </p:txBody>
        </p:sp>
        <p:grpSp>
          <p:nvGrpSpPr>
            <p:cNvPr id="55339" name="Group 43"/>
            <p:cNvGrpSpPr>
              <a:grpSpLocks noChangeAspect="1"/>
            </p:cNvGrpSpPr>
            <p:nvPr/>
          </p:nvGrpSpPr>
          <p:grpSpPr bwMode="auto">
            <a:xfrm>
              <a:off x="1488" y="1872"/>
              <a:ext cx="489" cy="171"/>
              <a:chOff x="103" y="527"/>
              <a:chExt cx="820" cy="286"/>
            </a:xfrm>
          </p:grpSpPr>
          <p:sp>
            <p:nvSpPr>
              <p:cNvPr id="55340" name="Freeform 44"/>
              <p:cNvSpPr>
                <a:spLocks noChangeAspect="1"/>
              </p:cNvSpPr>
              <p:nvPr/>
            </p:nvSpPr>
            <p:spPr bwMode="auto">
              <a:xfrm>
                <a:off x="103" y="52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1" name="Freeform 45"/>
              <p:cNvSpPr>
                <a:spLocks noChangeAspect="1"/>
              </p:cNvSpPr>
              <p:nvPr/>
            </p:nvSpPr>
            <p:spPr bwMode="auto">
              <a:xfrm rot="10800000" flipH="1">
                <a:off x="107" y="53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342" name="Group 46"/>
            <p:cNvGrpSpPr>
              <a:grpSpLocks noChangeAspect="1"/>
            </p:cNvGrpSpPr>
            <p:nvPr/>
          </p:nvGrpSpPr>
          <p:grpSpPr bwMode="auto">
            <a:xfrm>
              <a:off x="1488" y="2016"/>
              <a:ext cx="489" cy="171"/>
              <a:chOff x="103" y="527"/>
              <a:chExt cx="820" cy="286"/>
            </a:xfrm>
          </p:grpSpPr>
          <p:sp>
            <p:nvSpPr>
              <p:cNvPr id="55343" name="Freeform 47"/>
              <p:cNvSpPr>
                <a:spLocks noChangeAspect="1"/>
              </p:cNvSpPr>
              <p:nvPr/>
            </p:nvSpPr>
            <p:spPr bwMode="auto">
              <a:xfrm>
                <a:off x="103" y="52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4" name="Freeform 48"/>
              <p:cNvSpPr>
                <a:spLocks noChangeAspect="1"/>
              </p:cNvSpPr>
              <p:nvPr/>
            </p:nvSpPr>
            <p:spPr bwMode="auto">
              <a:xfrm rot="10800000" flipH="1">
                <a:off x="107" y="53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345" name="Group 49"/>
            <p:cNvGrpSpPr>
              <a:grpSpLocks noChangeAspect="1"/>
            </p:cNvGrpSpPr>
            <p:nvPr/>
          </p:nvGrpSpPr>
          <p:grpSpPr bwMode="auto">
            <a:xfrm>
              <a:off x="1488" y="2256"/>
              <a:ext cx="489" cy="171"/>
              <a:chOff x="103" y="527"/>
              <a:chExt cx="820" cy="286"/>
            </a:xfrm>
          </p:grpSpPr>
          <p:sp>
            <p:nvSpPr>
              <p:cNvPr id="55346" name="Freeform 50"/>
              <p:cNvSpPr>
                <a:spLocks noChangeAspect="1"/>
              </p:cNvSpPr>
              <p:nvPr/>
            </p:nvSpPr>
            <p:spPr bwMode="auto">
              <a:xfrm>
                <a:off x="103" y="52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7" name="Freeform 51"/>
              <p:cNvSpPr>
                <a:spLocks noChangeAspect="1"/>
              </p:cNvSpPr>
              <p:nvPr/>
            </p:nvSpPr>
            <p:spPr bwMode="auto">
              <a:xfrm rot="10800000" flipH="1">
                <a:off x="107" y="53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348" name="Group 52"/>
            <p:cNvGrpSpPr>
              <a:grpSpLocks noChangeAspect="1"/>
            </p:cNvGrpSpPr>
            <p:nvPr/>
          </p:nvGrpSpPr>
          <p:grpSpPr bwMode="auto">
            <a:xfrm>
              <a:off x="1488" y="2400"/>
              <a:ext cx="489" cy="171"/>
              <a:chOff x="103" y="527"/>
              <a:chExt cx="820" cy="286"/>
            </a:xfrm>
          </p:grpSpPr>
          <p:sp>
            <p:nvSpPr>
              <p:cNvPr id="55349" name="Freeform 53"/>
              <p:cNvSpPr>
                <a:spLocks noChangeAspect="1"/>
              </p:cNvSpPr>
              <p:nvPr/>
            </p:nvSpPr>
            <p:spPr bwMode="auto">
              <a:xfrm>
                <a:off x="103" y="52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0" name="Freeform 54"/>
              <p:cNvSpPr>
                <a:spLocks noChangeAspect="1"/>
              </p:cNvSpPr>
              <p:nvPr/>
            </p:nvSpPr>
            <p:spPr bwMode="auto">
              <a:xfrm rot="10800000" flipH="1">
                <a:off x="107" y="53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351" name="Oval 55"/>
            <p:cNvSpPr>
              <a:spLocks noChangeArrowheads="1"/>
            </p:cNvSpPr>
            <p:nvPr/>
          </p:nvSpPr>
          <p:spPr bwMode="auto">
            <a:xfrm>
              <a:off x="1968" y="1920"/>
              <a:ext cx="96" cy="240"/>
            </a:xfrm>
            <a:prstGeom prst="ellipse">
              <a:avLst/>
            </a:prstGeom>
            <a:solidFill>
              <a:srgbClr val="9933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2" name="Oval 56"/>
            <p:cNvSpPr>
              <a:spLocks noChangeArrowheads="1"/>
            </p:cNvSpPr>
            <p:nvPr/>
          </p:nvSpPr>
          <p:spPr bwMode="auto">
            <a:xfrm>
              <a:off x="1968" y="2304"/>
              <a:ext cx="96" cy="240"/>
            </a:xfrm>
            <a:prstGeom prst="ellipse">
              <a:avLst/>
            </a:prstGeom>
            <a:solidFill>
              <a:srgbClr val="9933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3" name="Text Box 57"/>
            <p:cNvSpPr txBox="1">
              <a:spLocks noChangeArrowheads="1"/>
            </p:cNvSpPr>
            <p:nvPr/>
          </p:nvSpPr>
          <p:spPr bwMode="auto">
            <a:xfrm>
              <a:off x="2054" y="1853"/>
              <a:ext cx="6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meson</a:t>
              </a:r>
            </a:p>
          </p:txBody>
        </p:sp>
        <p:sp>
          <p:nvSpPr>
            <p:cNvPr id="55354" name="Rectangle 58"/>
            <p:cNvSpPr>
              <a:spLocks noChangeArrowheads="1"/>
            </p:cNvSpPr>
            <p:nvPr/>
          </p:nvSpPr>
          <p:spPr bwMode="auto">
            <a:xfrm>
              <a:off x="2064" y="2304"/>
              <a:ext cx="6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meson</a:t>
              </a:r>
            </a:p>
          </p:txBody>
        </p:sp>
      </p:grpSp>
      <p:sp>
        <p:nvSpPr>
          <p:cNvPr id="55355" name="Text Box 59"/>
          <p:cNvSpPr txBox="1">
            <a:spLocks noChangeArrowheads="1"/>
          </p:cNvSpPr>
          <p:nvPr/>
        </p:nvSpPr>
        <p:spPr bwMode="auto">
          <a:xfrm>
            <a:off x="3429000" y="1143000"/>
            <a:ext cx="32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55356" name="Text Box 60"/>
          <p:cNvSpPr txBox="1">
            <a:spLocks noChangeArrowheads="1"/>
          </p:cNvSpPr>
          <p:nvPr/>
        </p:nvSpPr>
        <p:spPr bwMode="auto">
          <a:xfrm>
            <a:off x="3429000" y="2133600"/>
            <a:ext cx="454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2</a:t>
            </a:r>
          </a:p>
        </p:txBody>
      </p:sp>
      <p:sp>
        <p:nvSpPr>
          <p:cNvPr id="55357" name="Rectangle 61"/>
          <p:cNvSpPr>
            <a:spLocks noChangeArrowheads="1"/>
          </p:cNvSpPr>
          <p:nvPr/>
        </p:nvSpPr>
        <p:spPr bwMode="auto">
          <a:xfrm>
            <a:off x="3429000" y="3276600"/>
            <a:ext cx="454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3</a:t>
            </a:r>
          </a:p>
        </p:txBody>
      </p:sp>
      <p:graphicFrame>
        <p:nvGraphicFramePr>
          <p:cNvPr id="55358" name="Object 62"/>
          <p:cNvGraphicFramePr>
            <a:graphicFrameLocks noChangeAspect="1"/>
          </p:cNvGraphicFramePr>
          <p:nvPr/>
        </p:nvGraphicFramePr>
        <p:xfrm>
          <a:off x="0" y="4572000"/>
          <a:ext cx="12192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7" name="Equation" r:id="rId6" imgW="927000" imgH="291960" progId="Equation.3">
                  <p:embed/>
                </p:oleObj>
              </mc:Choice>
              <mc:Fallback>
                <p:oleObj name="Equation" r:id="rId6" imgW="9270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0"/>
                        <a:ext cx="12192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59" name="Text Box 63"/>
          <p:cNvSpPr txBox="1">
            <a:spLocks noChangeArrowheads="1"/>
          </p:cNvSpPr>
          <p:nvPr/>
        </p:nvSpPr>
        <p:spPr bwMode="auto">
          <a:xfrm>
            <a:off x="1295400" y="4572000"/>
            <a:ext cx="2482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flavor blind?    r</a:t>
            </a:r>
          </a:p>
        </p:txBody>
      </p:sp>
      <p:sp>
        <p:nvSpPr>
          <p:cNvPr id="55360" name="Text Box 64"/>
          <p:cNvSpPr txBox="1">
            <a:spLocks noChangeArrowheads="1"/>
          </p:cNvSpPr>
          <p:nvPr/>
        </p:nvSpPr>
        <p:spPr bwMode="auto">
          <a:xfrm>
            <a:off x="365125" y="5532438"/>
            <a:ext cx="3738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Solve for mixing scheme </a:t>
            </a:r>
          </a:p>
        </p:txBody>
      </p:sp>
      <p:graphicFrame>
        <p:nvGraphicFramePr>
          <p:cNvPr id="55361" name="Object 65"/>
          <p:cNvGraphicFramePr>
            <a:graphicFrameLocks noChangeAspect="1"/>
          </p:cNvGraphicFramePr>
          <p:nvPr/>
        </p:nvGraphicFramePr>
        <p:xfrm>
          <a:off x="1066800" y="5029200"/>
          <a:ext cx="1447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8" name="Equation" r:id="rId8" imgW="1066680" imgH="317160" progId="Equation.3">
                  <p:embed/>
                </p:oleObj>
              </mc:Choice>
              <mc:Fallback>
                <p:oleObj name="Equation" r:id="rId8" imgW="106668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029200"/>
                        <a:ext cx="1447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28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0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868988" cy="801688"/>
          </a:xfrm>
        </p:spPr>
        <p:txBody>
          <a:bodyPr/>
          <a:lstStyle/>
          <a:p>
            <a:r>
              <a:rPr lang="en-US" sz="3200" b="1" dirty="0">
                <a:solidFill>
                  <a:srgbClr val="000090"/>
                </a:solidFill>
              </a:rPr>
              <a:t>Higher Mass Glueballs?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65125" y="884238"/>
            <a:ext cx="77265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Part of the BES-III program will be to search </a:t>
            </a:r>
            <a:r>
              <a:rPr lang="en-US" dirty="0" smtClean="0"/>
              <a:t>for </a:t>
            </a:r>
            <a:r>
              <a:rPr lang="en-US" dirty="0" err="1" smtClean="0"/>
              <a:t>glueballs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err="1"/>
              <a:t>radiative</a:t>
            </a:r>
            <a:r>
              <a:rPr lang="en-US" dirty="0"/>
              <a:t> J/</a:t>
            </a:r>
            <a:r>
              <a:rPr lang="en-US" dirty="0">
                <a:sym typeface="Symbol" charset="0"/>
              </a:rPr>
              <a:t> </a:t>
            </a:r>
            <a:r>
              <a:rPr lang="en-US" dirty="0" smtClean="0">
                <a:sym typeface="Symbol" charset="0"/>
              </a:rPr>
              <a:t>decays. Also part of the PANDA program at GSI.</a:t>
            </a:r>
            <a:endParaRPr lang="en-US" dirty="0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381000" y="1828800"/>
            <a:ext cx="7086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CC"/>
                </a:solidFill>
              </a:rPr>
              <a:t>Lattice predicts that the </a:t>
            </a:r>
            <a:r>
              <a:rPr lang="en-US">
                <a:solidFill>
                  <a:srgbClr val="FF0000"/>
                </a:solidFill>
              </a:rPr>
              <a:t>2</a:t>
            </a:r>
            <a:r>
              <a:rPr lang="en-US" baseline="30000">
                <a:solidFill>
                  <a:srgbClr val="FF0000"/>
                </a:solidFill>
              </a:rPr>
              <a:t>++</a:t>
            </a:r>
            <a:r>
              <a:rPr lang="en-US">
                <a:solidFill>
                  <a:srgbClr val="0000CC"/>
                </a:solidFill>
              </a:rPr>
              <a:t> and the </a:t>
            </a:r>
            <a:r>
              <a:rPr lang="en-US">
                <a:solidFill>
                  <a:srgbClr val="006600"/>
                </a:solidFill>
              </a:rPr>
              <a:t>0</a:t>
            </a:r>
            <a:r>
              <a:rPr lang="en-US" baseline="30000">
                <a:solidFill>
                  <a:srgbClr val="006600"/>
                </a:solidFill>
              </a:rPr>
              <a:t>-+</a:t>
            </a:r>
            <a:r>
              <a:rPr lang="en-US">
                <a:solidFill>
                  <a:srgbClr val="0000CC"/>
                </a:solidFill>
              </a:rPr>
              <a:t> are the </a:t>
            </a:r>
          </a:p>
          <a:p>
            <a:r>
              <a:rPr lang="en-US">
                <a:solidFill>
                  <a:srgbClr val="0000CC"/>
                </a:solidFill>
              </a:rPr>
              <a:t>next two, with masses just above 2GeV/c</a:t>
            </a:r>
            <a:r>
              <a:rPr lang="en-US" baseline="30000">
                <a:solidFill>
                  <a:srgbClr val="0000CC"/>
                </a:solidFill>
              </a:rPr>
              <a:t>2.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457200" y="2819400"/>
            <a:ext cx="60944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Radial Excitations of the 2</a:t>
            </a:r>
            <a:r>
              <a:rPr lang="en-US" baseline="30000">
                <a:solidFill>
                  <a:srgbClr val="FF0000"/>
                </a:solidFill>
              </a:rPr>
              <a:t>++</a:t>
            </a:r>
            <a:r>
              <a:rPr lang="en-US">
                <a:solidFill>
                  <a:srgbClr val="FF0000"/>
                </a:solidFill>
              </a:rPr>
              <a:t> ground state</a:t>
            </a:r>
          </a:p>
          <a:p>
            <a:r>
              <a:rPr lang="en-US">
                <a:solidFill>
                  <a:srgbClr val="FF0000"/>
                </a:solidFill>
              </a:rPr>
              <a:t>L=3  2</a:t>
            </a:r>
            <a:r>
              <a:rPr lang="en-US" baseline="30000">
                <a:solidFill>
                  <a:srgbClr val="FF0000"/>
                </a:solidFill>
              </a:rPr>
              <a:t>++</a:t>
            </a:r>
            <a:r>
              <a:rPr lang="en-US">
                <a:solidFill>
                  <a:srgbClr val="FF0000"/>
                </a:solidFill>
              </a:rPr>
              <a:t> States + Radial excitations</a:t>
            </a:r>
          </a:p>
          <a:p>
            <a:r>
              <a:rPr lang="en-US">
                <a:solidFill>
                  <a:srgbClr val="FF0000"/>
                </a:solidFill>
              </a:rPr>
              <a:t>f2(1950), f2(2010), f2(2300), f2(2340)…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517525" y="4160838"/>
            <a:ext cx="63230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2</a:t>
            </a:r>
            <a:r>
              <a:rPr lang="ja-JP" altLang="en-US">
                <a:solidFill>
                  <a:srgbClr val="006600"/>
                </a:solidFill>
                <a:latin typeface="Arial"/>
              </a:rPr>
              <a:t>’</a:t>
            </a:r>
            <a:r>
              <a:rPr lang="en-US">
                <a:solidFill>
                  <a:srgbClr val="006600"/>
                </a:solidFill>
              </a:rPr>
              <a:t>nd Radial Excitations of the </a:t>
            </a:r>
            <a:r>
              <a:rPr lang="en-US">
                <a:solidFill>
                  <a:srgbClr val="006600"/>
                </a:solidFill>
                <a:sym typeface="Symbol" charset="0"/>
              </a:rPr>
              <a:t> and </a:t>
            </a:r>
            <a:r>
              <a:rPr lang="ja-JP" altLang="en-US">
                <a:solidFill>
                  <a:srgbClr val="006600"/>
                </a:solidFill>
                <a:latin typeface="Arial"/>
                <a:sym typeface="Symbol" charset="0"/>
              </a:rPr>
              <a:t>’</a:t>
            </a:r>
            <a:r>
              <a:rPr lang="en-US">
                <a:solidFill>
                  <a:srgbClr val="006600"/>
                </a:solidFill>
                <a:sym typeface="Symbol" charset="0"/>
              </a:rPr>
              <a:t>,</a:t>
            </a:r>
          </a:p>
          <a:p>
            <a:r>
              <a:rPr lang="en-US">
                <a:solidFill>
                  <a:srgbClr val="006600"/>
                </a:solidFill>
                <a:sym typeface="Symbol" charset="0"/>
              </a:rPr>
              <a:t>perhaps a bit cleaner environment! (I would</a:t>
            </a:r>
          </a:p>
          <a:p>
            <a:r>
              <a:rPr lang="en-US">
                <a:solidFill>
                  <a:srgbClr val="006600"/>
                </a:solidFill>
                <a:sym typeface="Symbol" charset="0"/>
              </a:rPr>
              <a:t>Not count on it though….)</a:t>
            </a:r>
            <a:endParaRPr lang="en-US">
              <a:solidFill>
                <a:srgbClr val="006600"/>
              </a:solidFill>
            </a:endParaRP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517525" y="5595938"/>
            <a:ext cx="5413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 expect this to be very challenging.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47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86" y="1067224"/>
            <a:ext cx="2463800" cy="195072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6495839" cy="8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Quantum Chromo Dynamics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115" y="1837511"/>
            <a:ext cx="2631701" cy="20922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4505" y="3064770"/>
            <a:ext cx="33365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66FF"/>
                </a:solidFill>
              </a:rPr>
              <a:t>Photons are the force</a:t>
            </a:r>
          </a:p>
          <a:p>
            <a:r>
              <a:rPr lang="en-US" dirty="0">
                <a:solidFill>
                  <a:srgbClr val="6666FF"/>
                </a:solidFill>
              </a:rPr>
              <a:t>c</a:t>
            </a:r>
            <a:r>
              <a:rPr lang="en-US" dirty="0" smtClean="0">
                <a:solidFill>
                  <a:srgbClr val="6666FF"/>
                </a:solidFill>
              </a:rPr>
              <a:t>arriers for the E-M</a:t>
            </a:r>
          </a:p>
          <a:p>
            <a:r>
              <a:rPr lang="en-US" dirty="0">
                <a:solidFill>
                  <a:srgbClr val="6666FF"/>
                </a:solidFill>
              </a:rPr>
              <a:t>f</a:t>
            </a:r>
            <a:r>
              <a:rPr lang="en-US" dirty="0" smtClean="0">
                <a:solidFill>
                  <a:srgbClr val="6666FF"/>
                </a:solidFill>
              </a:rPr>
              <a:t>orce. Photons are </a:t>
            </a:r>
          </a:p>
          <a:p>
            <a:r>
              <a:rPr lang="en-US" dirty="0">
                <a:solidFill>
                  <a:srgbClr val="6666FF"/>
                </a:solidFill>
              </a:rPr>
              <a:t>e</a:t>
            </a:r>
            <a:r>
              <a:rPr lang="en-US" dirty="0" smtClean="0">
                <a:solidFill>
                  <a:srgbClr val="6666FF"/>
                </a:solidFill>
              </a:rPr>
              <a:t>lectrically neutral. </a:t>
            </a:r>
            <a:endParaRPr lang="en-US" dirty="0">
              <a:solidFill>
                <a:srgbClr val="6666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08542" y="750042"/>
            <a:ext cx="61354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QCD describes the interactions of quarks and gluons.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98611" y="1779143"/>
            <a:ext cx="265178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660066"/>
                </a:solidFill>
              </a:rPr>
              <a:t>Gluons are the force</a:t>
            </a:r>
          </a:p>
          <a:p>
            <a:r>
              <a:rPr lang="en-US" sz="2000" dirty="0">
                <a:solidFill>
                  <a:srgbClr val="660066"/>
                </a:solidFill>
              </a:rPr>
              <a:t>c</a:t>
            </a:r>
            <a:r>
              <a:rPr lang="en-US" sz="2000" dirty="0" smtClean="0">
                <a:solidFill>
                  <a:srgbClr val="660066"/>
                </a:solidFill>
              </a:rPr>
              <a:t>arriers of QCD.</a:t>
            </a:r>
          </a:p>
          <a:p>
            <a:r>
              <a:rPr lang="en-US" sz="2000" dirty="0" smtClean="0">
                <a:solidFill>
                  <a:srgbClr val="660066"/>
                </a:solidFill>
              </a:rPr>
              <a:t>Gluons carry a color</a:t>
            </a:r>
          </a:p>
          <a:p>
            <a:r>
              <a:rPr lang="en-US" sz="2000" dirty="0">
                <a:solidFill>
                  <a:srgbClr val="660066"/>
                </a:solidFill>
              </a:rPr>
              <a:t>a</a:t>
            </a:r>
            <a:r>
              <a:rPr lang="en-US" sz="2000" dirty="0" smtClean="0">
                <a:solidFill>
                  <a:srgbClr val="660066"/>
                </a:solidFill>
              </a:rPr>
              <a:t>nd an anticolor </a:t>
            </a:r>
          </a:p>
          <a:p>
            <a:r>
              <a:rPr lang="en-US" sz="2000" dirty="0" smtClean="0">
                <a:solidFill>
                  <a:srgbClr val="660066"/>
                </a:solidFill>
              </a:rPr>
              <a:t>Charge. </a:t>
            </a:r>
          </a:p>
        </p:txBody>
      </p:sp>
      <p:grpSp>
        <p:nvGrpSpPr>
          <p:cNvPr id="14" name="Group 50"/>
          <p:cNvGrpSpPr>
            <a:grpSpLocks noChangeAspect="1"/>
          </p:cNvGrpSpPr>
          <p:nvPr/>
        </p:nvGrpSpPr>
        <p:grpSpPr bwMode="auto">
          <a:xfrm>
            <a:off x="7143099" y="3577821"/>
            <a:ext cx="1425575" cy="1911350"/>
            <a:chOff x="312" y="906"/>
            <a:chExt cx="1384" cy="1857"/>
          </a:xfrm>
        </p:grpSpPr>
        <p:sp>
          <p:nvSpPr>
            <p:cNvPr id="15" name="Line 4"/>
            <p:cNvSpPr>
              <a:spLocks noChangeAspect="1" noChangeShapeType="1"/>
            </p:cNvSpPr>
            <p:nvPr/>
          </p:nvSpPr>
          <p:spPr bwMode="auto">
            <a:xfrm flipV="1">
              <a:off x="1008" y="922"/>
              <a:ext cx="688" cy="56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5"/>
            <p:cNvSpPr>
              <a:spLocks noChangeAspect="1" noChangeShapeType="1"/>
            </p:cNvSpPr>
            <p:nvPr/>
          </p:nvSpPr>
          <p:spPr bwMode="auto">
            <a:xfrm>
              <a:off x="464" y="906"/>
              <a:ext cx="536" cy="568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6"/>
            <p:cNvGrpSpPr>
              <a:grpSpLocks noChangeAspect="1"/>
            </p:cNvGrpSpPr>
            <p:nvPr/>
          </p:nvGrpSpPr>
          <p:grpSpPr bwMode="auto">
            <a:xfrm rot="-5447114">
              <a:off x="640" y="1794"/>
              <a:ext cx="747" cy="123"/>
              <a:chOff x="768" y="2480"/>
              <a:chExt cx="747" cy="123"/>
            </a:xfrm>
          </p:grpSpPr>
          <p:grpSp>
            <p:nvGrpSpPr>
              <p:cNvPr id="45" name="Group 7"/>
              <p:cNvGrpSpPr>
                <a:grpSpLocks noChangeAspect="1"/>
              </p:cNvGrpSpPr>
              <p:nvPr/>
            </p:nvGrpSpPr>
            <p:grpSpPr bwMode="auto">
              <a:xfrm>
                <a:off x="768" y="2480"/>
                <a:ext cx="691" cy="123"/>
                <a:chOff x="480" y="2640"/>
                <a:chExt cx="691" cy="123"/>
              </a:xfrm>
            </p:grpSpPr>
            <p:sp>
              <p:nvSpPr>
                <p:cNvPr id="53" name="Oval 8"/>
                <p:cNvSpPr>
                  <a:spLocks noChangeAspect="1" noChangeArrowheads="1"/>
                </p:cNvSpPr>
                <p:nvPr/>
              </p:nvSpPr>
              <p:spPr bwMode="auto">
                <a:xfrm>
                  <a:off x="480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595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710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825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949" y="2648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1056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6" name="Group 14"/>
              <p:cNvGrpSpPr>
                <a:grpSpLocks noChangeAspect="1"/>
              </p:cNvGrpSpPr>
              <p:nvPr/>
            </p:nvGrpSpPr>
            <p:grpSpPr bwMode="auto">
              <a:xfrm>
                <a:off x="825" y="2488"/>
                <a:ext cx="690" cy="115"/>
                <a:chOff x="1574" y="2525"/>
                <a:chExt cx="690" cy="115"/>
              </a:xfrm>
            </p:grpSpPr>
            <p:sp>
              <p:nvSpPr>
                <p:cNvPr id="47" name="Oval 15"/>
                <p:cNvSpPr>
                  <a:spLocks noChangeAspect="1" noChangeArrowheads="1"/>
                </p:cNvSpPr>
                <p:nvPr/>
              </p:nvSpPr>
              <p:spPr bwMode="auto">
                <a:xfrm>
                  <a:off x="157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168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180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Oval 18"/>
                <p:cNvSpPr>
                  <a:spLocks noChangeAspect="1" noChangeArrowheads="1"/>
                </p:cNvSpPr>
                <p:nvPr/>
              </p:nvSpPr>
              <p:spPr bwMode="auto">
                <a:xfrm>
                  <a:off x="191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Oval 19"/>
                <p:cNvSpPr>
                  <a:spLocks noChangeAspect="1" noChangeArrowheads="1"/>
                </p:cNvSpPr>
                <p:nvPr/>
              </p:nvSpPr>
              <p:spPr bwMode="auto">
                <a:xfrm>
                  <a:off x="203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214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8" name="Oval 21"/>
            <p:cNvSpPr>
              <a:spLocks noChangeAspect="1" noChangeArrowheads="1"/>
            </p:cNvSpPr>
            <p:nvPr/>
          </p:nvSpPr>
          <p:spPr bwMode="auto">
            <a:xfrm>
              <a:off x="480" y="922"/>
              <a:ext cx="432" cy="43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19" name="Oval 22"/>
            <p:cNvSpPr>
              <a:spLocks noChangeAspect="1" noChangeArrowheads="1"/>
            </p:cNvSpPr>
            <p:nvPr/>
          </p:nvSpPr>
          <p:spPr bwMode="auto">
            <a:xfrm>
              <a:off x="1208" y="914"/>
              <a:ext cx="432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0" name="Text Box 23"/>
            <p:cNvSpPr txBox="1">
              <a:spLocks noChangeAspect="1" noChangeArrowheads="1"/>
            </p:cNvSpPr>
            <p:nvPr/>
          </p:nvSpPr>
          <p:spPr bwMode="auto">
            <a:xfrm>
              <a:off x="1086" y="1751"/>
              <a:ext cx="365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R</a:t>
              </a:r>
            </a:p>
          </p:txBody>
        </p:sp>
        <p:sp>
          <p:nvSpPr>
            <p:cNvPr id="21" name="Text Box 24"/>
            <p:cNvSpPr txBox="1">
              <a:spLocks noChangeAspect="1" noChangeArrowheads="1"/>
            </p:cNvSpPr>
            <p:nvPr/>
          </p:nvSpPr>
          <p:spPr bwMode="auto">
            <a:xfrm>
              <a:off x="702" y="1744"/>
              <a:ext cx="381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G</a:t>
              </a:r>
            </a:p>
          </p:txBody>
        </p:sp>
        <p:sp>
          <p:nvSpPr>
            <p:cNvPr id="22" name="Line 25"/>
            <p:cNvSpPr>
              <a:spLocks noChangeAspect="1" noChangeShapeType="1"/>
            </p:cNvSpPr>
            <p:nvPr/>
          </p:nvSpPr>
          <p:spPr bwMode="auto">
            <a:xfrm>
              <a:off x="808" y="2018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6"/>
            <p:cNvSpPr>
              <a:spLocks noChangeAspect="1" noChangeShapeType="1"/>
            </p:cNvSpPr>
            <p:nvPr/>
          </p:nvSpPr>
          <p:spPr bwMode="auto">
            <a:xfrm flipV="1">
              <a:off x="1192" y="160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4" name="Group 27"/>
            <p:cNvGrpSpPr>
              <a:grpSpLocks noChangeAspect="1"/>
            </p:cNvGrpSpPr>
            <p:nvPr/>
          </p:nvGrpSpPr>
          <p:grpSpPr bwMode="auto">
            <a:xfrm rot="-5447114">
              <a:off x="640" y="1794"/>
              <a:ext cx="747" cy="123"/>
              <a:chOff x="768" y="2480"/>
              <a:chExt cx="747" cy="123"/>
            </a:xfrm>
          </p:grpSpPr>
          <p:grpSp>
            <p:nvGrpSpPr>
              <p:cNvPr id="31" name="Group 28"/>
              <p:cNvGrpSpPr>
                <a:grpSpLocks noChangeAspect="1"/>
              </p:cNvGrpSpPr>
              <p:nvPr/>
            </p:nvGrpSpPr>
            <p:grpSpPr bwMode="auto">
              <a:xfrm>
                <a:off x="768" y="2480"/>
                <a:ext cx="691" cy="123"/>
                <a:chOff x="480" y="2640"/>
                <a:chExt cx="691" cy="123"/>
              </a:xfrm>
            </p:grpSpPr>
            <p:sp>
              <p:nvSpPr>
                <p:cNvPr id="39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480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595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710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825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949" y="2648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1056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35"/>
              <p:cNvGrpSpPr>
                <a:grpSpLocks noChangeAspect="1"/>
              </p:cNvGrpSpPr>
              <p:nvPr/>
            </p:nvGrpSpPr>
            <p:grpSpPr bwMode="auto">
              <a:xfrm>
                <a:off x="825" y="2488"/>
                <a:ext cx="690" cy="115"/>
                <a:chOff x="1574" y="2525"/>
                <a:chExt cx="690" cy="115"/>
              </a:xfrm>
            </p:grpSpPr>
            <p:sp>
              <p:nvSpPr>
                <p:cNvPr id="33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157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168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180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191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203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214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5" name="Line 45"/>
            <p:cNvSpPr>
              <a:spLocks noChangeAspect="1" noChangeShapeType="1"/>
            </p:cNvSpPr>
            <p:nvPr/>
          </p:nvSpPr>
          <p:spPr bwMode="auto">
            <a:xfrm flipV="1">
              <a:off x="312" y="2172"/>
              <a:ext cx="688" cy="560"/>
            </a:xfrm>
            <a:prstGeom prst="line">
              <a:avLst/>
            </a:prstGeom>
            <a:noFill/>
            <a:ln w="22225">
              <a:solidFill>
                <a:srgbClr val="FF00FF"/>
              </a:solidFill>
              <a:round/>
              <a:headEnd type="triangle" w="med" len="med"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43"/>
            <p:cNvSpPr>
              <a:spLocks noChangeAspect="1" noChangeArrowheads="1"/>
            </p:cNvSpPr>
            <p:nvPr/>
          </p:nvSpPr>
          <p:spPr bwMode="auto">
            <a:xfrm>
              <a:off x="480" y="2195"/>
              <a:ext cx="432" cy="43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27" name="Line 47"/>
            <p:cNvSpPr>
              <a:spLocks noChangeAspect="1" noChangeShapeType="1"/>
            </p:cNvSpPr>
            <p:nvPr/>
          </p:nvSpPr>
          <p:spPr bwMode="auto">
            <a:xfrm>
              <a:off x="1055" y="2195"/>
              <a:ext cx="536" cy="568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42"/>
            <p:cNvSpPr>
              <a:spLocks noChangeAspect="1" noChangeArrowheads="1"/>
            </p:cNvSpPr>
            <p:nvPr/>
          </p:nvSpPr>
          <p:spPr bwMode="auto">
            <a:xfrm>
              <a:off x="1077" y="2195"/>
              <a:ext cx="432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9" name="Line 48"/>
            <p:cNvSpPr>
              <a:spLocks noChangeAspect="1" noChangeShapeType="1"/>
            </p:cNvSpPr>
            <p:nvPr/>
          </p:nvSpPr>
          <p:spPr bwMode="auto">
            <a:xfrm>
              <a:off x="648" y="2280"/>
              <a:ext cx="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49"/>
            <p:cNvSpPr>
              <a:spLocks noChangeAspect="1" noChangeShapeType="1"/>
            </p:cNvSpPr>
            <p:nvPr/>
          </p:nvSpPr>
          <p:spPr bwMode="auto">
            <a:xfrm>
              <a:off x="1227" y="2277"/>
              <a:ext cx="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14342" y="4289825"/>
            <a:ext cx="7626306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In nature, QCD appears to have two configurations.</a:t>
            </a:r>
          </a:p>
          <a:p>
            <a:r>
              <a:rPr lang="en-US" sz="2400" dirty="0">
                <a:solidFill>
                  <a:srgbClr val="990000"/>
                </a:solidFill>
              </a:rPr>
              <a:t>     three </a:t>
            </a:r>
            <a:r>
              <a:rPr lang="en-US" sz="2400" dirty="0" smtClean="0">
                <a:solidFill>
                  <a:srgbClr val="990000"/>
                </a:solidFill>
              </a:rPr>
              <a:t>quarks</a:t>
            </a:r>
            <a:r>
              <a:rPr lang="en-US" sz="2400" dirty="0" smtClean="0"/>
              <a:t> (       )        </a:t>
            </a:r>
            <a:r>
              <a:rPr lang="en-US" sz="2400" dirty="0" smtClean="0">
                <a:solidFill>
                  <a:srgbClr val="CC0066"/>
                </a:solidFill>
              </a:rPr>
              <a:t>Baryons</a:t>
            </a:r>
            <a:endParaRPr lang="en-US" sz="2400" dirty="0">
              <a:solidFill>
                <a:srgbClr val="CC0066"/>
              </a:solidFill>
            </a:endParaRPr>
          </a:p>
          <a:p>
            <a:r>
              <a:rPr lang="en-US" sz="2400" dirty="0">
                <a:solidFill>
                  <a:srgbClr val="990000"/>
                </a:solidFill>
              </a:rPr>
              <a:t>     proton:</a:t>
            </a:r>
            <a:r>
              <a:rPr lang="en-US" sz="2400" dirty="0"/>
              <a:t> uud       </a:t>
            </a:r>
            <a:r>
              <a:rPr lang="en-US" sz="2400" dirty="0">
                <a:solidFill>
                  <a:srgbClr val="990000"/>
                </a:solidFill>
              </a:rPr>
              <a:t>neutron:</a:t>
            </a:r>
            <a:r>
              <a:rPr lang="en-US" sz="2400" dirty="0"/>
              <a:t> udd </a:t>
            </a:r>
          </a:p>
          <a:p>
            <a:r>
              <a:rPr lang="en-US" sz="2400" dirty="0">
                <a:solidFill>
                  <a:srgbClr val="990000"/>
                </a:solidFill>
              </a:rPr>
              <a:t>     quark-antiquark </a:t>
            </a:r>
            <a:r>
              <a:rPr lang="en-US" sz="2400" dirty="0"/>
              <a:t> </a:t>
            </a:r>
            <a:r>
              <a:rPr lang="en-US" sz="2400" dirty="0" smtClean="0"/>
              <a:t>(     )     </a:t>
            </a:r>
            <a:r>
              <a:rPr lang="en-US" sz="2400" dirty="0">
                <a:solidFill>
                  <a:srgbClr val="CC0066"/>
                </a:solidFill>
              </a:rPr>
              <a:t>Mesons</a:t>
            </a:r>
            <a:r>
              <a:rPr lang="en-US" sz="2400" dirty="0"/>
              <a:t> </a:t>
            </a:r>
          </a:p>
          <a:p>
            <a:r>
              <a:rPr lang="en-US" dirty="0"/>
              <a:t>   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129" y="5452141"/>
            <a:ext cx="397965" cy="381000"/>
          </a:xfrm>
          <a:prstGeom prst="rect">
            <a:avLst/>
          </a:prstGeom>
        </p:spPr>
      </p:pic>
      <p:pic>
        <p:nvPicPr>
          <p:cNvPr id="68" name="Picture 67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2049" y="4774269"/>
            <a:ext cx="635000" cy="3048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25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203700" cy="571500"/>
          </a:xfrm>
        </p:spPr>
        <p:txBody>
          <a:bodyPr/>
          <a:lstStyle/>
          <a:p>
            <a:r>
              <a:rPr lang="en-US" sz="3200" b="1" dirty="0">
                <a:solidFill>
                  <a:srgbClr val="000090"/>
                </a:solidFill>
              </a:rPr>
              <a:t>Looking for Hybrids</a:t>
            </a:r>
          </a:p>
        </p:txBody>
      </p:sp>
      <p:grpSp>
        <p:nvGrpSpPr>
          <p:cNvPr id="44053" name="Group 21"/>
          <p:cNvGrpSpPr>
            <a:grpSpLocks/>
          </p:cNvGrpSpPr>
          <p:nvPr/>
        </p:nvGrpSpPr>
        <p:grpSpPr bwMode="auto">
          <a:xfrm>
            <a:off x="6181725" y="0"/>
            <a:ext cx="2767013" cy="3046413"/>
            <a:chOff x="3390" y="381"/>
            <a:chExt cx="1743" cy="1919"/>
          </a:xfrm>
        </p:grpSpPr>
        <p:grpSp>
          <p:nvGrpSpPr>
            <p:cNvPr id="44051" name="Group 19"/>
            <p:cNvGrpSpPr>
              <a:grpSpLocks/>
            </p:cNvGrpSpPr>
            <p:nvPr/>
          </p:nvGrpSpPr>
          <p:grpSpPr bwMode="auto">
            <a:xfrm>
              <a:off x="3541" y="840"/>
              <a:ext cx="1592" cy="1460"/>
              <a:chOff x="701" y="1520"/>
              <a:chExt cx="1592" cy="1460"/>
            </a:xfrm>
          </p:grpSpPr>
          <p:sp>
            <p:nvSpPr>
              <p:cNvPr id="44038" name="Line 6"/>
              <p:cNvSpPr>
                <a:spLocks noChangeShapeType="1"/>
              </p:cNvSpPr>
              <p:nvPr/>
            </p:nvSpPr>
            <p:spPr bwMode="auto">
              <a:xfrm>
                <a:off x="960" y="1992"/>
                <a:ext cx="53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39" name="Line 7"/>
              <p:cNvSpPr>
                <a:spLocks noChangeShapeType="1"/>
              </p:cNvSpPr>
              <p:nvPr/>
            </p:nvSpPr>
            <p:spPr bwMode="auto">
              <a:xfrm>
                <a:off x="928" y="2472"/>
                <a:ext cx="53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4037" name="Group 5"/>
              <p:cNvGrpSpPr>
                <a:grpSpLocks/>
              </p:cNvGrpSpPr>
              <p:nvPr/>
            </p:nvGrpSpPr>
            <p:grpSpPr bwMode="auto">
              <a:xfrm>
                <a:off x="701" y="1856"/>
                <a:ext cx="288" cy="692"/>
                <a:chOff x="701" y="1856"/>
                <a:chExt cx="288" cy="692"/>
              </a:xfrm>
            </p:grpSpPr>
            <p:sp>
              <p:nvSpPr>
                <p:cNvPr id="44035" name="Oval 3"/>
                <p:cNvSpPr>
                  <a:spLocks noChangeArrowheads="1"/>
                </p:cNvSpPr>
                <p:nvPr/>
              </p:nvSpPr>
              <p:spPr bwMode="auto">
                <a:xfrm>
                  <a:off x="736" y="1856"/>
                  <a:ext cx="248" cy="680"/>
                </a:xfrm>
                <a:prstGeom prst="ellipse">
                  <a:avLst/>
                </a:prstGeom>
                <a:solidFill>
                  <a:srgbClr val="99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036" name="Text Box 4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502" y="2061"/>
                  <a:ext cx="68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/>
                    <a:t>Meson</a:t>
                  </a:r>
                </a:p>
              </p:txBody>
            </p:sp>
          </p:grpSp>
          <p:sp>
            <p:nvSpPr>
              <p:cNvPr id="44040" name="Line 8"/>
              <p:cNvSpPr>
                <a:spLocks noChangeShapeType="1"/>
              </p:cNvSpPr>
              <p:nvPr/>
            </p:nvSpPr>
            <p:spPr bwMode="auto">
              <a:xfrm>
                <a:off x="1464" y="2472"/>
                <a:ext cx="496" cy="28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41" name="Line 9"/>
              <p:cNvSpPr>
                <a:spLocks noChangeShapeType="1"/>
              </p:cNvSpPr>
              <p:nvPr/>
            </p:nvSpPr>
            <p:spPr bwMode="auto">
              <a:xfrm rot="18520701">
                <a:off x="1512" y="1744"/>
                <a:ext cx="496" cy="28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44" name="Freeform 12"/>
              <p:cNvSpPr>
                <a:spLocks/>
              </p:cNvSpPr>
              <p:nvPr/>
            </p:nvSpPr>
            <p:spPr bwMode="auto">
              <a:xfrm>
                <a:off x="1523" y="1968"/>
                <a:ext cx="541" cy="624"/>
              </a:xfrm>
              <a:custGeom>
                <a:avLst/>
                <a:gdLst/>
                <a:ahLst/>
                <a:cxnLst>
                  <a:cxn ang="0">
                    <a:pos x="541" y="0"/>
                  </a:cxn>
                  <a:cxn ang="0">
                    <a:pos x="85" y="168"/>
                  </a:cxn>
                  <a:cxn ang="0">
                    <a:pos x="29" y="240"/>
                  </a:cxn>
                  <a:cxn ang="0">
                    <a:pos x="37" y="368"/>
                  </a:cxn>
                  <a:cxn ang="0">
                    <a:pos x="149" y="456"/>
                  </a:cxn>
                  <a:cxn ang="0">
                    <a:pos x="429" y="624"/>
                  </a:cxn>
                </a:cxnLst>
                <a:rect l="0" t="0" r="r" b="b"/>
                <a:pathLst>
                  <a:path w="541" h="624">
                    <a:moveTo>
                      <a:pt x="541" y="0"/>
                    </a:moveTo>
                    <a:cubicBezTo>
                      <a:pt x="355" y="64"/>
                      <a:pt x="170" y="128"/>
                      <a:pt x="85" y="168"/>
                    </a:cubicBezTo>
                    <a:cubicBezTo>
                      <a:pt x="0" y="208"/>
                      <a:pt x="37" y="207"/>
                      <a:pt x="29" y="240"/>
                    </a:cubicBezTo>
                    <a:cubicBezTo>
                      <a:pt x="21" y="273"/>
                      <a:pt x="17" y="332"/>
                      <a:pt x="37" y="368"/>
                    </a:cubicBezTo>
                    <a:cubicBezTo>
                      <a:pt x="57" y="404"/>
                      <a:pt x="84" y="413"/>
                      <a:pt x="149" y="456"/>
                    </a:cubicBezTo>
                    <a:cubicBezTo>
                      <a:pt x="214" y="499"/>
                      <a:pt x="321" y="561"/>
                      <a:pt x="429" y="624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4045" name="Group 13"/>
              <p:cNvGrpSpPr>
                <a:grpSpLocks/>
              </p:cNvGrpSpPr>
              <p:nvPr/>
            </p:nvGrpSpPr>
            <p:grpSpPr bwMode="auto">
              <a:xfrm>
                <a:off x="1893" y="2288"/>
                <a:ext cx="288" cy="692"/>
                <a:chOff x="701" y="1856"/>
                <a:chExt cx="288" cy="692"/>
              </a:xfrm>
            </p:grpSpPr>
            <p:sp>
              <p:nvSpPr>
                <p:cNvPr id="44046" name="Oval 14"/>
                <p:cNvSpPr>
                  <a:spLocks noChangeArrowheads="1"/>
                </p:cNvSpPr>
                <p:nvPr/>
              </p:nvSpPr>
              <p:spPr bwMode="auto">
                <a:xfrm>
                  <a:off x="736" y="1856"/>
                  <a:ext cx="248" cy="680"/>
                </a:xfrm>
                <a:prstGeom prst="ellipse">
                  <a:avLst/>
                </a:prstGeom>
                <a:solidFill>
                  <a:srgbClr val="99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047" name="Text Box 15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502" y="2061"/>
                  <a:ext cx="68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/>
                    <a:t>Meson</a:t>
                  </a:r>
                </a:p>
              </p:txBody>
            </p:sp>
          </p:grpSp>
          <p:grpSp>
            <p:nvGrpSpPr>
              <p:cNvPr id="44048" name="Group 16"/>
              <p:cNvGrpSpPr>
                <a:grpSpLocks/>
              </p:cNvGrpSpPr>
              <p:nvPr/>
            </p:nvGrpSpPr>
            <p:grpSpPr bwMode="auto">
              <a:xfrm rot="-1331629">
                <a:off x="2005" y="1520"/>
                <a:ext cx="288" cy="692"/>
                <a:chOff x="701" y="1856"/>
                <a:chExt cx="288" cy="692"/>
              </a:xfrm>
            </p:grpSpPr>
            <p:sp>
              <p:nvSpPr>
                <p:cNvPr id="44049" name="Oval 17"/>
                <p:cNvSpPr>
                  <a:spLocks noChangeArrowheads="1"/>
                </p:cNvSpPr>
                <p:nvPr/>
              </p:nvSpPr>
              <p:spPr bwMode="auto">
                <a:xfrm>
                  <a:off x="736" y="1856"/>
                  <a:ext cx="248" cy="680"/>
                </a:xfrm>
                <a:prstGeom prst="ellipse">
                  <a:avLst/>
                </a:prstGeom>
                <a:solidFill>
                  <a:srgbClr val="99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050" name="Text Box 18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502" y="2061"/>
                  <a:ext cx="68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/>
                    <a:t>Meson</a:t>
                  </a:r>
                </a:p>
              </p:txBody>
            </p:sp>
          </p:grpSp>
        </p:grpSp>
        <p:sp>
          <p:nvSpPr>
            <p:cNvPr id="44052" name="Text Box 20"/>
            <p:cNvSpPr txBox="1">
              <a:spLocks noChangeArrowheads="1"/>
            </p:cNvSpPr>
            <p:nvPr/>
          </p:nvSpPr>
          <p:spPr bwMode="auto">
            <a:xfrm>
              <a:off x="3390" y="381"/>
              <a:ext cx="17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CC0066"/>
                  </a:solidFill>
                </a:rPr>
                <a:t>Decay Predictions</a:t>
              </a:r>
            </a:p>
          </p:txBody>
        </p:sp>
      </p:grpSp>
      <p:grpSp>
        <p:nvGrpSpPr>
          <p:cNvPr id="44056" name="Group 24"/>
          <p:cNvGrpSpPr>
            <a:grpSpLocks/>
          </p:cNvGrpSpPr>
          <p:nvPr/>
        </p:nvGrpSpPr>
        <p:grpSpPr bwMode="auto">
          <a:xfrm>
            <a:off x="6146800" y="2159000"/>
            <a:ext cx="831850" cy="528638"/>
            <a:chOff x="3072" y="2376"/>
            <a:chExt cx="524" cy="333"/>
          </a:xfrm>
        </p:grpSpPr>
        <p:sp>
          <p:nvSpPr>
            <p:cNvPr id="44054" name="Line 22"/>
            <p:cNvSpPr>
              <a:spLocks noChangeShapeType="1"/>
            </p:cNvSpPr>
            <p:nvPr/>
          </p:nvSpPr>
          <p:spPr bwMode="auto">
            <a:xfrm flipV="1">
              <a:off x="3072" y="2376"/>
              <a:ext cx="0" cy="312"/>
            </a:xfrm>
            <a:prstGeom prst="line">
              <a:avLst/>
            </a:prstGeom>
            <a:noFill/>
            <a:ln w="50800">
              <a:solidFill>
                <a:srgbClr val="80008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5" name="Text Box 23"/>
            <p:cNvSpPr txBox="1">
              <a:spLocks noChangeArrowheads="1"/>
            </p:cNvSpPr>
            <p:nvPr/>
          </p:nvSpPr>
          <p:spPr bwMode="auto">
            <a:xfrm>
              <a:off x="3134" y="2421"/>
              <a:ext cx="4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9966FF"/>
                  </a:solidFill>
                </a:rPr>
                <a:t>L</a:t>
              </a:r>
              <a:r>
                <a:rPr lang="en-US" baseline="-25000">
                  <a:solidFill>
                    <a:srgbClr val="9966FF"/>
                  </a:solidFill>
                </a:rPr>
                <a:t>glue</a:t>
              </a:r>
            </a:p>
          </p:txBody>
        </p:sp>
      </p:grpSp>
      <p:grpSp>
        <p:nvGrpSpPr>
          <p:cNvPr id="44060" name="Group 28"/>
          <p:cNvGrpSpPr>
            <a:grpSpLocks/>
          </p:cNvGrpSpPr>
          <p:nvPr/>
        </p:nvGrpSpPr>
        <p:grpSpPr bwMode="auto">
          <a:xfrm>
            <a:off x="7124700" y="1816100"/>
            <a:ext cx="317500" cy="1270000"/>
            <a:chOff x="4488" y="1144"/>
            <a:chExt cx="200" cy="800"/>
          </a:xfrm>
        </p:grpSpPr>
        <p:sp>
          <p:nvSpPr>
            <p:cNvPr id="44057" name="Line 25"/>
            <p:cNvSpPr>
              <a:spLocks noChangeShapeType="1"/>
            </p:cNvSpPr>
            <p:nvPr/>
          </p:nvSpPr>
          <p:spPr bwMode="auto">
            <a:xfrm flipV="1">
              <a:off x="4688" y="1144"/>
              <a:ext cx="0" cy="248"/>
            </a:xfrm>
            <a:prstGeom prst="line">
              <a:avLst/>
            </a:prstGeom>
            <a:noFill/>
            <a:ln w="50800">
              <a:solidFill>
                <a:srgbClr val="CC0066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8" name="Line 26"/>
            <p:cNvSpPr>
              <a:spLocks noChangeShapeType="1"/>
            </p:cNvSpPr>
            <p:nvPr/>
          </p:nvSpPr>
          <p:spPr bwMode="auto">
            <a:xfrm flipV="1">
              <a:off x="4488" y="1696"/>
              <a:ext cx="1" cy="248"/>
            </a:xfrm>
            <a:prstGeom prst="line">
              <a:avLst/>
            </a:prstGeom>
            <a:noFill/>
            <a:ln w="50800">
              <a:solidFill>
                <a:srgbClr val="CC0066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9" name="Line 27"/>
            <p:cNvSpPr>
              <a:spLocks noChangeShapeType="1"/>
            </p:cNvSpPr>
            <p:nvPr/>
          </p:nvSpPr>
          <p:spPr bwMode="auto">
            <a:xfrm flipV="1">
              <a:off x="4600" y="1472"/>
              <a:ext cx="0" cy="248"/>
            </a:xfrm>
            <a:prstGeom prst="line">
              <a:avLst/>
            </a:prstGeom>
            <a:noFill/>
            <a:ln w="50800">
              <a:solidFill>
                <a:srgbClr val="CC0066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063" name="Group 31"/>
          <p:cNvGrpSpPr>
            <a:grpSpLocks/>
          </p:cNvGrpSpPr>
          <p:nvPr/>
        </p:nvGrpSpPr>
        <p:grpSpPr bwMode="auto">
          <a:xfrm>
            <a:off x="7200900" y="2425700"/>
            <a:ext cx="228600" cy="254000"/>
            <a:chOff x="1184" y="2864"/>
            <a:chExt cx="144" cy="160"/>
          </a:xfrm>
        </p:grpSpPr>
        <p:sp>
          <p:nvSpPr>
            <p:cNvPr id="44061" name="Line 29"/>
            <p:cNvSpPr>
              <a:spLocks noChangeShapeType="1"/>
            </p:cNvSpPr>
            <p:nvPr/>
          </p:nvSpPr>
          <p:spPr bwMode="auto">
            <a:xfrm>
              <a:off x="1184" y="2880"/>
              <a:ext cx="144" cy="14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2" name="Line 30"/>
            <p:cNvSpPr>
              <a:spLocks noChangeShapeType="1"/>
            </p:cNvSpPr>
            <p:nvPr/>
          </p:nvSpPr>
          <p:spPr bwMode="auto">
            <a:xfrm flipH="1">
              <a:off x="1184" y="2864"/>
              <a:ext cx="128" cy="15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064" name="Text Box 32"/>
          <p:cNvSpPr txBox="1">
            <a:spLocks noChangeArrowheads="1"/>
          </p:cNvSpPr>
          <p:nvPr/>
        </p:nvSpPr>
        <p:spPr bwMode="auto">
          <a:xfrm>
            <a:off x="5162550" y="2986088"/>
            <a:ext cx="3981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66"/>
                </a:solidFill>
              </a:rPr>
              <a:t>Angular momentum</a:t>
            </a:r>
          </a:p>
          <a:p>
            <a:r>
              <a:rPr lang="en-US" sz="2000">
                <a:solidFill>
                  <a:srgbClr val="CC0066"/>
                </a:solidFill>
              </a:rPr>
              <a:t>in the gluon flux stays confined</a:t>
            </a:r>
            <a:r>
              <a:rPr lang="en-US"/>
              <a:t>.</a:t>
            </a:r>
          </a:p>
        </p:txBody>
      </p:sp>
      <p:sp>
        <p:nvSpPr>
          <p:cNvPr id="44065" name="Text Box 33"/>
          <p:cNvSpPr txBox="1">
            <a:spLocks noChangeArrowheads="1"/>
          </p:cNvSpPr>
          <p:nvPr/>
        </p:nvSpPr>
        <p:spPr bwMode="auto">
          <a:xfrm>
            <a:off x="185738" y="5980113"/>
            <a:ext cx="7627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This leads to complicated multi-particle final states.</a:t>
            </a:r>
          </a:p>
        </p:txBody>
      </p:sp>
      <p:sp>
        <p:nvSpPr>
          <p:cNvPr id="44066" name="Text Box 34"/>
          <p:cNvSpPr txBox="1">
            <a:spLocks noChangeArrowheads="1"/>
          </p:cNvSpPr>
          <p:nvPr/>
        </p:nvSpPr>
        <p:spPr bwMode="auto">
          <a:xfrm>
            <a:off x="177800" y="798513"/>
            <a:ext cx="32432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  </a:t>
            </a:r>
            <a:r>
              <a:rPr lang="en-US">
                <a:solidFill>
                  <a:schemeClr val="accent2"/>
                </a:solidFill>
              </a:rPr>
              <a:t>Analysis Method</a:t>
            </a:r>
          </a:p>
          <a:p>
            <a:r>
              <a:rPr lang="en-US">
                <a:solidFill>
                  <a:srgbClr val="CC0066"/>
                </a:solidFill>
              </a:rPr>
              <a:t>Partial Wave Analysis</a:t>
            </a:r>
          </a:p>
        </p:txBody>
      </p:sp>
      <p:sp>
        <p:nvSpPr>
          <p:cNvPr id="44067" name="Text Box 35"/>
          <p:cNvSpPr txBox="1">
            <a:spLocks noChangeArrowheads="1"/>
          </p:cNvSpPr>
          <p:nvPr/>
        </p:nvSpPr>
        <p:spPr bwMode="auto">
          <a:xfrm>
            <a:off x="220663" y="1704975"/>
            <a:ext cx="42941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6666FF"/>
                </a:solidFill>
              </a:rPr>
              <a:t>Fit n-D angular distributions</a:t>
            </a:r>
          </a:p>
          <a:p>
            <a:r>
              <a:rPr lang="en-US">
                <a:solidFill>
                  <a:schemeClr val="accent2"/>
                </a:solidFill>
              </a:rPr>
              <a:t>Fit Models of production and</a:t>
            </a:r>
          </a:p>
          <a:p>
            <a:r>
              <a:rPr lang="en-US">
                <a:solidFill>
                  <a:schemeClr val="accent2"/>
                </a:solidFill>
              </a:rPr>
              <a:t>      decay of resonances</a:t>
            </a:r>
            <a:r>
              <a:rPr lang="en-US"/>
              <a:t>.</a:t>
            </a:r>
          </a:p>
        </p:txBody>
      </p:sp>
      <p:grpSp>
        <p:nvGrpSpPr>
          <p:cNvPr id="44069" name="Group 37"/>
          <p:cNvGrpSpPr>
            <a:grpSpLocks/>
          </p:cNvGrpSpPr>
          <p:nvPr/>
        </p:nvGrpSpPr>
        <p:grpSpPr bwMode="auto">
          <a:xfrm>
            <a:off x="1697038" y="3698875"/>
            <a:ext cx="7446962" cy="2209800"/>
            <a:chOff x="0" y="2592"/>
            <a:chExt cx="4691" cy="1392"/>
          </a:xfrm>
        </p:grpSpPr>
        <p:sp>
          <p:nvSpPr>
            <p:cNvPr id="44070" name="Text Box 38"/>
            <p:cNvSpPr txBox="1">
              <a:spLocks noChangeArrowheads="1"/>
            </p:cNvSpPr>
            <p:nvPr/>
          </p:nvSpPr>
          <p:spPr bwMode="auto">
            <a:xfrm>
              <a:off x="0" y="2640"/>
              <a:ext cx="16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  <a:latin typeface="Symbol" charset="2"/>
                </a:rPr>
                <a:t>p</a:t>
              </a:r>
              <a:r>
                <a:rPr lang="en-US" b="1" baseline="-25000">
                  <a:solidFill>
                    <a:srgbClr val="008000"/>
                  </a:solidFill>
                </a:rPr>
                <a:t>1</a:t>
              </a:r>
              <a:r>
                <a:rPr lang="en-US">
                  <a:solidFill>
                    <a:srgbClr val="008000"/>
                  </a:solidFill>
                </a:rPr>
                <a:t>  I</a:t>
              </a:r>
              <a:r>
                <a:rPr lang="en-US" b="1" baseline="30000">
                  <a:solidFill>
                    <a:srgbClr val="008000"/>
                  </a:solidFill>
                </a:rPr>
                <a:t>G</a:t>
              </a:r>
              <a:r>
                <a:rPr lang="en-US">
                  <a:solidFill>
                    <a:srgbClr val="008000"/>
                  </a:solidFill>
                </a:rPr>
                <a:t>(J</a:t>
              </a:r>
              <a:r>
                <a:rPr lang="en-US" b="1" baseline="30000">
                  <a:solidFill>
                    <a:srgbClr val="008000"/>
                  </a:solidFill>
                </a:rPr>
                <a:t>PC</a:t>
              </a:r>
              <a:r>
                <a:rPr lang="en-US">
                  <a:solidFill>
                    <a:srgbClr val="008000"/>
                  </a:solidFill>
                </a:rPr>
                <a:t>)=1</a:t>
              </a:r>
              <a:r>
                <a:rPr lang="en-US" b="1" baseline="30000">
                  <a:solidFill>
                    <a:srgbClr val="008000"/>
                  </a:solidFill>
                </a:rPr>
                <a:t>-</a:t>
              </a:r>
              <a:r>
                <a:rPr lang="en-US">
                  <a:solidFill>
                    <a:srgbClr val="008000"/>
                  </a:solidFill>
                </a:rPr>
                <a:t>(1</a:t>
              </a:r>
              <a:r>
                <a:rPr lang="en-US" b="1" baseline="30000">
                  <a:solidFill>
                    <a:srgbClr val="008000"/>
                  </a:solidFill>
                </a:rPr>
                <a:t>-+</a:t>
              </a:r>
              <a:r>
                <a:rPr lang="en-US">
                  <a:solidFill>
                    <a:srgbClr val="008000"/>
                  </a:solidFill>
                </a:rPr>
                <a:t>)</a:t>
              </a:r>
            </a:p>
          </p:txBody>
        </p:sp>
        <p:sp>
          <p:nvSpPr>
            <p:cNvPr id="44071" name="Text Box 39"/>
            <p:cNvSpPr txBox="1">
              <a:spLocks noChangeArrowheads="1"/>
            </p:cNvSpPr>
            <p:nvPr/>
          </p:nvSpPr>
          <p:spPr bwMode="auto">
            <a:xfrm>
              <a:off x="2880" y="3504"/>
              <a:ext cx="17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800000"/>
                  </a:solidFill>
                  <a:latin typeface="Symbol" charset="2"/>
                </a:rPr>
                <a:t>h</a:t>
              </a:r>
              <a:r>
                <a:rPr lang="en-US" b="1" baseline="30000">
                  <a:solidFill>
                    <a:srgbClr val="800000"/>
                  </a:solidFill>
                </a:rPr>
                <a:t>’</a:t>
              </a:r>
              <a:r>
                <a:rPr lang="en-US" b="1" baseline="-25000">
                  <a:solidFill>
                    <a:srgbClr val="800000"/>
                  </a:solidFill>
                </a:rPr>
                <a:t>1</a:t>
              </a:r>
              <a:r>
                <a:rPr lang="en-US">
                  <a:solidFill>
                    <a:srgbClr val="800000"/>
                  </a:solidFill>
                </a:rPr>
                <a:t>  I</a:t>
              </a:r>
              <a:r>
                <a:rPr lang="en-US" b="1" baseline="30000">
                  <a:solidFill>
                    <a:srgbClr val="800000"/>
                  </a:solidFill>
                </a:rPr>
                <a:t>G</a:t>
              </a:r>
              <a:r>
                <a:rPr lang="en-US">
                  <a:solidFill>
                    <a:srgbClr val="800000"/>
                  </a:solidFill>
                </a:rPr>
                <a:t>(J</a:t>
              </a:r>
              <a:r>
                <a:rPr lang="en-US" b="1" baseline="30000">
                  <a:solidFill>
                    <a:srgbClr val="800000"/>
                  </a:solidFill>
                </a:rPr>
                <a:t>PC</a:t>
              </a:r>
              <a:r>
                <a:rPr lang="en-US">
                  <a:solidFill>
                    <a:srgbClr val="800000"/>
                  </a:solidFill>
                </a:rPr>
                <a:t>)=0</a:t>
              </a:r>
              <a:r>
                <a:rPr lang="en-US" b="1" baseline="30000">
                  <a:solidFill>
                    <a:srgbClr val="800000"/>
                  </a:solidFill>
                </a:rPr>
                <a:t>+</a:t>
              </a:r>
              <a:r>
                <a:rPr lang="en-US">
                  <a:solidFill>
                    <a:srgbClr val="800000"/>
                  </a:solidFill>
                </a:rPr>
                <a:t>(1</a:t>
              </a:r>
              <a:r>
                <a:rPr lang="en-US" b="1" baseline="30000">
                  <a:solidFill>
                    <a:srgbClr val="800000"/>
                  </a:solidFill>
                </a:rPr>
                <a:t>-+</a:t>
              </a:r>
              <a:r>
                <a:rPr lang="en-US">
                  <a:solidFill>
                    <a:srgbClr val="800000"/>
                  </a:solidFill>
                </a:rPr>
                <a:t>) </a:t>
              </a:r>
            </a:p>
          </p:txBody>
        </p:sp>
        <p:grpSp>
          <p:nvGrpSpPr>
            <p:cNvPr id="44072" name="Group 40"/>
            <p:cNvGrpSpPr>
              <a:grpSpLocks/>
            </p:cNvGrpSpPr>
            <p:nvPr/>
          </p:nvGrpSpPr>
          <p:grpSpPr bwMode="auto">
            <a:xfrm>
              <a:off x="1440" y="2592"/>
              <a:ext cx="1248" cy="1056"/>
              <a:chOff x="2976" y="720"/>
              <a:chExt cx="1248" cy="1056"/>
            </a:xfrm>
          </p:grpSpPr>
          <p:sp>
            <p:nvSpPr>
              <p:cNvPr id="44073" name="AutoShape 41"/>
              <p:cNvSpPr>
                <a:spLocks noChangeArrowheads="1"/>
              </p:cNvSpPr>
              <p:nvPr/>
            </p:nvSpPr>
            <p:spPr bwMode="auto">
              <a:xfrm>
                <a:off x="3024" y="768"/>
                <a:ext cx="1152" cy="960"/>
              </a:xfrm>
              <a:prstGeom prst="hexagon">
                <a:avLst>
                  <a:gd name="adj" fmla="val 30000"/>
                  <a:gd name="vf" fmla="val 115470"/>
                </a:avLst>
              </a:prstGeom>
              <a:noFill/>
              <a:ln w="25400">
                <a:solidFill>
                  <a:srgbClr val="99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74" name="Oval 42"/>
              <p:cNvSpPr>
                <a:spLocks noChangeArrowheads="1"/>
              </p:cNvSpPr>
              <p:nvPr/>
            </p:nvSpPr>
            <p:spPr bwMode="auto">
              <a:xfrm>
                <a:off x="3792" y="1632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75" name="Oval 43"/>
              <p:cNvSpPr>
                <a:spLocks noChangeArrowheads="1"/>
              </p:cNvSpPr>
              <p:nvPr/>
            </p:nvSpPr>
            <p:spPr bwMode="auto">
              <a:xfrm>
                <a:off x="2976" y="1200"/>
                <a:ext cx="144" cy="14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76" name="Oval 44"/>
              <p:cNvSpPr>
                <a:spLocks noChangeArrowheads="1"/>
              </p:cNvSpPr>
              <p:nvPr/>
            </p:nvSpPr>
            <p:spPr bwMode="auto">
              <a:xfrm>
                <a:off x="3504" y="1104"/>
                <a:ext cx="144" cy="14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77" name="Oval 45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144" cy="14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78" name="Oval 46"/>
              <p:cNvSpPr>
                <a:spLocks noChangeArrowheads="1"/>
              </p:cNvSpPr>
              <p:nvPr/>
            </p:nvSpPr>
            <p:spPr bwMode="auto">
              <a:xfrm>
                <a:off x="3600" y="1200"/>
                <a:ext cx="144" cy="144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79" name="Oval 47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44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80" name="Oval 48"/>
              <p:cNvSpPr>
                <a:spLocks noChangeArrowheads="1"/>
              </p:cNvSpPr>
              <p:nvPr/>
            </p:nvSpPr>
            <p:spPr bwMode="auto">
              <a:xfrm>
                <a:off x="3264" y="720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81" name="Oval 49"/>
              <p:cNvSpPr>
                <a:spLocks noChangeArrowheads="1"/>
              </p:cNvSpPr>
              <p:nvPr/>
            </p:nvSpPr>
            <p:spPr bwMode="auto">
              <a:xfrm>
                <a:off x="3792" y="720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82" name="Oval 50"/>
              <p:cNvSpPr>
                <a:spLocks noChangeArrowheads="1"/>
              </p:cNvSpPr>
              <p:nvPr/>
            </p:nvSpPr>
            <p:spPr bwMode="auto">
              <a:xfrm>
                <a:off x="3216" y="1632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4083" name="Rectangle 51"/>
            <p:cNvSpPr>
              <a:spLocks noChangeArrowheads="1"/>
            </p:cNvSpPr>
            <p:nvPr/>
          </p:nvSpPr>
          <p:spPr bwMode="auto">
            <a:xfrm>
              <a:off x="768" y="3696"/>
              <a:ext cx="17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6600"/>
                  </a:solidFill>
                  <a:latin typeface="Symbol" charset="2"/>
                </a:rPr>
                <a:t>h</a:t>
              </a:r>
              <a:r>
                <a:rPr lang="en-US" b="1" baseline="-25000">
                  <a:solidFill>
                    <a:srgbClr val="FF6600"/>
                  </a:solidFill>
                </a:rPr>
                <a:t>1</a:t>
              </a:r>
              <a:r>
                <a:rPr lang="en-US">
                  <a:solidFill>
                    <a:srgbClr val="FF6600"/>
                  </a:solidFill>
                </a:rPr>
                <a:t>  I</a:t>
              </a:r>
              <a:r>
                <a:rPr lang="en-US" b="1" baseline="30000">
                  <a:solidFill>
                    <a:srgbClr val="FF6600"/>
                  </a:solidFill>
                </a:rPr>
                <a:t>G</a:t>
              </a:r>
              <a:r>
                <a:rPr lang="en-US">
                  <a:solidFill>
                    <a:srgbClr val="FF6600"/>
                  </a:solidFill>
                </a:rPr>
                <a:t>(J</a:t>
              </a:r>
              <a:r>
                <a:rPr lang="en-US" b="1" baseline="30000">
                  <a:solidFill>
                    <a:srgbClr val="FF6600"/>
                  </a:solidFill>
                </a:rPr>
                <a:t>PC</a:t>
              </a:r>
              <a:r>
                <a:rPr lang="en-US">
                  <a:solidFill>
                    <a:srgbClr val="FF6600"/>
                  </a:solidFill>
                </a:rPr>
                <a:t>)=0</a:t>
              </a:r>
              <a:r>
                <a:rPr lang="en-US" b="1" baseline="30000">
                  <a:solidFill>
                    <a:srgbClr val="FF6600"/>
                  </a:solidFill>
                </a:rPr>
                <a:t>+</a:t>
              </a:r>
              <a:r>
                <a:rPr lang="en-US">
                  <a:solidFill>
                    <a:srgbClr val="FF6600"/>
                  </a:solidFill>
                </a:rPr>
                <a:t>(1</a:t>
              </a:r>
              <a:r>
                <a:rPr lang="en-US" b="1" baseline="30000">
                  <a:solidFill>
                    <a:srgbClr val="FF6600"/>
                  </a:solidFill>
                </a:rPr>
                <a:t>-+</a:t>
              </a:r>
              <a:r>
                <a:rPr lang="en-US">
                  <a:solidFill>
                    <a:srgbClr val="FF6600"/>
                  </a:solidFill>
                </a:rPr>
                <a:t>) </a:t>
              </a:r>
            </a:p>
          </p:txBody>
        </p:sp>
        <p:sp>
          <p:nvSpPr>
            <p:cNvPr id="44084" name="Rectangle 52"/>
            <p:cNvSpPr>
              <a:spLocks noChangeArrowheads="1"/>
            </p:cNvSpPr>
            <p:nvPr/>
          </p:nvSpPr>
          <p:spPr bwMode="auto">
            <a:xfrm>
              <a:off x="2976" y="3024"/>
              <a:ext cx="171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CC0099"/>
                  </a:solidFill>
                </a:rPr>
                <a:t>K</a:t>
              </a:r>
              <a:r>
                <a:rPr lang="en-US" b="1" baseline="-25000">
                  <a:solidFill>
                    <a:srgbClr val="CC0099"/>
                  </a:solidFill>
                </a:rPr>
                <a:t>1</a:t>
              </a:r>
              <a:r>
                <a:rPr lang="en-US">
                  <a:solidFill>
                    <a:srgbClr val="CC0099"/>
                  </a:solidFill>
                </a:rPr>
                <a:t>  I</a:t>
              </a:r>
              <a:r>
                <a:rPr lang="en-US" b="1" baseline="30000">
                  <a:solidFill>
                    <a:srgbClr val="CC0099"/>
                  </a:solidFill>
                </a:rPr>
                <a:t>G</a:t>
              </a:r>
              <a:r>
                <a:rPr lang="en-US">
                  <a:solidFill>
                    <a:srgbClr val="CC0099"/>
                  </a:solidFill>
                </a:rPr>
                <a:t>(J</a:t>
              </a:r>
              <a:r>
                <a:rPr lang="en-US" b="1" baseline="30000">
                  <a:solidFill>
                    <a:srgbClr val="CC0099"/>
                  </a:solidFill>
                </a:rPr>
                <a:t>PC</a:t>
              </a:r>
              <a:r>
                <a:rPr lang="en-US">
                  <a:solidFill>
                    <a:srgbClr val="CC0099"/>
                  </a:solidFill>
                </a:rPr>
                <a:t>)= </a:t>
              </a:r>
              <a:r>
                <a:rPr lang="en-US" sz="3200">
                  <a:solidFill>
                    <a:srgbClr val="CC0099"/>
                  </a:solidFill>
                  <a:ea typeface="Tahoma" charset="0"/>
                  <a:cs typeface="Tahoma" charset="0"/>
                </a:rPr>
                <a:t>½</a:t>
              </a:r>
              <a:r>
                <a:rPr lang="en-US">
                  <a:solidFill>
                    <a:srgbClr val="CC0099"/>
                  </a:solidFill>
                </a:rPr>
                <a:t> (1</a:t>
              </a:r>
              <a:r>
                <a:rPr lang="en-US" b="1" baseline="30000">
                  <a:solidFill>
                    <a:srgbClr val="CC0099"/>
                  </a:solidFill>
                </a:rPr>
                <a:t>-</a:t>
              </a:r>
              <a:r>
                <a:rPr lang="en-US">
                  <a:solidFill>
                    <a:srgbClr val="CC0099"/>
                  </a:solidFill>
                </a:rPr>
                <a:t>)</a:t>
              </a:r>
            </a:p>
          </p:txBody>
        </p:sp>
        <p:sp>
          <p:nvSpPr>
            <p:cNvPr id="44085" name="Line 53"/>
            <p:cNvSpPr>
              <a:spLocks noChangeShapeType="1"/>
            </p:cNvSpPr>
            <p:nvPr/>
          </p:nvSpPr>
          <p:spPr bwMode="auto">
            <a:xfrm flipH="1" flipV="1">
              <a:off x="2208" y="3216"/>
              <a:ext cx="672" cy="384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86" name="Line 54"/>
            <p:cNvSpPr>
              <a:spLocks noChangeShapeType="1"/>
            </p:cNvSpPr>
            <p:nvPr/>
          </p:nvSpPr>
          <p:spPr bwMode="auto">
            <a:xfrm flipV="1">
              <a:off x="1104" y="3216"/>
              <a:ext cx="816" cy="48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87" name="Line 55"/>
            <p:cNvSpPr>
              <a:spLocks noChangeShapeType="1"/>
            </p:cNvSpPr>
            <p:nvPr/>
          </p:nvSpPr>
          <p:spPr bwMode="auto">
            <a:xfrm flipV="1">
              <a:off x="2496" y="3264"/>
              <a:ext cx="480" cy="240"/>
            </a:xfrm>
            <a:prstGeom prst="line">
              <a:avLst/>
            </a:prstGeom>
            <a:noFill/>
            <a:ln w="25400">
              <a:solidFill>
                <a:srgbClr val="CC0099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88" name="Line 56"/>
            <p:cNvSpPr>
              <a:spLocks noChangeShapeType="1"/>
            </p:cNvSpPr>
            <p:nvPr/>
          </p:nvSpPr>
          <p:spPr bwMode="auto">
            <a:xfrm flipH="1" flipV="1">
              <a:off x="1968" y="2736"/>
              <a:ext cx="960" cy="432"/>
            </a:xfrm>
            <a:prstGeom prst="line">
              <a:avLst/>
            </a:prstGeom>
            <a:noFill/>
            <a:ln w="25400">
              <a:solidFill>
                <a:srgbClr val="CC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89" name="Line 57"/>
            <p:cNvSpPr>
              <a:spLocks noChangeShapeType="1"/>
            </p:cNvSpPr>
            <p:nvPr/>
          </p:nvSpPr>
          <p:spPr bwMode="auto">
            <a:xfrm>
              <a:off x="288" y="3024"/>
              <a:ext cx="1056" cy="96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090" name="Text Box 58"/>
          <p:cNvSpPr txBox="1">
            <a:spLocks noChangeArrowheads="1"/>
          </p:cNvSpPr>
          <p:nvPr/>
        </p:nvSpPr>
        <p:spPr bwMode="auto">
          <a:xfrm>
            <a:off x="1700213" y="4751388"/>
            <a:ext cx="168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Nine state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13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E402-3F9B-AD4F-99ED-6F66593D8AB1}" type="slidenum">
              <a:rPr lang="en-US"/>
              <a:pPr/>
              <a:t>41</a:t>
            </a:fld>
            <a:endParaRPr lang="en-US"/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249238" y="1230312"/>
            <a:ext cx="7600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00"/>
                </a:solidFill>
              </a:rPr>
              <a:t>Angular distributions of reactions let you determine</a:t>
            </a:r>
          </a:p>
          <a:p>
            <a:r>
              <a:rPr lang="en-US" dirty="0">
                <a:solidFill>
                  <a:srgbClr val="CC0000"/>
                </a:solidFill>
              </a:rPr>
              <a:t>the spin and parity of intermediate resonances.</a:t>
            </a: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273050" y="1868488"/>
            <a:ext cx="414496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Classical Electrodynamics:</a:t>
            </a:r>
          </a:p>
          <a:p>
            <a:endParaRPr lang="en-US">
              <a:solidFill>
                <a:srgbClr val="0000FF"/>
              </a:solidFill>
            </a:endParaRPr>
          </a:p>
          <a:p>
            <a:r>
              <a:rPr lang="en-US"/>
              <a:t>Monopole Radiation (L=0)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Dipole Radiation (L=1)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Quadrupole Radiation (L=2) </a:t>
            </a:r>
          </a:p>
        </p:txBody>
      </p:sp>
      <p:sp>
        <p:nvSpPr>
          <p:cNvPr id="120840" name="Oval 8"/>
          <p:cNvSpPr>
            <a:spLocks noChangeArrowheads="1"/>
          </p:cNvSpPr>
          <p:nvPr/>
        </p:nvSpPr>
        <p:spPr bwMode="auto">
          <a:xfrm>
            <a:off x="6286500" y="1914525"/>
            <a:ext cx="1135063" cy="105886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41" name="Line 9"/>
          <p:cNvSpPr>
            <a:spLocks noChangeShapeType="1"/>
          </p:cNvSpPr>
          <p:nvPr/>
        </p:nvSpPr>
        <p:spPr bwMode="auto">
          <a:xfrm>
            <a:off x="5927725" y="2501900"/>
            <a:ext cx="1906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42" name="Line 10"/>
          <p:cNvSpPr>
            <a:spLocks noChangeShapeType="1"/>
          </p:cNvSpPr>
          <p:nvPr/>
        </p:nvSpPr>
        <p:spPr bwMode="auto">
          <a:xfrm>
            <a:off x="6862763" y="1731963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43" name="Line 11"/>
          <p:cNvSpPr>
            <a:spLocks noChangeShapeType="1"/>
          </p:cNvSpPr>
          <p:nvPr/>
        </p:nvSpPr>
        <p:spPr bwMode="auto">
          <a:xfrm>
            <a:off x="5916613" y="5907088"/>
            <a:ext cx="1906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44" name="Line 12"/>
          <p:cNvSpPr>
            <a:spLocks noChangeShapeType="1"/>
          </p:cNvSpPr>
          <p:nvPr/>
        </p:nvSpPr>
        <p:spPr bwMode="auto">
          <a:xfrm>
            <a:off x="5926138" y="4203700"/>
            <a:ext cx="1906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45" name="Line 13"/>
          <p:cNvSpPr>
            <a:spLocks noChangeShapeType="1"/>
          </p:cNvSpPr>
          <p:nvPr/>
        </p:nvSpPr>
        <p:spPr bwMode="auto">
          <a:xfrm>
            <a:off x="6851650" y="3452813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46" name="Line 14"/>
          <p:cNvSpPr>
            <a:spLocks noChangeShapeType="1"/>
          </p:cNvSpPr>
          <p:nvPr/>
        </p:nvSpPr>
        <p:spPr bwMode="auto">
          <a:xfrm>
            <a:off x="6840538" y="5067300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47" name="Oval 15"/>
          <p:cNvSpPr>
            <a:spLocks noChangeArrowheads="1"/>
          </p:cNvSpPr>
          <p:nvPr/>
        </p:nvSpPr>
        <p:spPr bwMode="auto">
          <a:xfrm>
            <a:off x="6583363" y="4214813"/>
            <a:ext cx="501650" cy="9239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48" name="Oval 16"/>
          <p:cNvSpPr>
            <a:spLocks noChangeArrowheads="1"/>
          </p:cNvSpPr>
          <p:nvPr/>
        </p:nvSpPr>
        <p:spPr bwMode="auto">
          <a:xfrm>
            <a:off x="6600825" y="3251200"/>
            <a:ext cx="501650" cy="9239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49" name="Oval 17"/>
          <p:cNvSpPr>
            <a:spLocks noChangeArrowheads="1"/>
          </p:cNvSpPr>
          <p:nvPr/>
        </p:nvSpPr>
        <p:spPr bwMode="auto">
          <a:xfrm rot="2700000">
            <a:off x="6216651" y="5808662"/>
            <a:ext cx="501650" cy="9239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50" name="Oval 18"/>
          <p:cNvSpPr>
            <a:spLocks noChangeArrowheads="1"/>
          </p:cNvSpPr>
          <p:nvPr/>
        </p:nvSpPr>
        <p:spPr bwMode="auto">
          <a:xfrm rot="2700000">
            <a:off x="6946901" y="5126037"/>
            <a:ext cx="501650" cy="9239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51" name="Oval 19"/>
          <p:cNvSpPr>
            <a:spLocks noChangeArrowheads="1"/>
          </p:cNvSpPr>
          <p:nvPr/>
        </p:nvSpPr>
        <p:spPr bwMode="auto">
          <a:xfrm rot="8100000">
            <a:off x="6919913" y="5810250"/>
            <a:ext cx="501650" cy="9239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52" name="Oval 20"/>
          <p:cNvSpPr>
            <a:spLocks noChangeArrowheads="1"/>
          </p:cNvSpPr>
          <p:nvPr/>
        </p:nvSpPr>
        <p:spPr bwMode="auto">
          <a:xfrm rot="8100000">
            <a:off x="6197600" y="5048250"/>
            <a:ext cx="501650" cy="9239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0" y="1"/>
            <a:ext cx="4828297" cy="83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000090"/>
                </a:solidFill>
                <a:latin typeface="+mj-lt"/>
              </a:rPr>
              <a:t>Partial </a:t>
            </a: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Wave</a:t>
            </a:r>
            <a:r>
              <a:rPr lang="en-US" sz="3200" b="1" dirty="0">
                <a:solidFill>
                  <a:srgbClr val="000090"/>
                </a:solidFill>
                <a:latin typeface="+mj-lt"/>
              </a:rPr>
              <a:t> </a:t>
            </a: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Analysis</a:t>
            </a:r>
            <a:endParaRPr lang="en-US" sz="3200" b="1" dirty="0">
              <a:solidFill>
                <a:srgbClr val="00009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0313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E402-3F9B-AD4F-99ED-6F66593D8AB1}" type="slidenum">
              <a:rPr lang="en-US"/>
              <a:pPr/>
              <a:t>42</a:t>
            </a:fld>
            <a:endParaRPr lang="en-US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0" y="1"/>
            <a:ext cx="4828297" cy="83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000090"/>
                </a:solidFill>
                <a:latin typeface="+mj-lt"/>
              </a:rPr>
              <a:t>Partial </a:t>
            </a: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Wave</a:t>
            </a:r>
            <a:r>
              <a:rPr lang="en-US" sz="3200" b="1" dirty="0">
                <a:solidFill>
                  <a:srgbClr val="000090"/>
                </a:solidFill>
                <a:latin typeface="+mj-lt"/>
              </a:rPr>
              <a:t> </a:t>
            </a: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Analysis</a:t>
            </a:r>
            <a:endParaRPr lang="en-US" sz="3200" b="1" dirty="0">
              <a:solidFill>
                <a:srgbClr val="000090"/>
              </a:solidFill>
              <a:latin typeface="+mj-lt"/>
            </a:endParaRPr>
          </a:p>
        </p:txBody>
      </p:sp>
      <p:pic>
        <p:nvPicPr>
          <p:cNvPr id="21" name="Picture 20" descr="fig1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545" y="996654"/>
            <a:ext cx="3568700" cy="2895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4458" y="1150993"/>
            <a:ext cx="3915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Need a mathematical model that describes getting from the initial state to the final state.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458" y="3076646"/>
            <a:ext cx="43785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Different exchange mechanisms.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Different intermediate states, X and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R</a:t>
            </a:r>
            <a:r>
              <a:rPr lang="en-US" sz="2000" baseline="-25000" dirty="0" err="1" smtClean="0">
                <a:solidFill>
                  <a:schemeClr val="accent3">
                    <a:lumMod val="50000"/>
                  </a:schemeClr>
                </a:solidFill>
                <a:latin typeface="Symbol"/>
              </a:rPr>
              <a:t>pp</a:t>
            </a:r>
            <a:r>
              <a:rPr lang="en-US" sz="2000" baseline="-25000" dirty="0" smtClean="0">
                <a:solidFill>
                  <a:schemeClr val="accent3">
                    <a:lumMod val="50000"/>
                  </a:schemeClr>
                </a:solidFill>
                <a:latin typeface="Symbol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Different 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Ls</a:t>
            </a:r>
            <a:endParaRPr lang="en-US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Combinations of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pions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458" y="4831084"/>
            <a:ext cx="808158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Physics amplitude for one term: A(</a:t>
            </a:r>
            <a:r>
              <a:rPr lang="en-US" sz="2400" dirty="0" err="1" smtClean="0">
                <a:solidFill>
                  <a:srgbClr val="0000FF"/>
                </a:solidFill>
              </a:rPr>
              <a:t>J</a:t>
            </a:r>
            <a:r>
              <a:rPr lang="en-US" sz="2400" baseline="30000" dirty="0" err="1" smtClean="0">
                <a:solidFill>
                  <a:srgbClr val="0000FF"/>
                </a:solidFill>
              </a:rPr>
              <a:t>PC</a:t>
            </a:r>
            <a:r>
              <a:rPr lang="en-US" sz="2400" dirty="0" err="1" smtClean="0">
                <a:solidFill>
                  <a:srgbClr val="0000FF"/>
                </a:solidFill>
              </a:rPr>
              <a:t>,M</a:t>
            </a:r>
            <a:r>
              <a:rPr lang="en-US" sz="2400" baseline="300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e</a:t>
            </a:r>
            <a:r>
              <a:rPr lang="en-US" sz="2400" dirty="0" err="1" smtClean="0">
                <a:solidFill>
                  <a:srgbClr val="0000FF"/>
                </a:solidFill>
              </a:rPr>
              <a:t>,L</a:t>
            </a:r>
            <a:r>
              <a:rPr lang="en-US" sz="2400" dirty="0" smtClean="0">
                <a:solidFill>
                  <a:srgbClr val="0000FF"/>
                </a:solidFill>
              </a:rPr>
              <a:t>,…). Form a coherent/incoherent sum over all amplitudes. This yields an intensity.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25" name="Picture 1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0"/>
            <a:ext cx="2971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4499279" y="4061531"/>
            <a:ext cx="4479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Natural-parity exchange:       0</a:t>
            </a:r>
            <a:r>
              <a:rPr lang="en-US" baseline="30000" dirty="0" smtClean="0"/>
              <a:t>+</a:t>
            </a:r>
            <a:r>
              <a:rPr lang="en-US" dirty="0" smtClean="0"/>
              <a:t>,1</a:t>
            </a:r>
            <a:r>
              <a:rPr lang="en-US" baseline="30000" dirty="0" smtClean="0"/>
              <a:t>-</a:t>
            </a:r>
            <a:r>
              <a:rPr lang="en-US" dirty="0" smtClean="0"/>
              <a:t>,2</a:t>
            </a:r>
            <a:r>
              <a:rPr lang="en-US" baseline="30000" dirty="0" smtClean="0"/>
              <a:t>+</a:t>
            </a:r>
            <a:r>
              <a:rPr lang="en-US" dirty="0" smtClean="0"/>
              <a:t>,…</a:t>
            </a:r>
          </a:p>
          <a:p>
            <a:r>
              <a:rPr lang="en-US" dirty="0" smtClean="0"/>
              <a:t>Unnatural-parity exchange:   0</a:t>
            </a:r>
            <a:r>
              <a:rPr lang="en-US" baseline="30000" dirty="0" smtClean="0"/>
              <a:t>-</a:t>
            </a:r>
            <a:r>
              <a:rPr lang="en-US" dirty="0" smtClean="0"/>
              <a:t>,1</a:t>
            </a:r>
            <a:r>
              <a:rPr lang="en-US" baseline="30000" dirty="0" smtClean="0"/>
              <a:t>+</a:t>
            </a:r>
            <a:r>
              <a:rPr lang="en-US" dirty="0" smtClean="0"/>
              <a:t>,2</a:t>
            </a:r>
            <a:r>
              <a:rPr lang="en-US" baseline="30000" dirty="0" smtClean="0"/>
              <a:t>-</a:t>
            </a:r>
            <a:r>
              <a:rPr lang="en-US" dirty="0" smtClean="0"/>
              <a:t>,…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681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9929-35D8-BA41-8FD7-3DD9DB762E45}" type="slidenum">
              <a:rPr lang="en-US" smtClean="0"/>
              <a:t>43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46601" y="1508416"/>
            <a:ext cx="459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Likelihood is a product of probabilities over all measured events, n.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4501" y="2324100"/>
            <a:ext cx="8444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 the natural log to turn into a sum over the data. We need a Monte Carlo sample to be able to integrate over all phase space and normalize the probabilities.</a:t>
            </a:r>
            <a:endParaRPr lang="en-US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898900"/>
            <a:ext cx="7988300" cy="939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72115" y="5410200"/>
            <a:ext cx="1759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Physics Model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337300" y="4533900"/>
            <a:ext cx="393830" cy="876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443940" y="4533900"/>
            <a:ext cx="1921435" cy="876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20900" y="3529568"/>
            <a:ext cx="670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65375" y="3529568"/>
            <a:ext cx="151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Monte Carlo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60400" y="5066268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Minimize 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9" idx="0"/>
          </p:cNvCxnSpPr>
          <p:nvPr/>
        </p:nvCxnSpPr>
        <p:spPr>
          <a:xfrm flipH="1" flipV="1">
            <a:off x="1244600" y="4533900"/>
            <a:ext cx="5866" cy="5323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355725"/>
            <a:ext cx="4140200" cy="812800"/>
          </a:xfrm>
          <a:prstGeom prst="rect">
            <a:avLst/>
          </a:prstGeom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1"/>
            <a:ext cx="4828297" cy="83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000090"/>
                </a:solidFill>
                <a:latin typeface="+mj-lt"/>
              </a:rPr>
              <a:t>Partial </a:t>
            </a: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Wave</a:t>
            </a:r>
            <a:r>
              <a:rPr lang="en-US" sz="3200" b="1" dirty="0">
                <a:solidFill>
                  <a:srgbClr val="000090"/>
                </a:solidFill>
                <a:latin typeface="+mj-lt"/>
              </a:rPr>
              <a:t> </a:t>
            </a: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Analysis</a:t>
            </a:r>
            <a:endParaRPr lang="en-US" sz="3200" b="1" dirty="0">
              <a:solidFill>
                <a:srgbClr val="00009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7048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9929-35D8-BA41-8FD7-3DD9DB762E45}" type="slidenum">
              <a:rPr lang="en-US" smtClean="0"/>
              <a:t>44</a:t>
            </a:fld>
            <a:endParaRPr lang="en-US"/>
          </a:p>
        </p:txBody>
      </p:sp>
      <p:pic>
        <p:nvPicPr>
          <p:cNvPr id="3" name="Picture 2" descr="t-channe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9" y="1955800"/>
            <a:ext cx="3325555" cy="314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52900" y="1417638"/>
            <a:ext cx="4503531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Make Amplitude generation straightforward:</a:t>
            </a:r>
          </a:p>
          <a:p>
            <a:endParaRPr lang="en-US" dirty="0"/>
          </a:p>
          <a:p>
            <a:r>
              <a:rPr lang="en-US" dirty="0" err="1" smtClean="0"/>
              <a:t>AmpTools</a:t>
            </a:r>
            <a:r>
              <a:rPr lang="en-US" dirty="0" smtClean="0"/>
              <a:t> – see Matt Shepherd.</a:t>
            </a:r>
          </a:p>
          <a:p>
            <a:endParaRPr lang="en-US" dirty="0"/>
          </a:p>
          <a:p>
            <a:r>
              <a:rPr lang="en-US" dirty="0" err="1" smtClean="0"/>
              <a:t>qft</a:t>
            </a:r>
            <a:r>
              <a:rPr lang="en-US" dirty="0" smtClean="0"/>
              <a:t>++ - developed for CLAS, M. Williams,</a:t>
            </a:r>
          </a:p>
          <a:p>
            <a:r>
              <a:rPr lang="fi-FI" dirty="0" err="1" smtClean="0"/>
              <a:t>Comp</a:t>
            </a:r>
            <a:r>
              <a:rPr lang="fi-FI" dirty="0" smtClean="0"/>
              <a:t>. </a:t>
            </a:r>
            <a:r>
              <a:rPr lang="fi-FI" dirty="0" err="1" smtClean="0"/>
              <a:t>Phys</a:t>
            </a:r>
            <a:r>
              <a:rPr lang="fi-FI" dirty="0" smtClean="0"/>
              <a:t>. </a:t>
            </a:r>
            <a:r>
              <a:rPr lang="fi-FI" dirty="0" err="1" smtClean="0"/>
              <a:t>Comm</a:t>
            </a:r>
            <a:r>
              <a:rPr lang="fi-FI" dirty="0" smtClean="0"/>
              <a:t>. 180, 1847 (2009).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52900" y="4013200"/>
            <a:ext cx="452844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Amplitudes Issues:</a:t>
            </a:r>
          </a:p>
          <a:p>
            <a:endParaRPr lang="en-US" dirty="0"/>
          </a:p>
          <a:p>
            <a:r>
              <a:rPr lang="en-US" dirty="0" smtClean="0"/>
              <a:t>    more than just simple t-channel production.</a:t>
            </a:r>
          </a:p>
          <a:p>
            <a:r>
              <a:rPr lang="en-US" dirty="0"/>
              <a:t> </a:t>
            </a:r>
            <a:r>
              <a:rPr lang="en-US" dirty="0" smtClean="0"/>
              <a:t>   final state particles with non-zero spin.</a:t>
            </a:r>
          </a:p>
          <a:p>
            <a:r>
              <a:rPr lang="en-US" dirty="0"/>
              <a:t> </a:t>
            </a:r>
            <a:r>
              <a:rPr lang="en-US" dirty="0" smtClean="0"/>
              <a:t>   move beyond the isobar model</a:t>
            </a:r>
          </a:p>
          <a:p>
            <a:r>
              <a:rPr lang="en-US" dirty="0"/>
              <a:t> </a:t>
            </a:r>
            <a:r>
              <a:rPr lang="en-US" dirty="0" smtClean="0"/>
              <a:t>   direct 3-body processes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Unitarity</a:t>
            </a:r>
            <a:r>
              <a:rPr lang="en-US" dirty="0" smtClean="0"/>
              <a:t>, analyticity, … </a:t>
            </a:r>
            <a:endParaRPr lang="en-US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"/>
            <a:ext cx="4828297" cy="83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000090"/>
                </a:solidFill>
                <a:latin typeface="+mj-lt"/>
              </a:rPr>
              <a:t>Partial </a:t>
            </a: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Wave</a:t>
            </a:r>
            <a:r>
              <a:rPr lang="en-US" sz="3200" b="1" dirty="0">
                <a:solidFill>
                  <a:srgbClr val="000090"/>
                </a:solidFill>
                <a:latin typeface="+mj-lt"/>
              </a:rPr>
              <a:t> </a:t>
            </a: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Analysis</a:t>
            </a:r>
            <a:endParaRPr lang="en-US" sz="3200" b="1" dirty="0">
              <a:solidFill>
                <a:srgbClr val="00009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4452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1927-F9B9-344B-A2B8-B13F50AD9EF4}" type="slidenum">
              <a:rPr lang="en-US"/>
              <a:pPr/>
              <a:t>45</a:t>
            </a:fld>
            <a:endParaRPr lang="en-US"/>
          </a:p>
        </p:txBody>
      </p:sp>
      <p:pic>
        <p:nvPicPr>
          <p:cNvPr id="114692" name="Picture 4" descr="first_b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0" y="0"/>
            <a:ext cx="3913188" cy="6086475"/>
          </a:xfrm>
          <a:prstGeom prst="rect">
            <a:avLst/>
          </a:prstGeom>
          <a:noFill/>
        </p:spPr>
      </p:pic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193675" y="1406525"/>
            <a:ext cx="412115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990000"/>
                </a:solidFill>
              </a:rPr>
              <a:t>A simple model with three</a:t>
            </a:r>
          </a:p>
          <a:p>
            <a:r>
              <a:rPr lang="en-US" sz="2200">
                <a:solidFill>
                  <a:srgbClr val="990000"/>
                </a:solidFill>
              </a:rPr>
              <a:t>complex amplitudes, 2 of</a:t>
            </a:r>
          </a:p>
          <a:p>
            <a:r>
              <a:rPr lang="en-US" sz="2200">
                <a:solidFill>
                  <a:srgbClr val="990000"/>
                </a:solidFill>
              </a:rPr>
              <a:t>which are particles with</a:t>
            </a:r>
          </a:p>
          <a:p>
            <a:r>
              <a:rPr lang="en-US" sz="2200">
                <a:solidFill>
                  <a:srgbClr val="990000"/>
                </a:solidFill>
              </a:rPr>
              <a:t>different QNs</a:t>
            </a:r>
          </a:p>
          <a:p>
            <a:endParaRPr lang="en-US" sz="2200">
              <a:solidFill>
                <a:srgbClr val="990000"/>
              </a:solidFill>
            </a:endParaRPr>
          </a:p>
          <a:p>
            <a:r>
              <a:rPr lang="en-US" sz="2200">
                <a:solidFill>
                  <a:srgbClr val="990000"/>
                </a:solidFill>
              </a:rPr>
              <a:t>Start with a single energy</a:t>
            </a:r>
          </a:p>
          <a:p>
            <a:r>
              <a:rPr lang="en-US" sz="2200">
                <a:solidFill>
                  <a:srgbClr val="990000"/>
                </a:solidFill>
              </a:rPr>
              <a:t>bin. </a:t>
            </a:r>
          </a:p>
          <a:p>
            <a:endParaRPr lang="en-US" sz="2200">
              <a:solidFill>
                <a:srgbClr val="990000"/>
              </a:solidFill>
            </a:endParaRPr>
          </a:p>
          <a:p>
            <a:r>
              <a:rPr lang="en-US" sz="2200">
                <a:solidFill>
                  <a:srgbClr val="990000"/>
                </a:solidFill>
              </a:rPr>
              <a:t>Fit to get the strengths and</a:t>
            </a:r>
          </a:p>
          <a:p>
            <a:r>
              <a:rPr lang="en-US" sz="2200">
                <a:solidFill>
                  <a:srgbClr val="990000"/>
                </a:solidFill>
              </a:rPr>
              <a:t>the phase difference between</a:t>
            </a:r>
          </a:p>
          <a:p>
            <a:r>
              <a:rPr lang="en-US" sz="2200">
                <a:solidFill>
                  <a:srgbClr val="990000"/>
                </a:solidFill>
              </a:rPr>
              <a:t>the two resonances.</a:t>
            </a:r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"/>
            <a:ext cx="4828297" cy="83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000090"/>
                </a:solidFill>
                <a:latin typeface="+mj-lt"/>
              </a:rPr>
              <a:t>Partial </a:t>
            </a: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Wave</a:t>
            </a:r>
            <a:r>
              <a:rPr lang="en-US" sz="3200" b="1" dirty="0">
                <a:solidFill>
                  <a:srgbClr val="000090"/>
                </a:solidFill>
                <a:latin typeface="+mj-lt"/>
              </a:rPr>
              <a:t> </a:t>
            </a: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Analysis</a:t>
            </a:r>
            <a:endParaRPr lang="en-US" sz="3200" b="1" dirty="0">
              <a:solidFill>
                <a:srgbClr val="00009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1176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8147-6051-1D47-8F7D-46B8F4B7FE1A}" type="slidenum">
              <a:rPr lang="en-US"/>
              <a:pPr/>
              <a:t>46</a:t>
            </a:fld>
            <a:endParaRPr lang="en-US"/>
          </a:p>
        </p:txBody>
      </p:sp>
      <p:pic>
        <p:nvPicPr>
          <p:cNvPr id="115716" name="Picture 4" descr="second_b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8475" y="0"/>
            <a:ext cx="3913188" cy="6084888"/>
          </a:xfrm>
          <a:prstGeom prst="rect">
            <a:avLst/>
          </a:prstGeom>
          <a:noFill/>
        </p:spPr>
      </p:pic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193675" y="1406525"/>
            <a:ext cx="4121150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990000"/>
                </a:solidFill>
              </a:rPr>
              <a:t>A simple model with three</a:t>
            </a:r>
          </a:p>
          <a:p>
            <a:r>
              <a:rPr lang="en-US" sz="2200">
                <a:solidFill>
                  <a:srgbClr val="990000"/>
                </a:solidFill>
              </a:rPr>
              <a:t>complex amplitudes, 2 of</a:t>
            </a:r>
          </a:p>
          <a:p>
            <a:r>
              <a:rPr lang="en-US" sz="2200">
                <a:solidFill>
                  <a:srgbClr val="990000"/>
                </a:solidFill>
              </a:rPr>
              <a:t>which are particles with</a:t>
            </a:r>
          </a:p>
          <a:p>
            <a:r>
              <a:rPr lang="en-US" sz="2200">
                <a:solidFill>
                  <a:srgbClr val="990000"/>
                </a:solidFill>
              </a:rPr>
              <a:t>different QNs</a:t>
            </a:r>
          </a:p>
          <a:p>
            <a:endParaRPr lang="en-US" sz="2200">
              <a:solidFill>
                <a:srgbClr val="990000"/>
              </a:solidFill>
            </a:endParaRPr>
          </a:p>
          <a:p>
            <a:r>
              <a:rPr lang="en-US" sz="2200">
                <a:solidFill>
                  <a:srgbClr val="990000"/>
                </a:solidFill>
              </a:rPr>
              <a:t>Start with a single energy</a:t>
            </a:r>
          </a:p>
          <a:p>
            <a:r>
              <a:rPr lang="en-US" sz="2200">
                <a:solidFill>
                  <a:srgbClr val="990000"/>
                </a:solidFill>
              </a:rPr>
              <a:t>bin. </a:t>
            </a:r>
          </a:p>
          <a:p>
            <a:endParaRPr lang="en-US" sz="2200">
              <a:solidFill>
                <a:srgbClr val="990000"/>
              </a:solidFill>
            </a:endParaRPr>
          </a:p>
          <a:p>
            <a:r>
              <a:rPr lang="en-US" sz="2200">
                <a:solidFill>
                  <a:srgbClr val="990000"/>
                </a:solidFill>
              </a:rPr>
              <a:t>Fit to get the strengths and</a:t>
            </a:r>
          </a:p>
          <a:p>
            <a:r>
              <a:rPr lang="en-US" sz="2200">
                <a:solidFill>
                  <a:srgbClr val="990000"/>
                </a:solidFill>
              </a:rPr>
              <a:t>the phase difference between</a:t>
            </a:r>
          </a:p>
          <a:p>
            <a:r>
              <a:rPr lang="en-US" sz="2200">
                <a:solidFill>
                  <a:srgbClr val="990000"/>
                </a:solidFill>
              </a:rPr>
              <a:t>the two resonances.</a:t>
            </a:r>
          </a:p>
          <a:p>
            <a:endParaRPr lang="en-US" sz="2200">
              <a:solidFill>
                <a:srgbClr val="990000"/>
              </a:solidFill>
            </a:endParaRPr>
          </a:p>
          <a:p>
            <a:r>
              <a:rPr lang="en-US" sz="2200">
                <a:solidFill>
                  <a:srgbClr val="990000"/>
                </a:solidFill>
              </a:rPr>
              <a:t>Fit a 2</a:t>
            </a:r>
            <a:r>
              <a:rPr lang="en-US" sz="2200" baseline="30000">
                <a:solidFill>
                  <a:srgbClr val="990000"/>
                </a:solidFill>
              </a:rPr>
              <a:t>nd</a:t>
            </a:r>
            <a:r>
              <a:rPr lang="en-US" sz="2200">
                <a:solidFill>
                  <a:srgbClr val="990000"/>
                </a:solidFill>
              </a:rPr>
              <a:t> bin.</a:t>
            </a:r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"/>
            <a:ext cx="4828297" cy="83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000090"/>
                </a:solidFill>
                <a:latin typeface="+mj-lt"/>
              </a:rPr>
              <a:t>Partial </a:t>
            </a: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Wave</a:t>
            </a:r>
            <a:r>
              <a:rPr lang="en-US" sz="3200" b="1" dirty="0">
                <a:solidFill>
                  <a:srgbClr val="000090"/>
                </a:solidFill>
                <a:latin typeface="+mj-lt"/>
              </a:rPr>
              <a:t> </a:t>
            </a: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Analysis</a:t>
            </a:r>
            <a:endParaRPr lang="en-US" sz="3200" b="1" dirty="0">
              <a:solidFill>
                <a:srgbClr val="00009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925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3074-B8A2-9248-88CE-B55D01C50CFF}" type="slidenum">
              <a:rPr lang="en-US"/>
              <a:pPr/>
              <a:t>47</a:t>
            </a:fld>
            <a:endParaRPr lang="en-US"/>
          </a:p>
        </p:txBody>
      </p:sp>
      <p:pic>
        <p:nvPicPr>
          <p:cNvPr id="116740" name="Picture 4" descr="third_b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0" y="0"/>
            <a:ext cx="3913188" cy="6084888"/>
          </a:xfrm>
          <a:prstGeom prst="rect">
            <a:avLst/>
          </a:prstGeom>
          <a:noFill/>
        </p:spPr>
      </p:pic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193675" y="1406525"/>
            <a:ext cx="4121150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990000"/>
                </a:solidFill>
              </a:rPr>
              <a:t>A simple model with three</a:t>
            </a:r>
          </a:p>
          <a:p>
            <a:r>
              <a:rPr lang="en-US" sz="2200">
                <a:solidFill>
                  <a:srgbClr val="990000"/>
                </a:solidFill>
              </a:rPr>
              <a:t>complex amplitudes, 2 of</a:t>
            </a:r>
          </a:p>
          <a:p>
            <a:r>
              <a:rPr lang="en-US" sz="2200">
                <a:solidFill>
                  <a:srgbClr val="990000"/>
                </a:solidFill>
              </a:rPr>
              <a:t>which are particles with</a:t>
            </a:r>
          </a:p>
          <a:p>
            <a:r>
              <a:rPr lang="en-US" sz="2200">
                <a:solidFill>
                  <a:srgbClr val="990000"/>
                </a:solidFill>
              </a:rPr>
              <a:t>different QNs</a:t>
            </a:r>
          </a:p>
          <a:p>
            <a:endParaRPr lang="en-US" sz="2200">
              <a:solidFill>
                <a:srgbClr val="990000"/>
              </a:solidFill>
            </a:endParaRPr>
          </a:p>
          <a:p>
            <a:r>
              <a:rPr lang="en-US" sz="2200">
                <a:solidFill>
                  <a:srgbClr val="990000"/>
                </a:solidFill>
              </a:rPr>
              <a:t>Start with a single energy</a:t>
            </a:r>
          </a:p>
          <a:p>
            <a:r>
              <a:rPr lang="en-US" sz="2200">
                <a:solidFill>
                  <a:srgbClr val="990000"/>
                </a:solidFill>
              </a:rPr>
              <a:t>bin. </a:t>
            </a:r>
          </a:p>
          <a:p>
            <a:endParaRPr lang="en-US" sz="2200">
              <a:solidFill>
                <a:srgbClr val="990000"/>
              </a:solidFill>
            </a:endParaRPr>
          </a:p>
          <a:p>
            <a:r>
              <a:rPr lang="en-US" sz="2200">
                <a:solidFill>
                  <a:srgbClr val="990000"/>
                </a:solidFill>
              </a:rPr>
              <a:t>Fit to get the strengths and</a:t>
            </a:r>
          </a:p>
          <a:p>
            <a:r>
              <a:rPr lang="en-US" sz="2200">
                <a:solidFill>
                  <a:srgbClr val="990000"/>
                </a:solidFill>
              </a:rPr>
              <a:t>the phase difference between</a:t>
            </a:r>
          </a:p>
          <a:p>
            <a:r>
              <a:rPr lang="en-US" sz="2200">
                <a:solidFill>
                  <a:srgbClr val="990000"/>
                </a:solidFill>
              </a:rPr>
              <a:t>the two resonances.</a:t>
            </a:r>
          </a:p>
          <a:p>
            <a:endParaRPr lang="en-US" sz="2200">
              <a:solidFill>
                <a:srgbClr val="990000"/>
              </a:solidFill>
            </a:endParaRPr>
          </a:p>
          <a:p>
            <a:r>
              <a:rPr lang="en-US" sz="2200">
                <a:solidFill>
                  <a:srgbClr val="990000"/>
                </a:solidFill>
              </a:rPr>
              <a:t>Continue fitting bins …</a:t>
            </a:r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"/>
            <a:ext cx="4828297" cy="83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000090"/>
                </a:solidFill>
                <a:latin typeface="+mj-lt"/>
              </a:rPr>
              <a:t>Partial </a:t>
            </a: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Wave</a:t>
            </a:r>
            <a:r>
              <a:rPr lang="en-US" sz="3200" b="1" dirty="0">
                <a:solidFill>
                  <a:srgbClr val="000090"/>
                </a:solidFill>
                <a:latin typeface="+mj-lt"/>
              </a:rPr>
              <a:t> </a:t>
            </a: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Analysis</a:t>
            </a:r>
            <a:endParaRPr lang="en-US" sz="3200" b="1" dirty="0">
              <a:solidFill>
                <a:srgbClr val="00009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2019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8964-D45C-CB47-8380-E3F1DD939DD9}" type="slidenum">
              <a:rPr lang="en-US"/>
              <a:pPr/>
              <a:t>48</a:t>
            </a:fld>
            <a:endParaRPr lang="en-US"/>
          </a:p>
        </p:txBody>
      </p:sp>
      <p:pic>
        <p:nvPicPr>
          <p:cNvPr id="117764" name="Picture 4" descr="fourth_b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6413" y="0"/>
            <a:ext cx="3913187" cy="6084888"/>
          </a:xfrm>
          <a:prstGeom prst="rect">
            <a:avLst/>
          </a:prstGeom>
          <a:noFill/>
        </p:spPr>
      </p:pic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193675" y="1406525"/>
            <a:ext cx="4121150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990000"/>
                </a:solidFill>
              </a:rPr>
              <a:t>A simple model with three</a:t>
            </a:r>
          </a:p>
          <a:p>
            <a:r>
              <a:rPr lang="en-US" sz="2200">
                <a:solidFill>
                  <a:srgbClr val="990000"/>
                </a:solidFill>
              </a:rPr>
              <a:t>complex amplitudes, 2 of</a:t>
            </a:r>
          </a:p>
          <a:p>
            <a:r>
              <a:rPr lang="en-US" sz="2200">
                <a:solidFill>
                  <a:srgbClr val="990000"/>
                </a:solidFill>
              </a:rPr>
              <a:t>which are particles with</a:t>
            </a:r>
          </a:p>
          <a:p>
            <a:r>
              <a:rPr lang="en-US" sz="2200">
                <a:solidFill>
                  <a:srgbClr val="990000"/>
                </a:solidFill>
              </a:rPr>
              <a:t>different QNs</a:t>
            </a:r>
          </a:p>
          <a:p>
            <a:endParaRPr lang="en-US" sz="2200">
              <a:solidFill>
                <a:srgbClr val="990000"/>
              </a:solidFill>
            </a:endParaRPr>
          </a:p>
          <a:p>
            <a:r>
              <a:rPr lang="en-US" sz="2200">
                <a:solidFill>
                  <a:srgbClr val="990000"/>
                </a:solidFill>
              </a:rPr>
              <a:t>Start with a single energy</a:t>
            </a:r>
          </a:p>
          <a:p>
            <a:r>
              <a:rPr lang="en-US" sz="2200">
                <a:solidFill>
                  <a:srgbClr val="990000"/>
                </a:solidFill>
              </a:rPr>
              <a:t>bin. </a:t>
            </a:r>
          </a:p>
          <a:p>
            <a:endParaRPr lang="en-US" sz="2200">
              <a:solidFill>
                <a:srgbClr val="990000"/>
              </a:solidFill>
            </a:endParaRPr>
          </a:p>
          <a:p>
            <a:r>
              <a:rPr lang="en-US" sz="2200">
                <a:solidFill>
                  <a:srgbClr val="990000"/>
                </a:solidFill>
              </a:rPr>
              <a:t>Fit to get the strengths and</a:t>
            </a:r>
          </a:p>
          <a:p>
            <a:r>
              <a:rPr lang="en-US" sz="2200">
                <a:solidFill>
                  <a:srgbClr val="990000"/>
                </a:solidFill>
              </a:rPr>
              <a:t>the phase difference between</a:t>
            </a:r>
          </a:p>
          <a:p>
            <a:r>
              <a:rPr lang="en-US" sz="2200">
                <a:solidFill>
                  <a:srgbClr val="990000"/>
                </a:solidFill>
              </a:rPr>
              <a:t>the two resonances.</a:t>
            </a:r>
          </a:p>
          <a:p>
            <a:endParaRPr lang="en-US" sz="2200">
              <a:solidFill>
                <a:srgbClr val="990000"/>
              </a:solidFill>
            </a:endParaRPr>
          </a:p>
          <a:p>
            <a:r>
              <a:rPr lang="en-US" sz="2200">
                <a:solidFill>
                  <a:srgbClr val="990000"/>
                </a:solidFill>
              </a:rPr>
              <a:t>… and continue …</a:t>
            </a:r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"/>
            <a:ext cx="4828297" cy="83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000090"/>
                </a:solidFill>
                <a:latin typeface="+mj-lt"/>
              </a:rPr>
              <a:t>Partial </a:t>
            </a: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Wave</a:t>
            </a:r>
            <a:r>
              <a:rPr lang="en-US" sz="3200" b="1" dirty="0">
                <a:solidFill>
                  <a:srgbClr val="000090"/>
                </a:solidFill>
                <a:latin typeface="+mj-lt"/>
              </a:rPr>
              <a:t> </a:t>
            </a: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Analysis</a:t>
            </a:r>
            <a:endParaRPr lang="en-US" sz="3200" b="1" dirty="0">
              <a:solidFill>
                <a:srgbClr val="00009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0024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DA20-B2D4-0F44-A3F3-8B169A16EA74}" type="slidenum">
              <a:rPr lang="en-US"/>
              <a:pPr/>
              <a:t>49</a:t>
            </a:fld>
            <a:endParaRPr lang="en-US"/>
          </a:p>
        </p:txBody>
      </p:sp>
      <p:pic>
        <p:nvPicPr>
          <p:cNvPr id="118788" name="Picture 4" descr="full_ran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6888" y="0"/>
            <a:ext cx="3913187" cy="6084888"/>
          </a:xfrm>
          <a:prstGeom prst="rect">
            <a:avLst/>
          </a:prstGeom>
          <a:noFill/>
        </p:spPr>
      </p:pic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193675" y="1406525"/>
            <a:ext cx="4143375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990000"/>
                </a:solidFill>
              </a:rPr>
              <a:t>A simple model with three</a:t>
            </a:r>
          </a:p>
          <a:p>
            <a:r>
              <a:rPr lang="en-US" sz="2200">
                <a:solidFill>
                  <a:srgbClr val="990000"/>
                </a:solidFill>
              </a:rPr>
              <a:t>complex amplitudes, 2 of</a:t>
            </a:r>
          </a:p>
          <a:p>
            <a:r>
              <a:rPr lang="en-US" sz="2200">
                <a:solidFill>
                  <a:srgbClr val="990000"/>
                </a:solidFill>
              </a:rPr>
              <a:t>which are particles with</a:t>
            </a:r>
          </a:p>
          <a:p>
            <a:r>
              <a:rPr lang="en-US" sz="2200">
                <a:solidFill>
                  <a:srgbClr val="990000"/>
                </a:solidFill>
              </a:rPr>
              <a:t>different QNs. The masses</a:t>
            </a:r>
          </a:p>
          <a:p>
            <a:r>
              <a:rPr lang="en-US" sz="2200">
                <a:solidFill>
                  <a:srgbClr val="990000"/>
                </a:solidFill>
              </a:rPr>
              <a:t>peak where the two lines</a:t>
            </a:r>
          </a:p>
          <a:p>
            <a:r>
              <a:rPr lang="en-US" sz="2200">
                <a:solidFill>
                  <a:srgbClr val="990000"/>
                </a:solidFill>
              </a:rPr>
              <a:t>are.</a:t>
            </a:r>
          </a:p>
          <a:p>
            <a:endParaRPr lang="en-US" sz="2200">
              <a:solidFill>
                <a:srgbClr val="990000"/>
              </a:solidFill>
            </a:endParaRPr>
          </a:p>
          <a:p>
            <a:r>
              <a:rPr lang="en-US" sz="2200">
                <a:solidFill>
                  <a:srgbClr val="990000"/>
                </a:solidFill>
              </a:rPr>
              <a:t>The need for intensity and </a:t>
            </a:r>
          </a:p>
          <a:p>
            <a:r>
              <a:rPr lang="en-US" sz="2200">
                <a:solidFill>
                  <a:srgbClr val="990000"/>
                </a:solidFill>
              </a:rPr>
              <a:t>the phase difference are</a:t>
            </a:r>
          </a:p>
          <a:p>
            <a:r>
              <a:rPr lang="en-US" sz="2200">
                <a:solidFill>
                  <a:srgbClr val="990000"/>
                </a:solidFill>
              </a:rPr>
              <a:t>indicative of two resonances.</a:t>
            </a:r>
          </a:p>
          <a:p>
            <a:endParaRPr lang="en-US" sz="2200">
              <a:solidFill>
                <a:srgbClr val="990000"/>
              </a:solidFill>
            </a:endParaRPr>
          </a:p>
          <a:p>
            <a:r>
              <a:rPr lang="en-US" sz="2200">
                <a:solidFill>
                  <a:srgbClr val="990000"/>
                </a:solidFill>
              </a:rPr>
              <a:t>Can fit for masses and widths.</a:t>
            </a:r>
          </a:p>
        </p:txBody>
      </p:sp>
      <p:sp>
        <p:nvSpPr>
          <p:cNvPr id="118793" name="Line 9"/>
          <p:cNvSpPr>
            <a:spLocks noChangeShapeType="1"/>
          </p:cNvSpPr>
          <p:nvPr/>
        </p:nvSpPr>
        <p:spPr bwMode="auto">
          <a:xfrm flipV="1">
            <a:off x="5235575" y="1935163"/>
            <a:ext cx="0" cy="14811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796" name="Line 12"/>
          <p:cNvSpPr>
            <a:spLocks noChangeShapeType="1"/>
          </p:cNvSpPr>
          <p:nvPr/>
        </p:nvSpPr>
        <p:spPr bwMode="auto">
          <a:xfrm flipV="1">
            <a:off x="6765925" y="2319338"/>
            <a:ext cx="0" cy="10683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"/>
            <a:ext cx="4828297" cy="83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000090"/>
                </a:solidFill>
                <a:latin typeface="+mj-lt"/>
              </a:rPr>
              <a:t>Partial </a:t>
            </a: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Wave</a:t>
            </a:r>
            <a:r>
              <a:rPr lang="en-US" sz="3200" b="1" dirty="0">
                <a:solidFill>
                  <a:srgbClr val="000090"/>
                </a:solidFill>
                <a:latin typeface="+mj-lt"/>
              </a:rPr>
              <a:t> </a:t>
            </a: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Analysis</a:t>
            </a:r>
            <a:endParaRPr lang="en-US" sz="3200" b="1" dirty="0">
              <a:solidFill>
                <a:srgbClr val="00009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5821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0"/>
            <a:ext cx="442753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Observed Hadrons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008" y="1484423"/>
            <a:ext cx="3048000" cy="2476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49" y="1527845"/>
            <a:ext cx="3048000" cy="2476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45450" y="1027056"/>
            <a:ext cx="1317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C0066"/>
                </a:solidFill>
              </a:rPr>
              <a:t>Baryons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27082" y="1070479"/>
            <a:ext cx="1247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C0066"/>
                </a:solidFill>
              </a:rPr>
              <a:t>Mesons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76582" y="1519778"/>
            <a:ext cx="2500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Groups of 8 (octet)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And 10 (decuplet).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3385" y="2941857"/>
            <a:ext cx="1354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Groups of 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9 (nonet).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0" y="4060401"/>
            <a:ext cx="4602530" cy="77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Other Configurations?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2728" y="4884782"/>
            <a:ext cx="1460500" cy="3048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789" y="5508313"/>
            <a:ext cx="1079500" cy="38100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572" y="4890161"/>
            <a:ext cx="889000" cy="381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95688" y="4885002"/>
            <a:ext cx="1292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4-quark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52269" y="5503769"/>
            <a:ext cx="1922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pentaquarks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274203" y="4776447"/>
            <a:ext cx="1419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glueballs</a:t>
            </a:r>
            <a:endParaRPr lang="en-US" dirty="0"/>
          </a:p>
        </p:txBody>
      </p:sp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5450" y="5508625"/>
            <a:ext cx="647700" cy="381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306769" y="5471202"/>
            <a:ext cx="1269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hybrids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97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50</a:t>
            </a:fld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"/>
            <a:ext cx="4828297" cy="83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000090"/>
                </a:solidFill>
                <a:latin typeface="+mj-lt"/>
              </a:rPr>
              <a:t>Partial </a:t>
            </a: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Wave</a:t>
            </a:r>
            <a:r>
              <a:rPr lang="en-US" sz="3200" b="1" dirty="0">
                <a:solidFill>
                  <a:srgbClr val="000090"/>
                </a:solidFill>
                <a:latin typeface="+mj-lt"/>
              </a:rPr>
              <a:t> </a:t>
            </a: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Analysis</a:t>
            </a:r>
            <a:endParaRPr lang="en-US" sz="3200" b="1" dirty="0">
              <a:solidFill>
                <a:srgbClr val="000090"/>
              </a:solidFill>
              <a:latin typeface="+mj-lt"/>
            </a:endParaRPr>
          </a:p>
        </p:txBody>
      </p:sp>
      <p:pic>
        <p:nvPicPr>
          <p:cNvPr id="6" name="Picture 2" descr="C:\My Documents\Hall D\gifs\cbar-exotic-dalitz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58" y="2235481"/>
            <a:ext cx="4495800" cy="404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942128" y="2567116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Symbol" charset="0"/>
              </a:rPr>
              <a:t>hp</a:t>
            </a:r>
            <a:r>
              <a:rPr lang="en-US" sz="2400" baseline="30000" dirty="0">
                <a:latin typeface="Symbol" charset="0"/>
              </a:rPr>
              <a:t>0</a:t>
            </a:r>
            <a:r>
              <a:rPr lang="en-US" sz="2400" dirty="0">
                <a:latin typeface="Symbol" charset="0"/>
              </a:rPr>
              <a:t>p</a:t>
            </a:r>
            <a:r>
              <a:rPr lang="en-US" sz="2400" baseline="30000" dirty="0">
                <a:latin typeface="Symbol" charset="0"/>
              </a:rPr>
              <a:t>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833479"/>
            <a:ext cx="842551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For a three-body reaction from a ``known’’ initial state, one can do a </a:t>
            </a:r>
            <a:r>
              <a:rPr lang="en-US" sz="2400" dirty="0" err="1" smtClean="0">
                <a:solidFill>
                  <a:srgbClr val="000090"/>
                </a:solidFill>
              </a:rPr>
              <a:t>Dalitz</a:t>
            </a:r>
            <a:r>
              <a:rPr lang="en-US" sz="2400" dirty="0" smtClean="0">
                <a:solidFill>
                  <a:srgbClr val="000090"/>
                </a:solidFill>
              </a:rPr>
              <a:t> analysis. Only two variables are needed to describe the full kinematics.</a:t>
            </a:r>
            <a:endParaRPr lang="en-US" sz="2400" dirty="0">
              <a:solidFill>
                <a:srgbClr val="000090"/>
              </a:solidFill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835" y="2333774"/>
            <a:ext cx="2489200" cy="50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20640" y="3004268"/>
            <a:ext cx="39274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Intermediate resonances include the </a:t>
            </a:r>
          </a:p>
          <a:p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 smtClean="0">
                <a:solidFill>
                  <a:srgbClr val="000090"/>
                </a:solidFill>
              </a:rPr>
              <a:t>     </a:t>
            </a:r>
            <a:r>
              <a:rPr lang="en-US" sz="2400" dirty="0" smtClean="0">
                <a:solidFill>
                  <a:srgbClr val="0000FF"/>
                </a:solidFill>
              </a:rPr>
              <a:t>a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(1320)-&gt;</a:t>
            </a:r>
            <a:r>
              <a:rPr lang="en-US" sz="24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hp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sz="2400" dirty="0" smtClean="0">
                <a:solidFill>
                  <a:srgbClr val="000090"/>
                </a:solidFill>
              </a:rPr>
              <a:t>and the</a:t>
            </a:r>
            <a:r>
              <a:rPr lang="en-US" sz="24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  </a:t>
            </a:r>
          </a:p>
          <a:p>
            <a:pPr marL="342900" indent="-342900">
              <a:buFont typeface="Symbol" charset="0"/>
              <a:buChar char=" "/>
            </a:pPr>
            <a:r>
              <a:rPr lang="en-US" sz="24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r</a:t>
            </a:r>
            <a:r>
              <a:rPr lang="en-US" sz="2400" dirty="0" smtClean="0">
                <a:solidFill>
                  <a:srgbClr val="0000FF"/>
                </a:solidFill>
              </a:rPr>
              <a:t>(770)-&gt;</a:t>
            </a:r>
            <a:r>
              <a:rPr lang="en-US" sz="24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pp</a:t>
            </a:r>
          </a:p>
          <a:p>
            <a:r>
              <a:rPr lang="en-US" sz="2400" dirty="0">
                <a:solidFill>
                  <a:srgbClr val="000090"/>
                </a:solidFill>
                <a:cs typeface="Symbol" charset="2"/>
              </a:rPr>
              <a:t>a</a:t>
            </a:r>
            <a:r>
              <a:rPr lang="en-US" sz="2400" dirty="0" smtClean="0">
                <a:solidFill>
                  <a:srgbClr val="000090"/>
                </a:solidFill>
                <a:cs typeface="Symbol" charset="2"/>
              </a:rPr>
              <a:t>nd a possible </a:t>
            </a:r>
            <a:r>
              <a:rPr lang="en-US" sz="2400" b="1" dirty="0" smtClean="0">
                <a:solidFill>
                  <a:srgbClr val="FF0000"/>
                </a:solidFill>
                <a:cs typeface="Symbol" charset="2"/>
              </a:rPr>
              <a:t>1</a:t>
            </a:r>
            <a:r>
              <a:rPr lang="en-US" sz="2400" b="1" baseline="30000" dirty="0" smtClean="0">
                <a:solidFill>
                  <a:srgbClr val="FF0000"/>
                </a:solidFill>
                <a:cs typeface="Symbol" charset="2"/>
              </a:rPr>
              <a:t>-+</a:t>
            </a:r>
            <a:r>
              <a:rPr lang="en-US" sz="2400" dirty="0" smtClean="0">
                <a:solidFill>
                  <a:srgbClr val="000090"/>
                </a:solidFill>
                <a:cs typeface="Symbol" charset="2"/>
              </a:rPr>
              <a:t> wave</a:t>
            </a:r>
          </a:p>
          <a:p>
            <a:r>
              <a:rPr lang="en-US" sz="2400" dirty="0">
                <a:solidFill>
                  <a:srgbClr val="000090"/>
                </a:solidFill>
                <a:cs typeface="Symbol" charset="2"/>
              </a:rPr>
              <a:t> </a:t>
            </a:r>
            <a:r>
              <a:rPr lang="en-US" sz="2400" dirty="0" smtClean="0">
                <a:solidFill>
                  <a:srgbClr val="000090"/>
                </a:solidFill>
                <a:cs typeface="Symbol" charset="2"/>
              </a:rPr>
              <a:t>   </a:t>
            </a:r>
            <a:r>
              <a:rPr lang="en-US" sz="24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p</a:t>
            </a:r>
            <a:r>
              <a:rPr lang="en-US" sz="2400" baseline="-25000" dirty="0" smtClean="0">
                <a:solidFill>
                  <a:srgbClr val="000090"/>
                </a:solidFill>
                <a:cs typeface="Symbol" charset="2"/>
              </a:rPr>
              <a:t>1</a:t>
            </a:r>
            <a:r>
              <a:rPr lang="en-US" sz="2400" dirty="0" smtClean="0">
                <a:solidFill>
                  <a:srgbClr val="000090"/>
                </a:solidFill>
                <a:cs typeface="Symbol" charset="2"/>
              </a:rPr>
              <a:t>-&gt;</a:t>
            </a:r>
            <a:r>
              <a:rPr lang="en-US" sz="2400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hp</a:t>
            </a:r>
            <a:endParaRPr lang="en-US" sz="2400" dirty="0">
              <a:solidFill>
                <a:srgbClr val="000090"/>
              </a:solidFill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31895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51</a:t>
            </a:fld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"/>
            <a:ext cx="4828297" cy="83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000090"/>
                </a:solidFill>
                <a:latin typeface="+mj-lt"/>
              </a:rPr>
              <a:t>Partial </a:t>
            </a: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Wave</a:t>
            </a:r>
            <a:r>
              <a:rPr lang="en-US" sz="3200" b="1" dirty="0">
                <a:solidFill>
                  <a:srgbClr val="000090"/>
                </a:solidFill>
                <a:latin typeface="+mj-lt"/>
              </a:rPr>
              <a:t> </a:t>
            </a: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Analysis</a:t>
            </a:r>
            <a:endParaRPr lang="en-US" sz="3200" b="1" dirty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942128" y="2567116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Symbol" charset="0"/>
              </a:rPr>
              <a:t>hp</a:t>
            </a:r>
            <a:r>
              <a:rPr lang="en-US" sz="2400" baseline="30000" dirty="0">
                <a:latin typeface="Symbol" charset="0"/>
              </a:rPr>
              <a:t>0</a:t>
            </a:r>
            <a:r>
              <a:rPr lang="en-US" sz="2400" dirty="0">
                <a:latin typeface="Symbol" charset="0"/>
              </a:rPr>
              <a:t>p</a:t>
            </a:r>
            <a:r>
              <a:rPr lang="en-US" sz="2400" baseline="30000" dirty="0">
                <a:latin typeface="Symbol" charset="0"/>
              </a:rPr>
              <a:t>-</a:t>
            </a:r>
          </a:p>
        </p:txBody>
      </p:sp>
      <p:pic>
        <p:nvPicPr>
          <p:cNvPr id="9" name="Picture 2050" descr="E:\My Documents\figures\all-di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681" y="833479"/>
            <a:ext cx="5822950" cy="517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85808" y="6091002"/>
            <a:ext cx="4819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Can see the significance of an amplitude.</a:t>
            </a:r>
            <a:endParaRPr 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935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52</a:t>
            </a:fld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" y="1"/>
            <a:ext cx="2751894" cy="83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Summary</a:t>
            </a:r>
            <a:endParaRPr lang="en-US" sz="3200" b="1" dirty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094" y="1164223"/>
            <a:ext cx="812127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There is good theoretical support that hybrid mesons exist and that there should be exotic-quantum number </a:t>
            </a:r>
            <a:r>
              <a:rPr lang="en-US" sz="2400" dirty="0" err="1" smtClean="0">
                <a:solidFill>
                  <a:srgbClr val="0000FF"/>
                </a:solidFill>
              </a:rPr>
              <a:t>nonets</a:t>
            </a:r>
            <a:r>
              <a:rPr lang="en-US" sz="2400" dirty="0" smtClean="0">
                <a:solidFill>
                  <a:srgbClr val="0000FF"/>
                </a:solidFill>
              </a:rPr>
              <a:t> of them.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To establish the hybrid nature requires mapping out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</a:rPr>
              <a:t>nonets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of these states, and establishing some reasonable part of the spectrum.</a:t>
            </a:r>
          </a:p>
          <a:p>
            <a:endParaRPr lang="en-US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Decay modes need to be studied to experimentally access the structure of the states.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AA5816"/>
                </a:solidFill>
              </a:rPr>
              <a:t>The next lecture will review the experimental situation.</a:t>
            </a:r>
            <a:endParaRPr lang="en-US" sz="2400" dirty="0">
              <a:solidFill>
                <a:srgbClr val="AA58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7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>
          <a:xfrm>
            <a:off x="2" y="1128978"/>
            <a:ext cx="3294968" cy="662189"/>
          </a:xfrm>
        </p:spPr>
        <p:txBody>
          <a:bodyPr/>
          <a:lstStyle/>
          <a:p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The Baryons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784483" y="1753077"/>
            <a:ext cx="69484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CC0000"/>
                </a:solidFill>
              </a:rPr>
              <a:t>What are the fundamental degrees of freedom</a:t>
            </a:r>
          </a:p>
          <a:p>
            <a:r>
              <a:rPr lang="en-US" sz="2400" dirty="0">
                <a:solidFill>
                  <a:srgbClr val="CC0000"/>
                </a:solidFill>
              </a:rPr>
              <a:t>inside of a proton and a neutron?</a:t>
            </a:r>
          </a:p>
          <a:p>
            <a:r>
              <a:rPr lang="en-US" sz="2400" dirty="0"/>
              <a:t>   Quarks? Combinations of Quarks? Gluons?</a:t>
            </a:r>
          </a:p>
          <a:p>
            <a:r>
              <a:rPr lang="en-US" sz="2400" dirty="0">
                <a:solidFill>
                  <a:srgbClr val="FF6600"/>
                </a:solidFill>
              </a:rPr>
              <a:t>The spectrum is very sparse</a:t>
            </a:r>
            <a:r>
              <a:rPr lang="en-US" sz="2400" dirty="0"/>
              <a:t>.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209037" y="3320362"/>
            <a:ext cx="22644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3366CC"/>
                </a:solidFill>
              </a:rPr>
              <a:t>The Mesons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945850" y="3885980"/>
            <a:ext cx="7485242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CC0000"/>
                </a:solidFill>
              </a:rPr>
              <a:t>What is the role of glue in a quark-antiquark</a:t>
            </a:r>
          </a:p>
          <a:p>
            <a:r>
              <a:rPr lang="en-US" sz="2400" dirty="0">
                <a:solidFill>
                  <a:srgbClr val="CC0000"/>
                </a:solidFill>
              </a:rPr>
              <a:t>system and how is this related to the confinement</a:t>
            </a:r>
          </a:p>
          <a:p>
            <a:r>
              <a:rPr lang="en-US" sz="2400" dirty="0">
                <a:solidFill>
                  <a:srgbClr val="CC0000"/>
                </a:solidFill>
              </a:rPr>
              <a:t>of QCD?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957520" y="5147575"/>
            <a:ext cx="6641963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What are the properties of predicted states </a:t>
            </a:r>
          </a:p>
          <a:p>
            <a:r>
              <a:rPr lang="en-US" sz="2400" dirty="0"/>
              <a:t>beyond simple quark-antiquark?</a:t>
            </a:r>
            <a:r>
              <a:rPr lang="en-US" sz="2400" dirty="0" smtClean="0"/>
              <a:t>  </a:t>
            </a:r>
          </a:p>
          <a:p>
            <a:r>
              <a:rPr lang="en-US" sz="2400" dirty="0">
                <a:solidFill>
                  <a:srgbClr val="FF6600"/>
                </a:solidFill>
              </a:rPr>
              <a:t>Need to map out new states</a:t>
            </a:r>
            <a:r>
              <a:rPr lang="en-US" sz="2400" dirty="0"/>
              <a:t>.</a:t>
            </a: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343" y="5583880"/>
            <a:ext cx="647700" cy="381000"/>
          </a:xfrm>
          <a:prstGeom prst="rect">
            <a:avLst/>
          </a:prstGeom>
        </p:spPr>
      </p:pic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-1" y="0"/>
            <a:ext cx="5731453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The Issues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with Hadrons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55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177800"/>
            <a:ext cx="3632200" cy="6477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The QCD </a:t>
            </a:r>
            <a:r>
              <a:rPr lang="en-US" sz="3200" b="1" dirty="0">
                <a:solidFill>
                  <a:srgbClr val="000090"/>
                </a:solidFill>
              </a:rPr>
              <a:t>Potential</a:t>
            </a: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4648200" y="990600"/>
            <a:ext cx="4495800" cy="3216275"/>
            <a:chOff x="528" y="672"/>
            <a:chExt cx="2832" cy="2026"/>
          </a:xfrm>
        </p:grpSpPr>
        <p:pic>
          <p:nvPicPr>
            <p:cNvPr id="25604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" y="672"/>
              <a:ext cx="2832" cy="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2064" y="1632"/>
              <a:ext cx="9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18605A"/>
                  </a:solidFill>
                </a:rPr>
                <a:t>linear potential</a:t>
              </a:r>
              <a:endParaRPr lang="en-US" sz="1400" b="1">
                <a:solidFill>
                  <a:srgbClr val="ED181E"/>
                </a:solidFill>
              </a:endParaRPr>
            </a:p>
          </p:txBody>
        </p:sp>
      </p:grpSp>
      <p:grpSp>
        <p:nvGrpSpPr>
          <p:cNvPr id="25606" name="Group 6"/>
          <p:cNvGrpSpPr>
            <a:grpSpLocks/>
          </p:cNvGrpSpPr>
          <p:nvPr/>
        </p:nvGrpSpPr>
        <p:grpSpPr bwMode="auto">
          <a:xfrm>
            <a:off x="381000" y="1371600"/>
            <a:ext cx="3022600" cy="2011363"/>
            <a:chOff x="288" y="893"/>
            <a:chExt cx="1904" cy="1267"/>
          </a:xfrm>
        </p:grpSpPr>
        <p:sp>
          <p:nvSpPr>
            <p:cNvPr id="25607" name="Oval 7"/>
            <p:cNvSpPr>
              <a:spLocks noChangeArrowheads="1"/>
            </p:cNvSpPr>
            <p:nvPr/>
          </p:nvSpPr>
          <p:spPr bwMode="auto">
            <a:xfrm rot="2225759">
              <a:off x="336" y="1488"/>
              <a:ext cx="1248" cy="120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8" name="Oval 8"/>
            <p:cNvSpPr>
              <a:spLocks noChangeArrowheads="1"/>
            </p:cNvSpPr>
            <p:nvPr/>
          </p:nvSpPr>
          <p:spPr bwMode="auto">
            <a:xfrm>
              <a:off x="288" y="1008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9" name="Oval 9"/>
            <p:cNvSpPr>
              <a:spLocks noChangeArrowheads="1"/>
            </p:cNvSpPr>
            <p:nvPr/>
          </p:nvSpPr>
          <p:spPr bwMode="auto">
            <a:xfrm>
              <a:off x="1392" y="1824"/>
              <a:ext cx="336" cy="336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0" name="Text Box 10"/>
            <p:cNvSpPr txBox="1">
              <a:spLocks noChangeArrowheads="1"/>
            </p:cNvSpPr>
            <p:nvPr/>
          </p:nvSpPr>
          <p:spPr bwMode="auto">
            <a:xfrm>
              <a:off x="854" y="893"/>
              <a:ext cx="133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800000"/>
                  </a:solidFill>
                </a:rPr>
                <a:t>ground-state </a:t>
              </a:r>
            </a:p>
            <a:p>
              <a:r>
                <a:rPr lang="en-US">
                  <a:solidFill>
                    <a:srgbClr val="800000"/>
                  </a:solidFill>
                </a:rPr>
                <a:t>   flux-tube</a:t>
              </a:r>
            </a:p>
            <a:p>
              <a:r>
                <a:rPr lang="en-US">
                  <a:solidFill>
                    <a:srgbClr val="800000"/>
                  </a:solidFill>
                </a:rPr>
                <a:t>       m=0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7850" y="67868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09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177800"/>
            <a:ext cx="3632200" cy="6477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The QCD </a:t>
            </a:r>
            <a:r>
              <a:rPr lang="en-US" sz="3200" b="1" dirty="0">
                <a:solidFill>
                  <a:srgbClr val="000090"/>
                </a:solidFill>
              </a:rPr>
              <a:t>Potential</a:t>
            </a: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4648200" y="990600"/>
            <a:ext cx="4495800" cy="3216275"/>
            <a:chOff x="528" y="672"/>
            <a:chExt cx="2832" cy="2026"/>
          </a:xfrm>
        </p:grpSpPr>
        <p:pic>
          <p:nvPicPr>
            <p:cNvPr id="25604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" y="672"/>
              <a:ext cx="2832" cy="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2064" y="1632"/>
              <a:ext cx="9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18605A"/>
                  </a:solidFill>
                </a:rPr>
                <a:t>linear potential</a:t>
              </a:r>
              <a:endParaRPr lang="en-US" sz="1400" b="1">
                <a:solidFill>
                  <a:srgbClr val="ED181E"/>
                </a:solidFill>
              </a:endParaRPr>
            </a:p>
          </p:txBody>
        </p:sp>
      </p:grpSp>
      <p:grpSp>
        <p:nvGrpSpPr>
          <p:cNvPr id="25606" name="Group 6"/>
          <p:cNvGrpSpPr>
            <a:grpSpLocks/>
          </p:cNvGrpSpPr>
          <p:nvPr/>
        </p:nvGrpSpPr>
        <p:grpSpPr bwMode="auto">
          <a:xfrm>
            <a:off x="381000" y="1371600"/>
            <a:ext cx="3022600" cy="2011363"/>
            <a:chOff x="288" y="893"/>
            <a:chExt cx="1904" cy="1267"/>
          </a:xfrm>
        </p:grpSpPr>
        <p:sp>
          <p:nvSpPr>
            <p:cNvPr id="25607" name="Oval 7"/>
            <p:cNvSpPr>
              <a:spLocks noChangeArrowheads="1"/>
            </p:cNvSpPr>
            <p:nvPr/>
          </p:nvSpPr>
          <p:spPr bwMode="auto">
            <a:xfrm rot="2225759">
              <a:off x="336" y="1488"/>
              <a:ext cx="1248" cy="120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8" name="Oval 8"/>
            <p:cNvSpPr>
              <a:spLocks noChangeArrowheads="1"/>
            </p:cNvSpPr>
            <p:nvPr/>
          </p:nvSpPr>
          <p:spPr bwMode="auto">
            <a:xfrm>
              <a:off x="288" y="1008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9" name="Oval 9"/>
            <p:cNvSpPr>
              <a:spLocks noChangeArrowheads="1"/>
            </p:cNvSpPr>
            <p:nvPr/>
          </p:nvSpPr>
          <p:spPr bwMode="auto">
            <a:xfrm>
              <a:off x="1392" y="1824"/>
              <a:ext cx="336" cy="336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0" name="Text Box 10"/>
            <p:cNvSpPr txBox="1">
              <a:spLocks noChangeArrowheads="1"/>
            </p:cNvSpPr>
            <p:nvPr/>
          </p:nvSpPr>
          <p:spPr bwMode="auto">
            <a:xfrm>
              <a:off x="854" y="893"/>
              <a:ext cx="133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800000"/>
                  </a:solidFill>
                </a:rPr>
                <a:t>ground-state </a:t>
              </a:r>
            </a:p>
            <a:p>
              <a:r>
                <a:rPr lang="en-US">
                  <a:solidFill>
                    <a:srgbClr val="800000"/>
                  </a:solidFill>
                </a:rPr>
                <a:t>   flux-tube</a:t>
              </a:r>
            </a:p>
            <a:p>
              <a:r>
                <a:rPr lang="en-US">
                  <a:solidFill>
                    <a:srgbClr val="800000"/>
                  </a:solidFill>
                </a:rPr>
                <a:t>       m=0</a:t>
              </a:r>
            </a:p>
          </p:txBody>
        </p:sp>
      </p:grp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1066800"/>
            <a:ext cx="4267200" cy="297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612" name="Group 12"/>
          <p:cNvGrpSpPr>
            <a:grpSpLocks/>
          </p:cNvGrpSpPr>
          <p:nvPr/>
        </p:nvGrpSpPr>
        <p:grpSpPr bwMode="auto">
          <a:xfrm>
            <a:off x="381000" y="1447800"/>
            <a:ext cx="3587753" cy="2163763"/>
            <a:chOff x="288" y="797"/>
            <a:chExt cx="2260" cy="1363"/>
          </a:xfrm>
        </p:grpSpPr>
        <p:sp>
          <p:nvSpPr>
            <p:cNvPr id="25613" name="Arc 13"/>
            <p:cNvSpPr>
              <a:spLocks/>
            </p:cNvSpPr>
            <p:nvPr/>
          </p:nvSpPr>
          <p:spPr bwMode="auto">
            <a:xfrm flipV="1">
              <a:off x="768" y="1344"/>
              <a:ext cx="768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4" name="Oval 14"/>
            <p:cNvSpPr>
              <a:spLocks noChangeArrowheads="1"/>
            </p:cNvSpPr>
            <p:nvPr/>
          </p:nvSpPr>
          <p:spPr bwMode="auto">
            <a:xfrm rot="2225759">
              <a:off x="384" y="1344"/>
              <a:ext cx="1248" cy="504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5" name="Oval 15"/>
            <p:cNvSpPr>
              <a:spLocks noChangeArrowheads="1"/>
            </p:cNvSpPr>
            <p:nvPr/>
          </p:nvSpPr>
          <p:spPr bwMode="auto">
            <a:xfrm>
              <a:off x="288" y="1008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6" name="Oval 16"/>
            <p:cNvSpPr>
              <a:spLocks noChangeArrowheads="1"/>
            </p:cNvSpPr>
            <p:nvPr/>
          </p:nvSpPr>
          <p:spPr bwMode="auto">
            <a:xfrm>
              <a:off x="1392" y="1824"/>
              <a:ext cx="336" cy="336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7" name="Arc 17"/>
            <p:cNvSpPr>
              <a:spLocks/>
            </p:cNvSpPr>
            <p:nvPr/>
          </p:nvSpPr>
          <p:spPr bwMode="auto">
            <a:xfrm flipH="1">
              <a:off x="576" y="1200"/>
              <a:ext cx="816" cy="76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8" name="Text Box 18"/>
            <p:cNvSpPr txBox="1">
              <a:spLocks noChangeArrowheads="1"/>
            </p:cNvSpPr>
            <p:nvPr/>
          </p:nvSpPr>
          <p:spPr bwMode="auto">
            <a:xfrm>
              <a:off x="1046" y="797"/>
              <a:ext cx="150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solidFill>
                    <a:srgbClr val="800000"/>
                  </a:solidFill>
                </a:rPr>
                <a:t>Excited </a:t>
              </a:r>
              <a:r>
                <a:rPr lang="en-US" dirty="0" err="1" smtClean="0">
                  <a:solidFill>
                    <a:srgbClr val="800000"/>
                  </a:solidFill>
                </a:rPr>
                <a:t>gluonic</a:t>
              </a:r>
              <a:r>
                <a:rPr lang="en-US" dirty="0" smtClean="0">
                  <a:solidFill>
                    <a:srgbClr val="800000"/>
                  </a:solidFill>
                </a:rPr>
                <a:t> field </a:t>
              </a:r>
              <a:endParaRPr lang="en-US" dirty="0">
                <a:solidFill>
                  <a:srgbClr val="800000"/>
                </a:solidFill>
              </a:endParaRPr>
            </a:p>
            <a:p>
              <a:r>
                <a:rPr lang="en-US" dirty="0">
                  <a:solidFill>
                    <a:srgbClr val="800000"/>
                  </a:solidFill>
                </a:rPr>
                <a:t>          </a:t>
              </a:r>
            </a:p>
          </p:txBody>
        </p:sp>
      </p:grp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4419600" y="838200"/>
            <a:ext cx="4724400" cy="3657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20" name="Picture 20" descr="plotDel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7600" y="825500"/>
            <a:ext cx="3648075" cy="3648075"/>
          </a:xfrm>
          <a:prstGeom prst="rect">
            <a:avLst/>
          </a:prstGeom>
          <a:noFill/>
        </p:spPr>
      </p:pic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304800" y="4038600"/>
            <a:ext cx="45100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660066"/>
                </a:solidFill>
              </a:rPr>
              <a:t>Gluonic Excitations provide an</a:t>
            </a:r>
          </a:p>
          <a:p>
            <a:r>
              <a:rPr lang="en-US">
                <a:solidFill>
                  <a:srgbClr val="660066"/>
                </a:solidFill>
              </a:rPr>
              <a:t>experimental measurement of </a:t>
            </a:r>
          </a:p>
          <a:p>
            <a:r>
              <a:rPr lang="en-US">
                <a:solidFill>
                  <a:srgbClr val="660066"/>
                </a:solidFill>
              </a:rPr>
              <a:t>the excited QCD potential.</a:t>
            </a:r>
            <a:r>
              <a:rPr lang="en-US"/>
              <a:t>  </a:t>
            </a: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365125" y="5380038"/>
            <a:ext cx="8385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660066"/>
                </a:solidFill>
              </a:rPr>
              <a:t>Observations of the nonets on the excited potentials are </a:t>
            </a:r>
          </a:p>
          <a:p>
            <a:r>
              <a:rPr lang="en-US">
                <a:solidFill>
                  <a:srgbClr val="660066"/>
                </a:solidFill>
              </a:rPr>
              <a:t>the best experimental signal of gluonic excitations.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7850" y="67868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2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388100" y="203200"/>
            <a:ext cx="2578100" cy="558800"/>
          </a:xfrm>
        </p:spPr>
        <p:txBody>
          <a:bodyPr>
            <a:normAutofit fontScale="90000"/>
          </a:bodyPr>
          <a:lstStyle/>
          <a:p>
            <a:r>
              <a:rPr lang="en-US" sz="3200" b="1" dirty="0" err="1"/>
              <a:t>Positronium</a:t>
            </a:r>
            <a:endParaRPr lang="en-US" sz="3200" b="1" dirty="0"/>
          </a:p>
        </p:txBody>
      </p:sp>
      <p:grpSp>
        <p:nvGrpSpPr>
          <p:cNvPr id="14350" name="Group 14"/>
          <p:cNvGrpSpPr>
            <a:grpSpLocks/>
          </p:cNvGrpSpPr>
          <p:nvPr/>
        </p:nvGrpSpPr>
        <p:grpSpPr bwMode="auto">
          <a:xfrm>
            <a:off x="6604000" y="825500"/>
            <a:ext cx="1993900" cy="822325"/>
            <a:chOff x="760" y="1400"/>
            <a:chExt cx="1256" cy="518"/>
          </a:xfrm>
        </p:grpSpPr>
        <p:sp>
          <p:nvSpPr>
            <p:cNvPr id="14344" name="Oval 8"/>
            <p:cNvSpPr>
              <a:spLocks noChangeArrowheads="1"/>
            </p:cNvSpPr>
            <p:nvPr/>
          </p:nvSpPr>
          <p:spPr bwMode="auto">
            <a:xfrm>
              <a:off x="824" y="1520"/>
              <a:ext cx="1152" cy="345"/>
            </a:xfrm>
            <a:prstGeom prst="ellips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346" name="Group 10"/>
            <p:cNvGrpSpPr>
              <a:grpSpLocks/>
            </p:cNvGrpSpPr>
            <p:nvPr/>
          </p:nvGrpSpPr>
          <p:grpSpPr bwMode="auto">
            <a:xfrm>
              <a:off x="760" y="1400"/>
              <a:ext cx="272" cy="518"/>
              <a:chOff x="760" y="1400"/>
              <a:chExt cx="272" cy="518"/>
            </a:xfrm>
          </p:grpSpPr>
          <p:sp>
            <p:nvSpPr>
              <p:cNvPr id="14341" name="Line 5"/>
              <p:cNvSpPr>
                <a:spLocks noChangeShapeType="1"/>
              </p:cNvSpPr>
              <p:nvPr/>
            </p:nvSpPr>
            <p:spPr bwMode="auto">
              <a:xfrm flipV="1">
                <a:off x="904" y="1400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9" name="Oval 3"/>
              <p:cNvSpPr>
                <a:spLocks noChangeArrowheads="1"/>
              </p:cNvSpPr>
              <p:nvPr/>
            </p:nvSpPr>
            <p:spPr bwMode="auto">
              <a:xfrm>
                <a:off x="760" y="1552"/>
                <a:ext cx="272" cy="280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FFFF00"/>
                    </a:solidFill>
                  </a:rPr>
                  <a:t>e</a:t>
                </a:r>
                <a:r>
                  <a:rPr lang="en-US" baseline="30000">
                    <a:solidFill>
                      <a:srgbClr val="FFFF00"/>
                    </a:solidFill>
                  </a:rPr>
                  <a:t>+</a:t>
                </a:r>
              </a:p>
            </p:txBody>
          </p:sp>
        </p:grpSp>
        <p:grpSp>
          <p:nvGrpSpPr>
            <p:cNvPr id="14345" name="Group 9"/>
            <p:cNvGrpSpPr>
              <a:grpSpLocks/>
            </p:cNvGrpSpPr>
            <p:nvPr/>
          </p:nvGrpSpPr>
          <p:grpSpPr bwMode="auto">
            <a:xfrm>
              <a:off x="1744" y="1400"/>
              <a:ext cx="272" cy="518"/>
              <a:chOff x="1360" y="1416"/>
              <a:chExt cx="272" cy="518"/>
            </a:xfrm>
          </p:grpSpPr>
          <p:sp>
            <p:nvSpPr>
              <p:cNvPr id="14342" name="Line 6"/>
              <p:cNvSpPr>
                <a:spLocks noChangeShapeType="1"/>
              </p:cNvSpPr>
              <p:nvPr/>
            </p:nvSpPr>
            <p:spPr bwMode="auto">
              <a:xfrm flipV="1">
                <a:off x="1496" y="1416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0" name="Oval 4"/>
              <p:cNvSpPr>
                <a:spLocks noChangeArrowheads="1"/>
              </p:cNvSpPr>
              <p:nvPr/>
            </p:nvSpPr>
            <p:spPr bwMode="auto">
              <a:xfrm>
                <a:off x="1360" y="1552"/>
                <a:ext cx="272" cy="2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0000CC"/>
                    </a:solidFill>
                  </a:rPr>
                  <a:t>e</a:t>
                </a:r>
                <a:r>
                  <a:rPr lang="en-US" baseline="30000">
                    <a:solidFill>
                      <a:srgbClr val="0000CC"/>
                    </a:solidFill>
                  </a:rPr>
                  <a:t>-</a:t>
                </a:r>
              </a:p>
            </p:txBody>
          </p:sp>
        </p:grp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>
              <a:off x="1304" y="1864"/>
              <a:ext cx="144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>
              <a:off x="1352" y="1528"/>
              <a:ext cx="168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 type="triangle" w="med" len="med"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264458" y="2828831"/>
            <a:ext cx="301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Spin:  </a:t>
            </a:r>
            <a:r>
              <a:rPr lang="en-US" dirty="0">
                <a:solidFill>
                  <a:srgbClr val="CC0066"/>
                </a:solidFill>
              </a:rPr>
              <a:t>S=S</a:t>
            </a:r>
            <a:r>
              <a:rPr lang="en-US" baseline="-25000" dirty="0">
                <a:solidFill>
                  <a:srgbClr val="CC0066"/>
                </a:solidFill>
              </a:rPr>
              <a:t>1</a:t>
            </a:r>
            <a:r>
              <a:rPr lang="en-US" dirty="0">
                <a:solidFill>
                  <a:srgbClr val="CC0066"/>
                </a:solidFill>
              </a:rPr>
              <a:t>+S</a:t>
            </a:r>
            <a:r>
              <a:rPr lang="en-US" baseline="-25000" dirty="0">
                <a:solidFill>
                  <a:srgbClr val="CC0066"/>
                </a:solidFill>
              </a:rPr>
              <a:t>2</a:t>
            </a:r>
            <a:r>
              <a:rPr lang="en-US" dirty="0">
                <a:solidFill>
                  <a:srgbClr val="CC0066"/>
                </a:solidFill>
              </a:rPr>
              <a:t>=(0,1)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264458" y="3286031"/>
            <a:ext cx="549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Orbital Angular Momentum: </a:t>
            </a:r>
            <a:r>
              <a:rPr lang="en-US" dirty="0">
                <a:solidFill>
                  <a:srgbClr val="CC0066"/>
                </a:solidFill>
              </a:rPr>
              <a:t>L=0,1,2,…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264458" y="3839768"/>
            <a:ext cx="5126038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Total Spin: </a:t>
            </a:r>
            <a:r>
              <a:rPr lang="en-US" dirty="0">
                <a:solidFill>
                  <a:srgbClr val="CC0066"/>
                </a:solidFill>
              </a:rPr>
              <a:t>J=L+S   </a:t>
            </a:r>
          </a:p>
          <a:p>
            <a:r>
              <a:rPr lang="en-US" dirty="0">
                <a:solidFill>
                  <a:srgbClr val="CC0066"/>
                </a:solidFill>
              </a:rPr>
              <a:t>L=0, S=0 : J=0    </a:t>
            </a:r>
            <a:r>
              <a:rPr lang="en-US" dirty="0">
                <a:solidFill>
                  <a:srgbClr val="006699"/>
                </a:solidFill>
              </a:rPr>
              <a:t>L=0, S=1 : J=1</a:t>
            </a:r>
          </a:p>
          <a:p>
            <a:r>
              <a:rPr lang="en-US" dirty="0">
                <a:solidFill>
                  <a:srgbClr val="CC0066"/>
                </a:solidFill>
              </a:rPr>
              <a:t>L=1 , S=0 : J=1    </a:t>
            </a:r>
            <a:r>
              <a:rPr lang="en-US" dirty="0">
                <a:solidFill>
                  <a:srgbClr val="006699"/>
                </a:solidFill>
              </a:rPr>
              <a:t>L=1,  S=1 : J=0,1,2</a:t>
            </a:r>
          </a:p>
          <a:p>
            <a:r>
              <a:rPr lang="en-US" dirty="0">
                <a:solidFill>
                  <a:srgbClr val="CC0066"/>
                </a:solidFill>
              </a:rPr>
              <a:t>    </a:t>
            </a:r>
            <a:r>
              <a:rPr lang="en-US" sz="3200" dirty="0">
                <a:solidFill>
                  <a:srgbClr val="CC0066"/>
                </a:solidFill>
              </a:rPr>
              <a:t>…</a:t>
            </a:r>
            <a:r>
              <a:rPr lang="en-US" dirty="0">
                <a:solidFill>
                  <a:srgbClr val="CC0066"/>
                </a:solidFill>
              </a:rPr>
              <a:t>                          </a:t>
            </a:r>
            <a:r>
              <a:rPr lang="en-US" sz="3200" dirty="0">
                <a:solidFill>
                  <a:srgbClr val="006699"/>
                </a:solidFill>
              </a:rPr>
              <a:t>…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225425" y="5699246"/>
            <a:ext cx="57469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Notation: </a:t>
            </a:r>
            <a:r>
              <a:rPr lang="en-US" dirty="0" smtClean="0"/>
              <a:t>    </a:t>
            </a:r>
            <a:r>
              <a:rPr lang="en-US" baseline="30000" dirty="0" smtClean="0"/>
              <a:t>(</a:t>
            </a:r>
            <a:r>
              <a:rPr lang="en-US" baseline="30000" dirty="0"/>
              <a:t>2S+1)</a:t>
            </a:r>
            <a:r>
              <a:rPr lang="en-US" dirty="0"/>
              <a:t>L</a:t>
            </a:r>
            <a:r>
              <a:rPr lang="en-US" baseline="-25000" dirty="0"/>
              <a:t>J        </a:t>
            </a:r>
            <a:r>
              <a:rPr lang="en-US" baseline="30000" dirty="0">
                <a:solidFill>
                  <a:srgbClr val="0000CC"/>
                </a:solidFill>
              </a:rPr>
              <a:t>1</a:t>
            </a:r>
            <a:r>
              <a:rPr lang="en-US" dirty="0">
                <a:solidFill>
                  <a:srgbClr val="0000CC"/>
                </a:solidFill>
              </a:rPr>
              <a:t>S</a:t>
            </a:r>
            <a:r>
              <a:rPr lang="en-US" baseline="-25000" dirty="0">
                <a:solidFill>
                  <a:srgbClr val="0000CC"/>
                </a:solidFill>
              </a:rPr>
              <a:t>0</a:t>
            </a:r>
            <a:r>
              <a:rPr lang="en-US" dirty="0">
                <a:solidFill>
                  <a:srgbClr val="0000CC"/>
                </a:solidFill>
              </a:rPr>
              <a:t>, </a:t>
            </a:r>
            <a:r>
              <a:rPr lang="en-US" baseline="30000" dirty="0">
                <a:solidFill>
                  <a:srgbClr val="0000CC"/>
                </a:solidFill>
              </a:rPr>
              <a:t>3</a:t>
            </a:r>
            <a:r>
              <a:rPr lang="en-US" dirty="0">
                <a:solidFill>
                  <a:srgbClr val="0000CC"/>
                </a:solidFill>
              </a:rPr>
              <a:t>S</a:t>
            </a:r>
            <a:r>
              <a:rPr lang="en-US" baseline="-25000" dirty="0">
                <a:solidFill>
                  <a:srgbClr val="0000CC"/>
                </a:solidFill>
              </a:rPr>
              <a:t>1</a:t>
            </a:r>
            <a:r>
              <a:rPr lang="en-US" dirty="0">
                <a:solidFill>
                  <a:srgbClr val="0000CC"/>
                </a:solidFill>
              </a:rPr>
              <a:t>, </a:t>
            </a:r>
            <a:r>
              <a:rPr lang="en-US" baseline="30000" dirty="0">
                <a:solidFill>
                  <a:srgbClr val="0000CC"/>
                </a:solidFill>
              </a:rPr>
              <a:t>1</a:t>
            </a:r>
            <a:r>
              <a:rPr lang="en-US" dirty="0">
                <a:solidFill>
                  <a:srgbClr val="0000CC"/>
                </a:solidFill>
              </a:rPr>
              <a:t>P</a:t>
            </a:r>
            <a:r>
              <a:rPr lang="en-US" baseline="-25000" dirty="0">
                <a:solidFill>
                  <a:srgbClr val="0000CC"/>
                </a:solidFill>
              </a:rPr>
              <a:t>1</a:t>
            </a:r>
            <a:r>
              <a:rPr lang="en-US" dirty="0">
                <a:solidFill>
                  <a:srgbClr val="0000CC"/>
                </a:solidFill>
              </a:rPr>
              <a:t>, </a:t>
            </a:r>
            <a:r>
              <a:rPr lang="en-US" baseline="30000" dirty="0">
                <a:solidFill>
                  <a:srgbClr val="0000CC"/>
                </a:solidFill>
              </a:rPr>
              <a:t>3</a:t>
            </a:r>
            <a:r>
              <a:rPr lang="en-US" dirty="0">
                <a:solidFill>
                  <a:srgbClr val="0000CC"/>
                </a:solidFill>
              </a:rPr>
              <a:t>P</a:t>
            </a:r>
            <a:r>
              <a:rPr lang="en-US" baseline="-25000" dirty="0">
                <a:solidFill>
                  <a:srgbClr val="0000CC"/>
                </a:solidFill>
              </a:rPr>
              <a:t>0</a:t>
            </a:r>
            <a:r>
              <a:rPr lang="en-US" dirty="0">
                <a:solidFill>
                  <a:srgbClr val="0000CC"/>
                </a:solidFill>
              </a:rPr>
              <a:t>, </a:t>
            </a:r>
            <a:r>
              <a:rPr lang="en-US" baseline="30000" dirty="0">
                <a:solidFill>
                  <a:srgbClr val="0000CC"/>
                </a:solidFill>
              </a:rPr>
              <a:t>3</a:t>
            </a:r>
            <a:r>
              <a:rPr lang="en-US" dirty="0">
                <a:solidFill>
                  <a:srgbClr val="0000CC"/>
                </a:solidFill>
              </a:rPr>
              <a:t>P</a:t>
            </a:r>
            <a:r>
              <a:rPr lang="en-US" baseline="-25000" dirty="0">
                <a:solidFill>
                  <a:srgbClr val="0000CC"/>
                </a:solidFill>
              </a:rPr>
              <a:t>1</a:t>
            </a:r>
            <a:r>
              <a:rPr lang="en-US" dirty="0">
                <a:solidFill>
                  <a:srgbClr val="0000CC"/>
                </a:solidFill>
              </a:rPr>
              <a:t>, </a:t>
            </a:r>
            <a:r>
              <a:rPr lang="en-US" baseline="30000" dirty="0">
                <a:solidFill>
                  <a:srgbClr val="0000CC"/>
                </a:solidFill>
              </a:rPr>
              <a:t>3</a:t>
            </a:r>
            <a:r>
              <a:rPr lang="en-US" dirty="0">
                <a:solidFill>
                  <a:srgbClr val="0000CC"/>
                </a:solidFill>
              </a:rPr>
              <a:t>P</a:t>
            </a:r>
            <a:r>
              <a:rPr lang="en-US" baseline="-25000" dirty="0">
                <a:solidFill>
                  <a:srgbClr val="0000CC"/>
                </a:solidFill>
              </a:rPr>
              <a:t>2</a:t>
            </a:r>
            <a:r>
              <a:rPr lang="en-US" dirty="0">
                <a:solidFill>
                  <a:srgbClr val="0000CC"/>
                </a:solidFill>
              </a:rPr>
              <a:t>,…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225425" y="165100"/>
            <a:ext cx="469211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Spectroscopy and </a:t>
            </a:r>
            <a:r>
              <a:rPr lang="en-US" sz="3200" b="1" dirty="0">
                <a:solidFill>
                  <a:srgbClr val="000090"/>
                </a:solidFill>
              </a:rPr>
              <a:t>QED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9</a:t>
            </a:fld>
            <a:endParaRPr lang="en-US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077" y="1061959"/>
            <a:ext cx="4610100" cy="419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4458" y="2341124"/>
            <a:ext cx="7087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Worry about the angular and spin portion of the wave function: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8295" y="4933847"/>
            <a:ext cx="4859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Quantum numbers for L,S and J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97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5882</TotalTime>
  <Words>4381</Words>
  <Application>Microsoft Macintosh PowerPoint</Application>
  <PresentationFormat>On-screen Show (4:3)</PresentationFormat>
  <Paragraphs>843</Paragraphs>
  <Slides>52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Breeze</vt:lpstr>
      <vt:lpstr>Equation</vt:lpstr>
      <vt:lpstr>Hybrid Mesons and Spectroscopy</vt:lpstr>
      <vt:lpstr>Outline</vt:lpstr>
      <vt:lpstr>PowerPoint Presentation</vt:lpstr>
      <vt:lpstr>PowerPoint Presentation</vt:lpstr>
      <vt:lpstr>PowerPoint Presentation</vt:lpstr>
      <vt:lpstr>The Baryons</vt:lpstr>
      <vt:lpstr>The QCD Potential</vt:lpstr>
      <vt:lpstr>The QCD Potential</vt:lpstr>
      <vt:lpstr>Positronium</vt:lpstr>
      <vt:lpstr>PowerPoint Presentation</vt:lpstr>
      <vt:lpstr>PowerPoint Presentation</vt:lpstr>
      <vt:lpstr>PowerPoint Presentation</vt:lpstr>
      <vt:lpstr>PowerPoint Presentation</vt:lpstr>
      <vt:lpstr>Mesons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Spectroscopy and QCD</vt:lpstr>
      <vt:lpstr>Spectroscopy and QCD</vt:lpstr>
      <vt:lpstr>Spectroscopy and QCD</vt:lpstr>
      <vt:lpstr>Spectroscopy and QCD</vt:lpstr>
      <vt:lpstr>Spectroscopy and QCD</vt:lpstr>
      <vt:lpstr>Spectroscopy and QCD</vt:lpstr>
      <vt:lpstr>Spectroscopy and QCD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Lattice QCD Glueball Predictions</vt:lpstr>
      <vt:lpstr>Identification of Glueballs</vt:lpstr>
      <vt:lpstr>Decay Rates of 0++</vt:lpstr>
      <vt:lpstr>PowerPoint Presentation</vt:lpstr>
      <vt:lpstr>Glueball-Meson Mixing</vt:lpstr>
      <vt:lpstr>Higher Mass Glueballs?</vt:lpstr>
      <vt:lpstr>Looking for Hybrids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Hadron Spectrum</dc:title>
  <dc:creator>Curtis Meyer</dc:creator>
  <cp:lastModifiedBy>Curtis Meyer</cp:lastModifiedBy>
  <cp:revision>93</cp:revision>
  <cp:lastPrinted>2013-12-05T16:44:45Z</cp:lastPrinted>
  <dcterms:created xsi:type="dcterms:W3CDTF">2013-07-16T12:15:19Z</dcterms:created>
  <dcterms:modified xsi:type="dcterms:W3CDTF">2013-12-13T01:31:44Z</dcterms:modified>
</cp:coreProperties>
</file>