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83" r:id="rId4"/>
    <p:sldId id="260" r:id="rId5"/>
    <p:sldId id="261" r:id="rId6"/>
    <p:sldId id="258" r:id="rId7"/>
    <p:sldId id="259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97" r:id="rId17"/>
    <p:sldId id="298" r:id="rId18"/>
    <p:sldId id="299" r:id="rId19"/>
    <p:sldId id="300" r:id="rId20"/>
    <p:sldId id="301" r:id="rId21"/>
    <p:sldId id="272" r:id="rId22"/>
    <p:sldId id="302" r:id="rId23"/>
    <p:sldId id="273" r:id="rId24"/>
    <p:sldId id="303" r:id="rId25"/>
    <p:sldId id="271" r:id="rId26"/>
    <p:sldId id="274" r:id="rId27"/>
    <p:sldId id="278" r:id="rId28"/>
    <p:sldId id="280" r:id="rId29"/>
    <p:sldId id="281" r:id="rId30"/>
    <p:sldId id="276" r:id="rId31"/>
    <p:sldId id="282" r:id="rId32"/>
    <p:sldId id="284" r:id="rId33"/>
    <p:sldId id="279" r:id="rId34"/>
    <p:sldId id="275" r:id="rId35"/>
    <p:sldId id="285" r:id="rId36"/>
    <p:sldId id="288" r:id="rId37"/>
    <p:sldId id="286" r:id="rId38"/>
    <p:sldId id="287" r:id="rId39"/>
    <p:sldId id="289" r:id="rId40"/>
    <p:sldId id="290" r:id="rId41"/>
    <p:sldId id="291" r:id="rId42"/>
    <p:sldId id="292" r:id="rId43"/>
    <p:sldId id="294" r:id="rId44"/>
    <p:sldId id="295" r:id="rId45"/>
    <p:sldId id="293" r:id="rId46"/>
    <p:sldId id="29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62207-12C5-CE49-AFA4-8B295121C70D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3D4D9-3AFB-DF42-8000-E49F523E4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85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EE88B-4107-EC42-BD13-4A1111DE0169}" type="datetimeFigureOut">
              <a:rPr lang="en-US" smtClean="0"/>
              <a:t>11/21/13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30330-80FD-9E44-BBC7-63ED42E6C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585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CD818-C2F6-454D-8BBE-781E69C7152F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12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1410" tIns="45704" rIns="91410" bIns="45704"/>
          <a:lstStyle/>
          <a:p>
            <a:fld id="{153475F3-F791-4368-A279-8ADF878F5FE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0443" tIns="45219" rIns="90443" bIns="45219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83527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flow-diagram for GlueX software. Will see a variant of this repeated</a:t>
            </a:r>
            <a:r>
              <a:rPr lang="en-US" baseline="0" dirty="0" smtClean="0"/>
              <a:t> throughout the talk. Describe the three phases of</a:t>
            </a:r>
          </a:p>
          <a:p>
            <a:r>
              <a:rPr lang="en-US" baseline="0" dirty="0" smtClean="0"/>
              <a:t>Running in our approved beam time. Phase I and II are essentially engineering runs  with the first dedicated physics run in phase III. We of course hope to get physics out of phase II running.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7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0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9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5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6969-CED7-9344-B51F-C07C4524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6600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6912"/>
            <a:ext cx="7772400" cy="293979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Big Science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How do you get a ``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billion-dollar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’’ science project funded and built?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Curtis A. Meyer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Physics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interaction of electrons and photons with matter are governed by the electromagnetic force (Quantum Electrodynamics --- QED). This is well understood.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 nucleus is governed by the strong nuclear force which in turn comes the from the interactions of quarks and gluons (Quantum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Chromodynamics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--- QCD). Not well understood.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E46C0A"/>
                </a:solidFill>
              </a:rPr>
              <a:t>Use a well understood probe to study a not well understood interaction.</a:t>
            </a:r>
            <a:endParaRPr lang="en-US" b="1" dirty="0">
              <a:solidFill>
                <a:srgbClr val="E46C0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9797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Strangeness Contribution to Nucleon Form Factors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9462" y="1549869"/>
            <a:ext cx="3350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Purple line represents 3% of the proton form factors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strange quarks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not play a substantial role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the long-range electromagnetic structure of nucleons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1966" y="853034"/>
            <a:ext cx="3118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New since 2007 LRP: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   HAPPEx-3: PRL 108 (2012) 102001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   G0-Backward: PRL 104 (2010) 012001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3"/>
          <a:srcRect t="854"/>
          <a:stretch>
            <a:fillRect/>
          </a:stretch>
        </p:blipFill>
        <p:spPr bwMode="auto">
          <a:xfrm>
            <a:off x="623504" y="923191"/>
            <a:ext cx="4538147" cy="2854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 bwMode="auto">
          <a:xfrm>
            <a:off x="1519305" y="3292006"/>
            <a:ext cx="152979" cy="15297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61999" y="3286543"/>
            <a:ext cx="152979" cy="15297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454431" y="3281079"/>
            <a:ext cx="152979" cy="15297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38" y="4084763"/>
            <a:ext cx="2295964" cy="221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7186" y="4089861"/>
            <a:ext cx="2304416" cy="222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7389" y="4114299"/>
            <a:ext cx="2295964" cy="220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Arrow Connector 20"/>
          <p:cNvCxnSpPr>
            <a:endCxn id="15" idx="5"/>
          </p:cNvCxnSpPr>
          <p:nvPr/>
        </p:nvCxnSpPr>
        <p:spPr bwMode="auto">
          <a:xfrm flipH="1" flipV="1">
            <a:off x="3585007" y="3411655"/>
            <a:ext cx="1215593" cy="5009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endCxn id="14" idx="5"/>
          </p:cNvCxnSpPr>
          <p:nvPr/>
        </p:nvCxnSpPr>
        <p:spPr bwMode="auto">
          <a:xfrm flipH="1" flipV="1">
            <a:off x="2092579" y="3417122"/>
            <a:ext cx="1361856" cy="6795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endCxn id="13" idx="4"/>
          </p:cNvCxnSpPr>
          <p:nvPr/>
        </p:nvCxnSpPr>
        <p:spPr bwMode="auto">
          <a:xfrm flipV="1">
            <a:off x="1354015" y="3444989"/>
            <a:ext cx="241784" cy="6517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4800601" y="3912578"/>
            <a:ext cx="1063868" cy="3120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704082" y="3409766"/>
            <a:ext cx="335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Data available for E/M separation at three Q</a:t>
            </a:r>
            <a:r>
              <a:rPr lang="en-US" i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values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1602" y="6510033"/>
            <a:ext cx="2857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Taken from R. </a:t>
            </a:r>
            <a:r>
              <a:rPr lang="en-US" sz="1200" dirty="0" err="1" smtClean="0"/>
              <a:t>Ent</a:t>
            </a:r>
            <a:r>
              <a:rPr lang="en-US" sz="1200" dirty="0" smtClean="0"/>
              <a:t> NSAC Presentation 2012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16634" y="97973"/>
            <a:ext cx="8915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Lead  (</a:t>
            </a:r>
            <a:r>
              <a:rPr lang="en-US" sz="3200" b="1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208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Pb)  Radius  Experiment : PREX</a:t>
            </a: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228600" y="228600"/>
            <a:ext cx="2209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032" name="Text Box 21"/>
          <p:cNvSpPr txBox="1">
            <a:spLocks noChangeArrowheads="1"/>
          </p:cNvSpPr>
          <p:nvPr/>
        </p:nvSpPr>
        <p:spPr bwMode="auto">
          <a:xfrm>
            <a:off x="133503" y="835676"/>
            <a:ext cx="7414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333399"/>
                </a:solidFill>
                <a:latin typeface="Arial" charset="0"/>
                <a:cs typeface="Arial" charset="0"/>
              </a:rPr>
              <a:t>Elastic  Scattering  Parity-Violating Asymmetry  </a:t>
            </a:r>
          </a:p>
        </p:txBody>
      </p:sp>
      <p:sp>
        <p:nvSpPr>
          <p:cNvPr id="1035" name="Text Box 31"/>
          <p:cNvSpPr txBox="1">
            <a:spLocks noChangeArrowheads="1"/>
          </p:cNvSpPr>
          <p:nvPr/>
        </p:nvSpPr>
        <p:spPr bwMode="auto">
          <a:xfrm>
            <a:off x="167587" y="1213971"/>
            <a:ext cx="8332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9900"/>
                </a:solidFill>
                <a:latin typeface="Arial" charset="0"/>
                <a:cs typeface="Arial" charset="0"/>
              </a:rPr>
              <a:t>Z</a:t>
            </a:r>
            <a:r>
              <a:rPr lang="en-US" baseline="30000" dirty="0">
                <a:solidFill>
                  <a:srgbClr val="669900"/>
                </a:solidFill>
                <a:latin typeface="Arial" charset="0"/>
                <a:cs typeface="Arial" charset="0"/>
              </a:rPr>
              <a:t>0</a:t>
            </a:r>
            <a:r>
              <a:rPr lang="en-US" dirty="0">
                <a:solidFill>
                  <a:srgbClr val="669900"/>
                </a:solidFill>
                <a:latin typeface="Arial" charset="0"/>
                <a:cs typeface="Arial" charset="0"/>
              </a:rPr>
              <a:t> :   Clean  Probe  Couples  Mainly  to </a:t>
            </a:r>
            <a:r>
              <a:rPr lang="en-US" b="1" u="sng" dirty="0">
                <a:solidFill>
                  <a:srgbClr val="669900"/>
                </a:solidFill>
                <a:latin typeface="Arial" charset="0"/>
                <a:cs typeface="Arial" charset="0"/>
              </a:rPr>
              <a:t>Neutrons</a:t>
            </a:r>
          </a:p>
        </p:txBody>
      </p:sp>
      <p:sp>
        <p:nvSpPr>
          <p:cNvPr id="1042" name="TextBox 23"/>
          <p:cNvSpPr txBox="1">
            <a:spLocks noChangeArrowheads="1"/>
          </p:cNvSpPr>
          <p:nvPr/>
        </p:nvSpPr>
        <p:spPr bwMode="auto">
          <a:xfrm>
            <a:off x="145860" y="1623677"/>
            <a:ext cx="6355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FF0000"/>
                </a:solidFill>
                <a:latin typeface="Arial" charset="0"/>
                <a:cs typeface="Arial" charset="0"/>
              </a:rPr>
              <a:t>Applications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:  </a:t>
            </a:r>
            <a:r>
              <a:rPr lang="en-US" dirty="0">
                <a:solidFill>
                  <a:srgbClr val="0070C0"/>
                </a:solidFill>
                <a:latin typeface="Arial" charset="0"/>
                <a:cs typeface="Arial" charset="0"/>
              </a:rPr>
              <a:t>Nuclear  Physics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Neutron Stars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		      Atomic Parity,  Heavy Ion Collisions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3273" y="4969900"/>
            <a:ext cx="88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PREX finds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neutron radius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larger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than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proton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radius by +0.35 fm (+0.15, -0.17).</a:t>
            </a:r>
          </a:p>
          <a:p>
            <a:pPr marL="230188" indent="-23018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This result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provides confirmation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of the 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existence of a neutron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skin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relevant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for neutron star calculations.</a:t>
            </a:r>
          </a:p>
          <a:p>
            <a:pPr marL="230188" indent="-230188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Follow-up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experiment to reduce uncertainties by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 and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pin down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symmetry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energy in EOS.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35" descr="NStar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5445" y="950402"/>
            <a:ext cx="2532362" cy="284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295444" y="3807177"/>
            <a:ext cx="253236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 neutron skin of 0.2 fm or more has implications for our understanding of neutron stars and their ultimate fate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79665" y="3807177"/>
            <a:ext cx="168166" cy="59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0959" y="3196439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Relativistic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mean field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35026" y="3836588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Non-relativistic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skyrme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9521" y="2545471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990099"/>
                </a:solidFill>
                <a:latin typeface="Arial" charset="0"/>
                <a:cs typeface="Arial" charset="0"/>
              </a:rPr>
              <a:t>PREX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9946" y="2243103"/>
            <a:ext cx="3436405" cy="2757958"/>
            <a:chOff x="560406" y="2243103"/>
            <a:chExt cx="3436405" cy="2757958"/>
          </a:xfrm>
        </p:grpSpPr>
        <p:sp>
          <p:nvSpPr>
            <p:cNvPr id="2" name="Rectangle 1"/>
            <p:cNvSpPr/>
            <p:nvPr/>
          </p:nvSpPr>
          <p:spPr bwMode="auto">
            <a:xfrm>
              <a:off x="560406" y="2243103"/>
              <a:ext cx="3436405" cy="27579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pic>
          <p:nvPicPr>
            <p:cNvPr id="42" name="Picture 41" descr="both_models_prex.png"/>
            <p:cNvPicPr>
              <a:picLocks noChangeAspect="1"/>
            </p:cNvPicPr>
            <p:nvPr/>
          </p:nvPicPr>
          <p:blipFill rotWithShape="1">
            <a:blip r:embed="rId4" cstate="print"/>
            <a:srcRect t="1855"/>
            <a:stretch/>
          </p:blipFill>
          <p:spPr>
            <a:xfrm>
              <a:off x="584682" y="2270007"/>
              <a:ext cx="3353426" cy="2706777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2535193" y="2644726"/>
            <a:ext cx="122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PREX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6811" y="4268596"/>
            <a:ext cx="211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Abrahamyan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et al.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PRL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108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(2012) 112502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21602" y="6510033"/>
            <a:ext cx="2857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Taken from R. </a:t>
            </a:r>
            <a:r>
              <a:rPr lang="en-US" sz="1200" dirty="0" err="1" smtClean="0"/>
              <a:t>Ent</a:t>
            </a:r>
            <a:r>
              <a:rPr lang="en-US" sz="1200" dirty="0" smtClean="0"/>
              <a:t> NSAC Presentation 2012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4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emc-srcEDITED_D4.jpeg"/>
          <p:cNvPicPr>
            <a:picLocks noChangeAspect="1"/>
          </p:cNvPicPr>
          <p:nvPr/>
        </p:nvPicPr>
        <p:blipFill>
          <a:blip r:embed="rId3" cstate="print"/>
          <a:srcRect l="4654" r="6596"/>
          <a:stretch>
            <a:fillRect/>
          </a:stretch>
        </p:blipFill>
        <p:spPr>
          <a:xfrm>
            <a:off x="329302" y="803479"/>
            <a:ext cx="6386741" cy="4005072"/>
          </a:xfrm>
          <a:prstGeom prst="rect">
            <a:avLst/>
          </a:prstGeom>
        </p:spPr>
      </p:pic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1717"/>
            <a:ext cx="9144000" cy="685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Short-Range Correlations</a:t>
            </a:r>
            <a:r>
              <a:rPr lang="en-US" sz="2400" b="1" dirty="0" smtClean="0">
                <a:solidFill>
                  <a:schemeClr val="tx1"/>
                </a:solidFill>
              </a:rPr>
              <a:t> (SRC) and European </a:t>
            </a:r>
            <a:r>
              <a:rPr lang="en-US" sz="2400" b="1" dirty="0" err="1" smtClean="0">
                <a:solidFill>
                  <a:schemeClr val="tx1"/>
                </a:solidFill>
              </a:rPr>
              <a:t>Muon</a:t>
            </a:r>
            <a:r>
              <a:rPr lang="en-US" sz="2400" b="1" dirty="0" smtClean="0">
                <a:solidFill>
                  <a:schemeClr val="tx1"/>
                </a:solidFill>
              </a:rPr>
              <a:t> Collaboration (EMC) Effect Are Correlated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743200" y="4902200"/>
            <a:ext cx="426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SRC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Scaling factors X</a:t>
            </a:r>
            <a:r>
              <a:rPr lang="en-US" sz="20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≥ 1.4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 rot="-5400000">
            <a:off x="-626660" y="1539805"/>
            <a:ext cx="2155964" cy="7080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EMC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Slopes</a:t>
            </a:r>
          </a:p>
          <a:p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0.35 ≤ X</a:t>
            </a:r>
            <a:r>
              <a:rPr lang="en-US" sz="20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≤ 0.7</a:t>
            </a:r>
          </a:p>
        </p:txBody>
      </p:sp>
      <p:sp>
        <p:nvSpPr>
          <p:cNvPr id="24582" name="Rectangle 1040"/>
          <p:cNvSpPr>
            <a:spLocks noChangeArrowheads="1"/>
          </p:cNvSpPr>
          <p:nvPr/>
        </p:nvSpPr>
        <p:spPr bwMode="auto">
          <a:xfrm>
            <a:off x="5603787" y="6081903"/>
            <a:ext cx="3537763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Weinstein </a:t>
            </a:r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en-US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PRL 106, 052301 (2011)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0" y="5449824"/>
            <a:ext cx="6237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SRC: nucleons see strong repulsive core at short distances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EMC effect: quark momentum in nucleus is altered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262" y="4279392"/>
            <a:ext cx="1488970" cy="1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88272" y="4437888"/>
            <a:ext cx="2407920" cy="1911096"/>
            <a:chOff x="305569" y="4914756"/>
            <a:chExt cx="2285231" cy="1714644"/>
          </a:xfrm>
        </p:grpSpPr>
        <p:grpSp>
          <p:nvGrpSpPr>
            <p:cNvPr id="3" name="Group 10"/>
            <p:cNvGrpSpPr>
              <a:grpSpLocks noChangeAspect="1"/>
            </p:cNvGrpSpPr>
            <p:nvPr/>
          </p:nvGrpSpPr>
          <p:grpSpPr bwMode="auto">
            <a:xfrm>
              <a:off x="305569" y="4914756"/>
              <a:ext cx="2285231" cy="1714644"/>
              <a:chOff x="3581400" y="1524000"/>
              <a:chExt cx="5038725" cy="3776663"/>
            </a:xfrm>
          </p:grpSpPr>
          <p:pic>
            <p:nvPicPr>
              <p:cNvPr id="24587" name="Picture 3" descr="he3_pub_4_28_2009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81400" y="1524000"/>
                <a:ext cx="5038725" cy="37766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4588" name="Isosceles Triangle 12"/>
              <p:cNvSpPr>
                <a:spLocks noChangeArrowheads="1"/>
              </p:cNvSpPr>
              <p:nvPr/>
            </p:nvSpPr>
            <p:spPr bwMode="auto">
              <a:xfrm>
                <a:off x="4556126" y="2524126"/>
                <a:ext cx="92076" cy="90488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4586" name="Straight Connector 14"/>
            <p:cNvCxnSpPr>
              <a:cxnSpLocks noChangeShapeType="1"/>
            </p:cNvCxnSpPr>
            <p:nvPr/>
          </p:nvCxnSpPr>
          <p:spPr bwMode="auto">
            <a:xfrm>
              <a:off x="990600" y="5867400"/>
              <a:ext cx="838200" cy="152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6" name="Rectangle 1040"/>
          <p:cNvSpPr>
            <a:spLocks noChangeArrowheads="1"/>
          </p:cNvSpPr>
          <p:nvPr/>
        </p:nvSpPr>
        <p:spPr bwMode="auto">
          <a:xfrm>
            <a:off x="7253654" y="1443013"/>
            <a:ext cx="184499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Fomin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en-US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PRL 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108, 092502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2012)</a:t>
            </a: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3" name="Picture 16"/>
          <p:cNvPicPr>
            <a:picLocks noChangeAspect="1" noChangeArrowheads="1"/>
          </p:cNvPicPr>
          <p:nvPr/>
        </p:nvPicPr>
        <p:blipFill>
          <a:blip r:embed="rId6" cstate="print"/>
          <a:srcRect l="6122" t="13899" r="23624" b="8122"/>
          <a:stretch>
            <a:fillRect/>
          </a:stretch>
        </p:blipFill>
        <p:spPr bwMode="auto">
          <a:xfrm>
            <a:off x="6505333" y="2023872"/>
            <a:ext cx="2479017" cy="209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321602" y="6510033"/>
            <a:ext cx="2857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Taken from R. </a:t>
            </a:r>
            <a:r>
              <a:rPr lang="en-US" sz="1200" dirty="0" err="1" smtClean="0"/>
              <a:t>Ent</a:t>
            </a:r>
            <a:r>
              <a:rPr lang="en-US" sz="1200" dirty="0" smtClean="0"/>
              <a:t> NSAC Presentation 2012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7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92"/>
            <a:ext cx="8229600" cy="842958"/>
          </a:xfrm>
        </p:spPr>
        <p:txBody>
          <a:bodyPr>
            <a:normAutofit/>
          </a:bodyPr>
          <a:lstStyle/>
          <a:p>
            <a:r>
              <a:rPr lang="en-US" i="0" dirty="0" smtClean="0"/>
              <a:t>CLAS impact on N* </a:t>
            </a:r>
            <a:r>
              <a:rPr lang="en-US" i="0" dirty="0"/>
              <a:t>s</a:t>
            </a:r>
            <a:r>
              <a:rPr lang="en-US" i="0" dirty="0" smtClean="0"/>
              <a:t>tates in PDG 2012 </a:t>
            </a:r>
            <a:endParaRPr lang="en-US" i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1022" y="1269817"/>
          <a:ext cx="8686800" cy="42907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7800"/>
                <a:gridCol w="1511005"/>
                <a:gridCol w="1384595"/>
                <a:gridCol w="1447800"/>
                <a:gridCol w="1447800"/>
                <a:gridCol w="1447800"/>
              </a:tblGrid>
              <a:tr h="5202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N(mass)J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Arial" pitchFamily="34" charset="0"/>
                          <a:cs typeface="Arial" pitchFamily="34" charset="0"/>
                        </a:rPr>
                        <a:t>Status</a:t>
                      </a:r>
                    </a:p>
                    <a:p>
                      <a:r>
                        <a:rPr lang="en-US" smtClean="0">
                          <a:latin typeface="Arial" pitchFamily="34" charset="0"/>
                          <a:cs typeface="Arial" pitchFamily="34" charset="0"/>
                        </a:rPr>
                        <a:t>PDG 2010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Status</a:t>
                      </a: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PDG 2012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KΛ</a:t>
                      </a: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KΣ</a:t>
                      </a: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Nγ</a:t>
                      </a:r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2438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N(1710)1/2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                         not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seen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in George</a:t>
                      </a:r>
                      <a:r>
                        <a:rPr lang="en-US" sz="1000" baseline="0" dirty="0" smtClean="0">
                          <a:latin typeface="Arial" pitchFamily="34" charset="0"/>
                          <a:cs typeface="Arial" pitchFamily="34" charset="0"/>
                        </a:rPr>
                        <a:t> Washington U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analysis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09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N(1880)1/2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N(1895)1/2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54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N(1900)3/2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01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N(1875)3/2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54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N(2150)3/2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695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N(2000)5/2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24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N(2060)5/2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***</a:t>
                      </a:r>
                      <a:endPara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30198" y="806400"/>
            <a:ext cx="62889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Results based on Bonn-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Gatchina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coupled-channel analysis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646140" y="1282174"/>
            <a:ext cx="0" cy="427836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8857" y="5608662"/>
            <a:ext cx="8903680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Analysis based on a subset of the very precise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data (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M. Mc </a:t>
            </a:r>
            <a:r>
              <a:rPr lang="fr-FR" sz="1400" dirty="0" err="1" smtClean="0">
                <a:latin typeface="Arial" pitchFamily="34" charset="0"/>
                <a:cs typeface="Arial" pitchFamily="34" charset="0"/>
              </a:rPr>
              <a:t>Cracken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., PRC 81, 025201, 2010 &amp;       B. Dey 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., PRC 82, 025202, 2010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 indicates the existence of new nucleon states pointing to strong evidence for three independent quark degrees of freedom (and against a quark-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diquark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model with a point-like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-quark).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1602" y="6510033"/>
            <a:ext cx="2857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Taken from R. </a:t>
            </a:r>
            <a:r>
              <a:rPr lang="en-US" sz="1200" dirty="0" err="1" smtClean="0"/>
              <a:t>Ent</a:t>
            </a:r>
            <a:r>
              <a:rPr lang="en-US" sz="1200" dirty="0" smtClean="0"/>
              <a:t> NSAC Presentation 2012</a:t>
            </a: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2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40"/>
          <p:cNvSpPr/>
          <p:nvPr/>
        </p:nvSpPr>
        <p:spPr bwMode="auto">
          <a:xfrm>
            <a:off x="5410200" y="5181600"/>
            <a:ext cx="3429000" cy="990600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Jefferson 12 GeV Upgrade Project</a:t>
            </a:r>
          </a:p>
        </p:txBody>
      </p: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410200" y="5232400"/>
            <a:ext cx="4191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experimental Hall and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Upgrades to existing Experimental Halls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7162800" y="3239869"/>
            <a:ext cx="1905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Maintain capability to deliver lower pass beam energies: </a:t>
            </a:r>
            <a:r>
              <a:rPr lang="en-US" sz="1200" b="1" i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b="1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, 4.4, 6.6….</a:t>
            </a:r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46075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41"/>
          <p:cNvGrpSpPr/>
          <p:nvPr/>
        </p:nvGrpSpPr>
        <p:grpSpPr>
          <a:xfrm>
            <a:off x="1822450" y="1524000"/>
            <a:ext cx="7245350" cy="4457698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067425" cy="3787779"/>
                <a:chOff x="125" y="1478"/>
                <a:chExt cx="3822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22" cy="2386"/>
                  <a:chOff x="125" y="1478"/>
                  <a:chExt cx="3822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792"/>
                    <a:ext cx="864" cy="341"/>
                    <a:chOff x="2352" y="2744"/>
                    <a:chExt cx="864" cy="341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7" y="1066800"/>
            <a:ext cx="22296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590800" y="1143000"/>
            <a:ext cx="3886200" cy="738664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00000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Upgrade is designed to build on existing facility: vast majority of accelerator and experimental equipment have continued use</a:t>
            </a:r>
          </a:p>
        </p:txBody>
      </p:sp>
      <p:grpSp>
        <p:nvGrpSpPr>
          <p:cNvPr id="19" name="Group 342"/>
          <p:cNvGrpSpPr/>
          <p:nvPr/>
        </p:nvGrpSpPr>
        <p:grpSpPr>
          <a:xfrm>
            <a:off x="129080" y="3962400"/>
            <a:ext cx="2461719" cy="1343055"/>
            <a:chOff x="228601" y="4038600"/>
            <a:chExt cx="2057400" cy="1343055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228601" y="4038600"/>
              <a:ext cx="2057400" cy="1143000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9" name="Text Box 3"/>
            <p:cNvSpPr txBox="1">
              <a:spLocks noChangeArrowheads="1"/>
            </p:cNvSpPr>
            <p:nvPr/>
          </p:nvSpPr>
          <p:spPr bwMode="auto">
            <a:xfrm>
              <a:off x="228601" y="4088993"/>
              <a:ext cx="2057399" cy="1292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The completion of the </a:t>
              </a:r>
            </a:p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12 </a:t>
              </a:r>
              <a:r>
                <a:rPr lang="en-US" sz="1300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 Upgrade of CEBAF was ranked the highest priority in the 2007 NSAC Long Range Plan.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2929" y="6172200"/>
            <a:ext cx="332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320 million dollar project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6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3E1A-E5FF-F24F-B3AD-CA3FBD75F6BE}" type="slidenum">
              <a:rPr lang="en-US"/>
              <a:pPr/>
              <a:t>16</a:t>
            </a:fld>
            <a:endParaRPr lang="en-US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0" y="1828800"/>
            <a:ext cx="2971800" cy="2743200"/>
          </a:xfrm>
          <a:prstGeom prst="rect">
            <a:avLst/>
          </a:prstGeom>
          <a:solidFill>
            <a:schemeClr val="bg1"/>
          </a:solidFill>
          <a:ln w="9525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324600" y="1676400"/>
            <a:ext cx="2819400" cy="5181600"/>
          </a:xfrm>
          <a:prstGeom prst="rect">
            <a:avLst/>
          </a:prstGeom>
          <a:solidFill>
            <a:schemeClr val="bg1"/>
          </a:solidFill>
          <a:ln w="9525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 descr="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133600"/>
            <a:ext cx="2203450" cy="2203450"/>
          </a:xfrm>
          <a:prstGeom prst="rect">
            <a:avLst/>
          </a:prstGeom>
          <a:noFill/>
        </p:spPr>
      </p:pic>
      <p:pic>
        <p:nvPicPr>
          <p:cNvPr id="10244" name="Picture 4" descr="anti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343400"/>
            <a:ext cx="2203450" cy="2203450"/>
          </a:xfrm>
          <a:prstGeom prst="rect">
            <a:avLst/>
          </a:prstGeom>
          <a:noFill/>
        </p:spPr>
      </p:pic>
      <p:pic>
        <p:nvPicPr>
          <p:cNvPr id="10246" name="Picture 6" descr="electric_ch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981200"/>
            <a:ext cx="2386013" cy="2386013"/>
          </a:xfrm>
          <a:prstGeom prst="rect">
            <a:avLst/>
          </a:prstGeom>
          <a:noFill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52400" y="990600"/>
            <a:ext cx="6024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rules that govern how the quarks </a:t>
            </a:r>
          </a:p>
          <a:p>
            <a:r>
              <a:rPr lang="en-US"/>
              <a:t>froze out into hadrons are given by QCD.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04800" y="4876800"/>
            <a:ext cx="53959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6699"/>
                </a:solidFill>
              </a:rPr>
              <a:t>Three charges called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RED</a:t>
            </a:r>
            <a:r>
              <a:rPr lang="en-US"/>
              <a:t>, </a:t>
            </a:r>
            <a:r>
              <a:rPr lang="en-US">
                <a:solidFill>
                  <a:srgbClr val="3366CC"/>
                </a:solidFill>
              </a:rPr>
              <a:t>BLUE</a:t>
            </a:r>
            <a:r>
              <a:rPr lang="en-US"/>
              <a:t> </a:t>
            </a:r>
            <a:r>
              <a:rPr lang="en-US">
                <a:solidFill>
                  <a:srgbClr val="006699"/>
                </a:solidFill>
              </a:rPr>
              <a:t>and</a:t>
            </a:r>
          </a:p>
          <a:p>
            <a:r>
              <a:rPr lang="en-US">
                <a:solidFill>
                  <a:srgbClr val="00CC00"/>
                </a:solidFill>
              </a:rPr>
              <a:t>GREEN</a:t>
            </a:r>
            <a:r>
              <a:rPr lang="en-US">
                <a:solidFill>
                  <a:srgbClr val="006699"/>
                </a:solidFill>
              </a:rPr>
              <a:t>, and three anti colors. The </a:t>
            </a:r>
          </a:p>
          <a:p>
            <a:r>
              <a:rPr lang="en-US">
                <a:solidFill>
                  <a:srgbClr val="006699"/>
                </a:solidFill>
              </a:rPr>
              <a:t>objects that form have to be color</a:t>
            </a:r>
          </a:p>
          <a:p>
            <a:r>
              <a:rPr lang="en-US">
                <a:solidFill>
                  <a:srgbClr val="006699"/>
                </a:solidFill>
              </a:rPr>
              <a:t>neutral.</a:t>
            </a:r>
            <a:endParaRPr lang="en-US">
              <a:solidFill>
                <a:srgbClr val="00CC00"/>
              </a:solidFill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184525" y="2103438"/>
            <a:ext cx="29622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D60093"/>
                </a:solidFill>
              </a:rPr>
              <a:t>Just like atoms are</a:t>
            </a:r>
          </a:p>
          <a:p>
            <a:r>
              <a:rPr lang="en-US">
                <a:solidFill>
                  <a:srgbClr val="D60093"/>
                </a:solidFill>
              </a:rPr>
              <a:t>electrically neutral,</a:t>
            </a:r>
          </a:p>
          <a:p>
            <a:r>
              <a:rPr lang="en-US">
                <a:solidFill>
                  <a:srgbClr val="D60093"/>
                </a:solidFill>
              </a:rPr>
              <a:t>hadrons have to be</a:t>
            </a:r>
          </a:p>
          <a:p>
            <a:r>
              <a:rPr lang="en-US" i="1">
                <a:solidFill>
                  <a:srgbClr val="CC0066"/>
                </a:solidFill>
              </a:rPr>
              <a:t>neutral</a:t>
            </a:r>
            <a:r>
              <a:rPr lang="en-US">
                <a:solidFill>
                  <a:srgbClr val="D60093"/>
                </a:solidFill>
              </a:rPr>
              <a:t>.</a:t>
            </a:r>
          </a:p>
          <a:p>
            <a:endParaRPr lang="en-US">
              <a:solidFill>
                <a:srgbClr val="D60093"/>
              </a:solidFill>
            </a:endParaRPr>
          </a:p>
          <a:p>
            <a:r>
              <a:rPr lang="en-US">
                <a:solidFill>
                  <a:srgbClr val="D60093"/>
                </a:solidFill>
              </a:rPr>
              <a:t>    </a:t>
            </a:r>
            <a:r>
              <a:rPr lang="en-US" b="1">
                <a:solidFill>
                  <a:srgbClr val="0000FF"/>
                </a:solidFill>
              </a:rPr>
              <a:t>Color  Charge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4340225" y="314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9110"/>
            <a:ext cx="7149572" cy="715962"/>
          </a:xfrm>
        </p:spPr>
        <p:txBody>
          <a:bodyPr/>
          <a:lstStyle/>
          <a:p>
            <a:r>
              <a:rPr lang="en-US" dirty="0" smtClean="0"/>
              <a:t>Quantum Chromo Dynamics (QCD)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0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1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sp>
        <p:nvSpPr>
          <p:cNvPr id="1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F81-3A2F-5048-B1A6-BE049B8EF422}" type="slidenum">
              <a:rPr lang="en-US"/>
              <a:pPr/>
              <a:t>17</a:t>
            </a:fld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0961" y="156191"/>
            <a:ext cx="5181600" cy="609600"/>
          </a:xfrm>
        </p:spPr>
        <p:txBody>
          <a:bodyPr/>
          <a:lstStyle/>
          <a:p>
            <a:r>
              <a:rPr lang="en-US" dirty="0"/>
              <a:t>Gluons Carry the Force</a:t>
            </a:r>
          </a:p>
        </p:txBody>
      </p:sp>
      <p:grpSp>
        <p:nvGrpSpPr>
          <p:cNvPr id="19506" name="Group 50"/>
          <p:cNvGrpSpPr>
            <a:grpSpLocks noChangeAspect="1"/>
          </p:cNvGrpSpPr>
          <p:nvPr/>
        </p:nvGrpSpPr>
        <p:grpSpPr bwMode="auto">
          <a:xfrm>
            <a:off x="5308600" y="1146175"/>
            <a:ext cx="1425575" cy="1911350"/>
            <a:chOff x="312" y="906"/>
            <a:chExt cx="1384" cy="1857"/>
          </a:xfrm>
        </p:grpSpPr>
        <p:sp>
          <p:nvSpPr>
            <p:cNvPr id="19460" name="Line 4"/>
            <p:cNvSpPr>
              <a:spLocks noChangeAspect="1" noChangeShapeType="1"/>
            </p:cNvSpPr>
            <p:nvPr/>
          </p:nvSpPr>
          <p:spPr bwMode="auto">
            <a:xfrm flipV="1">
              <a:off x="1008" y="922"/>
              <a:ext cx="688" cy="5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61" name="Line 5"/>
            <p:cNvSpPr>
              <a:spLocks noChangeAspect="1" noChangeShapeType="1"/>
            </p:cNvSpPr>
            <p:nvPr/>
          </p:nvSpPr>
          <p:spPr bwMode="auto">
            <a:xfrm>
              <a:off x="464" y="906"/>
              <a:ext cx="536" cy="568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462" name="Group 6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19463" name="Group 7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19464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65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66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67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68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69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470" name="Group 14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19471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72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73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74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75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76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9477" name="Oval 21"/>
            <p:cNvSpPr>
              <a:spLocks noChangeAspect="1" noChangeArrowheads="1"/>
            </p:cNvSpPr>
            <p:nvPr/>
          </p:nvSpPr>
          <p:spPr bwMode="auto">
            <a:xfrm>
              <a:off x="480" y="922"/>
              <a:ext cx="432" cy="43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19478" name="Oval 22"/>
            <p:cNvSpPr>
              <a:spLocks noChangeAspect="1" noChangeArrowheads="1"/>
            </p:cNvSpPr>
            <p:nvPr/>
          </p:nvSpPr>
          <p:spPr bwMode="auto">
            <a:xfrm>
              <a:off x="1208" y="914"/>
              <a:ext cx="432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19479" name="Text Box 23"/>
            <p:cNvSpPr txBox="1">
              <a:spLocks noChangeAspect="1" noChangeArrowheads="1"/>
            </p:cNvSpPr>
            <p:nvPr/>
          </p:nvSpPr>
          <p:spPr bwMode="auto">
            <a:xfrm>
              <a:off x="1086" y="1751"/>
              <a:ext cx="36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19480" name="Text Box 24"/>
            <p:cNvSpPr txBox="1">
              <a:spLocks noChangeAspect="1" noChangeArrowheads="1"/>
            </p:cNvSpPr>
            <p:nvPr/>
          </p:nvSpPr>
          <p:spPr bwMode="auto">
            <a:xfrm>
              <a:off x="702" y="1744"/>
              <a:ext cx="38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19481" name="Line 25"/>
            <p:cNvSpPr>
              <a:spLocks noChangeAspect="1" noChangeShapeType="1"/>
            </p:cNvSpPr>
            <p:nvPr/>
          </p:nvSpPr>
          <p:spPr bwMode="auto">
            <a:xfrm>
              <a:off x="808" y="201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2" name="Line 26"/>
            <p:cNvSpPr>
              <a:spLocks noChangeAspect="1" noChangeShapeType="1"/>
            </p:cNvSpPr>
            <p:nvPr/>
          </p:nvSpPr>
          <p:spPr bwMode="auto">
            <a:xfrm flipV="1">
              <a:off x="1192" y="160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483" name="Group 27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19484" name="Group 28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19485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86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87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88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89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90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491" name="Group 35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1949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93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94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95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96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97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9501" name="Line 45"/>
            <p:cNvSpPr>
              <a:spLocks noChangeAspect="1" noChangeShapeType="1"/>
            </p:cNvSpPr>
            <p:nvPr/>
          </p:nvSpPr>
          <p:spPr bwMode="auto">
            <a:xfrm flipV="1">
              <a:off x="312" y="2172"/>
              <a:ext cx="688" cy="560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9" name="Oval 43"/>
            <p:cNvSpPr>
              <a:spLocks noChangeAspect="1" noChangeArrowheads="1"/>
            </p:cNvSpPr>
            <p:nvPr/>
          </p:nvSpPr>
          <p:spPr bwMode="auto">
            <a:xfrm>
              <a:off x="480" y="2195"/>
              <a:ext cx="432" cy="432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19503" name="Line 47"/>
            <p:cNvSpPr>
              <a:spLocks noChangeAspect="1" noChangeShapeType="1"/>
            </p:cNvSpPr>
            <p:nvPr/>
          </p:nvSpPr>
          <p:spPr bwMode="auto">
            <a:xfrm>
              <a:off x="1055" y="2195"/>
              <a:ext cx="536" cy="568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8" name="Oval 42"/>
            <p:cNvSpPr>
              <a:spLocks noChangeAspect="1" noChangeArrowheads="1"/>
            </p:cNvSpPr>
            <p:nvPr/>
          </p:nvSpPr>
          <p:spPr bwMode="auto">
            <a:xfrm>
              <a:off x="1077" y="2195"/>
              <a:ext cx="432" cy="432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19504" name="Line 48"/>
            <p:cNvSpPr>
              <a:spLocks noChangeAspect="1" noChangeShapeType="1"/>
            </p:cNvSpPr>
            <p:nvPr/>
          </p:nvSpPr>
          <p:spPr bwMode="auto">
            <a:xfrm>
              <a:off x="648" y="2280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05" name="Line 49"/>
            <p:cNvSpPr>
              <a:spLocks noChangeAspect="1" noChangeShapeType="1"/>
            </p:cNvSpPr>
            <p:nvPr/>
          </p:nvSpPr>
          <p:spPr bwMode="auto">
            <a:xfrm>
              <a:off x="1227" y="2277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507" name="Oval 51"/>
          <p:cNvSpPr>
            <a:spLocks noChangeAspect="1" noChangeArrowheads="1"/>
          </p:cNvSpPr>
          <p:nvPr/>
        </p:nvSpPr>
        <p:spPr bwMode="auto">
          <a:xfrm>
            <a:off x="3327400" y="1168400"/>
            <a:ext cx="1938338" cy="18272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Meson</a:t>
            </a:r>
          </a:p>
        </p:txBody>
      </p:sp>
      <p:sp>
        <p:nvSpPr>
          <p:cNvPr id="19508" name="Oval 52"/>
          <p:cNvSpPr>
            <a:spLocks noChangeAspect="1" noChangeArrowheads="1"/>
          </p:cNvSpPr>
          <p:nvPr/>
        </p:nvSpPr>
        <p:spPr bwMode="auto">
          <a:xfrm>
            <a:off x="6692900" y="1079500"/>
            <a:ext cx="1938338" cy="18272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Meson</a:t>
            </a:r>
          </a:p>
        </p:txBody>
      </p:sp>
      <p:sp>
        <p:nvSpPr>
          <p:cNvPr id="19509" name="Line 53"/>
          <p:cNvSpPr>
            <a:spLocks noChangeShapeType="1"/>
          </p:cNvSpPr>
          <p:nvPr/>
        </p:nvSpPr>
        <p:spPr bwMode="auto">
          <a:xfrm>
            <a:off x="4318000" y="3289300"/>
            <a:ext cx="3619500" cy="0"/>
          </a:xfrm>
          <a:prstGeom prst="line">
            <a:avLst/>
          </a:prstGeom>
          <a:noFill/>
          <a:ln w="139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0" name="Text Box 54"/>
          <p:cNvSpPr txBox="1">
            <a:spLocks noChangeArrowheads="1"/>
          </p:cNvSpPr>
          <p:nvPr/>
        </p:nvSpPr>
        <p:spPr bwMode="auto">
          <a:xfrm>
            <a:off x="5445125" y="3360738"/>
            <a:ext cx="88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Time</a:t>
            </a:r>
          </a:p>
        </p:txBody>
      </p:sp>
      <p:grpSp>
        <p:nvGrpSpPr>
          <p:cNvPr id="19574" name="Group 118"/>
          <p:cNvGrpSpPr>
            <a:grpSpLocks/>
          </p:cNvGrpSpPr>
          <p:nvPr/>
        </p:nvGrpSpPr>
        <p:grpSpPr bwMode="auto">
          <a:xfrm>
            <a:off x="215900" y="3111500"/>
            <a:ext cx="3009900" cy="2959100"/>
            <a:chOff x="136" y="1960"/>
            <a:chExt cx="1896" cy="1864"/>
          </a:xfrm>
        </p:grpSpPr>
        <p:sp>
          <p:nvSpPr>
            <p:cNvPr id="19573" name="Oval 117"/>
            <p:cNvSpPr>
              <a:spLocks noChangeArrowheads="1"/>
            </p:cNvSpPr>
            <p:nvPr/>
          </p:nvSpPr>
          <p:spPr bwMode="auto">
            <a:xfrm>
              <a:off x="136" y="1960"/>
              <a:ext cx="1896" cy="186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488" y="2493"/>
              <a:ext cx="1157" cy="990"/>
              <a:chOff x="3160" y="2149"/>
              <a:chExt cx="1157" cy="1318"/>
            </a:xfrm>
          </p:grpSpPr>
          <p:grpSp>
            <p:nvGrpSpPr>
              <p:cNvPr id="19513" name="Group 57"/>
              <p:cNvGrpSpPr>
                <a:grpSpLocks/>
              </p:cNvGrpSpPr>
              <p:nvPr/>
            </p:nvGrpSpPr>
            <p:grpSpPr bwMode="auto">
              <a:xfrm rot="5364034">
                <a:off x="3409" y="3032"/>
                <a:ext cx="746" cy="123"/>
                <a:chOff x="3033" y="3112"/>
                <a:chExt cx="746" cy="123"/>
              </a:xfrm>
            </p:grpSpPr>
            <p:grpSp>
              <p:nvGrpSpPr>
                <p:cNvPr id="19514" name="Group 58"/>
                <p:cNvGrpSpPr>
                  <a:grpSpLocks/>
                </p:cNvGrpSpPr>
                <p:nvPr/>
              </p:nvGrpSpPr>
              <p:grpSpPr bwMode="auto">
                <a:xfrm>
                  <a:off x="3033" y="3112"/>
                  <a:ext cx="690" cy="115"/>
                  <a:chOff x="1574" y="2525"/>
                  <a:chExt cx="690" cy="115"/>
                </a:xfrm>
              </p:grpSpPr>
              <p:sp>
                <p:nvSpPr>
                  <p:cNvPr id="19515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1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17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80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18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91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19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03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20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14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21" name="Group 65"/>
                <p:cNvGrpSpPr>
                  <a:grpSpLocks/>
                </p:cNvGrpSpPr>
                <p:nvPr/>
              </p:nvGrpSpPr>
              <p:grpSpPr bwMode="auto">
                <a:xfrm>
                  <a:off x="3089" y="3120"/>
                  <a:ext cx="690" cy="115"/>
                  <a:chOff x="1574" y="2525"/>
                  <a:chExt cx="690" cy="115"/>
                </a:xfrm>
              </p:grpSpPr>
              <p:sp>
                <p:nvSpPr>
                  <p:cNvPr id="1952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23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24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80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25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91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26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203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27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214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28" name="Group 72"/>
              <p:cNvGrpSpPr>
                <a:grpSpLocks/>
              </p:cNvGrpSpPr>
              <p:nvPr/>
            </p:nvGrpSpPr>
            <p:grpSpPr bwMode="auto">
              <a:xfrm rot="2235580">
                <a:off x="3160" y="2512"/>
                <a:ext cx="747" cy="131"/>
                <a:chOff x="2480" y="3328"/>
                <a:chExt cx="747" cy="131"/>
              </a:xfrm>
            </p:grpSpPr>
            <p:grpSp>
              <p:nvGrpSpPr>
                <p:cNvPr id="19529" name="Group 73"/>
                <p:cNvGrpSpPr>
                  <a:grpSpLocks/>
                </p:cNvGrpSpPr>
                <p:nvPr/>
              </p:nvGrpSpPr>
              <p:grpSpPr bwMode="auto">
                <a:xfrm>
                  <a:off x="2480" y="3328"/>
                  <a:ext cx="691" cy="123"/>
                  <a:chOff x="480" y="2640"/>
                  <a:chExt cx="691" cy="123"/>
                </a:xfrm>
              </p:grpSpPr>
              <p:sp>
                <p:nvSpPr>
                  <p:cNvPr id="19530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31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32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710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3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3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949" y="2648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35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36" name="Group 80"/>
                <p:cNvGrpSpPr>
                  <a:grpSpLocks/>
                </p:cNvGrpSpPr>
                <p:nvPr/>
              </p:nvGrpSpPr>
              <p:grpSpPr bwMode="auto">
                <a:xfrm>
                  <a:off x="2536" y="3336"/>
                  <a:ext cx="691" cy="123"/>
                  <a:chOff x="480" y="2640"/>
                  <a:chExt cx="691" cy="123"/>
                </a:xfrm>
              </p:grpSpPr>
              <p:sp>
                <p:nvSpPr>
                  <p:cNvPr id="19537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3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39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710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40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41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949" y="2648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42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43" name="Group 87"/>
              <p:cNvGrpSpPr>
                <a:grpSpLocks/>
              </p:cNvGrpSpPr>
              <p:nvPr/>
            </p:nvGrpSpPr>
            <p:grpSpPr bwMode="auto">
              <a:xfrm rot="-3094771">
                <a:off x="3616" y="2464"/>
                <a:ext cx="747" cy="123"/>
                <a:chOff x="768" y="2480"/>
                <a:chExt cx="747" cy="123"/>
              </a:xfrm>
            </p:grpSpPr>
            <p:grpSp>
              <p:nvGrpSpPr>
                <p:cNvPr id="19544" name="Group 88"/>
                <p:cNvGrpSpPr>
                  <a:grpSpLocks/>
                </p:cNvGrpSpPr>
                <p:nvPr/>
              </p:nvGrpSpPr>
              <p:grpSpPr bwMode="auto">
                <a:xfrm>
                  <a:off x="768" y="2480"/>
                  <a:ext cx="691" cy="123"/>
                  <a:chOff x="480" y="2640"/>
                  <a:chExt cx="691" cy="123"/>
                </a:xfrm>
              </p:grpSpPr>
              <p:sp>
                <p:nvSpPr>
                  <p:cNvPr id="19545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46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47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710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48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49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949" y="2648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50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2640"/>
                    <a:ext cx="115" cy="11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551" name="Group 95"/>
                <p:cNvGrpSpPr>
                  <a:grpSpLocks/>
                </p:cNvGrpSpPr>
                <p:nvPr/>
              </p:nvGrpSpPr>
              <p:grpSpPr bwMode="auto">
                <a:xfrm>
                  <a:off x="825" y="2488"/>
                  <a:ext cx="690" cy="115"/>
                  <a:chOff x="1574" y="2525"/>
                  <a:chExt cx="690" cy="115"/>
                </a:xfrm>
              </p:grpSpPr>
              <p:sp>
                <p:nvSpPr>
                  <p:cNvPr id="19552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53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68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54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80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55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91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5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2034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57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2149" y="2525"/>
                    <a:ext cx="115" cy="11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558" name="Text Box 102"/>
              <p:cNvSpPr txBox="1">
                <a:spLocks noChangeArrowheads="1"/>
              </p:cNvSpPr>
              <p:nvPr/>
            </p:nvSpPr>
            <p:spPr bwMode="auto">
              <a:xfrm>
                <a:off x="3382" y="2149"/>
                <a:ext cx="237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R</a:t>
                </a:r>
              </a:p>
            </p:txBody>
          </p:sp>
          <p:sp>
            <p:nvSpPr>
              <p:cNvPr id="19559" name="Text Box 103"/>
              <p:cNvSpPr txBox="1">
                <a:spLocks noChangeArrowheads="1"/>
              </p:cNvSpPr>
              <p:nvPr/>
            </p:nvSpPr>
            <p:spPr bwMode="auto">
              <a:xfrm>
                <a:off x="3758" y="2293"/>
                <a:ext cx="237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R</a:t>
                </a:r>
              </a:p>
            </p:txBody>
          </p:sp>
          <p:sp>
            <p:nvSpPr>
              <p:cNvPr id="19560" name="Text Box 104"/>
              <p:cNvSpPr txBox="1">
                <a:spLocks noChangeArrowheads="1"/>
              </p:cNvSpPr>
              <p:nvPr/>
            </p:nvSpPr>
            <p:spPr bwMode="auto">
              <a:xfrm>
                <a:off x="3886" y="2957"/>
                <a:ext cx="247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G</a:t>
                </a:r>
              </a:p>
            </p:txBody>
          </p:sp>
          <p:sp>
            <p:nvSpPr>
              <p:cNvPr id="19561" name="Text Box 105"/>
              <p:cNvSpPr txBox="1">
                <a:spLocks noChangeArrowheads="1"/>
              </p:cNvSpPr>
              <p:nvPr/>
            </p:nvSpPr>
            <p:spPr bwMode="auto">
              <a:xfrm>
                <a:off x="4070" y="2381"/>
                <a:ext cx="247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G</a:t>
                </a:r>
              </a:p>
            </p:txBody>
          </p:sp>
          <p:sp>
            <p:nvSpPr>
              <p:cNvPr id="19562" name="Text Box 106"/>
              <p:cNvSpPr txBox="1">
                <a:spLocks noChangeArrowheads="1"/>
              </p:cNvSpPr>
              <p:nvPr/>
            </p:nvSpPr>
            <p:spPr bwMode="auto">
              <a:xfrm>
                <a:off x="3462" y="2957"/>
                <a:ext cx="237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19563" name="Text Box 107"/>
              <p:cNvSpPr txBox="1">
                <a:spLocks noChangeArrowheads="1"/>
              </p:cNvSpPr>
              <p:nvPr/>
            </p:nvSpPr>
            <p:spPr bwMode="auto">
              <a:xfrm>
                <a:off x="3342" y="2606"/>
                <a:ext cx="237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19564" name="Line 108"/>
              <p:cNvSpPr>
                <a:spLocks noChangeShapeType="1"/>
              </p:cNvSpPr>
              <p:nvPr/>
            </p:nvSpPr>
            <p:spPr bwMode="auto">
              <a:xfrm rot="-3315409">
                <a:off x="3640" y="2352"/>
                <a:ext cx="1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5" name="Line 109"/>
              <p:cNvSpPr>
                <a:spLocks noChangeShapeType="1"/>
              </p:cNvSpPr>
              <p:nvPr/>
            </p:nvSpPr>
            <p:spPr bwMode="auto">
              <a:xfrm rot="7593431">
                <a:off x="3328" y="2520"/>
                <a:ext cx="1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6" name="Line 110"/>
              <p:cNvSpPr>
                <a:spLocks noChangeShapeType="1"/>
              </p:cNvSpPr>
              <p:nvPr/>
            </p:nvSpPr>
            <p:spPr bwMode="auto">
              <a:xfrm rot="-8452176">
                <a:off x="3968" y="2168"/>
                <a:ext cx="1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7" name="Line 111"/>
              <p:cNvSpPr>
                <a:spLocks noChangeShapeType="1"/>
              </p:cNvSpPr>
              <p:nvPr/>
            </p:nvSpPr>
            <p:spPr bwMode="auto">
              <a:xfrm rot="2520652">
                <a:off x="4080" y="2592"/>
                <a:ext cx="1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8" name="Line 112"/>
              <p:cNvSpPr>
                <a:spLocks noChangeShapeType="1"/>
              </p:cNvSpPr>
              <p:nvPr/>
            </p:nvSpPr>
            <p:spPr bwMode="auto">
              <a:xfrm>
                <a:off x="3584" y="2824"/>
                <a:ext cx="0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9" name="Line 113"/>
              <p:cNvSpPr>
                <a:spLocks noChangeShapeType="1"/>
              </p:cNvSpPr>
              <p:nvPr/>
            </p:nvSpPr>
            <p:spPr bwMode="auto">
              <a:xfrm>
                <a:off x="4000" y="3216"/>
                <a:ext cx="0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570" name="Oval 114"/>
            <p:cNvSpPr>
              <a:spLocks noChangeAspect="1" noChangeArrowheads="1"/>
            </p:cNvSpPr>
            <p:nvPr/>
          </p:nvSpPr>
          <p:spPr bwMode="auto">
            <a:xfrm>
              <a:off x="376" y="2400"/>
              <a:ext cx="230" cy="2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71" name="Oval 115"/>
            <p:cNvSpPr>
              <a:spLocks noChangeAspect="1" noChangeArrowheads="1"/>
            </p:cNvSpPr>
            <p:nvPr/>
          </p:nvSpPr>
          <p:spPr bwMode="auto">
            <a:xfrm>
              <a:off x="1472" y="2384"/>
              <a:ext cx="230" cy="23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72" name="Oval 116"/>
            <p:cNvSpPr>
              <a:spLocks noChangeAspect="1" noChangeArrowheads="1"/>
            </p:cNvSpPr>
            <p:nvPr/>
          </p:nvSpPr>
          <p:spPr bwMode="auto">
            <a:xfrm>
              <a:off x="1000" y="3448"/>
              <a:ext cx="230" cy="23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575" name="Picture 119" descr="mesong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0"/>
            <a:ext cx="1066800" cy="1003300"/>
          </a:xfrm>
          <a:prstGeom prst="rect">
            <a:avLst/>
          </a:prstGeom>
          <a:noFill/>
        </p:spPr>
      </p:pic>
      <p:sp>
        <p:nvSpPr>
          <p:cNvPr id="120" name="Text Box 53"/>
          <p:cNvSpPr txBox="1">
            <a:spLocks noChangeArrowheads="1"/>
          </p:cNvSpPr>
          <p:nvPr/>
        </p:nvSpPr>
        <p:spPr bwMode="auto">
          <a:xfrm>
            <a:off x="83343" y="922761"/>
            <a:ext cx="350243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0066"/>
                </a:solidFill>
              </a:rPr>
              <a:t>The exchange of gluons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is continually changing the</a:t>
            </a:r>
          </a:p>
          <a:p>
            <a:r>
              <a:rPr lang="en-US" sz="2400" dirty="0">
                <a:solidFill>
                  <a:srgbClr val="CC0066"/>
                </a:solidFill>
              </a:rPr>
              <a:t>Individual colors of the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quarks, but the overall</a:t>
            </a:r>
          </a:p>
          <a:p>
            <a:r>
              <a:rPr lang="en-US" sz="2000" dirty="0">
                <a:solidFill>
                  <a:srgbClr val="CC0066"/>
                </a:solidFill>
              </a:rPr>
              <a:t>Color remains neutral</a:t>
            </a:r>
          </a:p>
        </p:txBody>
      </p:sp>
    </p:spTree>
    <p:extLst>
      <p:ext uri="{BB962C8B-B14F-4D97-AF65-F5344CB8AC3E}">
        <p14:creationId xmlns:p14="http://schemas.microsoft.com/office/powerpoint/2010/main" val="306197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11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sp>
        <p:nvSpPr>
          <p:cNvPr id="1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93F2F-2869-314F-A9DB-8960291F9B3F}" type="slidenum">
              <a:rPr lang="en-US"/>
              <a:pPr/>
              <a:t>18</a:t>
            </a:fld>
            <a:endParaRPr lang="en-US"/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215900" y="3111500"/>
            <a:ext cx="3009900" cy="29591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509" name="Group 5"/>
          <p:cNvGrpSpPr>
            <a:grpSpLocks noChangeAspect="1"/>
          </p:cNvGrpSpPr>
          <p:nvPr/>
        </p:nvGrpSpPr>
        <p:grpSpPr bwMode="auto">
          <a:xfrm>
            <a:off x="5308600" y="1146175"/>
            <a:ext cx="1425575" cy="1911350"/>
            <a:chOff x="312" y="906"/>
            <a:chExt cx="1384" cy="1857"/>
          </a:xfrm>
        </p:grpSpPr>
        <p:sp>
          <p:nvSpPr>
            <p:cNvPr id="21510" name="Line 6"/>
            <p:cNvSpPr>
              <a:spLocks noChangeAspect="1" noChangeShapeType="1"/>
            </p:cNvSpPr>
            <p:nvPr/>
          </p:nvSpPr>
          <p:spPr bwMode="auto">
            <a:xfrm flipV="1">
              <a:off x="1008" y="922"/>
              <a:ext cx="688" cy="5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1" name="Line 7"/>
            <p:cNvSpPr>
              <a:spLocks noChangeAspect="1" noChangeShapeType="1"/>
            </p:cNvSpPr>
            <p:nvPr/>
          </p:nvSpPr>
          <p:spPr bwMode="auto">
            <a:xfrm>
              <a:off x="464" y="906"/>
              <a:ext cx="536" cy="568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512" name="Group 8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21513" name="Group 9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21514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15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16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17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18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19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520" name="Group 16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21521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22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23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24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25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26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1527" name="Oval 23"/>
            <p:cNvSpPr>
              <a:spLocks noChangeAspect="1" noChangeArrowheads="1"/>
            </p:cNvSpPr>
            <p:nvPr/>
          </p:nvSpPr>
          <p:spPr bwMode="auto">
            <a:xfrm>
              <a:off x="480" y="922"/>
              <a:ext cx="432" cy="43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1528" name="Oval 24"/>
            <p:cNvSpPr>
              <a:spLocks noChangeAspect="1" noChangeArrowheads="1"/>
            </p:cNvSpPr>
            <p:nvPr/>
          </p:nvSpPr>
          <p:spPr bwMode="auto">
            <a:xfrm>
              <a:off x="1208" y="914"/>
              <a:ext cx="432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1529" name="Text Box 25"/>
            <p:cNvSpPr txBox="1">
              <a:spLocks noChangeAspect="1" noChangeArrowheads="1"/>
            </p:cNvSpPr>
            <p:nvPr/>
          </p:nvSpPr>
          <p:spPr bwMode="auto">
            <a:xfrm>
              <a:off x="1086" y="1751"/>
              <a:ext cx="36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1530" name="Text Box 26"/>
            <p:cNvSpPr txBox="1">
              <a:spLocks noChangeAspect="1" noChangeArrowheads="1"/>
            </p:cNvSpPr>
            <p:nvPr/>
          </p:nvSpPr>
          <p:spPr bwMode="auto">
            <a:xfrm>
              <a:off x="702" y="1744"/>
              <a:ext cx="38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1531" name="Line 27"/>
            <p:cNvSpPr>
              <a:spLocks noChangeAspect="1" noChangeShapeType="1"/>
            </p:cNvSpPr>
            <p:nvPr/>
          </p:nvSpPr>
          <p:spPr bwMode="auto">
            <a:xfrm>
              <a:off x="808" y="201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2" name="Line 28"/>
            <p:cNvSpPr>
              <a:spLocks noChangeAspect="1" noChangeShapeType="1"/>
            </p:cNvSpPr>
            <p:nvPr/>
          </p:nvSpPr>
          <p:spPr bwMode="auto">
            <a:xfrm flipV="1">
              <a:off x="1192" y="160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533" name="Group 29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21534" name="Group 30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21535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36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37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38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39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40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541" name="Group 37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21542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43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44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45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46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47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1548" name="Line 44"/>
            <p:cNvSpPr>
              <a:spLocks noChangeAspect="1" noChangeShapeType="1"/>
            </p:cNvSpPr>
            <p:nvPr/>
          </p:nvSpPr>
          <p:spPr bwMode="auto">
            <a:xfrm flipV="1">
              <a:off x="312" y="2172"/>
              <a:ext cx="688" cy="560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9" name="Oval 45"/>
            <p:cNvSpPr>
              <a:spLocks noChangeAspect="1" noChangeArrowheads="1"/>
            </p:cNvSpPr>
            <p:nvPr/>
          </p:nvSpPr>
          <p:spPr bwMode="auto">
            <a:xfrm>
              <a:off x="480" y="2195"/>
              <a:ext cx="432" cy="432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1550" name="Line 46"/>
            <p:cNvSpPr>
              <a:spLocks noChangeAspect="1" noChangeShapeType="1"/>
            </p:cNvSpPr>
            <p:nvPr/>
          </p:nvSpPr>
          <p:spPr bwMode="auto">
            <a:xfrm>
              <a:off x="1055" y="2195"/>
              <a:ext cx="536" cy="568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1" name="Oval 47"/>
            <p:cNvSpPr>
              <a:spLocks noChangeAspect="1" noChangeArrowheads="1"/>
            </p:cNvSpPr>
            <p:nvPr/>
          </p:nvSpPr>
          <p:spPr bwMode="auto">
            <a:xfrm>
              <a:off x="1077" y="2195"/>
              <a:ext cx="432" cy="432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1552" name="Line 48"/>
            <p:cNvSpPr>
              <a:spLocks noChangeAspect="1" noChangeShapeType="1"/>
            </p:cNvSpPr>
            <p:nvPr/>
          </p:nvSpPr>
          <p:spPr bwMode="auto">
            <a:xfrm>
              <a:off x="648" y="2280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3" name="Line 49"/>
            <p:cNvSpPr>
              <a:spLocks noChangeAspect="1" noChangeShapeType="1"/>
            </p:cNvSpPr>
            <p:nvPr/>
          </p:nvSpPr>
          <p:spPr bwMode="auto">
            <a:xfrm>
              <a:off x="1227" y="2277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54" name="Oval 50"/>
          <p:cNvSpPr>
            <a:spLocks noChangeAspect="1" noChangeArrowheads="1"/>
          </p:cNvSpPr>
          <p:nvPr/>
        </p:nvSpPr>
        <p:spPr bwMode="auto">
          <a:xfrm>
            <a:off x="3327400" y="1168400"/>
            <a:ext cx="1938338" cy="18272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Meson</a:t>
            </a:r>
          </a:p>
        </p:txBody>
      </p:sp>
      <p:sp>
        <p:nvSpPr>
          <p:cNvPr id="21555" name="Oval 51"/>
          <p:cNvSpPr>
            <a:spLocks noChangeAspect="1" noChangeArrowheads="1"/>
          </p:cNvSpPr>
          <p:nvPr/>
        </p:nvSpPr>
        <p:spPr bwMode="auto">
          <a:xfrm>
            <a:off x="6692900" y="1079500"/>
            <a:ext cx="1938338" cy="18272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Meson</a:t>
            </a:r>
          </a:p>
        </p:txBody>
      </p:sp>
      <p:sp>
        <p:nvSpPr>
          <p:cNvPr id="21556" name="Line 52"/>
          <p:cNvSpPr>
            <a:spLocks noChangeShapeType="1"/>
          </p:cNvSpPr>
          <p:nvPr/>
        </p:nvSpPr>
        <p:spPr bwMode="auto">
          <a:xfrm>
            <a:off x="4318000" y="3289300"/>
            <a:ext cx="3619500" cy="0"/>
          </a:xfrm>
          <a:prstGeom prst="line">
            <a:avLst/>
          </a:prstGeom>
          <a:noFill/>
          <a:ln w="139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7" name="Text Box 53"/>
          <p:cNvSpPr txBox="1">
            <a:spLocks noChangeArrowheads="1"/>
          </p:cNvSpPr>
          <p:nvPr/>
        </p:nvSpPr>
        <p:spPr bwMode="auto">
          <a:xfrm>
            <a:off x="5445125" y="3360738"/>
            <a:ext cx="88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Time</a:t>
            </a:r>
          </a:p>
        </p:txBody>
      </p:sp>
      <p:grpSp>
        <p:nvGrpSpPr>
          <p:cNvPr id="21559" name="Group 55"/>
          <p:cNvGrpSpPr>
            <a:grpSpLocks/>
          </p:cNvGrpSpPr>
          <p:nvPr/>
        </p:nvGrpSpPr>
        <p:grpSpPr bwMode="auto">
          <a:xfrm>
            <a:off x="774700" y="3957638"/>
            <a:ext cx="1836738" cy="1571625"/>
            <a:chOff x="3160" y="2149"/>
            <a:chExt cx="1157" cy="1318"/>
          </a:xfrm>
        </p:grpSpPr>
        <p:grpSp>
          <p:nvGrpSpPr>
            <p:cNvPr id="21560" name="Group 56"/>
            <p:cNvGrpSpPr>
              <a:grpSpLocks/>
            </p:cNvGrpSpPr>
            <p:nvPr/>
          </p:nvGrpSpPr>
          <p:grpSpPr bwMode="auto">
            <a:xfrm rot="5364034">
              <a:off x="3409" y="3032"/>
              <a:ext cx="746" cy="123"/>
              <a:chOff x="3033" y="3112"/>
              <a:chExt cx="746" cy="123"/>
            </a:xfrm>
          </p:grpSpPr>
          <p:grpSp>
            <p:nvGrpSpPr>
              <p:cNvPr id="21561" name="Group 57"/>
              <p:cNvGrpSpPr>
                <a:grpSpLocks/>
              </p:cNvGrpSpPr>
              <p:nvPr/>
            </p:nvGrpSpPr>
            <p:grpSpPr bwMode="auto">
              <a:xfrm>
                <a:off x="3033" y="3112"/>
                <a:ext cx="690" cy="115"/>
                <a:chOff x="1574" y="2525"/>
                <a:chExt cx="690" cy="115"/>
              </a:xfrm>
            </p:grpSpPr>
            <p:sp>
              <p:nvSpPr>
                <p:cNvPr id="21562" name="Oval 58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63" name="Oval 59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64" name="Oval 60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65" name="Oval 61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66" name="Oval 62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67" name="Oval 63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568" name="Group 64"/>
              <p:cNvGrpSpPr>
                <a:grpSpLocks/>
              </p:cNvGrpSpPr>
              <p:nvPr/>
            </p:nvGrpSpPr>
            <p:grpSpPr bwMode="auto">
              <a:xfrm>
                <a:off x="3089" y="3120"/>
                <a:ext cx="690" cy="115"/>
                <a:chOff x="1574" y="2525"/>
                <a:chExt cx="690" cy="115"/>
              </a:xfrm>
            </p:grpSpPr>
            <p:sp>
              <p:nvSpPr>
                <p:cNvPr id="21569" name="Oval 65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70" name="Oval 66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71" name="Oval 67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72" name="Oval 68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73" name="Oval 69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74" name="Oval 70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75" name="Group 71"/>
            <p:cNvGrpSpPr>
              <a:grpSpLocks/>
            </p:cNvGrpSpPr>
            <p:nvPr/>
          </p:nvGrpSpPr>
          <p:grpSpPr bwMode="auto">
            <a:xfrm rot="2235580">
              <a:off x="3160" y="2512"/>
              <a:ext cx="747" cy="131"/>
              <a:chOff x="2480" y="3328"/>
              <a:chExt cx="747" cy="131"/>
            </a:xfrm>
          </p:grpSpPr>
          <p:grpSp>
            <p:nvGrpSpPr>
              <p:cNvPr id="21576" name="Group 72"/>
              <p:cNvGrpSpPr>
                <a:grpSpLocks/>
              </p:cNvGrpSpPr>
              <p:nvPr/>
            </p:nvGrpSpPr>
            <p:grpSpPr bwMode="auto">
              <a:xfrm>
                <a:off x="2480" y="3328"/>
                <a:ext cx="691" cy="123"/>
                <a:chOff x="480" y="2640"/>
                <a:chExt cx="691" cy="123"/>
              </a:xfrm>
            </p:grpSpPr>
            <p:sp>
              <p:nvSpPr>
                <p:cNvPr id="21577" name="Oval 73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78" name="Oval 74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79" name="Oval 75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0" name="Oval 76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1" name="Oval 77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2" name="Oval 78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583" name="Group 79"/>
              <p:cNvGrpSpPr>
                <a:grpSpLocks/>
              </p:cNvGrpSpPr>
              <p:nvPr/>
            </p:nvGrpSpPr>
            <p:grpSpPr bwMode="auto">
              <a:xfrm>
                <a:off x="2536" y="3336"/>
                <a:ext cx="691" cy="123"/>
                <a:chOff x="480" y="2640"/>
                <a:chExt cx="691" cy="123"/>
              </a:xfrm>
            </p:grpSpPr>
            <p:sp>
              <p:nvSpPr>
                <p:cNvPr id="21584" name="Oval 80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5" name="Oval 81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6" name="Oval 82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7" name="Oval 83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8" name="Oval 84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9" name="Oval 85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90" name="Group 86"/>
            <p:cNvGrpSpPr>
              <a:grpSpLocks/>
            </p:cNvGrpSpPr>
            <p:nvPr/>
          </p:nvGrpSpPr>
          <p:grpSpPr bwMode="auto">
            <a:xfrm rot="-3094771">
              <a:off x="3616" y="2464"/>
              <a:ext cx="747" cy="123"/>
              <a:chOff x="768" y="2480"/>
              <a:chExt cx="747" cy="123"/>
            </a:xfrm>
          </p:grpSpPr>
          <p:grpSp>
            <p:nvGrpSpPr>
              <p:cNvPr id="21591" name="Group 87"/>
              <p:cNvGrpSpPr>
                <a:grpSpLocks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21592" name="Oval 88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3" name="Oval 89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4" name="Oval 90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5" name="Oval 91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6" name="Oval 92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7" name="Oval 93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598" name="Group 94"/>
              <p:cNvGrpSpPr>
                <a:grpSpLocks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21599" name="Oval 95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0" name="Oval 96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1" name="Oval 97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2" name="Oval 98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3" name="Oval 99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4" name="Oval 100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1605" name="Text Box 101"/>
            <p:cNvSpPr txBox="1">
              <a:spLocks noChangeArrowheads="1"/>
            </p:cNvSpPr>
            <p:nvPr/>
          </p:nvSpPr>
          <p:spPr bwMode="auto">
            <a:xfrm>
              <a:off x="3382" y="2149"/>
              <a:ext cx="23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1606" name="Text Box 102"/>
            <p:cNvSpPr txBox="1">
              <a:spLocks noChangeArrowheads="1"/>
            </p:cNvSpPr>
            <p:nvPr/>
          </p:nvSpPr>
          <p:spPr bwMode="auto">
            <a:xfrm>
              <a:off x="3758" y="2293"/>
              <a:ext cx="23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1607" name="Text Box 103"/>
            <p:cNvSpPr txBox="1">
              <a:spLocks noChangeArrowheads="1"/>
            </p:cNvSpPr>
            <p:nvPr/>
          </p:nvSpPr>
          <p:spPr bwMode="auto">
            <a:xfrm>
              <a:off x="3886" y="2957"/>
              <a:ext cx="2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1608" name="Text Box 104"/>
            <p:cNvSpPr txBox="1">
              <a:spLocks noChangeArrowheads="1"/>
            </p:cNvSpPr>
            <p:nvPr/>
          </p:nvSpPr>
          <p:spPr bwMode="auto">
            <a:xfrm>
              <a:off x="4070" y="2381"/>
              <a:ext cx="24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1609" name="Text Box 105"/>
            <p:cNvSpPr txBox="1">
              <a:spLocks noChangeArrowheads="1"/>
            </p:cNvSpPr>
            <p:nvPr/>
          </p:nvSpPr>
          <p:spPr bwMode="auto">
            <a:xfrm>
              <a:off x="3462" y="2957"/>
              <a:ext cx="23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21610" name="Text Box 106"/>
            <p:cNvSpPr txBox="1">
              <a:spLocks noChangeArrowheads="1"/>
            </p:cNvSpPr>
            <p:nvPr/>
          </p:nvSpPr>
          <p:spPr bwMode="auto">
            <a:xfrm>
              <a:off x="3342" y="2606"/>
              <a:ext cx="23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21611" name="Line 107"/>
            <p:cNvSpPr>
              <a:spLocks noChangeShapeType="1"/>
            </p:cNvSpPr>
            <p:nvPr/>
          </p:nvSpPr>
          <p:spPr bwMode="auto">
            <a:xfrm rot="-3315409">
              <a:off x="3640" y="235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2" name="Line 108"/>
            <p:cNvSpPr>
              <a:spLocks noChangeShapeType="1"/>
            </p:cNvSpPr>
            <p:nvPr/>
          </p:nvSpPr>
          <p:spPr bwMode="auto">
            <a:xfrm rot="7593431">
              <a:off x="3328" y="2520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3" name="Line 109"/>
            <p:cNvSpPr>
              <a:spLocks noChangeShapeType="1"/>
            </p:cNvSpPr>
            <p:nvPr/>
          </p:nvSpPr>
          <p:spPr bwMode="auto">
            <a:xfrm rot="-8452176">
              <a:off x="3968" y="2168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4" name="Line 110"/>
            <p:cNvSpPr>
              <a:spLocks noChangeShapeType="1"/>
            </p:cNvSpPr>
            <p:nvPr/>
          </p:nvSpPr>
          <p:spPr bwMode="auto">
            <a:xfrm rot="2520652">
              <a:off x="4080" y="259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5" name="Line 111"/>
            <p:cNvSpPr>
              <a:spLocks noChangeShapeType="1"/>
            </p:cNvSpPr>
            <p:nvPr/>
          </p:nvSpPr>
          <p:spPr bwMode="auto">
            <a:xfrm>
              <a:off x="3584" y="2824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6" name="Line 112"/>
            <p:cNvSpPr>
              <a:spLocks noChangeShapeType="1"/>
            </p:cNvSpPr>
            <p:nvPr/>
          </p:nvSpPr>
          <p:spPr bwMode="auto">
            <a:xfrm>
              <a:off x="4000" y="3216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617" name="Oval 113"/>
          <p:cNvSpPr>
            <a:spLocks noChangeAspect="1" noChangeArrowheads="1"/>
          </p:cNvSpPr>
          <p:nvPr/>
        </p:nvSpPr>
        <p:spPr bwMode="auto">
          <a:xfrm>
            <a:off x="596900" y="3810000"/>
            <a:ext cx="365125" cy="3651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18" name="Oval 114"/>
          <p:cNvSpPr>
            <a:spLocks noChangeAspect="1" noChangeArrowheads="1"/>
          </p:cNvSpPr>
          <p:nvPr/>
        </p:nvSpPr>
        <p:spPr bwMode="auto">
          <a:xfrm>
            <a:off x="2336800" y="3784600"/>
            <a:ext cx="365125" cy="365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19" name="Oval 115"/>
          <p:cNvSpPr>
            <a:spLocks noChangeAspect="1" noChangeArrowheads="1"/>
          </p:cNvSpPr>
          <p:nvPr/>
        </p:nvSpPr>
        <p:spPr bwMode="auto">
          <a:xfrm>
            <a:off x="1587500" y="5473700"/>
            <a:ext cx="365125" cy="3651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621" name="Picture 117" descr="mesong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0"/>
            <a:ext cx="1066800" cy="1003300"/>
          </a:xfrm>
          <a:prstGeom prst="rect">
            <a:avLst/>
          </a:prstGeom>
          <a:noFill/>
        </p:spPr>
      </p:pic>
      <p:sp>
        <p:nvSpPr>
          <p:cNvPr id="119" name="Text Box 53"/>
          <p:cNvSpPr txBox="1">
            <a:spLocks noChangeArrowheads="1"/>
          </p:cNvSpPr>
          <p:nvPr/>
        </p:nvSpPr>
        <p:spPr bwMode="auto">
          <a:xfrm>
            <a:off x="83343" y="922761"/>
            <a:ext cx="350243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0066"/>
                </a:solidFill>
              </a:rPr>
              <a:t>The exchange of gluons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is continually changing the</a:t>
            </a:r>
          </a:p>
          <a:p>
            <a:r>
              <a:rPr lang="en-US" sz="2400" dirty="0">
                <a:solidFill>
                  <a:srgbClr val="CC0066"/>
                </a:solidFill>
              </a:rPr>
              <a:t>Individual colors of the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quarks, but the overall</a:t>
            </a:r>
          </a:p>
          <a:p>
            <a:r>
              <a:rPr lang="en-US" sz="2000" dirty="0">
                <a:solidFill>
                  <a:srgbClr val="CC0066"/>
                </a:solidFill>
              </a:rPr>
              <a:t>Color remains neutral</a:t>
            </a:r>
          </a:p>
        </p:txBody>
      </p:sp>
      <p:sp>
        <p:nvSpPr>
          <p:cNvPr id="120" name="Rectangle 2"/>
          <p:cNvSpPr>
            <a:spLocks noGrp="1" noChangeArrowheads="1"/>
          </p:cNvSpPr>
          <p:nvPr>
            <p:ph type="title"/>
          </p:nvPr>
        </p:nvSpPr>
        <p:spPr>
          <a:xfrm>
            <a:off x="210961" y="156191"/>
            <a:ext cx="5181600" cy="609600"/>
          </a:xfrm>
        </p:spPr>
        <p:txBody>
          <a:bodyPr/>
          <a:lstStyle/>
          <a:p>
            <a:r>
              <a:rPr lang="en-US" dirty="0"/>
              <a:t>Gluons Carry the Force</a:t>
            </a:r>
          </a:p>
        </p:txBody>
      </p:sp>
    </p:spTree>
    <p:extLst>
      <p:ext uri="{BB962C8B-B14F-4D97-AF65-F5344CB8AC3E}">
        <p14:creationId xmlns:p14="http://schemas.microsoft.com/office/powerpoint/2010/main" val="70139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1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sp>
        <p:nvSpPr>
          <p:cNvPr id="1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3AC0-E4A9-4948-A6D3-B79A4BE36705}" type="slidenum">
              <a:rPr lang="en-US"/>
              <a:pPr/>
              <a:t>19</a:t>
            </a:fld>
            <a:endParaRPr lang="en-US"/>
          </a:p>
        </p:txBody>
      </p:sp>
      <p:sp>
        <p:nvSpPr>
          <p:cNvPr id="22530" name="Oval 2"/>
          <p:cNvSpPr>
            <a:spLocks noChangeArrowheads="1"/>
          </p:cNvSpPr>
          <p:nvPr/>
        </p:nvSpPr>
        <p:spPr bwMode="auto">
          <a:xfrm>
            <a:off x="215900" y="3111500"/>
            <a:ext cx="3009900" cy="29591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532" name="Group 4"/>
          <p:cNvGrpSpPr>
            <a:grpSpLocks noChangeAspect="1"/>
          </p:cNvGrpSpPr>
          <p:nvPr/>
        </p:nvGrpSpPr>
        <p:grpSpPr bwMode="auto">
          <a:xfrm>
            <a:off x="5308600" y="1146175"/>
            <a:ext cx="1425575" cy="1911350"/>
            <a:chOff x="312" y="906"/>
            <a:chExt cx="1384" cy="1857"/>
          </a:xfrm>
        </p:grpSpPr>
        <p:sp>
          <p:nvSpPr>
            <p:cNvPr id="22533" name="Line 5"/>
            <p:cNvSpPr>
              <a:spLocks noChangeAspect="1" noChangeShapeType="1"/>
            </p:cNvSpPr>
            <p:nvPr/>
          </p:nvSpPr>
          <p:spPr bwMode="auto">
            <a:xfrm flipV="1">
              <a:off x="1008" y="922"/>
              <a:ext cx="688" cy="5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34" name="Line 6"/>
            <p:cNvSpPr>
              <a:spLocks noChangeAspect="1" noChangeShapeType="1"/>
            </p:cNvSpPr>
            <p:nvPr/>
          </p:nvSpPr>
          <p:spPr bwMode="auto">
            <a:xfrm>
              <a:off x="464" y="906"/>
              <a:ext cx="536" cy="568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535" name="Group 7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22536" name="Group 8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22537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38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39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0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1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2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43" name="Group 15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22544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5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7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8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49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550" name="Oval 22"/>
            <p:cNvSpPr>
              <a:spLocks noChangeAspect="1" noChangeArrowheads="1"/>
            </p:cNvSpPr>
            <p:nvPr/>
          </p:nvSpPr>
          <p:spPr bwMode="auto">
            <a:xfrm>
              <a:off x="480" y="922"/>
              <a:ext cx="432" cy="43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2551" name="Oval 23"/>
            <p:cNvSpPr>
              <a:spLocks noChangeAspect="1" noChangeArrowheads="1"/>
            </p:cNvSpPr>
            <p:nvPr/>
          </p:nvSpPr>
          <p:spPr bwMode="auto">
            <a:xfrm>
              <a:off x="1208" y="914"/>
              <a:ext cx="432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2552" name="Text Box 24"/>
            <p:cNvSpPr txBox="1">
              <a:spLocks noChangeAspect="1" noChangeArrowheads="1"/>
            </p:cNvSpPr>
            <p:nvPr/>
          </p:nvSpPr>
          <p:spPr bwMode="auto">
            <a:xfrm>
              <a:off x="1086" y="1751"/>
              <a:ext cx="36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2553" name="Text Box 25"/>
            <p:cNvSpPr txBox="1">
              <a:spLocks noChangeAspect="1" noChangeArrowheads="1"/>
            </p:cNvSpPr>
            <p:nvPr/>
          </p:nvSpPr>
          <p:spPr bwMode="auto">
            <a:xfrm>
              <a:off x="702" y="1744"/>
              <a:ext cx="38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2554" name="Line 26"/>
            <p:cNvSpPr>
              <a:spLocks noChangeAspect="1" noChangeShapeType="1"/>
            </p:cNvSpPr>
            <p:nvPr/>
          </p:nvSpPr>
          <p:spPr bwMode="auto">
            <a:xfrm>
              <a:off x="808" y="201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5" name="Line 27"/>
            <p:cNvSpPr>
              <a:spLocks noChangeAspect="1" noChangeShapeType="1"/>
            </p:cNvSpPr>
            <p:nvPr/>
          </p:nvSpPr>
          <p:spPr bwMode="auto">
            <a:xfrm flipV="1">
              <a:off x="1192" y="160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556" name="Group 28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22557" name="Group 29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22558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5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64" name="Group 36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22565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6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7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8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69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70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571" name="Line 43"/>
            <p:cNvSpPr>
              <a:spLocks noChangeAspect="1" noChangeShapeType="1"/>
            </p:cNvSpPr>
            <p:nvPr/>
          </p:nvSpPr>
          <p:spPr bwMode="auto">
            <a:xfrm flipV="1">
              <a:off x="312" y="2172"/>
              <a:ext cx="688" cy="560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2" name="Oval 44"/>
            <p:cNvSpPr>
              <a:spLocks noChangeAspect="1" noChangeArrowheads="1"/>
            </p:cNvSpPr>
            <p:nvPr/>
          </p:nvSpPr>
          <p:spPr bwMode="auto">
            <a:xfrm>
              <a:off x="480" y="2195"/>
              <a:ext cx="432" cy="432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2573" name="Line 45"/>
            <p:cNvSpPr>
              <a:spLocks noChangeAspect="1" noChangeShapeType="1"/>
            </p:cNvSpPr>
            <p:nvPr/>
          </p:nvSpPr>
          <p:spPr bwMode="auto">
            <a:xfrm>
              <a:off x="1055" y="2195"/>
              <a:ext cx="536" cy="568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4" name="Oval 46"/>
            <p:cNvSpPr>
              <a:spLocks noChangeAspect="1" noChangeArrowheads="1"/>
            </p:cNvSpPr>
            <p:nvPr/>
          </p:nvSpPr>
          <p:spPr bwMode="auto">
            <a:xfrm>
              <a:off x="1077" y="2195"/>
              <a:ext cx="432" cy="432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/>
                <a:t>R</a:t>
              </a:r>
            </a:p>
          </p:txBody>
        </p:sp>
        <p:sp>
          <p:nvSpPr>
            <p:cNvPr id="22575" name="Line 47"/>
            <p:cNvSpPr>
              <a:spLocks noChangeAspect="1" noChangeShapeType="1"/>
            </p:cNvSpPr>
            <p:nvPr/>
          </p:nvSpPr>
          <p:spPr bwMode="auto">
            <a:xfrm>
              <a:off x="648" y="2280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6" name="Line 48"/>
            <p:cNvSpPr>
              <a:spLocks noChangeAspect="1" noChangeShapeType="1"/>
            </p:cNvSpPr>
            <p:nvPr/>
          </p:nvSpPr>
          <p:spPr bwMode="auto">
            <a:xfrm>
              <a:off x="1227" y="2277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577" name="Oval 49"/>
          <p:cNvSpPr>
            <a:spLocks noChangeAspect="1" noChangeArrowheads="1"/>
          </p:cNvSpPr>
          <p:nvPr/>
        </p:nvSpPr>
        <p:spPr bwMode="auto">
          <a:xfrm>
            <a:off x="3327400" y="1168400"/>
            <a:ext cx="1938338" cy="18272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Meson</a:t>
            </a:r>
          </a:p>
        </p:txBody>
      </p:sp>
      <p:sp>
        <p:nvSpPr>
          <p:cNvPr id="22578" name="Oval 50"/>
          <p:cNvSpPr>
            <a:spLocks noChangeAspect="1" noChangeArrowheads="1"/>
          </p:cNvSpPr>
          <p:nvPr/>
        </p:nvSpPr>
        <p:spPr bwMode="auto">
          <a:xfrm>
            <a:off x="6692900" y="1079500"/>
            <a:ext cx="1938338" cy="18272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Meson</a:t>
            </a:r>
          </a:p>
        </p:txBody>
      </p:sp>
      <p:sp>
        <p:nvSpPr>
          <p:cNvPr id="22579" name="Line 51"/>
          <p:cNvSpPr>
            <a:spLocks noChangeShapeType="1"/>
          </p:cNvSpPr>
          <p:nvPr/>
        </p:nvSpPr>
        <p:spPr bwMode="auto">
          <a:xfrm>
            <a:off x="4318000" y="3289300"/>
            <a:ext cx="3619500" cy="0"/>
          </a:xfrm>
          <a:prstGeom prst="line">
            <a:avLst/>
          </a:prstGeom>
          <a:noFill/>
          <a:ln w="139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80" name="Text Box 52"/>
          <p:cNvSpPr txBox="1">
            <a:spLocks noChangeArrowheads="1"/>
          </p:cNvSpPr>
          <p:nvPr/>
        </p:nvSpPr>
        <p:spPr bwMode="auto">
          <a:xfrm>
            <a:off x="5445125" y="3360738"/>
            <a:ext cx="88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Time</a:t>
            </a:r>
          </a:p>
        </p:txBody>
      </p:sp>
      <p:sp>
        <p:nvSpPr>
          <p:cNvPr id="22581" name="Text Box 53"/>
          <p:cNvSpPr txBox="1">
            <a:spLocks noChangeArrowheads="1"/>
          </p:cNvSpPr>
          <p:nvPr/>
        </p:nvSpPr>
        <p:spPr bwMode="auto">
          <a:xfrm>
            <a:off x="83343" y="922761"/>
            <a:ext cx="350243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0066"/>
                </a:solidFill>
              </a:rPr>
              <a:t>The exchange of gluons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is continually changing the</a:t>
            </a:r>
          </a:p>
          <a:p>
            <a:r>
              <a:rPr lang="en-US" sz="2400" dirty="0">
                <a:solidFill>
                  <a:srgbClr val="CC0066"/>
                </a:solidFill>
              </a:rPr>
              <a:t>Individual colors of the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quarks, but the overall</a:t>
            </a:r>
          </a:p>
          <a:p>
            <a:r>
              <a:rPr lang="en-US" sz="2000" dirty="0">
                <a:solidFill>
                  <a:srgbClr val="CC0066"/>
                </a:solidFill>
              </a:rPr>
              <a:t>Color remains neutral</a:t>
            </a:r>
          </a:p>
        </p:txBody>
      </p:sp>
      <p:grpSp>
        <p:nvGrpSpPr>
          <p:cNvPr id="22582" name="Group 54"/>
          <p:cNvGrpSpPr>
            <a:grpSpLocks/>
          </p:cNvGrpSpPr>
          <p:nvPr/>
        </p:nvGrpSpPr>
        <p:grpSpPr bwMode="auto">
          <a:xfrm>
            <a:off x="774700" y="3957638"/>
            <a:ext cx="1836738" cy="1571625"/>
            <a:chOff x="3160" y="2149"/>
            <a:chExt cx="1157" cy="1318"/>
          </a:xfrm>
        </p:grpSpPr>
        <p:grpSp>
          <p:nvGrpSpPr>
            <p:cNvPr id="22583" name="Group 55"/>
            <p:cNvGrpSpPr>
              <a:grpSpLocks/>
            </p:cNvGrpSpPr>
            <p:nvPr/>
          </p:nvGrpSpPr>
          <p:grpSpPr bwMode="auto">
            <a:xfrm rot="5364034">
              <a:off x="3409" y="3032"/>
              <a:ext cx="746" cy="123"/>
              <a:chOff x="3033" y="3112"/>
              <a:chExt cx="746" cy="123"/>
            </a:xfrm>
          </p:grpSpPr>
          <p:grpSp>
            <p:nvGrpSpPr>
              <p:cNvPr id="22584" name="Group 56"/>
              <p:cNvGrpSpPr>
                <a:grpSpLocks/>
              </p:cNvGrpSpPr>
              <p:nvPr/>
            </p:nvGrpSpPr>
            <p:grpSpPr bwMode="auto">
              <a:xfrm>
                <a:off x="3033" y="3112"/>
                <a:ext cx="690" cy="115"/>
                <a:chOff x="1574" y="2525"/>
                <a:chExt cx="690" cy="115"/>
              </a:xfrm>
            </p:grpSpPr>
            <p:sp>
              <p:nvSpPr>
                <p:cNvPr id="22585" name="Oval 57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86" name="Oval 58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87" name="Oval 59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88" name="Oval 60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89" name="Oval 61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90" name="Oval 62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91" name="Group 63"/>
              <p:cNvGrpSpPr>
                <a:grpSpLocks/>
              </p:cNvGrpSpPr>
              <p:nvPr/>
            </p:nvGrpSpPr>
            <p:grpSpPr bwMode="auto">
              <a:xfrm>
                <a:off x="3089" y="3120"/>
                <a:ext cx="690" cy="115"/>
                <a:chOff x="1574" y="2525"/>
                <a:chExt cx="690" cy="115"/>
              </a:xfrm>
            </p:grpSpPr>
            <p:sp>
              <p:nvSpPr>
                <p:cNvPr id="22592" name="Oval 64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93" name="Oval 65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94" name="Oval 66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95" name="Oval 67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96" name="Oval 68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97" name="Oval 69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2598" name="Group 70"/>
            <p:cNvGrpSpPr>
              <a:grpSpLocks/>
            </p:cNvGrpSpPr>
            <p:nvPr/>
          </p:nvGrpSpPr>
          <p:grpSpPr bwMode="auto">
            <a:xfrm rot="2235580">
              <a:off x="3160" y="2512"/>
              <a:ext cx="747" cy="131"/>
              <a:chOff x="2480" y="3328"/>
              <a:chExt cx="747" cy="131"/>
            </a:xfrm>
          </p:grpSpPr>
          <p:grpSp>
            <p:nvGrpSpPr>
              <p:cNvPr id="22599" name="Group 71"/>
              <p:cNvGrpSpPr>
                <a:grpSpLocks/>
              </p:cNvGrpSpPr>
              <p:nvPr/>
            </p:nvGrpSpPr>
            <p:grpSpPr bwMode="auto">
              <a:xfrm>
                <a:off x="2480" y="3328"/>
                <a:ext cx="691" cy="123"/>
                <a:chOff x="480" y="2640"/>
                <a:chExt cx="691" cy="123"/>
              </a:xfrm>
            </p:grpSpPr>
            <p:sp>
              <p:nvSpPr>
                <p:cNvPr id="22600" name="Oval 72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01" name="Oval 73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02" name="Oval 74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03" name="Oval 75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04" name="Oval 76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05" name="Oval 77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06" name="Group 78"/>
              <p:cNvGrpSpPr>
                <a:grpSpLocks/>
              </p:cNvGrpSpPr>
              <p:nvPr/>
            </p:nvGrpSpPr>
            <p:grpSpPr bwMode="auto">
              <a:xfrm>
                <a:off x="2536" y="3336"/>
                <a:ext cx="691" cy="123"/>
                <a:chOff x="480" y="2640"/>
                <a:chExt cx="691" cy="123"/>
              </a:xfrm>
            </p:grpSpPr>
            <p:sp>
              <p:nvSpPr>
                <p:cNvPr id="22607" name="Oval 79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08" name="Oval 80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09" name="Oval 81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10" name="Oval 82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11" name="Oval 83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12" name="Oval 84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2613" name="Group 85"/>
            <p:cNvGrpSpPr>
              <a:grpSpLocks/>
            </p:cNvGrpSpPr>
            <p:nvPr/>
          </p:nvGrpSpPr>
          <p:grpSpPr bwMode="auto">
            <a:xfrm rot="-3094771">
              <a:off x="3616" y="2464"/>
              <a:ext cx="747" cy="123"/>
              <a:chOff x="768" y="2480"/>
              <a:chExt cx="747" cy="123"/>
            </a:xfrm>
          </p:grpSpPr>
          <p:grpSp>
            <p:nvGrpSpPr>
              <p:cNvPr id="22614" name="Group 86"/>
              <p:cNvGrpSpPr>
                <a:grpSpLocks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22615" name="Oval 87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16" name="Oval 88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17" name="Oval 89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18" name="Oval 90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19" name="Oval 91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20" name="Oval 92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21" name="Group 93"/>
              <p:cNvGrpSpPr>
                <a:grpSpLocks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22622" name="Oval 94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23" name="Oval 95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24" name="Oval 96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25" name="Oval 97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26" name="Oval 98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27" name="Oval 99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628" name="Text Box 100"/>
            <p:cNvSpPr txBox="1">
              <a:spLocks noChangeArrowheads="1"/>
            </p:cNvSpPr>
            <p:nvPr/>
          </p:nvSpPr>
          <p:spPr bwMode="auto">
            <a:xfrm>
              <a:off x="3382" y="2149"/>
              <a:ext cx="23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2629" name="Text Box 101"/>
            <p:cNvSpPr txBox="1">
              <a:spLocks noChangeArrowheads="1"/>
            </p:cNvSpPr>
            <p:nvPr/>
          </p:nvSpPr>
          <p:spPr bwMode="auto">
            <a:xfrm>
              <a:off x="3758" y="2293"/>
              <a:ext cx="23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2630" name="Text Box 102"/>
            <p:cNvSpPr txBox="1">
              <a:spLocks noChangeArrowheads="1"/>
            </p:cNvSpPr>
            <p:nvPr/>
          </p:nvSpPr>
          <p:spPr bwMode="auto">
            <a:xfrm>
              <a:off x="3886" y="2957"/>
              <a:ext cx="24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2631" name="Text Box 103"/>
            <p:cNvSpPr txBox="1">
              <a:spLocks noChangeArrowheads="1"/>
            </p:cNvSpPr>
            <p:nvPr/>
          </p:nvSpPr>
          <p:spPr bwMode="auto">
            <a:xfrm>
              <a:off x="4070" y="2381"/>
              <a:ext cx="24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2632" name="Text Box 104"/>
            <p:cNvSpPr txBox="1">
              <a:spLocks noChangeArrowheads="1"/>
            </p:cNvSpPr>
            <p:nvPr/>
          </p:nvSpPr>
          <p:spPr bwMode="auto">
            <a:xfrm>
              <a:off x="3462" y="2957"/>
              <a:ext cx="23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22633" name="Text Box 105"/>
            <p:cNvSpPr txBox="1">
              <a:spLocks noChangeArrowheads="1"/>
            </p:cNvSpPr>
            <p:nvPr/>
          </p:nvSpPr>
          <p:spPr bwMode="auto">
            <a:xfrm>
              <a:off x="3342" y="2606"/>
              <a:ext cx="23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22634" name="Line 106"/>
            <p:cNvSpPr>
              <a:spLocks noChangeShapeType="1"/>
            </p:cNvSpPr>
            <p:nvPr/>
          </p:nvSpPr>
          <p:spPr bwMode="auto">
            <a:xfrm rot="-3315409">
              <a:off x="3640" y="235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5" name="Line 107"/>
            <p:cNvSpPr>
              <a:spLocks noChangeShapeType="1"/>
            </p:cNvSpPr>
            <p:nvPr/>
          </p:nvSpPr>
          <p:spPr bwMode="auto">
            <a:xfrm rot="7593431">
              <a:off x="3328" y="2520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6" name="Line 108"/>
            <p:cNvSpPr>
              <a:spLocks noChangeShapeType="1"/>
            </p:cNvSpPr>
            <p:nvPr/>
          </p:nvSpPr>
          <p:spPr bwMode="auto">
            <a:xfrm rot="-8452176">
              <a:off x="3968" y="2168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7" name="Line 109"/>
            <p:cNvSpPr>
              <a:spLocks noChangeShapeType="1"/>
            </p:cNvSpPr>
            <p:nvPr/>
          </p:nvSpPr>
          <p:spPr bwMode="auto">
            <a:xfrm rot="2520652">
              <a:off x="4080" y="259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8" name="Line 110"/>
            <p:cNvSpPr>
              <a:spLocks noChangeShapeType="1"/>
            </p:cNvSpPr>
            <p:nvPr/>
          </p:nvSpPr>
          <p:spPr bwMode="auto">
            <a:xfrm>
              <a:off x="3584" y="2824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9" name="Line 111"/>
            <p:cNvSpPr>
              <a:spLocks noChangeShapeType="1"/>
            </p:cNvSpPr>
            <p:nvPr/>
          </p:nvSpPr>
          <p:spPr bwMode="auto">
            <a:xfrm>
              <a:off x="4000" y="3216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640" name="Oval 112"/>
          <p:cNvSpPr>
            <a:spLocks noChangeAspect="1" noChangeArrowheads="1"/>
          </p:cNvSpPr>
          <p:nvPr/>
        </p:nvSpPr>
        <p:spPr bwMode="auto">
          <a:xfrm>
            <a:off x="596900" y="3810000"/>
            <a:ext cx="365125" cy="3651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41" name="Oval 113"/>
          <p:cNvSpPr>
            <a:spLocks noChangeAspect="1" noChangeArrowheads="1"/>
          </p:cNvSpPr>
          <p:nvPr/>
        </p:nvSpPr>
        <p:spPr bwMode="auto">
          <a:xfrm>
            <a:off x="2336800" y="3784600"/>
            <a:ext cx="365125" cy="3651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42" name="Oval 114"/>
          <p:cNvSpPr>
            <a:spLocks noChangeAspect="1" noChangeArrowheads="1"/>
          </p:cNvSpPr>
          <p:nvPr/>
        </p:nvSpPr>
        <p:spPr bwMode="auto">
          <a:xfrm>
            <a:off x="1587500" y="5473700"/>
            <a:ext cx="365125" cy="365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43" name="Text Box 115"/>
          <p:cNvSpPr txBox="1">
            <a:spLocks noChangeArrowheads="1"/>
          </p:cNvSpPr>
          <p:nvPr/>
        </p:nvSpPr>
        <p:spPr bwMode="auto">
          <a:xfrm>
            <a:off x="3730625" y="4427538"/>
            <a:ext cx="455485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66FF"/>
                </a:solidFill>
              </a:rPr>
              <a:t>Gluons produce the forces that</a:t>
            </a:r>
          </a:p>
          <a:p>
            <a:r>
              <a:rPr lang="en-US" sz="2400" b="1" dirty="0">
                <a:solidFill>
                  <a:srgbClr val="0066FF"/>
                </a:solidFill>
              </a:rPr>
              <a:t>confine the quarks, but the gluons</a:t>
            </a:r>
          </a:p>
          <a:p>
            <a:r>
              <a:rPr lang="en-US" sz="2400" b="1" dirty="0">
                <a:solidFill>
                  <a:srgbClr val="0066FF"/>
                </a:solidFill>
              </a:rPr>
              <a:t>do not appear to be needed to</a:t>
            </a:r>
          </a:p>
          <a:p>
            <a:r>
              <a:rPr lang="en-US" sz="2400" b="1" dirty="0">
                <a:solidFill>
                  <a:srgbClr val="0066FF"/>
                </a:solidFill>
              </a:rPr>
              <a:t>understand normal hadrons</a:t>
            </a:r>
          </a:p>
        </p:txBody>
      </p:sp>
      <p:pic>
        <p:nvPicPr>
          <p:cNvPr id="22644" name="Picture 116" descr="mesong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0"/>
            <a:ext cx="1066800" cy="1003300"/>
          </a:xfrm>
          <a:prstGeom prst="rect">
            <a:avLst/>
          </a:prstGeom>
          <a:noFill/>
        </p:spPr>
      </p:pic>
      <p:sp>
        <p:nvSpPr>
          <p:cNvPr id="120" name="Rectangle 2"/>
          <p:cNvSpPr txBox="1">
            <a:spLocks noChangeArrowheads="1"/>
          </p:cNvSpPr>
          <p:nvPr/>
        </p:nvSpPr>
        <p:spPr>
          <a:xfrm>
            <a:off x="210961" y="156191"/>
            <a:ext cx="5181600" cy="609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Gluons Carry the 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4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97" y="525574"/>
            <a:ext cx="2169160" cy="325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313" y="279515"/>
            <a:ext cx="3048000" cy="18973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18400"/>
            <a:ext cx="3048000" cy="191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97" y="3898001"/>
            <a:ext cx="3081528" cy="23134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1984682"/>
            <a:ext cx="3136900" cy="2476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2176895"/>
            <a:ext cx="2794000" cy="154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3902075"/>
            <a:ext cx="2819400" cy="2819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800" y="3947160"/>
            <a:ext cx="3048000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5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20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sp>
        <p:nvSpPr>
          <p:cNvPr id="20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B4C0-EF1B-8C4C-89E0-41A3DDFDEDB7}" type="slidenum">
              <a:rPr lang="en-US"/>
              <a:pPr/>
              <a:t>20</a:t>
            </a:fld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3860800" cy="635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Gluon Interactions</a:t>
            </a:r>
          </a:p>
        </p:txBody>
      </p:sp>
      <p:grpSp>
        <p:nvGrpSpPr>
          <p:cNvPr id="13442" name="Group 130"/>
          <p:cNvGrpSpPr>
            <a:grpSpLocks/>
          </p:cNvGrpSpPr>
          <p:nvPr/>
        </p:nvGrpSpPr>
        <p:grpSpPr bwMode="auto">
          <a:xfrm>
            <a:off x="558800" y="901700"/>
            <a:ext cx="1955800" cy="2100263"/>
            <a:chOff x="448" y="1392"/>
            <a:chExt cx="1232" cy="1323"/>
          </a:xfrm>
        </p:grpSpPr>
        <p:sp>
          <p:nvSpPr>
            <p:cNvPr id="13374" name="Line 62"/>
            <p:cNvSpPr>
              <a:spLocks noChangeShapeType="1"/>
            </p:cNvSpPr>
            <p:nvPr/>
          </p:nvSpPr>
          <p:spPr bwMode="auto">
            <a:xfrm flipV="1">
              <a:off x="992" y="1408"/>
              <a:ext cx="688" cy="5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70" name="Line 58"/>
            <p:cNvSpPr>
              <a:spLocks noChangeShapeType="1"/>
            </p:cNvSpPr>
            <p:nvPr/>
          </p:nvSpPr>
          <p:spPr bwMode="auto">
            <a:xfrm>
              <a:off x="448" y="1392"/>
              <a:ext cx="536" cy="568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368" name="Group 56"/>
            <p:cNvGrpSpPr>
              <a:grpSpLocks/>
            </p:cNvGrpSpPr>
            <p:nvPr/>
          </p:nvGrpSpPr>
          <p:grpSpPr bwMode="auto">
            <a:xfrm rot="-5447114">
              <a:off x="624" y="2280"/>
              <a:ext cx="747" cy="123"/>
              <a:chOff x="768" y="2480"/>
              <a:chExt cx="747" cy="123"/>
            </a:xfrm>
          </p:grpSpPr>
          <p:grpSp>
            <p:nvGrpSpPr>
              <p:cNvPr id="13353" name="Group 41"/>
              <p:cNvGrpSpPr>
                <a:grpSpLocks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13335" name="Oval 23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36" name="Oval 24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37" name="Oval 25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38" name="Oval 26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39" name="Oval 27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40" name="Oval 28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351" name="Group 39"/>
              <p:cNvGrpSpPr>
                <a:grpSpLocks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13341" name="Oval 29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46" name="Oval 34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47" name="Oval 35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48" name="Oval 36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49" name="Oval 37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50" name="Oval 38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3334" name="Oval 22"/>
            <p:cNvSpPr>
              <a:spLocks noChangeArrowheads="1"/>
            </p:cNvSpPr>
            <p:nvPr/>
          </p:nvSpPr>
          <p:spPr bwMode="auto">
            <a:xfrm>
              <a:off x="464" y="1408"/>
              <a:ext cx="432" cy="43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13369" name="Oval 57"/>
            <p:cNvSpPr>
              <a:spLocks noChangeArrowheads="1"/>
            </p:cNvSpPr>
            <p:nvPr/>
          </p:nvSpPr>
          <p:spPr bwMode="auto">
            <a:xfrm>
              <a:off x="1192" y="1400"/>
              <a:ext cx="432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13375" name="Text Box 63"/>
            <p:cNvSpPr txBox="1">
              <a:spLocks noChangeArrowheads="1"/>
            </p:cNvSpPr>
            <p:nvPr/>
          </p:nvSpPr>
          <p:spPr bwMode="auto">
            <a:xfrm>
              <a:off x="1070" y="2237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13376" name="Text Box 64"/>
            <p:cNvSpPr txBox="1">
              <a:spLocks noChangeArrowheads="1"/>
            </p:cNvSpPr>
            <p:nvPr/>
          </p:nvSpPr>
          <p:spPr bwMode="auto">
            <a:xfrm>
              <a:off x="686" y="2229"/>
              <a:ext cx="2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13378" name="Line 66"/>
            <p:cNvSpPr>
              <a:spLocks noChangeShapeType="1"/>
            </p:cNvSpPr>
            <p:nvPr/>
          </p:nvSpPr>
          <p:spPr bwMode="auto">
            <a:xfrm>
              <a:off x="792" y="2504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79" name="Line 67"/>
            <p:cNvSpPr>
              <a:spLocks noChangeShapeType="1"/>
            </p:cNvSpPr>
            <p:nvPr/>
          </p:nvSpPr>
          <p:spPr bwMode="auto">
            <a:xfrm flipV="1">
              <a:off x="1176" y="208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414" name="Group 102"/>
            <p:cNvGrpSpPr>
              <a:grpSpLocks/>
            </p:cNvGrpSpPr>
            <p:nvPr/>
          </p:nvGrpSpPr>
          <p:grpSpPr bwMode="auto">
            <a:xfrm rot="-5447114">
              <a:off x="624" y="2280"/>
              <a:ext cx="747" cy="123"/>
              <a:chOff x="768" y="2480"/>
              <a:chExt cx="747" cy="123"/>
            </a:xfrm>
          </p:grpSpPr>
          <p:grpSp>
            <p:nvGrpSpPr>
              <p:cNvPr id="13415" name="Group 103"/>
              <p:cNvGrpSpPr>
                <a:grpSpLocks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13416" name="Oval 104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17" name="Oval 105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18" name="Oval 106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19" name="Oval 107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20" name="Oval 108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21" name="Oval 109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422" name="Group 110"/>
              <p:cNvGrpSpPr>
                <a:grpSpLocks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13423" name="Oval 111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24" name="Oval 112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25" name="Oval 113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26" name="Oval 114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27" name="Oval 115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28" name="Oval 116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3441" name="Group 129"/>
          <p:cNvGrpSpPr>
            <a:grpSpLocks/>
          </p:cNvGrpSpPr>
          <p:nvPr/>
        </p:nvGrpSpPr>
        <p:grpSpPr bwMode="auto">
          <a:xfrm>
            <a:off x="2667000" y="858838"/>
            <a:ext cx="1836738" cy="2092325"/>
            <a:chOff x="3160" y="2149"/>
            <a:chExt cx="1157" cy="1318"/>
          </a:xfrm>
        </p:grpSpPr>
        <p:grpSp>
          <p:nvGrpSpPr>
            <p:cNvPr id="13388" name="Group 76"/>
            <p:cNvGrpSpPr>
              <a:grpSpLocks/>
            </p:cNvGrpSpPr>
            <p:nvPr/>
          </p:nvGrpSpPr>
          <p:grpSpPr bwMode="auto">
            <a:xfrm rot="5364034">
              <a:off x="3409" y="3032"/>
              <a:ext cx="746" cy="123"/>
              <a:chOff x="3033" y="3112"/>
              <a:chExt cx="746" cy="123"/>
            </a:xfrm>
          </p:grpSpPr>
          <p:grpSp>
            <p:nvGrpSpPr>
              <p:cNvPr id="13361" name="Group 49"/>
              <p:cNvGrpSpPr>
                <a:grpSpLocks/>
              </p:cNvGrpSpPr>
              <p:nvPr/>
            </p:nvGrpSpPr>
            <p:grpSpPr bwMode="auto">
              <a:xfrm>
                <a:off x="3033" y="3112"/>
                <a:ext cx="690" cy="115"/>
                <a:chOff x="1574" y="2525"/>
                <a:chExt cx="690" cy="115"/>
              </a:xfrm>
            </p:grpSpPr>
            <p:sp>
              <p:nvSpPr>
                <p:cNvPr id="13362" name="Oval 50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63" name="Oval 51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64" name="Oval 52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65" name="Oval 53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66" name="Oval 54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67" name="Oval 55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381" name="Group 69"/>
              <p:cNvGrpSpPr>
                <a:grpSpLocks/>
              </p:cNvGrpSpPr>
              <p:nvPr/>
            </p:nvGrpSpPr>
            <p:grpSpPr bwMode="auto">
              <a:xfrm>
                <a:off x="3089" y="3120"/>
                <a:ext cx="690" cy="115"/>
                <a:chOff x="1574" y="2525"/>
                <a:chExt cx="690" cy="115"/>
              </a:xfrm>
            </p:grpSpPr>
            <p:sp>
              <p:nvSpPr>
                <p:cNvPr id="13382" name="Oval 70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83" name="Oval 71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84" name="Oval 72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85" name="Oval 73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86" name="Oval 74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87" name="Oval 75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396" name="Group 84"/>
            <p:cNvGrpSpPr>
              <a:grpSpLocks/>
            </p:cNvGrpSpPr>
            <p:nvPr/>
          </p:nvGrpSpPr>
          <p:grpSpPr bwMode="auto">
            <a:xfrm rot="2235580">
              <a:off x="3160" y="2512"/>
              <a:ext cx="747" cy="131"/>
              <a:chOff x="2480" y="3328"/>
              <a:chExt cx="747" cy="131"/>
            </a:xfrm>
          </p:grpSpPr>
          <p:grpSp>
            <p:nvGrpSpPr>
              <p:cNvPr id="13354" name="Group 42"/>
              <p:cNvGrpSpPr>
                <a:grpSpLocks/>
              </p:cNvGrpSpPr>
              <p:nvPr/>
            </p:nvGrpSpPr>
            <p:grpSpPr bwMode="auto">
              <a:xfrm>
                <a:off x="2480" y="3328"/>
                <a:ext cx="691" cy="123"/>
                <a:chOff x="480" y="2640"/>
                <a:chExt cx="691" cy="123"/>
              </a:xfrm>
            </p:grpSpPr>
            <p:sp>
              <p:nvSpPr>
                <p:cNvPr id="13355" name="Oval 43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56" name="Oval 44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57" name="Oval 45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58" name="Oval 46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59" name="Oval 47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60" name="Oval 48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389" name="Group 77"/>
              <p:cNvGrpSpPr>
                <a:grpSpLocks/>
              </p:cNvGrpSpPr>
              <p:nvPr/>
            </p:nvGrpSpPr>
            <p:grpSpPr bwMode="auto">
              <a:xfrm>
                <a:off x="2536" y="3336"/>
                <a:ext cx="691" cy="123"/>
                <a:chOff x="480" y="2640"/>
                <a:chExt cx="691" cy="123"/>
              </a:xfrm>
            </p:grpSpPr>
            <p:sp>
              <p:nvSpPr>
                <p:cNvPr id="13390" name="Oval 78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91" name="Oval 79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92" name="Oval 80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93" name="Oval 81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94" name="Oval 82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95" name="Oval 83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397" name="Group 85"/>
            <p:cNvGrpSpPr>
              <a:grpSpLocks/>
            </p:cNvGrpSpPr>
            <p:nvPr/>
          </p:nvGrpSpPr>
          <p:grpSpPr bwMode="auto">
            <a:xfrm rot="-3094771">
              <a:off x="3616" y="2464"/>
              <a:ext cx="747" cy="123"/>
              <a:chOff x="768" y="2480"/>
              <a:chExt cx="747" cy="123"/>
            </a:xfrm>
          </p:grpSpPr>
          <p:grpSp>
            <p:nvGrpSpPr>
              <p:cNvPr id="13398" name="Group 86"/>
              <p:cNvGrpSpPr>
                <a:grpSpLocks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13399" name="Oval 87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0" name="Oval 88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1" name="Oval 89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2" name="Oval 90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3" name="Oval 91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4" name="Oval 92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405" name="Group 93"/>
              <p:cNvGrpSpPr>
                <a:grpSpLocks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13406" name="Oval 94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7" name="Oval 95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8" name="Oval 96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09" name="Oval 97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10" name="Oval 98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11" name="Oval 99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3413" name="Text Box 101"/>
            <p:cNvSpPr txBox="1">
              <a:spLocks noChangeArrowheads="1"/>
            </p:cNvSpPr>
            <p:nvPr/>
          </p:nvSpPr>
          <p:spPr bwMode="auto">
            <a:xfrm>
              <a:off x="3382" y="2149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13429" name="Text Box 117"/>
            <p:cNvSpPr txBox="1">
              <a:spLocks noChangeArrowheads="1"/>
            </p:cNvSpPr>
            <p:nvPr/>
          </p:nvSpPr>
          <p:spPr bwMode="auto">
            <a:xfrm>
              <a:off x="3758" y="2293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13430" name="Text Box 118"/>
            <p:cNvSpPr txBox="1">
              <a:spLocks noChangeArrowheads="1"/>
            </p:cNvSpPr>
            <p:nvPr/>
          </p:nvSpPr>
          <p:spPr bwMode="auto">
            <a:xfrm>
              <a:off x="3886" y="2957"/>
              <a:ext cx="2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13431" name="Text Box 119"/>
            <p:cNvSpPr txBox="1">
              <a:spLocks noChangeArrowheads="1"/>
            </p:cNvSpPr>
            <p:nvPr/>
          </p:nvSpPr>
          <p:spPr bwMode="auto">
            <a:xfrm>
              <a:off x="4070" y="2381"/>
              <a:ext cx="2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13432" name="Text Box 120"/>
            <p:cNvSpPr txBox="1">
              <a:spLocks noChangeArrowheads="1"/>
            </p:cNvSpPr>
            <p:nvPr/>
          </p:nvSpPr>
          <p:spPr bwMode="auto">
            <a:xfrm>
              <a:off x="3462" y="2957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13433" name="Text Box 121"/>
            <p:cNvSpPr txBox="1">
              <a:spLocks noChangeArrowheads="1"/>
            </p:cNvSpPr>
            <p:nvPr/>
          </p:nvSpPr>
          <p:spPr bwMode="auto">
            <a:xfrm>
              <a:off x="3342" y="2605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13435" name="Line 123"/>
            <p:cNvSpPr>
              <a:spLocks noChangeShapeType="1"/>
            </p:cNvSpPr>
            <p:nvPr/>
          </p:nvSpPr>
          <p:spPr bwMode="auto">
            <a:xfrm rot="-3315409">
              <a:off x="3640" y="235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6" name="Line 124"/>
            <p:cNvSpPr>
              <a:spLocks noChangeShapeType="1"/>
            </p:cNvSpPr>
            <p:nvPr/>
          </p:nvSpPr>
          <p:spPr bwMode="auto">
            <a:xfrm rot="7593431">
              <a:off x="3328" y="2520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7" name="Line 125"/>
            <p:cNvSpPr>
              <a:spLocks noChangeShapeType="1"/>
            </p:cNvSpPr>
            <p:nvPr/>
          </p:nvSpPr>
          <p:spPr bwMode="auto">
            <a:xfrm rot="-8452176">
              <a:off x="3968" y="2168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8" name="Line 126"/>
            <p:cNvSpPr>
              <a:spLocks noChangeShapeType="1"/>
            </p:cNvSpPr>
            <p:nvPr/>
          </p:nvSpPr>
          <p:spPr bwMode="auto">
            <a:xfrm rot="2520652">
              <a:off x="4080" y="259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9" name="Line 127"/>
            <p:cNvSpPr>
              <a:spLocks noChangeShapeType="1"/>
            </p:cNvSpPr>
            <p:nvPr/>
          </p:nvSpPr>
          <p:spPr bwMode="auto">
            <a:xfrm>
              <a:off x="3584" y="2824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40" name="Line 128"/>
            <p:cNvSpPr>
              <a:spLocks noChangeShapeType="1"/>
            </p:cNvSpPr>
            <p:nvPr/>
          </p:nvSpPr>
          <p:spPr bwMode="auto">
            <a:xfrm>
              <a:off x="4000" y="3216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550" name="Group 238"/>
          <p:cNvGrpSpPr>
            <a:grpSpLocks/>
          </p:cNvGrpSpPr>
          <p:nvPr/>
        </p:nvGrpSpPr>
        <p:grpSpPr bwMode="auto">
          <a:xfrm>
            <a:off x="346075" y="3398838"/>
            <a:ext cx="5075238" cy="2790825"/>
            <a:chOff x="218" y="2141"/>
            <a:chExt cx="3197" cy="1758"/>
          </a:xfrm>
        </p:grpSpPr>
        <p:grpSp>
          <p:nvGrpSpPr>
            <p:cNvPr id="13443" name="Group 131"/>
            <p:cNvGrpSpPr>
              <a:grpSpLocks/>
            </p:cNvGrpSpPr>
            <p:nvPr/>
          </p:nvGrpSpPr>
          <p:grpSpPr bwMode="auto">
            <a:xfrm>
              <a:off x="218" y="2708"/>
              <a:ext cx="1325" cy="1191"/>
              <a:chOff x="4176" y="240"/>
              <a:chExt cx="1325" cy="1191"/>
            </a:xfrm>
          </p:grpSpPr>
          <p:sp>
            <p:nvSpPr>
              <p:cNvPr id="13316" name="AutoShape 4"/>
              <p:cNvSpPr>
                <a:spLocks noChangeArrowheads="1"/>
              </p:cNvSpPr>
              <p:nvPr/>
            </p:nvSpPr>
            <p:spPr bwMode="auto">
              <a:xfrm>
                <a:off x="4283" y="358"/>
                <a:ext cx="1111" cy="955"/>
              </a:xfrm>
              <a:prstGeom prst="hexagon">
                <a:avLst>
                  <a:gd name="adj" fmla="val 29084"/>
                  <a:gd name="vf" fmla="val 115470"/>
                </a:avLst>
              </a:prstGeom>
              <a:noFill/>
              <a:ln w="38100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17" name="Oval 5"/>
              <p:cNvSpPr>
                <a:spLocks noChangeArrowheads="1"/>
              </p:cNvSpPr>
              <p:nvPr/>
            </p:nvSpPr>
            <p:spPr bwMode="auto">
              <a:xfrm>
                <a:off x="4176" y="786"/>
                <a:ext cx="115" cy="1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18" name="Oval 6"/>
              <p:cNvSpPr>
                <a:spLocks noChangeArrowheads="1"/>
              </p:cNvSpPr>
              <p:nvPr/>
            </p:nvSpPr>
            <p:spPr bwMode="auto">
              <a:xfrm>
                <a:off x="4288" y="783"/>
                <a:ext cx="115" cy="11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19" name="Oval 7"/>
              <p:cNvSpPr>
                <a:spLocks noChangeArrowheads="1"/>
              </p:cNvSpPr>
              <p:nvPr/>
            </p:nvSpPr>
            <p:spPr bwMode="auto">
              <a:xfrm>
                <a:off x="5013" y="1187"/>
                <a:ext cx="115" cy="11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0" name="Oval 8"/>
              <p:cNvSpPr>
                <a:spLocks noChangeArrowheads="1"/>
              </p:cNvSpPr>
              <p:nvPr/>
            </p:nvSpPr>
            <p:spPr bwMode="auto">
              <a:xfrm>
                <a:off x="5084" y="1316"/>
                <a:ext cx="115" cy="115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1" name="Oval 9"/>
              <p:cNvSpPr>
                <a:spLocks noChangeArrowheads="1"/>
              </p:cNvSpPr>
              <p:nvPr/>
            </p:nvSpPr>
            <p:spPr bwMode="auto">
              <a:xfrm>
                <a:off x="4544" y="1178"/>
                <a:ext cx="115" cy="11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2" name="Oval 10"/>
              <p:cNvSpPr>
                <a:spLocks noChangeArrowheads="1"/>
              </p:cNvSpPr>
              <p:nvPr/>
            </p:nvSpPr>
            <p:spPr bwMode="auto">
              <a:xfrm>
                <a:off x="4492" y="1290"/>
                <a:ext cx="115" cy="11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3" name="Oval 11"/>
              <p:cNvSpPr>
                <a:spLocks noChangeArrowheads="1"/>
              </p:cNvSpPr>
              <p:nvPr/>
            </p:nvSpPr>
            <p:spPr bwMode="auto">
              <a:xfrm>
                <a:off x="4897" y="750"/>
                <a:ext cx="115" cy="1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4" name="Oval 12"/>
              <p:cNvSpPr>
                <a:spLocks noChangeArrowheads="1"/>
              </p:cNvSpPr>
              <p:nvPr/>
            </p:nvSpPr>
            <p:spPr bwMode="auto">
              <a:xfrm>
                <a:off x="4976" y="764"/>
                <a:ext cx="115" cy="1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5" name="Oval 13"/>
              <p:cNvSpPr>
                <a:spLocks noChangeArrowheads="1"/>
              </p:cNvSpPr>
              <p:nvPr/>
            </p:nvSpPr>
            <p:spPr bwMode="auto">
              <a:xfrm>
                <a:off x="4469" y="249"/>
                <a:ext cx="115" cy="1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6" name="Oval 14"/>
              <p:cNvSpPr>
                <a:spLocks noChangeArrowheads="1"/>
              </p:cNvSpPr>
              <p:nvPr/>
            </p:nvSpPr>
            <p:spPr bwMode="auto">
              <a:xfrm>
                <a:off x="4540" y="378"/>
                <a:ext cx="115" cy="11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7" name="Oval 15"/>
              <p:cNvSpPr>
                <a:spLocks noChangeArrowheads="1"/>
              </p:cNvSpPr>
              <p:nvPr/>
            </p:nvSpPr>
            <p:spPr bwMode="auto">
              <a:xfrm>
                <a:off x="5087" y="240"/>
                <a:ext cx="115" cy="115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8" name="Oval 16"/>
              <p:cNvSpPr>
                <a:spLocks noChangeArrowheads="1"/>
              </p:cNvSpPr>
              <p:nvPr/>
            </p:nvSpPr>
            <p:spPr bwMode="auto">
              <a:xfrm>
                <a:off x="5034" y="386"/>
                <a:ext cx="115" cy="115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9" name="Oval 17"/>
              <p:cNvSpPr>
                <a:spLocks noChangeArrowheads="1"/>
              </p:cNvSpPr>
              <p:nvPr/>
            </p:nvSpPr>
            <p:spPr bwMode="auto">
              <a:xfrm>
                <a:off x="5271" y="786"/>
                <a:ext cx="115" cy="11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30" name="Oval 18"/>
              <p:cNvSpPr>
                <a:spLocks noChangeArrowheads="1"/>
              </p:cNvSpPr>
              <p:nvPr/>
            </p:nvSpPr>
            <p:spPr bwMode="auto">
              <a:xfrm>
                <a:off x="5386" y="786"/>
                <a:ext cx="115" cy="115"/>
              </a:xfrm>
              <a:prstGeom prst="ellipse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31" name="Oval 19"/>
              <p:cNvSpPr>
                <a:spLocks noChangeArrowheads="1"/>
              </p:cNvSpPr>
              <p:nvPr/>
            </p:nvSpPr>
            <p:spPr bwMode="auto">
              <a:xfrm>
                <a:off x="4763" y="765"/>
                <a:ext cx="115" cy="1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32" name="Oval 20"/>
              <p:cNvSpPr>
                <a:spLocks noChangeArrowheads="1"/>
              </p:cNvSpPr>
              <p:nvPr/>
            </p:nvSpPr>
            <p:spPr bwMode="auto">
              <a:xfrm>
                <a:off x="4694" y="761"/>
                <a:ext cx="115" cy="1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333" name="Text Box 21"/>
            <p:cNvSpPr txBox="1">
              <a:spLocks noChangeArrowheads="1"/>
            </p:cNvSpPr>
            <p:nvPr/>
          </p:nvSpPr>
          <p:spPr bwMode="auto">
            <a:xfrm>
              <a:off x="1707" y="3154"/>
              <a:ext cx="9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8 Gluons </a:t>
              </a:r>
            </a:p>
          </p:txBody>
        </p:sp>
        <p:sp>
          <p:nvSpPr>
            <p:cNvPr id="13446" name="Text Box 134"/>
            <p:cNvSpPr txBox="1">
              <a:spLocks noChangeArrowheads="1"/>
            </p:cNvSpPr>
            <p:nvPr/>
          </p:nvSpPr>
          <p:spPr bwMode="auto">
            <a:xfrm>
              <a:off x="238" y="2156"/>
              <a:ext cx="128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 Colors</a:t>
              </a:r>
            </a:p>
            <a:p>
              <a:r>
                <a:rPr lang="en-US"/>
                <a:t>3 Anti Colors</a:t>
              </a:r>
            </a:p>
          </p:txBody>
        </p:sp>
        <p:sp>
          <p:nvSpPr>
            <p:cNvPr id="13447" name="Text Box 135"/>
            <p:cNvSpPr txBox="1">
              <a:spLocks noChangeArrowheads="1"/>
            </p:cNvSpPr>
            <p:nvPr/>
          </p:nvSpPr>
          <p:spPr bwMode="auto">
            <a:xfrm>
              <a:off x="1725" y="2141"/>
              <a:ext cx="169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 color neutral</a:t>
              </a:r>
            </a:p>
            <a:p>
              <a:r>
                <a:rPr lang="en-US"/>
                <a:t>8 colored objects</a:t>
              </a:r>
            </a:p>
          </p:txBody>
        </p:sp>
        <p:sp>
          <p:nvSpPr>
            <p:cNvPr id="13448" name="AutoShape 136"/>
            <p:cNvSpPr>
              <a:spLocks/>
            </p:cNvSpPr>
            <p:nvPr/>
          </p:nvSpPr>
          <p:spPr bwMode="auto">
            <a:xfrm>
              <a:off x="1572" y="2181"/>
              <a:ext cx="56" cy="477"/>
            </a:xfrm>
            <a:prstGeom prst="rightBrace">
              <a:avLst>
                <a:gd name="adj1" fmla="val 70982"/>
                <a:gd name="adj2" fmla="val 50000"/>
              </a:avLst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49" name="Line 137"/>
            <p:cNvSpPr>
              <a:spLocks noChangeShapeType="1"/>
            </p:cNvSpPr>
            <p:nvPr/>
          </p:nvSpPr>
          <p:spPr bwMode="auto">
            <a:xfrm flipH="1">
              <a:off x="1407" y="2699"/>
              <a:ext cx="708" cy="329"/>
            </a:xfrm>
            <a:prstGeom prst="line">
              <a:avLst/>
            </a:prstGeom>
            <a:noFill/>
            <a:ln w="19050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549" name="Group 237"/>
          <p:cNvGrpSpPr>
            <a:grpSpLocks/>
          </p:cNvGrpSpPr>
          <p:nvPr/>
        </p:nvGrpSpPr>
        <p:grpSpPr bwMode="auto">
          <a:xfrm>
            <a:off x="4765675" y="960438"/>
            <a:ext cx="2036763" cy="1985962"/>
            <a:chOff x="3482" y="573"/>
            <a:chExt cx="1283" cy="1251"/>
          </a:xfrm>
        </p:grpSpPr>
        <p:grpSp>
          <p:nvGrpSpPr>
            <p:cNvPr id="13467" name="Group 155"/>
            <p:cNvGrpSpPr>
              <a:grpSpLocks/>
            </p:cNvGrpSpPr>
            <p:nvPr/>
          </p:nvGrpSpPr>
          <p:grpSpPr bwMode="auto">
            <a:xfrm rot="2235580">
              <a:off x="3496" y="936"/>
              <a:ext cx="747" cy="131"/>
              <a:chOff x="2480" y="3328"/>
              <a:chExt cx="747" cy="131"/>
            </a:xfrm>
          </p:grpSpPr>
          <p:grpSp>
            <p:nvGrpSpPr>
              <p:cNvPr id="13468" name="Group 156"/>
              <p:cNvGrpSpPr>
                <a:grpSpLocks/>
              </p:cNvGrpSpPr>
              <p:nvPr/>
            </p:nvGrpSpPr>
            <p:grpSpPr bwMode="auto">
              <a:xfrm>
                <a:off x="2480" y="3328"/>
                <a:ext cx="691" cy="123"/>
                <a:chOff x="480" y="2640"/>
                <a:chExt cx="691" cy="123"/>
              </a:xfrm>
            </p:grpSpPr>
            <p:sp>
              <p:nvSpPr>
                <p:cNvPr id="13469" name="Oval 157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0" name="Oval 158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1" name="Oval 159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2" name="Oval 160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3" name="Oval 161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4" name="Oval 162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475" name="Group 163"/>
              <p:cNvGrpSpPr>
                <a:grpSpLocks/>
              </p:cNvGrpSpPr>
              <p:nvPr/>
            </p:nvGrpSpPr>
            <p:grpSpPr bwMode="auto">
              <a:xfrm>
                <a:off x="2536" y="3336"/>
                <a:ext cx="691" cy="123"/>
                <a:chOff x="480" y="2640"/>
                <a:chExt cx="691" cy="123"/>
              </a:xfrm>
            </p:grpSpPr>
            <p:sp>
              <p:nvSpPr>
                <p:cNvPr id="13476" name="Oval 164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7" name="Oval 165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8" name="Oval 166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79" name="Oval 167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80" name="Oval 168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81" name="Oval 169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482" name="Group 170"/>
            <p:cNvGrpSpPr>
              <a:grpSpLocks/>
            </p:cNvGrpSpPr>
            <p:nvPr/>
          </p:nvGrpSpPr>
          <p:grpSpPr bwMode="auto">
            <a:xfrm rot="-3094771">
              <a:off x="3952" y="888"/>
              <a:ext cx="747" cy="123"/>
              <a:chOff x="768" y="2480"/>
              <a:chExt cx="747" cy="123"/>
            </a:xfrm>
          </p:grpSpPr>
          <p:grpSp>
            <p:nvGrpSpPr>
              <p:cNvPr id="13483" name="Group 171"/>
              <p:cNvGrpSpPr>
                <a:grpSpLocks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13484" name="Oval 172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85" name="Oval 173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86" name="Oval 174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87" name="Oval 175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88" name="Oval 176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89" name="Oval 177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490" name="Group 178"/>
              <p:cNvGrpSpPr>
                <a:grpSpLocks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13491" name="Oval 179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92" name="Oval 180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93" name="Oval 181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94" name="Oval 182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95" name="Oval 183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96" name="Oval 184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3497" name="Text Box 185"/>
            <p:cNvSpPr txBox="1">
              <a:spLocks noChangeArrowheads="1"/>
            </p:cNvSpPr>
            <p:nvPr/>
          </p:nvSpPr>
          <p:spPr bwMode="auto">
            <a:xfrm>
              <a:off x="3718" y="573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13498" name="Text Box 186"/>
            <p:cNvSpPr txBox="1">
              <a:spLocks noChangeArrowheads="1"/>
            </p:cNvSpPr>
            <p:nvPr/>
          </p:nvSpPr>
          <p:spPr bwMode="auto">
            <a:xfrm>
              <a:off x="4094" y="717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13500" name="Text Box 188"/>
            <p:cNvSpPr txBox="1">
              <a:spLocks noChangeArrowheads="1"/>
            </p:cNvSpPr>
            <p:nvPr/>
          </p:nvSpPr>
          <p:spPr bwMode="auto">
            <a:xfrm>
              <a:off x="4406" y="805"/>
              <a:ext cx="2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13502" name="Text Box 190"/>
            <p:cNvSpPr txBox="1">
              <a:spLocks noChangeArrowheads="1"/>
            </p:cNvSpPr>
            <p:nvPr/>
          </p:nvSpPr>
          <p:spPr bwMode="auto">
            <a:xfrm>
              <a:off x="3678" y="1029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13503" name="Line 191"/>
            <p:cNvSpPr>
              <a:spLocks noChangeShapeType="1"/>
            </p:cNvSpPr>
            <p:nvPr/>
          </p:nvSpPr>
          <p:spPr bwMode="auto">
            <a:xfrm rot="-3315409">
              <a:off x="3976" y="776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04" name="Line 192"/>
            <p:cNvSpPr>
              <a:spLocks noChangeShapeType="1"/>
            </p:cNvSpPr>
            <p:nvPr/>
          </p:nvSpPr>
          <p:spPr bwMode="auto">
            <a:xfrm rot="7593431">
              <a:off x="3664" y="944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05" name="Line 193"/>
            <p:cNvSpPr>
              <a:spLocks noChangeShapeType="1"/>
            </p:cNvSpPr>
            <p:nvPr/>
          </p:nvSpPr>
          <p:spPr bwMode="auto">
            <a:xfrm rot="-8452176">
              <a:off x="4304" y="59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06" name="Line 194"/>
            <p:cNvSpPr>
              <a:spLocks noChangeShapeType="1"/>
            </p:cNvSpPr>
            <p:nvPr/>
          </p:nvSpPr>
          <p:spPr bwMode="auto">
            <a:xfrm rot="2520652">
              <a:off x="4416" y="1016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539" name="Group 227"/>
            <p:cNvGrpSpPr>
              <a:grpSpLocks/>
            </p:cNvGrpSpPr>
            <p:nvPr/>
          </p:nvGrpSpPr>
          <p:grpSpPr bwMode="auto">
            <a:xfrm>
              <a:off x="3830" y="1081"/>
              <a:ext cx="157" cy="731"/>
              <a:chOff x="3854" y="1545"/>
              <a:chExt cx="157" cy="731"/>
            </a:xfrm>
          </p:grpSpPr>
          <p:grpSp>
            <p:nvGrpSpPr>
              <p:cNvPr id="13510" name="Group 198"/>
              <p:cNvGrpSpPr>
                <a:grpSpLocks/>
              </p:cNvGrpSpPr>
              <p:nvPr/>
            </p:nvGrpSpPr>
            <p:grpSpPr bwMode="auto">
              <a:xfrm rot="-3094771">
                <a:off x="3570" y="1869"/>
                <a:ext cx="691" cy="123"/>
                <a:chOff x="480" y="2640"/>
                <a:chExt cx="691" cy="123"/>
              </a:xfrm>
            </p:grpSpPr>
            <p:sp>
              <p:nvSpPr>
                <p:cNvPr id="13511" name="Oval 199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2" name="Oval 200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3" name="Oval 201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4" name="Oval 202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5" name="Oval 203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6" name="Oval 204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17" name="Group 205"/>
              <p:cNvGrpSpPr>
                <a:grpSpLocks/>
              </p:cNvGrpSpPr>
              <p:nvPr/>
            </p:nvGrpSpPr>
            <p:grpSpPr bwMode="auto">
              <a:xfrm rot="-3094771">
                <a:off x="3609" y="1832"/>
                <a:ext cx="690" cy="115"/>
                <a:chOff x="1574" y="2525"/>
                <a:chExt cx="690" cy="115"/>
              </a:xfrm>
            </p:grpSpPr>
            <p:sp>
              <p:nvSpPr>
                <p:cNvPr id="13518" name="Oval 206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9" name="Oval 207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0" name="Oval 208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1" name="Oval 209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2" name="Oval 210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3" name="Oval 211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544" name="Group 232"/>
            <p:cNvGrpSpPr>
              <a:grpSpLocks/>
            </p:cNvGrpSpPr>
            <p:nvPr/>
          </p:nvGrpSpPr>
          <p:grpSpPr bwMode="auto">
            <a:xfrm>
              <a:off x="4000" y="1311"/>
              <a:ext cx="730" cy="164"/>
              <a:chOff x="4552" y="2943"/>
              <a:chExt cx="730" cy="164"/>
            </a:xfrm>
          </p:grpSpPr>
          <p:grpSp>
            <p:nvGrpSpPr>
              <p:cNvPr id="13525" name="Group 213"/>
              <p:cNvGrpSpPr>
                <a:grpSpLocks/>
              </p:cNvGrpSpPr>
              <p:nvPr/>
            </p:nvGrpSpPr>
            <p:grpSpPr bwMode="auto">
              <a:xfrm rot="2235580">
                <a:off x="4552" y="2943"/>
                <a:ext cx="691" cy="123"/>
                <a:chOff x="480" y="2640"/>
                <a:chExt cx="691" cy="123"/>
              </a:xfrm>
            </p:grpSpPr>
            <p:sp>
              <p:nvSpPr>
                <p:cNvPr id="13526" name="Oval 214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7" name="Oval 215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8" name="Oval 216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9" name="Oval 217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0" name="Oval 218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1" name="Oval 219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2" name="Group 220"/>
              <p:cNvGrpSpPr>
                <a:grpSpLocks/>
              </p:cNvGrpSpPr>
              <p:nvPr/>
            </p:nvGrpSpPr>
            <p:grpSpPr bwMode="auto">
              <a:xfrm rot="2235580">
                <a:off x="4591" y="2984"/>
                <a:ext cx="691" cy="123"/>
                <a:chOff x="480" y="2640"/>
                <a:chExt cx="691" cy="123"/>
              </a:xfrm>
            </p:grpSpPr>
            <p:sp>
              <p:nvSpPr>
                <p:cNvPr id="13533" name="Oval 221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4" name="Oval 222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5" name="Oval 223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6" name="Oval 224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7" name="Oval 225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8" name="Oval 226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3540" name="Line 228"/>
            <p:cNvSpPr>
              <a:spLocks noChangeShapeType="1"/>
            </p:cNvSpPr>
            <p:nvPr/>
          </p:nvSpPr>
          <p:spPr bwMode="auto">
            <a:xfrm rot="-8452176">
              <a:off x="3760" y="1328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41" name="Rectangle 229"/>
            <p:cNvSpPr>
              <a:spLocks noChangeArrowheads="1"/>
            </p:cNvSpPr>
            <p:nvPr/>
          </p:nvSpPr>
          <p:spPr bwMode="auto">
            <a:xfrm>
              <a:off x="3482" y="1440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13542" name="Rectangle 230"/>
            <p:cNvSpPr>
              <a:spLocks noChangeArrowheads="1"/>
            </p:cNvSpPr>
            <p:nvPr/>
          </p:nvSpPr>
          <p:spPr bwMode="auto">
            <a:xfrm>
              <a:off x="3901" y="1440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13543" name="Line 231"/>
            <p:cNvSpPr>
              <a:spLocks noChangeShapeType="1"/>
            </p:cNvSpPr>
            <p:nvPr/>
          </p:nvSpPr>
          <p:spPr bwMode="auto">
            <a:xfrm rot="2520652">
              <a:off x="3856" y="167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45" name="Line 233"/>
            <p:cNvSpPr>
              <a:spLocks noChangeShapeType="1"/>
            </p:cNvSpPr>
            <p:nvPr/>
          </p:nvSpPr>
          <p:spPr bwMode="auto">
            <a:xfrm rot="-3315409">
              <a:off x="4688" y="1384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46" name="Rectangle 234"/>
            <p:cNvSpPr>
              <a:spLocks noChangeArrowheads="1"/>
            </p:cNvSpPr>
            <p:nvPr/>
          </p:nvSpPr>
          <p:spPr bwMode="auto">
            <a:xfrm>
              <a:off x="4429" y="1200"/>
              <a:ext cx="2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13547" name="Line 235"/>
            <p:cNvSpPr>
              <a:spLocks noChangeShapeType="1"/>
            </p:cNvSpPr>
            <p:nvPr/>
          </p:nvSpPr>
          <p:spPr bwMode="auto">
            <a:xfrm rot="7593431">
              <a:off x="4296" y="1424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48" name="Rectangle 236"/>
            <p:cNvSpPr>
              <a:spLocks noChangeArrowheads="1"/>
            </p:cNvSpPr>
            <p:nvPr/>
          </p:nvSpPr>
          <p:spPr bwMode="auto">
            <a:xfrm>
              <a:off x="4338" y="1512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</p:grpSp>
      <p:sp>
        <p:nvSpPr>
          <p:cNvPr id="13551" name="Text Box 239"/>
          <p:cNvSpPr txBox="1">
            <a:spLocks noChangeArrowheads="1"/>
          </p:cNvSpPr>
          <p:nvPr/>
        </p:nvSpPr>
        <p:spPr bwMode="auto">
          <a:xfrm>
            <a:off x="5076825" y="4618038"/>
            <a:ext cx="3810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66"/>
                </a:solidFill>
              </a:rPr>
              <a:t>self-interaction of gluons</a:t>
            </a:r>
          </a:p>
          <a:p>
            <a:r>
              <a:rPr lang="en-US">
                <a:solidFill>
                  <a:srgbClr val="CC0066"/>
                </a:solidFill>
              </a:rPr>
              <a:t>leads to both  interesting</a:t>
            </a:r>
          </a:p>
          <a:p>
            <a:r>
              <a:rPr lang="en-US">
                <a:solidFill>
                  <a:srgbClr val="CC0066"/>
                </a:solidFill>
              </a:rPr>
              <a:t>behavior of QCD, and its</a:t>
            </a:r>
          </a:p>
          <a:p>
            <a:r>
              <a:rPr lang="en-US">
                <a:solidFill>
                  <a:srgbClr val="CC0066"/>
                </a:solidFill>
              </a:rPr>
              <a:t>extreme complications.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9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pic>
        <p:nvPicPr>
          <p:cNvPr id="14339" name="Picture 3" descr="dzierbafig7.jpg                                                000266B6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5638800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04800" y="4953000"/>
            <a:ext cx="617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ED181E"/>
                </a:solidFill>
              </a:rPr>
              <a:t>C</a:t>
            </a:r>
            <a:r>
              <a:rPr lang="en-US" sz="1800" b="1">
                <a:solidFill>
                  <a:schemeClr val="accent2"/>
                </a:solidFill>
              </a:rPr>
              <a:t>o</a:t>
            </a:r>
            <a:r>
              <a:rPr lang="en-US" sz="1800" b="1">
                <a:solidFill>
                  <a:srgbClr val="FFE957"/>
                </a:solidFill>
              </a:rPr>
              <a:t>l</a:t>
            </a:r>
            <a:r>
              <a:rPr lang="en-US" sz="1800" b="1">
                <a:solidFill>
                  <a:schemeClr val="hlink"/>
                </a:solidFill>
              </a:rPr>
              <a:t>o</a:t>
            </a:r>
            <a:r>
              <a:rPr lang="en-US" sz="1800" b="1">
                <a:solidFill>
                  <a:srgbClr val="18605A"/>
                </a:solidFill>
              </a:rPr>
              <a:t>r</a:t>
            </a:r>
            <a:r>
              <a:rPr lang="en-US" sz="1800" b="1"/>
              <a:t> Field: Because of self interaction, confining flux tubes form between static  color charges</a:t>
            </a:r>
            <a:endParaRPr lang="en-US">
              <a:latin typeface="Times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066800" y="5791200"/>
            <a:ext cx="7426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chemeClr val="accent1"/>
                </a:solidFill>
              </a:rPr>
              <a:t>Notion of flux tubes comes about from model-independent</a:t>
            </a:r>
          </a:p>
          <a:p>
            <a:pPr eaLnBrk="0" hangingPunct="0"/>
            <a:r>
              <a:rPr lang="en-US" sz="1800" b="1">
                <a:solidFill>
                  <a:schemeClr val="accent1"/>
                </a:solidFill>
              </a:rPr>
              <a:t>general considerations</a:t>
            </a:r>
            <a:r>
              <a:rPr lang="en-US" sz="1800" b="1">
                <a:solidFill>
                  <a:schemeClr val="accent2"/>
                </a:solidFill>
              </a:rPr>
              <a:t>.</a:t>
            </a:r>
            <a:r>
              <a:rPr lang="en-US" sz="1800" b="1">
                <a:solidFill>
                  <a:srgbClr val="ED181E"/>
                </a:solidFill>
              </a:rPr>
              <a:t>  Idea originated with Nambu in the </a:t>
            </a:r>
            <a:r>
              <a:rPr lang="ja-JP" altLang="en-US" sz="1800" b="1">
                <a:solidFill>
                  <a:srgbClr val="ED181E"/>
                </a:solidFill>
                <a:latin typeface="Arial"/>
              </a:rPr>
              <a:t>‘</a:t>
            </a:r>
            <a:r>
              <a:rPr lang="en-US" sz="1800" b="1">
                <a:solidFill>
                  <a:srgbClr val="ED181E"/>
                </a:solidFill>
              </a:rPr>
              <a:t>70s </a:t>
            </a:r>
            <a:endParaRPr lang="en-US" sz="1800" b="1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153400" y="609600"/>
            <a:ext cx="3048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n-US" sz="100">
                <a:solidFill>
                  <a:schemeClr val="bg1"/>
                </a:solidFill>
              </a:rPr>
              <a:t>Flux Tubes</a:t>
            </a:r>
            <a:r>
              <a:rPr lang="en-US"/>
              <a:t> </a:t>
            </a: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20478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17212"/>
            <a:ext cx="50211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Flux Tubes and Confinement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3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48D3-D718-F947-94D7-621453767AE8}" type="slidenum">
              <a:rPr lang="en-US"/>
              <a:pPr/>
              <a:t>22</a:t>
            </a:fld>
            <a:endParaRPr 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3366CC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85800" y="9144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336699"/>
                </a:solidFill>
              </a:rPr>
              <a:t>quarks can never be isolated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336699"/>
                </a:solidFill>
              </a:rPr>
              <a:t>linearly rising potential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00CC"/>
                </a:solidFill>
              </a:rPr>
              <a:t>separation of quark from antiquark takes an infinite amount of energy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00CC"/>
                </a:solidFill>
              </a:rPr>
              <a:t>gluon flux breaks, new quark-antiquark pair produced</a:t>
            </a:r>
          </a:p>
        </p:txBody>
      </p:sp>
      <p:pic>
        <p:nvPicPr>
          <p:cNvPr id="28676" name="Picture 4" descr="string_bre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300" y="3568700"/>
            <a:ext cx="4378325" cy="2781300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3982" y="96302"/>
            <a:ext cx="4470400" cy="76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Quark Confinement</a:t>
            </a:r>
          </a:p>
        </p:txBody>
      </p:sp>
    </p:spTree>
    <p:extLst>
      <p:ext uri="{BB962C8B-B14F-4D97-AF65-F5344CB8AC3E}">
        <p14:creationId xmlns:p14="http://schemas.microsoft.com/office/powerpoint/2010/main" val="287672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 rot="2225759">
            <a:off x="320675" y="1401763"/>
            <a:ext cx="1981200" cy="1905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244475" y="639763"/>
            <a:ext cx="533400" cy="533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1997075" y="1935163"/>
            <a:ext cx="533400" cy="533400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295400" y="685800"/>
            <a:ext cx="2124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ground-state </a:t>
            </a:r>
          </a:p>
          <a:p>
            <a:r>
              <a:rPr lang="en-US">
                <a:solidFill>
                  <a:srgbClr val="800000"/>
                </a:solidFill>
              </a:rPr>
              <a:t>   flux-tube</a:t>
            </a:r>
          </a:p>
        </p:txBody>
      </p:sp>
      <p:sp>
        <p:nvSpPr>
          <p:cNvPr id="15369" name="Arc 9"/>
          <p:cNvSpPr>
            <a:spLocks/>
          </p:cNvSpPr>
          <p:nvPr/>
        </p:nvSpPr>
        <p:spPr bwMode="auto">
          <a:xfrm flipV="1">
            <a:off x="1006475" y="2773363"/>
            <a:ext cx="1219200" cy="1143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 rot="2225759">
            <a:off x="396875" y="2773363"/>
            <a:ext cx="1981200" cy="8001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244475" y="2239963"/>
            <a:ext cx="533400" cy="533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1997075" y="3535363"/>
            <a:ext cx="533400" cy="533400"/>
          </a:xfrm>
          <a:prstGeom prst="ellipse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Arc 13"/>
          <p:cNvSpPr>
            <a:spLocks/>
          </p:cNvSpPr>
          <p:nvPr/>
        </p:nvSpPr>
        <p:spPr bwMode="auto">
          <a:xfrm flipH="1">
            <a:off x="701675" y="2544763"/>
            <a:ext cx="1295400" cy="1219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2133600" y="3048000"/>
            <a:ext cx="2797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excited flux-tube </a:t>
            </a:r>
          </a:p>
        </p:txBody>
      </p:sp>
      <p:pic>
        <p:nvPicPr>
          <p:cNvPr id="15375" name="Picture 15" descr="E:\My Documents\Hall D\gifs\plotDe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648075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304800" y="4038600"/>
            <a:ext cx="45100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Gluonic Excitations provide an</a:t>
            </a:r>
          </a:p>
          <a:p>
            <a:r>
              <a:rPr lang="en-US">
                <a:solidFill>
                  <a:srgbClr val="660066"/>
                </a:solidFill>
              </a:rPr>
              <a:t>experimental measurement of </a:t>
            </a:r>
          </a:p>
          <a:p>
            <a:r>
              <a:rPr lang="en-US">
                <a:solidFill>
                  <a:srgbClr val="660066"/>
                </a:solidFill>
              </a:rPr>
              <a:t>the excited QCD potential.</a:t>
            </a:r>
            <a:r>
              <a:rPr lang="en-US"/>
              <a:t>  </a:t>
            </a: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365125" y="5380038"/>
            <a:ext cx="8023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Observations of exotic quantum number nonets are the</a:t>
            </a:r>
          </a:p>
          <a:p>
            <a:r>
              <a:rPr lang="en-US">
                <a:solidFill>
                  <a:srgbClr val="660066"/>
                </a:solidFill>
              </a:rPr>
              <a:t>best experimental signal of gluonic excitations.</a:t>
            </a:r>
          </a:p>
        </p:txBody>
      </p:sp>
      <p:sp>
        <p:nvSpPr>
          <p:cNvPr id="15378" name="Rectangle 18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505200" y="380999"/>
            <a:ext cx="3823228" cy="6244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The QCD </a:t>
            </a:r>
            <a:r>
              <a:rPr lang="en-US" sz="3200" b="1" dirty="0">
                <a:solidFill>
                  <a:srgbClr val="000090"/>
                </a:solidFill>
              </a:rPr>
              <a:t>Potential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0" name="Picture 29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6" y="1629031"/>
            <a:ext cx="8854440" cy="42849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08651" y="958058"/>
            <a:ext cx="316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Lattice QCD Predictions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126041"/>
            <a:ext cx="8544506" cy="1220612"/>
          </a:xfrm>
          <a:prstGeom prst="rect">
            <a:avLst/>
          </a:prstGeom>
          <a:noFill/>
          <a:ln w="2540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76111" y="2690328"/>
            <a:ext cx="338667" cy="508000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22400" y="2436328"/>
            <a:ext cx="338667" cy="508000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496734" y="2315592"/>
            <a:ext cx="338667" cy="508000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09925" y="4565884"/>
            <a:ext cx="487263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States with non-trivial glue in their wave function.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526866" y="1643300"/>
            <a:ext cx="1474840" cy="1703353"/>
          </a:xfrm>
          <a:prstGeom prst="round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6384491" cy="739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90"/>
                </a:solidFill>
              </a:rPr>
              <a:t>Spectroscopy and QCD   </a:t>
            </a:r>
            <a:endParaRPr lang="en-US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9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Map out the </a:t>
            </a:r>
            <a:r>
              <a:rPr lang="en-US" dirty="0" err="1" smtClean="0">
                <a:solidFill>
                  <a:srgbClr val="000090"/>
                </a:solidFill>
              </a:rPr>
              <a:t>Gluonic</a:t>
            </a:r>
            <a:r>
              <a:rPr lang="en-US" dirty="0" smtClean="0">
                <a:solidFill>
                  <a:srgbClr val="000090"/>
                </a:solidFill>
              </a:rPr>
              <a:t> Excitations of QCD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25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28600" y="2400857"/>
            <a:ext cx="8686800" cy="3816350"/>
            <a:chOff x="228600" y="2209800"/>
            <a:chExt cx="8686800" cy="3816350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>
              <a:alphaModFix amt="50000"/>
            </a:blip>
            <a:srcRect r="55385"/>
            <a:stretch>
              <a:fillRect/>
            </a:stretch>
          </p:blipFill>
          <p:spPr bwMode="auto">
            <a:xfrm>
              <a:off x="3054350" y="2209800"/>
              <a:ext cx="2614928" cy="3816350"/>
            </a:xfrm>
            <a:prstGeom prst="rect">
              <a:avLst/>
            </a:prstGeom>
            <a:noFill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alphaModFix amt="33000"/>
            </a:blip>
            <a:srcRect/>
            <a:stretch>
              <a:fillRect/>
            </a:stretch>
          </p:blipFill>
          <p:spPr bwMode="auto">
            <a:xfrm>
              <a:off x="228600" y="2209800"/>
              <a:ext cx="2541588" cy="259080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</p:spPr>
        </p:pic>
        <p:sp>
          <p:nvSpPr>
            <p:cNvPr id="10" name="Rectangle 9"/>
            <p:cNvSpPr/>
            <p:nvPr/>
          </p:nvSpPr>
          <p:spPr>
            <a:xfrm>
              <a:off x="914400" y="2362200"/>
              <a:ext cx="1447800" cy="358637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50800" dist="38100" dir="5400000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12 GeV electrons</a:t>
              </a:r>
              <a:endParaRPr lang="en-US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" y="4185207"/>
              <a:ext cx="11430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40% lin. Pol.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6559" y="3276600"/>
              <a:ext cx="8788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Uncollimated</a:t>
              </a:r>
              <a:endParaRPr 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87402" y="4120675"/>
              <a:ext cx="744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Collimated</a:t>
              </a:r>
              <a:endParaRPr 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346" y="3657600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Coherent Peak</a:t>
              </a:r>
              <a:endParaRPr lang="en-US" sz="10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381526" y="3903821"/>
              <a:ext cx="284947" cy="2813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37346" y="3124200"/>
              <a:ext cx="172254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 flipV="1">
              <a:off x="1887402" y="4366895"/>
              <a:ext cx="169998" cy="1231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362200" y="3679110"/>
              <a:ext cx="2362200" cy="70929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detector_noplug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3400" y="2418875"/>
              <a:ext cx="3302000" cy="3200400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5613400" y="4120675"/>
              <a:ext cx="1264922" cy="462993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>
              <a:off x="5669278" y="3522821"/>
              <a:ext cx="960122" cy="597854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413369" y="2438400"/>
              <a:ext cx="755661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GlueX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01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1" y="0"/>
            <a:ext cx="6053213" cy="6765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en-US" b="1" dirty="0"/>
              <a:t>Developing the </a:t>
            </a:r>
            <a:r>
              <a:rPr lang="en-US" b="1" dirty="0" smtClean="0"/>
              <a:t>Physics Case</a:t>
            </a:r>
            <a:endParaRPr lang="en-US" b="1" dirty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8691" y="537772"/>
            <a:ext cx="8856090" cy="600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July </a:t>
            </a:r>
            <a:r>
              <a:rPr lang="en-US" sz="2400" dirty="0" smtClean="0">
                <a:solidFill>
                  <a:srgbClr val="0000FF"/>
                </a:solidFill>
              </a:rPr>
              <a:t>1997 </a:t>
            </a:r>
            <a:r>
              <a:rPr lang="en-US" sz="2400" dirty="0">
                <a:solidFill>
                  <a:srgbClr val="0000FF"/>
                </a:solidFill>
              </a:rPr>
              <a:t>- Workshop at Indiana </a:t>
            </a:r>
            <a:r>
              <a:rPr lang="en-US" sz="2400" dirty="0" smtClean="0">
                <a:solidFill>
                  <a:srgbClr val="0000FF"/>
                </a:solidFill>
              </a:rPr>
              <a:t>University Community </a:t>
            </a:r>
            <a:r>
              <a:rPr lang="en-US" sz="2400" dirty="0">
                <a:solidFill>
                  <a:srgbClr val="0000FF"/>
                </a:solidFill>
              </a:rPr>
              <a:t>Interest</a:t>
            </a:r>
          </a:p>
          <a:p>
            <a:r>
              <a:rPr lang="en-US" sz="2400" dirty="0">
                <a:solidFill>
                  <a:srgbClr val="0000FF"/>
                </a:solidFill>
              </a:rPr>
              <a:t>November 1997  – Workshop at </a:t>
            </a:r>
            <a:r>
              <a:rPr lang="en-US" sz="2400" dirty="0" smtClean="0">
                <a:solidFill>
                  <a:srgbClr val="0000FF"/>
                </a:solidFill>
              </a:rPr>
              <a:t>NCSU Physics </a:t>
            </a:r>
            <a:r>
              <a:rPr lang="en-US" sz="2400" dirty="0">
                <a:solidFill>
                  <a:srgbClr val="0000FF"/>
                </a:solidFill>
              </a:rPr>
              <a:t>Interest and Feasibility</a:t>
            </a:r>
          </a:p>
          <a:p>
            <a:r>
              <a:rPr lang="en-US" sz="2400" dirty="0">
                <a:solidFill>
                  <a:srgbClr val="0000FF"/>
                </a:solidFill>
              </a:rPr>
              <a:t>March 1998 </a:t>
            </a:r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dirty="0">
                <a:solidFill>
                  <a:srgbClr val="0000FF"/>
                </a:solidFill>
              </a:rPr>
              <a:t>Workshop at Carnegie </a:t>
            </a:r>
            <a:r>
              <a:rPr lang="en-US" sz="2400" dirty="0" smtClean="0">
                <a:solidFill>
                  <a:srgbClr val="0000FF"/>
                </a:solidFill>
              </a:rPr>
              <a:t>Mellon Detector </a:t>
            </a:r>
            <a:r>
              <a:rPr lang="en-US" sz="2400" dirty="0">
                <a:solidFill>
                  <a:srgbClr val="0000FF"/>
                </a:solidFill>
              </a:rPr>
              <a:t>Designs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June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1998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Presentation to the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JLab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User</a:t>
            </a:r>
            <a:r>
              <a:rPr lang="ja-JP" altLang="en-US" sz="24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’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 Group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September </a:t>
            </a:r>
            <a:r>
              <a:rPr lang="en-US" sz="2400" dirty="0">
                <a:solidFill>
                  <a:srgbClr val="0000FF"/>
                </a:solidFill>
              </a:rPr>
              <a:t>1998 – Workshop at Florida State Physics and Detectors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January 1999 Hall </a:t>
            </a:r>
            <a:r>
              <a:rPr lang="en-US" sz="2400" dirty="0">
                <a:solidFill>
                  <a:srgbClr val="0000FF"/>
                </a:solidFill>
              </a:rPr>
              <a:t>D Preliminary Design Report 170 </a:t>
            </a:r>
            <a:r>
              <a:rPr lang="en-US" sz="2400" dirty="0" smtClean="0">
                <a:solidFill>
                  <a:srgbClr val="0000FF"/>
                </a:solidFill>
              </a:rPr>
              <a:t>pages</a:t>
            </a:r>
          </a:p>
          <a:p>
            <a:r>
              <a:rPr lang="en-US" sz="2400" dirty="0" smtClean="0">
                <a:solidFill>
                  <a:srgbClr val="E46C0A"/>
                </a:solidFill>
              </a:rPr>
              <a:t>January 1999 Jefferson Lab Program Committee</a:t>
            </a:r>
            <a:endParaRPr lang="en-US" sz="2400" b="1" dirty="0" smtClean="0">
              <a:solidFill>
                <a:srgbClr val="E46C0A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March 1999 – Workshop at RPI, Collaboration formed.</a:t>
            </a:r>
            <a:r>
              <a:rPr lang="en-US" sz="2400" dirty="0" smtClean="0">
                <a:solidFill>
                  <a:srgbClr val="008000"/>
                </a:solidFill>
              </a:rPr>
              <a:t>(*)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August 1999 – Design Report Version 2</a:t>
            </a:r>
          </a:p>
          <a:p>
            <a:r>
              <a:rPr lang="en-US" sz="2400" dirty="0" smtClean="0">
                <a:solidFill>
                  <a:srgbClr val="E46C0A"/>
                </a:solidFill>
              </a:rPr>
              <a:t>December 1999 – External Review of the project – very positive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March 2000 – Meet with DOE and NSF in DC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September 2000 – Article in American Scientist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October 2000 – APS DNP Meeting.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December 2000 – NSAC Town meeting</a:t>
            </a:r>
            <a:endParaRPr lang="en-US" sz="2400" dirty="0" smtClean="0">
              <a:solidFill>
                <a:srgbClr val="984807"/>
              </a:solidFill>
            </a:endParaRPr>
          </a:p>
          <a:p>
            <a:r>
              <a:rPr lang="en-US" sz="2400" b="1" dirty="0" smtClean="0">
                <a:solidFill>
                  <a:srgbClr val="984807"/>
                </a:solidFill>
              </a:rPr>
              <a:t>April 2001 – NSAC Long-range Planning Meeting.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5011" y="6167477"/>
            <a:ext cx="33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* I become Deputy Spokesperson.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6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64675" y="108080"/>
            <a:ext cx="5837027" cy="6754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</a:t>
            </a:r>
            <a:r>
              <a:rPr lang="en-US" dirty="0" smtClean="0"/>
              <a:t>he Critical Decision Process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619" y="797088"/>
            <a:ext cx="848750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 project management system put in place to define the project and schedule of a large project and to make sure that it completes on time and on budget.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``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CDi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’’ means Critical Decision `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`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”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									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CD0</a:t>
            </a:r>
            <a:r>
              <a:rPr lang="en-US" sz="2400" dirty="0">
                <a:solidFill>
                  <a:srgbClr val="0000FF"/>
                </a:solidFill>
              </a:rPr>
              <a:t> Develop the conceptual design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CD1</a:t>
            </a:r>
            <a:r>
              <a:rPr lang="en-US" sz="2400" dirty="0" smtClean="0">
                <a:solidFill>
                  <a:srgbClr val="0000FF"/>
                </a:solidFill>
              </a:rPr>
              <a:t> Perform needed R&amp;D to establish costs.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CD2</a:t>
            </a:r>
            <a:r>
              <a:rPr lang="en-US" sz="2400" dirty="0" smtClean="0">
                <a:solidFill>
                  <a:srgbClr val="0000FF"/>
                </a:solidFill>
              </a:rPr>
              <a:t> Project engineering and develop baseline cost and schedule.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CD3</a:t>
            </a:r>
            <a:r>
              <a:rPr lang="en-US" sz="2400" dirty="0" smtClean="0">
                <a:solidFill>
                  <a:srgbClr val="0000FF"/>
                </a:solidFill>
              </a:rPr>
              <a:t> Start of construction.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CD4</a:t>
            </a:r>
            <a:r>
              <a:rPr lang="en-US" sz="2400" dirty="0" smtClean="0">
                <a:solidFill>
                  <a:srgbClr val="0000FF"/>
                </a:solidFill>
              </a:rPr>
              <a:t> Start of operations (project complete).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2619" y="4318332"/>
            <a:ext cx="8609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February 2002 </a:t>
            </a:r>
            <a:r>
              <a:rPr lang="en-US" sz="2400" dirty="0">
                <a:solidFill>
                  <a:srgbClr val="0000FF"/>
                </a:solidFill>
              </a:rPr>
              <a:t>– NSAC </a:t>
            </a:r>
            <a:r>
              <a:rPr lang="en-US" sz="2400" dirty="0" smtClean="0">
                <a:solidFill>
                  <a:srgbClr val="0000FF"/>
                </a:solidFill>
              </a:rPr>
              <a:t>Long Range Plan is Approved.</a:t>
            </a:r>
            <a:endParaRPr lang="en-US" sz="2400" dirty="0">
              <a:solidFill>
                <a:srgbClr val="984807"/>
              </a:solidFill>
            </a:endParaRPr>
          </a:p>
          <a:p>
            <a:r>
              <a:rPr lang="en-US" sz="2400" b="1" dirty="0">
                <a:solidFill>
                  <a:srgbClr val="984807"/>
                </a:solidFill>
              </a:rPr>
              <a:t>April </a:t>
            </a:r>
            <a:r>
              <a:rPr lang="en-US" sz="2400" b="1" dirty="0" smtClean="0">
                <a:solidFill>
                  <a:srgbClr val="984807"/>
                </a:solidFill>
              </a:rPr>
              <a:t>2004        </a:t>
            </a:r>
            <a:r>
              <a:rPr lang="en-US" sz="2400" b="1" dirty="0">
                <a:solidFill>
                  <a:srgbClr val="984807"/>
                </a:solidFill>
              </a:rPr>
              <a:t>– </a:t>
            </a:r>
            <a:r>
              <a:rPr lang="en-US" sz="2400" b="1" dirty="0" smtClean="0">
                <a:solidFill>
                  <a:srgbClr val="984807"/>
                </a:solidFill>
              </a:rPr>
              <a:t>DOE Awards CD0 to the project.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October 2004  -  External Detector Review for GlueX.</a:t>
            </a:r>
          </a:p>
          <a:p>
            <a:r>
              <a:rPr lang="en-US" sz="2400" dirty="0" smtClean="0">
                <a:solidFill>
                  <a:srgbClr val="984807"/>
                </a:solidFill>
              </a:rPr>
              <a:t>2005 – Project reviews start in earnest.</a:t>
            </a:r>
            <a:endParaRPr lang="en-US" sz="2400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1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64675" y="108080"/>
            <a:ext cx="5837027" cy="6754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Budgets Get Tight!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2619" y="783578"/>
            <a:ext cx="86091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January 2005 </a:t>
            </a:r>
            <a:r>
              <a:rPr lang="en-US" sz="2400" dirty="0">
                <a:solidFill>
                  <a:srgbClr val="0000FF"/>
                </a:solidFill>
              </a:rPr>
              <a:t>– NSAC </a:t>
            </a:r>
            <a:r>
              <a:rPr lang="en-US" sz="2400" dirty="0" smtClean="0">
                <a:solidFill>
                  <a:srgbClr val="0000FF"/>
                </a:solidFill>
              </a:rPr>
              <a:t>asked for guidance under tight-budget scenarios.</a:t>
            </a:r>
            <a:endParaRPr lang="en-US" sz="2400" dirty="0">
              <a:solidFill>
                <a:srgbClr val="984807"/>
              </a:solidFill>
            </a:endParaRPr>
          </a:p>
          <a:p>
            <a:r>
              <a:rPr lang="en-US" sz="2400" dirty="0" smtClean="0">
                <a:solidFill>
                  <a:srgbClr val="984807"/>
                </a:solidFill>
              </a:rPr>
              <a:t>June 2005 – NSAC, by a slim margin, says operate RHIC and shutdown Jefferson Lab if money is tight.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January 2006 – Rising </a:t>
            </a:r>
            <a:r>
              <a:rPr lang="en-US" sz="2400" dirty="0" smtClean="0">
                <a:solidFill>
                  <a:srgbClr val="0000FF"/>
                </a:solidFill>
              </a:rPr>
              <a:t>Above </a:t>
            </a:r>
            <a:r>
              <a:rPr lang="en-US" sz="2400" dirty="0">
                <a:solidFill>
                  <a:srgbClr val="0000FF"/>
                </a:solidFill>
              </a:rPr>
              <a:t>T</a:t>
            </a:r>
            <a:r>
              <a:rPr lang="en-US" sz="2400" dirty="0" smtClean="0">
                <a:solidFill>
                  <a:srgbClr val="0000FF"/>
                </a:solidFill>
              </a:rPr>
              <a:t>he </a:t>
            </a:r>
            <a:r>
              <a:rPr lang="en-US" sz="2400" dirty="0">
                <a:solidFill>
                  <a:srgbClr val="0000FF"/>
                </a:solidFill>
              </a:rPr>
              <a:t>G</a:t>
            </a:r>
            <a:r>
              <a:rPr lang="en-US" sz="2400" dirty="0" smtClean="0">
                <a:solidFill>
                  <a:srgbClr val="0000FF"/>
                </a:solidFill>
              </a:rPr>
              <a:t>athering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Storm report. Budgets improve.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February 2006 – CD1 awarded to the project.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March </a:t>
            </a:r>
            <a:r>
              <a:rPr lang="en-US" sz="2400" dirty="0">
                <a:solidFill>
                  <a:srgbClr val="0000FF"/>
                </a:solidFill>
              </a:rPr>
              <a:t>2007 – Drift Chamber Review 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October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2007 – I was elected spokesperson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November 2007 – CD2 awarded to the project.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898650"/>
            <a:ext cx="2857500" cy="4457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2696" y="4808248"/>
            <a:ext cx="56571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Now the fun starts! The </a:t>
            </a:r>
            <a:r>
              <a:rPr lang="en-US" sz="2400" dirty="0" smtClean="0">
                <a:solidFill>
                  <a:srgbClr val="000090"/>
                </a:solidFill>
              </a:rPr>
              <a:t>purpose of CD2 is to establish the actual budget and schedule for the project, and everything is reviewed.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It also involves final R&amp;D on the project.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8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9162" y="1924052"/>
            <a:ext cx="85922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February 2008 -  FDC </a:t>
            </a:r>
            <a:r>
              <a:rPr lang="en-US" sz="2400" dirty="0">
                <a:solidFill>
                  <a:srgbClr val="0000FF"/>
                </a:solidFill>
              </a:rPr>
              <a:t>technology </a:t>
            </a:r>
            <a:r>
              <a:rPr lang="en-US" sz="2400" dirty="0" smtClean="0">
                <a:solidFill>
                  <a:srgbClr val="0000FF"/>
                </a:solidFill>
              </a:rPr>
              <a:t>Review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February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2008 -Calorimeter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Design R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eview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March </a:t>
            </a:r>
            <a:r>
              <a:rPr lang="en-US" sz="2400" dirty="0" smtClean="0">
                <a:solidFill>
                  <a:srgbClr val="0000FF"/>
                </a:solidFill>
              </a:rPr>
              <a:t>2008 - Tracking </a:t>
            </a:r>
            <a:r>
              <a:rPr lang="en-US" sz="2400" dirty="0">
                <a:solidFill>
                  <a:srgbClr val="0000FF"/>
                </a:solidFill>
              </a:rPr>
              <a:t>and PID Final Design </a:t>
            </a:r>
            <a:r>
              <a:rPr lang="en-US" sz="2400" dirty="0" smtClean="0">
                <a:solidFill>
                  <a:srgbClr val="0000FF"/>
                </a:solidFill>
              </a:rPr>
              <a:t>Review 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May 2008 - System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and Infrastructure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Design Review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July </a:t>
            </a:r>
            <a:r>
              <a:rPr lang="en-US" sz="2400" dirty="0">
                <a:solidFill>
                  <a:srgbClr val="0000FF"/>
                </a:solidFill>
              </a:rPr>
              <a:t>2008 </a:t>
            </a:r>
            <a:r>
              <a:rPr lang="en-US" sz="2400" dirty="0" smtClean="0">
                <a:solidFill>
                  <a:srgbClr val="0000FF"/>
                </a:solidFill>
              </a:rPr>
              <a:t>- IPR </a:t>
            </a:r>
            <a:r>
              <a:rPr lang="en-US" sz="2400" dirty="0">
                <a:solidFill>
                  <a:srgbClr val="0000FF"/>
                </a:solidFill>
              </a:rPr>
              <a:t>Lehmann </a:t>
            </a:r>
            <a:r>
              <a:rPr lang="en-US" sz="2400" dirty="0" smtClean="0">
                <a:solidFill>
                  <a:srgbClr val="0000FF"/>
                </a:solidFill>
              </a:rPr>
              <a:t>Review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984807"/>
                </a:solidFill>
              </a:rPr>
              <a:t>November - 2008 </a:t>
            </a:r>
            <a:r>
              <a:rPr lang="en-US" sz="2400" dirty="0" err="1" smtClean="0">
                <a:solidFill>
                  <a:srgbClr val="984807"/>
                </a:solidFill>
              </a:rPr>
              <a:t>Beamline</a:t>
            </a:r>
            <a:r>
              <a:rPr lang="en-US" sz="2400" dirty="0" smtClean="0">
                <a:solidFill>
                  <a:srgbClr val="984807"/>
                </a:solidFill>
              </a:rPr>
              <a:t> </a:t>
            </a:r>
            <a:r>
              <a:rPr lang="en-US" sz="2400" dirty="0">
                <a:solidFill>
                  <a:srgbClr val="984807"/>
                </a:solidFill>
              </a:rPr>
              <a:t>and Tagger </a:t>
            </a:r>
            <a:r>
              <a:rPr lang="en-US" sz="2400" dirty="0" smtClean="0">
                <a:solidFill>
                  <a:srgbClr val="984807"/>
                </a:solidFill>
              </a:rPr>
              <a:t>Review.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February - 2009 - </a:t>
            </a:r>
            <a:r>
              <a:rPr lang="en-US" sz="2400" dirty="0">
                <a:solidFill>
                  <a:srgbClr val="0000FF"/>
                </a:solidFill>
              </a:rPr>
              <a:t>Installation Review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984807"/>
                </a:solidFill>
              </a:rPr>
              <a:t>July </a:t>
            </a:r>
            <a:r>
              <a:rPr lang="en-US" sz="2400" dirty="0" smtClean="0">
                <a:solidFill>
                  <a:srgbClr val="984807"/>
                </a:solidFill>
              </a:rPr>
              <a:t>2009 - Tagger </a:t>
            </a:r>
            <a:r>
              <a:rPr lang="en-US" sz="2400" dirty="0">
                <a:solidFill>
                  <a:srgbClr val="984807"/>
                </a:solidFill>
              </a:rPr>
              <a:t>Magnet Design Review </a:t>
            </a:r>
            <a:endParaRPr lang="en-US" sz="2400" dirty="0" smtClean="0">
              <a:solidFill>
                <a:srgbClr val="984807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July 2009 - BCAL </a:t>
            </a:r>
            <a:r>
              <a:rPr lang="en-US" sz="2400" dirty="0">
                <a:solidFill>
                  <a:srgbClr val="0000FF"/>
                </a:solidFill>
              </a:rPr>
              <a:t>Readout Review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984807"/>
                </a:solidFill>
              </a:rPr>
              <a:t>November 2009 - Solenoid </a:t>
            </a:r>
            <a:r>
              <a:rPr lang="en-US" sz="2400" dirty="0">
                <a:solidFill>
                  <a:srgbClr val="984807"/>
                </a:solidFill>
              </a:rPr>
              <a:t>Magnet Internal </a:t>
            </a:r>
            <a:r>
              <a:rPr lang="en-US" sz="2400" dirty="0" smtClean="0">
                <a:solidFill>
                  <a:srgbClr val="984807"/>
                </a:solidFill>
              </a:rPr>
              <a:t>Review</a:t>
            </a:r>
            <a:endParaRPr lang="en-US" sz="2400" dirty="0">
              <a:solidFill>
                <a:srgbClr val="98480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162" y="175630"/>
            <a:ext cx="28963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+mj-lt"/>
              </a:rPr>
              <a:t>Project Reviews</a:t>
            </a:r>
            <a:endParaRPr lang="en-US" sz="32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62" y="723724"/>
            <a:ext cx="88501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2-3 day long review with external reviewers. Prepare detailed written documentation and presentations. Practice presentations and respond to recommendations of the review committee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62" y="5858766"/>
            <a:ext cx="7536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6600"/>
                </a:solidFill>
              </a:rPr>
              <a:t>If you can get through this, you can get through anything!</a:t>
            </a:r>
            <a:endParaRPr lang="en-US" sz="2400" b="1" u="sng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6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Who and how?</a:t>
            </a:r>
          </a:p>
          <a:p>
            <a:r>
              <a:rPr lang="en-US" sz="2800" dirty="0" smtClean="0"/>
              <a:t>Focus in on Nuclear Physics.</a:t>
            </a:r>
          </a:p>
          <a:p>
            <a:r>
              <a:rPr lang="en-US" sz="2800" dirty="0" smtClean="0"/>
              <a:t>What does Jefferson Lab do?</a:t>
            </a:r>
          </a:p>
          <a:p>
            <a:r>
              <a:rPr lang="en-US" sz="2800" dirty="0"/>
              <a:t>The Jefferson Lab 12-GeV Upgrade.</a:t>
            </a:r>
          </a:p>
          <a:p>
            <a:r>
              <a:rPr lang="en-US" sz="2800" dirty="0" smtClean="0"/>
              <a:t>The GlueX Experiment</a:t>
            </a:r>
          </a:p>
          <a:p>
            <a:r>
              <a:rPr lang="en-US" sz="2800" dirty="0" smtClean="0"/>
              <a:t>The role of CMU</a:t>
            </a:r>
          </a:p>
          <a:p>
            <a:r>
              <a:rPr lang="en-US" sz="2800" dirty="0" smtClean="0"/>
              <a:t>Going forward.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9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3668" y="2238674"/>
            <a:ext cx="4153421" cy="277713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5002858" y="3759398"/>
            <a:ext cx="206466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Hall-D Groundbreaking</a:t>
            </a:r>
            <a:r>
              <a:rPr lang="en-US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457" y="903139"/>
            <a:ext cx="87426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September 2008 - CD3 Awarded to the project( 320 million dollars). 12-GeV Upgrade with CD4 in fall of 2015.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April 2009 - Construction of Hall-D broke ground. </a:t>
            </a:r>
          </a:p>
          <a:p>
            <a:endParaRPr lang="en-US" sz="2000" dirty="0" smtClean="0">
              <a:solidFill>
                <a:srgbClr val="660066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2018631" y="-639762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 in Hall-D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4457" y="164060"/>
            <a:ext cx="373050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+mj-lt"/>
              </a:rPr>
              <a:t>Start of Construction</a:t>
            </a:r>
            <a:endParaRPr lang="en-US" sz="32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458" y="2105230"/>
            <a:ext cx="458921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February 2010 – CMU Contract for the construction of the Central Drift Chamber Awarded!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Picture 3" descr="cleanroom_0401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8" y="3305558"/>
            <a:ext cx="4169664" cy="3127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3435" y="5232833"/>
            <a:ext cx="4423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In spring of 2009, we built a class-2000 cleanroom in Wean.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Big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17" y="688920"/>
            <a:ext cx="5238750" cy="3267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604" y="121590"/>
            <a:ext cx="45057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+mj-lt"/>
              </a:rPr>
              <a:t>Now you have to build it!</a:t>
            </a:r>
            <a:endParaRPr lang="en-US" sz="32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151" y="706366"/>
            <a:ext cx="383429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Athens University, Arizona State University, Carlton University, Carnegie Mellon University, </a:t>
            </a:r>
          </a:p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Catholic University, Christopher Newport University, University of Connecticut, Florida </a:t>
            </a:r>
          </a:p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International University, Florida State University, University of Glasgow, Indiana University, Jefferson Lab, University of Massachusetts Amherst, Massachusetts Institute of Technology, MEPHI, University of North Carolina A&amp;T, University of North Carolina Wilmington, Northwestern, Old Dominion University, Oxford University, University of Pittsburgh, University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T`ecnica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Federico Santa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Mari’a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University of Regina.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9444" y="4938029"/>
            <a:ext cx="468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It takes a lot of people in a lot of institutions to make this happen!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3825" y="3955995"/>
            <a:ext cx="922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CMU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107121" y="2404775"/>
            <a:ext cx="1013373" cy="15512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1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4572" cy="5629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a Spokesperson Do?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71" y="1231318"/>
            <a:ext cx="8141589" cy="5388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3308" y="5067015"/>
            <a:ext cx="621726" cy="2778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53308" y="4055192"/>
            <a:ext cx="621726" cy="2778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53308" y="6323533"/>
            <a:ext cx="621726" cy="2778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57557" y="4333018"/>
            <a:ext cx="317477" cy="4561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43102" y="5754965"/>
            <a:ext cx="621725" cy="1190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80047" y="6489163"/>
            <a:ext cx="621725" cy="1190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4652" y="2851281"/>
            <a:ext cx="621725" cy="1190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32646" y="2851281"/>
            <a:ext cx="621725" cy="1190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1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251281" y="90901"/>
            <a:ext cx="4641439" cy="41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GANT Charts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chart1.png"/>
          <p:cNvPicPr>
            <a:picLocks noChangeAspect="1"/>
          </p:cNvPicPr>
          <p:nvPr/>
        </p:nvPicPr>
        <p:blipFill>
          <a:blip r:embed="rId2">
            <a:alphaModFix amt="92000"/>
            <a:lum bright="19000"/>
          </a:blip>
          <a:stretch>
            <a:fillRect/>
          </a:stretch>
        </p:blipFill>
        <p:spPr>
          <a:xfrm>
            <a:off x="1276126" y="1636215"/>
            <a:ext cx="4853950" cy="3675926"/>
          </a:xfrm>
          <a:prstGeom prst="rect">
            <a:avLst/>
          </a:prstGeom>
        </p:spPr>
      </p:pic>
      <p:pic>
        <p:nvPicPr>
          <p:cNvPr id="12" name="Picture 11" descr="chart2.png"/>
          <p:cNvPicPr>
            <a:picLocks noChangeAspect="1"/>
          </p:cNvPicPr>
          <p:nvPr/>
        </p:nvPicPr>
        <p:blipFill>
          <a:blip r:embed="rId3">
            <a:lum bright="20000"/>
          </a:blip>
          <a:srcRect r="21985"/>
          <a:stretch>
            <a:fillRect/>
          </a:stretch>
        </p:blipFill>
        <p:spPr>
          <a:xfrm>
            <a:off x="6130077" y="1623515"/>
            <a:ext cx="1552054" cy="3685032"/>
          </a:xfrm>
          <a:prstGeom prst="rect">
            <a:avLst/>
          </a:prstGeom>
        </p:spPr>
      </p:pic>
      <p:pic>
        <p:nvPicPr>
          <p:cNvPr id="9" name="Picture 8" descr="chart3.png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1276125" y="5308225"/>
            <a:ext cx="4837176" cy="1548638"/>
          </a:xfrm>
          <a:prstGeom prst="rect">
            <a:avLst/>
          </a:prstGeom>
        </p:spPr>
      </p:pic>
      <p:pic>
        <p:nvPicPr>
          <p:cNvPr id="15" name="Picture 14" descr="chart4.png"/>
          <p:cNvPicPr>
            <a:picLocks noChangeAspect="1"/>
          </p:cNvPicPr>
          <p:nvPr/>
        </p:nvPicPr>
        <p:blipFill>
          <a:blip r:embed="rId5">
            <a:lum bright="20000"/>
          </a:blip>
          <a:srcRect t="12544" r="21736"/>
          <a:stretch>
            <a:fillRect/>
          </a:stretch>
        </p:blipFill>
        <p:spPr>
          <a:xfrm>
            <a:off x="6121609" y="5308777"/>
            <a:ext cx="1563670" cy="1547713"/>
          </a:xfrm>
          <a:prstGeom prst="rect">
            <a:avLst/>
          </a:prstGeom>
        </p:spPr>
      </p:pic>
      <p:sp useBgFill="1">
        <p:nvSpPr>
          <p:cNvPr id="16" name="TextBox 15"/>
          <p:cNvSpPr txBox="1"/>
          <p:nvPr/>
        </p:nvSpPr>
        <p:spPr>
          <a:xfrm>
            <a:off x="1609496" y="1525488"/>
            <a:ext cx="624756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2010                                 2011                               2012                                2013                   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68950" y="2990411"/>
            <a:ext cx="1865427" cy="4510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1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Straw prep and insertion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023301" y="4723224"/>
            <a:ext cx="956733" cy="4510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1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Stringing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031765" y="5671489"/>
            <a:ext cx="939802" cy="451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1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Electrical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1340805" y="4083990"/>
            <a:ext cx="321732" cy="451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rIns="0" rtlCol="0" anchor="ctr" anchorCtr="1">
            <a:noAutofit/>
          </a:bodyPr>
          <a:lstStyle/>
          <a:p>
            <a:r>
              <a:rPr lang="en-US" sz="1000" dirty="0" smtClean="0">
                <a:solidFill>
                  <a:schemeClr val="accent1"/>
                </a:solidFill>
              </a:rPr>
              <a:t>Gas lines</a:t>
            </a:r>
          </a:p>
          <a:p>
            <a:r>
              <a:rPr lang="en-US" sz="1000" dirty="0" smtClean="0">
                <a:solidFill>
                  <a:schemeClr val="accent1"/>
                </a:solidFill>
              </a:rPr>
              <a:t>Shell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1300375" y="6348823"/>
            <a:ext cx="414862" cy="4510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rIns="0" rtlCol="0" anchor="ctr" anchorCtr="1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Tests</a:t>
            </a:r>
          </a:p>
        </p:txBody>
      </p:sp>
      <p:sp>
        <p:nvSpPr>
          <p:cNvPr id="30" name="Left Arrow 29"/>
          <p:cNvSpPr/>
          <p:nvPr/>
        </p:nvSpPr>
        <p:spPr>
          <a:xfrm flipV="1">
            <a:off x="3702075" y="2200406"/>
            <a:ext cx="365760" cy="13179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85800" y="678580"/>
            <a:ext cx="7772400" cy="91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Construction progress		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" name="Picture 35"/>
          <p:cNvPicPr>
            <a:picLocks/>
          </p:cNvPicPr>
          <p:nvPr/>
        </p:nvPicPr>
        <p:blipFill>
          <a:blip r:embed="rId6">
            <a:alphaModFix/>
            <a:lum/>
          </a:blip>
          <a:srcRect/>
          <a:stretch>
            <a:fillRect/>
          </a:stretch>
        </p:blipFill>
        <p:spPr>
          <a:xfrm>
            <a:off x="2891849" y="3120739"/>
            <a:ext cx="3730760" cy="3730752"/>
          </a:xfrm>
          <a:prstGeom prst="rect">
            <a:avLst/>
          </a:prstGeom>
        </p:spPr>
      </p:pic>
      <p:sp>
        <p:nvSpPr>
          <p:cNvPr id="40" name="Left Arrow 39"/>
          <p:cNvSpPr/>
          <p:nvPr/>
        </p:nvSpPr>
        <p:spPr>
          <a:xfrm rot="10800000" flipV="1">
            <a:off x="4375699" y="6301035"/>
            <a:ext cx="365760" cy="13179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-Shape 40"/>
          <p:cNvSpPr/>
          <p:nvPr/>
        </p:nvSpPr>
        <p:spPr>
          <a:xfrm rot="10800000">
            <a:off x="4067149" y="2022003"/>
            <a:ext cx="3618129" cy="4759790"/>
          </a:xfrm>
          <a:prstGeom prst="corner">
            <a:avLst>
              <a:gd name="adj1" fmla="val 30343"/>
              <a:gd name="adj2" fmla="val 29407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733345" y="3120739"/>
            <a:ext cx="1158504" cy="37307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583679" y="6528456"/>
            <a:ext cx="854574" cy="451081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Delivery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2473" y="3904366"/>
            <a:ext cx="1621707" cy="451081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All straws installed</a:t>
            </a:r>
          </a:p>
        </p:txBody>
      </p:sp>
      <p:sp>
        <p:nvSpPr>
          <p:cNvPr id="38" name="Left Arrow 37"/>
          <p:cNvSpPr/>
          <p:nvPr/>
        </p:nvSpPr>
        <p:spPr>
          <a:xfrm flipV="1">
            <a:off x="5361940" y="4082768"/>
            <a:ext cx="365760" cy="13179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330475" y="6115989"/>
            <a:ext cx="2093850" cy="451081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Stringing and hookup finished</a:t>
            </a:r>
          </a:p>
        </p:txBody>
      </p:sp>
      <p:sp>
        <p:nvSpPr>
          <p:cNvPr id="45" name="Left Arrow 44"/>
          <p:cNvSpPr/>
          <p:nvPr/>
        </p:nvSpPr>
        <p:spPr>
          <a:xfrm flipV="1">
            <a:off x="7300230" y="6715897"/>
            <a:ext cx="365760" cy="13179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911076" y="2022003"/>
            <a:ext cx="854574" cy="451081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Review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8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288"/>
            <a:ext cx="9144000" cy="6288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115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In Construction</a:t>
            </a:r>
            <a:endParaRPr lang="en-US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8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ck_al_parts_9_apr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9664" cy="3127248"/>
          </a:xfrm>
          <a:prstGeom prst="rect">
            <a:avLst/>
          </a:prstGeom>
        </p:spPr>
      </p:pic>
      <p:pic>
        <p:nvPicPr>
          <p:cNvPr id="5" name="Picture 4" descr="sm_frame_go_up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31" y="0"/>
            <a:ext cx="4114800" cy="3086100"/>
          </a:xfrm>
          <a:prstGeom prst="rect">
            <a:avLst/>
          </a:prstGeom>
        </p:spPr>
      </p:pic>
      <p:pic>
        <p:nvPicPr>
          <p:cNvPr id="6" name="Picture 5" descr="a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248"/>
            <a:ext cx="4169664" cy="3127248"/>
          </a:xfrm>
          <a:prstGeom prst="rect">
            <a:avLst/>
          </a:prstGeom>
        </p:spPr>
      </p:pic>
      <p:pic>
        <p:nvPicPr>
          <p:cNvPr id="8" name="Picture 7" descr="the_last_straw_che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31" y="3127248"/>
            <a:ext cx="4169664" cy="3127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8267" y="33866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April 2010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2125" y="72197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September 2010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592" y="5592464"/>
            <a:ext cx="186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January 2011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7592" y="5613861"/>
            <a:ext cx="215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August 2011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0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32" y="35899"/>
            <a:ext cx="3198621" cy="761189"/>
          </a:xfrm>
        </p:spPr>
        <p:txBody>
          <a:bodyPr>
            <a:normAutofit/>
          </a:bodyPr>
          <a:lstStyle/>
          <a:p>
            <a:r>
              <a:rPr lang="en-US" dirty="0" smtClean="0"/>
              <a:t>Summer 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053" y="433197"/>
            <a:ext cx="5798947" cy="6424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851128"/>
            <a:ext cx="33450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most labor intensive part of the project was installing the 3522 straw tubes into the frames. It required 3 people where we had initially thought it would be two.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9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5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213555" cy="3160166"/>
          </a:xfrm>
          <a:prstGeom prst="rect">
            <a:avLst/>
          </a:prstGeom>
        </p:spPr>
      </p:pic>
      <p:pic>
        <p:nvPicPr>
          <p:cNvPr id="5" name="Picture 4" descr="IMG_53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55" y="0"/>
            <a:ext cx="4226560" cy="3169920"/>
          </a:xfrm>
          <a:prstGeom prst="rect">
            <a:avLst/>
          </a:prstGeom>
        </p:spPr>
      </p:pic>
      <p:pic>
        <p:nvPicPr>
          <p:cNvPr id="6" name="Picture 5" descr="elec_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64" y="3169920"/>
            <a:ext cx="4169664" cy="3127248"/>
          </a:xfrm>
          <a:prstGeom prst="rect">
            <a:avLst/>
          </a:prstGeom>
        </p:spPr>
      </p:pic>
      <p:pic>
        <p:nvPicPr>
          <p:cNvPr id="7" name="Picture 6" descr="swiss_cheese_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920"/>
            <a:ext cx="4169664" cy="3127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791" y="2553392"/>
            <a:ext cx="191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October 2011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1522" y="2553392"/>
            <a:ext cx="186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January 2012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791" y="5660197"/>
            <a:ext cx="1490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April 2012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1989" y="5664661"/>
            <a:ext cx="186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January 2013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7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C183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" y="140885"/>
            <a:ext cx="4169664" cy="3127248"/>
          </a:xfrm>
          <a:prstGeom prst="rect">
            <a:avLst/>
          </a:prstGeom>
        </p:spPr>
      </p:pic>
      <p:pic>
        <p:nvPicPr>
          <p:cNvPr id="5" name="Picture 4" descr="SDC183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7" y="140885"/>
            <a:ext cx="4169664" cy="3127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8764" y="3574647"/>
            <a:ext cx="601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The CDC was delivered to Jefferson Lab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191" y="2684394"/>
            <a:ext cx="237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October 30, 2013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902" y="343129"/>
            <a:ext cx="237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October 28, 2013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6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048"/>
            <a:ext cx="4825850" cy="7386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Installation of the Equipment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35126" y="283709"/>
            <a:ext cx="3151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It all has to fit together!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893" y="1623178"/>
            <a:ext cx="3048000" cy="2286000"/>
          </a:xfrm>
          <a:prstGeom prst="rect">
            <a:avLst/>
          </a:prstGeom>
        </p:spPr>
      </p:pic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8753" b="8753"/>
          <a:stretch>
            <a:fillRect/>
          </a:stretch>
        </p:blipFill>
        <p:spPr>
          <a:xfrm>
            <a:off x="2590800" y="4532629"/>
            <a:ext cx="3291840" cy="181038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532631"/>
            <a:ext cx="2438400" cy="1823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40" y="4532630"/>
            <a:ext cx="2438400" cy="1828800"/>
          </a:xfrm>
          <a:prstGeom prst="rect">
            <a:avLst/>
          </a:prstGeom>
        </p:spPr>
      </p:pic>
      <p:pic>
        <p:nvPicPr>
          <p:cNvPr id="12" name="Picture 11" descr="halldcam3-20131030-1345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6" y="891658"/>
            <a:ext cx="5364480" cy="3017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7148" y="3309943"/>
            <a:ext cx="2226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November 2013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0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Federal Agencies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764" y="1417637"/>
            <a:ext cx="65950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Department of Energy, Office of Science</a:t>
            </a:r>
          </a:p>
          <a:p>
            <a:r>
              <a:rPr lang="en-US" sz="2200" dirty="0" smtClean="0"/>
              <a:t>Operates national labs</a:t>
            </a:r>
          </a:p>
          <a:p>
            <a:r>
              <a:rPr lang="en-US" sz="2200" dirty="0" smtClean="0"/>
              <a:t>Builds major instrumentation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NASA</a:t>
            </a:r>
          </a:p>
          <a:p>
            <a:r>
              <a:rPr lang="en-US" sz="2000" dirty="0" smtClean="0"/>
              <a:t>Satellite Projects</a:t>
            </a:r>
            <a:endParaRPr lang="en-US" sz="20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National Science Foundation </a:t>
            </a:r>
          </a:p>
          <a:p>
            <a:r>
              <a:rPr lang="en-US" sz="2000" dirty="0" smtClean="0"/>
              <a:t>Major Instrumentation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7" descr="E:\My Documents\nsac\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7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E:\My Documents\nsac\ns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76436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14" y="3051737"/>
            <a:ext cx="1822450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7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82" y="0"/>
            <a:ext cx="6370919" cy="7022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2012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Large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-scale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82" y="648641"/>
            <a:ext cx="8723583" cy="5578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                                                           Data formats defined for all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			levels of GlueX/Hall-D analysis. 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									EVIO  Raw Data   15kbyte/</a:t>
            </a:r>
            <a:r>
              <a:rPr lang="en-US" sz="2400" dirty="0" err="1" smtClean="0">
                <a:solidFill>
                  <a:srgbClr val="000090"/>
                </a:solidFill>
              </a:rPr>
              <a:t>evt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									REST  DST Data    ~2kbyte/</a:t>
            </a:r>
            <a:r>
              <a:rPr lang="en-US" sz="2400" dirty="0" err="1" smtClean="0">
                <a:solidFill>
                  <a:srgbClr val="000090"/>
                </a:solidFill>
              </a:rPr>
              <a:t>evt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									PART Physics Analysis (root tree).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~2 weeks of 20kHz data rate for phase III running.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~3 months of physics from phase III running.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OSG 4 Giga-Events  					</a:t>
            </a:r>
            <a:r>
              <a:rPr lang="en-US" sz="2000" dirty="0" smtClean="0">
                <a:solidFill>
                  <a:srgbClr val="660066"/>
                </a:solidFill>
              </a:rPr>
              <a:t>(peaked at ~7000 cores)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JLab Farm 1 Giga-Event  				</a:t>
            </a:r>
            <a:r>
              <a:rPr lang="en-US" sz="2400" dirty="0">
                <a:solidFill>
                  <a:srgbClr val="0000FF"/>
                </a:solidFill>
              </a:rPr>
              <a:t>~10Tbyte of data </a:t>
            </a:r>
            <a:r>
              <a:rPr lang="en-US" sz="2400" dirty="0" smtClean="0">
                <a:solidFill>
                  <a:srgbClr val="0000FF"/>
                </a:solidFill>
              </a:rPr>
              <a:t>on </a:t>
            </a:r>
            <a:r>
              <a:rPr lang="en-US" sz="2400" dirty="0" err="1" smtClean="0">
                <a:solidFill>
                  <a:srgbClr val="0000FF"/>
                </a:solidFill>
              </a:rPr>
              <a:t>srm</a:t>
            </a:r>
            <a:r>
              <a:rPr lang="en-US" sz="2400" dirty="0" smtClean="0">
                <a:solidFill>
                  <a:srgbClr val="0000FF"/>
                </a:solidFill>
              </a:rPr>
              <a:t> disk.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CMU Farm  0.3 Giga-Events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238"/>
            <a:ext cx="4167632" cy="2311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675530" y="4318000"/>
            <a:ext cx="492103" cy="11654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10786" y="5525354"/>
            <a:ext cx="5595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need for this data was driven by the Physics and PID Upgrade working groups.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7633" y="5109798"/>
            <a:ext cx="271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</a:rPr>
              <a:t>2 weeks in December 2012</a:t>
            </a:r>
            <a:endParaRPr lang="en-US" u="sng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9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17" y="140167"/>
            <a:ext cx="6430683" cy="5620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July 2013 Software Workshop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41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rcRect t="1221" b="1221"/>
          <a:stretch>
            <a:fillRect/>
          </a:stretch>
        </p:blipFill>
        <p:spPr>
          <a:xfrm>
            <a:off x="4849907" y="884810"/>
            <a:ext cx="4145280" cy="2279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884810"/>
            <a:ext cx="439270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2-day long workshop held at JLab with a video broadcast. Over 30 participants.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1" y="2837094"/>
            <a:ext cx="38138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Event generation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Background simulation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Simulation with HDGEANT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Reconstruction (JANA)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Event Selection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Multivariate Analysis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Amplitude Analysis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7" y="2341794"/>
            <a:ext cx="3162300" cy="495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5956" y="5855604"/>
            <a:ext cx="7430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https://halldweb1.jlab.org/wiki/</a:t>
            </a:r>
            <a:r>
              <a:rPr lang="en-US" dirty="0" err="1">
                <a:solidFill>
                  <a:srgbClr val="660066"/>
                </a:solidFill>
              </a:rPr>
              <a:t>index.php</a:t>
            </a:r>
            <a:r>
              <a:rPr lang="en-US" dirty="0">
                <a:solidFill>
                  <a:srgbClr val="660066"/>
                </a:solidFill>
              </a:rPr>
              <a:t>/GlueX_Analysis_Workshop_2013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957" y="5528260"/>
            <a:ext cx="355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See afternoon talk by Justin Stevens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3" name="Picture 12" descr="amp_analysis_fi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03" y="3038015"/>
            <a:ext cx="2573655" cy="28136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98" y="3490862"/>
            <a:ext cx="1384300" cy="622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03297" y="4553935"/>
            <a:ext cx="164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95% purity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&gt;25% efficiency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4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deAssign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8" y="2515870"/>
            <a:ext cx="5120640" cy="384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25" y="265568"/>
            <a:ext cx="6595875" cy="617020"/>
          </a:xfrm>
        </p:spPr>
        <p:txBody>
          <a:bodyPr>
            <a:normAutofit/>
          </a:bodyPr>
          <a:lstStyle/>
          <a:p>
            <a:r>
              <a:rPr lang="en-US" dirty="0" smtClean="0"/>
              <a:t>August 2013 Online Data Challenge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>
          <a:xfrm>
            <a:off x="4899680" y="951054"/>
            <a:ext cx="3901440" cy="2145636"/>
          </a:xfrm>
        </p:spPr>
      </p:pic>
      <p:sp>
        <p:nvSpPr>
          <p:cNvPr id="9" name="TextBox 8"/>
          <p:cNvSpPr txBox="1"/>
          <p:nvPr/>
        </p:nvSpPr>
        <p:spPr>
          <a:xfrm>
            <a:off x="254525" y="940788"/>
            <a:ext cx="334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See afternoon talk by Mark Ito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9269" y="3307750"/>
            <a:ext cx="38747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Test online system with injection at the  event builder and write data to the JLab tape silos.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Test monitoring at all phases.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Test Level-3 Trigger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9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ingle Corner Rectangle 13"/>
          <p:cNvSpPr/>
          <p:nvPr/>
        </p:nvSpPr>
        <p:spPr>
          <a:xfrm>
            <a:off x="5246617" y="3779198"/>
            <a:ext cx="3695323" cy="2103739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  <a:alpha val="40000"/>
              </a:schemeClr>
            </a:solidFill>
          </a:ln>
          <a:effectLst>
            <a:glow rad="101600">
              <a:schemeClr val="tx2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>
            <a:off x="241014" y="3774227"/>
            <a:ext cx="3958487" cy="2108709"/>
          </a:xfrm>
          <a:prstGeom prst="snip1Rect">
            <a:avLst/>
          </a:prstGeom>
          <a:solidFill>
            <a:schemeClr val="accent6">
              <a:lumMod val="20000"/>
              <a:lumOff val="80000"/>
              <a:alpha val="39000"/>
            </a:schemeClr>
          </a:solidFill>
          <a:ln>
            <a:solidFill>
              <a:srgbClr val="FF6600"/>
            </a:solidFill>
          </a:ln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16" y="180069"/>
            <a:ext cx="5460897" cy="657550"/>
          </a:xfrm>
        </p:spPr>
        <p:txBody>
          <a:bodyPr/>
          <a:lstStyle/>
          <a:p>
            <a:r>
              <a:rPr lang="en-US" dirty="0" smtClean="0"/>
              <a:t>Workflow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263" y="737043"/>
            <a:ext cx="2946400" cy="233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015" y="990403"/>
            <a:ext cx="5778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 committee has been setup at Jefferson Lab by the IT division with representation from the Halls to implement workflow tools.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Such an effort requires coordination with the experimental efforts.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015" y="3189015"/>
            <a:ext cx="8482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Timeline of Production Data Challenges to Stress Workflow at JLab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015" y="4148529"/>
            <a:ext cx="39439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~100   cores @ JLab December 2012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~500 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 cores @ JLab October 2013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~1000 cores @ JLab  Early 2014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~2500 cores @ JLab   Mid  2014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~5000 cores @ JLab Fall 2014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015" y="3779198"/>
            <a:ext cx="37006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u="sng" dirty="0">
                <a:solidFill>
                  <a:schemeClr val="bg2">
                    <a:lumMod val="50000"/>
                  </a:schemeClr>
                </a:solidFill>
              </a:rPr>
              <a:t>Simulation and Reconstruction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3721" y="3717643"/>
            <a:ext cx="31665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Production from Tape Silo</a:t>
            </a:r>
            <a:endParaRPr lang="en-US" sz="2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6941" y="4148530"/>
            <a:ext cx="36015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Preload EVIO data  2013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~500   cores @ JLab Early 2014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~1000 cores @ JLab by Mid 2014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~5000 cores @ JLab by Fall 2014  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1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4987991" cy="711590"/>
          </a:xfrm>
        </p:spPr>
        <p:txBody>
          <a:bodyPr>
            <a:normAutofit/>
          </a:bodyPr>
          <a:lstStyle/>
          <a:p>
            <a:r>
              <a:rPr lang="en-US" dirty="0" smtClean="0"/>
              <a:t>Manpower &amp; Resources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28336" y="3678694"/>
            <a:ext cx="3603320" cy="3005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Remaining activities: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Analyses and </a:t>
            </a:r>
            <a:r>
              <a:rPr lang="en-US" sz="2000" smtClean="0">
                <a:solidFill>
                  <a:srgbClr val="008000"/>
                </a:solidFill>
              </a:rPr>
              <a:t>Quality Assurance </a:t>
            </a:r>
            <a:r>
              <a:rPr lang="en-US" sz="2000" baseline="30000" dirty="0" smtClean="0">
                <a:solidFill>
                  <a:srgbClr val="008000"/>
                </a:solidFill>
              </a:rPr>
              <a:t>*</a:t>
            </a:r>
            <a:endParaRPr lang="en-US" sz="2000" baseline="30000" dirty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Calibration/ Alignment </a:t>
            </a: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Miscellaneous</a:t>
            </a:r>
          </a:p>
          <a:p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Workflow Development</a:t>
            </a:r>
          </a:p>
          <a:p>
            <a:r>
              <a:rPr lang="en-US" sz="2000" dirty="0" smtClean="0">
                <a:solidFill>
                  <a:srgbClr val="B9CDE5"/>
                </a:solidFill>
              </a:rPr>
              <a:t>Exercise files access and catalogs</a:t>
            </a:r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Data Challenge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Management </a:t>
            </a:r>
            <a:r>
              <a:rPr lang="en-US" sz="2000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endParaRPr lang="en-US" sz="2000" baseline="30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Online </a:t>
            </a:r>
            <a:r>
              <a:rPr lang="en-US" sz="2000" baseline="30000" dirty="0" smtClean="0">
                <a:solidFill>
                  <a:schemeClr val="accent4">
                    <a:lumMod val="75000"/>
                  </a:schemeClr>
                </a:solidFill>
              </a:rPr>
              <a:t>*</a:t>
            </a:r>
            <a:r>
              <a:rPr lang="en-US" sz="2000" baseline="30000" dirty="0" smtClean="0">
                <a:solidFill>
                  <a:srgbClr val="B9CDE5"/>
                </a:solidFill>
              </a:rPr>
              <a:t> </a:t>
            </a:r>
          </a:p>
          <a:p>
            <a:endParaRPr lang="en-US" sz="2000" baseline="30000" dirty="0">
              <a:solidFill>
                <a:srgbClr val="B9CDE5"/>
              </a:solidFill>
            </a:endParaRPr>
          </a:p>
          <a:p>
            <a:r>
              <a:rPr lang="en-US" sz="1600" baseline="30000" dirty="0" smtClean="0">
                <a:solidFill>
                  <a:srgbClr val="000090"/>
                </a:solidFill>
              </a:rPr>
              <a:t>* </a:t>
            </a:r>
            <a:r>
              <a:rPr lang="en-US" sz="1600" dirty="0" smtClean="0">
                <a:solidFill>
                  <a:srgbClr val="000090"/>
                </a:solidFill>
              </a:rPr>
              <a:t>New activities since 2012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8" name="Picture 7" descr="manpower_piechar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" y="905014"/>
            <a:ext cx="4259580" cy="2773680"/>
          </a:xfrm>
          <a:prstGeom prst="rect">
            <a:avLst/>
          </a:prstGeom>
        </p:spPr>
      </p:pic>
      <p:pic>
        <p:nvPicPr>
          <p:cNvPr id="9" name="Picture 8" descr="manpower_piechart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30" y="905014"/>
            <a:ext cx="4625340" cy="2781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948" y="3709118"/>
            <a:ext cx="51573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This represents 45 FTE</a:t>
            </a:r>
            <a:r>
              <a:rPr lang="en-US" baseline="30000" dirty="0" smtClean="0">
                <a:solidFill>
                  <a:srgbClr val="0000FF"/>
                </a:solidFill>
              </a:rPr>
              <a:t>*</a:t>
            </a:r>
            <a:r>
              <a:rPr lang="en-US" dirty="0" smtClean="0">
                <a:solidFill>
                  <a:srgbClr val="0000FF"/>
                </a:solidFill>
              </a:rPr>
              <a:t>-years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This is 56% complete.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About 20 FTE-years of work remains.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GlueX/Hall-D has identified 47 FTE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</a:rPr>
              <a:t>#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 years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of manpower over the next 3 years (~15 in 2014, ~18 in 2015 and ~15 in 2016).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baseline="30000" dirty="0" smtClean="0">
                <a:solidFill>
                  <a:srgbClr val="000090"/>
                </a:solidFill>
              </a:rPr>
              <a:t>* </a:t>
            </a:r>
            <a:r>
              <a:rPr lang="en-US" sz="1600" dirty="0" smtClean="0">
                <a:solidFill>
                  <a:srgbClr val="000090"/>
                </a:solidFill>
              </a:rPr>
              <a:t>About 36 FTE-years (total) of work in 2012.</a:t>
            </a:r>
          </a:p>
          <a:p>
            <a:r>
              <a:rPr lang="en-US" sz="1600" baseline="30000" dirty="0" smtClean="0">
                <a:solidFill>
                  <a:srgbClr val="000090"/>
                </a:solidFill>
              </a:rPr>
              <a:t>#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90"/>
                </a:solidFill>
              </a:rPr>
              <a:t>A</a:t>
            </a:r>
            <a:r>
              <a:rPr lang="en-US" sz="1600" dirty="0" smtClean="0">
                <a:solidFill>
                  <a:srgbClr val="000090"/>
                </a:solidFill>
              </a:rPr>
              <a:t>bout 20 FTE-years of manpower identified in 2012</a:t>
            </a:r>
          </a:p>
        </p:txBody>
      </p:sp>
    </p:spTree>
    <p:extLst>
      <p:ext uri="{BB962C8B-B14F-4D97-AF65-F5344CB8AC3E}">
        <p14:creationId xmlns:p14="http://schemas.microsoft.com/office/powerpoint/2010/main" val="8305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6997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+mj-lt"/>
              </a:rPr>
              <a:t>GlueX Running</a:t>
            </a:r>
            <a:endParaRPr lang="en-US" sz="32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87" y="620143"/>
            <a:ext cx="81001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Phased Running:                  Event Rates              Data Volume          Yearly Data Storage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photons  year     E</a:t>
            </a:r>
            <a:r>
              <a:rPr lang="en-US" baseline="-25000" dirty="0" smtClean="0">
                <a:solidFill>
                  <a:srgbClr val="0000FF"/>
                </a:solidFill>
              </a:rPr>
              <a:t>e               </a:t>
            </a:r>
            <a:r>
              <a:rPr lang="en-US" dirty="0" smtClean="0">
                <a:solidFill>
                  <a:srgbClr val="0000FF"/>
                </a:solidFill>
              </a:rPr>
              <a:t>Raw        DST           Raw               DST            Raw          DST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      10</a:t>
            </a:r>
            <a:r>
              <a:rPr lang="en-US" baseline="30000" dirty="0" smtClean="0">
                <a:solidFill>
                  <a:srgbClr val="0000FF"/>
                </a:solidFill>
              </a:rPr>
              <a:t>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s  2014 10GeV      2kHz    0.1kHz       30 </a:t>
            </a: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B/s      1.5MB/s    0.1 PB       0.1 PB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II     10</a:t>
            </a:r>
            <a:r>
              <a:rPr lang="en-US" baseline="30000" dirty="0" smtClean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s  2015 11GeV    20kHz    1. kHz      300 </a:t>
            </a: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B/s    15MB/s       </a:t>
            </a:r>
            <a:r>
              <a:rPr lang="en-US" dirty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</a:rPr>
              <a:t>.8 PB       0.2 PB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III    10</a:t>
            </a:r>
            <a:r>
              <a:rPr lang="en-US" baseline="30000" dirty="0" smtClean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/s 2016  12GeV    20kHz    2. kHz      300 </a:t>
            </a: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B/s    30MB/s   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.6 PB       0.1 PB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IV 5 </a:t>
            </a:r>
            <a:r>
              <a:rPr lang="en-US" dirty="0">
                <a:solidFill>
                  <a:srgbClr val="0000FF"/>
                </a:solidFill>
              </a:rPr>
              <a:t>10</a:t>
            </a:r>
            <a:r>
              <a:rPr lang="en-US" baseline="30000" dirty="0">
                <a:solidFill>
                  <a:srgbClr val="0000FF"/>
                </a:solidFill>
              </a:rPr>
              <a:t>7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0000FF"/>
                </a:solidFill>
              </a:rPr>
              <a:t>/s </a:t>
            </a:r>
            <a:r>
              <a:rPr lang="en-US" dirty="0" smtClean="0">
                <a:solidFill>
                  <a:srgbClr val="0000FF"/>
                </a:solidFill>
              </a:rPr>
              <a:t>2017 </a:t>
            </a:r>
            <a:r>
              <a:rPr lang="en-US" dirty="0">
                <a:solidFill>
                  <a:srgbClr val="0000FF"/>
                </a:solidFill>
              </a:rPr>
              <a:t>12GeV    20kHz    </a:t>
            </a:r>
            <a:r>
              <a:rPr lang="en-US" dirty="0" smtClean="0">
                <a:solidFill>
                  <a:srgbClr val="0000FF"/>
                </a:solidFill>
              </a:rPr>
              <a:t>10 </a:t>
            </a:r>
            <a:r>
              <a:rPr lang="en-US" dirty="0">
                <a:solidFill>
                  <a:srgbClr val="0000FF"/>
                </a:solidFill>
              </a:rPr>
              <a:t>kHz    </a:t>
            </a:r>
            <a:r>
              <a:rPr lang="en-US" dirty="0" smtClean="0">
                <a:solidFill>
                  <a:srgbClr val="0000FF"/>
                </a:solidFill>
              </a:rPr>
              <a:t>  300 </a:t>
            </a:r>
            <a:r>
              <a:rPr lang="en-US" dirty="0">
                <a:solidFill>
                  <a:srgbClr val="0000FF"/>
                </a:solidFill>
              </a:rPr>
              <a:t>MB/s   </a:t>
            </a:r>
            <a:r>
              <a:rPr lang="en-US" dirty="0" smtClean="0">
                <a:solidFill>
                  <a:srgbClr val="0000FF"/>
                </a:solidFill>
              </a:rPr>
              <a:t>30MB</a:t>
            </a:r>
            <a:r>
              <a:rPr lang="en-US" dirty="0">
                <a:solidFill>
                  <a:srgbClr val="0000FF"/>
                </a:solidFill>
              </a:rPr>
              <a:t>/s      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1.6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PB     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0.5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PB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87" y="6118805"/>
            <a:ext cx="627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Brown indicate fraction complete, not all tasks are the same size.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9353" y="21544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Raw-event size ~ 15Kbytes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9895" y="2486311"/>
            <a:ext cx="3610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To keep of with data and Monte Carlo in </a:t>
            </a:r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</a:rPr>
              <a:t>steady-state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phase III + running will require ~9000 cores.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 descr="DataReconstru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6" y="2486311"/>
            <a:ext cx="5133340" cy="35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93755" cy="60351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037" y="911191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Big Science is not cheap, but it is also not easy!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 340 million dollar project started in 1997 and will deliver science in 2016 – nearly 20 years!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Lots of Dedicated People with a Vision.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expected scientific impact has to merit the project.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There are lots of ups and downs, but it is an exciting road to follow!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0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5038"/>
          </a:xfrm>
        </p:spPr>
        <p:txBody>
          <a:bodyPr/>
          <a:lstStyle/>
          <a:p>
            <a:r>
              <a:rPr lang="en-US" dirty="0" smtClean="0"/>
              <a:t>Setting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676"/>
            <a:ext cx="8229600" cy="42686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Long-range planning by the individual fields provides guidance to the federal agencies as to where the field is going.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Within DOE/NSF, committees set up under the guidance of the Federal Advisory Committee Act (FACA) provide planning.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Nuclear Physics: “NSAC Long-range Plan” 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High-energy physics: “P5 committee’’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Cosmology/Astrophysics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``Decadal Survey’’ done by the National Research Council (National Academy of Sciences).			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Big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33116" y="2950551"/>
            <a:ext cx="1971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rgbClr val="0000FF"/>
                </a:solidFill>
              </a:rPr>
              <a:t>(Meyer)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3116" y="3412216"/>
            <a:ext cx="1941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rgbClr val="0000FF"/>
                </a:solidFill>
              </a:rPr>
              <a:t>(Gilman)</a:t>
            </a:r>
          </a:p>
        </p:txBody>
      </p:sp>
      <p:sp>
        <p:nvSpPr>
          <p:cNvPr id="9" name="Rectangle 8"/>
          <p:cNvSpPr/>
          <p:nvPr/>
        </p:nvSpPr>
        <p:spPr>
          <a:xfrm>
            <a:off x="6133116" y="4505833"/>
            <a:ext cx="2166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rgbClr val="0000FF"/>
                </a:solidFill>
              </a:rPr>
              <a:t>(di </a:t>
            </a:r>
            <a:r>
              <a:rPr lang="en-US" sz="2400" dirty="0" err="1">
                <a:solidFill>
                  <a:srgbClr val="0000FF"/>
                </a:solidFill>
              </a:rPr>
              <a:t>Matteo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894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Big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The results that we are getting today drive the next  generations of large-scale science. 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 major breakthrough leads to a completely new direction.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Technological advances allow us to improve on current science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by orders of magnitude.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Advances in computing make new science possible.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9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30932" y="3875834"/>
            <a:ext cx="8555868" cy="785642"/>
          </a:xfrm>
          <a:prstGeom prst="ellipse">
            <a:avLst/>
          </a:prstGeom>
          <a:solidFill>
            <a:schemeClr val="bg2">
              <a:alpha val="12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DOE/NSF													FACA</a:t>
            </a:r>
          </a:p>
          <a:p>
            <a:pPr marL="0" indent="0">
              <a:buNone/>
            </a:pPr>
            <a:r>
              <a:rPr lang="en-US" dirty="0" smtClean="0"/>
              <a:t>ASCR- Advanced Scientific Computing Research			ASCAC</a:t>
            </a:r>
          </a:p>
          <a:p>
            <a:pPr marL="0" indent="0">
              <a:buNone/>
            </a:pPr>
            <a:r>
              <a:rPr lang="en-US" dirty="0" smtClean="0"/>
              <a:t>BES – Basic Energy Sciences								BESAC</a:t>
            </a:r>
          </a:p>
          <a:p>
            <a:pPr marL="0" indent="0">
              <a:buNone/>
            </a:pPr>
            <a:r>
              <a:rPr lang="en-US" dirty="0" smtClean="0"/>
              <a:t>BER – Biological and Environmental Research			BERAC</a:t>
            </a:r>
          </a:p>
          <a:p>
            <a:pPr marL="0" indent="0">
              <a:buNone/>
            </a:pPr>
            <a:r>
              <a:rPr lang="en-US" dirty="0" smtClean="0"/>
              <a:t>FES – Fusion Energy Science								FESAC</a:t>
            </a:r>
          </a:p>
          <a:p>
            <a:pPr marL="0" indent="0">
              <a:buNone/>
            </a:pPr>
            <a:r>
              <a:rPr lang="en-US" dirty="0" smtClean="0"/>
              <a:t>HEP – High Energy Physics								HEPAP</a:t>
            </a:r>
          </a:p>
          <a:p>
            <a:pPr marL="0" indent="0">
              <a:buNone/>
            </a:pPr>
            <a:r>
              <a:rPr lang="en-US" dirty="0" smtClean="0"/>
              <a:t>NP   - Nuclear Physics										NSAC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Science Planning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Big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2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NSAC Long-Range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19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1976: </a:t>
            </a:r>
            <a:r>
              <a:rPr lang="en-US" dirty="0" smtClean="0">
                <a:solidFill>
                  <a:srgbClr val="0000FF"/>
                </a:solidFill>
              </a:rPr>
              <a:t>Long Range Plan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Identified the construction of Jefferson Lab (CEBAF) as top priority for new construction.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Science started in 1994.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1983</a:t>
            </a:r>
            <a:r>
              <a:rPr lang="en-US" b="1" dirty="0">
                <a:solidFill>
                  <a:srgbClr val="0000FF"/>
                </a:solidFill>
              </a:rPr>
              <a:t>:</a:t>
            </a:r>
            <a:r>
              <a:rPr lang="en-US" dirty="0">
                <a:solidFill>
                  <a:srgbClr val="0000FF"/>
                </a:solidFill>
              </a:rPr>
              <a:t> A Long Range Plan for Nuclear </a:t>
            </a:r>
            <a:r>
              <a:rPr lang="en-US" dirty="0" smtClean="0">
                <a:solidFill>
                  <a:srgbClr val="0000FF"/>
                </a:solidFill>
              </a:rPr>
              <a:t>Science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Identified RHIC at BNL as top priority for new construction.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Science started in 2000.</a:t>
            </a:r>
          </a:p>
          <a:p>
            <a:r>
              <a:rPr lang="en-US" b="1" dirty="0">
                <a:solidFill>
                  <a:srgbClr val="0000FF"/>
                </a:solidFill>
              </a:rPr>
              <a:t>1996:</a:t>
            </a:r>
            <a:r>
              <a:rPr lang="en-US" dirty="0">
                <a:solidFill>
                  <a:srgbClr val="0000FF"/>
                </a:solidFill>
              </a:rPr>
              <a:t> Nuclear Science: A Long Range </a:t>
            </a:r>
            <a:r>
              <a:rPr lang="en-US" dirty="0" smtClean="0">
                <a:solidFill>
                  <a:srgbClr val="0000FF"/>
                </a:solidFill>
              </a:rPr>
              <a:t>Plan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Run the program and finish RHIC are top priorities.</a:t>
            </a:r>
          </a:p>
          <a:p>
            <a:r>
              <a:rPr lang="en-US" b="1" dirty="0">
                <a:solidFill>
                  <a:srgbClr val="0000FF"/>
                </a:solidFill>
              </a:rPr>
              <a:t>2002</a:t>
            </a:r>
            <a:r>
              <a:rPr lang="en-US" dirty="0">
                <a:solidFill>
                  <a:srgbClr val="0000FF"/>
                </a:solidFill>
              </a:rPr>
              <a:t> NSAC Long Range Plan: Opportunities in Nuclear Science, A Long-Range Plan for the Next Decade 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Rare isotope facility is top priority. Upgrade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is #4.</a:t>
            </a:r>
          </a:p>
          <a:p>
            <a:r>
              <a:rPr lang="en-US" b="1" dirty="0">
                <a:solidFill>
                  <a:srgbClr val="0000FF"/>
                </a:solidFill>
              </a:rPr>
              <a:t>2007</a:t>
            </a:r>
            <a:r>
              <a:rPr lang="en-US" dirty="0">
                <a:solidFill>
                  <a:srgbClr val="0000FF"/>
                </a:solidFill>
              </a:rPr>
              <a:t> Long Range Plan: The Frontiers of Nuclear </a:t>
            </a:r>
            <a:r>
              <a:rPr lang="en-US" dirty="0" smtClean="0">
                <a:solidFill>
                  <a:srgbClr val="0000FF"/>
                </a:solidFill>
              </a:rPr>
              <a:t>Science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Upgrade Jefferson Lab is top priority. FRIB is number 2.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Expect Science from the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12-GeV in 2016.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48439" y="5707154"/>
            <a:ext cx="6028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</a:rPr>
              <a:t>Focus on the 12-GeV upgrade to Jefferson Lab</a:t>
            </a:r>
            <a:endParaRPr lang="en-US" sz="2400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8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69" y="182979"/>
            <a:ext cx="3379123" cy="900052"/>
          </a:xfrm>
        </p:spPr>
        <p:txBody>
          <a:bodyPr>
            <a:normAutofit/>
          </a:bodyPr>
          <a:lstStyle/>
          <a:p>
            <a:r>
              <a:rPr lang="en-US" dirty="0" smtClean="0"/>
              <a:t>Jefferson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11/21/13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Big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D6969-CED7-9344-B51F-C07C4524D90A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11" descr="E:\My Documents\Talks\jlabsit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57" y="274638"/>
            <a:ext cx="3440122" cy="24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15" y="2930543"/>
            <a:ext cx="5852160" cy="304038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124200" y="2055763"/>
            <a:ext cx="2597551" cy="2239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870" y="900114"/>
            <a:ext cx="535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Built as a “4 GeV” electron accelerator.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Can deliver extracted electron beams to three experimental halls simultaneously.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Energy can be in ¼ steps of beam energy.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8242" y="2943637"/>
            <a:ext cx="2865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Electron beams can be used to produce photon beams.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Original cost was about 600 million dollars.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615" y="5954261"/>
            <a:ext cx="6398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Ultimately delivered nearly 6 GeV electron beams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9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3386</Words>
  <Application>Microsoft Macintosh PowerPoint</Application>
  <PresentationFormat>On-screen Show (4:3)</PresentationFormat>
  <Paragraphs>648</Paragraphs>
  <Slides>46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Big Science  How do you get a ``billion-dollar’’ science project funded and built?</vt:lpstr>
      <vt:lpstr>PowerPoint Presentation</vt:lpstr>
      <vt:lpstr>Outline</vt:lpstr>
      <vt:lpstr>The Federal Agencies </vt:lpstr>
      <vt:lpstr>Setting Priorities</vt:lpstr>
      <vt:lpstr>The Next Big Question</vt:lpstr>
      <vt:lpstr>National Science Planning</vt:lpstr>
      <vt:lpstr>NSAC Long-Range Plans</vt:lpstr>
      <vt:lpstr>Jefferson Lab</vt:lpstr>
      <vt:lpstr>Nuclear Physics Facility</vt:lpstr>
      <vt:lpstr>PowerPoint Presentation</vt:lpstr>
      <vt:lpstr>PowerPoint Presentation</vt:lpstr>
      <vt:lpstr>Short-Range Correlations (SRC) and European Muon Collaboration (EMC) Effect Are Correlated</vt:lpstr>
      <vt:lpstr>CLAS impact on N* states in PDG 2012 </vt:lpstr>
      <vt:lpstr>Jefferson 12 GeV Upgrade Project</vt:lpstr>
      <vt:lpstr>Quantum Chromo Dynamics (QCD)</vt:lpstr>
      <vt:lpstr>Gluons Carry the Force</vt:lpstr>
      <vt:lpstr>Gluons Carry the Force</vt:lpstr>
      <vt:lpstr>PowerPoint Presentation</vt:lpstr>
      <vt:lpstr>Gluon Interactions</vt:lpstr>
      <vt:lpstr>Flux Tubes </vt:lpstr>
      <vt:lpstr>Quark Confinement</vt:lpstr>
      <vt:lpstr>The QCD Potential</vt:lpstr>
      <vt:lpstr>PowerPoint Presentation</vt:lpstr>
      <vt:lpstr>Map out the Gluonic Excitations of QCD</vt:lpstr>
      <vt:lpstr>Developing the Physics Case</vt:lpstr>
      <vt:lpstr>PowerPoint Presentation</vt:lpstr>
      <vt:lpstr>PowerPoint Presentation</vt:lpstr>
      <vt:lpstr>PowerPoint Presentation</vt:lpstr>
      <vt:lpstr>The GlueX Detector in Hall-D</vt:lpstr>
      <vt:lpstr>PowerPoint Presentation</vt:lpstr>
      <vt:lpstr>What Does a Spokesperson Do?</vt:lpstr>
      <vt:lpstr>PowerPoint Presentation</vt:lpstr>
      <vt:lpstr>PowerPoint Presentation</vt:lpstr>
      <vt:lpstr>PowerPoint Presentation</vt:lpstr>
      <vt:lpstr>Summer 2011</vt:lpstr>
      <vt:lpstr>PowerPoint Presentation</vt:lpstr>
      <vt:lpstr>PowerPoint Presentation</vt:lpstr>
      <vt:lpstr>Installation of the Equipment</vt:lpstr>
      <vt:lpstr>2012 Large-scale Data Challenge</vt:lpstr>
      <vt:lpstr>July 2013 Software Workshop</vt:lpstr>
      <vt:lpstr>August 2013 Online Data Challenge</vt:lpstr>
      <vt:lpstr>Workflow Development</vt:lpstr>
      <vt:lpstr>Manpower &amp; Resources</vt:lpstr>
      <vt:lpstr>PowerPoint Presentation</vt:lpstr>
      <vt:lpstr>Summary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Science</dc:title>
  <dc:creator>Curtis Meyer</dc:creator>
  <cp:lastModifiedBy>Curtis Meyer</cp:lastModifiedBy>
  <cp:revision>56</cp:revision>
  <dcterms:created xsi:type="dcterms:W3CDTF">2013-11-05T21:23:20Z</dcterms:created>
  <dcterms:modified xsi:type="dcterms:W3CDTF">2013-11-21T16:24:05Z</dcterms:modified>
</cp:coreProperties>
</file>