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Override PartName="/ppt/embeddings/oleObject5.bin" ContentType="application/vnd.openxmlformats-officedocument.oleObject"/>
  <Default Extension="wmf" ContentType="image/x-wmf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embeddings/Microsoft_Equation13.bin" ContentType="application/vnd.openxmlformats-officedocument.oleObject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embeddings/Microsoft_Equation2.bin" ContentType="application/vnd.openxmlformats-officedocument.oleObject"/>
  <Override PartName="/ppt/slides/slide46.xml" ContentType="application/vnd.openxmlformats-officedocument.presentationml.slide+xml"/>
  <Override PartName="/ppt/embeddings/oleObject2.bin" ContentType="application/vnd.openxmlformats-officedocument.oleObject"/>
  <Override PartName="/ppt/embeddings/Microsoft_Equation17.bin" ContentType="application/vnd.openxmlformats-officedocument.oleObject"/>
  <Override PartName="/ppt/embeddings/Microsoft_Equation22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tags/tag2.xml" ContentType="application/vnd.openxmlformats-officedocument.presentationml.tags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embeddings/Microsoft_Equation14.bin" ContentType="application/vnd.openxmlformats-officedocument.oleObject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embeddings/oleObject3.bin" ContentType="application/vnd.openxmlformats-officedocument.oleObject"/>
  <Override PartName="/ppt/embeddings/Microsoft_Equation18.bin" ContentType="application/vnd.openxmlformats-officedocument.oleObject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embeddings/Microsoft_Equation15.bin" ContentType="application/vnd.openxmlformats-officedocument.oleObject"/>
  <Override PartName="/ppt/embeddings/Microsoft_Equation20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Microsoft_Equation4.bin" ContentType="application/vnd.openxmlformats-officedocument.oleObject"/>
  <Override PartName="/ppt/slides/slide32.xml" ContentType="application/vnd.openxmlformats-officedocument.presentationml.slide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embeddings/Microsoft_Equation19.bin" ContentType="application/vnd.openxmlformats-officedocument.oleObject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Microsoft_Equation12.bin" ContentType="application/vnd.openxmlformats-officedocument.oleObject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Override PartName="/ppt/embeddings/Microsoft_Equation16.bin" ContentType="application/vnd.openxmlformats-officedocument.oleObject"/>
  <Default Extension="png" ContentType="image/png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21" r:id="rId2"/>
    <p:sldId id="372" r:id="rId3"/>
    <p:sldId id="257" r:id="rId4"/>
    <p:sldId id="258" r:id="rId5"/>
    <p:sldId id="259" r:id="rId6"/>
    <p:sldId id="358" r:id="rId7"/>
    <p:sldId id="359" r:id="rId8"/>
    <p:sldId id="274" r:id="rId9"/>
    <p:sldId id="279" r:id="rId10"/>
    <p:sldId id="305" r:id="rId11"/>
    <p:sldId id="334" r:id="rId12"/>
    <p:sldId id="360" r:id="rId13"/>
    <p:sldId id="335" r:id="rId14"/>
    <p:sldId id="333" r:id="rId15"/>
    <p:sldId id="323" r:id="rId16"/>
    <p:sldId id="324" r:id="rId17"/>
    <p:sldId id="325" r:id="rId18"/>
    <p:sldId id="337" r:id="rId19"/>
    <p:sldId id="328" r:id="rId20"/>
    <p:sldId id="326" r:id="rId21"/>
    <p:sldId id="327" r:id="rId22"/>
    <p:sldId id="351" r:id="rId23"/>
    <p:sldId id="336" r:id="rId24"/>
    <p:sldId id="345" r:id="rId25"/>
    <p:sldId id="346" r:id="rId26"/>
    <p:sldId id="347" r:id="rId27"/>
    <p:sldId id="348" r:id="rId28"/>
    <p:sldId id="349" r:id="rId29"/>
    <p:sldId id="329" r:id="rId30"/>
    <p:sldId id="332" r:id="rId31"/>
    <p:sldId id="361" r:id="rId32"/>
    <p:sldId id="356" r:id="rId33"/>
    <p:sldId id="352" r:id="rId34"/>
    <p:sldId id="357" r:id="rId35"/>
    <p:sldId id="265" r:id="rId36"/>
    <p:sldId id="266" r:id="rId37"/>
    <p:sldId id="280" r:id="rId38"/>
    <p:sldId id="276" r:id="rId39"/>
    <p:sldId id="362" r:id="rId40"/>
    <p:sldId id="294" r:id="rId41"/>
    <p:sldId id="375" r:id="rId42"/>
    <p:sldId id="376" r:id="rId43"/>
    <p:sldId id="310" r:id="rId44"/>
    <p:sldId id="343" r:id="rId45"/>
    <p:sldId id="342" r:id="rId46"/>
    <p:sldId id="341" r:id="rId47"/>
    <p:sldId id="377" r:id="rId48"/>
    <p:sldId id="374" r:id="rId49"/>
    <p:sldId id="290" r:id="rId50"/>
    <p:sldId id="317" r:id="rId51"/>
    <p:sldId id="291" r:id="rId52"/>
    <p:sldId id="292" r:id="rId53"/>
    <p:sldId id="369" r:id="rId54"/>
    <p:sldId id="370" r:id="rId55"/>
    <p:sldId id="371" r:id="rId56"/>
    <p:sldId id="338" r:id="rId57"/>
    <p:sldId id="366" r:id="rId58"/>
    <p:sldId id="367" r:id="rId59"/>
    <p:sldId id="339" r:id="rId60"/>
    <p:sldId id="287" r:id="rId61"/>
    <p:sldId id="295" r:id="rId62"/>
    <p:sldId id="368" r:id="rId63"/>
  </p:sldIdLst>
  <p:sldSz cx="9144000" cy="6858000" type="screen4x3"/>
  <p:notesSz cx="7010400" cy="9296400"/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D24CE"/>
    <a:srgbClr val="CC0066"/>
    <a:srgbClr val="66CCFF"/>
    <a:srgbClr val="99CCFF"/>
    <a:srgbClr val="0000FF"/>
    <a:srgbClr val="9966FF"/>
    <a:srgbClr val="CC0000"/>
    <a:srgbClr val="FF6600"/>
    <a:srgbClr val="66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7" autoAdjust="0"/>
    <p:restoredTop sz="94641" autoAdjust="0"/>
  </p:normalViewPr>
  <p:slideViewPr>
    <p:cSldViewPr snapToGrid="0">
      <p:cViewPr varScale="1">
        <p:scale>
          <a:sx n="116" d="100"/>
          <a:sy n="116" d="100"/>
        </p:scale>
        <p:origin x="-6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tags" Target="tags/tag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6" Type="http://schemas.openxmlformats.org/officeDocument/2006/relationships/image" Target="../media/image102.wmf"/><Relationship Id="rId7" Type="http://schemas.openxmlformats.org/officeDocument/2006/relationships/image" Target="../media/image103.wmf"/><Relationship Id="rId8" Type="http://schemas.openxmlformats.org/officeDocument/2006/relationships/image" Target="../media/image104.wmf"/><Relationship Id="rId9" Type="http://schemas.openxmlformats.org/officeDocument/2006/relationships/image" Target="../media/image105.wmf"/><Relationship Id="rId10" Type="http://schemas.openxmlformats.org/officeDocument/2006/relationships/image" Target="../media/image106.wmf"/><Relationship Id="rId11" Type="http://schemas.openxmlformats.org/officeDocument/2006/relationships/image" Target="../media/image107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4" Type="http://schemas.openxmlformats.org/officeDocument/2006/relationships/image" Target="../media/image120.wmf"/><Relationship Id="rId1" Type="http://schemas.openxmlformats.org/officeDocument/2006/relationships/image" Target="../media/image117.wmf"/><Relationship Id="rId2" Type="http://schemas.openxmlformats.org/officeDocument/2006/relationships/image" Target="../media/image1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6" Type="http://schemas.openxmlformats.org/officeDocument/2006/relationships/image" Target="../media/image102.wmf"/><Relationship Id="rId7" Type="http://schemas.openxmlformats.org/officeDocument/2006/relationships/image" Target="../media/image103.wmf"/><Relationship Id="rId8" Type="http://schemas.openxmlformats.org/officeDocument/2006/relationships/image" Target="../media/image104.wmf"/><Relationship Id="rId9" Type="http://schemas.openxmlformats.org/officeDocument/2006/relationships/image" Target="../media/image105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266C6-317D-1A4E-9262-96E11273C62F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C1C65-DFA9-A145-BCDF-1BF82A321E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charset="0"/>
              </a:defRPr>
            </a:lvl1pPr>
          </a:lstStyle>
          <a:p>
            <a:fld id="{F86E0B35-AECE-294D-B1D1-B97EA03D36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2DBE0C-D75C-804A-BFB9-61ECDE8126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D25BF2-C6D6-8D45-8BF1-93F1EB59B2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4CC470-3D0B-904F-B122-652EED4F78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CB2B8B-7DB3-5049-B1DD-070EF46F18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FD3A119-9273-104A-8FE7-28A1409E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62016A-1F27-1142-9F3A-F6A3A4575E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DEE8E4-8CC9-C145-AFC6-ABDB66D212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08965D-FD7E-C344-8681-85C33D2E89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0C08F4-258A-C745-BFCE-A13FED9520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10691E-127B-4847-A4F2-1F0838C5AF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2BFD81-DA3F-924A-B0FC-0EE98FFD11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0850" y="6451600"/>
            <a:ext cx="137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rgbClr val="006699"/>
                </a:solidFill>
              </a:defRPr>
            </a:lvl1pPr>
          </a:lstStyle>
          <a:p>
            <a:r>
              <a:rPr lang="en-US" smtClean="0"/>
              <a:t>February 25,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48438"/>
            <a:ext cx="1920875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9966FF"/>
                </a:solidFill>
              </a:defRPr>
            </a:lvl1pPr>
          </a:lstStyle>
          <a:p>
            <a:r>
              <a:rPr lang="en-US" smtClean="0"/>
              <a:t>ASU Colloquium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4463"/>
            <a:ext cx="4476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6666FF"/>
                </a:solidFill>
              </a:defRPr>
            </a:lvl1pPr>
          </a:lstStyle>
          <a:p>
            <a:fld id="{CC9BF4AD-1D6D-5348-AAA9-1422C25F0DE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1000" y="5999480"/>
            <a:ext cx="1143000" cy="85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0500" y="0"/>
            <a:ext cx="1333500" cy="391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66CC"/>
          </a:solidFill>
          <a:latin typeface="Comic Sans M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00CC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D60093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CC0066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6" Type="http://schemas.openxmlformats.org/officeDocument/2006/relationships/image" Target="../media/image28.pdf"/><Relationship Id="rId7" Type="http://schemas.openxmlformats.org/officeDocument/2006/relationships/image" Target="../media/image29.png"/><Relationship Id="rId8" Type="http://schemas.openxmlformats.org/officeDocument/2006/relationships/image" Target="../media/image30.pdf"/><Relationship Id="rId9" Type="http://schemas.openxmlformats.org/officeDocument/2006/relationships/image" Target="../media/image31.png"/><Relationship Id="rId10" Type="http://schemas.openxmlformats.org/officeDocument/2006/relationships/image" Target="../media/image32.pdf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6" Type="http://schemas.openxmlformats.org/officeDocument/2006/relationships/image" Target="../media/image38.pdf"/><Relationship Id="rId7" Type="http://schemas.openxmlformats.org/officeDocument/2006/relationships/image" Target="../media/image39.png"/><Relationship Id="rId8" Type="http://schemas.openxmlformats.org/officeDocument/2006/relationships/image" Target="../media/image40.pdf"/><Relationship Id="rId9" Type="http://schemas.openxmlformats.org/officeDocument/2006/relationships/image" Target="../media/image41.png"/><Relationship Id="rId10" Type="http://schemas.openxmlformats.org/officeDocument/2006/relationships/image" Target="../media/image42.pdf"/><Relationship Id="rId11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7" Type="http://schemas.openxmlformats.org/officeDocument/2006/relationships/image" Target="../media/image54.pdf"/><Relationship Id="rId8" Type="http://schemas.openxmlformats.org/officeDocument/2006/relationships/image" Target="../media/image55.png"/><Relationship Id="rId9" Type="http://schemas.openxmlformats.org/officeDocument/2006/relationships/image" Target="../media/image56.pdf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49.jpeg"/><Relationship Id="rId6" Type="http://schemas.openxmlformats.org/officeDocument/2006/relationships/image" Target="../media/image66.pdf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df"/><Relationship Id="rId12" Type="http://schemas.openxmlformats.org/officeDocument/2006/relationships/image" Target="../media/image8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77.pdf"/><Relationship Id="rId8" Type="http://schemas.openxmlformats.org/officeDocument/2006/relationships/image" Target="../media/image78.png"/><Relationship Id="rId9" Type="http://schemas.openxmlformats.org/officeDocument/2006/relationships/image" Target="../media/image79.pdf"/><Relationship Id="rId10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pdf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df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df"/><Relationship Id="rId3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d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0.bin"/><Relationship Id="rId12" Type="http://schemas.openxmlformats.org/officeDocument/2006/relationships/oleObject" Target="../embeddings/Microsoft_Equation11.bin"/><Relationship Id="rId13" Type="http://schemas.openxmlformats.org/officeDocument/2006/relationships/oleObject" Target="../embeddings/Microsoft_Equation1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9" Type="http://schemas.openxmlformats.org/officeDocument/2006/relationships/oleObject" Target="../embeddings/Microsoft_Equation8.bin"/><Relationship Id="rId10" Type="http://schemas.openxmlformats.org/officeDocument/2006/relationships/oleObject" Target="../embeddings/Microsoft_Equation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wmf"/><Relationship Id="rId3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df"/><Relationship Id="rId5" Type="http://schemas.openxmlformats.org/officeDocument/2006/relationships/image" Target="../media/image112.png"/><Relationship Id="rId6" Type="http://schemas.openxmlformats.org/officeDocument/2006/relationships/image" Target="../media/image113.pdf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d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Relationship Id="rId3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4" Type="http://schemas.openxmlformats.org/officeDocument/2006/relationships/image" Target="../media/image122.wmf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image" Target="../media/image123.pdf"/><Relationship Id="rId10" Type="http://schemas.openxmlformats.org/officeDocument/2006/relationships/image" Target="../media/image1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4" Type="http://schemas.openxmlformats.org/officeDocument/2006/relationships/image" Target="../media/image126.wmf"/><Relationship Id="rId5" Type="http://schemas.openxmlformats.org/officeDocument/2006/relationships/image" Target="../media/image127.wmf"/><Relationship Id="rId6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oleObject" Target="../embeddings/Microsoft_Equation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png"/><Relationship Id="rId12" Type="http://schemas.openxmlformats.org/officeDocument/2006/relationships/image" Target="../media/image142.pdf"/><Relationship Id="rId13" Type="http://schemas.openxmlformats.org/officeDocument/2006/relationships/image" Target="../media/image143.png"/><Relationship Id="rId14" Type="http://schemas.openxmlformats.org/officeDocument/2006/relationships/image" Target="../media/image144.pdf"/><Relationship Id="rId1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df"/><Relationship Id="rId3" Type="http://schemas.openxmlformats.org/officeDocument/2006/relationships/image" Target="../media/image133.png"/><Relationship Id="rId4" Type="http://schemas.openxmlformats.org/officeDocument/2006/relationships/image" Target="../media/image134.pdf"/><Relationship Id="rId5" Type="http://schemas.openxmlformats.org/officeDocument/2006/relationships/image" Target="../media/image135.png"/><Relationship Id="rId6" Type="http://schemas.openxmlformats.org/officeDocument/2006/relationships/image" Target="../media/image136.pdf"/><Relationship Id="rId7" Type="http://schemas.openxmlformats.org/officeDocument/2006/relationships/image" Target="../media/image137.png"/><Relationship Id="rId8" Type="http://schemas.openxmlformats.org/officeDocument/2006/relationships/image" Target="../media/image138.pdf"/><Relationship Id="rId9" Type="http://schemas.openxmlformats.org/officeDocument/2006/relationships/image" Target="../media/image139.png"/><Relationship Id="rId10" Type="http://schemas.openxmlformats.org/officeDocument/2006/relationships/image" Target="../media/image140.pd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0.bin"/><Relationship Id="rId12" Type="http://schemas.openxmlformats.org/officeDocument/2006/relationships/oleObject" Target="../embeddings/Microsoft_Equation21.bin"/><Relationship Id="rId13" Type="http://schemas.openxmlformats.org/officeDocument/2006/relationships/oleObject" Target="../embeddings/Microsoft_Equation2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16.jpeg"/><Relationship Id="rId4" Type="http://schemas.openxmlformats.org/officeDocument/2006/relationships/image" Target="../media/image146.png"/><Relationship Id="rId5" Type="http://schemas.openxmlformats.org/officeDocument/2006/relationships/oleObject" Target="../embeddings/Microsoft_Equation14.bin"/><Relationship Id="rId6" Type="http://schemas.openxmlformats.org/officeDocument/2006/relationships/oleObject" Target="../embeddings/Microsoft_Equation15.bin"/><Relationship Id="rId7" Type="http://schemas.openxmlformats.org/officeDocument/2006/relationships/oleObject" Target="../embeddings/Microsoft_Equation16.bin"/><Relationship Id="rId8" Type="http://schemas.openxmlformats.org/officeDocument/2006/relationships/oleObject" Target="../embeddings/Microsoft_Equation17.bin"/><Relationship Id="rId9" Type="http://schemas.openxmlformats.org/officeDocument/2006/relationships/oleObject" Target="../embeddings/Microsoft_Equation18.bin"/><Relationship Id="rId10" Type="http://schemas.openxmlformats.org/officeDocument/2006/relationships/oleObject" Target="../embeddings/Microsoft_Equation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0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1.png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df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jpeg"/><Relationship Id="rId3" Type="http://schemas.openxmlformats.org/officeDocument/2006/relationships/image" Target="../media/image1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df"/><Relationship Id="rId5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d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Relationship Id="rId3" Type="http://schemas.openxmlformats.org/officeDocument/2006/relationships/image" Target="../media/image17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B99C5-FA1D-064C-9679-4F4228EDAFEA}" type="slidenum">
              <a:rPr lang="en-US"/>
              <a:pPr/>
              <a:t>1</a:t>
            </a:fld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06301" cy="1609461"/>
          </a:xfrm>
        </p:spPr>
        <p:txBody>
          <a:bodyPr/>
          <a:lstStyle/>
          <a:p>
            <a:r>
              <a:rPr lang="en-US" dirty="0" smtClean="0"/>
              <a:t>Quarks, QCD and Confinement: </a:t>
            </a:r>
            <a:br>
              <a:rPr lang="en-US" dirty="0" smtClean="0"/>
            </a:br>
            <a:r>
              <a:rPr lang="en-US" dirty="0" smtClean="0"/>
              <a:t>What we hope to learn at Jefferson Lab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245044" y="2038388"/>
            <a:ext cx="413166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        Curtis A. Meyer</a:t>
            </a:r>
          </a:p>
          <a:p>
            <a:r>
              <a:rPr lang="en-US" dirty="0">
                <a:solidFill>
                  <a:srgbClr val="990000"/>
                </a:solidFill>
              </a:rPr>
              <a:t>Carnegie Mellon University</a:t>
            </a:r>
          </a:p>
          <a:p>
            <a:r>
              <a:rPr lang="en-US" dirty="0">
                <a:solidFill>
                  <a:srgbClr val="990000"/>
                </a:solidFill>
              </a:rPr>
              <a:t>   </a:t>
            </a:r>
            <a:r>
              <a:rPr lang="en-US" dirty="0" smtClean="0">
                <a:solidFill>
                  <a:srgbClr val="990000"/>
                </a:solidFill>
              </a:rPr>
              <a:t> 25 February 2010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r>
              <a:rPr lang="en-US">
                <a:latin typeface="cmsy7" pitchFamily="34" charset="0"/>
              </a:rPr>
              <a:t>A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91B16-A53F-304D-9AA2-9D8FA2FD0511}" type="slidenum">
              <a:rPr lang="en-US"/>
              <a:pPr/>
              <a:t>10</a:t>
            </a:fld>
            <a:endParaRPr lang="en-US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73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207963" y="-198438"/>
            <a:ext cx="7772401" cy="1143001"/>
          </a:xfrm>
        </p:spPr>
        <p:txBody>
          <a:bodyPr/>
          <a:lstStyle/>
          <a:p>
            <a:r>
              <a:rPr lang="en-US"/>
              <a:t>Flux Tubes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0B76-CAC5-2444-B02B-9DEA3C23EF19}" type="slidenum">
              <a:rPr lang="en-US"/>
              <a:pPr/>
              <a:t>11</a:t>
            </a:fld>
            <a:endParaRPr lang="en-US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427538" cy="955675"/>
          </a:xfrm>
        </p:spPr>
        <p:txBody>
          <a:bodyPr/>
          <a:lstStyle/>
          <a:p>
            <a:r>
              <a:rPr lang="en-US" dirty="0"/>
              <a:t>Observed Hadrons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298450" y="1327150"/>
            <a:ext cx="75819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 nature, QCD appears to have two configurations.</a:t>
            </a:r>
          </a:p>
          <a:p>
            <a:r>
              <a:rPr lang="en-US" dirty="0">
                <a:solidFill>
                  <a:srgbClr val="990000"/>
                </a:solidFill>
              </a:rPr>
              <a:t>     three </a:t>
            </a:r>
            <a:r>
              <a:rPr lang="en-US" dirty="0" smtClean="0">
                <a:solidFill>
                  <a:srgbClr val="990000"/>
                </a:solidFill>
              </a:rPr>
              <a:t>quarks</a:t>
            </a:r>
            <a:r>
              <a:rPr lang="en-US" dirty="0" smtClean="0"/>
              <a:t> (       )        </a:t>
            </a:r>
            <a:r>
              <a:rPr lang="en-US" dirty="0" smtClean="0">
                <a:solidFill>
                  <a:srgbClr val="CC0066"/>
                </a:solidFill>
              </a:rPr>
              <a:t>Baryons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     proton:</a:t>
            </a:r>
            <a:r>
              <a:rPr lang="en-US" dirty="0"/>
              <a:t> uud       </a:t>
            </a:r>
            <a:r>
              <a:rPr lang="en-US" dirty="0">
                <a:solidFill>
                  <a:srgbClr val="990000"/>
                </a:solidFill>
              </a:rPr>
              <a:t>neutron:</a:t>
            </a:r>
            <a:r>
              <a:rPr lang="en-US" dirty="0"/>
              <a:t> udd </a:t>
            </a:r>
          </a:p>
          <a:p>
            <a:r>
              <a:rPr lang="en-US" dirty="0">
                <a:solidFill>
                  <a:srgbClr val="990000"/>
                </a:solidFill>
              </a:rPr>
              <a:t>     quark-antiquark </a:t>
            </a:r>
            <a:r>
              <a:rPr lang="en-US" dirty="0"/>
              <a:t> </a:t>
            </a:r>
            <a:r>
              <a:rPr lang="en-US" dirty="0" smtClean="0"/>
              <a:t>(     )     </a:t>
            </a:r>
            <a:r>
              <a:rPr lang="en-US" dirty="0">
                <a:solidFill>
                  <a:srgbClr val="CC0066"/>
                </a:solidFill>
              </a:rPr>
              <a:t>Mesons</a:t>
            </a:r>
            <a:r>
              <a:rPr lang="en-US" dirty="0"/>
              <a:t> </a:t>
            </a:r>
          </a:p>
          <a:p>
            <a:r>
              <a:rPr lang="en-US" dirty="0"/>
              <a:t>  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343715" y="4238147"/>
            <a:ext cx="7818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There are a large number of excited states which are</a:t>
            </a:r>
          </a:p>
          <a:p>
            <a:r>
              <a:rPr lang="en-US" dirty="0">
                <a:solidFill>
                  <a:srgbClr val="990000"/>
                </a:solidFill>
              </a:rPr>
              <a:t>also considered particles. QCD should predict these</a:t>
            </a:r>
          </a:p>
          <a:p>
            <a:r>
              <a:rPr lang="en-US" dirty="0">
                <a:solidFill>
                  <a:srgbClr val="990000"/>
                </a:solidFill>
              </a:rPr>
              <a:t>spectra and we can compare them to experiment.</a:t>
            </a: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301625" y="876300"/>
            <a:ext cx="77082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CC0000"/>
                </a:solidFill>
              </a:rPr>
              <a:t>Color singlet</a:t>
            </a:r>
            <a:r>
              <a:rPr lang="en-US" sz="2600" dirty="0" smtClean="0">
                <a:solidFill>
                  <a:srgbClr val="CC0000"/>
                </a:solidFill>
              </a:rPr>
              <a:t> (white) objects </a:t>
            </a:r>
            <a:r>
              <a:rPr lang="en-US" sz="2600" dirty="0">
                <a:solidFill>
                  <a:srgbClr val="CC0000"/>
                </a:solidFill>
              </a:rPr>
              <a:t>observed in nature: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75912" y="2489466"/>
            <a:ext cx="397965" cy="3810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06157" y="1811594"/>
            <a:ext cx="635000" cy="3048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23128" y="3288804"/>
            <a:ext cx="13970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444469" y="3292750"/>
            <a:ext cx="1397000" cy="4699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84889" y="3287730"/>
            <a:ext cx="32258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08F4-258A-C745-BFCE-A13FED95208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4427538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Observed Hadrons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008" y="1484423"/>
            <a:ext cx="30480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49" y="1527845"/>
            <a:ext cx="3048000" cy="2476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5450" y="1027056"/>
            <a:ext cx="1317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C0066"/>
                </a:solidFill>
              </a:rPr>
              <a:t>Baryons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27082" y="1070479"/>
            <a:ext cx="1247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C0066"/>
                </a:solidFill>
              </a:rPr>
              <a:t>Mesons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76582" y="1519778"/>
            <a:ext cx="2500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8 (octet)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And 10 (decuplet).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3385" y="2941857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Groups of 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9 (nonet).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4060401"/>
            <a:ext cx="4602530" cy="77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 Configurations?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82728" y="4884782"/>
            <a:ext cx="1460500" cy="3048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30789" y="5508313"/>
            <a:ext cx="1079500" cy="381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90572" y="4890161"/>
            <a:ext cx="889000" cy="381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95688" y="4885002"/>
            <a:ext cx="129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4-quark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52269" y="5503769"/>
            <a:ext cx="19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pentaquarks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274203" y="4776447"/>
            <a:ext cx="14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glueballs</a:t>
            </a:r>
            <a:endParaRPr lang="en-US" dirty="0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235450" y="5508625"/>
            <a:ext cx="647700" cy="381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06769" y="5471202"/>
            <a:ext cx="126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926F-30D3-C141-9D3A-789ED197797E}" type="slidenum">
              <a:rPr lang="en-US"/>
              <a:pPr/>
              <a:t>13</a:t>
            </a:fld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1128978"/>
            <a:ext cx="2974276" cy="662189"/>
          </a:xfrm>
        </p:spPr>
        <p:txBody>
          <a:bodyPr/>
          <a:lstStyle/>
          <a:p>
            <a:r>
              <a:rPr lang="en-US" dirty="0"/>
              <a:t>The Baryons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784483" y="1753077"/>
            <a:ext cx="68913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What are the fundamental degrees of freedom</a:t>
            </a:r>
          </a:p>
          <a:p>
            <a:r>
              <a:rPr lang="en-US" dirty="0">
                <a:solidFill>
                  <a:srgbClr val="CC0000"/>
                </a:solidFill>
              </a:rPr>
              <a:t>inside of a proton and a neutron?</a:t>
            </a:r>
          </a:p>
          <a:p>
            <a:r>
              <a:rPr lang="en-US" dirty="0"/>
              <a:t>   Quarks? Combinations of Quarks? Gluons?</a:t>
            </a:r>
          </a:p>
          <a:p>
            <a:r>
              <a:rPr lang="en-US" dirty="0">
                <a:solidFill>
                  <a:srgbClr val="FF6600"/>
                </a:solidFill>
              </a:rPr>
              <a:t>The spectrum is very sparse</a:t>
            </a:r>
            <a:r>
              <a:rPr lang="en-US" dirty="0"/>
              <a:t>.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209037" y="3320362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3366CC"/>
                </a:solidFill>
              </a:rPr>
              <a:t>The Mesons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945850" y="3885980"/>
            <a:ext cx="73167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What is the role of glue in a quark-antiquark</a:t>
            </a:r>
          </a:p>
          <a:p>
            <a:r>
              <a:rPr lang="en-US" dirty="0">
                <a:solidFill>
                  <a:srgbClr val="CC0000"/>
                </a:solidFill>
              </a:rPr>
              <a:t>system and how is this related to the confinement</a:t>
            </a:r>
          </a:p>
          <a:p>
            <a:r>
              <a:rPr lang="en-US" dirty="0">
                <a:solidFill>
                  <a:srgbClr val="CC0000"/>
                </a:solidFill>
              </a:rPr>
              <a:t>of QCD?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957520" y="5147575"/>
            <a:ext cx="664196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What are the properties of predicted states </a:t>
            </a:r>
          </a:p>
          <a:p>
            <a:r>
              <a:rPr lang="en-US" dirty="0"/>
              <a:t>beyond simple quark-antiquark?</a:t>
            </a:r>
            <a:r>
              <a:rPr lang="en-US" dirty="0" smtClean="0"/>
              <a:t>  </a:t>
            </a:r>
          </a:p>
          <a:p>
            <a:r>
              <a:rPr lang="en-US" dirty="0">
                <a:solidFill>
                  <a:srgbClr val="FF6600"/>
                </a:solidFill>
              </a:rPr>
              <a:t>Need to map out new states</a:t>
            </a:r>
            <a:r>
              <a:rPr lang="en-US" dirty="0"/>
              <a:t>.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689343" y="5583880"/>
            <a:ext cx="647700" cy="381000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-1" y="0"/>
            <a:ext cx="573145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66CC"/>
                </a:solidFill>
                <a:latin typeface="+mj-lt"/>
                <a:ea typeface="+mj-ea"/>
                <a:cs typeface="+mj-cs"/>
              </a:rPr>
              <a:t>The Issues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 Hadrons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69E98-EC84-3F40-B9DA-6F5670B3ECC1}" type="slidenum">
              <a:rPr lang="en-US"/>
              <a:pPr/>
              <a:t>14</a:t>
            </a:fld>
            <a:endParaRPr lang="en-US"/>
          </a:p>
        </p:txBody>
      </p:sp>
      <p:pic>
        <p:nvPicPr>
          <p:cNvPr id="89092" name="Picture 4" descr="four_s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820863"/>
            <a:ext cx="7924800" cy="4695825"/>
          </a:xfrm>
          <a:prstGeom prst="rect">
            <a:avLst/>
          </a:prstGeom>
          <a:noFill/>
        </p:spPr>
      </p:pic>
      <p:sp>
        <p:nvSpPr>
          <p:cNvPr id="890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483225" cy="742950"/>
          </a:xfrm>
        </p:spPr>
        <p:txBody>
          <a:bodyPr/>
          <a:lstStyle/>
          <a:p>
            <a:r>
              <a:rPr lang="en-US"/>
              <a:t>The Baryon Spectrum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28600" y="752475"/>
            <a:ext cx="6050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Measured in the </a:t>
            </a:r>
            <a:r>
              <a:rPr lang="en-US" dirty="0" smtClean="0"/>
              <a:t>reaction       </a:t>
            </a:r>
            <a:r>
              <a:rPr lang="en-US" dirty="0" smtClean="0">
                <a:latin typeface="cmmi10" pitchFamily="34" charset="0"/>
              </a:rPr>
              <a:t>                  </a:t>
            </a:r>
            <a:r>
              <a:rPr lang="en-US" dirty="0" smtClean="0"/>
              <a:t>. </a:t>
            </a:r>
          </a:p>
          <a:p>
            <a:r>
              <a:rPr lang="en-US" dirty="0" smtClean="0"/>
              <a:t>Work</a:t>
            </a:r>
            <a:r>
              <a:rPr lang="en-US" dirty="0"/>
              <a:t> </a:t>
            </a:r>
            <a:r>
              <a:rPr lang="en-US" dirty="0" smtClean="0"/>
              <a:t>done </a:t>
            </a:r>
            <a:r>
              <a:rPr lang="en-US" dirty="0"/>
              <a:t>in 60’s to early 90’s.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01400" y="822068"/>
            <a:ext cx="2070100" cy="33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F372-2029-CC43-8F8E-7EB663CF2178}" type="slidenum">
              <a:rPr lang="en-US"/>
              <a:pPr/>
              <a:t>15</a:t>
            </a:fld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73600" cy="930275"/>
          </a:xfrm>
        </p:spPr>
        <p:txBody>
          <a:bodyPr/>
          <a:lstStyle/>
          <a:p>
            <a:r>
              <a:rPr lang="en-US" dirty="0"/>
              <a:t>The Baryon Spectrum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212725" y="779463"/>
            <a:ext cx="4075113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CC"/>
                </a:solidFill>
              </a:rPr>
              <a:t>In the quark model picture,</a:t>
            </a:r>
          </a:p>
          <a:p>
            <a:r>
              <a:rPr lang="en-US">
                <a:solidFill>
                  <a:srgbClr val="6600CC"/>
                </a:solidFill>
              </a:rPr>
              <a:t>allow individual quarks to</a:t>
            </a:r>
          </a:p>
          <a:p>
            <a:r>
              <a:rPr lang="en-US">
                <a:solidFill>
                  <a:srgbClr val="6600CC"/>
                </a:solidFill>
              </a:rPr>
              <a:t>be excited to higher levels:</a:t>
            </a:r>
          </a:p>
          <a:p>
            <a:r>
              <a:rPr lang="en-US" sz="2000">
                <a:solidFill>
                  <a:srgbClr val="000066"/>
                </a:solidFill>
              </a:rPr>
              <a:t>baryon:     q(1s)q(1s)q(1s)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001713" y="2306638"/>
            <a:ext cx="245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1s -&gt; 2s, 1s -&gt; 2p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52400" y="2971800"/>
            <a:ext cx="4572000" cy="3441700"/>
            <a:chOff x="2736" y="96"/>
            <a:chExt cx="2880" cy="2168"/>
          </a:xfrm>
        </p:grpSpPr>
        <p:sp>
          <p:nvSpPr>
            <p:cNvPr id="77832" name="Text Box 8"/>
            <p:cNvSpPr txBox="1">
              <a:spLocks noChangeArrowheads="1"/>
            </p:cNvSpPr>
            <p:nvPr/>
          </p:nvSpPr>
          <p:spPr bwMode="auto">
            <a:xfrm>
              <a:off x="2784" y="96"/>
              <a:ext cx="275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               Nucleon</a:t>
              </a:r>
            </a:p>
            <a:p>
              <a:r>
                <a:rPr lang="en-US">
                  <a:solidFill>
                    <a:srgbClr val="660033"/>
                  </a:solidFill>
                </a:rPr>
                <a:t>L</a:t>
              </a:r>
              <a:r>
                <a:rPr lang="en-US" baseline="-25000">
                  <a:solidFill>
                    <a:srgbClr val="660033"/>
                  </a:solidFill>
                </a:rPr>
                <a:t>2I,2J</a:t>
              </a:r>
              <a:r>
                <a:rPr lang="en-US">
                  <a:solidFill>
                    <a:srgbClr val="660033"/>
                  </a:solidFill>
                </a:rPr>
                <a:t> (Mass)   Parity    Status</a:t>
              </a:r>
            </a:p>
            <a:p>
              <a:endParaRPr lang="en-US"/>
            </a:p>
            <a:p>
              <a:r>
                <a:rPr lang="en-US">
                  <a:solidFill>
                    <a:srgbClr val="000066"/>
                  </a:solidFill>
                </a:rPr>
                <a:t>P</a:t>
              </a:r>
              <a:r>
                <a:rPr lang="en-US" baseline="-25000">
                  <a:solidFill>
                    <a:srgbClr val="000066"/>
                  </a:solidFill>
                </a:rPr>
                <a:t>11</a:t>
              </a:r>
              <a:r>
                <a:rPr lang="en-US">
                  <a:solidFill>
                    <a:srgbClr val="000066"/>
                  </a:solidFill>
                </a:rPr>
                <a:t>(938)             +           ****</a:t>
              </a:r>
            </a:p>
          </p:txBody>
        </p:sp>
        <p:sp>
          <p:nvSpPr>
            <p:cNvPr id="77833" name="Rectangle 9"/>
            <p:cNvSpPr>
              <a:spLocks noChangeArrowheads="1"/>
            </p:cNvSpPr>
            <p:nvPr/>
          </p:nvSpPr>
          <p:spPr bwMode="auto">
            <a:xfrm>
              <a:off x="2736" y="1056"/>
              <a:ext cx="288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S</a:t>
              </a:r>
              <a:r>
                <a:rPr lang="en-US" baseline="-25000">
                  <a:solidFill>
                    <a:srgbClr val="800000"/>
                  </a:solidFill>
                </a:rPr>
                <a:t>11</a:t>
              </a:r>
              <a:r>
                <a:rPr lang="en-US">
                  <a:solidFill>
                    <a:srgbClr val="800000"/>
                  </a:solidFill>
                </a:rPr>
                <a:t>(1535)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S</a:t>
              </a:r>
              <a:r>
                <a:rPr lang="en-US" baseline="-25000">
                  <a:solidFill>
                    <a:srgbClr val="800000"/>
                  </a:solidFill>
                </a:rPr>
                <a:t>11</a:t>
              </a:r>
              <a:r>
                <a:rPr lang="en-US">
                  <a:solidFill>
                    <a:srgbClr val="800000"/>
                  </a:solidFill>
                </a:rPr>
                <a:t>(1650)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13</a:t>
              </a:r>
              <a:r>
                <a:rPr lang="en-US">
                  <a:solidFill>
                    <a:srgbClr val="800000"/>
                  </a:solidFill>
                </a:rPr>
                <a:t>(1520)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13</a:t>
              </a:r>
              <a:r>
                <a:rPr lang="en-US">
                  <a:solidFill>
                    <a:srgbClr val="800000"/>
                  </a:solidFill>
                </a:rPr>
                <a:t>(1700)           -             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15</a:t>
              </a:r>
              <a:r>
                <a:rPr lang="en-US">
                  <a:solidFill>
                    <a:srgbClr val="800000"/>
                  </a:solidFill>
                </a:rPr>
                <a:t>(1675)           -           ****</a:t>
              </a:r>
            </a:p>
          </p:txBody>
        </p:sp>
      </p:grp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029200" y="1371600"/>
            <a:ext cx="296703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(1440)    +   ****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(1710)     +    *** 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(1880)    +     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(1975)    +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(1720)    +   ****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(1870)    +        *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(1910)     +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(1950)    +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(2030)    +</a:t>
            </a:r>
          </a:p>
          <a:p>
            <a:r>
              <a:rPr lang="en-US">
                <a:solidFill>
                  <a:srgbClr val="003399"/>
                </a:solidFill>
              </a:rPr>
              <a:t>F</a:t>
            </a:r>
            <a:r>
              <a:rPr lang="en-US" baseline="-25000">
                <a:solidFill>
                  <a:srgbClr val="003399"/>
                </a:solidFill>
              </a:rPr>
              <a:t>15</a:t>
            </a:r>
            <a:r>
              <a:rPr lang="en-US">
                <a:solidFill>
                  <a:srgbClr val="003399"/>
                </a:solidFill>
              </a:rPr>
              <a:t>(1680)    +   ****</a:t>
            </a:r>
          </a:p>
          <a:p>
            <a:r>
              <a:rPr lang="en-US">
                <a:solidFill>
                  <a:srgbClr val="003399"/>
                </a:solidFill>
              </a:rPr>
              <a:t>F</a:t>
            </a:r>
            <a:r>
              <a:rPr lang="en-US" baseline="-25000">
                <a:solidFill>
                  <a:srgbClr val="003399"/>
                </a:solidFill>
              </a:rPr>
              <a:t>15</a:t>
            </a:r>
            <a:r>
              <a:rPr lang="en-US">
                <a:solidFill>
                  <a:srgbClr val="003399"/>
                </a:solidFill>
              </a:rPr>
              <a:t>(2000)    +      **</a:t>
            </a:r>
          </a:p>
          <a:p>
            <a:r>
              <a:rPr lang="en-US">
                <a:solidFill>
                  <a:srgbClr val="003399"/>
                </a:solidFill>
              </a:rPr>
              <a:t>F</a:t>
            </a:r>
            <a:r>
              <a:rPr lang="en-US" baseline="-25000">
                <a:solidFill>
                  <a:srgbClr val="003399"/>
                </a:solidFill>
              </a:rPr>
              <a:t>15</a:t>
            </a:r>
            <a:r>
              <a:rPr lang="en-US">
                <a:solidFill>
                  <a:srgbClr val="003399"/>
                </a:solidFill>
              </a:rPr>
              <a:t>(1995)    +</a:t>
            </a:r>
          </a:p>
          <a:p>
            <a:r>
              <a:rPr lang="en-US">
                <a:solidFill>
                  <a:srgbClr val="003399"/>
                </a:solidFill>
              </a:rPr>
              <a:t>F</a:t>
            </a:r>
            <a:r>
              <a:rPr lang="en-US" baseline="-25000">
                <a:solidFill>
                  <a:srgbClr val="003399"/>
                </a:solidFill>
              </a:rPr>
              <a:t>17</a:t>
            </a:r>
            <a:r>
              <a:rPr lang="en-US">
                <a:solidFill>
                  <a:srgbClr val="003399"/>
                </a:solidFill>
              </a:rPr>
              <a:t>(1990)    +       **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4688018" y="412511"/>
            <a:ext cx="424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****, ***</a:t>
            </a:r>
            <a:r>
              <a:rPr lang="en-US" dirty="0"/>
              <a:t>  Known   </a:t>
            </a:r>
            <a:r>
              <a:rPr lang="en-US" dirty="0">
                <a:solidFill>
                  <a:srgbClr val="0000FF"/>
                </a:solidFill>
              </a:rPr>
              <a:t>**,*</a:t>
            </a:r>
            <a:r>
              <a:rPr lang="en-US" dirty="0"/>
              <a:t> Hints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4" grpId="0"/>
      <p:bldP spid="778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D32B-2039-744B-AFBB-C86000F1AC81}" type="slidenum">
              <a:rPr lang="en-US"/>
              <a:pPr/>
              <a:t>16</a:t>
            </a:fld>
            <a:endParaRPr lang="en-US"/>
          </a:p>
        </p:txBody>
      </p:sp>
      <p:grpSp>
        <p:nvGrpSpPr>
          <p:cNvPr id="79878" name="Group 6"/>
          <p:cNvGrpSpPr>
            <a:grpSpLocks/>
          </p:cNvGrpSpPr>
          <p:nvPr/>
        </p:nvGrpSpPr>
        <p:grpSpPr bwMode="auto">
          <a:xfrm>
            <a:off x="152400" y="2971800"/>
            <a:ext cx="4572000" cy="3441700"/>
            <a:chOff x="2736" y="96"/>
            <a:chExt cx="2880" cy="2168"/>
          </a:xfrm>
        </p:grpSpPr>
        <p:sp>
          <p:nvSpPr>
            <p:cNvPr id="79879" name="Text Box 7"/>
            <p:cNvSpPr txBox="1">
              <a:spLocks noChangeArrowheads="1"/>
            </p:cNvSpPr>
            <p:nvPr/>
          </p:nvSpPr>
          <p:spPr bwMode="auto">
            <a:xfrm>
              <a:off x="2784" y="96"/>
              <a:ext cx="275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               Nucleon</a:t>
              </a:r>
            </a:p>
            <a:p>
              <a:r>
                <a:rPr lang="en-US">
                  <a:solidFill>
                    <a:srgbClr val="660033"/>
                  </a:solidFill>
                </a:rPr>
                <a:t>L</a:t>
              </a:r>
              <a:r>
                <a:rPr lang="en-US" baseline="-25000">
                  <a:solidFill>
                    <a:srgbClr val="660033"/>
                  </a:solidFill>
                </a:rPr>
                <a:t>2I,2J</a:t>
              </a:r>
              <a:r>
                <a:rPr lang="en-US">
                  <a:solidFill>
                    <a:srgbClr val="660033"/>
                  </a:solidFill>
                </a:rPr>
                <a:t> (Mass)   Parity    Status</a:t>
              </a:r>
            </a:p>
            <a:p>
              <a:endParaRPr lang="en-US"/>
            </a:p>
            <a:p>
              <a:r>
                <a:rPr lang="en-US">
                  <a:solidFill>
                    <a:srgbClr val="000066"/>
                  </a:solidFill>
                </a:rPr>
                <a:t>P</a:t>
              </a:r>
              <a:r>
                <a:rPr lang="en-US" baseline="-25000">
                  <a:solidFill>
                    <a:srgbClr val="000066"/>
                  </a:solidFill>
                </a:rPr>
                <a:t>11</a:t>
              </a:r>
              <a:r>
                <a:rPr lang="en-US">
                  <a:solidFill>
                    <a:srgbClr val="000066"/>
                  </a:solidFill>
                </a:rPr>
                <a:t>(938)             +           ****</a:t>
              </a:r>
            </a:p>
          </p:txBody>
        </p:sp>
        <p:sp>
          <p:nvSpPr>
            <p:cNvPr id="79880" name="Rectangle 8"/>
            <p:cNvSpPr>
              <a:spLocks noChangeArrowheads="1"/>
            </p:cNvSpPr>
            <p:nvPr/>
          </p:nvSpPr>
          <p:spPr bwMode="auto">
            <a:xfrm>
              <a:off x="2736" y="1056"/>
              <a:ext cx="288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S</a:t>
              </a:r>
              <a:r>
                <a:rPr lang="en-US" baseline="-25000">
                  <a:solidFill>
                    <a:srgbClr val="800000"/>
                  </a:solidFill>
                </a:rPr>
                <a:t>11</a:t>
              </a:r>
              <a:r>
                <a:rPr lang="en-US">
                  <a:solidFill>
                    <a:srgbClr val="800000"/>
                  </a:solidFill>
                </a:rPr>
                <a:t>(1535)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S</a:t>
              </a:r>
              <a:r>
                <a:rPr lang="en-US" baseline="-25000">
                  <a:solidFill>
                    <a:srgbClr val="800000"/>
                  </a:solidFill>
                </a:rPr>
                <a:t>11</a:t>
              </a:r>
              <a:r>
                <a:rPr lang="en-US">
                  <a:solidFill>
                    <a:srgbClr val="800000"/>
                  </a:solidFill>
                </a:rPr>
                <a:t>(1650)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13</a:t>
              </a:r>
              <a:r>
                <a:rPr lang="en-US">
                  <a:solidFill>
                    <a:srgbClr val="800000"/>
                  </a:solidFill>
                </a:rPr>
                <a:t>(1520)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13</a:t>
              </a:r>
              <a:r>
                <a:rPr lang="en-US">
                  <a:solidFill>
                    <a:srgbClr val="800000"/>
                  </a:solidFill>
                </a:rPr>
                <a:t>(1700)           -             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15</a:t>
              </a:r>
              <a:r>
                <a:rPr lang="en-US">
                  <a:solidFill>
                    <a:srgbClr val="800000"/>
                  </a:solidFill>
                </a:rPr>
                <a:t>(1675)           -           ****</a:t>
              </a:r>
            </a:p>
          </p:txBody>
        </p:sp>
      </p:grp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5029200" y="1371600"/>
            <a:ext cx="296703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(1440)    +   ****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(1710)     +    *** </a:t>
            </a:r>
          </a:p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aseline="-25000">
                <a:solidFill>
                  <a:srgbClr val="FF0000"/>
                </a:solidFill>
              </a:rPr>
              <a:t>11</a:t>
            </a:r>
            <a:r>
              <a:rPr lang="en-US">
                <a:solidFill>
                  <a:srgbClr val="FF0000"/>
                </a:solidFill>
              </a:rPr>
              <a:t>(1880)    +     </a:t>
            </a:r>
          </a:p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aseline="-25000">
                <a:solidFill>
                  <a:srgbClr val="FF0000"/>
                </a:solidFill>
              </a:rPr>
              <a:t>11</a:t>
            </a:r>
            <a:r>
              <a:rPr lang="en-US">
                <a:solidFill>
                  <a:srgbClr val="FF0000"/>
                </a:solidFill>
              </a:rPr>
              <a:t>(1975)    +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(1720)    +   ****</a:t>
            </a:r>
          </a:p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aseline="-25000">
                <a:solidFill>
                  <a:srgbClr val="FF0000"/>
                </a:solidFill>
              </a:rPr>
              <a:t>13</a:t>
            </a:r>
            <a:r>
              <a:rPr lang="en-US">
                <a:solidFill>
                  <a:srgbClr val="FF0000"/>
                </a:solidFill>
              </a:rPr>
              <a:t>(1870)    +        *</a:t>
            </a:r>
          </a:p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aseline="-25000">
                <a:solidFill>
                  <a:srgbClr val="FF0000"/>
                </a:solidFill>
              </a:rPr>
              <a:t>13</a:t>
            </a:r>
            <a:r>
              <a:rPr lang="en-US">
                <a:solidFill>
                  <a:srgbClr val="FF0000"/>
                </a:solidFill>
              </a:rPr>
              <a:t>(1910)     +</a:t>
            </a:r>
          </a:p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aseline="-25000">
                <a:solidFill>
                  <a:srgbClr val="FF0000"/>
                </a:solidFill>
              </a:rPr>
              <a:t>13</a:t>
            </a:r>
            <a:r>
              <a:rPr lang="en-US">
                <a:solidFill>
                  <a:srgbClr val="FF0000"/>
                </a:solidFill>
              </a:rPr>
              <a:t>(1950)    +</a:t>
            </a:r>
          </a:p>
          <a:p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 baseline="-25000">
                <a:solidFill>
                  <a:srgbClr val="FF0000"/>
                </a:solidFill>
              </a:rPr>
              <a:t>13</a:t>
            </a:r>
            <a:r>
              <a:rPr lang="en-US">
                <a:solidFill>
                  <a:srgbClr val="FF0000"/>
                </a:solidFill>
              </a:rPr>
              <a:t>(2030)    +</a:t>
            </a:r>
          </a:p>
          <a:p>
            <a:r>
              <a:rPr lang="en-US">
                <a:solidFill>
                  <a:srgbClr val="003399"/>
                </a:solidFill>
              </a:rPr>
              <a:t>F</a:t>
            </a:r>
            <a:r>
              <a:rPr lang="en-US" baseline="-25000">
                <a:solidFill>
                  <a:srgbClr val="003399"/>
                </a:solidFill>
              </a:rPr>
              <a:t>15</a:t>
            </a:r>
            <a:r>
              <a:rPr lang="en-US">
                <a:solidFill>
                  <a:srgbClr val="003399"/>
                </a:solidFill>
              </a:rPr>
              <a:t>(1680)    +   ****</a:t>
            </a:r>
          </a:p>
          <a:p>
            <a:r>
              <a:rPr lang="en-US">
                <a:solidFill>
                  <a:srgbClr val="FF0000"/>
                </a:solidFill>
              </a:rPr>
              <a:t>F</a:t>
            </a:r>
            <a:r>
              <a:rPr lang="en-US" baseline="-25000">
                <a:solidFill>
                  <a:srgbClr val="FF0000"/>
                </a:solidFill>
              </a:rPr>
              <a:t>15</a:t>
            </a:r>
            <a:r>
              <a:rPr lang="en-US">
                <a:solidFill>
                  <a:srgbClr val="FF0000"/>
                </a:solidFill>
              </a:rPr>
              <a:t>(2000)    +      **</a:t>
            </a:r>
          </a:p>
          <a:p>
            <a:r>
              <a:rPr lang="en-US">
                <a:solidFill>
                  <a:srgbClr val="FF0000"/>
                </a:solidFill>
              </a:rPr>
              <a:t>F</a:t>
            </a:r>
            <a:r>
              <a:rPr lang="en-US" baseline="-25000">
                <a:solidFill>
                  <a:srgbClr val="FF0000"/>
                </a:solidFill>
              </a:rPr>
              <a:t>15</a:t>
            </a:r>
            <a:r>
              <a:rPr lang="en-US">
                <a:solidFill>
                  <a:srgbClr val="FF0000"/>
                </a:solidFill>
              </a:rPr>
              <a:t>(1995)    +</a:t>
            </a:r>
          </a:p>
          <a:p>
            <a:r>
              <a:rPr lang="en-US">
                <a:solidFill>
                  <a:srgbClr val="FF0000"/>
                </a:solidFill>
              </a:rPr>
              <a:t>F</a:t>
            </a:r>
            <a:r>
              <a:rPr lang="en-US" baseline="-25000">
                <a:solidFill>
                  <a:srgbClr val="FF0000"/>
                </a:solidFill>
              </a:rPr>
              <a:t>17</a:t>
            </a:r>
            <a:r>
              <a:rPr lang="en-US">
                <a:solidFill>
                  <a:srgbClr val="FF0000"/>
                </a:solidFill>
              </a:rPr>
              <a:t>(1990)    +       **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5094975" y="891845"/>
            <a:ext cx="2519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Missing Baryons</a:t>
            </a: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0" y="0"/>
            <a:ext cx="46736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The Baryon Spectrum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212725" y="779463"/>
            <a:ext cx="4075113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CC"/>
                </a:solidFill>
              </a:rPr>
              <a:t>In the quark model picture,</a:t>
            </a:r>
          </a:p>
          <a:p>
            <a:r>
              <a:rPr lang="en-US">
                <a:solidFill>
                  <a:srgbClr val="6600CC"/>
                </a:solidFill>
              </a:rPr>
              <a:t>allow individual quarks to</a:t>
            </a:r>
          </a:p>
          <a:p>
            <a:r>
              <a:rPr lang="en-US">
                <a:solidFill>
                  <a:srgbClr val="6600CC"/>
                </a:solidFill>
              </a:rPr>
              <a:t>be excited to higher levels:</a:t>
            </a:r>
          </a:p>
          <a:p>
            <a:r>
              <a:rPr lang="en-US" sz="2000">
                <a:solidFill>
                  <a:srgbClr val="000066"/>
                </a:solidFill>
              </a:rPr>
              <a:t>baryon:     q(1s)q(1s)q(1s)</a:t>
            </a: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1001713" y="2306638"/>
            <a:ext cx="245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1s -&gt; 2s, 1s -&gt; 2p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688018" y="412511"/>
            <a:ext cx="424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****, ***</a:t>
            </a:r>
            <a:r>
              <a:rPr lang="en-US" dirty="0"/>
              <a:t>  Known   </a:t>
            </a:r>
            <a:r>
              <a:rPr lang="en-US" dirty="0">
                <a:solidFill>
                  <a:srgbClr val="0000FF"/>
                </a:solidFill>
              </a:rPr>
              <a:t>**,*</a:t>
            </a:r>
            <a:r>
              <a:rPr lang="en-US" dirty="0"/>
              <a:t> Hints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9E96-22B3-924B-BB8B-9CF2E45AE003}" type="slidenum">
              <a:rPr lang="en-US"/>
              <a:pPr/>
              <a:t>17</a:t>
            </a:fld>
            <a:endParaRPr lang="en-US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12725" y="1265238"/>
            <a:ext cx="43259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CC"/>
                </a:solidFill>
              </a:rPr>
              <a:t>Treat a quarks and a diquark</a:t>
            </a:r>
          </a:p>
          <a:p>
            <a:r>
              <a:rPr lang="en-US">
                <a:solidFill>
                  <a:srgbClr val="6600CC"/>
                </a:solidFill>
              </a:rPr>
              <a:t>as the fundamental particles.</a:t>
            </a:r>
          </a:p>
          <a:p>
            <a:r>
              <a:rPr lang="en-US">
                <a:solidFill>
                  <a:srgbClr val="6600CC"/>
                </a:solidFill>
              </a:rPr>
              <a:t>Allow excitations as before:</a:t>
            </a:r>
            <a:endParaRPr lang="en-US"/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52400" y="2971800"/>
            <a:ext cx="4572000" cy="3441700"/>
            <a:chOff x="2736" y="96"/>
            <a:chExt cx="2880" cy="2168"/>
          </a:xfrm>
        </p:grpSpPr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2784" y="96"/>
              <a:ext cx="275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               Nucleon</a:t>
              </a:r>
            </a:p>
            <a:p>
              <a:r>
                <a:rPr lang="en-US">
                  <a:solidFill>
                    <a:srgbClr val="660033"/>
                  </a:solidFill>
                </a:rPr>
                <a:t>L</a:t>
              </a:r>
              <a:r>
                <a:rPr lang="en-US" baseline="-25000">
                  <a:solidFill>
                    <a:srgbClr val="660033"/>
                  </a:solidFill>
                </a:rPr>
                <a:t>2I,2J</a:t>
              </a:r>
              <a:r>
                <a:rPr lang="en-US">
                  <a:solidFill>
                    <a:srgbClr val="660033"/>
                  </a:solidFill>
                </a:rPr>
                <a:t> (Mass)   Parity    Status</a:t>
              </a:r>
            </a:p>
            <a:p>
              <a:endParaRPr lang="en-US"/>
            </a:p>
            <a:p>
              <a:r>
                <a:rPr lang="en-US">
                  <a:solidFill>
                    <a:srgbClr val="000066"/>
                  </a:solidFill>
                </a:rPr>
                <a:t>P</a:t>
              </a:r>
              <a:r>
                <a:rPr lang="en-US" baseline="-25000">
                  <a:solidFill>
                    <a:srgbClr val="000066"/>
                  </a:solidFill>
                </a:rPr>
                <a:t>11</a:t>
              </a:r>
              <a:r>
                <a:rPr lang="en-US">
                  <a:solidFill>
                    <a:srgbClr val="000066"/>
                  </a:solidFill>
                </a:rPr>
                <a:t>(938)             +           ****</a:t>
              </a:r>
            </a:p>
          </p:txBody>
        </p:sp>
        <p:sp>
          <p:nvSpPr>
            <p:cNvPr id="80903" name="Rectangle 7"/>
            <p:cNvSpPr>
              <a:spLocks noChangeArrowheads="1"/>
            </p:cNvSpPr>
            <p:nvPr/>
          </p:nvSpPr>
          <p:spPr bwMode="auto">
            <a:xfrm>
              <a:off x="2736" y="1056"/>
              <a:ext cx="288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S</a:t>
              </a:r>
              <a:r>
                <a:rPr lang="en-US" baseline="-25000">
                  <a:solidFill>
                    <a:srgbClr val="800000"/>
                  </a:solidFill>
                </a:rPr>
                <a:t>11</a:t>
              </a:r>
              <a:r>
                <a:rPr lang="en-US">
                  <a:solidFill>
                    <a:srgbClr val="800000"/>
                  </a:solidFill>
                </a:rPr>
                <a:t>(1535)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S</a:t>
              </a:r>
              <a:r>
                <a:rPr lang="en-US" baseline="-25000">
                  <a:solidFill>
                    <a:srgbClr val="800000"/>
                  </a:solidFill>
                </a:rPr>
                <a:t>11</a:t>
              </a:r>
              <a:r>
                <a:rPr lang="en-US">
                  <a:solidFill>
                    <a:srgbClr val="800000"/>
                  </a:solidFill>
                </a:rPr>
                <a:t>(1650)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13</a:t>
              </a:r>
              <a:r>
                <a:rPr lang="en-US">
                  <a:solidFill>
                    <a:srgbClr val="800000"/>
                  </a:solidFill>
                </a:rPr>
                <a:t>(1520)           -           ****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13</a:t>
              </a:r>
              <a:r>
                <a:rPr lang="en-US">
                  <a:solidFill>
                    <a:srgbClr val="800000"/>
                  </a:solidFill>
                </a:rPr>
                <a:t>(1700)           -             ***</a:t>
              </a:r>
            </a:p>
            <a:p>
              <a:r>
                <a:rPr lang="en-US">
                  <a:solidFill>
                    <a:srgbClr val="800000"/>
                  </a:solidFill>
                </a:rPr>
                <a:t>D</a:t>
              </a:r>
              <a:r>
                <a:rPr lang="en-US" baseline="-25000">
                  <a:solidFill>
                    <a:srgbClr val="800000"/>
                  </a:solidFill>
                </a:rPr>
                <a:t>15</a:t>
              </a:r>
              <a:r>
                <a:rPr lang="en-US">
                  <a:solidFill>
                    <a:srgbClr val="800000"/>
                  </a:solidFill>
                </a:rPr>
                <a:t>(1675)           -           ****</a:t>
              </a:r>
            </a:p>
          </p:txBody>
        </p:sp>
      </p:grp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5029200" y="1371600"/>
            <a:ext cx="296703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(1440)    +   ****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11</a:t>
            </a:r>
            <a:r>
              <a:rPr lang="en-US">
                <a:solidFill>
                  <a:srgbClr val="003399"/>
                </a:solidFill>
              </a:rPr>
              <a:t>(1710)     +    *** </a:t>
            </a:r>
          </a:p>
          <a:p>
            <a:r>
              <a:rPr lang="en-US">
                <a:solidFill>
                  <a:srgbClr val="DDDDDD"/>
                </a:solidFill>
              </a:rPr>
              <a:t>P</a:t>
            </a:r>
            <a:r>
              <a:rPr lang="en-US" baseline="-25000">
                <a:solidFill>
                  <a:srgbClr val="DDDDDD"/>
                </a:solidFill>
              </a:rPr>
              <a:t>11</a:t>
            </a:r>
            <a:r>
              <a:rPr lang="en-US">
                <a:solidFill>
                  <a:srgbClr val="DDDDDD"/>
                </a:solidFill>
              </a:rPr>
              <a:t>(1880)    +     </a:t>
            </a:r>
          </a:p>
          <a:p>
            <a:r>
              <a:rPr lang="en-US">
                <a:solidFill>
                  <a:srgbClr val="DDDDDD"/>
                </a:solidFill>
              </a:rPr>
              <a:t>P</a:t>
            </a:r>
            <a:r>
              <a:rPr lang="en-US" baseline="-25000">
                <a:solidFill>
                  <a:srgbClr val="DDDDDD"/>
                </a:solidFill>
              </a:rPr>
              <a:t>11</a:t>
            </a:r>
            <a:r>
              <a:rPr lang="en-US">
                <a:solidFill>
                  <a:srgbClr val="DDDDDD"/>
                </a:solidFill>
              </a:rPr>
              <a:t>(1975)    +</a:t>
            </a:r>
          </a:p>
          <a:p>
            <a:r>
              <a:rPr lang="en-US">
                <a:solidFill>
                  <a:srgbClr val="003399"/>
                </a:solidFill>
              </a:rPr>
              <a:t>P</a:t>
            </a:r>
            <a:r>
              <a:rPr lang="en-US" baseline="-25000">
                <a:solidFill>
                  <a:srgbClr val="003399"/>
                </a:solidFill>
              </a:rPr>
              <a:t>13</a:t>
            </a:r>
            <a:r>
              <a:rPr lang="en-US">
                <a:solidFill>
                  <a:srgbClr val="003399"/>
                </a:solidFill>
              </a:rPr>
              <a:t>(1720)    +   ****</a:t>
            </a:r>
          </a:p>
          <a:p>
            <a:r>
              <a:rPr lang="en-US">
                <a:solidFill>
                  <a:srgbClr val="DDDDDD"/>
                </a:solidFill>
              </a:rPr>
              <a:t>P</a:t>
            </a:r>
            <a:r>
              <a:rPr lang="en-US" baseline="-25000">
                <a:solidFill>
                  <a:srgbClr val="DDDDDD"/>
                </a:solidFill>
              </a:rPr>
              <a:t>13</a:t>
            </a:r>
            <a:r>
              <a:rPr lang="en-US">
                <a:solidFill>
                  <a:srgbClr val="DDDDDD"/>
                </a:solidFill>
              </a:rPr>
              <a:t>(1870)    +        *</a:t>
            </a:r>
          </a:p>
          <a:p>
            <a:r>
              <a:rPr lang="en-US">
                <a:solidFill>
                  <a:srgbClr val="DDDDDD"/>
                </a:solidFill>
              </a:rPr>
              <a:t>P</a:t>
            </a:r>
            <a:r>
              <a:rPr lang="en-US" baseline="-25000">
                <a:solidFill>
                  <a:srgbClr val="DDDDDD"/>
                </a:solidFill>
              </a:rPr>
              <a:t>13</a:t>
            </a:r>
            <a:r>
              <a:rPr lang="en-US">
                <a:solidFill>
                  <a:srgbClr val="DDDDDD"/>
                </a:solidFill>
              </a:rPr>
              <a:t>(1910)     +</a:t>
            </a:r>
          </a:p>
          <a:p>
            <a:r>
              <a:rPr lang="en-US">
                <a:solidFill>
                  <a:srgbClr val="DDDDDD"/>
                </a:solidFill>
              </a:rPr>
              <a:t>P</a:t>
            </a:r>
            <a:r>
              <a:rPr lang="en-US" baseline="-25000">
                <a:solidFill>
                  <a:srgbClr val="DDDDDD"/>
                </a:solidFill>
              </a:rPr>
              <a:t>13</a:t>
            </a:r>
            <a:r>
              <a:rPr lang="en-US">
                <a:solidFill>
                  <a:srgbClr val="DDDDDD"/>
                </a:solidFill>
              </a:rPr>
              <a:t>(1950)    +</a:t>
            </a:r>
          </a:p>
          <a:p>
            <a:r>
              <a:rPr lang="en-US">
                <a:solidFill>
                  <a:srgbClr val="DDDDDD"/>
                </a:solidFill>
              </a:rPr>
              <a:t>P</a:t>
            </a:r>
            <a:r>
              <a:rPr lang="en-US" baseline="-25000">
                <a:solidFill>
                  <a:srgbClr val="DDDDDD"/>
                </a:solidFill>
              </a:rPr>
              <a:t>13</a:t>
            </a:r>
            <a:r>
              <a:rPr lang="en-US">
                <a:solidFill>
                  <a:srgbClr val="DDDDDD"/>
                </a:solidFill>
              </a:rPr>
              <a:t>(2030)    +</a:t>
            </a:r>
          </a:p>
          <a:p>
            <a:r>
              <a:rPr lang="en-US">
                <a:solidFill>
                  <a:srgbClr val="003399"/>
                </a:solidFill>
              </a:rPr>
              <a:t>F</a:t>
            </a:r>
            <a:r>
              <a:rPr lang="en-US" baseline="-25000">
                <a:solidFill>
                  <a:srgbClr val="003399"/>
                </a:solidFill>
              </a:rPr>
              <a:t>15</a:t>
            </a:r>
            <a:r>
              <a:rPr lang="en-US">
                <a:solidFill>
                  <a:srgbClr val="003399"/>
                </a:solidFill>
              </a:rPr>
              <a:t>(1680)    +   ****</a:t>
            </a:r>
          </a:p>
          <a:p>
            <a:r>
              <a:rPr lang="en-US">
                <a:solidFill>
                  <a:srgbClr val="DDDDDD"/>
                </a:solidFill>
              </a:rPr>
              <a:t>F</a:t>
            </a:r>
            <a:r>
              <a:rPr lang="en-US" baseline="-25000">
                <a:solidFill>
                  <a:srgbClr val="DDDDDD"/>
                </a:solidFill>
              </a:rPr>
              <a:t>15</a:t>
            </a:r>
            <a:r>
              <a:rPr lang="en-US">
                <a:solidFill>
                  <a:srgbClr val="DDDDDD"/>
                </a:solidFill>
              </a:rPr>
              <a:t>(2000)    +      **</a:t>
            </a:r>
          </a:p>
          <a:p>
            <a:r>
              <a:rPr lang="en-US">
                <a:solidFill>
                  <a:srgbClr val="DDDDDD"/>
                </a:solidFill>
              </a:rPr>
              <a:t>F</a:t>
            </a:r>
            <a:r>
              <a:rPr lang="en-US" baseline="-25000">
                <a:solidFill>
                  <a:srgbClr val="DDDDDD"/>
                </a:solidFill>
              </a:rPr>
              <a:t>15</a:t>
            </a:r>
            <a:r>
              <a:rPr lang="en-US">
                <a:solidFill>
                  <a:srgbClr val="DDDDDD"/>
                </a:solidFill>
              </a:rPr>
              <a:t>(1995)    +</a:t>
            </a:r>
          </a:p>
          <a:p>
            <a:r>
              <a:rPr lang="en-US">
                <a:solidFill>
                  <a:srgbClr val="DDDDDD"/>
                </a:solidFill>
              </a:rPr>
              <a:t>F</a:t>
            </a:r>
            <a:r>
              <a:rPr lang="en-US" baseline="-25000">
                <a:solidFill>
                  <a:srgbClr val="DDDDDD"/>
                </a:solidFill>
              </a:rPr>
              <a:t>17</a:t>
            </a:r>
            <a:r>
              <a:rPr lang="en-US">
                <a:solidFill>
                  <a:srgbClr val="DDDDDD"/>
                </a:solidFill>
              </a:rPr>
              <a:t>(1990)    +       **</a:t>
            </a: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0" y="0"/>
            <a:ext cx="46736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The Baryon Spectrum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688018" y="412511"/>
            <a:ext cx="424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****, ***</a:t>
            </a:r>
            <a:r>
              <a:rPr lang="en-US" dirty="0"/>
              <a:t>  Known   </a:t>
            </a:r>
            <a:r>
              <a:rPr lang="en-US" dirty="0">
                <a:solidFill>
                  <a:srgbClr val="0000FF"/>
                </a:solidFill>
              </a:rPr>
              <a:t>**,*</a:t>
            </a:r>
            <a:r>
              <a:rPr lang="en-US" dirty="0"/>
              <a:t> Hints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AE970-38C2-0E43-8588-F64F8CC175FB}" type="slidenum">
              <a:rPr lang="en-US"/>
              <a:pPr/>
              <a:t>18</a:t>
            </a:fld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72175" cy="949325"/>
          </a:xfrm>
        </p:spPr>
        <p:txBody>
          <a:bodyPr/>
          <a:lstStyle/>
          <a:p>
            <a:r>
              <a:rPr lang="en-US"/>
              <a:t>Looking in the wrong place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111125" y="852488"/>
            <a:ext cx="403848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Nearly all the data used to </a:t>
            </a:r>
          </a:p>
          <a:p>
            <a:r>
              <a:rPr lang="en-US" dirty="0">
                <a:solidFill>
                  <a:srgbClr val="990000"/>
                </a:solidFill>
              </a:rPr>
              <a:t>identify baryons has come</a:t>
            </a:r>
            <a:endParaRPr lang="en-US" dirty="0" smtClean="0">
              <a:solidFill>
                <a:srgbClr val="990000"/>
              </a:solidFill>
            </a:endParaRPr>
          </a:p>
          <a:p>
            <a:r>
              <a:rPr lang="en-US" dirty="0" smtClean="0">
                <a:solidFill>
                  <a:srgbClr val="990000"/>
                </a:solidFill>
              </a:rPr>
              <a:t>From          </a:t>
            </a:r>
            <a:r>
              <a:rPr lang="en-US" dirty="0">
                <a:solidFill>
                  <a:srgbClr val="990000"/>
                </a:solidFill>
              </a:rPr>
              <a:t>scattering.</a:t>
            </a:r>
          </a:p>
          <a:p>
            <a:endParaRPr lang="en-US" dirty="0">
              <a:solidFill>
                <a:srgbClr val="990000"/>
              </a:solidFill>
            </a:endParaRPr>
          </a:p>
          <a:p>
            <a:r>
              <a:rPr lang="en-US" dirty="0">
                <a:latin typeface="cmmi10" pitchFamily="34" charset="0"/>
              </a:rPr>
              <a:t>        </a:t>
            </a:r>
            <a:r>
              <a:rPr lang="en-US" dirty="0" smtClean="0">
                <a:latin typeface="cmmi10" pitchFamily="34" charset="0"/>
              </a:rPr>
              <a:t> </a:t>
            </a:r>
            <a:endParaRPr lang="en-US" dirty="0" smtClean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What if the missing states</a:t>
            </a:r>
          </a:p>
          <a:p>
            <a:r>
              <a:rPr lang="en-US" dirty="0">
                <a:solidFill>
                  <a:srgbClr val="990000"/>
                </a:solidFill>
              </a:rPr>
              <a:t>do not couple </a:t>
            </a:r>
            <a:r>
              <a:rPr lang="en-US" dirty="0" smtClean="0">
                <a:solidFill>
                  <a:srgbClr val="990000"/>
                </a:solidFill>
              </a:rPr>
              <a:t>to       </a:t>
            </a:r>
            <a:r>
              <a:rPr lang="en-US" dirty="0">
                <a:solidFill>
                  <a:srgbClr val="990000"/>
                </a:solidFill>
              </a:rPr>
              <a:t>?</a:t>
            </a:r>
          </a:p>
        </p:txBody>
      </p:sp>
      <p:grpSp>
        <p:nvGrpSpPr>
          <p:cNvPr id="105480" name="Group 8"/>
          <p:cNvGrpSpPr>
            <a:grpSpLocks/>
          </p:cNvGrpSpPr>
          <p:nvPr/>
        </p:nvGrpSpPr>
        <p:grpSpPr bwMode="auto">
          <a:xfrm>
            <a:off x="4443413" y="798513"/>
            <a:ext cx="4700587" cy="4613275"/>
            <a:chOff x="2799" y="503"/>
            <a:chExt cx="2961" cy="2906"/>
          </a:xfrm>
        </p:grpSpPr>
        <p:pic>
          <p:nvPicPr>
            <p:cNvPr id="105477" name="Picture 5" descr="decay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2" y="514"/>
              <a:ext cx="2528" cy="2895"/>
            </a:xfrm>
            <a:prstGeom prst="rect">
              <a:avLst/>
            </a:prstGeom>
            <a:noFill/>
          </p:spPr>
        </p:pic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2799" y="503"/>
              <a:ext cx="449" cy="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(7/2)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endParaRPr lang="en-US" sz="1500">
                <a:solidFill>
                  <a:srgbClr val="003300"/>
                </a:solidFill>
              </a:endParaRPr>
            </a:p>
          </p:txBody>
        </p:sp>
      </p:grp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3317875" y="3451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182563" y="3998913"/>
            <a:ext cx="44322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Quark model predictions that</a:t>
            </a:r>
          </a:p>
          <a:p>
            <a:r>
              <a:rPr lang="en-US" dirty="0">
                <a:solidFill>
                  <a:srgbClr val="FF6600"/>
                </a:solidFill>
              </a:rPr>
              <a:t>many of the missing states</a:t>
            </a:r>
          </a:p>
          <a:p>
            <a:r>
              <a:rPr lang="en-US" dirty="0">
                <a:solidFill>
                  <a:srgbClr val="FF6600"/>
                </a:solidFill>
              </a:rPr>
              <a:t>have strong couplings to </a:t>
            </a:r>
          </a:p>
          <a:p>
            <a:r>
              <a:rPr lang="en-US" dirty="0">
                <a:solidFill>
                  <a:srgbClr val="FF6600"/>
                </a:solidFill>
              </a:rPr>
              <a:t>other final states:</a:t>
            </a:r>
          </a:p>
          <a:p>
            <a:r>
              <a:rPr lang="en-US" dirty="0"/>
              <a:t>         </a:t>
            </a:r>
            <a:r>
              <a:rPr lang="en-US" dirty="0" smtClean="0"/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93725" y="2352675"/>
            <a:ext cx="2070100" cy="330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17909" y="1734928"/>
            <a:ext cx="558673" cy="274066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517527" y="3535666"/>
            <a:ext cx="551942" cy="27076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61988" y="5597525"/>
            <a:ext cx="23876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4E6A-AC05-BD4A-BF39-B85DA17A4A27}" type="slidenum">
              <a:rPr lang="en-US"/>
              <a:pPr/>
              <a:t>19</a:t>
            </a:fld>
            <a:endParaRPr lang="en-US"/>
          </a:p>
        </p:txBody>
      </p:sp>
      <p:pic>
        <p:nvPicPr>
          <p:cNvPr id="83972" name="Picture 4" descr="nucleon_spectrum_ex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0" y="1766888"/>
            <a:ext cx="3656013" cy="4570412"/>
          </a:xfrm>
          <a:prstGeom prst="rect">
            <a:avLst/>
          </a:prstGeom>
          <a:noFill/>
        </p:spPr>
      </p:pic>
      <p:pic>
        <p:nvPicPr>
          <p:cNvPr id="83973" name="Picture 5" descr="nucleon_spectrum_nf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13" y="1781175"/>
            <a:ext cx="3656012" cy="4570413"/>
          </a:xfrm>
          <a:prstGeom prst="rect">
            <a:avLst/>
          </a:prstGeom>
          <a:noFill/>
        </p:spPr>
      </p:pic>
      <p:sp>
        <p:nvSpPr>
          <p:cNvPr id="8397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100638" cy="623888"/>
          </a:xfrm>
        </p:spPr>
        <p:txBody>
          <a:bodyPr/>
          <a:lstStyle/>
          <a:p>
            <a:r>
              <a:rPr lang="en-US"/>
              <a:t>Lattice Calculations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476250" y="668338"/>
            <a:ext cx="71895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First lattice calculation for baryons</a:t>
            </a:r>
            <a:r>
              <a:rPr lang="en-US" dirty="0" smtClean="0"/>
              <a:t> . </a:t>
            </a:r>
            <a:r>
              <a:rPr lang="en-US" dirty="0"/>
              <a:t>Many</a:t>
            </a:r>
          </a:p>
          <a:p>
            <a:r>
              <a:rPr lang="en-US" dirty="0"/>
              <a:t>approximations, but shows what will be possible.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06301" cy="1609461"/>
          </a:xfrm>
        </p:spPr>
        <p:txBody>
          <a:bodyPr/>
          <a:lstStyle/>
          <a:p>
            <a:r>
              <a:rPr lang="en-US" dirty="0" smtClean="0"/>
              <a:t>Quarks, QCD and Confinement: </a:t>
            </a:r>
            <a:br>
              <a:rPr lang="en-US" dirty="0" smtClean="0"/>
            </a:br>
            <a:r>
              <a:rPr lang="en-US" dirty="0" smtClean="0"/>
              <a:t>What we hope to learn at Jefferson Lab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0748" y="1270050"/>
            <a:ext cx="558358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660066"/>
                </a:solidFill>
              </a:rPr>
              <a:t>The strong force and QCD</a:t>
            </a:r>
          </a:p>
          <a:p>
            <a:endParaRPr lang="en-US" sz="28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660066"/>
                </a:solidFill>
              </a:rPr>
              <a:t>Baryon Spectroscopy</a:t>
            </a:r>
          </a:p>
          <a:p>
            <a:endParaRPr lang="en-US" sz="28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660066"/>
                </a:solidFill>
              </a:rPr>
              <a:t>Color Confinement</a:t>
            </a:r>
          </a:p>
          <a:p>
            <a:endParaRPr lang="en-US" sz="28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2800" dirty="0" smtClean="0">
                <a:solidFill>
                  <a:srgbClr val="660066"/>
                </a:solidFill>
              </a:rPr>
              <a:t>Finding </a:t>
            </a:r>
            <a:r>
              <a:rPr lang="en-US" sz="2800" dirty="0" err="1" smtClean="0">
                <a:solidFill>
                  <a:srgbClr val="660066"/>
                </a:solidFill>
              </a:rPr>
              <a:t>Gluonic</a:t>
            </a:r>
            <a:r>
              <a:rPr lang="en-US" sz="2800" dirty="0" smtClean="0">
                <a:solidFill>
                  <a:srgbClr val="660066"/>
                </a:solidFill>
              </a:rPr>
              <a:t> Particles</a:t>
            </a:r>
          </a:p>
          <a:p>
            <a:endParaRPr lang="en-US" sz="2800" dirty="0" smtClean="0">
              <a:solidFill>
                <a:srgbClr val="660066"/>
              </a:solidFill>
            </a:endParaRPr>
          </a:p>
          <a:p>
            <a:pPr>
              <a:buFont typeface="Wingdings" charset="2"/>
              <a:buChar char="u"/>
            </a:pPr>
            <a:r>
              <a:rPr lang="en-US" sz="2800" dirty="0" err="1" smtClean="0">
                <a:solidFill>
                  <a:srgbClr val="660066"/>
                </a:solidFill>
              </a:rPr>
              <a:t>GlueX</a:t>
            </a:r>
            <a:r>
              <a:rPr lang="en-US" sz="2800" dirty="0" smtClean="0">
                <a:solidFill>
                  <a:srgbClr val="660066"/>
                </a:solidFill>
              </a:rPr>
              <a:t> and the 12 </a:t>
            </a:r>
            <a:r>
              <a:rPr lang="en-US" sz="2800" dirty="0" err="1" smtClean="0">
                <a:solidFill>
                  <a:srgbClr val="660066"/>
                </a:solidFill>
              </a:rPr>
              <a:t>GeV</a:t>
            </a:r>
            <a:r>
              <a:rPr lang="en-US" sz="2800" dirty="0" smtClean="0">
                <a:solidFill>
                  <a:srgbClr val="660066"/>
                </a:solidFill>
              </a:rPr>
              <a:t> upgrade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9" descr="confin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8419" y="1114071"/>
            <a:ext cx="822325" cy="879475"/>
          </a:xfrm>
          <a:prstGeom prst="rect">
            <a:avLst/>
          </a:prstGeom>
          <a:noFill/>
        </p:spPr>
      </p:pic>
      <p:pic>
        <p:nvPicPr>
          <p:cNvPr id="12" name="Picture 11" descr="spect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919" y="1871965"/>
            <a:ext cx="1800225" cy="960437"/>
          </a:xfrm>
          <a:prstGeom prst="rect">
            <a:avLst/>
          </a:prstGeom>
          <a:noFill/>
        </p:spPr>
      </p:pic>
      <p:pic>
        <p:nvPicPr>
          <p:cNvPr id="13" name="Picture 7" descr="mesonglu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2564" y="2696091"/>
            <a:ext cx="1066800" cy="1003300"/>
          </a:xfrm>
          <a:prstGeom prst="rect">
            <a:avLst/>
          </a:prstGeom>
          <a:noFill/>
        </p:spPr>
      </p:pic>
      <p:pic>
        <p:nvPicPr>
          <p:cNvPr id="14" name="Picture 19" descr="plotDel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3912" y="3390875"/>
            <a:ext cx="1096962" cy="1096962"/>
          </a:xfrm>
          <a:prstGeom prst="rect">
            <a:avLst/>
          </a:prstGeom>
          <a:noFill/>
        </p:spPr>
      </p:pic>
      <p:pic>
        <p:nvPicPr>
          <p:cNvPr id="15" name="Picture 17" descr="jlabsi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3271" y="4613161"/>
            <a:ext cx="1189038" cy="86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A8A82-8D93-5E44-8056-E0005973C09B}" type="slidenum">
              <a:rPr lang="en-US"/>
              <a:pPr/>
              <a:t>20</a:t>
            </a:fld>
            <a:endParaRPr lang="en-US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914400" y="0"/>
            <a:ext cx="61722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pic>
        <p:nvPicPr>
          <p:cNvPr id="81925" name="Picture 5" descr="ACC_1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2668588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6" descr="HALB_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733800"/>
            <a:ext cx="2001838" cy="2921000"/>
          </a:xfrm>
          <a:prstGeom prst="rect">
            <a:avLst/>
          </a:prstGeom>
          <a:noFill/>
        </p:spPr>
      </p:pic>
      <p:pic>
        <p:nvPicPr>
          <p:cNvPr id="81927" name="Picture 7" descr="gsim_pic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886200"/>
            <a:ext cx="2293938" cy="2646363"/>
          </a:xfrm>
          <a:prstGeom prst="rect">
            <a:avLst/>
          </a:prstGeom>
          <a:noFill/>
        </p:spPr>
      </p:pic>
      <p:sp>
        <p:nvSpPr>
          <p:cNvPr id="81928" name="Line 8"/>
          <p:cNvSpPr>
            <a:spLocks noChangeShapeType="1"/>
          </p:cNvSpPr>
          <p:nvPr/>
        </p:nvSpPr>
        <p:spPr bwMode="auto">
          <a:xfrm flipH="1" flipV="1">
            <a:off x="1676400" y="2743200"/>
            <a:ext cx="838200" cy="22098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971800" y="838200"/>
            <a:ext cx="54070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66"/>
                </a:solidFill>
              </a:rPr>
              <a:t>Incident electron and tagged photon beams </a:t>
            </a:r>
          </a:p>
          <a:p>
            <a:r>
              <a:rPr lang="en-US" sz="2000">
                <a:solidFill>
                  <a:srgbClr val="000066"/>
                </a:solidFill>
              </a:rPr>
              <a:t>  (both polarized and unpolarized) (&lt;6GeV)</a:t>
            </a:r>
          </a:p>
          <a:p>
            <a:r>
              <a:rPr lang="en-US" sz="2000">
                <a:solidFill>
                  <a:srgbClr val="000066"/>
                </a:solidFill>
              </a:rPr>
              <a:t>  </a:t>
            </a:r>
          </a:p>
          <a:p>
            <a:r>
              <a:rPr lang="en-US" sz="2000">
                <a:solidFill>
                  <a:srgbClr val="000066"/>
                </a:solidFill>
              </a:rPr>
              <a:t>Targets (H, D, </a:t>
            </a:r>
            <a:r>
              <a:rPr lang="en-US" sz="2000" baseline="30000">
                <a:solidFill>
                  <a:srgbClr val="000066"/>
                </a:solidFill>
              </a:rPr>
              <a:t>3</a:t>
            </a:r>
            <a:r>
              <a:rPr lang="en-US" sz="2000">
                <a:solidFill>
                  <a:srgbClr val="000066"/>
                </a:solidFill>
              </a:rPr>
              <a:t>He … )</a:t>
            </a:r>
          </a:p>
          <a:p>
            <a:r>
              <a:rPr lang="en-US" sz="2000">
                <a:solidFill>
                  <a:srgbClr val="000066"/>
                </a:solidFill>
              </a:rPr>
              <a:t>   (both polarized and unpolarized)</a:t>
            </a:r>
          </a:p>
          <a:p>
            <a:endParaRPr lang="en-US" sz="2000">
              <a:solidFill>
                <a:srgbClr val="000066"/>
              </a:solidFill>
            </a:endParaRPr>
          </a:p>
          <a:p>
            <a:r>
              <a:rPr lang="en-US" sz="2000">
                <a:solidFill>
                  <a:srgbClr val="000066"/>
                </a:solidFill>
              </a:rPr>
              <a:t>Large acceptance detector with access to </a:t>
            </a:r>
          </a:p>
          <a:p>
            <a:r>
              <a:rPr lang="en-US" sz="2000">
                <a:solidFill>
                  <a:srgbClr val="000066"/>
                </a:solidFill>
              </a:rPr>
              <a:t>final states with several particles and PID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6400800" y="3505200"/>
            <a:ext cx="24860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Large data sets both</a:t>
            </a:r>
          </a:p>
          <a:p>
            <a:r>
              <a:rPr lang="en-US" sz="1800">
                <a:solidFill>
                  <a:srgbClr val="0000FF"/>
                </a:solidFill>
              </a:rPr>
              <a:t>currently in hand as </a:t>
            </a:r>
          </a:p>
          <a:p>
            <a:r>
              <a:rPr lang="en-US" sz="1800">
                <a:solidFill>
                  <a:srgbClr val="0000FF"/>
                </a:solidFill>
              </a:rPr>
              <a:t>well as new ones </a:t>
            </a:r>
          </a:p>
          <a:p>
            <a:r>
              <a:rPr lang="en-US" sz="1800">
                <a:solidFill>
                  <a:srgbClr val="0000FF"/>
                </a:solidFill>
              </a:rPr>
              <a:t>expected in the next </a:t>
            </a:r>
          </a:p>
          <a:p>
            <a:r>
              <a:rPr lang="en-US" sz="1800">
                <a:solidFill>
                  <a:srgbClr val="0000FF"/>
                </a:solidFill>
              </a:rPr>
              <a:t>few years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6384925" y="5146675"/>
            <a:ext cx="2073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66"/>
                </a:solidFill>
              </a:rPr>
              <a:t>Identify Baryons:</a:t>
            </a:r>
          </a:p>
          <a:p>
            <a:r>
              <a:rPr lang="en-US" sz="1800" b="1">
                <a:solidFill>
                  <a:srgbClr val="006699"/>
                </a:solidFill>
              </a:rPr>
              <a:t>N*, </a:t>
            </a:r>
            <a:r>
              <a:rPr lang="en-US" sz="1800" b="1">
                <a:solidFill>
                  <a:srgbClr val="006699"/>
                </a:solidFill>
                <a:latin typeface="Symbol" charset="2"/>
              </a:rPr>
              <a:t>D</a:t>
            </a:r>
            <a:r>
              <a:rPr lang="en-US" sz="1800" b="1">
                <a:solidFill>
                  <a:srgbClr val="006699"/>
                </a:solidFill>
              </a:rPr>
              <a:t>, </a:t>
            </a:r>
            <a:r>
              <a:rPr lang="en-US" sz="1800" b="1">
                <a:solidFill>
                  <a:srgbClr val="006699"/>
                </a:solidFill>
                <a:latin typeface="Symbol" charset="2"/>
              </a:rPr>
              <a:t>L</a:t>
            </a:r>
            <a:r>
              <a:rPr lang="en-US" sz="1800" b="1">
                <a:solidFill>
                  <a:srgbClr val="006699"/>
                </a:solidFill>
              </a:rPr>
              <a:t>, </a:t>
            </a:r>
            <a:r>
              <a:rPr lang="en-US" sz="1800" b="1">
                <a:solidFill>
                  <a:srgbClr val="006699"/>
                </a:solidFill>
                <a:latin typeface="Symbol" charset="2"/>
              </a:rPr>
              <a:t>S</a:t>
            </a:r>
            <a:r>
              <a:rPr lang="en-US" sz="1800" b="1">
                <a:solidFill>
                  <a:srgbClr val="006699"/>
                </a:solidFill>
              </a:rPr>
              <a:t>, </a:t>
            </a:r>
            <a:r>
              <a:rPr lang="en-US" sz="1800" b="1">
                <a:solidFill>
                  <a:srgbClr val="006699"/>
                </a:solidFill>
                <a:latin typeface="Symbol" charset="2"/>
              </a:rPr>
              <a:t>X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/>
              <a:t>The CLAS Detector at JLab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6B2AD-8B34-2245-8EB6-2B327E9B3486}" type="slidenum">
              <a:rPr lang="en-US"/>
              <a:pPr/>
              <a:t>21</a:t>
            </a:fld>
            <a:endParaRPr lang="en-US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288925" y="41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>
              <a:latin typeface="Tahoma" charset="0"/>
            </a:endParaRP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914400" y="0"/>
            <a:ext cx="365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grpSp>
        <p:nvGrpSpPr>
          <p:cNvPr id="82951" name="Group 7"/>
          <p:cNvGrpSpPr>
            <a:grpSpLocks/>
          </p:cNvGrpSpPr>
          <p:nvPr/>
        </p:nvGrpSpPr>
        <p:grpSpPr bwMode="auto">
          <a:xfrm>
            <a:off x="533400" y="2895600"/>
            <a:ext cx="1676400" cy="3352800"/>
            <a:chOff x="288" y="1488"/>
            <a:chExt cx="1056" cy="2112"/>
          </a:xfrm>
        </p:grpSpPr>
        <p:pic>
          <p:nvPicPr>
            <p:cNvPr id="82952" name="Picture 8" descr="s-channe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" y="1584"/>
              <a:ext cx="887" cy="358"/>
            </a:xfrm>
            <a:prstGeom prst="rect">
              <a:avLst/>
            </a:prstGeom>
            <a:noFill/>
          </p:spPr>
        </p:pic>
        <p:pic>
          <p:nvPicPr>
            <p:cNvPr id="82953" name="Picture 9" descr="t-channe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2112"/>
              <a:ext cx="685" cy="551"/>
            </a:xfrm>
            <a:prstGeom prst="rect">
              <a:avLst/>
            </a:prstGeom>
            <a:noFill/>
          </p:spPr>
        </p:pic>
        <p:pic>
          <p:nvPicPr>
            <p:cNvPr id="82954" name="Picture 10" descr="u-channe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" y="2832"/>
              <a:ext cx="685" cy="549"/>
            </a:xfrm>
            <a:prstGeom prst="rect">
              <a:avLst/>
            </a:prstGeom>
            <a:noFill/>
          </p:spPr>
        </p:pic>
        <p:sp>
          <p:nvSpPr>
            <p:cNvPr id="82955" name="AutoShape 11"/>
            <p:cNvSpPr>
              <a:spLocks/>
            </p:cNvSpPr>
            <p:nvPr/>
          </p:nvSpPr>
          <p:spPr bwMode="auto">
            <a:xfrm>
              <a:off x="1248" y="1488"/>
              <a:ext cx="96" cy="2112"/>
            </a:xfrm>
            <a:prstGeom prst="rightBrace">
              <a:avLst>
                <a:gd name="adj1" fmla="val 183333"/>
                <a:gd name="adj2" fmla="val 50000"/>
              </a:avLst>
            </a:prstGeom>
            <a:noFill/>
            <a:ln w="1905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4495800" y="0"/>
            <a:ext cx="3803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ahoma" charset="0"/>
              </a:rPr>
              <a:t>Using 11TB of CLAS data from </a:t>
            </a:r>
          </a:p>
          <a:p>
            <a:r>
              <a:rPr lang="en-US" sz="1800">
                <a:latin typeface="Tahoma" charset="0"/>
              </a:rPr>
              <a:t>a recent run period, simultaneously </a:t>
            </a:r>
          </a:p>
          <a:p>
            <a:r>
              <a:rPr lang="en-US" sz="1800">
                <a:latin typeface="Tahoma" charset="0"/>
              </a:rPr>
              <a:t>analyzing reactions: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762000" y="762000"/>
            <a:ext cx="3540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66FF"/>
                </a:solidFill>
                <a:latin typeface="Tahoma" charset="0"/>
              </a:rPr>
              <a:t>None of these channels have </a:t>
            </a:r>
          </a:p>
          <a:p>
            <a:r>
              <a:rPr lang="en-US" sz="2000">
                <a:solidFill>
                  <a:srgbClr val="0066FF"/>
                </a:solidFill>
                <a:latin typeface="Tahoma" charset="0"/>
              </a:rPr>
              <a:t>been extensively studied, but </a:t>
            </a:r>
          </a:p>
          <a:p>
            <a:r>
              <a:rPr lang="en-US" sz="2000">
                <a:solidFill>
                  <a:srgbClr val="0066FF"/>
                </a:solidFill>
                <a:latin typeface="Tahoma" charset="0"/>
              </a:rPr>
              <a:t>are supposed to couple to </a:t>
            </a:r>
          </a:p>
          <a:p>
            <a:r>
              <a:rPr lang="en-US" sz="2000">
                <a:solidFill>
                  <a:srgbClr val="0066FF"/>
                </a:solidFill>
                <a:latin typeface="Tahoma" charset="0"/>
              </a:rPr>
              <a:t>some missing baryons.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838200" y="2033588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9900"/>
                </a:solidFill>
              </a:rPr>
              <a:t>Significant New Data</a:t>
            </a:r>
          </a:p>
        </p:txBody>
      </p:sp>
      <p:sp>
        <p:nvSpPr>
          <p:cNvPr id="82967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557713" cy="785813"/>
          </a:xfrm>
        </p:spPr>
        <p:txBody>
          <a:bodyPr/>
          <a:lstStyle/>
          <a:p>
            <a:r>
              <a:rPr lang="en-US"/>
              <a:t>New Data Sets</a:t>
            </a:r>
          </a:p>
        </p:txBody>
      </p:sp>
      <p:pic>
        <p:nvPicPr>
          <p:cNvPr id="82969" name="Picture 25" descr="decay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2763838"/>
            <a:ext cx="3108325" cy="3557587"/>
          </a:xfrm>
          <a:prstGeom prst="rect">
            <a:avLst/>
          </a:prstGeom>
          <a:noFill/>
        </p:spPr>
      </p:pic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4316413" y="3351213"/>
            <a:ext cx="40830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Enormous data sets require</a:t>
            </a:r>
          </a:p>
          <a:p>
            <a:r>
              <a:rPr lang="en-US">
                <a:solidFill>
                  <a:srgbClr val="CC0000"/>
                </a:solidFill>
              </a:rPr>
              <a:t>new tools to carry out the</a:t>
            </a:r>
          </a:p>
          <a:p>
            <a:r>
              <a:rPr lang="en-US">
                <a:solidFill>
                  <a:srgbClr val="CC0000"/>
                </a:solidFill>
              </a:rPr>
              <a:t>needed analysis.</a:t>
            </a:r>
            <a:r>
              <a:rPr lang="en-US"/>
              <a:t> 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52907" y="1080712"/>
            <a:ext cx="1970963" cy="195467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38664" y="944434"/>
            <a:ext cx="18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~700k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28239" y="1346512"/>
            <a:ext cx="1808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~250k events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30973" y="1726879"/>
            <a:ext cx="1923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~1300k events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63968" y="2172379"/>
            <a:ext cx="1923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~1200k events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40383" y="2617879"/>
            <a:ext cx="188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~1100k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6C1D-A989-594E-A5C6-9270E0CD846D}" type="slidenum">
              <a:rPr lang="en-US"/>
              <a:pPr/>
              <a:t>22</a:t>
            </a:fld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768850" cy="989013"/>
          </a:xfrm>
        </p:spPr>
        <p:txBody>
          <a:bodyPr/>
          <a:lstStyle/>
          <a:p>
            <a:r>
              <a:rPr lang="en-US"/>
              <a:t>Partial Wave Analysis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36538" y="819150"/>
            <a:ext cx="760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Angular distributions of reactions let you determine</a:t>
            </a:r>
          </a:p>
          <a:p>
            <a:r>
              <a:rPr lang="en-US">
                <a:solidFill>
                  <a:srgbClr val="CC0000"/>
                </a:solidFill>
              </a:rPr>
              <a:t>the spin and parity of intermediate resonances.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273050" y="1868488"/>
            <a:ext cx="41449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Classical Electrodynamics:</a:t>
            </a:r>
          </a:p>
          <a:p>
            <a:endParaRPr lang="en-US">
              <a:solidFill>
                <a:srgbClr val="0000FF"/>
              </a:solidFill>
            </a:endParaRPr>
          </a:p>
          <a:p>
            <a:r>
              <a:rPr lang="en-US"/>
              <a:t>Monopole Radiation (L=0)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Dipole Radiation (L=1)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Quadrupole Radiation (L=2) </a:t>
            </a:r>
          </a:p>
        </p:txBody>
      </p:sp>
      <p:sp>
        <p:nvSpPr>
          <p:cNvPr id="120840" name="Oval 8"/>
          <p:cNvSpPr>
            <a:spLocks noChangeArrowheads="1"/>
          </p:cNvSpPr>
          <p:nvPr/>
        </p:nvSpPr>
        <p:spPr bwMode="auto">
          <a:xfrm>
            <a:off x="6286500" y="1914525"/>
            <a:ext cx="1135063" cy="10588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>
            <a:off x="5927725" y="2501900"/>
            <a:ext cx="1906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2" name="Line 10"/>
          <p:cNvSpPr>
            <a:spLocks noChangeShapeType="1"/>
          </p:cNvSpPr>
          <p:nvPr/>
        </p:nvSpPr>
        <p:spPr bwMode="auto">
          <a:xfrm>
            <a:off x="6862763" y="1731963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>
            <a:off x="5916613" y="5907088"/>
            <a:ext cx="1906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5926138" y="4203700"/>
            <a:ext cx="1906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6851650" y="3452813"/>
            <a:ext cx="0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6840538" y="5067300"/>
            <a:ext cx="0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7" name="Oval 15"/>
          <p:cNvSpPr>
            <a:spLocks noChangeArrowheads="1"/>
          </p:cNvSpPr>
          <p:nvPr/>
        </p:nvSpPr>
        <p:spPr bwMode="auto">
          <a:xfrm>
            <a:off x="6583363" y="4214813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8" name="Oval 16"/>
          <p:cNvSpPr>
            <a:spLocks noChangeArrowheads="1"/>
          </p:cNvSpPr>
          <p:nvPr/>
        </p:nvSpPr>
        <p:spPr bwMode="auto">
          <a:xfrm>
            <a:off x="6600825" y="3251200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 rot="2700000">
            <a:off x="6216651" y="5808662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0" name="Oval 18"/>
          <p:cNvSpPr>
            <a:spLocks noChangeArrowheads="1"/>
          </p:cNvSpPr>
          <p:nvPr/>
        </p:nvSpPr>
        <p:spPr bwMode="auto">
          <a:xfrm rot="2700000">
            <a:off x="6946901" y="5126037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1" name="Oval 19"/>
          <p:cNvSpPr>
            <a:spLocks noChangeArrowheads="1"/>
          </p:cNvSpPr>
          <p:nvPr/>
        </p:nvSpPr>
        <p:spPr bwMode="auto">
          <a:xfrm rot="8100000">
            <a:off x="6919913" y="5810250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2" name="Oval 20"/>
          <p:cNvSpPr>
            <a:spLocks noChangeArrowheads="1"/>
          </p:cNvSpPr>
          <p:nvPr/>
        </p:nvSpPr>
        <p:spPr bwMode="auto">
          <a:xfrm rot="8100000">
            <a:off x="6197600" y="5048250"/>
            <a:ext cx="501650" cy="923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15783-BA43-6244-9570-8EE9251B6E98}" type="slidenum">
              <a:rPr lang="en-US"/>
              <a:pPr/>
              <a:t>23</a:t>
            </a:fld>
            <a:endParaRPr lang="en-US"/>
          </a:p>
        </p:txBody>
      </p:sp>
      <p:sp>
        <p:nvSpPr>
          <p:cNvPr id="93226" name="Rectangle 4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492750" cy="968375"/>
          </a:xfrm>
        </p:spPr>
        <p:txBody>
          <a:bodyPr/>
          <a:lstStyle/>
          <a:p>
            <a:r>
              <a:rPr lang="en-US"/>
              <a:t>Partial Wave Analysis</a:t>
            </a:r>
          </a:p>
        </p:txBody>
      </p:sp>
      <p:sp>
        <p:nvSpPr>
          <p:cNvPr id="93227" name="Text Box 43"/>
          <p:cNvSpPr txBox="1">
            <a:spLocks noChangeArrowheads="1"/>
          </p:cNvSpPr>
          <p:nvPr/>
        </p:nvSpPr>
        <p:spPr bwMode="auto">
          <a:xfrm>
            <a:off x="395288" y="855663"/>
            <a:ext cx="72898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 a given reaction energy, quantum mechanical </a:t>
            </a:r>
          </a:p>
          <a:p>
            <a:r>
              <a:rPr lang="en-US"/>
              <a:t>amplitudes yields a probability distribution and </a:t>
            </a:r>
          </a:p>
          <a:p>
            <a:r>
              <a:rPr lang="en-US"/>
              <a:t>predicts angular distributions.</a:t>
            </a:r>
          </a:p>
          <a:p>
            <a:endParaRPr lang="en-US"/>
          </a:p>
          <a:p>
            <a:r>
              <a:rPr lang="en-US"/>
              <a:t>Particles nominally occur as a resonance which has</a:t>
            </a:r>
          </a:p>
          <a:p>
            <a:r>
              <a:rPr lang="en-US"/>
              <a:t>both an amplitude and phase as a function of the</a:t>
            </a:r>
          </a:p>
          <a:p>
            <a:r>
              <a:rPr lang="en-US"/>
              <a:t>difference between its nominal mass and the </a:t>
            </a:r>
          </a:p>
          <a:p>
            <a:r>
              <a:rPr lang="en-US"/>
              <a:t>reaction energy.</a:t>
            </a:r>
          </a:p>
          <a:p>
            <a:endParaRPr lang="en-US"/>
          </a:p>
          <a:p>
            <a:r>
              <a:rPr lang="en-US"/>
              <a:t>Fit the angular distribution as a sum of complex </a:t>
            </a:r>
          </a:p>
          <a:p>
            <a:r>
              <a:rPr lang="en-US"/>
              <a:t>amplitudes which describe particular quantum </a:t>
            </a:r>
          </a:p>
          <a:p>
            <a:r>
              <a:rPr lang="en-US"/>
              <a:t>numbers.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1927-F9B9-344B-A2B8-B13F50AD9EF4}" type="slidenum">
              <a:rPr lang="en-US"/>
              <a:pPr/>
              <a:t>24</a:t>
            </a:fld>
            <a:endParaRPr lang="en-US"/>
          </a:p>
        </p:txBody>
      </p:sp>
      <p:pic>
        <p:nvPicPr>
          <p:cNvPr id="114692" name="Picture 4" descr="first_b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0" y="0"/>
            <a:ext cx="3913188" cy="6086475"/>
          </a:xfrm>
          <a:prstGeom prst="rect">
            <a:avLst/>
          </a:prstGeom>
          <a:noFill/>
        </p:spPr>
      </p:pic>
      <p:sp>
        <p:nvSpPr>
          <p:cNvPr id="1146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049713" cy="1355725"/>
          </a:xfrm>
        </p:spPr>
        <p:txBody>
          <a:bodyPr/>
          <a:lstStyle/>
          <a:p>
            <a:r>
              <a:rPr lang="en-US"/>
              <a:t>Partial Wave</a:t>
            </a:r>
            <a:br>
              <a:rPr lang="en-US"/>
            </a:br>
            <a:r>
              <a:rPr lang="en-US"/>
              <a:t> Analysis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193675" y="1406525"/>
            <a:ext cx="41211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F8147-6051-1D47-8F7D-46B8F4B7FE1A}" type="slidenum">
              <a:rPr lang="en-US"/>
              <a:pPr/>
              <a:t>25</a:t>
            </a:fld>
            <a:endParaRPr lang="en-US"/>
          </a:p>
        </p:txBody>
      </p:sp>
      <p:pic>
        <p:nvPicPr>
          <p:cNvPr id="115716" name="Picture 4" descr="second_b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8475" y="0"/>
            <a:ext cx="3913188" cy="6084888"/>
          </a:xfrm>
          <a:prstGeom prst="rect">
            <a:avLst/>
          </a:prstGeom>
          <a:noFill/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0" y="0"/>
            <a:ext cx="4049713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Partial Wave</a:t>
            </a:r>
            <a:br>
              <a:rPr lang="en-US" sz="3200" b="1">
                <a:solidFill>
                  <a:srgbClr val="3366CC"/>
                </a:solidFill>
              </a:rPr>
            </a:br>
            <a:r>
              <a:rPr lang="en-US" sz="3200" b="1">
                <a:solidFill>
                  <a:srgbClr val="3366CC"/>
                </a:solidFill>
              </a:rPr>
              <a:t> Analysis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2115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a 2</a:t>
            </a:r>
            <a:r>
              <a:rPr lang="en-US" sz="2200" baseline="30000">
                <a:solidFill>
                  <a:srgbClr val="990000"/>
                </a:solidFill>
              </a:rPr>
              <a:t>nd</a:t>
            </a:r>
            <a:r>
              <a:rPr lang="en-US" sz="2200">
                <a:solidFill>
                  <a:srgbClr val="990000"/>
                </a:solidFill>
              </a:rPr>
              <a:t> bin.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3074-B8A2-9248-88CE-B55D01C50CFF}" type="slidenum">
              <a:rPr lang="en-US"/>
              <a:pPr/>
              <a:t>26</a:t>
            </a:fld>
            <a:endParaRPr lang="en-US"/>
          </a:p>
        </p:txBody>
      </p:sp>
      <p:pic>
        <p:nvPicPr>
          <p:cNvPr id="116740" name="Picture 4" descr="third_b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0" y="0"/>
            <a:ext cx="3913188" cy="6084888"/>
          </a:xfrm>
          <a:prstGeom prst="rect">
            <a:avLst/>
          </a:prstGeom>
          <a:noFill/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0"/>
            <a:ext cx="4049713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Partial Wave</a:t>
            </a:r>
            <a:br>
              <a:rPr lang="en-US" sz="3200" b="1">
                <a:solidFill>
                  <a:srgbClr val="3366CC"/>
                </a:solidFill>
              </a:rPr>
            </a:br>
            <a:r>
              <a:rPr lang="en-US" sz="3200" b="1">
                <a:solidFill>
                  <a:srgbClr val="3366CC"/>
                </a:solidFill>
              </a:rPr>
              <a:t> Analysis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2115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Continue fitting bins …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8964-D45C-CB47-8380-E3F1DD939DD9}" type="slidenum">
              <a:rPr lang="en-US"/>
              <a:pPr/>
              <a:t>27</a:t>
            </a:fld>
            <a:endParaRPr lang="en-US"/>
          </a:p>
        </p:txBody>
      </p:sp>
      <p:pic>
        <p:nvPicPr>
          <p:cNvPr id="117764" name="Picture 4" descr="fourth_b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6413" y="0"/>
            <a:ext cx="3913187" cy="6084888"/>
          </a:xfrm>
          <a:prstGeom prst="rect">
            <a:avLst/>
          </a:prstGeom>
          <a:noFill/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0" y="0"/>
            <a:ext cx="4049713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Partial Wave</a:t>
            </a:r>
            <a:br>
              <a:rPr lang="en-US" sz="3200" b="1">
                <a:solidFill>
                  <a:srgbClr val="3366CC"/>
                </a:solidFill>
              </a:rPr>
            </a:br>
            <a:r>
              <a:rPr lang="en-US" sz="3200" b="1">
                <a:solidFill>
                  <a:srgbClr val="3366CC"/>
                </a:solidFill>
              </a:rPr>
              <a:t> Analysis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2115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Start with a single energy</a:t>
            </a:r>
          </a:p>
          <a:p>
            <a:r>
              <a:rPr lang="en-US" sz="2200">
                <a:solidFill>
                  <a:srgbClr val="990000"/>
                </a:solidFill>
              </a:rPr>
              <a:t>bin. 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Fit to get the strengths and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between</a:t>
            </a:r>
          </a:p>
          <a:p>
            <a:r>
              <a:rPr lang="en-US" sz="2200">
                <a:solidFill>
                  <a:srgbClr val="990000"/>
                </a:solidFill>
              </a:rPr>
              <a:t>the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… and continue …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2DA20-B2D4-0F44-A3F3-8B169A16EA74}" type="slidenum">
              <a:rPr lang="en-US"/>
              <a:pPr/>
              <a:t>28</a:t>
            </a:fld>
            <a:endParaRPr lang="en-US"/>
          </a:p>
        </p:txBody>
      </p:sp>
      <p:pic>
        <p:nvPicPr>
          <p:cNvPr id="118788" name="Picture 4" descr="full_ran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6888" y="0"/>
            <a:ext cx="3913187" cy="6084888"/>
          </a:xfrm>
          <a:prstGeom prst="rect">
            <a:avLst/>
          </a:prstGeom>
          <a:noFill/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0" y="0"/>
            <a:ext cx="4049713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Partial Wave</a:t>
            </a:r>
            <a:br>
              <a:rPr lang="en-US" sz="3200" b="1">
                <a:solidFill>
                  <a:srgbClr val="3366CC"/>
                </a:solidFill>
              </a:rPr>
            </a:br>
            <a:r>
              <a:rPr lang="en-US" sz="3200" b="1">
                <a:solidFill>
                  <a:srgbClr val="3366CC"/>
                </a:solidFill>
              </a:rPr>
              <a:t> Analysis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93675" y="1406525"/>
            <a:ext cx="414337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990000"/>
                </a:solidFill>
              </a:rPr>
              <a:t>A simple model with three</a:t>
            </a:r>
          </a:p>
          <a:p>
            <a:r>
              <a:rPr lang="en-US" sz="2200">
                <a:solidFill>
                  <a:srgbClr val="990000"/>
                </a:solidFill>
              </a:rPr>
              <a:t>complex amplitudes, 2 of</a:t>
            </a:r>
          </a:p>
          <a:p>
            <a:r>
              <a:rPr lang="en-US" sz="2200">
                <a:solidFill>
                  <a:srgbClr val="990000"/>
                </a:solidFill>
              </a:rPr>
              <a:t>which are particles with</a:t>
            </a:r>
          </a:p>
          <a:p>
            <a:r>
              <a:rPr lang="en-US" sz="2200">
                <a:solidFill>
                  <a:srgbClr val="990000"/>
                </a:solidFill>
              </a:rPr>
              <a:t>different QNs. The masses</a:t>
            </a:r>
          </a:p>
          <a:p>
            <a:r>
              <a:rPr lang="en-US" sz="2200">
                <a:solidFill>
                  <a:srgbClr val="990000"/>
                </a:solidFill>
              </a:rPr>
              <a:t>peak where the two lines</a:t>
            </a:r>
          </a:p>
          <a:p>
            <a:r>
              <a:rPr lang="en-US" sz="2200">
                <a:solidFill>
                  <a:srgbClr val="990000"/>
                </a:solidFill>
              </a:rPr>
              <a:t>are.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The need for intensity and </a:t>
            </a:r>
          </a:p>
          <a:p>
            <a:r>
              <a:rPr lang="en-US" sz="2200">
                <a:solidFill>
                  <a:srgbClr val="990000"/>
                </a:solidFill>
              </a:rPr>
              <a:t>the phase difference are</a:t>
            </a:r>
          </a:p>
          <a:p>
            <a:r>
              <a:rPr lang="en-US" sz="2200">
                <a:solidFill>
                  <a:srgbClr val="990000"/>
                </a:solidFill>
              </a:rPr>
              <a:t>indicative of two resonances.</a:t>
            </a:r>
          </a:p>
          <a:p>
            <a:endParaRPr lang="en-US" sz="2200">
              <a:solidFill>
                <a:srgbClr val="990000"/>
              </a:solidFill>
            </a:endParaRPr>
          </a:p>
          <a:p>
            <a:r>
              <a:rPr lang="en-US" sz="2200">
                <a:solidFill>
                  <a:srgbClr val="990000"/>
                </a:solidFill>
              </a:rPr>
              <a:t>Can fit for masses and widths.</a:t>
            </a:r>
          </a:p>
        </p:txBody>
      </p:sp>
      <p:sp>
        <p:nvSpPr>
          <p:cNvPr id="118793" name="Line 9"/>
          <p:cNvSpPr>
            <a:spLocks noChangeShapeType="1"/>
          </p:cNvSpPr>
          <p:nvPr/>
        </p:nvSpPr>
        <p:spPr bwMode="auto">
          <a:xfrm flipV="1">
            <a:off x="5235575" y="1935163"/>
            <a:ext cx="0" cy="1481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6765925" y="2319338"/>
            <a:ext cx="0" cy="10683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52812-6FCE-934C-9B4E-632748195219}" type="slidenum">
              <a:rPr lang="en-US"/>
              <a:pPr/>
              <a:t>29</a:t>
            </a:fld>
            <a:endParaRPr lang="en-US"/>
          </a:p>
        </p:txBody>
      </p:sp>
      <p:pic>
        <p:nvPicPr>
          <p:cNvPr id="84996" name="Picture 4" descr="feynman_diagram_cross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814388"/>
            <a:ext cx="1298575" cy="1181100"/>
          </a:xfrm>
          <a:prstGeom prst="rect">
            <a:avLst/>
          </a:prstGeom>
          <a:noFill/>
        </p:spPr>
      </p:pic>
      <p:pic>
        <p:nvPicPr>
          <p:cNvPr id="84997" name="Picture 5" descr="feynman_diagram_dir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263" y="3362325"/>
            <a:ext cx="1673225" cy="849313"/>
          </a:xfrm>
          <a:prstGeom prst="rect">
            <a:avLst/>
          </a:prstGeom>
          <a:noFill/>
        </p:spPr>
      </p:pic>
      <p:pic>
        <p:nvPicPr>
          <p:cNvPr id="84998" name="Picture 6" descr="feynman_diagram_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" y="2093913"/>
            <a:ext cx="1316038" cy="1171575"/>
          </a:xfrm>
          <a:prstGeom prst="rect">
            <a:avLst/>
          </a:prstGeom>
          <a:noFill/>
        </p:spPr>
      </p:pic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890713" y="842963"/>
            <a:ext cx="5448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Any analysis needs to incorporate many different</a:t>
            </a:r>
          </a:p>
          <a:p>
            <a:r>
              <a:rPr lang="en-US" sz="1800" dirty="0">
                <a:solidFill>
                  <a:srgbClr val="0000FF"/>
                </a:solidFill>
              </a:rPr>
              <a:t>processes. However, all the analyses of different</a:t>
            </a:r>
          </a:p>
          <a:p>
            <a:r>
              <a:rPr lang="en-US" sz="1800" dirty="0">
                <a:solidFill>
                  <a:srgbClr val="0000FF"/>
                </a:solidFill>
              </a:rPr>
              <a:t>channels need to be self consistent (E.g. coupling</a:t>
            </a:r>
          </a:p>
          <a:p>
            <a:r>
              <a:rPr lang="en-US" sz="1800" dirty="0">
                <a:solidFill>
                  <a:srgbClr val="0000FF"/>
                </a:solidFill>
              </a:rPr>
              <a:t>constants, production and decay … ).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006600" y="2246313"/>
            <a:ext cx="6315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66"/>
                </a:solidFill>
              </a:rPr>
              <a:t>Tools developed at CMU over the last</a:t>
            </a:r>
            <a:r>
              <a:rPr lang="en-US" sz="1800" dirty="0" smtClean="0">
                <a:solidFill>
                  <a:srgbClr val="000066"/>
                </a:solidFill>
              </a:rPr>
              <a:t> several </a:t>
            </a:r>
            <a:r>
              <a:rPr lang="en-US" sz="1800" dirty="0">
                <a:solidFill>
                  <a:srgbClr val="000066"/>
                </a:solidFill>
              </a:rPr>
              <a:t>years allow </a:t>
            </a:r>
          </a:p>
          <a:p>
            <a:r>
              <a:rPr lang="en-US" sz="1800" dirty="0">
                <a:solidFill>
                  <a:srgbClr val="000066"/>
                </a:solidFill>
              </a:rPr>
              <a:t>the easy input of any amplitude directly at the event </a:t>
            </a:r>
          </a:p>
          <a:p>
            <a:r>
              <a:rPr lang="en-US" sz="1800" dirty="0">
                <a:solidFill>
                  <a:srgbClr val="000066"/>
                </a:solidFill>
              </a:rPr>
              <a:t>level in the analysis</a:t>
            </a:r>
          </a:p>
        </p:txBody>
      </p:sp>
      <p:grpSp>
        <p:nvGrpSpPr>
          <p:cNvPr id="85002" name="Group 10"/>
          <p:cNvGrpSpPr>
            <a:grpSpLocks/>
          </p:cNvGrpSpPr>
          <p:nvPr/>
        </p:nvGrpSpPr>
        <p:grpSpPr bwMode="auto">
          <a:xfrm>
            <a:off x="2371725" y="3362325"/>
            <a:ext cx="3916363" cy="457200"/>
            <a:chOff x="1574" y="3437"/>
            <a:chExt cx="2467" cy="288"/>
          </a:xfrm>
        </p:grpSpPr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1574" y="3437"/>
              <a:ext cx="24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663300"/>
                  </a:solidFill>
                </a:rPr>
                <a:t>Theory        Experiment</a:t>
              </a:r>
            </a:p>
          </p:txBody>
        </p:sp>
        <p:graphicFrame>
          <p:nvGraphicFramePr>
            <p:cNvPr id="85004" name="Object 12"/>
            <p:cNvGraphicFramePr>
              <a:graphicFrameLocks noChangeAspect="1"/>
            </p:cNvGraphicFramePr>
            <p:nvPr/>
          </p:nvGraphicFramePr>
          <p:xfrm>
            <a:off x="2448" y="3456"/>
            <a:ext cx="345" cy="243"/>
          </p:xfrm>
          <a:graphic>
            <a:graphicData uri="http://schemas.openxmlformats.org/presentationml/2006/ole">
              <p:oleObj spid="_x0000_s85004" name="Equation" r:id="rId6" imgW="215640" imgH="152280" progId="Equation.3">
                <p:embed/>
              </p:oleObj>
            </a:graphicData>
          </a:graphic>
        </p:graphicFrame>
      </p:grp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43973" y="4292252"/>
            <a:ext cx="3243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Partial Wave Analysis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823655" y="4740441"/>
            <a:ext cx="27508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 </a:t>
            </a:r>
            <a:r>
              <a:rPr lang="en-US" dirty="0" smtClean="0"/>
              <a:t>=    </a:t>
            </a:r>
            <a:r>
              <a:rPr lang="en-US" dirty="0"/>
              <a:t>| </a:t>
            </a:r>
            <a:r>
              <a:rPr lang="en-US" dirty="0" err="1"/>
              <a:t>a</a:t>
            </a:r>
            <a:r>
              <a:rPr lang="en-US" baseline="-25000" dirty="0" err="1"/>
              <a:t>lmn</a:t>
            </a:r>
            <a:r>
              <a:rPr lang="en-US" dirty="0"/>
              <a:t> </a:t>
            </a:r>
            <a:r>
              <a:rPr lang="en-US" dirty="0" err="1"/>
              <a:t>A</a:t>
            </a:r>
            <a:r>
              <a:rPr lang="en-US" baseline="-25000" dirty="0" err="1"/>
              <a:t>lmn</a:t>
            </a:r>
            <a:r>
              <a:rPr lang="en-US" dirty="0"/>
              <a:t> | </a:t>
            </a:r>
            <a:r>
              <a:rPr lang="en-US" baseline="30000" dirty="0"/>
              <a:t>2</a:t>
            </a: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4154445" y="4361616"/>
            <a:ext cx="360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Complex amplitudes and</a:t>
            </a:r>
          </a:p>
          <a:p>
            <a:r>
              <a:rPr lang="en-US" dirty="0"/>
              <a:t>complex fit parameters.</a:t>
            </a:r>
          </a:p>
        </p:txBody>
      </p:sp>
      <p:sp>
        <p:nvSpPr>
          <p:cNvPr id="85010" name="Text Box 18"/>
          <p:cNvSpPr txBox="1">
            <a:spLocks noChangeArrowheads="1"/>
          </p:cNvSpPr>
          <p:nvPr/>
        </p:nvSpPr>
        <p:spPr bwMode="auto">
          <a:xfrm>
            <a:off x="3046413" y="318409"/>
            <a:ext cx="5889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The        </a:t>
            </a:r>
            <a:r>
              <a:rPr lang="en-US" dirty="0"/>
              <a:t>system has never been studied</a:t>
            </a:r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410648" y="5826309"/>
            <a:ext cx="737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About 13 million events in ~100 narrow energy bins</a:t>
            </a:r>
          </a:p>
        </p:txBody>
      </p:sp>
      <p:sp>
        <p:nvSpPr>
          <p:cNvPr id="85012" name="Text Box 20"/>
          <p:cNvSpPr txBox="1">
            <a:spLocks noChangeArrowheads="1"/>
          </p:cNvSpPr>
          <p:nvPr/>
        </p:nvSpPr>
        <p:spPr bwMode="auto">
          <a:xfrm>
            <a:off x="212768" y="5311482"/>
            <a:ext cx="8180387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 b="1" dirty="0">
                <a:solidFill>
                  <a:srgbClr val="CC0000"/>
                </a:solidFill>
              </a:rPr>
              <a:t>First time this type of PWA has been done for Baryons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0" y="0"/>
            <a:ext cx="2596325" cy="484389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771428" y="456008"/>
            <a:ext cx="533400" cy="3048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1372930" y="4801794"/>
            <a:ext cx="2921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E9DC3-A351-E24F-90E4-ABAC060AC550}" type="slidenum">
              <a:rPr lang="en-US"/>
              <a:pPr/>
              <a:t>3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3962400" cy="609600"/>
          </a:xfrm>
        </p:spPr>
        <p:txBody>
          <a:bodyPr/>
          <a:lstStyle/>
          <a:p>
            <a:r>
              <a:rPr lang="en-US"/>
              <a:t>The First Seconds</a:t>
            </a:r>
          </a:p>
        </p:txBody>
      </p:sp>
      <p:grpSp>
        <p:nvGrpSpPr>
          <p:cNvPr id="6149" name="Group 5"/>
          <p:cNvGrpSpPr>
            <a:grpSpLocks noChangeAspect="1"/>
          </p:cNvGrpSpPr>
          <p:nvPr/>
        </p:nvGrpSpPr>
        <p:grpSpPr bwMode="auto">
          <a:xfrm>
            <a:off x="357188" y="990600"/>
            <a:ext cx="8528050" cy="2005013"/>
            <a:chOff x="0" y="720"/>
            <a:chExt cx="5642" cy="1326"/>
          </a:xfrm>
        </p:grpSpPr>
        <p:pic>
          <p:nvPicPr>
            <p:cNvPr id="6147" name="Picture 3" descr="bigba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4157" cy="1326"/>
            </a:xfrm>
            <a:prstGeom prst="rect">
              <a:avLst/>
            </a:prstGeom>
            <a:noFill/>
          </p:spPr>
        </p:pic>
        <p:pic>
          <p:nvPicPr>
            <p:cNvPr id="6148" name="Picture 4" descr="lrplite_03_00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8" y="720"/>
              <a:ext cx="1514" cy="1325"/>
            </a:xfrm>
            <a:prstGeom prst="rect">
              <a:avLst/>
            </a:prstGeom>
            <a:noFill/>
          </p:spPr>
        </p:pic>
      </p:grp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267200" y="304800"/>
            <a:ext cx="3375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3366CC"/>
                </a:solidFill>
              </a:rPr>
              <a:t>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47F6-6BEF-8F46-88FB-4A0365746D34}" type="slidenum">
              <a:rPr lang="en-US"/>
              <a:pPr/>
              <a:t>30</a:t>
            </a:fld>
            <a:endParaRPr lang="en-US"/>
          </a:p>
        </p:txBody>
      </p:sp>
      <p:pic>
        <p:nvPicPr>
          <p:cNvPr id="88068" name="Picture 4" descr="yields_3-5+_with_erro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138" y="438150"/>
            <a:ext cx="4324350" cy="2562225"/>
          </a:xfrm>
          <a:prstGeom prst="rect">
            <a:avLst/>
          </a:prstGeom>
          <a:noFill/>
        </p:spPr>
      </p:pic>
      <p:pic>
        <p:nvPicPr>
          <p:cNvPr id="88069" name="Picture 5" descr="dphase_3-5+_b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5663" y="3055938"/>
            <a:ext cx="4324350" cy="2562225"/>
          </a:xfrm>
          <a:prstGeom prst="rect">
            <a:avLst/>
          </a:prstGeom>
          <a:noFill/>
        </p:spPr>
      </p:pic>
      <p:sp>
        <p:nvSpPr>
          <p:cNvPr id="880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213100" cy="936625"/>
          </a:xfrm>
        </p:spPr>
        <p:txBody>
          <a:bodyPr/>
          <a:lstStyle/>
          <a:p>
            <a:r>
              <a:rPr lang="en-US" dirty="0"/>
              <a:t>PWA Results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39700" y="752475"/>
            <a:ext cx="43656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Fit showing three amplitudes.</a:t>
            </a:r>
          </a:p>
          <a:p>
            <a:endParaRPr lang="en-US" dirty="0"/>
          </a:p>
          <a:p>
            <a:r>
              <a:rPr lang="en-US" dirty="0">
                <a:solidFill>
                  <a:srgbClr val="CC0000"/>
                </a:solidFill>
              </a:rPr>
              <a:t>(3/2)</a:t>
            </a:r>
            <a:r>
              <a:rPr lang="en-US" baseline="30000" dirty="0">
                <a:solidFill>
                  <a:srgbClr val="CC0000"/>
                </a:solidFill>
              </a:rPr>
              <a:t>-</a:t>
            </a:r>
            <a:r>
              <a:rPr lang="en-US" dirty="0">
                <a:solidFill>
                  <a:srgbClr val="CC0000"/>
                </a:solidFill>
              </a:rPr>
              <a:t>  D</a:t>
            </a:r>
            <a:r>
              <a:rPr lang="en-US" baseline="-25000" dirty="0">
                <a:solidFill>
                  <a:srgbClr val="CC0000"/>
                </a:solidFill>
              </a:rPr>
              <a:t>13</a:t>
            </a:r>
            <a:endParaRPr lang="en-US" dirty="0">
              <a:solidFill>
                <a:srgbClr val="CC0000"/>
              </a:solidFill>
            </a:endParaRPr>
          </a:p>
          <a:p>
            <a:r>
              <a:rPr lang="en-US" dirty="0">
                <a:solidFill>
                  <a:srgbClr val="CC0000"/>
                </a:solidFill>
              </a:rPr>
              <a:t>(5/2)</a:t>
            </a:r>
            <a:r>
              <a:rPr lang="en-US" baseline="30000" dirty="0">
                <a:solidFill>
                  <a:srgbClr val="CC0000"/>
                </a:solidFill>
              </a:rPr>
              <a:t>+</a:t>
            </a:r>
            <a:r>
              <a:rPr lang="en-US" dirty="0">
                <a:solidFill>
                  <a:srgbClr val="CC0000"/>
                </a:solidFill>
              </a:rPr>
              <a:t>  F</a:t>
            </a:r>
            <a:r>
              <a:rPr lang="en-US" baseline="-25000" dirty="0">
                <a:solidFill>
                  <a:srgbClr val="CC0000"/>
                </a:solidFill>
              </a:rPr>
              <a:t>15</a:t>
            </a:r>
            <a:endParaRPr lang="en-US" dirty="0">
              <a:solidFill>
                <a:srgbClr val="CC0000"/>
              </a:solidFill>
            </a:endParaRPr>
          </a:p>
          <a:p>
            <a:r>
              <a:rPr lang="en-US" dirty="0" err="1">
                <a:solidFill>
                  <a:srgbClr val="CC0000"/>
                </a:solidFill>
              </a:rPr>
              <a:t>t</a:t>
            </a:r>
            <a:r>
              <a:rPr lang="en-US" dirty="0">
                <a:solidFill>
                  <a:srgbClr val="CC0000"/>
                </a:solidFill>
              </a:rPr>
              <a:t>-channel </a:t>
            </a:r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V="1">
            <a:off x="2146300" y="1568450"/>
            <a:ext cx="2368550" cy="481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2079625" y="2203450"/>
            <a:ext cx="2444750" cy="174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 rot="20940000">
            <a:off x="2101850" y="1311275"/>
            <a:ext cx="1757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Intensities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 rot="2220000">
            <a:off x="1687513" y="3071813"/>
            <a:ext cx="266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Phase Difference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138113" y="3622675"/>
            <a:ext cx="31611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Strong evidence for:</a:t>
            </a:r>
          </a:p>
          <a:p>
            <a:endParaRPr lang="en-US" dirty="0"/>
          </a:p>
          <a:p>
            <a:r>
              <a:rPr lang="en-US" dirty="0">
                <a:solidFill>
                  <a:srgbClr val="CC0000"/>
                </a:solidFill>
              </a:rPr>
              <a:t>(3/2)</a:t>
            </a:r>
            <a:r>
              <a:rPr lang="en-US" baseline="30000" dirty="0">
                <a:solidFill>
                  <a:srgbClr val="CC0000"/>
                </a:solidFill>
              </a:rPr>
              <a:t>-</a:t>
            </a:r>
            <a:r>
              <a:rPr lang="en-US" dirty="0">
                <a:solidFill>
                  <a:srgbClr val="CC0000"/>
                </a:solidFill>
              </a:rPr>
              <a:t> N(1700) ***</a:t>
            </a:r>
          </a:p>
          <a:p>
            <a:r>
              <a:rPr lang="en-US" dirty="0">
                <a:solidFill>
                  <a:srgbClr val="CC0000"/>
                </a:solidFill>
              </a:rPr>
              <a:t>(5/2)</a:t>
            </a:r>
            <a:r>
              <a:rPr lang="en-US" baseline="30000" dirty="0">
                <a:solidFill>
                  <a:srgbClr val="CC0000"/>
                </a:solidFill>
              </a:rPr>
              <a:t>+</a:t>
            </a:r>
            <a:r>
              <a:rPr lang="en-US" dirty="0">
                <a:solidFill>
                  <a:srgbClr val="CC0000"/>
                </a:solidFill>
              </a:rPr>
              <a:t> N(1680) **</a:t>
            </a:r>
            <a:r>
              <a:rPr lang="en-US">
                <a:solidFill>
                  <a:srgbClr val="CC0000"/>
                </a:solidFill>
              </a:rPr>
              <a:t>*</a:t>
            </a:r>
            <a:r>
              <a:rPr lang="en-US" smtClean="0">
                <a:solidFill>
                  <a:srgbClr val="CC0000"/>
                </a:solidFill>
              </a:rPr>
              <a:t>*</a:t>
            </a:r>
          </a:p>
        </p:txBody>
      </p:sp>
      <p:sp>
        <p:nvSpPr>
          <p:cNvPr id="88079" name="Oval 15"/>
          <p:cNvSpPr>
            <a:spLocks noChangeArrowheads="1"/>
          </p:cNvSpPr>
          <p:nvPr/>
        </p:nvSpPr>
        <p:spPr bwMode="auto">
          <a:xfrm>
            <a:off x="0" y="1385888"/>
            <a:ext cx="1916113" cy="693737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0" y="3052763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Not Expected</a:t>
            </a:r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1146175" y="2079625"/>
            <a:ext cx="57150" cy="9620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2" name="Text Box 18"/>
          <p:cNvSpPr txBox="1">
            <a:spLocks noChangeArrowheads="1"/>
          </p:cNvSpPr>
          <p:nvPr/>
        </p:nvSpPr>
        <p:spPr bwMode="auto">
          <a:xfrm>
            <a:off x="273050" y="5845175"/>
            <a:ext cx="598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The strong signals are well known states!</a:t>
            </a: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38688" y="79375"/>
            <a:ext cx="17018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7" grpId="0"/>
      <p:bldP spid="88079" grpId="0" animBg="1"/>
      <p:bldP spid="88080" grpId="0"/>
      <p:bldP spid="880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C08F4-258A-C745-BFCE-A13FED95208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0" y="0"/>
            <a:ext cx="32131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PWA Results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fig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56398" y="3009115"/>
            <a:ext cx="3960495" cy="2661285"/>
          </a:xfrm>
          <a:prstGeom prst="rect">
            <a:avLst/>
          </a:prstGeom>
        </p:spPr>
      </p:pic>
      <p:pic>
        <p:nvPicPr>
          <p:cNvPr id="7" name="Picture 6" descr="fig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68942" y="400601"/>
            <a:ext cx="3960495" cy="2661285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9700" y="752475"/>
            <a:ext cx="440998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Fit showing three amplitudes.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C0000"/>
                </a:solidFill>
              </a:rPr>
              <a:t>(5/</a:t>
            </a:r>
            <a:r>
              <a:rPr lang="en-US" dirty="0">
                <a:solidFill>
                  <a:srgbClr val="CC0000"/>
                </a:solidFill>
              </a:rPr>
              <a:t>2</a:t>
            </a:r>
            <a:r>
              <a:rPr lang="en-US" dirty="0" smtClean="0">
                <a:solidFill>
                  <a:srgbClr val="CC0000"/>
                </a:solidFill>
              </a:rPr>
              <a:t>)</a:t>
            </a:r>
            <a:r>
              <a:rPr lang="en-US" baseline="30000" dirty="0" smtClean="0">
                <a:solidFill>
                  <a:srgbClr val="CC0000"/>
                </a:solidFill>
              </a:rPr>
              <a:t>+</a:t>
            </a:r>
            <a:r>
              <a:rPr lang="en-US" dirty="0" smtClean="0">
                <a:solidFill>
                  <a:srgbClr val="CC0000"/>
                </a:solidFill>
              </a:rPr>
              <a:t>  F</a:t>
            </a:r>
            <a:r>
              <a:rPr lang="en-US" baseline="-25000" dirty="0" smtClean="0">
                <a:solidFill>
                  <a:srgbClr val="CC0000"/>
                </a:solidFill>
              </a:rPr>
              <a:t>15</a:t>
            </a:r>
            <a:endParaRPr lang="en-US" dirty="0" smtClean="0">
              <a:solidFill>
                <a:srgbClr val="CC0000"/>
              </a:solidFill>
            </a:endParaRPr>
          </a:p>
          <a:p>
            <a:r>
              <a:rPr lang="en-US" dirty="0" smtClean="0">
                <a:solidFill>
                  <a:srgbClr val="CC0000"/>
                </a:solidFill>
              </a:rPr>
              <a:t>(7/</a:t>
            </a:r>
            <a:r>
              <a:rPr lang="en-US" dirty="0">
                <a:solidFill>
                  <a:srgbClr val="CC0000"/>
                </a:solidFill>
              </a:rPr>
              <a:t>2</a:t>
            </a:r>
            <a:r>
              <a:rPr lang="en-US" dirty="0" smtClean="0">
                <a:solidFill>
                  <a:srgbClr val="CC0000"/>
                </a:solidFill>
              </a:rPr>
              <a:t>)</a:t>
            </a:r>
            <a:r>
              <a:rPr lang="en-US" baseline="30000" dirty="0" smtClean="0">
                <a:solidFill>
                  <a:srgbClr val="CC0000"/>
                </a:solidFill>
              </a:rPr>
              <a:t>-</a:t>
            </a:r>
            <a:r>
              <a:rPr lang="en-US" dirty="0" smtClean="0">
                <a:solidFill>
                  <a:srgbClr val="CC0000"/>
                </a:solidFill>
              </a:rPr>
              <a:t>  G</a:t>
            </a:r>
            <a:r>
              <a:rPr lang="en-US" baseline="-25000" dirty="0" smtClean="0">
                <a:solidFill>
                  <a:srgbClr val="CC0000"/>
                </a:solidFill>
              </a:rPr>
              <a:t>17</a:t>
            </a:r>
            <a:endParaRPr lang="en-US" dirty="0" smtClean="0">
              <a:solidFill>
                <a:srgbClr val="CC0000"/>
              </a:solidFill>
            </a:endParaRPr>
          </a:p>
          <a:p>
            <a:r>
              <a:rPr lang="en-US" dirty="0" err="1">
                <a:solidFill>
                  <a:srgbClr val="CC0000"/>
                </a:solidFill>
              </a:rPr>
              <a:t>t</a:t>
            </a:r>
            <a:r>
              <a:rPr lang="en-US" dirty="0">
                <a:solidFill>
                  <a:srgbClr val="CC0000"/>
                </a:solidFill>
              </a:rPr>
              <a:t>-channel 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9823" y="2949630"/>
            <a:ext cx="316114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Strong evidence for: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C0000"/>
                </a:solidFill>
              </a:rPr>
              <a:t>(5/</a:t>
            </a:r>
            <a:r>
              <a:rPr lang="en-US" dirty="0">
                <a:solidFill>
                  <a:srgbClr val="CC0000"/>
                </a:solidFill>
              </a:rPr>
              <a:t>2</a:t>
            </a:r>
            <a:r>
              <a:rPr lang="en-US" dirty="0" smtClean="0">
                <a:solidFill>
                  <a:srgbClr val="CC0000"/>
                </a:solidFill>
              </a:rPr>
              <a:t>)</a:t>
            </a:r>
            <a:r>
              <a:rPr lang="en-US" baseline="30000" dirty="0">
                <a:solidFill>
                  <a:srgbClr val="CC0000"/>
                </a:solidFill>
              </a:rPr>
              <a:t>+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N(</a:t>
            </a:r>
            <a:r>
              <a:rPr lang="en-US" dirty="0" smtClean="0">
                <a:solidFill>
                  <a:srgbClr val="CC0000"/>
                </a:solidFill>
              </a:rPr>
              <a:t>1680</a:t>
            </a:r>
            <a:r>
              <a:rPr lang="en-US" dirty="0">
                <a:solidFill>
                  <a:srgbClr val="CC0000"/>
                </a:solidFill>
              </a:rPr>
              <a:t>) ***</a:t>
            </a:r>
          </a:p>
          <a:p>
            <a:r>
              <a:rPr lang="en-US" dirty="0">
                <a:solidFill>
                  <a:srgbClr val="CD24CE"/>
                </a:solidFill>
              </a:rPr>
              <a:t>(5/2)</a:t>
            </a:r>
            <a:r>
              <a:rPr lang="en-US" baseline="30000" dirty="0">
                <a:solidFill>
                  <a:srgbClr val="CD24CE"/>
                </a:solidFill>
              </a:rPr>
              <a:t>+</a:t>
            </a:r>
            <a:r>
              <a:rPr lang="en-US" dirty="0">
                <a:solidFill>
                  <a:srgbClr val="CD24CE"/>
                </a:solidFill>
              </a:rPr>
              <a:t> N</a:t>
            </a:r>
            <a:r>
              <a:rPr lang="en-US" dirty="0" smtClean="0">
                <a:solidFill>
                  <a:srgbClr val="CD24CE"/>
                </a:solidFill>
              </a:rPr>
              <a:t>(</a:t>
            </a:r>
            <a:r>
              <a:rPr lang="en-US" dirty="0" smtClean="0">
                <a:solidFill>
                  <a:srgbClr val="CD24CE"/>
                </a:solidFill>
              </a:rPr>
              <a:t>1950</a:t>
            </a:r>
            <a:r>
              <a:rPr lang="en-US" dirty="0" smtClean="0">
                <a:solidFill>
                  <a:srgbClr val="CD24CE"/>
                </a:solidFill>
              </a:rPr>
              <a:t>) </a:t>
            </a:r>
            <a:r>
              <a:rPr lang="en-US" dirty="0" smtClean="0">
                <a:solidFill>
                  <a:srgbClr val="CD24CE"/>
                </a:solidFill>
              </a:rPr>
              <a:t>*</a:t>
            </a:r>
            <a:r>
              <a:rPr lang="en-US" dirty="0">
                <a:solidFill>
                  <a:srgbClr val="CD24CE"/>
                </a:solidFill>
              </a:rPr>
              <a:t>*</a:t>
            </a:r>
          </a:p>
          <a:p>
            <a:r>
              <a:rPr lang="en-US" dirty="0">
                <a:solidFill>
                  <a:srgbClr val="CC0000"/>
                </a:solidFill>
              </a:rPr>
              <a:t>(7/2)</a:t>
            </a:r>
            <a:r>
              <a:rPr lang="en-US" baseline="30000" dirty="0">
                <a:solidFill>
                  <a:srgbClr val="CC0000"/>
                </a:solidFill>
              </a:rPr>
              <a:t>-</a:t>
            </a:r>
            <a:r>
              <a:rPr lang="en-US" dirty="0">
                <a:solidFill>
                  <a:srgbClr val="CC0000"/>
                </a:solidFill>
              </a:rPr>
              <a:t> N(2190) ****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8067" y="5058691"/>
            <a:ext cx="2564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4CE"/>
                </a:solidFill>
              </a:rPr>
              <a:t>A Missing State!</a:t>
            </a:r>
            <a:endParaRPr lang="en-US" dirty="0">
              <a:solidFill>
                <a:srgbClr val="CD24C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CECF-5D5B-C34A-883C-410ED9ED629F}" type="slidenum">
              <a:rPr lang="en-US"/>
              <a:pPr/>
              <a:t>32</a:t>
            </a:fld>
            <a:endParaRPr lang="en-US"/>
          </a:p>
        </p:txBody>
      </p:sp>
      <p:grpSp>
        <p:nvGrpSpPr>
          <p:cNvPr id="129028" name="Group 4"/>
          <p:cNvGrpSpPr>
            <a:grpSpLocks/>
          </p:cNvGrpSpPr>
          <p:nvPr/>
        </p:nvGrpSpPr>
        <p:grpSpPr bwMode="auto">
          <a:xfrm>
            <a:off x="4078288" y="828675"/>
            <a:ext cx="4700587" cy="4613275"/>
            <a:chOff x="2799" y="503"/>
            <a:chExt cx="2961" cy="2906"/>
          </a:xfrm>
        </p:grpSpPr>
        <p:pic>
          <p:nvPicPr>
            <p:cNvPr id="129029" name="Picture 5" descr="decay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2" y="514"/>
              <a:ext cx="2528" cy="2895"/>
            </a:xfrm>
            <a:prstGeom prst="rect">
              <a:avLst/>
            </a:prstGeom>
            <a:noFill/>
          </p:spPr>
        </p:pic>
        <p:sp>
          <p:nvSpPr>
            <p:cNvPr id="129030" name="Text Box 6"/>
            <p:cNvSpPr txBox="1">
              <a:spLocks noChangeArrowheads="1"/>
            </p:cNvSpPr>
            <p:nvPr/>
          </p:nvSpPr>
          <p:spPr bwMode="auto">
            <a:xfrm>
              <a:off x="2799" y="503"/>
              <a:ext cx="449" cy="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-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(1/2)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(3/2)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(5/2)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r>
                <a:rPr lang="en-US" sz="1500">
                  <a:solidFill>
                    <a:srgbClr val="003300"/>
                  </a:solidFill>
                </a:rPr>
                <a:t>(7/2)</a:t>
              </a:r>
              <a:r>
                <a:rPr lang="en-US" sz="1500" baseline="30000">
                  <a:solidFill>
                    <a:srgbClr val="003300"/>
                  </a:solidFill>
                </a:rPr>
                <a:t>+</a:t>
              </a:r>
              <a:endParaRPr lang="en-US" sz="1500">
                <a:solidFill>
                  <a:srgbClr val="003300"/>
                </a:solidFill>
              </a:endParaRPr>
            </a:p>
            <a:p>
              <a:endParaRPr lang="en-US" sz="1500">
                <a:solidFill>
                  <a:srgbClr val="003300"/>
                </a:solidFill>
              </a:endParaRPr>
            </a:p>
          </p:txBody>
        </p:sp>
      </p:grpSp>
      <p:sp>
        <p:nvSpPr>
          <p:cNvPr id="129031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95750" cy="989013"/>
          </a:xfrm>
        </p:spPr>
        <p:txBody>
          <a:bodyPr/>
          <a:lstStyle/>
          <a:p>
            <a:r>
              <a:rPr lang="en-US"/>
              <a:t>What is seen?</a:t>
            </a:r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273050" y="1571625"/>
            <a:ext cx="31305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Strong evidence for:</a:t>
            </a:r>
          </a:p>
          <a:p>
            <a:endParaRPr lang="en-US"/>
          </a:p>
          <a:p>
            <a:r>
              <a:rPr lang="en-US">
                <a:solidFill>
                  <a:srgbClr val="CC0000"/>
                </a:solidFill>
              </a:rPr>
              <a:t>(3/2)</a:t>
            </a:r>
            <a:r>
              <a:rPr lang="en-US" baseline="30000">
                <a:solidFill>
                  <a:srgbClr val="CC0000"/>
                </a:solidFill>
              </a:rPr>
              <a:t>-</a:t>
            </a:r>
            <a:r>
              <a:rPr lang="en-US">
                <a:solidFill>
                  <a:srgbClr val="CC0000"/>
                </a:solidFill>
              </a:rPr>
              <a:t> N(1700) ***</a:t>
            </a:r>
          </a:p>
          <a:p>
            <a:r>
              <a:rPr lang="en-US">
                <a:solidFill>
                  <a:srgbClr val="CC0000"/>
                </a:solidFill>
              </a:rPr>
              <a:t>(5/2)</a:t>
            </a:r>
            <a:r>
              <a:rPr lang="en-US" baseline="30000">
                <a:solidFill>
                  <a:srgbClr val="CC0000"/>
                </a:solidFill>
              </a:rPr>
              <a:t>+</a:t>
            </a:r>
            <a:r>
              <a:rPr lang="en-US">
                <a:solidFill>
                  <a:srgbClr val="CC0000"/>
                </a:solidFill>
              </a:rPr>
              <a:t> N(1680) ****</a:t>
            </a:r>
          </a:p>
          <a:p>
            <a:r>
              <a:rPr lang="en-US">
                <a:solidFill>
                  <a:srgbClr val="CC0000"/>
                </a:solidFill>
              </a:rPr>
              <a:t>(7/2)</a:t>
            </a:r>
            <a:r>
              <a:rPr lang="en-US" baseline="30000">
                <a:solidFill>
                  <a:srgbClr val="CC0000"/>
                </a:solidFill>
              </a:rPr>
              <a:t>-</a:t>
            </a:r>
            <a:r>
              <a:rPr lang="en-US">
                <a:solidFill>
                  <a:srgbClr val="CC0000"/>
                </a:solidFill>
              </a:rPr>
              <a:t> N(2190) ****</a:t>
            </a:r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 flipV="1">
            <a:off x="3195638" y="1703388"/>
            <a:ext cx="933450" cy="769937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>
            <a:off x="3302000" y="2830513"/>
            <a:ext cx="836613" cy="12700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3195638" y="3233738"/>
            <a:ext cx="990600" cy="2733675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4124325" y="5718175"/>
            <a:ext cx="2689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(7/2)</a:t>
            </a:r>
            <a:r>
              <a:rPr lang="en-US" sz="2000" baseline="30000"/>
              <a:t>-</a:t>
            </a:r>
            <a:r>
              <a:rPr lang="en-US" sz="2000"/>
              <a:t> G</a:t>
            </a:r>
            <a:r>
              <a:rPr lang="en-US" sz="2000" baseline="-25000"/>
              <a:t>17</a:t>
            </a:r>
            <a:r>
              <a:rPr lang="en-US" sz="2000"/>
              <a:t>(2190) ****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320933" y="3701096"/>
            <a:ext cx="17181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Hints here</a:t>
            </a:r>
            <a:endParaRPr lang="en-US" dirty="0"/>
          </a:p>
        </p:txBody>
      </p:sp>
      <p:sp>
        <p:nvSpPr>
          <p:cNvPr id="129039" name="Line 15"/>
          <p:cNvSpPr>
            <a:spLocks noChangeShapeType="1"/>
          </p:cNvSpPr>
          <p:nvPr/>
        </p:nvSpPr>
        <p:spPr bwMode="auto">
          <a:xfrm flipV="1">
            <a:off x="2062454" y="3517200"/>
            <a:ext cx="1943048" cy="434223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41" name="AutoShape 17"/>
          <p:cNvSpPr>
            <a:spLocks/>
          </p:cNvSpPr>
          <p:nvPr/>
        </p:nvSpPr>
        <p:spPr bwMode="auto">
          <a:xfrm>
            <a:off x="4040188" y="3167063"/>
            <a:ext cx="88900" cy="750887"/>
          </a:xfrm>
          <a:prstGeom prst="leftBrace">
            <a:avLst>
              <a:gd name="adj1" fmla="val 70387"/>
              <a:gd name="adj2" fmla="val 50000"/>
            </a:avLst>
          </a:prstGeom>
          <a:noFill/>
          <a:ln w="9525">
            <a:solidFill>
              <a:srgbClr val="9966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0120" y="4272869"/>
            <a:ext cx="2724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D24CE"/>
                </a:solidFill>
              </a:rPr>
              <a:t>(5/2)</a:t>
            </a:r>
            <a:r>
              <a:rPr lang="en-US" baseline="30000" dirty="0" smtClean="0">
                <a:solidFill>
                  <a:srgbClr val="CD24CE"/>
                </a:solidFill>
              </a:rPr>
              <a:t>+</a:t>
            </a:r>
            <a:r>
              <a:rPr lang="en-US" dirty="0" smtClean="0">
                <a:solidFill>
                  <a:srgbClr val="CD24CE"/>
                </a:solidFill>
              </a:rPr>
              <a:t> N</a:t>
            </a:r>
            <a:r>
              <a:rPr lang="en-US" dirty="0" smtClean="0">
                <a:solidFill>
                  <a:srgbClr val="CD24CE"/>
                </a:solidFill>
              </a:rPr>
              <a:t>(</a:t>
            </a:r>
            <a:r>
              <a:rPr lang="en-US" dirty="0" smtClean="0">
                <a:solidFill>
                  <a:srgbClr val="CD24CE"/>
                </a:solidFill>
              </a:rPr>
              <a:t>1950</a:t>
            </a:r>
            <a:r>
              <a:rPr lang="en-US" dirty="0" smtClean="0">
                <a:solidFill>
                  <a:srgbClr val="CD24CE"/>
                </a:solidFill>
              </a:rPr>
              <a:t>) </a:t>
            </a:r>
            <a:r>
              <a:rPr lang="en-US" dirty="0" smtClean="0">
                <a:solidFill>
                  <a:srgbClr val="CD24CE"/>
                </a:solidFill>
              </a:rPr>
              <a:t>**</a:t>
            </a:r>
            <a:endParaRPr lang="en-US" dirty="0">
              <a:solidFill>
                <a:srgbClr val="CD24CE"/>
              </a:solidFill>
            </a:endParaRP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 bwMode="auto">
          <a:xfrm>
            <a:off x="3054844" y="4503702"/>
            <a:ext cx="1059210" cy="230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178E-8BA8-5042-9020-72802EC47590}" type="slidenum">
              <a:rPr lang="en-US"/>
              <a:pPr/>
              <a:t>33</a:t>
            </a:fld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44963" cy="920750"/>
          </a:xfrm>
        </p:spPr>
        <p:txBody>
          <a:bodyPr/>
          <a:lstStyle/>
          <a:p>
            <a:r>
              <a:rPr lang="en-US"/>
              <a:t>Baryon Analysis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36538" y="735013"/>
            <a:ext cx="710558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The data demand</a:t>
            </a:r>
            <a:r>
              <a:rPr lang="en-US" dirty="0" smtClean="0">
                <a:solidFill>
                  <a:srgbClr val="CC0000"/>
                </a:solidFill>
              </a:rPr>
              <a:t>  four </a:t>
            </a:r>
            <a:r>
              <a:rPr lang="en-US" dirty="0">
                <a:solidFill>
                  <a:srgbClr val="CC0000"/>
                </a:solidFill>
              </a:rPr>
              <a:t>baryon </a:t>
            </a:r>
            <a:r>
              <a:rPr lang="en-US" dirty="0" smtClean="0">
                <a:solidFill>
                  <a:srgbClr val="CC0000"/>
                </a:solidFill>
              </a:rPr>
              <a:t>resonances:</a:t>
            </a:r>
          </a:p>
          <a:p>
            <a:r>
              <a:rPr lang="en-US" dirty="0">
                <a:solidFill>
                  <a:srgbClr val="CC0000"/>
                </a:solidFill>
              </a:rPr>
              <a:t>   (3/2)</a:t>
            </a:r>
            <a:r>
              <a:rPr lang="en-US" baseline="30000" dirty="0">
                <a:solidFill>
                  <a:srgbClr val="CC0000"/>
                </a:solidFill>
              </a:rPr>
              <a:t>-</a:t>
            </a:r>
            <a:r>
              <a:rPr lang="en-US" dirty="0">
                <a:solidFill>
                  <a:srgbClr val="CC0000"/>
                </a:solidFill>
              </a:rPr>
              <a:t> , (5/2)</a:t>
            </a:r>
            <a:r>
              <a:rPr lang="en-US" baseline="30000" dirty="0" smtClean="0">
                <a:solidFill>
                  <a:srgbClr val="CC0000"/>
                </a:solidFill>
              </a:rPr>
              <a:t>+</a:t>
            </a:r>
            <a:r>
              <a:rPr lang="en-US" dirty="0" smtClean="0">
                <a:solidFill>
                  <a:srgbClr val="CC0000"/>
                </a:solidFill>
              </a:rPr>
              <a:t> , </a:t>
            </a:r>
            <a:r>
              <a:rPr lang="en-US" dirty="0" smtClean="0">
                <a:solidFill>
                  <a:srgbClr val="CD24CE"/>
                </a:solidFill>
              </a:rPr>
              <a:t>(5/2)</a:t>
            </a:r>
            <a:r>
              <a:rPr lang="en-US" baseline="30000" dirty="0" smtClean="0">
                <a:solidFill>
                  <a:srgbClr val="CD24CE"/>
                </a:solidFill>
              </a:rPr>
              <a:t>+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and (7/2)</a:t>
            </a:r>
            <a:r>
              <a:rPr lang="en-US" baseline="30000" dirty="0" smtClean="0">
                <a:solidFill>
                  <a:srgbClr val="CC0000"/>
                </a:solidFill>
              </a:rPr>
              <a:t>- </a:t>
            </a:r>
            <a:r>
              <a:rPr lang="en-US" dirty="0" smtClean="0">
                <a:solidFill>
                  <a:srgbClr val="CC0000"/>
                </a:solidFill>
              </a:rPr>
              <a:t>.</a:t>
            </a:r>
          </a:p>
          <a:p>
            <a:endParaRPr lang="en-US" dirty="0" smtClean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There</a:t>
            </a:r>
            <a:r>
              <a:rPr lang="en-US" dirty="0" smtClean="0">
                <a:solidFill>
                  <a:srgbClr val="CC0066"/>
                </a:solidFill>
              </a:rPr>
              <a:t> are </a:t>
            </a:r>
            <a:r>
              <a:rPr lang="en-US" dirty="0">
                <a:solidFill>
                  <a:srgbClr val="CC0066"/>
                </a:solidFill>
              </a:rPr>
              <a:t>hints of</a:t>
            </a:r>
            <a:r>
              <a:rPr lang="en-US" dirty="0" smtClean="0">
                <a:solidFill>
                  <a:srgbClr val="CC0066"/>
                </a:solidFill>
              </a:rPr>
              <a:t> other missing </a:t>
            </a:r>
            <a:r>
              <a:rPr lang="en-US" dirty="0">
                <a:solidFill>
                  <a:srgbClr val="CC0066"/>
                </a:solidFill>
              </a:rPr>
              <a:t>baryons in the </a:t>
            </a:r>
          </a:p>
          <a:p>
            <a:r>
              <a:rPr lang="en-US" dirty="0">
                <a:solidFill>
                  <a:srgbClr val="CC0066"/>
                </a:solidFill>
              </a:rPr>
              <a:t>data, but the models for the non-resonant parts</a:t>
            </a:r>
          </a:p>
          <a:p>
            <a:r>
              <a:rPr lang="en-US" dirty="0">
                <a:solidFill>
                  <a:srgbClr val="CC0066"/>
                </a:solidFill>
              </a:rPr>
              <a:t>need to be improved (theoretical input)</a:t>
            </a:r>
            <a:r>
              <a:rPr lang="en-US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101" y="3549768"/>
            <a:ext cx="82081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High statistics data sets with sophisticated analysis</a:t>
            </a:r>
          </a:p>
          <a:p>
            <a:r>
              <a:rPr lang="en-US" dirty="0">
                <a:solidFill>
                  <a:srgbClr val="660066"/>
                </a:solidFill>
              </a:rPr>
              <a:t>t</a:t>
            </a:r>
            <a:r>
              <a:rPr lang="en-US" dirty="0" smtClean="0">
                <a:solidFill>
                  <a:srgbClr val="660066"/>
                </a:solidFill>
              </a:rPr>
              <a:t>ools allowed us to pull out signals. 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There are limitations in the acceptance of CLAS that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limit what can be done.  For the                    , only about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7% of the events are fully reconstructed. 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60273" y="5114159"/>
            <a:ext cx="170180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FB48-3D0F-964D-9B8E-D3CFEFB8AE4B}" type="slidenum">
              <a:rPr lang="en-US"/>
              <a:pPr/>
              <a:t>34</a:t>
            </a:fld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94550" cy="979488"/>
          </a:xfrm>
        </p:spPr>
        <p:txBody>
          <a:bodyPr/>
          <a:lstStyle/>
          <a:p>
            <a:r>
              <a:rPr lang="en-US" dirty="0"/>
              <a:t>Mesons: quark-antiquark systems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15414" y="1322569"/>
            <a:ext cx="42183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What is the role of glue in a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CC0000"/>
                </a:solidFill>
              </a:rPr>
              <a:t>quark</a:t>
            </a:r>
            <a:r>
              <a:rPr lang="en-US" dirty="0">
                <a:solidFill>
                  <a:srgbClr val="CC0000"/>
                </a:solidFill>
              </a:rPr>
              <a:t>-</a:t>
            </a:r>
            <a:r>
              <a:rPr lang="en-US" dirty="0" err="1" smtClean="0">
                <a:solidFill>
                  <a:srgbClr val="CC0000"/>
                </a:solidFill>
              </a:rPr>
              <a:t>antiquark</a:t>
            </a:r>
            <a:r>
              <a:rPr lang="en-US" dirty="0" smtClean="0">
                <a:solidFill>
                  <a:srgbClr val="CC0000"/>
                </a:solidFill>
              </a:rPr>
              <a:t> system </a:t>
            </a:r>
            <a:r>
              <a:rPr lang="en-US" dirty="0">
                <a:solidFill>
                  <a:srgbClr val="CC0000"/>
                </a:solidFill>
              </a:rPr>
              <a:t>and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CC0000"/>
                </a:solidFill>
              </a:rPr>
              <a:t>how </a:t>
            </a:r>
            <a:r>
              <a:rPr lang="en-US" dirty="0">
                <a:solidFill>
                  <a:srgbClr val="CC0000"/>
                </a:solidFill>
              </a:rPr>
              <a:t>is this related to the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CC0000"/>
                </a:solidFill>
              </a:rPr>
              <a:t>Confinement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dirty="0" smtClean="0">
                <a:solidFill>
                  <a:srgbClr val="CC0000"/>
                </a:solidFill>
              </a:rPr>
              <a:t>of </a:t>
            </a:r>
            <a:r>
              <a:rPr lang="en-US" dirty="0">
                <a:solidFill>
                  <a:srgbClr val="CC0000"/>
                </a:solidFill>
              </a:rPr>
              <a:t>QCD?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2857131" y="3384497"/>
            <a:ext cx="57704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What are the properties of predicted</a:t>
            </a:r>
            <a:r>
              <a:rPr lang="en-US" dirty="0" smtClean="0"/>
              <a:t> </a:t>
            </a:r>
          </a:p>
          <a:p>
            <a:r>
              <a:rPr lang="en-US" dirty="0" smtClean="0"/>
              <a:t>States beyond </a:t>
            </a:r>
            <a:r>
              <a:rPr lang="en-US" dirty="0"/>
              <a:t>simple quark-</a:t>
            </a:r>
            <a:r>
              <a:rPr lang="en-US" dirty="0" err="1"/>
              <a:t>antiquark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>
                <a:solidFill>
                  <a:srgbClr val="FF6600"/>
                </a:solidFill>
              </a:rPr>
              <a:t>Need to map out new states</a:t>
            </a:r>
            <a:r>
              <a:rPr lang="en-US" dirty="0"/>
              <a:t>.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48311" y="4349232"/>
            <a:ext cx="6477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133" y="805430"/>
            <a:ext cx="2523087" cy="2227364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79" y="3134469"/>
            <a:ext cx="1905000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A956-0589-7245-86AF-B9A1D3A93D9E}" type="slidenum">
              <a:rPr lang="en-US"/>
              <a:pPr/>
              <a:t>35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88100" y="203200"/>
            <a:ext cx="2578100" cy="558800"/>
          </a:xfrm>
        </p:spPr>
        <p:txBody>
          <a:bodyPr/>
          <a:lstStyle/>
          <a:p>
            <a:r>
              <a:rPr lang="en-US"/>
              <a:t>Positronium</a:t>
            </a:r>
          </a:p>
        </p:txBody>
      </p:sp>
      <p:grpSp>
        <p:nvGrpSpPr>
          <p:cNvPr id="14350" name="Group 14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760" y="1400"/>
            <a:chExt cx="1256" cy="518"/>
          </a:xfrm>
        </p:grpSpPr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824" y="152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760" y="1400"/>
              <a:ext cx="272" cy="518"/>
              <a:chOff x="760" y="1400"/>
              <a:chExt cx="272" cy="518"/>
            </a:xfrm>
          </p:grpSpPr>
          <p:sp>
            <p:nvSpPr>
              <p:cNvPr id="14341" name="Line 5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39" name="Oval 3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e</a:t>
                </a:r>
                <a:r>
                  <a:rPr lang="en-US" baseline="3000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grpSp>
          <p:nvGrpSpPr>
            <p:cNvPr id="14345" name="Group 9"/>
            <p:cNvGrpSpPr>
              <a:grpSpLocks/>
            </p:cNvGrpSpPr>
            <p:nvPr/>
          </p:nvGrpSpPr>
          <p:grpSpPr bwMode="auto">
            <a:xfrm>
              <a:off x="1744" y="1400"/>
              <a:ext cx="272" cy="518"/>
              <a:chOff x="1360" y="1416"/>
              <a:chExt cx="272" cy="518"/>
            </a:xfrm>
          </p:grpSpPr>
          <p:sp>
            <p:nvSpPr>
              <p:cNvPr id="14342" name="Line 6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40" name="Oval 4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e</a:t>
                </a:r>
                <a:r>
                  <a:rPr lang="en-US" baseline="30000">
                    <a:solidFill>
                      <a:srgbClr val="0000CC"/>
                    </a:solidFill>
                  </a:rPr>
                  <a:t>-</a:t>
                </a:r>
              </a:p>
            </p:txBody>
          </p:sp>
        </p:grp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1304" y="186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52" y="152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87325" y="1417638"/>
            <a:ext cx="301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Spin:  </a:t>
            </a:r>
            <a:r>
              <a:rPr lang="en-US">
                <a:solidFill>
                  <a:srgbClr val="CC0066"/>
                </a:solidFill>
              </a:rPr>
              <a:t>S=S</a:t>
            </a:r>
            <a:r>
              <a:rPr lang="en-US" baseline="-25000">
                <a:solidFill>
                  <a:srgbClr val="CC0066"/>
                </a:solidFill>
              </a:rPr>
              <a:t>1</a:t>
            </a:r>
            <a:r>
              <a:rPr lang="en-US">
                <a:solidFill>
                  <a:srgbClr val="CC0066"/>
                </a:solidFill>
              </a:rPr>
              <a:t>+S</a:t>
            </a:r>
            <a:r>
              <a:rPr lang="en-US" baseline="-25000">
                <a:solidFill>
                  <a:srgbClr val="CC0066"/>
                </a:solidFill>
              </a:rPr>
              <a:t>2</a:t>
            </a:r>
            <a:r>
              <a:rPr lang="en-US">
                <a:solidFill>
                  <a:srgbClr val="CC0066"/>
                </a:solidFill>
              </a:rPr>
              <a:t>=(0,1)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77800" y="1925638"/>
            <a:ext cx="549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Orbital Angular Momentum: </a:t>
            </a:r>
            <a:r>
              <a:rPr lang="en-US">
                <a:solidFill>
                  <a:srgbClr val="CC0066"/>
                </a:solidFill>
              </a:rPr>
              <a:t>L=0,1,2,…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76225" y="4313238"/>
            <a:ext cx="3611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66FF"/>
                </a:solidFill>
              </a:rPr>
              <a:t>Reflection in a mirror</a:t>
            </a:r>
            <a:r>
              <a:rPr lang="en-US"/>
              <a:t>:   </a:t>
            </a:r>
          </a:p>
          <a:p>
            <a:r>
              <a:rPr lang="en-US"/>
              <a:t>     Parity: </a:t>
            </a:r>
            <a:r>
              <a:rPr lang="en-US">
                <a:solidFill>
                  <a:srgbClr val="CC0066"/>
                </a:solidFill>
              </a:rPr>
              <a:t>P=-(-1)</a:t>
            </a:r>
            <a:r>
              <a:rPr lang="en-US" baseline="30000">
                <a:solidFill>
                  <a:srgbClr val="CC0066"/>
                </a:solidFill>
              </a:rPr>
              <a:t>(L)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38125" y="2471738"/>
            <a:ext cx="5126038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Total Spin: </a:t>
            </a:r>
            <a:r>
              <a:rPr lang="en-US">
                <a:solidFill>
                  <a:srgbClr val="CC0066"/>
                </a:solidFill>
              </a:rPr>
              <a:t>J=L+S   </a:t>
            </a:r>
          </a:p>
          <a:p>
            <a:r>
              <a:rPr lang="en-US">
                <a:solidFill>
                  <a:srgbClr val="CC0066"/>
                </a:solidFill>
              </a:rPr>
              <a:t>L=0, S=0 : J=0    </a:t>
            </a:r>
            <a:r>
              <a:rPr lang="en-US">
                <a:solidFill>
                  <a:srgbClr val="006699"/>
                </a:solidFill>
              </a:rPr>
              <a:t>L=0, S=1 : J=1</a:t>
            </a:r>
          </a:p>
          <a:p>
            <a:r>
              <a:rPr lang="en-US">
                <a:solidFill>
                  <a:srgbClr val="CC0066"/>
                </a:solidFill>
              </a:rPr>
              <a:t>L=1 , S=0 : J=1    </a:t>
            </a:r>
            <a:r>
              <a:rPr lang="en-US">
                <a:solidFill>
                  <a:srgbClr val="006699"/>
                </a:solidFill>
              </a:rPr>
              <a:t>L=1,  S=1 : J=0,1,2</a:t>
            </a:r>
          </a:p>
          <a:p>
            <a:r>
              <a:rPr lang="en-US">
                <a:solidFill>
                  <a:srgbClr val="CC0066"/>
                </a:solidFill>
              </a:rPr>
              <a:t>    </a:t>
            </a:r>
            <a:r>
              <a:rPr lang="en-US" sz="3200">
                <a:solidFill>
                  <a:srgbClr val="CC0066"/>
                </a:solidFill>
              </a:rPr>
              <a:t>…</a:t>
            </a:r>
            <a:r>
              <a:rPr lang="en-US">
                <a:solidFill>
                  <a:srgbClr val="CC0066"/>
                </a:solidFill>
              </a:rPr>
              <a:t>                          </a:t>
            </a:r>
            <a:r>
              <a:rPr lang="en-US" sz="3200">
                <a:solidFill>
                  <a:srgbClr val="006699"/>
                </a:solidFill>
              </a:rPr>
              <a:t>…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035425" y="4325938"/>
            <a:ext cx="4425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66FF"/>
                </a:solidFill>
              </a:rPr>
              <a:t>     Particle&lt;-&gt;Antiparticle</a:t>
            </a:r>
            <a:r>
              <a:rPr lang="en-US"/>
              <a:t>: </a:t>
            </a:r>
          </a:p>
          <a:p>
            <a:r>
              <a:rPr lang="en-US"/>
              <a:t>Charge Conjugation: </a:t>
            </a:r>
            <a:r>
              <a:rPr lang="en-US">
                <a:solidFill>
                  <a:srgbClr val="CC0066"/>
                </a:solidFill>
              </a:rPr>
              <a:t>C=(-1)</a:t>
            </a:r>
            <a:r>
              <a:rPr lang="en-US" baseline="30000">
                <a:solidFill>
                  <a:srgbClr val="CC0066"/>
                </a:solidFill>
              </a:rPr>
              <a:t>(L+S)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77825" y="5494338"/>
            <a:ext cx="6661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Notation:   J</a:t>
            </a:r>
            <a:r>
              <a:rPr lang="en-US" baseline="30000"/>
              <a:t>(PC) </a:t>
            </a:r>
            <a:r>
              <a:rPr lang="en-US"/>
              <a:t>        </a:t>
            </a:r>
            <a:r>
              <a:rPr lang="en-US">
                <a:solidFill>
                  <a:srgbClr val="CC0066"/>
                </a:solidFill>
              </a:rPr>
              <a:t>0</a:t>
            </a:r>
            <a:r>
              <a:rPr lang="en-US" baseline="30000">
                <a:solidFill>
                  <a:srgbClr val="CC0066"/>
                </a:solidFill>
              </a:rPr>
              <a:t>-+</a:t>
            </a:r>
            <a:r>
              <a:rPr lang="en-US">
                <a:solidFill>
                  <a:srgbClr val="CC0066"/>
                </a:solidFill>
              </a:rPr>
              <a:t>, 1</a:t>
            </a:r>
            <a:r>
              <a:rPr lang="en-US" baseline="30000">
                <a:solidFill>
                  <a:srgbClr val="CC0066"/>
                </a:solidFill>
              </a:rPr>
              <a:t>--</a:t>
            </a:r>
            <a:r>
              <a:rPr lang="en-US">
                <a:solidFill>
                  <a:srgbClr val="CC0066"/>
                </a:solidFill>
              </a:rPr>
              <a:t>,  1</a:t>
            </a:r>
            <a:r>
              <a:rPr lang="en-US" baseline="30000">
                <a:solidFill>
                  <a:srgbClr val="CC0066"/>
                </a:solidFill>
              </a:rPr>
              <a:t>+-</a:t>
            </a:r>
            <a:r>
              <a:rPr lang="en-US">
                <a:solidFill>
                  <a:srgbClr val="CC0066"/>
                </a:solidFill>
              </a:rPr>
              <a:t>,  0</a:t>
            </a:r>
            <a:r>
              <a:rPr lang="en-US" baseline="30000">
                <a:solidFill>
                  <a:srgbClr val="CC0066"/>
                </a:solidFill>
              </a:rPr>
              <a:t>++</a:t>
            </a:r>
            <a:r>
              <a:rPr lang="en-US">
                <a:solidFill>
                  <a:srgbClr val="CC0066"/>
                </a:solidFill>
              </a:rPr>
              <a:t>, 1</a:t>
            </a:r>
            <a:r>
              <a:rPr lang="en-US" baseline="30000">
                <a:solidFill>
                  <a:srgbClr val="CC0066"/>
                </a:solidFill>
              </a:rPr>
              <a:t>++</a:t>
            </a:r>
            <a:r>
              <a:rPr lang="en-US">
                <a:solidFill>
                  <a:srgbClr val="CC0066"/>
                </a:solidFill>
              </a:rPr>
              <a:t>,  2</a:t>
            </a:r>
            <a:r>
              <a:rPr lang="en-US" baseline="30000">
                <a:solidFill>
                  <a:srgbClr val="CC0066"/>
                </a:solidFill>
              </a:rPr>
              <a:t>++</a:t>
            </a:r>
            <a:r>
              <a:rPr lang="en-US"/>
              <a:t> </a:t>
            </a:r>
          </a:p>
          <a:p>
            <a:r>
              <a:rPr lang="en-US"/>
              <a:t>                 </a:t>
            </a:r>
            <a:r>
              <a:rPr lang="en-US" baseline="30000"/>
              <a:t>(2S+1)</a:t>
            </a:r>
            <a:r>
              <a:rPr lang="en-US"/>
              <a:t>L</a:t>
            </a:r>
            <a:r>
              <a:rPr lang="en-US" baseline="-25000"/>
              <a:t>J        </a:t>
            </a:r>
            <a:r>
              <a:rPr lang="en-US" baseline="30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S</a:t>
            </a:r>
            <a:r>
              <a:rPr lang="en-US" baseline="-25000">
                <a:solidFill>
                  <a:srgbClr val="0000CC"/>
                </a:solidFill>
              </a:rPr>
              <a:t>0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S</a:t>
            </a:r>
            <a:r>
              <a:rPr lang="en-US" baseline="-25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0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1</a:t>
            </a:r>
            <a:r>
              <a:rPr lang="en-US">
                <a:solidFill>
                  <a:srgbClr val="0000CC"/>
                </a:solidFill>
              </a:rPr>
              <a:t>, </a:t>
            </a:r>
            <a:r>
              <a:rPr lang="en-US" baseline="30000">
                <a:solidFill>
                  <a:srgbClr val="0000CC"/>
                </a:solidFill>
              </a:rPr>
              <a:t>3</a:t>
            </a:r>
            <a:r>
              <a:rPr lang="en-US">
                <a:solidFill>
                  <a:srgbClr val="0000CC"/>
                </a:solidFill>
              </a:rPr>
              <a:t>P</a:t>
            </a:r>
            <a:r>
              <a:rPr lang="en-US" baseline="-25000">
                <a:solidFill>
                  <a:srgbClr val="0000CC"/>
                </a:solidFill>
              </a:rPr>
              <a:t>2</a:t>
            </a:r>
            <a:r>
              <a:rPr lang="en-US">
                <a:solidFill>
                  <a:srgbClr val="0000CC"/>
                </a:solidFill>
              </a:rPr>
              <a:t>,…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25425" y="165100"/>
            <a:ext cx="3429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6666FF"/>
                </a:solidFill>
              </a:rPr>
              <a:t>Spectroscopy</a:t>
            </a:r>
          </a:p>
          <a:p>
            <a:r>
              <a:rPr lang="en-US" sz="3200" b="1">
                <a:solidFill>
                  <a:srgbClr val="6666FF"/>
                </a:solidFill>
              </a:rPr>
              <a:t>A probe of QED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67F53-6D14-4B4B-A73D-D124E4053B46}" type="slidenum">
              <a:rPr lang="en-US"/>
              <a:pPr/>
              <a:t>36</a:t>
            </a:fld>
            <a:endParaRPr lang="en-US"/>
          </a:p>
        </p:txBody>
      </p:sp>
      <p:grpSp>
        <p:nvGrpSpPr>
          <p:cNvPr id="15470" name="Group 110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15442" name="Rectangle 8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Rectangle 8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4" name="Rectangle 8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5" name="Rectangle 8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6" name="Rectangle 8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7" name="Rectangle 8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8" name="Rectangle 8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8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9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1" name="Rectangle 9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2" name="Rectangle 9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3" name="Rectangle 9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9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5" name="Rectangle 9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71" name="Group 111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15472" name="Rectangle 11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3" name="Rectangle 11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4" name="Rectangle 11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5" name="Rectangle 11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6" name="Rectangle 11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7" name="Rectangle 11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1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9" name="Rectangle 11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0" name="Rectangle 12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1" name="Rectangle 12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2" name="Rectangle 12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3" name="Rectangle 12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4" name="Rectangle 12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5" name="Rectangle 12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86" name="Group 126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15487" name="Rectangle 127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8" name="Rectangle 128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9" name="Rectangle 129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0" name="Rectangle 130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1" name="Rectangle 131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2" name="Rectangle 132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3" name="Rectangle 133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4" name="Rectangle 134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5" name="Rectangle 135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6" name="Rectangle 136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7" name="Rectangle 137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8" name="Rectangle 138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9" name="Rectangle 139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0" name="Rectangle 140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01" name="Group 141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15502" name="Rectangle 142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3" name="Rectangle 143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4" name="Rectangle 144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5" name="Rectangle 145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6" name="Rectangle 146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7" name="Rectangle 147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8" name="Rectangle 148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9" name="Rectangle 149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0" name="Rectangle 150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1" name="Rectangle 151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2" name="Rectangle 152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3" name="Rectangle 153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4" name="Rectangle 154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5" name="Rectangle 155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0" y="342900"/>
            <a:ext cx="2616200" cy="469900"/>
          </a:xfrm>
        </p:spPr>
        <p:txBody>
          <a:bodyPr/>
          <a:lstStyle/>
          <a:p>
            <a:r>
              <a:rPr lang="en-US"/>
              <a:t>Quarkonium</a:t>
            </a:r>
          </a:p>
        </p:txBody>
      </p:sp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4160" y="520"/>
            <a:chExt cx="1256" cy="518"/>
          </a:xfrm>
        </p:grpSpPr>
        <p:sp>
          <p:nvSpPr>
            <p:cNvPr id="15364" name="Oval 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15366" name="Line 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67" name="Oval 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15368" name="Group 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15369" name="Line 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0" name="Oval 1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440" name="Group 80"/>
          <p:cNvGrpSpPr>
            <a:grpSpLocks/>
          </p:cNvGrpSpPr>
          <p:nvPr/>
        </p:nvGrpSpPr>
        <p:grpSpPr bwMode="auto">
          <a:xfrm>
            <a:off x="136525" y="2030413"/>
            <a:ext cx="3030538" cy="4303712"/>
            <a:chOff x="329" y="744"/>
            <a:chExt cx="1909" cy="2711"/>
          </a:xfrm>
        </p:grpSpPr>
        <p:grpSp>
          <p:nvGrpSpPr>
            <p:cNvPr id="15404" name="Group 44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15375" name="Rectangle 15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6" name="Rectangle 16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8" name="Rectangle 18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79" name="Rectangle 19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0" name="Rectangle 20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1" name="Rectangle 21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2" name="Rectangle 22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3" name="Rectangle 23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4" name="Rectangle 24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5" name="Rectangle 25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6" name="Rectangle 26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7" name="Rectangle 27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8" name="Rectangle 28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89" name="Rectangle 29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0" name="Text Box 30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1" name="Text Box 31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15392" name="Text Box 32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3" name="Text Box 33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4" name="Text Box 34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5" name="Text Box 35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396" name="Text Box 36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15397" name="Text Box 37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8" name="Text Box 38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399" name="Text Box 39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15400" name="Text Box 40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1" name="Text Box 41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2" name="Text Box 42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15403" name="Text Box 43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15405" name="Text Box 45"/>
            <p:cNvSpPr txBox="1">
              <a:spLocks noChangeArrowheads="1"/>
            </p:cNvSpPr>
            <p:nvPr/>
          </p:nvSpPr>
          <p:spPr bwMode="auto">
            <a:xfrm>
              <a:off x="1846" y="3040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9966FF"/>
                  </a:solidFill>
                </a:rPr>
                <a:t>S=1</a:t>
              </a:r>
            </a:p>
            <a:p>
              <a:r>
                <a:rPr lang="en-US" sz="1800" b="1">
                  <a:solidFill>
                    <a:srgbClr val="969696"/>
                  </a:solidFill>
                </a:rPr>
                <a:t>S=0</a:t>
              </a:r>
              <a:endParaRPr lang="en-US" sz="1800" b="1">
                <a:solidFill>
                  <a:srgbClr val="9966FF"/>
                </a:solidFill>
              </a:endParaRPr>
            </a:p>
          </p:txBody>
        </p:sp>
        <p:sp>
          <p:nvSpPr>
            <p:cNvPr id="15406" name="Text Box 4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15407" name="Rectangle 4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15408" name="Rectangle 4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15409" name="Rectangle 4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15516" name="Text Box 156"/>
          <p:cNvSpPr txBox="1">
            <a:spLocks noChangeArrowheads="1"/>
          </p:cNvSpPr>
          <p:nvPr/>
        </p:nvSpPr>
        <p:spPr bwMode="auto">
          <a:xfrm>
            <a:off x="1308100" y="8382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Mesons</a:t>
            </a:r>
          </a:p>
        </p:txBody>
      </p:sp>
      <p:grpSp>
        <p:nvGrpSpPr>
          <p:cNvPr id="15532" name="Group 172"/>
          <p:cNvGrpSpPr>
            <a:grpSpLocks/>
          </p:cNvGrpSpPr>
          <p:nvPr/>
        </p:nvGrpSpPr>
        <p:grpSpPr bwMode="auto">
          <a:xfrm>
            <a:off x="4221163" y="1868488"/>
            <a:ext cx="3875087" cy="1271587"/>
            <a:chOff x="2659" y="1177"/>
            <a:chExt cx="2441" cy="801"/>
          </a:xfrm>
        </p:grpSpPr>
        <p:sp>
          <p:nvSpPr>
            <p:cNvPr id="15517" name="Text Box 157"/>
            <p:cNvSpPr txBox="1">
              <a:spLocks noChangeArrowheads="1"/>
            </p:cNvSpPr>
            <p:nvPr/>
          </p:nvSpPr>
          <p:spPr bwMode="auto">
            <a:xfrm>
              <a:off x="2659" y="1177"/>
              <a:ext cx="24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D60093"/>
                  </a:solidFill>
                </a:rPr>
                <a:t>Consider the three lightest quarks</a:t>
              </a:r>
            </a:p>
          </p:txBody>
        </p:sp>
        <p:graphicFrame>
          <p:nvGraphicFramePr>
            <p:cNvPr id="15518" name="Object 158"/>
            <p:cNvGraphicFramePr>
              <a:graphicFrameLocks noChangeAspect="1"/>
            </p:cNvGraphicFramePr>
            <p:nvPr/>
          </p:nvGraphicFramePr>
          <p:xfrm>
            <a:off x="2672" y="1454"/>
            <a:ext cx="581" cy="257"/>
          </p:xfrm>
          <a:graphic>
            <a:graphicData uri="http://schemas.openxmlformats.org/presentationml/2006/ole">
              <p:oleObj spid="_x0000_s15518" name="Equation" r:id="rId3" imgW="660240" imgH="291960" progId="Equation.3">
                <p:embed/>
              </p:oleObj>
            </a:graphicData>
          </a:graphic>
        </p:graphicFrame>
        <p:graphicFrame>
          <p:nvGraphicFramePr>
            <p:cNvPr id="15519" name="Object 159"/>
            <p:cNvGraphicFramePr>
              <a:graphicFrameLocks noChangeAspect="1"/>
            </p:cNvGraphicFramePr>
            <p:nvPr/>
          </p:nvGraphicFramePr>
          <p:xfrm>
            <a:off x="2659" y="1711"/>
            <a:ext cx="597" cy="267"/>
          </p:xfrm>
          <a:graphic>
            <a:graphicData uri="http://schemas.openxmlformats.org/presentationml/2006/ole">
              <p:oleObj spid="_x0000_s15519" name="Equation" r:id="rId4" imgW="711000" imgH="317160" progId="Equation.3">
                <p:embed/>
              </p:oleObj>
            </a:graphicData>
          </a:graphic>
        </p:graphicFrame>
        <p:sp>
          <p:nvSpPr>
            <p:cNvPr id="15520" name="AutoShape 160"/>
            <p:cNvSpPr>
              <a:spLocks/>
            </p:cNvSpPr>
            <p:nvPr/>
          </p:nvSpPr>
          <p:spPr bwMode="auto">
            <a:xfrm>
              <a:off x="3256" y="1487"/>
              <a:ext cx="208" cy="469"/>
            </a:xfrm>
            <a:prstGeom prst="rightBrace">
              <a:avLst>
                <a:gd name="adj1" fmla="val 18790"/>
                <a:gd name="adj2" fmla="val 50000"/>
              </a:avLst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21" name="Text Box 161"/>
            <p:cNvSpPr txBox="1">
              <a:spLocks noChangeArrowheads="1"/>
            </p:cNvSpPr>
            <p:nvPr/>
          </p:nvSpPr>
          <p:spPr bwMode="auto">
            <a:xfrm>
              <a:off x="3517" y="1583"/>
              <a:ext cx="14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9 Combinations</a:t>
              </a:r>
            </a:p>
          </p:txBody>
        </p:sp>
      </p:grpSp>
      <p:grpSp>
        <p:nvGrpSpPr>
          <p:cNvPr id="15531" name="Group 171"/>
          <p:cNvGrpSpPr>
            <a:grpSpLocks/>
          </p:cNvGrpSpPr>
          <p:nvPr/>
        </p:nvGrpSpPr>
        <p:grpSpPr bwMode="auto">
          <a:xfrm>
            <a:off x="3765550" y="3683000"/>
            <a:ext cx="5035550" cy="2554288"/>
            <a:chOff x="2372" y="2320"/>
            <a:chExt cx="3172" cy="1609"/>
          </a:xfrm>
        </p:grpSpPr>
        <p:graphicFrame>
          <p:nvGraphicFramePr>
            <p:cNvPr id="15522" name="Object 162"/>
            <p:cNvGraphicFramePr>
              <a:graphicFrameLocks noChangeAspect="1"/>
            </p:cNvGraphicFramePr>
            <p:nvPr/>
          </p:nvGraphicFramePr>
          <p:xfrm>
            <a:off x="3428" y="2560"/>
            <a:ext cx="1088" cy="472"/>
          </p:xfrm>
          <a:graphic>
            <a:graphicData uri="http://schemas.openxmlformats.org/presentationml/2006/ole">
              <p:oleObj spid="_x0000_s15522" name="Equation" r:id="rId5" imgW="1434960" imgH="622080" progId="Equation.3">
                <p:embed/>
              </p:oleObj>
            </a:graphicData>
          </a:graphic>
        </p:graphicFrame>
        <p:graphicFrame>
          <p:nvGraphicFramePr>
            <p:cNvPr id="15523" name="Object 163"/>
            <p:cNvGraphicFramePr>
              <a:graphicFrameLocks noChangeAspect="1"/>
            </p:cNvGraphicFramePr>
            <p:nvPr/>
          </p:nvGraphicFramePr>
          <p:xfrm>
            <a:off x="2372" y="3455"/>
            <a:ext cx="1480" cy="474"/>
          </p:xfrm>
          <a:graphic>
            <a:graphicData uri="http://schemas.openxmlformats.org/presentationml/2006/ole">
              <p:oleObj spid="_x0000_s15523" name="Equation" r:id="rId6" imgW="1942920" imgH="622080" progId="Equation.3">
                <p:embed/>
              </p:oleObj>
            </a:graphicData>
          </a:graphic>
        </p:graphicFrame>
        <p:graphicFrame>
          <p:nvGraphicFramePr>
            <p:cNvPr id="15524" name="Object 164"/>
            <p:cNvGraphicFramePr>
              <a:graphicFrameLocks noChangeAspect="1"/>
            </p:cNvGraphicFramePr>
            <p:nvPr/>
          </p:nvGraphicFramePr>
          <p:xfrm>
            <a:off x="3960" y="3455"/>
            <a:ext cx="1584" cy="473"/>
          </p:xfrm>
          <a:graphic>
            <a:graphicData uri="http://schemas.openxmlformats.org/presentationml/2006/ole">
              <p:oleObj spid="_x0000_s15524" name="Equation" r:id="rId7" imgW="2082600" imgH="622080" progId="Equation.3">
                <p:embed/>
              </p:oleObj>
            </a:graphicData>
          </a:graphic>
        </p:graphicFrame>
        <p:graphicFrame>
          <p:nvGraphicFramePr>
            <p:cNvPr id="15525" name="Object 165"/>
            <p:cNvGraphicFramePr>
              <a:graphicFrameLocks noChangeAspect="1"/>
            </p:cNvGraphicFramePr>
            <p:nvPr/>
          </p:nvGraphicFramePr>
          <p:xfrm>
            <a:off x="4752" y="2655"/>
            <a:ext cx="248" cy="210"/>
          </p:xfrm>
          <a:graphic>
            <a:graphicData uri="http://schemas.openxmlformats.org/presentationml/2006/ole">
              <p:oleObj spid="_x0000_s15525" name="Equation" r:id="rId8" imgW="330120" imgH="279360" progId="Equation.3">
                <p:embed/>
              </p:oleObj>
            </a:graphicData>
          </a:graphic>
        </p:graphicFrame>
        <p:graphicFrame>
          <p:nvGraphicFramePr>
            <p:cNvPr id="15526" name="Object 166"/>
            <p:cNvGraphicFramePr>
              <a:graphicFrameLocks noChangeAspect="1"/>
            </p:cNvGraphicFramePr>
            <p:nvPr/>
          </p:nvGraphicFramePr>
          <p:xfrm>
            <a:off x="2904" y="2671"/>
            <a:ext cx="253" cy="194"/>
          </p:xfrm>
          <a:graphic>
            <a:graphicData uri="http://schemas.openxmlformats.org/presentationml/2006/ole">
              <p:oleObj spid="_x0000_s15526" name="Equation" r:id="rId9" imgW="330120" imgH="253800" progId="Equation.3">
                <p:embed/>
              </p:oleObj>
            </a:graphicData>
          </a:graphic>
        </p:graphicFrame>
        <p:graphicFrame>
          <p:nvGraphicFramePr>
            <p:cNvPr id="15527" name="Object 167"/>
            <p:cNvGraphicFramePr>
              <a:graphicFrameLocks noChangeAspect="1"/>
            </p:cNvGraphicFramePr>
            <p:nvPr/>
          </p:nvGraphicFramePr>
          <p:xfrm>
            <a:off x="4512" y="2320"/>
            <a:ext cx="213" cy="165"/>
          </p:xfrm>
          <a:graphic>
            <a:graphicData uri="http://schemas.openxmlformats.org/presentationml/2006/ole">
              <p:oleObj spid="_x0000_s15527" name="Equation" r:id="rId10" imgW="279360" imgH="215640" progId="Equation.3">
                <p:embed/>
              </p:oleObj>
            </a:graphicData>
          </a:graphic>
        </p:graphicFrame>
        <p:graphicFrame>
          <p:nvGraphicFramePr>
            <p:cNvPr id="15528" name="Object 168"/>
            <p:cNvGraphicFramePr>
              <a:graphicFrameLocks noChangeAspect="1"/>
            </p:cNvGraphicFramePr>
            <p:nvPr/>
          </p:nvGraphicFramePr>
          <p:xfrm>
            <a:off x="3244" y="2320"/>
            <a:ext cx="253" cy="190"/>
          </p:xfrm>
          <a:graphic>
            <a:graphicData uri="http://schemas.openxmlformats.org/presentationml/2006/ole">
              <p:oleObj spid="_x0000_s15528" name="Equation" r:id="rId11" imgW="291960" imgH="253800" progId="Equation.3">
                <p:embed/>
              </p:oleObj>
            </a:graphicData>
          </a:graphic>
        </p:graphicFrame>
        <p:graphicFrame>
          <p:nvGraphicFramePr>
            <p:cNvPr id="15529" name="Object 169"/>
            <p:cNvGraphicFramePr>
              <a:graphicFrameLocks noChangeAspect="1"/>
            </p:cNvGraphicFramePr>
            <p:nvPr/>
          </p:nvGraphicFramePr>
          <p:xfrm>
            <a:off x="4512" y="3144"/>
            <a:ext cx="230" cy="163"/>
          </p:xfrm>
          <a:graphic>
            <a:graphicData uri="http://schemas.openxmlformats.org/presentationml/2006/ole">
              <p:oleObj spid="_x0000_s15529" name="Equation" r:id="rId12" imgW="304560" imgH="215640" progId="Equation.3">
                <p:embed/>
              </p:oleObj>
            </a:graphicData>
          </a:graphic>
        </p:graphicFrame>
        <p:graphicFrame>
          <p:nvGraphicFramePr>
            <p:cNvPr id="15530" name="Object 170"/>
            <p:cNvGraphicFramePr>
              <a:graphicFrameLocks noChangeAspect="1"/>
            </p:cNvGraphicFramePr>
            <p:nvPr/>
          </p:nvGraphicFramePr>
          <p:xfrm>
            <a:off x="3244" y="3113"/>
            <a:ext cx="242" cy="213"/>
          </p:xfrm>
          <a:graphic>
            <a:graphicData uri="http://schemas.openxmlformats.org/presentationml/2006/ole">
              <p:oleObj spid="_x0000_s15530" name="Equation" r:id="rId13" imgW="317160" imgH="279360" progId="Equation.3">
                <p:embed/>
              </p:oleObj>
            </a:graphicData>
          </a:graphic>
        </p:graphicFrame>
      </p:grpSp>
      <p:sp>
        <p:nvSpPr>
          <p:cNvPr id="15533" name="Text Box 173"/>
          <p:cNvSpPr txBox="1">
            <a:spLocks noChangeArrowheads="1"/>
          </p:cNvSpPr>
          <p:nvPr/>
        </p:nvSpPr>
        <p:spPr bwMode="auto">
          <a:xfrm rot="-2573388">
            <a:off x="1063625" y="1462088"/>
            <a:ext cx="706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C0066"/>
                </a:solidFill>
              </a:rPr>
              <a:t>radial </a:t>
            </a:r>
          </a:p>
        </p:txBody>
      </p:sp>
      <p:sp>
        <p:nvSpPr>
          <p:cNvPr id="15534" name="Rectangle 174"/>
          <p:cNvSpPr>
            <a:spLocks noChangeArrowheads="1"/>
          </p:cNvSpPr>
          <p:nvPr/>
        </p:nvSpPr>
        <p:spPr bwMode="auto">
          <a:xfrm>
            <a:off x="0" y="73025"/>
            <a:ext cx="3860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rgbClr val="6666FF"/>
                </a:solidFill>
              </a:rPr>
              <a:t>Spectroscopy and QCD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1A6EA-B466-4C49-A90F-F3295DC38CAD}" type="slidenum">
              <a:rPr lang="en-US"/>
              <a:pPr/>
              <a:t>37</a:t>
            </a:fld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012950" y="1511300"/>
            <a:ext cx="1130300" cy="4178300"/>
            <a:chOff x="3720" y="1296"/>
            <a:chExt cx="712" cy="2632"/>
          </a:xfrm>
        </p:grpSpPr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1819275" y="1663700"/>
            <a:ext cx="1130300" cy="4178300"/>
            <a:chOff x="3720" y="1296"/>
            <a:chExt cx="712" cy="2632"/>
          </a:xfrm>
        </p:grpSpPr>
        <p:sp>
          <p:nvSpPr>
            <p:cNvPr id="29714" name="Rectangle 1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28" name="Group 32"/>
          <p:cNvGrpSpPr>
            <a:grpSpLocks/>
          </p:cNvGrpSpPr>
          <p:nvPr/>
        </p:nvGrpSpPr>
        <p:grpSpPr bwMode="auto">
          <a:xfrm>
            <a:off x="1590675" y="1789113"/>
            <a:ext cx="1130300" cy="4178300"/>
            <a:chOff x="3720" y="1296"/>
            <a:chExt cx="712" cy="2632"/>
          </a:xfrm>
        </p:grpSpPr>
        <p:sp>
          <p:nvSpPr>
            <p:cNvPr id="29729" name="Rectangle 33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0" name="Rectangle 34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2" name="Rectangle 36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Rectangle 37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Rectangle 38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5" name="Rectangle 39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6" name="Rectangle 40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7" name="Rectangle 41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8" name="Rectangle 42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9" name="Rectangle 43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0" name="Rectangle 44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1" name="Rectangle 45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2" name="Rectangle 46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43" name="Group 47"/>
          <p:cNvGrpSpPr>
            <a:grpSpLocks/>
          </p:cNvGrpSpPr>
          <p:nvPr/>
        </p:nvGrpSpPr>
        <p:grpSpPr bwMode="auto">
          <a:xfrm>
            <a:off x="1414463" y="1898650"/>
            <a:ext cx="1130300" cy="4178300"/>
            <a:chOff x="3720" y="1296"/>
            <a:chExt cx="712" cy="2632"/>
          </a:xfrm>
        </p:grpSpPr>
        <p:sp>
          <p:nvSpPr>
            <p:cNvPr id="29744" name="Rectangle 48"/>
            <p:cNvSpPr>
              <a:spLocks noChangeArrowheads="1"/>
            </p:cNvSpPr>
            <p:nvPr/>
          </p:nvSpPr>
          <p:spPr bwMode="auto">
            <a:xfrm>
              <a:off x="3720" y="362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5" name="Rectangle 49"/>
            <p:cNvSpPr>
              <a:spLocks noChangeArrowheads="1"/>
            </p:cNvSpPr>
            <p:nvPr/>
          </p:nvSpPr>
          <p:spPr bwMode="auto">
            <a:xfrm>
              <a:off x="3720" y="3144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6" name="Rectangle 50"/>
            <p:cNvSpPr>
              <a:spLocks noChangeArrowheads="1"/>
            </p:cNvSpPr>
            <p:nvPr/>
          </p:nvSpPr>
          <p:spPr bwMode="auto">
            <a:xfrm>
              <a:off x="3720" y="251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7" name="Rectangle 51"/>
            <p:cNvSpPr>
              <a:spLocks noChangeArrowheads="1"/>
            </p:cNvSpPr>
            <p:nvPr/>
          </p:nvSpPr>
          <p:spPr bwMode="auto">
            <a:xfrm>
              <a:off x="3720" y="377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8" name="Rectangle 52"/>
            <p:cNvSpPr>
              <a:spLocks noChangeArrowheads="1"/>
            </p:cNvSpPr>
            <p:nvPr/>
          </p:nvSpPr>
          <p:spPr bwMode="auto">
            <a:xfrm>
              <a:off x="3720" y="2992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49" name="Rectangle 53"/>
            <p:cNvSpPr>
              <a:spLocks noChangeArrowheads="1"/>
            </p:cNvSpPr>
            <p:nvPr/>
          </p:nvSpPr>
          <p:spPr bwMode="auto">
            <a:xfrm>
              <a:off x="3720" y="236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0" name="Rectangle 54"/>
            <p:cNvSpPr>
              <a:spLocks noChangeArrowheads="1"/>
            </p:cNvSpPr>
            <p:nvPr/>
          </p:nvSpPr>
          <p:spPr bwMode="auto">
            <a:xfrm>
              <a:off x="3720" y="3296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1" name="Rectangle 55"/>
            <p:cNvSpPr>
              <a:spLocks noChangeArrowheads="1"/>
            </p:cNvSpPr>
            <p:nvPr/>
          </p:nvSpPr>
          <p:spPr bwMode="auto">
            <a:xfrm>
              <a:off x="3720" y="284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2" name="Rectangle 56"/>
            <p:cNvSpPr>
              <a:spLocks noChangeArrowheads="1"/>
            </p:cNvSpPr>
            <p:nvPr/>
          </p:nvSpPr>
          <p:spPr bwMode="auto">
            <a:xfrm>
              <a:off x="3720" y="220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3" name="Rectangle 57"/>
            <p:cNvSpPr>
              <a:spLocks noChangeArrowheads="1"/>
            </p:cNvSpPr>
            <p:nvPr/>
          </p:nvSpPr>
          <p:spPr bwMode="auto">
            <a:xfrm>
              <a:off x="3720" y="205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4" name="Rectangle 58"/>
            <p:cNvSpPr>
              <a:spLocks noChangeArrowheads="1"/>
            </p:cNvSpPr>
            <p:nvPr/>
          </p:nvSpPr>
          <p:spPr bwMode="auto">
            <a:xfrm>
              <a:off x="3720" y="1752"/>
              <a:ext cx="712" cy="1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5" name="Rectangle 59"/>
            <p:cNvSpPr>
              <a:spLocks noChangeArrowheads="1"/>
            </p:cNvSpPr>
            <p:nvPr/>
          </p:nvSpPr>
          <p:spPr bwMode="auto">
            <a:xfrm>
              <a:off x="3720" y="1448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6" name="Rectangle 60"/>
            <p:cNvSpPr>
              <a:spLocks noChangeArrowheads="1"/>
            </p:cNvSpPr>
            <p:nvPr/>
          </p:nvSpPr>
          <p:spPr bwMode="auto">
            <a:xfrm>
              <a:off x="3720" y="1600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57" name="Rectangle 61"/>
            <p:cNvSpPr>
              <a:spLocks noChangeArrowheads="1"/>
            </p:cNvSpPr>
            <p:nvPr/>
          </p:nvSpPr>
          <p:spPr bwMode="auto">
            <a:xfrm>
              <a:off x="3720" y="1296"/>
              <a:ext cx="712" cy="15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6159500" y="342900"/>
            <a:ext cx="2616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Quarkonium</a:t>
            </a:r>
          </a:p>
        </p:txBody>
      </p:sp>
      <p:grpSp>
        <p:nvGrpSpPr>
          <p:cNvPr id="29759" name="Group 63"/>
          <p:cNvGrpSpPr>
            <a:grpSpLocks/>
          </p:cNvGrpSpPr>
          <p:nvPr/>
        </p:nvGrpSpPr>
        <p:grpSpPr bwMode="auto">
          <a:xfrm>
            <a:off x="6604000" y="825500"/>
            <a:ext cx="1993900" cy="822325"/>
            <a:chOff x="4160" y="520"/>
            <a:chExt cx="1256" cy="518"/>
          </a:xfrm>
        </p:grpSpPr>
        <p:sp>
          <p:nvSpPr>
            <p:cNvPr id="29760" name="Oval 64"/>
            <p:cNvSpPr>
              <a:spLocks noChangeArrowheads="1"/>
            </p:cNvSpPr>
            <p:nvPr/>
          </p:nvSpPr>
          <p:spPr bwMode="auto">
            <a:xfrm>
              <a:off x="4224" y="640"/>
              <a:ext cx="1152" cy="345"/>
            </a:xfrm>
            <a:prstGeom prst="ellips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761" name="Group 65"/>
            <p:cNvGrpSpPr>
              <a:grpSpLocks/>
            </p:cNvGrpSpPr>
            <p:nvPr/>
          </p:nvGrpSpPr>
          <p:grpSpPr bwMode="auto">
            <a:xfrm>
              <a:off x="4160" y="520"/>
              <a:ext cx="272" cy="518"/>
              <a:chOff x="760" y="1400"/>
              <a:chExt cx="272" cy="518"/>
            </a:xfrm>
          </p:grpSpPr>
          <p:sp>
            <p:nvSpPr>
              <p:cNvPr id="29762" name="Line 66"/>
              <p:cNvSpPr>
                <a:spLocks noChangeShapeType="1"/>
              </p:cNvSpPr>
              <p:nvPr/>
            </p:nvSpPr>
            <p:spPr bwMode="auto">
              <a:xfrm flipV="1">
                <a:off x="904" y="1400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3" name="Oval 67"/>
              <p:cNvSpPr>
                <a:spLocks noChangeArrowheads="1"/>
              </p:cNvSpPr>
              <p:nvPr/>
            </p:nvSpPr>
            <p:spPr bwMode="auto">
              <a:xfrm>
                <a:off x="760" y="1552"/>
                <a:ext cx="272" cy="28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q</a:t>
                </a:r>
              </a:p>
            </p:txBody>
          </p:sp>
        </p:grpSp>
        <p:grpSp>
          <p:nvGrpSpPr>
            <p:cNvPr id="29764" name="Group 68"/>
            <p:cNvGrpSpPr>
              <a:grpSpLocks/>
            </p:cNvGrpSpPr>
            <p:nvPr/>
          </p:nvGrpSpPr>
          <p:grpSpPr bwMode="auto">
            <a:xfrm>
              <a:off x="5144" y="520"/>
              <a:ext cx="272" cy="518"/>
              <a:chOff x="1360" y="1416"/>
              <a:chExt cx="272" cy="518"/>
            </a:xfrm>
          </p:grpSpPr>
          <p:sp>
            <p:nvSpPr>
              <p:cNvPr id="29765" name="Line 69"/>
              <p:cNvSpPr>
                <a:spLocks noChangeShapeType="1"/>
              </p:cNvSpPr>
              <p:nvPr/>
            </p:nvSpPr>
            <p:spPr bwMode="auto">
              <a:xfrm flipV="1">
                <a:off x="1496" y="1416"/>
                <a:ext cx="0" cy="51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66" name="Oval 70"/>
              <p:cNvSpPr>
                <a:spLocks noChangeArrowheads="1"/>
              </p:cNvSpPr>
              <p:nvPr/>
            </p:nvSpPr>
            <p:spPr bwMode="auto">
              <a:xfrm>
                <a:off x="1360" y="1552"/>
                <a:ext cx="272" cy="2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solidFill>
                      <a:srgbClr val="0000CC"/>
                    </a:solidFill>
                  </a:rPr>
                  <a:t>q</a:t>
                </a:r>
                <a:endParaRPr lang="en-US" baseline="3000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29767" name="Line 71"/>
            <p:cNvSpPr>
              <a:spLocks noChangeShapeType="1"/>
            </p:cNvSpPr>
            <p:nvPr/>
          </p:nvSpPr>
          <p:spPr bwMode="auto">
            <a:xfrm>
              <a:off x="4704" y="984"/>
              <a:ext cx="144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8" name="Line 72"/>
            <p:cNvSpPr>
              <a:spLocks noChangeShapeType="1"/>
            </p:cNvSpPr>
            <p:nvPr/>
          </p:nvSpPr>
          <p:spPr bwMode="auto">
            <a:xfrm>
              <a:off x="4752" y="648"/>
              <a:ext cx="16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9" name="Line 73"/>
            <p:cNvSpPr>
              <a:spLocks noChangeShapeType="1"/>
            </p:cNvSpPr>
            <p:nvPr/>
          </p:nvSpPr>
          <p:spPr bwMode="auto">
            <a:xfrm>
              <a:off x="4248" y="744"/>
              <a:ext cx="8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6883400" y="3262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9771" name="Group 75"/>
          <p:cNvGrpSpPr>
            <a:grpSpLocks/>
          </p:cNvGrpSpPr>
          <p:nvPr/>
        </p:nvGrpSpPr>
        <p:grpSpPr bwMode="auto">
          <a:xfrm>
            <a:off x="136525" y="2030413"/>
            <a:ext cx="3030538" cy="4303712"/>
            <a:chOff x="329" y="744"/>
            <a:chExt cx="1909" cy="2711"/>
          </a:xfrm>
        </p:grpSpPr>
        <p:grpSp>
          <p:nvGrpSpPr>
            <p:cNvPr id="29772" name="Group 76"/>
            <p:cNvGrpSpPr>
              <a:grpSpLocks/>
            </p:cNvGrpSpPr>
            <p:nvPr/>
          </p:nvGrpSpPr>
          <p:grpSpPr bwMode="auto">
            <a:xfrm>
              <a:off x="702" y="744"/>
              <a:ext cx="1043" cy="2711"/>
              <a:chOff x="181" y="1272"/>
              <a:chExt cx="1043" cy="2711"/>
            </a:xfrm>
          </p:grpSpPr>
          <p:sp>
            <p:nvSpPr>
              <p:cNvPr id="29773" name="Rectangle 77"/>
              <p:cNvSpPr>
                <a:spLocks noChangeArrowheads="1"/>
              </p:cNvSpPr>
              <p:nvPr/>
            </p:nvSpPr>
            <p:spPr bwMode="auto">
              <a:xfrm>
                <a:off x="512" y="360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4" name="Rectangle 78"/>
              <p:cNvSpPr>
                <a:spLocks noChangeArrowheads="1"/>
              </p:cNvSpPr>
              <p:nvPr/>
            </p:nvSpPr>
            <p:spPr bwMode="auto">
              <a:xfrm>
                <a:off x="512" y="3120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5" name="Rectangle 79"/>
              <p:cNvSpPr>
                <a:spLocks noChangeArrowheads="1"/>
              </p:cNvSpPr>
              <p:nvPr/>
            </p:nvSpPr>
            <p:spPr bwMode="auto">
              <a:xfrm>
                <a:off x="512" y="248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6" name="Rectangle 80"/>
              <p:cNvSpPr>
                <a:spLocks noChangeArrowheads="1"/>
              </p:cNvSpPr>
              <p:nvPr/>
            </p:nvSpPr>
            <p:spPr bwMode="auto">
              <a:xfrm>
                <a:off x="512" y="375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512" y="2968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8" name="Rectangle 82"/>
              <p:cNvSpPr>
                <a:spLocks noChangeArrowheads="1"/>
              </p:cNvSpPr>
              <p:nvPr/>
            </p:nvSpPr>
            <p:spPr bwMode="auto">
              <a:xfrm>
                <a:off x="512" y="233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79" name="Rectangle 83"/>
              <p:cNvSpPr>
                <a:spLocks noChangeArrowheads="1"/>
              </p:cNvSpPr>
              <p:nvPr/>
            </p:nvSpPr>
            <p:spPr bwMode="auto">
              <a:xfrm>
                <a:off x="512" y="3272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0" name="Rectangle 84"/>
              <p:cNvSpPr>
                <a:spLocks noChangeArrowheads="1"/>
              </p:cNvSpPr>
              <p:nvPr/>
            </p:nvSpPr>
            <p:spPr bwMode="auto">
              <a:xfrm>
                <a:off x="512" y="281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1" name="Rectangle 85"/>
              <p:cNvSpPr>
                <a:spLocks noChangeArrowheads="1"/>
              </p:cNvSpPr>
              <p:nvPr/>
            </p:nvSpPr>
            <p:spPr bwMode="auto">
              <a:xfrm>
                <a:off x="512" y="218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2" name="Rectangle 86"/>
              <p:cNvSpPr>
                <a:spLocks noChangeArrowheads="1"/>
              </p:cNvSpPr>
              <p:nvPr/>
            </p:nvSpPr>
            <p:spPr bwMode="auto">
              <a:xfrm>
                <a:off x="512" y="203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3" name="Rectangle 87"/>
              <p:cNvSpPr>
                <a:spLocks noChangeArrowheads="1"/>
              </p:cNvSpPr>
              <p:nvPr/>
            </p:nvSpPr>
            <p:spPr bwMode="auto">
              <a:xfrm>
                <a:off x="512" y="1728"/>
                <a:ext cx="712" cy="1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4" name="Rectangle 88"/>
              <p:cNvSpPr>
                <a:spLocks noChangeArrowheads="1"/>
              </p:cNvSpPr>
              <p:nvPr/>
            </p:nvSpPr>
            <p:spPr bwMode="auto">
              <a:xfrm>
                <a:off x="512" y="1424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5" name="Rectangle 89"/>
              <p:cNvSpPr>
                <a:spLocks noChangeArrowheads="1"/>
              </p:cNvSpPr>
              <p:nvPr/>
            </p:nvSpPr>
            <p:spPr bwMode="auto">
              <a:xfrm>
                <a:off x="512" y="1576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6" name="Rectangle 90"/>
              <p:cNvSpPr>
                <a:spLocks noChangeArrowheads="1"/>
              </p:cNvSpPr>
              <p:nvPr/>
            </p:nvSpPr>
            <p:spPr bwMode="auto">
              <a:xfrm>
                <a:off x="512" y="1272"/>
                <a:ext cx="712" cy="152"/>
              </a:xfrm>
              <a:prstGeom prst="rect">
                <a:avLst/>
              </a:prstGeom>
              <a:solidFill>
                <a:srgbClr val="CC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87" name="Text Box 91"/>
              <p:cNvSpPr txBox="1">
                <a:spLocks noChangeArrowheads="1"/>
              </p:cNvSpPr>
              <p:nvPr/>
            </p:nvSpPr>
            <p:spPr bwMode="auto">
              <a:xfrm>
                <a:off x="222" y="3752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88" name="Text Box 92"/>
              <p:cNvSpPr txBox="1">
                <a:spLocks noChangeArrowheads="1"/>
              </p:cNvSpPr>
              <p:nvPr/>
            </p:nvSpPr>
            <p:spPr bwMode="auto">
              <a:xfrm>
                <a:off x="216" y="3261"/>
                <a:ext cx="26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+-</a:t>
                </a:r>
              </a:p>
            </p:txBody>
          </p:sp>
          <p:sp>
            <p:nvSpPr>
              <p:cNvPr id="29789" name="Text Box 93"/>
              <p:cNvSpPr txBox="1">
                <a:spLocks noChangeArrowheads="1"/>
              </p:cNvSpPr>
              <p:nvPr/>
            </p:nvSpPr>
            <p:spPr bwMode="auto">
              <a:xfrm>
                <a:off x="222" y="3568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0" name="Text Box 94"/>
              <p:cNvSpPr txBox="1">
                <a:spLocks noChangeArrowheads="1"/>
              </p:cNvSpPr>
              <p:nvPr/>
            </p:nvSpPr>
            <p:spPr bwMode="auto">
              <a:xfrm>
                <a:off x="216" y="310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0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1" name="Text Box 95"/>
              <p:cNvSpPr txBox="1">
                <a:spLocks noChangeArrowheads="1"/>
              </p:cNvSpPr>
              <p:nvPr/>
            </p:nvSpPr>
            <p:spPr bwMode="auto">
              <a:xfrm>
                <a:off x="216" y="2968"/>
                <a:ext cx="27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2" name="Text Box 96"/>
              <p:cNvSpPr txBox="1">
                <a:spLocks noChangeArrowheads="1"/>
              </p:cNvSpPr>
              <p:nvPr/>
            </p:nvSpPr>
            <p:spPr bwMode="auto">
              <a:xfrm>
                <a:off x="193" y="281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3" name="Text Box 97"/>
              <p:cNvSpPr txBox="1">
                <a:spLocks noChangeArrowheads="1"/>
              </p:cNvSpPr>
              <p:nvPr/>
            </p:nvSpPr>
            <p:spPr bwMode="auto">
              <a:xfrm>
                <a:off x="193" y="2451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-+</a:t>
                </a:r>
              </a:p>
            </p:txBody>
          </p:sp>
          <p:sp>
            <p:nvSpPr>
              <p:cNvPr id="29794" name="Text Box 98"/>
              <p:cNvSpPr txBox="1">
                <a:spLocks noChangeArrowheads="1"/>
              </p:cNvSpPr>
              <p:nvPr/>
            </p:nvSpPr>
            <p:spPr bwMode="auto">
              <a:xfrm>
                <a:off x="216" y="2304"/>
                <a:ext cx="26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1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5" name="Text Box 99"/>
              <p:cNvSpPr txBox="1">
                <a:spLocks noChangeArrowheads="1"/>
              </p:cNvSpPr>
              <p:nvPr/>
            </p:nvSpPr>
            <p:spPr bwMode="auto">
              <a:xfrm>
                <a:off x="205" y="2141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6" name="Text Box 100"/>
              <p:cNvSpPr txBox="1">
                <a:spLocks noChangeArrowheads="1"/>
              </p:cNvSpPr>
              <p:nvPr/>
            </p:nvSpPr>
            <p:spPr bwMode="auto">
              <a:xfrm>
                <a:off x="216" y="20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--</a:t>
                </a:r>
              </a:p>
            </p:txBody>
          </p:sp>
          <p:sp>
            <p:nvSpPr>
              <p:cNvPr id="29797" name="Text Box 101"/>
              <p:cNvSpPr txBox="1">
                <a:spLocks noChangeArrowheads="1"/>
              </p:cNvSpPr>
              <p:nvPr/>
            </p:nvSpPr>
            <p:spPr bwMode="auto">
              <a:xfrm>
                <a:off x="193" y="1272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4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8" name="Text Box 102"/>
              <p:cNvSpPr txBox="1">
                <a:spLocks noChangeArrowheads="1"/>
              </p:cNvSpPr>
              <p:nvPr/>
            </p:nvSpPr>
            <p:spPr bwMode="auto">
              <a:xfrm>
                <a:off x="193" y="1576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2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799" name="Text Box 103"/>
              <p:cNvSpPr txBox="1">
                <a:spLocks noChangeArrowheads="1"/>
              </p:cNvSpPr>
              <p:nvPr/>
            </p:nvSpPr>
            <p:spPr bwMode="auto">
              <a:xfrm>
                <a:off x="181" y="1424"/>
                <a:ext cx="2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++</a:t>
                </a:r>
              </a:p>
            </p:txBody>
          </p:sp>
          <p:sp>
            <p:nvSpPr>
              <p:cNvPr id="29800" name="Text Box 104"/>
              <p:cNvSpPr txBox="1">
                <a:spLocks noChangeArrowheads="1"/>
              </p:cNvSpPr>
              <p:nvPr/>
            </p:nvSpPr>
            <p:spPr bwMode="auto">
              <a:xfrm>
                <a:off x="187" y="1728"/>
                <a:ext cx="2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/>
                  <a:t>3</a:t>
                </a:r>
                <a:r>
                  <a:rPr lang="en-US" sz="1800" baseline="30000"/>
                  <a:t>+-</a:t>
                </a:r>
              </a:p>
            </p:txBody>
          </p:sp>
        </p:grpSp>
        <p:sp>
          <p:nvSpPr>
            <p:cNvPr id="29801" name="Text Box 105"/>
            <p:cNvSpPr txBox="1">
              <a:spLocks noChangeArrowheads="1"/>
            </p:cNvSpPr>
            <p:nvPr/>
          </p:nvSpPr>
          <p:spPr bwMode="auto">
            <a:xfrm>
              <a:off x="1846" y="3040"/>
              <a:ext cx="3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9966FF"/>
                  </a:solidFill>
                </a:rPr>
                <a:t>S=1</a:t>
              </a:r>
            </a:p>
            <a:p>
              <a:r>
                <a:rPr lang="en-US" sz="1800" b="1">
                  <a:solidFill>
                    <a:srgbClr val="969696"/>
                  </a:solidFill>
                </a:rPr>
                <a:t>S=0</a:t>
              </a:r>
              <a:endParaRPr lang="en-US" sz="1800" b="1">
                <a:solidFill>
                  <a:srgbClr val="9966FF"/>
                </a:solidFill>
              </a:endParaRPr>
            </a:p>
          </p:txBody>
        </p:sp>
        <p:sp>
          <p:nvSpPr>
            <p:cNvPr id="29802" name="Text Box 106"/>
            <p:cNvSpPr txBox="1">
              <a:spLocks noChangeArrowheads="1"/>
            </p:cNvSpPr>
            <p:nvPr/>
          </p:nvSpPr>
          <p:spPr bwMode="auto">
            <a:xfrm>
              <a:off x="329" y="3145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L=0</a:t>
              </a:r>
            </a:p>
          </p:txBody>
        </p:sp>
        <p:sp>
          <p:nvSpPr>
            <p:cNvPr id="29803" name="Rectangle 107"/>
            <p:cNvSpPr>
              <a:spLocks noChangeArrowheads="1"/>
            </p:cNvSpPr>
            <p:nvPr/>
          </p:nvSpPr>
          <p:spPr bwMode="auto">
            <a:xfrm>
              <a:off x="329" y="2462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L=1</a:t>
              </a:r>
            </a:p>
          </p:txBody>
        </p:sp>
        <p:sp>
          <p:nvSpPr>
            <p:cNvPr id="29804" name="Rectangle 108"/>
            <p:cNvSpPr>
              <a:spLocks noChangeArrowheads="1"/>
            </p:cNvSpPr>
            <p:nvPr/>
          </p:nvSpPr>
          <p:spPr bwMode="auto">
            <a:xfrm>
              <a:off x="352" y="169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L=2</a:t>
              </a:r>
            </a:p>
          </p:txBody>
        </p:sp>
        <p:sp>
          <p:nvSpPr>
            <p:cNvPr id="29805" name="Rectangle 109"/>
            <p:cNvSpPr>
              <a:spLocks noChangeArrowheads="1"/>
            </p:cNvSpPr>
            <p:nvPr/>
          </p:nvSpPr>
          <p:spPr bwMode="auto">
            <a:xfrm>
              <a:off x="352" y="952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L=3</a:t>
              </a:r>
            </a:p>
          </p:txBody>
        </p:sp>
      </p:grpSp>
      <p:sp>
        <p:nvSpPr>
          <p:cNvPr id="29806" name="Text Box 110"/>
          <p:cNvSpPr txBox="1">
            <a:spLocks noChangeArrowheads="1"/>
          </p:cNvSpPr>
          <p:nvPr/>
        </p:nvSpPr>
        <p:spPr bwMode="auto">
          <a:xfrm>
            <a:off x="1308100" y="8382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Mesons</a:t>
            </a:r>
          </a:p>
        </p:txBody>
      </p:sp>
      <p:sp>
        <p:nvSpPr>
          <p:cNvPr id="29823" name="Rectangle 127"/>
          <p:cNvSpPr>
            <a:spLocks noGrp="1" noChangeArrowheads="1"/>
          </p:cNvSpPr>
          <p:nvPr>
            <p:ph type="title" idx="4294967295"/>
          </p:nvPr>
        </p:nvSpPr>
        <p:spPr>
          <a:xfrm>
            <a:off x="6146800" y="317500"/>
            <a:ext cx="2654300" cy="508000"/>
          </a:xfrm>
        </p:spPr>
        <p:txBody>
          <a:bodyPr/>
          <a:lstStyle/>
          <a:p>
            <a:r>
              <a:rPr lang="en-US"/>
              <a:t>Quarkonium</a:t>
            </a:r>
          </a:p>
        </p:txBody>
      </p:sp>
      <p:sp>
        <p:nvSpPr>
          <p:cNvPr id="29824" name="Text Box 128"/>
          <p:cNvSpPr txBox="1">
            <a:spLocks noChangeArrowheads="1"/>
          </p:cNvSpPr>
          <p:nvPr/>
        </p:nvSpPr>
        <p:spPr bwMode="auto">
          <a:xfrm>
            <a:off x="3870325" y="2560638"/>
            <a:ext cx="474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Allowed J</a:t>
            </a:r>
            <a:r>
              <a:rPr lang="en-US" b="1" baseline="30000">
                <a:solidFill>
                  <a:srgbClr val="CC0066"/>
                </a:solidFill>
              </a:rPr>
              <a:t>PC</a:t>
            </a:r>
            <a:r>
              <a:rPr lang="en-US" b="1">
                <a:solidFill>
                  <a:srgbClr val="CC0066"/>
                </a:solidFill>
              </a:rPr>
              <a:t> Quantum numbers:</a:t>
            </a:r>
          </a:p>
        </p:txBody>
      </p:sp>
      <p:sp>
        <p:nvSpPr>
          <p:cNvPr id="29825" name="Text Box 129"/>
          <p:cNvSpPr txBox="1">
            <a:spLocks noChangeArrowheads="1"/>
          </p:cNvSpPr>
          <p:nvPr/>
        </p:nvSpPr>
        <p:spPr bwMode="auto">
          <a:xfrm>
            <a:off x="3921125" y="3233738"/>
            <a:ext cx="27813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     </a:t>
            </a:r>
            <a:r>
              <a:rPr lang="en-US" b="1">
                <a:solidFill>
                  <a:srgbClr val="0000FF"/>
                </a:solidFill>
              </a:rPr>
              <a:t>0</a:t>
            </a:r>
            <a:r>
              <a:rPr lang="en-US" b="1" baseline="30000">
                <a:solidFill>
                  <a:srgbClr val="0000FF"/>
                </a:solidFill>
              </a:rPr>
              <a:t>++  </a:t>
            </a:r>
            <a:r>
              <a:rPr lang="en-US" b="1">
                <a:solidFill>
                  <a:srgbClr val="0000FF"/>
                </a:solidFill>
              </a:rPr>
              <a:t>0</a:t>
            </a:r>
            <a:r>
              <a:rPr lang="en-US" b="1" baseline="30000">
                <a:solidFill>
                  <a:srgbClr val="0000FF"/>
                </a:solidFill>
              </a:rPr>
              <a:t>-+ </a:t>
            </a:r>
          </a:p>
          <a:p>
            <a:r>
              <a:rPr lang="en-US" b="1">
                <a:solidFill>
                  <a:srgbClr val="0000FF"/>
                </a:solidFill>
              </a:rPr>
              <a:t>1</a:t>
            </a:r>
            <a:r>
              <a:rPr lang="en-US" b="1" baseline="30000">
                <a:solidFill>
                  <a:srgbClr val="0000FF"/>
                </a:solidFill>
              </a:rPr>
              <a:t>–-</a:t>
            </a:r>
            <a:r>
              <a:rPr lang="en-US" b="1">
                <a:solidFill>
                  <a:srgbClr val="0000FF"/>
                </a:solidFill>
              </a:rPr>
              <a:t>  1</a:t>
            </a:r>
            <a:r>
              <a:rPr lang="en-US" b="1" baseline="30000">
                <a:solidFill>
                  <a:srgbClr val="0000FF"/>
                </a:solidFill>
              </a:rPr>
              <a:t>++           </a:t>
            </a:r>
            <a:r>
              <a:rPr lang="en-US" b="1">
                <a:solidFill>
                  <a:srgbClr val="0000FF"/>
                </a:solidFill>
              </a:rPr>
              <a:t>1</a:t>
            </a:r>
            <a:r>
              <a:rPr lang="en-US" b="1" baseline="30000">
                <a:solidFill>
                  <a:srgbClr val="0000FF"/>
                </a:solidFill>
              </a:rPr>
              <a:t>+- </a:t>
            </a:r>
          </a:p>
          <a:p>
            <a:r>
              <a:rPr lang="en-US" b="1">
                <a:solidFill>
                  <a:srgbClr val="0000FF"/>
                </a:solidFill>
              </a:rPr>
              <a:t>2</a:t>
            </a:r>
            <a:r>
              <a:rPr lang="en-US" b="1" baseline="30000">
                <a:solidFill>
                  <a:srgbClr val="0000FF"/>
                </a:solidFill>
              </a:rPr>
              <a:t>--  </a:t>
            </a:r>
            <a:r>
              <a:rPr lang="en-US" b="1">
                <a:solidFill>
                  <a:srgbClr val="0000FF"/>
                </a:solidFill>
              </a:rPr>
              <a:t>2</a:t>
            </a:r>
            <a:r>
              <a:rPr lang="en-US" b="1" baseline="30000">
                <a:solidFill>
                  <a:srgbClr val="0000FF"/>
                </a:solidFill>
              </a:rPr>
              <a:t>++   </a:t>
            </a:r>
            <a:r>
              <a:rPr lang="en-US" b="1">
                <a:solidFill>
                  <a:srgbClr val="0000FF"/>
                </a:solidFill>
              </a:rPr>
              <a:t>2</a:t>
            </a:r>
            <a:r>
              <a:rPr lang="en-US" b="1" baseline="30000">
                <a:solidFill>
                  <a:srgbClr val="0000FF"/>
                </a:solidFill>
              </a:rPr>
              <a:t>-+ </a:t>
            </a:r>
          </a:p>
          <a:p>
            <a:r>
              <a:rPr lang="en-US" b="1">
                <a:solidFill>
                  <a:srgbClr val="0000FF"/>
                </a:solidFill>
              </a:rPr>
              <a:t>3</a:t>
            </a:r>
            <a:r>
              <a:rPr lang="en-US" b="1" baseline="30000">
                <a:solidFill>
                  <a:srgbClr val="0000FF"/>
                </a:solidFill>
              </a:rPr>
              <a:t>--  </a:t>
            </a:r>
            <a:r>
              <a:rPr lang="en-US" b="1">
                <a:solidFill>
                  <a:srgbClr val="0000FF"/>
                </a:solidFill>
              </a:rPr>
              <a:t>3</a:t>
            </a:r>
            <a:r>
              <a:rPr lang="en-US" b="1" baseline="30000">
                <a:solidFill>
                  <a:srgbClr val="0000FF"/>
                </a:solidFill>
              </a:rPr>
              <a:t>++ </a:t>
            </a:r>
            <a:r>
              <a:rPr lang="en-US" b="1">
                <a:solidFill>
                  <a:srgbClr val="0000FF"/>
                </a:solidFill>
              </a:rPr>
              <a:t>       3</a:t>
            </a:r>
            <a:r>
              <a:rPr lang="en-US" b="1" baseline="30000">
                <a:solidFill>
                  <a:srgbClr val="0000FF"/>
                </a:solidFill>
              </a:rPr>
              <a:t>+-</a:t>
            </a:r>
          </a:p>
          <a:p>
            <a:r>
              <a:rPr lang="en-US" b="1">
                <a:solidFill>
                  <a:srgbClr val="0000FF"/>
                </a:solidFill>
              </a:rPr>
              <a:t>4</a:t>
            </a:r>
            <a:r>
              <a:rPr lang="en-US" b="1" baseline="30000">
                <a:solidFill>
                  <a:srgbClr val="0000FF"/>
                </a:solidFill>
              </a:rPr>
              <a:t>--  </a:t>
            </a:r>
            <a:r>
              <a:rPr lang="en-US" b="1">
                <a:solidFill>
                  <a:srgbClr val="0000FF"/>
                </a:solidFill>
              </a:rPr>
              <a:t>4</a:t>
            </a:r>
            <a:r>
              <a:rPr lang="en-US" b="1" baseline="30000">
                <a:solidFill>
                  <a:srgbClr val="0000FF"/>
                </a:solidFill>
              </a:rPr>
              <a:t>++   </a:t>
            </a:r>
            <a:r>
              <a:rPr lang="en-US" b="1">
                <a:solidFill>
                  <a:srgbClr val="0000FF"/>
                </a:solidFill>
              </a:rPr>
              <a:t>4</a:t>
            </a:r>
            <a:r>
              <a:rPr lang="en-US" b="1" baseline="30000">
                <a:solidFill>
                  <a:srgbClr val="0000FF"/>
                </a:solidFill>
              </a:rPr>
              <a:t>-+ </a:t>
            </a:r>
          </a:p>
          <a:p>
            <a:r>
              <a:rPr lang="en-US" b="1">
                <a:solidFill>
                  <a:srgbClr val="0000FF"/>
                </a:solidFill>
              </a:rPr>
              <a:t>5</a:t>
            </a:r>
            <a:r>
              <a:rPr lang="en-US" b="1" baseline="30000">
                <a:solidFill>
                  <a:srgbClr val="0000FF"/>
                </a:solidFill>
              </a:rPr>
              <a:t>--  </a:t>
            </a:r>
            <a:r>
              <a:rPr lang="en-US" b="1">
                <a:solidFill>
                  <a:srgbClr val="0000FF"/>
                </a:solidFill>
              </a:rPr>
              <a:t>5</a:t>
            </a:r>
            <a:r>
              <a:rPr lang="en-US" b="1" baseline="30000">
                <a:solidFill>
                  <a:srgbClr val="0000FF"/>
                </a:solidFill>
              </a:rPr>
              <a:t>++           </a:t>
            </a:r>
            <a:r>
              <a:rPr lang="en-US" b="1">
                <a:solidFill>
                  <a:srgbClr val="0000FF"/>
                </a:solidFill>
              </a:rPr>
              <a:t>5</a:t>
            </a:r>
            <a:r>
              <a:rPr lang="en-US" b="1" baseline="30000">
                <a:solidFill>
                  <a:srgbClr val="0000FF"/>
                </a:solidFill>
              </a:rPr>
              <a:t>+-</a:t>
            </a:r>
          </a:p>
        </p:txBody>
      </p:sp>
      <p:sp>
        <p:nvSpPr>
          <p:cNvPr id="29826" name="Text Box 130"/>
          <p:cNvSpPr txBox="1">
            <a:spLocks noChangeArrowheads="1"/>
          </p:cNvSpPr>
          <p:nvPr/>
        </p:nvSpPr>
        <p:spPr bwMode="auto">
          <a:xfrm>
            <a:off x="3908425" y="3208338"/>
            <a:ext cx="28146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0</a:t>
            </a:r>
            <a:r>
              <a:rPr lang="en-US" b="1" baseline="30000">
                <a:solidFill>
                  <a:srgbClr val="FF0000"/>
                </a:solidFill>
              </a:rPr>
              <a:t>--</a:t>
            </a:r>
            <a:r>
              <a:rPr lang="en-US" b="1">
                <a:solidFill>
                  <a:srgbClr val="FF0000"/>
                </a:solidFill>
              </a:rPr>
              <a:t>            0</a:t>
            </a:r>
            <a:r>
              <a:rPr lang="en-US" b="1" baseline="30000">
                <a:solidFill>
                  <a:srgbClr val="FF0000"/>
                </a:solidFill>
              </a:rPr>
              <a:t>+- </a:t>
            </a:r>
          </a:p>
          <a:p>
            <a:r>
              <a:rPr lang="en-US" b="1">
                <a:solidFill>
                  <a:srgbClr val="FF0000"/>
                </a:solidFill>
              </a:rPr>
              <a:t>          1</a:t>
            </a:r>
            <a:r>
              <a:rPr lang="en-US" b="1" baseline="30000">
                <a:solidFill>
                  <a:srgbClr val="FF0000"/>
                </a:solidFill>
              </a:rPr>
              <a:t>-+</a:t>
            </a:r>
          </a:p>
          <a:p>
            <a:r>
              <a:rPr lang="en-US" b="1">
                <a:solidFill>
                  <a:srgbClr val="FF0000"/>
                </a:solidFill>
              </a:rPr>
              <a:t>                2</a:t>
            </a:r>
            <a:r>
              <a:rPr lang="en-US" b="1" baseline="30000">
                <a:solidFill>
                  <a:srgbClr val="FF0000"/>
                </a:solidFill>
              </a:rPr>
              <a:t>+- </a:t>
            </a:r>
          </a:p>
          <a:p>
            <a:r>
              <a:rPr lang="en-US" b="1">
                <a:solidFill>
                  <a:srgbClr val="FF0000"/>
                </a:solidFill>
              </a:rPr>
              <a:t>          3</a:t>
            </a:r>
            <a:r>
              <a:rPr lang="en-US" b="1" baseline="30000">
                <a:solidFill>
                  <a:srgbClr val="FF0000"/>
                </a:solidFill>
              </a:rPr>
              <a:t>-+</a:t>
            </a:r>
          </a:p>
          <a:p>
            <a:r>
              <a:rPr lang="en-US" b="1">
                <a:solidFill>
                  <a:srgbClr val="FF0000"/>
                </a:solidFill>
              </a:rPr>
              <a:t>                4</a:t>
            </a:r>
            <a:r>
              <a:rPr lang="en-US" b="1" baseline="30000">
                <a:solidFill>
                  <a:srgbClr val="FF0000"/>
                </a:solidFill>
              </a:rPr>
              <a:t>+-</a:t>
            </a:r>
          </a:p>
          <a:p>
            <a:r>
              <a:rPr lang="en-US" b="1">
                <a:solidFill>
                  <a:srgbClr val="FF0000"/>
                </a:solidFill>
              </a:rPr>
              <a:t>          5</a:t>
            </a:r>
            <a:r>
              <a:rPr lang="en-US" b="1" baseline="30000">
                <a:solidFill>
                  <a:srgbClr val="FF0000"/>
                </a:solidFill>
              </a:rPr>
              <a:t>-+</a:t>
            </a:r>
          </a:p>
        </p:txBody>
      </p:sp>
      <p:sp>
        <p:nvSpPr>
          <p:cNvPr id="29827" name="Text Box 131"/>
          <p:cNvSpPr txBox="1">
            <a:spLocks noChangeArrowheads="1"/>
          </p:cNvSpPr>
          <p:nvPr/>
        </p:nvSpPr>
        <p:spPr bwMode="auto">
          <a:xfrm>
            <a:off x="3832225" y="5481638"/>
            <a:ext cx="394493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Exotic Quantum Numbers</a:t>
            </a:r>
          </a:p>
          <a:p>
            <a:r>
              <a:rPr lang="en-US" sz="1800" dirty="0">
                <a:solidFill>
                  <a:srgbClr val="9966FF"/>
                </a:solidFill>
              </a:rPr>
              <a:t>non quark-antiquark description</a:t>
            </a:r>
          </a:p>
        </p:txBody>
      </p:sp>
      <p:sp>
        <p:nvSpPr>
          <p:cNvPr id="29828" name="Rectangle 132"/>
          <p:cNvSpPr>
            <a:spLocks noChangeArrowheads="1"/>
          </p:cNvSpPr>
          <p:nvPr/>
        </p:nvSpPr>
        <p:spPr bwMode="auto">
          <a:xfrm>
            <a:off x="0" y="73025"/>
            <a:ext cx="36671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rgbClr val="6666FF"/>
                </a:solidFill>
              </a:rPr>
              <a:t>Spectroscopy an QCD</a:t>
            </a:r>
          </a:p>
        </p:txBody>
      </p:sp>
      <p:grpSp>
        <p:nvGrpSpPr>
          <p:cNvPr id="29831" name="Group 135"/>
          <p:cNvGrpSpPr>
            <a:grpSpLocks/>
          </p:cNvGrpSpPr>
          <p:nvPr/>
        </p:nvGrpSpPr>
        <p:grpSpPr bwMode="auto">
          <a:xfrm>
            <a:off x="3632200" y="1206500"/>
            <a:ext cx="2336800" cy="914400"/>
            <a:chOff x="2288" y="760"/>
            <a:chExt cx="1472" cy="576"/>
          </a:xfrm>
        </p:grpSpPr>
        <p:sp>
          <p:nvSpPr>
            <p:cNvPr id="29830" name="Rectangle 134"/>
            <p:cNvSpPr>
              <a:spLocks noChangeArrowheads="1"/>
            </p:cNvSpPr>
            <p:nvPr/>
          </p:nvSpPr>
          <p:spPr bwMode="auto">
            <a:xfrm>
              <a:off x="2288" y="760"/>
              <a:ext cx="1472" cy="576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29" name="Text Box 133"/>
            <p:cNvSpPr txBox="1">
              <a:spLocks noChangeArrowheads="1"/>
            </p:cNvSpPr>
            <p:nvPr/>
          </p:nvSpPr>
          <p:spPr bwMode="auto">
            <a:xfrm>
              <a:off x="2310" y="781"/>
              <a:ext cx="140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Nothing to do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with Glue!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26" grpId="0" autoUpdateAnimBg="0"/>
      <p:bldP spid="2982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6304-9C6E-A84C-B5EB-83B59C943054}" type="slidenum">
              <a:rPr lang="en-US"/>
              <a:pPr/>
              <a:t>38</a:t>
            </a:fld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177800"/>
            <a:ext cx="3632200" cy="444500"/>
          </a:xfrm>
        </p:spPr>
        <p:txBody>
          <a:bodyPr/>
          <a:lstStyle/>
          <a:p>
            <a:r>
              <a:rPr lang="en-US"/>
              <a:t>QCD Potential</a:t>
            </a: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648200" y="990600"/>
            <a:ext cx="4495800" cy="3216275"/>
            <a:chOff x="528" y="672"/>
            <a:chExt cx="2832" cy="2026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672"/>
              <a:ext cx="2832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2064" y="1632"/>
              <a:ext cx="9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18605A"/>
                  </a:solidFill>
                </a:rPr>
                <a:t>linear potential</a:t>
              </a:r>
              <a:endParaRPr lang="en-US" sz="1400" b="1">
                <a:solidFill>
                  <a:srgbClr val="ED181E"/>
                </a:solidFill>
              </a:endParaRPr>
            </a:p>
          </p:txBody>
        </p:sp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381000" y="1371600"/>
            <a:ext cx="3022600" cy="2011363"/>
            <a:chOff x="288" y="893"/>
            <a:chExt cx="1904" cy="1267"/>
          </a:xfrm>
        </p:grpSpPr>
        <p:sp>
          <p:nvSpPr>
            <p:cNvPr id="25607" name="Oval 7"/>
            <p:cNvSpPr>
              <a:spLocks noChangeArrowheads="1"/>
            </p:cNvSpPr>
            <p:nvPr/>
          </p:nvSpPr>
          <p:spPr bwMode="auto">
            <a:xfrm rot="2225759">
              <a:off x="336" y="1488"/>
              <a:ext cx="1248" cy="12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854" y="893"/>
              <a:ext cx="133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ground-state 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flux-tube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    m=0</a:t>
              </a:r>
            </a:p>
          </p:txBody>
        </p:sp>
      </p:grp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1066800"/>
            <a:ext cx="42672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381000" y="1447800"/>
            <a:ext cx="4000500" cy="2163763"/>
            <a:chOff x="288" y="797"/>
            <a:chExt cx="2520" cy="1363"/>
          </a:xfrm>
        </p:grpSpPr>
        <p:sp>
          <p:nvSpPr>
            <p:cNvPr id="25613" name="Arc 13"/>
            <p:cNvSpPr>
              <a:spLocks/>
            </p:cNvSpPr>
            <p:nvPr/>
          </p:nvSpPr>
          <p:spPr bwMode="auto">
            <a:xfrm flipV="1">
              <a:off x="768" y="1344"/>
              <a:ext cx="768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auto">
            <a:xfrm rot="2225759">
              <a:off x="384" y="1344"/>
              <a:ext cx="1248" cy="504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auto">
            <a:xfrm>
              <a:off x="288" y="1008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6" name="Oval 16"/>
            <p:cNvSpPr>
              <a:spLocks noChangeArrowheads="1"/>
            </p:cNvSpPr>
            <p:nvPr/>
          </p:nvSpPr>
          <p:spPr bwMode="auto">
            <a:xfrm>
              <a:off x="1392" y="1824"/>
              <a:ext cx="336" cy="3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7" name="Arc 17"/>
            <p:cNvSpPr>
              <a:spLocks/>
            </p:cNvSpPr>
            <p:nvPr/>
          </p:nvSpPr>
          <p:spPr bwMode="auto">
            <a:xfrm flipH="1">
              <a:off x="576" y="1200"/>
              <a:ext cx="816" cy="76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/>
          </p:nvSpPr>
          <p:spPr bwMode="auto">
            <a:xfrm>
              <a:off x="1046" y="797"/>
              <a:ext cx="176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excited flux-tube </a:t>
              </a:r>
            </a:p>
            <a:p>
              <a:r>
                <a:rPr lang="en-US">
                  <a:solidFill>
                    <a:srgbClr val="800000"/>
                  </a:solidFill>
                </a:rPr>
                <a:t>           m=1</a:t>
              </a:r>
            </a:p>
          </p:txBody>
        </p:sp>
      </p:grp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4419600" y="838200"/>
            <a:ext cx="4724400" cy="3657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20" name="Picture 20" descr="plotDel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825500"/>
            <a:ext cx="3648075" cy="3648075"/>
          </a:xfrm>
          <a:prstGeom prst="rect">
            <a:avLst/>
          </a:prstGeom>
          <a:noFill/>
        </p:spPr>
      </p:pic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304800" y="4038600"/>
            <a:ext cx="4510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0066"/>
                </a:solidFill>
              </a:rPr>
              <a:t>Gluonic Excitations provide an</a:t>
            </a:r>
          </a:p>
          <a:p>
            <a:r>
              <a:rPr lang="en-US">
                <a:solidFill>
                  <a:srgbClr val="660066"/>
                </a:solidFill>
              </a:rPr>
              <a:t>experimental measurement of </a:t>
            </a:r>
          </a:p>
          <a:p>
            <a:r>
              <a:rPr lang="en-US">
                <a:solidFill>
                  <a:srgbClr val="660066"/>
                </a:solidFill>
              </a:rPr>
              <a:t>the excited QCD potential.</a:t>
            </a:r>
            <a:r>
              <a:rPr lang="en-US"/>
              <a:t>  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65125" y="5380038"/>
            <a:ext cx="8385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Observations of the nonets on the excited potentials are </a:t>
            </a:r>
          </a:p>
          <a:p>
            <a:r>
              <a:rPr lang="en-US" dirty="0">
                <a:solidFill>
                  <a:srgbClr val="660066"/>
                </a:solidFill>
              </a:rPr>
              <a:t>the best experimental signal of </a:t>
            </a:r>
            <a:r>
              <a:rPr lang="en-US" dirty="0" err="1">
                <a:solidFill>
                  <a:srgbClr val="660066"/>
                </a:solidFill>
              </a:rPr>
              <a:t>gluonic</a:t>
            </a:r>
            <a:r>
              <a:rPr lang="en-US" dirty="0">
                <a:solidFill>
                  <a:srgbClr val="660066"/>
                </a:solidFill>
              </a:rPr>
              <a:t> excitations.</a:t>
            </a: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1295400" y="228600"/>
            <a:ext cx="640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 animBg="1"/>
      <p:bldP spid="25619" grpId="0" animBg="1"/>
      <p:bldP spid="25621" grpId="0" autoUpdateAnimBg="0"/>
      <p:bldP spid="2562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588168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3366CC"/>
                </a:solidFill>
              </a:rPr>
              <a:t> Hybrid Meson Predictions</a:t>
            </a:r>
          </a:p>
        </p:txBody>
      </p:sp>
      <p:pic>
        <p:nvPicPr>
          <p:cNvPr id="7" name="Picture 6" descr="exotic_mass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78762" y="2518490"/>
            <a:ext cx="3633211" cy="363321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31635" y="677771"/>
            <a:ext cx="7086971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</a:rPr>
              <a:t>Flux-tube </a:t>
            </a:r>
            <a:r>
              <a:rPr lang="en-US" sz="2000" b="1" dirty="0" smtClean="0">
                <a:solidFill>
                  <a:srgbClr val="660066"/>
                </a:solidFill>
              </a:rPr>
              <a:t>model, start with a      system and add one</a:t>
            </a:r>
          </a:p>
          <a:p>
            <a:r>
              <a:rPr lang="en-US" sz="2000" b="1" dirty="0">
                <a:solidFill>
                  <a:srgbClr val="660066"/>
                </a:solidFill>
              </a:rPr>
              <a:t>u</a:t>
            </a:r>
            <a:r>
              <a:rPr lang="en-US" sz="2000" b="1" dirty="0" smtClean="0">
                <a:solidFill>
                  <a:srgbClr val="660066"/>
                </a:solidFill>
              </a:rPr>
              <a:t>nit of angular momentum in the flux tube.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43363" y="743252"/>
            <a:ext cx="400050" cy="342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90003" y="1574056"/>
            <a:ext cx="406353" cy="309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101" y="1432934"/>
            <a:ext cx="50325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S(     )        J</a:t>
            </a:r>
            <a:r>
              <a:rPr lang="en-US" baseline="30000" dirty="0" smtClean="0"/>
              <a:t>PC</a:t>
            </a:r>
            <a:r>
              <a:rPr lang="en-US" dirty="0" smtClean="0"/>
              <a:t> of hybrid</a:t>
            </a:r>
          </a:p>
          <a:p>
            <a:r>
              <a:rPr lang="en-US" dirty="0" smtClean="0"/>
              <a:t>    0             </a:t>
            </a:r>
            <a:r>
              <a:rPr lang="en-US" dirty="0" smtClean="0">
                <a:solidFill>
                  <a:srgbClr val="660066"/>
                </a:solidFill>
              </a:rPr>
              <a:t>1</a:t>
            </a:r>
            <a:r>
              <a:rPr lang="en-US" baseline="30000" dirty="0" smtClean="0">
                <a:solidFill>
                  <a:srgbClr val="660066"/>
                </a:solidFill>
              </a:rPr>
              <a:t>++</a:t>
            </a:r>
            <a:r>
              <a:rPr lang="en-US" dirty="0" smtClean="0">
                <a:solidFill>
                  <a:srgbClr val="660066"/>
                </a:solidFill>
              </a:rPr>
              <a:t> 1</a:t>
            </a:r>
            <a:r>
              <a:rPr lang="en-US" baseline="30000" dirty="0" smtClean="0">
                <a:solidFill>
                  <a:srgbClr val="660066"/>
                </a:solidFill>
              </a:rPr>
              <a:t>--</a:t>
            </a:r>
          </a:p>
          <a:p>
            <a:r>
              <a:rPr lang="en-US" dirty="0" smtClean="0"/>
              <a:t>    1             </a:t>
            </a:r>
            <a:r>
              <a:rPr lang="en-US" dirty="0" smtClean="0">
                <a:solidFill>
                  <a:srgbClr val="660066"/>
                </a:solidFill>
              </a:rPr>
              <a:t>0</a:t>
            </a:r>
            <a:r>
              <a:rPr lang="en-US" b="1" baseline="30000" dirty="0" smtClean="0">
                <a:solidFill>
                  <a:srgbClr val="660066"/>
                </a:solidFill>
              </a:rPr>
              <a:t>-+</a:t>
            </a:r>
            <a:r>
              <a:rPr lang="en-US" dirty="0" smtClean="0">
                <a:solidFill>
                  <a:srgbClr val="660066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  <a:r>
              <a:rPr lang="en-US" b="1" baseline="30000" dirty="0" smtClean="0">
                <a:solidFill>
                  <a:srgbClr val="FF0000"/>
                </a:solidFill>
              </a:rPr>
              <a:t>+-</a:t>
            </a:r>
            <a:r>
              <a:rPr lang="en-US" b="1" dirty="0" smtClean="0">
                <a:solidFill>
                  <a:srgbClr val="660066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b="1" baseline="30000" dirty="0" smtClean="0">
                <a:solidFill>
                  <a:srgbClr val="FF0000"/>
                </a:solidFill>
              </a:rPr>
              <a:t>-+</a:t>
            </a:r>
            <a:r>
              <a:rPr lang="en-US" b="1" dirty="0" smtClean="0">
                <a:solidFill>
                  <a:srgbClr val="660066"/>
                </a:solidFill>
              </a:rPr>
              <a:t>,</a:t>
            </a:r>
            <a:r>
              <a:rPr lang="en-US" dirty="0" smtClean="0">
                <a:solidFill>
                  <a:srgbClr val="660066"/>
                </a:solidFill>
              </a:rPr>
              <a:t>1</a:t>
            </a:r>
            <a:r>
              <a:rPr lang="en-US" b="1" baseline="30000" dirty="0" smtClean="0">
                <a:solidFill>
                  <a:srgbClr val="660066"/>
                </a:solidFill>
              </a:rPr>
              <a:t>+-</a:t>
            </a:r>
            <a:r>
              <a:rPr lang="en-US" dirty="0" smtClean="0">
                <a:solidFill>
                  <a:srgbClr val="660066"/>
                </a:solidFill>
              </a:rPr>
              <a:t>,2</a:t>
            </a:r>
            <a:r>
              <a:rPr lang="en-US" b="1" baseline="30000" dirty="0" smtClean="0">
                <a:solidFill>
                  <a:srgbClr val="660066"/>
                </a:solidFill>
              </a:rPr>
              <a:t>-+</a:t>
            </a:r>
            <a:r>
              <a:rPr lang="en-US" dirty="0" smtClean="0">
                <a:solidFill>
                  <a:srgbClr val="660066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+-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 bwMode="auto">
          <a:xfrm>
            <a:off x="4971601" y="1487212"/>
            <a:ext cx="379925" cy="1118123"/>
          </a:xfrm>
          <a:prstGeom prst="rightBrace">
            <a:avLst/>
          </a:prstGeom>
          <a:noFill/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3019" y="1482990"/>
            <a:ext cx="3247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8 degenerate nonets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50814" y="2004056"/>
            <a:ext cx="204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0033"/>
                </a:solidFill>
              </a:rPr>
              <a:t>~1.9 GeV/c</a:t>
            </a:r>
            <a:r>
              <a:rPr lang="en-US" b="1" baseline="30000" dirty="0" smtClean="0">
                <a:solidFill>
                  <a:srgbClr val="990033"/>
                </a:solidFill>
              </a:rPr>
              <a:t>2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99530" y="297008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Lattice QCD: 1</a:t>
            </a:r>
            <a:r>
              <a:rPr lang="en-US" sz="2000" b="1" baseline="30000" dirty="0" smtClean="0">
                <a:solidFill>
                  <a:srgbClr val="660066"/>
                </a:solidFill>
              </a:rPr>
              <a:t>-+</a:t>
            </a:r>
            <a:r>
              <a:rPr lang="en-US" sz="2000" b="1" dirty="0" smtClean="0">
                <a:solidFill>
                  <a:srgbClr val="660066"/>
                </a:solidFill>
              </a:rPr>
              <a:t> nonet is lightest. 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23495" y="3553963"/>
            <a:ext cx="3742531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Mass Hierarchy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</a:t>
            </a:r>
            <a:r>
              <a:rPr lang="en-US" baseline="30000" dirty="0">
                <a:solidFill>
                  <a:srgbClr val="0000FF"/>
                </a:solidFill>
              </a:rPr>
              <a:t>-+         </a:t>
            </a:r>
            <a:r>
              <a:rPr lang="en-US" dirty="0">
                <a:solidFill>
                  <a:srgbClr val="0000FF"/>
                </a:solidFill>
              </a:rPr>
              <a:t>1.9+/- </a:t>
            </a:r>
            <a:r>
              <a:rPr lang="en-US" dirty="0" smtClean="0">
                <a:solidFill>
                  <a:srgbClr val="0000FF"/>
                </a:solidFill>
              </a:rPr>
              <a:t>0.2  GeV/c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</a:p>
          <a:p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n-US" baseline="30000" dirty="0">
                <a:solidFill>
                  <a:srgbClr val="0000FF"/>
                </a:solidFill>
              </a:rPr>
              <a:t>+-</a:t>
            </a:r>
            <a:r>
              <a:rPr lang="en-US" dirty="0">
                <a:solidFill>
                  <a:srgbClr val="0000FF"/>
                </a:solidFill>
              </a:rPr>
              <a:t>     2.0+/-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1.1   GeV/c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</a:p>
          <a:p>
            <a:r>
              <a:rPr lang="en-US" dirty="0">
                <a:solidFill>
                  <a:srgbClr val="0000FF"/>
                </a:solidFill>
              </a:rPr>
              <a:t>0</a:t>
            </a:r>
            <a:r>
              <a:rPr lang="en-US" baseline="30000" dirty="0">
                <a:solidFill>
                  <a:srgbClr val="0000FF"/>
                </a:solidFill>
              </a:rPr>
              <a:t>+-        </a:t>
            </a:r>
            <a:r>
              <a:rPr lang="en-US" dirty="0">
                <a:solidFill>
                  <a:srgbClr val="0000FF"/>
                </a:solidFill>
              </a:rPr>
              <a:t>2.3+/- </a:t>
            </a:r>
            <a:r>
              <a:rPr lang="en-US" dirty="0" smtClean="0">
                <a:solidFill>
                  <a:srgbClr val="0000FF"/>
                </a:solidFill>
              </a:rPr>
              <a:t>0.6  GeV/c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5516" y="520620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 the charmonium sector:</a:t>
            </a:r>
          </a:p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0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-+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4.39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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0.08 GeV/c</a:t>
            </a:r>
            <a:r>
              <a:rPr lang="en-US" sz="20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2</a:t>
            </a:r>
          </a:p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0</a:t>
            </a:r>
            <a:r>
              <a:rPr lang="en-US" sz="20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+-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      4.61  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0.11 GeV/c</a:t>
            </a:r>
            <a:r>
              <a:rPr lang="en-US" sz="20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2"/>
              </a:rPr>
              <a:t>2</a:t>
            </a:r>
            <a:endParaRPr lang="en-US" sz="2000" baseline="30000" dirty="0">
              <a:solidFill>
                <a:schemeClr val="accent6">
                  <a:lumMod val="60000"/>
                  <a:lumOff val="40000"/>
                </a:schemeClr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84B60-8E88-BD48-88EC-C9EBF336685D}" type="slidenum">
              <a:rPr lang="en-US"/>
              <a:pPr/>
              <a:t>4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41575" y="339725"/>
            <a:ext cx="4637088" cy="539750"/>
          </a:xfrm>
        </p:spPr>
        <p:txBody>
          <a:bodyPr/>
          <a:lstStyle/>
          <a:p>
            <a:r>
              <a:rPr lang="en-US"/>
              <a:t>Quark Gluon Plasma</a:t>
            </a:r>
          </a:p>
        </p:txBody>
      </p:sp>
      <p:grpSp>
        <p:nvGrpSpPr>
          <p:cNvPr id="7171" name="Group 3"/>
          <p:cNvGrpSpPr>
            <a:grpSpLocks noChangeAspect="1"/>
          </p:cNvGrpSpPr>
          <p:nvPr/>
        </p:nvGrpSpPr>
        <p:grpSpPr bwMode="auto">
          <a:xfrm>
            <a:off x="357188" y="990600"/>
            <a:ext cx="8528050" cy="2005013"/>
            <a:chOff x="0" y="720"/>
            <a:chExt cx="5642" cy="1326"/>
          </a:xfrm>
        </p:grpSpPr>
        <p:pic>
          <p:nvPicPr>
            <p:cNvPr id="7172" name="Picture 4" descr="bigba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4157" cy="1326"/>
            </a:xfrm>
            <a:prstGeom prst="rect">
              <a:avLst/>
            </a:prstGeom>
            <a:noFill/>
          </p:spPr>
        </p:pic>
        <p:pic>
          <p:nvPicPr>
            <p:cNvPr id="7173" name="Picture 5" descr="lrplite_03_00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8" y="720"/>
              <a:ext cx="1514" cy="1325"/>
            </a:xfrm>
            <a:prstGeom prst="rect">
              <a:avLst/>
            </a:prstGeom>
            <a:noFill/>
          </p:spPr>
        </p:pic>
      </p:grp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1646238" y="2116138"/>
            <a:ext cx="795337" cy="1241425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71675" y="3630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952500" y="35798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79450" y="3421063"/>
            <a:ext cx="7642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99"/>
                </a:solidFill>
              </a:rPr>
              <a:t>For a period from about 10</a:t>
            </a:r>
            <a:r>
              <a:rPr lang="en-US" baseline="30000">
                <a:solidFill>
                  <a:srgbClr val="006699"/>
                </a:solidFill>
              </a:rPr>
              <a:t>-12</a:t>
            </a:r>
            <a:r>
              <a:rPr lang="en-US">
                <a:solidFill>
                  <a:srgbClr val="006699"/>
                </a:solidFill>
              </a:rPr>
              <a:t> s to 10</a:t>
            </a:r>
            <a:r>
              <a:rPr lang="en-US" baseline="30000">
                <a:solidFill>
                  <a:srgbClr val="006699"/>
                </a:solidFill>
              </a:rPr>
              <a:t>-6</a:t>
            </a:r>
            <a:r>
              <a:rPr lang="en-US">
                <a:solidFill>
                  <a:srgbClr val="006699"/>
                </a:solidFill>
              </a:rPr>
              <a:t> s the universe</a:t>
            </a:r>
          </a:p>
          <a:p>
            <a:r>
              <a:rPr lang="en-US">
                <a:solidFill>
                  <a:srgbClr val="006699"/>
                </a:solidFill>
              </a:rPr>
              <a:t>contained a plasma of quarks, anti quarks and gluons.</a:t>
            </a:r>
          </a:p>
        </p:txBody>
      </p:sp>
      <p:pic>
        <p:nvPicPr>
          <p:cNvPr id="7179" name="Picture 11" descr="lrp_058_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3881" y="5170211"/>
            <a:ext cx="4457700" cy="1439863"/>
          </a:xfrm>
          <a:prstGeom prst="rect">
            <a:avLst/>
          </a:prstGeom>
          <a:noFill/>
        </p:spPr>
      </p:pic>
      <p:pic>
        <p:nvPicPr>
          <p:cNvPr id="7180" name="Picture 12" descr="ev2_sid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125" y="4337050"/>
            <a:ext cx="2330450" cy="1798638"/>
          </a:xfrm>
          <a:prstGeom prst="rect">
            <a:avLst/>
          </a:prstGeom>
          <a:noFill/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441575" y="4337050"/>
            <a:ext cx="6702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D60093"/>
                </a:solidFill>
              </a:rPr>
              <a:t>Relativistic Heavy Ion Collisions are trying to </a:t>
            </a:r>
          </a:p>
          <a:p>
            <a:r>
              <a:rPr lang="en-US">
                <a:solidFill>
                  <a:srgbClr val="D60093"/>
                </a:solidFill>
              </a:rPr>
              <a:t>produce this state of matter in collisions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5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5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B4EE-D233-6B4D-801A-88A91B8348FC}" type="slidenum">
              <a:rPr lang="en-US"/>
              <a:pPr/>
              <a:t>40</a:t>
            </a:fld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03700" cy="571500"/>
          </a:xfrm>
        </p:spPr>
        <p:txBody>
          <a:bodyPr/>
          <a:lstStyle/>
          <a:p>
            <a:r>
              <a:rPr lang="en-US"/>
              <a:t>Looking for Hybrids</a:t>
            </a:r>
          </a:p>
        </p:txBody>
      </p: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5302250" y="423862"/>
            <a:ext cx="3646488" cy="2622550"/>
            <a:chOff x="2836" y="648"/>
            <a:chExt cx="2297" cy="1652"/>
          </a:xfrm>
        </p:grpSpPr>
        <p:grpSp>
          <p:nvGrpSpPr>
            <p:cNvPr id="44051" name="Group 19"/>
            <p:cNvGrpSpPr>
              <a:grpSpLocks/>
            </p:cNvGrpSpPr>
            <p:nvPr/>
          </p:nvGrpSpPr>
          <p:grpSpPr bwMode="auto">
            <a:xfrm>
              <a:off x="3541" y="840"/>
              <a:ext cx="1592" cy="1460"/>
              <a:chOff x="701" y="1520"/>
              <a:chExt cx="1592" cy="1460"/>
            </a:xfrm>
          </p:grpSpPr>
          <p:sp>
            <p:nvSpPr>
              <p:cNvPr id="44038" name="Line 6"/>
              <p:cNvSpPr>
                <a:spLocks noChangeShapeType="1"/>
              </p:cNvSpPr>
              <p:nvPr/>
            </p:nvSpPr>
            <p:spPr bwMode="auto">
              <a:xfrm>
                <a:off x="960" y="1992"/>
                <a:ext cx="53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39" name="Line 7"/>
              <p:cNvSpPr>
                <a:spLocks noChangeShapeType="1"/>
              </p:cNvSpPr>
              <p:nvPr/>
            </p:nvSpPr>
            <p:spPr bwMode="auto">
              <a:xfrm>
                <a:off x="928" y="2472"/>
                <a:ext cx="53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4037" name="Group 5"/>
              <p:cNvGrpSpPr>
                <a:grpSpLocks/>
              </p:cNvGrpSpPr>
              <p:nvPr/>
            </p:nvGrpSpPr>
            <p:grpSpPr bwMode="auto">
              <a:xfrm>
                <a:off x="701" y="1856"/>
                <a:ext cx="288" cy="692"/>
                <a:chOff x="701" y="1856"/>
                <a:chExt cx="288" cy="692"/>
              </a:xfrm>
            </p:grpSpPr>
            <p:sp>
              <p:nvSpPr>
                <p:cNvPr id="44035" name="Oval 3"/>
                <p:cNvSpPr>
                  <a:spLocks noChangeArrowheads="1"/>
                </p:cNvSpPr>
                <p:nvPr/>
              </p:nvSpPr>
              <p:spPr bwMode="auto">
                <a:xfrm>
                  <a:off x="736" y="1856"/>
                  <a:ext cx="248" cy="680"/>
                </a:xfrm>
                <a:prstGeom prst="ellipse">
                  <a:avLst/>
                </a:pr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36" name="Text Box 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2" y="2061"/>
                  <a:ext cx="68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Meson</a:t>
                  </a:r>
                </a:p>
              </p:txBody>
            </p:sp>
          </p:grpSp>
          <p:sp>
            <p:nvSpPr>
              <p:cNvPr id="44040" name="Line 8"/>
              <p:cNvSpPr>
                <a:spLocks noChangeShapeType="1"/>
              </p:cNvSpPr>
              <p:nvPr/>
            </p:nvSpPr>
            <p:spPr bwMode="auto">
              <a:xfrm>
                <a:off x="1464" y="2472"/>
                <a:ext cx="496" cy="28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41" name="Line 9"/>
              <p:cNvSpPr>
                <a:spLocks noChangeShapeType="1"/>
              </p:cNvSpPr>
              <p:nvPr/>
            </p:nvSpPr>
            <p:spPr bwMode="auto">
              <a:xfrm rot="18520701">
                <a:off x="1512" y="1744"/>
                <a:ext cx="496" cy="28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44" name="Freeform 12"/>
              <p:cNvSpPr>
                <a:spLocks/>
              </p:cNvSpPr>
              <p:nvPr/>
            </p:nvSpPr>
            <p:spPr bwMode="auto">
              <a:xfrm>
                <a:off x="1523" y="1968"/>
                <a:ext cx="541" cy="624"/>
              </a:xfrm>
              <a:custGeom>
                <a:avLst/>
                <a:gdLst/>
                <a:ahLst/>
                <a:cxnLst>
                  <a:cxn ang="0">
                    <a:pos x="541" y="0"/>
                  </a:cxn>
                  <a:cxn ang="0">
                    <a:pos x="85" y="168"/>
                  </a:cxn>
                  <a:cxn ang="0">
                    <a:pos x="29" y="240"/>
                  </a:cxn>
                  <a:cxn ang="0">
                    <a:pos x="37" y="368"/>
                  </a:cxn>
                  <a:cxn ang="0">
                    <a:pos x="149" y="456"/>
                  </a:cxn>
                  <a:cxn ang="0">
                    <a:pos x="429" y="624"/>
                  </a:cxn>
                </a:cxnLst>
                <a:rect l="0" t="0" r="r" b="b"/>
                <a:pathLst>
                  <a:path w="541" h="624">
                    <a:moveTo>
                      <a:pt x="541" y="0"/>
                    </a:moveTo>
                    <a:cubicBezTo>
                      <a:pt x="355" y="64"/>
                      <a:pt x="170" y="128"/>
                      <a:pt x="85" y="168"/>
                    </a:cubicBezTo>
                    <a:cubicBezTo>
                      <a:pt x="0" y="208"/>
                      <a:pt x="37" y="207"/>
                      <a:pt x="29" y="240"/>
                    </a:cubicBezTo>
                    <a:cubicBezTo>
                      <a:pt x="21" y="273"/>
                      <a:pt x="17" y="332"/>
                      <a:pt x="37" y="368"/>
                    </a:cubicBezTo>
                    <a:cubicBezTo>
                      <a:pt x="57" y="404"/>
                      <a:pt x="84" y="413"/>
                      <a:pt x="149" y="456"/>
                    </a:cubicBezTo>
                    <a:cubicBezTo>
                      <a:pt x="214" y="499"/>
                      <a:pt x="321" y="561"/>
                      <a:pt x="429" y="624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4045" name="Group 13"/>
              <p:cNvGrpSpPr>
                <a:grpSpLocks/>
              </p:cNvGrpSpPr>
              <p:nvPr/>
            </p:nvGrpSpPr>
            <p:grpSpPr bwMode="auto">
              <a:xfrm>
                <a:off x="1893" y="2288"/>
                <a:ext cx="288" cy="692"/>
                <a:chOff x="701" y="1856"/>
                <a:chExt cx="288" cy="692"/>
              </a:xfrm>
            </p:grpSpPr>
            <p:sp>
              <p:nvSpPr>
                <p:cNvPr id="44046" name="Oval 14"/>
                <p:cNvSpPr>
                  <a:spLocks noChangeArrowheads="1"/>
                </p:cNvSpPr>
                <p:nvPr/>
              </p:nvSpPr>
              <p:spPr bwMode="auto">
                <a:xfrm>
                  <a:off x="736" y="1856"/>
                  <a:ext cx="248" cy="680"/>
                </a:xfrm>
                <a:prstGeom prst="ellipse">
                  <a:avLst/>
                </a:pr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47" name="Text Box 1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2" y="2061"/>
                  <a:ext cx="68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Meson</a:t>
                  </a:r>
                </a:p>
              </p:txBody>
            </p:sp>
          </p:grpSp>
          <p:grpSp>
            <p:nvGrpSpPr>
              <p:cNvPr id="44048" name="Group 16"/>
              <p:cNvGrpSpPr>
                <a:grpSpLocks/>
              </p:cNvGrpSpPr>
              <p:nvPr/>
            </p:nvGrpSpPr>
            <p:grpSpPr bwMode="auto">
              <a:xfrm rot="-1331629">
                <a:off x="2005" y="1520"/>
                <a:ext cx="288" cy="692"/>
                <a:chOff x="701" y="1856"/>
                <a:chExt cx="288" cy="692"/>
              </a:xfrm>
            </p:grpSpPr>
            <p:sp>
              <p:nvSpPr>
                <p:cNvPr id="44049" name="Oval 17"/>
                <p:cNvSpPr>
                  <a:spLocks noChangeArrowheads="1"/>
                </p:cNvSpPr>
                <p:nvPr/>
              </p:nvSpPr>
              <p:spPr bwMode="auto">
                <a:xfrm>
                  <a:off x="736" y="1856"/>
                  <a:ext cx="248" cy="680"/>
                </a:xfrm>
                <a:prstGeom prst="ellipse">
                  <a:avLst/>
                </a:prstGeom>
                <a:solidFill>
                  <a:srgbClr val="99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50" name="Text 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2" y="2061"/>
                  <a:ext cx="68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Meson</a:t>
                  </a:r>
                </a:p>
              </p:txBody>
            </p:sp>
          </p:grpSp>
        </p:grpSp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2836" y="648"/>
              <a:ext cx="17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66"/>
                  </a:solidFill>
                </a:rPr>
                <a:t>Decay Predictions</a:t>
              </a: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6146800" y="2159000"/>
            <a:ext cx="831850" cy="528638"/>
            <a:chOff x="3072" y="2376"/>
            <a:chExt cx="524" cy="333"/>
          </a:xfrm>
        </p:grpSpPr>
        <p:sp>
          <p:nvSpPr>
            <p:cNvPr id="44054" name="Line 22"/>
            <p:cNvSpPr>
              <a:spLocks noChangeShapeType="1"/>
            </p:cNvSpPr>
            <p:nvPr/>
          </p:nvSpPr>
          <p:spPr bwMode="auto">
            <a:xfrm flipV="1">
              <a:off x="3072" y="2376"/>
              <a:ext cx="0" cy="312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3134" y="2421"/>
              <a:ext cx="4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9966FF"/>
                  </a:solidFill>
                </a:rPr>
                <a:t>L</a:t>
              </a:r>
              <a:r>
                <a:rPr lang="en-US" baseline="-25000">
                  <a:solidFill>
                    <a:srgbClr val="9966FF"/>
                  </a:solidFill>
                </a:rPr>
                <a:t>glue</a:t>
              </a:r>
            </a:p>
          </p:txBody>
        </p:sp>
      </p:grpSp>
      <p:grpSp>
        <p:nvGrpSpPr>
          <p:cNvPr id="44060" name="Group 28"/>
          <p:cNvGrpSpPr>
            <a:grpSpLocks/>
          </p:cNvGrpSpPr>
          <p:nvPr/>
        </p:nvGrpSpPr>
        <p:grpSpPr bwMode="auto">
          <a:xfrm>
            <a:off x="7466278" y="1257716"/>
            <a:ext cx="777281" cy="997720"/>
            <a:chOff x="4488" y="1144"/>
            <a:chExt cx="200" cy="800"/>
          </a:xfrm>
        </p:grpSpPr>
        <p:sp>
          <p:nvSpPr>
            <p:cNvPr id="44057" name="Line 25"/>
            <p:cNvSpPr>
              <a:spLocks noChangeShapeType="1"/>
            </p:cNvSpPr>
            <p:nvPr/>
          </p:nvSpPr>
          <p:spPr bwMode="auto">
            <a:xfrm flipV="1">
              <a:off x="4688" y="1144"/>
              <a:ext cx="0" cy="248"/>
            </a:xfrm>
            <a:prstGeom prst="lin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8" name="Line 26"/>
            <p:cNvSpPr>
              <a:spLocks noChangeShapeType="1"/>
            </p:cNvSpPr>
            <p:nvPr/>
          </p:nvSpPr>
          <p:spPr bwMode="auto">
            <a:xfrm flipV="1">
              <a:off x="4488" y="1696"/>
              <a:ext cx="1" cy="248"/>
            </a:xfrm>
            <a:prstGeom prst="lin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9" name="Line 27"/>
            <p:cNvSpPr>
              <a:spLocks noChangeShapeType="1"/>
            </p:cNvSpPr>
            <p:nvPr/>
          </p:nvSpPr>
          <p:spPr bwMode="auto">
            <a:xfrm flipV="1">
              <a:off x="4600" y="1472"/>
              <a:ext cx="0" cy="248"/>
            </a:xfrm>
            <a:prstGeom prst="line">
              <a:avLst/>
            </a:prstGeom>
            <a:noFill/>
            <a:ln w="50800">
              <a:solidFill>
                <a:srgbClr val="CC0066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063" name="Group 31"/>
          <p:cNvGrpSpPr>
            <a:grpSpLocks/>
          </p:cNvGrpSpPr>
          <p:nvPr/>
        </p:nvGrpSpPr>
        <p:grpSpPr bwMode="auto">
          <a:xfrm>
            <a:off x="7857757" y="1714034"/>
            <a:ext cx="228600" cy="254000"/>
            <a:chOff x="1184" y="2864"/>
            <a:chExt cx="144" cy="160"/>
          </a:xfrm>
        </p:grpSpPr>
        <p:sp>
          <p:nvSpPr>
            <p:cNvPr id="44061" name="Line 29"/>
            <p:cNvSpPr>
              <a:spLocks noChangeShapeType="1"/>
            </p:cNvSpPr>
            <p:nvPr/>
          </p:nvSpPr>
          <p:spPr bwMode="auto">
            <a:xfrm>
              <a:off x="1184" y="2880"/>
              <a:ext cx="144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62" name="Line 30"/>
            <p:cNvSpPr>
              <a:spLocks noChangeShapeType="1"/>
            </p:cNvSpPr>
            <p:nvPr/>
          </p:nvSpPr>
          <p:spPr bwMode="auto">
            <a:xfrm flipH="1">
              <a:off x="1184" y="2864"/>
              <a:ext cx="128" cy="15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4943598" y="2723319"/>
            <a:ext cx="3981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CC0066"/>
                </a:solidFill>
              </a:rPr>
              <a:t>Angular momentum</a:t>
            </a:r>
          </a:p>
          <a:p>
            <a:r>
              <a:rPr lang="en-US" sz="2000" dirty="0">
                <a:solidFill>
                  <a:srgbClr val="CC0066"/>
                </a:solidFill>
              </a:rPr>
              <a:t>in the gluon flux stays confined</a:t>
            </a:r>
            <a:r>
              <a:rPr lang="en-US" dirty="0"/>
              <a:t>.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185738" y="5980113"/>
            <a:ext cx="7627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This leads to complicated multi-particle final states.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177800" y="798513"/>
            <a:ext cx="3243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</a:t>
            </a:r>
            <a:r>
              <a:rPr lang="en-US">
                <a:solidFill>
                  <a:schemeClr val="accent2"/>
                </a:solidFill>
              </a:rPr>
              <a:t>Analysis Method</a:t>
            </a:r>
          </a:p>
          <a:p>
            <a:r>
              <a:rPr lang="en-US">
                <a:solidFill>
                  <a:srgbClr val="CC0066"/>
                </a:solidFill>
              </a:rPr>
              <a:t>Partial Wave Analysis</a:t>
            </a: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220663" y="1704975"/>
            <a:ext cx="462518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66FF"/>
                </a:solidFill>
              </a:rPr>
              <a:t>Fit </a:t>
            </a:r>
            <a:r>
              <a:rPr lang="en-US" dirty="0" err="1">
                <a:solidFill>
                  <a:srgbClr val="6666FF"/>
                </a:solidFill>
              </a:rPr>
              <a:t>n</a:t>
            </a:r>
            <a:r>
              <a:rPr lang="en-US" dirty="0" smtClean="0">
                <a:solidFill>
                  <a:srgbClr val="6666FF"/>
                </a:solidFill>
              </a:rPr>
              <a:t>-dim. </a:t>
            </a:r>
            <a:r>
              <a:rPr lang="en-US" dirty="0">
                <a:solidFill>
                  <a:srgbClr val="6666FF"/>
                </a:solidFill>
              </a:rPr>
              <a:t>angular distributions</a:t>
            </a:r>
          </a:p>
          <a:p>
            <a:r>
              <a:rPr lang="en-US" dirty="0">
                <a:solidFill>
                  <a:schemeClr val="accent2"/>
                </a:solidFill>
              </a:rPr>
              <a:t>Fit</a:t>
            </a:r>
            <a:r>
              <a:rPr lang="en-US" dirty="0" smtClean="0">
                <a:solidFill>
                  <a:schemeClr val="accent2"/>
                </a:solidFill>
              </a:rPr>
              <a:t> models </a:t>
            </a:r>
            <a:r>
              <a:rPr lang="en-US" dirty="0">
                <a:solidFill>
                  <a:schemeClr val="accent2"/>
                </a:solidFill>
              </a:rPr>
              <a:t>of production and</a:t>
            </a:r>
          </a:p>
          <a:p>
            <a:r>
              <a:rPr lang="en-US" dirty="0">
                <a:solidFill>
                  <a:schemeClr val="accent2"/>
                </a:solidFill>
              </a:rPr>
              <a:t>      decay of resonances</a:t>
            </a:r>
            <a:r>
              <a:rPr lang="en-US" dirty="0"/>
              <a:t>.</a:t>
            </a:r>
          </a:p>
        </p:txBody>
      </p:sp>
      <p:grpSp>
        <p:nvGrpSpPr>
          <p:cNvPr id="44069" name="Group 37"/>
          <p:cNvGrpSpPr>
            <a:grpSpLocks/>
          </p:cNvGrpSpPr>
          <p:nvPr/>
        </p:nvGrpSpPr>
        <p:grpSpPr bwMode="auto">
          <a:xfrm>
            <a:off x="1697038" y="3698875"/>
            <a:ext cx="7446962" cy="2209800"/>
            <a:chOff x="0" y="2592"/>
            <a:chExt cx="4691" cy="1392"/>
          </a:xfrm>
        </p:grpSpPr>
        <p:sp>
          <p:nvSpPr>
            <p:cNvPr id="44070" name="Text Box 38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44071" name="Text Box 39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44072" name="Group 40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44073" name="AutoShape 41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4" name="Oval 42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5" name="Oval 43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6" name="Oval 44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7" name="Oval 45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8" name="Oval 46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79" name="Oval 47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0" name="Oval 48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1" name="Oval 49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82" name="Oval 50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4083" name="Rectangle 51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44084" name="Rectangle 52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99"/>
                  </a:solidFill>
                </a:rPr>
                <a:t>K</a:t>
              </a:r>
              <a:r>
                <a:rPr lang="en-US" b="1" baseline="-25000">
                  <a:solidFill>
                    <a:srgbClr val="CC0099"/>
                  </a:solidFill>
                </a:rPr>
                <a:t>1</a:t>
              </a:r>
              <a:r>
                <a:rPr lang="en-US">
                  <a:solidFill>
                    <a:srgbClr val="CC0099"/>
                  </a:solidFill>
                </a:rPr>
                <a:t>  I</a:t>
              </a:r>
              <a:r>
                <a:rPr lang="en-US" b="1" baseline="30000">
                  <a:solidFill>
                    <a:srgbClr val="CC0099"/>
                  </a:solidFill>
                </a:rPr>
                <a:t>G</a:t>
              </a:r>
              <a:r>
                <a:rPr lang="en-US">
                  <a:solidFill>
                    <a:srgbClr val="CC0099"/>
                  </a:solidFill>
                </a:rPr>
                <a:t>(J</a:t>
              </a:r>
              <a:r>
                <a:rPr lang="en-US" b="1" baseline="30000">
                  <a:solidFill>
                    <a:srgbClr val="CC0099"/>
                  </a:solidFill>
                </a:rPr>
                <a:t>PC</a:t>
              </a:r>
              <a:r>
                <a:rPr lang="en-US">
                  <a:solidFill>
                    <a:srgbClr val="CC0099"/>
                  </a:solidFill>
                </a:rPr>
                <a:t>)= </a:t>
              </a:r>
              <a:r>
                <a:rPr lang="en-US" sz="320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>
                  <a:solidFill>
                    <a:srgbClr val="CC0099"/>
                  </a:solidFill>
                </a:rPr>
                <a:t> (1</a:t>
              </a:r>
              <a:r>
                <a:rPr lang="en-US" b="1" baseline="30000">
                  <a:solidFill>
                    <a:srgbClr val="CC0099"/>
                  </a:solidFill>
                </a:rPr>
                <a:t>-</a:t>
              </a:r>
              <a:r>
                <a:rPr lang="en-US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44085" name="Line 53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86" name="Line 54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87" name="Line 55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88" name="Line 56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89" name="Line 57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90" name="Text Box 58"/>
          <p:cNvSpPr txBox="1">
            <a:spLocks noChangeArrowheads="1"/>
          </p:cNvSpPr>
          <p:nvPr/>
        </p:nvSpPr>
        <p:spPr bwMode="auto">
          <a:xfrm>
            <a:off x="1700213" y="4751388"/>
            <a:ext cx="168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Nine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7999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CEC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Experimental Evidence for Hybrids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766" y="966051"/>
            <a:ext cx="82764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The most extensive data sets to date are from the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BNL E852 experiment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There  is also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data from the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VES experiment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at Protvino and some results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from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Crystal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Barrel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experiment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at LEAR. Finally, there is a 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CLAS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</a:rPr>
              <a:t>Jefferson Lab)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result. We have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also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just started to see results from the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800" b="1" dirty="0" smtClean="0"/>
              <a:t>COMPASS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experiment at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CERN.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2009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 Workshop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37B3B-8FDD-1841-B4A6-0111D044F703}" type="slidenum">
              <a:rPr lang="en-US"/>
              <a:pPr/>
              <a:t>42</a:t>
            </a:fld>
            <a:endParaRPr lang="en-US"/>
          </a:p>
        </p:txBody>
      </p:sp>
      <p:pic>
        <p:nvPicPr>
          <p:cNvPr id="15364" name="Picture 4" descr="e852_eta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9019" y="1643062"/>
            <a:ext cx="5557838" cy="4713288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97938" y="228600"/>
            <a:ext cx="200053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latin typeface="Symbol" charset="2"/>
              </a:rPr>
              <a:t>p</a:t>
            </a:r>
            <a:r>
              <a:rPr lang="en-US" sz="3200" baseline="30000" dirty="0" err="1">
                <a:latin typeface="Symbol" charset="2"/>
              </a:rPr>
              <a:t>-</a:t>
            </a:r>
            <a:r>
              <a:rPr lang="en-US" sz="3200" dirty="0" err="1" smtClean="0">
                <a:latin typeface="Lucida Console" charset="0"/>
              </a:rPr>
              <a:t>p→</a:t>
            </a:r>
            <a:r>
              <a:rPr lang="en-US" sz="3200" dirty="0" err="1" smtClean="0">
                <a:latin typeface="Symbol" charset="2"/>
              </a:rPr>
              <a:t>hp</a:t>
            </a:r>
            <a:r>
              <a:rPr lang="en-US" sz="3200" baseline="30000" dirty="0">
                <a:latin typeface="Symbol" charset="2"/>
              </a:rPr>
              <a:t>-</a:t>
            </a:r>
            <a:r>
              <a:rPr lang="en-US" sz="3200" dirty="0">
                <a:latin typeface="Symbol" charset="2"/>
              </a:rPr>
              <a:t> </a:t>
            </a:r>
            <a:r>
              <a:rPr lang="en-US" sz="3200" dirty="0" err="1">
                <a:latin typeface="Lucida Console" charset="0"/>
              </a:rPr>
              <a:t>p</a:t>
            </a:r>
            <a:endParaRPr lang="en-US" sz="3200" dirty="0">
              <a:latin typeface="Lucida Console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09563" y="2159000"/>
            <a:ext cx="3098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CC"/>
                </a:solidFill>
                <a:latin typeface="Times New Roman" charset="0"/>
              </a:rPr>
              <a:t>The a</a:t>
            </a:r>
            <a:r>
              <a:rPr lang="en-US" sz="1800" baseline="-25000">
                <a:solidFill>
                  <a:srgbClr val="0000CC"/>
                </a:solidFill>
                <a:latin typeface="Times New Roman" charset="0"/>
              </a:rPr>
              <a:t>2</a:t>
            </a:r>
            <a:r>
              <a:rPr lang="en-US" sz="1800">
                <a:solidFill>
                  <a:srgbClr val="0000CC"/>
                </a:solidFill>
                <a:latin typeface="Times New Roman" charset="0"/>
              </a:rPr>
              <a:t>(1320) is the dominant</a:t>
            </a:r>
          </a:p>
          <a:p>
            <a:r>
              <a:rPr lang="en-US" sz="1800">
                <a:solidFill>
                  <a:srgbClr val="0000CC"/>
                </a:solidFill>
                <a:latin typeface="Times New Roman" charset="0"/>
              </a:rPr>
              <a:t>signal. There is a small (few %)</a:t>
            </a:r>
          </a:p>
          <a:p>
            <a:r>
              <a:rPr lang="en-US" sz="1800">
                <a:solidFill>
                  <a:srgbClr val="0000CC"/>
                </a:solidFill>
                <a:latin typeface="Times New Roman" charset="0"/>
              </a:rPr>
              <a:t>exotic wave.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09563" y="3314700"/>
            <a:ext cx="3111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CC"/>
                </a:solidFill>
                <a:latin typeface="Times New Roman" charset="0"/>
              </a:rPr>
              <a:t>Interference effects show</a:t>
            </a:r>
          </a:p>
          <a:p>
            <a:r>
              <a:rPr lang="en-US" sz="1800" dirty="0">
                <a:solidFill>
                  <a:srgbClr val="0000CC"/>
                </a:solidFill>
                <a:latin typeface="Times New Roman" charset="0"/>
              </a:rPr>
              <a:t>a resonant structure in </a:t>
            </a:r>
            <a:r>
              <a:rPr lang="en-US" sz="1800" dirty="0">
                <a:solidFill>
                  <a:srgbClr val="0000CC"/>
                </a:solidFill>
                <a:latin typeface="Symbol" charset="2"/>
              </a:rPr>
              <a:t>1</a:t>
            </a:r>
            <a:r>
              <a:rPr lang="en-US" sz="1800" baseline="30000" dirty="0">
                <a:solidFill>
                  <a:srgbClr val="0000CC"/>
                </a:solidFill>
                <a:latin typeface="Symbol" charset="2"/>
              </a:rPr>
              <a:t>-+</a:t>
            </a:r>
            <a:r>
              <a:rPr lang="en-US" sz="1800" baseline="30000" dirty="0">
                <a:solidFill>
                  <a:srgbClr val="0000CC"/>
                </a:solidFill>
                <a:latin typeface="Times New Roman" charset="0"/>
              </a:rPr>
              <a:t> </a:t>
            </a:r>
            <a:r>
              <a:rPr lang="en-US" sz="1800" dirty="0">
                <a:solidFill>
                  <a:srgbClr val="0000CC"/>
                </a:solidFill>
                <a:latin typeface="Times New Roman" charset="0"/>
              </a:rPr>
              <a:t>.</a:t>
            </a:r>
          </a:p>
          <a:p>
            <a:r>
              <a:rPr lang="en-US" sz="1800" dirty="0">
                <a:solidFill>
                  <a:srgbClr val="0000CC"/>
                </a:solidFill>
                <a:latin typeface="Times New Roman" charset="0"/>
              </a:rPr>
              <a:t>(Assumption of flat background</a:t>
            </a:r>
          </a:p>
          <a:p>
            <a:r>
              <a:rPr lang="en-US" sz="1800" dirty="0">
                <a:solidFill>
                  <a:srgbClr val="0000CC"/>
                </a:solidFill>
                <a:latin typeface="Times New Roman" charset="0"/>
              </a:rPr>
              <a:t>phase as shown as 3.)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28625" y="966788"/>
            <a:ext cx="125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0066"/>
                </a:solidFill>
                <a:latin typeface="Symbol" charset="2"/>
              </a:rPr>
              <a:t>p</a:t>
            </a:r>
            <a:r>
              <a:rPr lang="en-US" sz="2200" baseline="-25000" dirty="0">
                <a:solidFill>
                  <a:srgbClr val="000066"/>
                </a:solidFill>
                <a:latin typeface="Symbol" charset="2"/>
              </a:rPr>
              <a:t>1</a:t>
            </a:r>
            <a:r>
              <a:rPr lang="en-US" sz="2200" dirty="0">
                <a:solidFill>
                  <a:srgbClr val="000066"/>
                </a:solidFill>
                <a:latin typeface="Symbol" charset="2"/>
              </a:rPr>
              <a:t>(1400)</a:t>
            </a:r>
            <a:r>
              <a:rPr lang="en-US" dirty="0">
                <a:latin typeface="Times New Roman" charset="0"/>
              </a:rPr>
              <a:t> 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565275" y="844550"/>
            <a:ext cx="3613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Times New Roman" charset="0"/>
              </a:rPr>
              <a:t>Mass = 1370 </a:t>
            </a:r>
            <a:r>
              <a:rPr lang="en-US" sz="2000" dirty="0">
                <a:latin typeface="Times" charset="0"/>
              </a:rPr>
              <a:t>+-</a:t>
            </a:r>
            <a:r>
              <a:rPr lang="en-US" sz="2000" dirty="0">
                <a:latin typeface="Times New Roman" charset="0"/>
              </a:rPr>
              <a:t>16</a:t>
            </a:r>
            <a:r>
              <a:rPr lang="en-US" sz="2000" baseline="30000" dirty="0">
                <a:latin typeface="Times New Roman" charset="0"/>
              </a:rPr>
              <a:t>+50</a:t>
            </a:r>
            <a:r>
              <a:rPr lang="en-US" sz="2000" baseline="-25000" dirty="0">
                <a:latin typeface="Times New Roman" charset="0"/>
              </a:rPr>
              <a:t>-30       </a:t>
            </a:r>
            <a:r>
              <a:rPr lang="en-US" sz="2000" dirty="0">
                <a:latin typeface="Times New Roman" charset="0"/>
              </a:rPr>
              <a:t>MeV/c</a:t>
            </a:r>
            <a:r>
              <a:rPr lang="en-US" sz="2000" baseline="30000" dirty="0">
                <a:latin typeface="Times New Roman" charset="0"/>
              </a:rPr>
              <a:t>2</a:t>
            </a:r>
          </a:p>
          <a:p>
            <a:r>
              <a:rPr lang="en-US" sz="2000" dirty="0">
                <a:latin typeface="Times New Roman" charset="0"/>
              </a:rPr>
              <a:t> Width=  385 +- 40</a:t>
            </a:r>
            <a:r>
              <a:rPr lang="en-US" sz="2000" baseline="30000" dirty="0">
                <a:latin typeface="Times New Roman" charset="0"/>
              </a:rPr>
              <a:t>+65</a:t>
            </a:r>
            <a:r>
              <a:rPr lang="en-US" sz="2000" baseline="-25000" dirty="0">
                <a:latin typeface="Times New Roman" charset="0"/>
              </a:rPr>
              <a:t>-105   </a:t>
            </a:r>
            <a:r>
              <a:rPr lang="en-US" sz="2000" dirty="0">
                <a:latin typeface="Times New Roman" charset="0"/>
              </a:rPr>
              <a:t>MeV/c</a:t>
            </a:r>
            <a:r>
              <a:rPr lang="en-US" sz="2000" baseline="30000" dirty="0">
                <a:latin typeface="Times New Roman" charset="0"/>
              </a:rPr>
              <a:t>2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356225" y="2555875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  <a:latin typeface="Times New Roman" charset="0"/>
              </a:rPr>
              <a:t>a</a:t>
            </a:r>
            <a:r>
              <a:rPr lang="en-US" b="1" baseline="-25000">
                <a:solidFill>
                  <a:srgbClr val="3333FF"/>
                </a:solidFill>
                <a:latin typeface="Times New Roman" charset="0"/>
              </a:rPr>
              <a:t>2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8035925" y="2536825"/>
            <a:ext cx="45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Symbol" charset="2"/>
              </a:rPr>
              <a:t>p</a:t>
            </a:r>
            <a:r>
              <a:rPr lang="en-US" baseline="-25000">
                <a:solidFill>
                  <a:srgbClr val="3333FF"/>
                </a:solidFill>
                <a:latin typeface="Symbol" charset="2"/>
              </a:rPr>
              <a:t>1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4086225" y="3314700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 baseline="30000"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790" y="33119"/>
            <a:ext cx="4011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E852 Experiment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5056048"/>
            <a:ext cx="2884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Seen by Crystal Barrel in </a:t>
            </a:r>
          </a:p>
          <a:p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ηπ</a:t>
            </a:r>
            <a:r>
              <a:rPr lang="en-US" sz="1800" baseline="300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 and ηπ</a:t>
            </a:r>
            <a:r>
              <a:rPr lang="en-US" sz="1800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endParaRPr lang="en-US" sz="18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3370" y="925200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(1997)</a:t>
            </a:r>
            <a:endParaRPr lang="en-US" dirty="0"/>
          </a:p>
        </p:txBody>
      </p: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7035800" y="215900"/>
            <a:ext cx="1943100" cy="5892800"/>
            <a:chOff x="4432" y="136"/>
            <a:chExt cx="1224" cy="3712"/>
          </a:xfrm>
        </p:grpSpPr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4432" y="136"/>
              <a:ext cx="1224" cy="3712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5" descr="hybrids_newyorktimes"/>
            <p:cNvPicPr>
              <a:picLocks noChangeAspect="1" noChangeArrowheads="1"/>
            </p:cNvPicPr>
            <p:nvPr/>
          </p:nvPicPr>
          <p:blipFill>
            <a:blip r:embed="rId3"/>
            <a:srcRect t="1891" b="26193"/>
            <a:stretch>
              <a:fillRect/>
            </a:stretch>
          </p:blipFill>
          <p:spPr bwMode="auto">
            <a:xfrm>
              <a:off x="4536" y="632"/>
              <a:ext cx="1025" cy="2985"/>
            </a:xfrm>
            <a:prstGeom prst="rect">
              <a:avLst/>
            </a:prstGeom>
            <a:noFill/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4468" y="168"/>
              <a:ext cx="11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CC0066"/>
                  </a:solidFill>
                  <a:latin typeface="Times New Roman" charset="0"/>
                </a:rPr>
                <a:t>New York Times, </a:t>
              </a:r>
            </a:p>
            <a:p>
              <a:r>
                <a:rPr lang="en-US" sz="1800" dirty="0">
                  <a:solidFill>
                    <a:srgbClr val="CC0066"/>
                  </a:solidFill>
                  <a:latin typeface="Times New Roman" charset="0"/>
                </a:rPr>
                <a:t>Sept. 2, 1997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D7E62-9EC4-FA40-B091-E1F4D3F16FDE}" type="slidenum">
              <a:rPr lang="en-US"/>
              <a:pPr/>
              <a:t>43</a:t>
            </a:fld>
            <a:endParaRPr lang="en-US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/>
          <a:srcRect r="47884" b="9653"/>
          <a:stretch>
            <a:fillRect/>
          </a:stretch>
        </p:blipFill>
        <p:spPr bwMode="auto">
          <a:xfrm>
            <a:off x="457200" y="1600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/>
          <a:srcRect l="52116" b="9729"/>
          <a:stretch>
            <a:fillRect/>
          </a:stretch>
        </p:blipFill>
        <p:spPr bwMode="auto">
          <a:xfrm>
            <a:off x="3733800" y="1600200"/>
            <a:ext cx="27305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314450"/>
            <a:ext cx="838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6934200" y="976313"/>
            <a:ext cx="208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solidFill>
                  <a:srgbClr val="EF1F1D"/>
                </a:solidFill>
              </a:rPr>
              <a:t>At 18 GeV/c</a:t>
            </a:r>
          </a:p>
        </p:txBody>
      </p:sp>
      <p:grpSp>
        <p:nvGrpSpPr>
          <p:cNvPr id="62473" name="Group 9"/>
          <p:cNvGrpSpPr>
            <a:grpSpLocks/>
          </p:cNvGrpSpPr>
          <p:nvPr/>
        </p:nvGrpSpPr>
        <p:grpSpPr bwMode="auto">
          <a:xfrm>
            <a:off x="5029200" y="5219700"/>
            <a:ext cx="3505200" cy="977900"/>
            <a:chOff x="3168" y="3288"/>
            <a:chExt cx="2208" cy="616"/>
          </a:xfrm>
        </p:grpSpPr>
        <p:sp>
          <p:nvSpPr>
            <p:cNvPr id="62474" name="AutoShape 10"/>
            <p:cNvSpPr>
              <a:spLocks noChangeArrowheads="1"/>
            </p:cNvSpPr>
            <p:nvPr/>
          </p:nvSpPr>
          <p:spPr bwMode="auto">
            <a:xfrm flipV="1">
              <a:off x="3264" y="3288"/>
              <a:ext cx="513" cy="54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4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>
              <a:off x="3168" y="3327"/>
              <a:ext cx="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accent1"/>
                  </a:solidFill>
                </a:rPr>
                <a:t>suggests</a:t>
              </a:r>
            </a:p>
          </p:txBody>
        </p:sp>
        <p:graphicFrame>
          <p:nvGraphicFramePr>
            <p:cNvPr id="62476" name="Object 12"/>
            <p:cNvGraphicFramePr>
              <a:graphicFrameLocks noChangeAspect="1"/>
            </p:cNvGraphicFramePr>
            <p:nvPr/>
          </p:nvGraphicFramePr>
          <p:xfrm>
            <a:off x="4128" y="3360"/>
            <a:ext cx="1248" cy="544"/>
          </p:xfrm>
          <a:graphic>
            <a:graphicData uri="http://schemas.openxmlformats.org/presentationml/2006/ole">
              <p:oleObj spid="_x0000_s62476" name="Equation" r:id="rId5" imgW="1282700" imgH="558800" progId="">
                <p:embed/>
              </p:oleObj>
            </a:graphicData>
          </a:graphic>
        </p:graphicFrame>
      </p:grpSp>
      <p:grpSp>
        <p:nvGrpSpPr>
          <p:cNvPr id="62477" name="Group 13"/>
          <p:cNvGrpSpPr>
            <a:grpSpLocks/>
          </p:cNvGrpSpPr>
          <p:nvPr/>
        </p:nvGrpSpPr>
        <p:grpSpPr bwMode="auto">
          <a:xfrm>
            <a:off x="304800" y="5219700"/>
            <a:ext cx="3673475" cy="866775"/>
            <a:chOff x="192" y="3288"/>
            <a:chExt cx="2314" cy="546"/>
          </a:xfrm>
        </p:grpSpPr>
        <p:sp>
          <p:nvSpPr>
            <p:cNvPr id="62478" name="AutoShape 14"/>
            <p:cNvSpPr>
              <a:spLocks noChangeArrowheads="1"/>
            </p:cNvSpPr>
            <p:nvPr/>
          </p:nvSpPr>
          <p:spPr bwMode="auto">
            <a:xfrm flipV="1">
              <a:off x="1008" y="3288"/>
              <a:ext cx="513" cy="54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4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Rectangle 15"/>
            <p:cNvSpPr>
              <a:spLocks noChangeArrowheads="1"/>
            </p:cNvSpPr>
            <p:nvPr/>
          </p:nvSpPr>
          <p:spPr bwMode="auto">
            <a:xfrm>
              <a:off x="192" y="3327"/>
              <a:ext cx="23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accent1"/>
                  </a:solidFill>
                </a:rPr>
                <a:t>to partial wave analysis</a:t>
              </a:r>
            </a:p>
          </p:txBody>
        </p:sp>
      </p:grpSp>
      <p:graphicFrame>
        <p:nvGraphicFramePr>
          <p:cNvPr id="62480" name="Object 16"/>
          <p:cNvGraphicFramePr>
            <a:graphicFrameLocks noChangeAspect="1"/>
          </p:cNvGraphicFramePr>
          <p:nvPr/>
        </p:nvGraphicFramePr>
        <p:xfrm>
          <a:off x="1828800" y="1333500"/>
          <a:ext cx="1066800" cy="393700"/>
        </p:xfrm>
        <a:graphic>
          <a:graphicData uri="http://schemas.openxmlformats.org/presentationml/2006/ole">
            <p:oleObj spid="_x0000_s62480" name="Equation" r:id="rId6" imgW="482600" imgH="177800" progId="">
              <p:embed/>
            </p:oleObj>
          </a:graphicData>
        </a:graphic>
      </p:graphicFrame>
      <p:graphicFrame>
        <p:nvGraphicFramePr>
          <p:cNvPr id="62481" name="Object 17"/>
          <p:cNvGraphicFramePr>
            <a:graphicFrameLocks noChangeAspect="1"/>
          </p:cNvGraphicFramePr>
          <p:nvPr/>
        </p:nvGraphicFramePr>
        <p:xfrm>
          <a:off x="1066800" y="4648200"/>
          <a:ext cx="2514600" cy="411163"/>
        </p:xfrm>
        <a:graphic>
          <a:graphicData uri="http://schemas.openxmlformats.org/presentationml/2006/ole">
            <p:oleObj spid="_x0000_s62481" name="Equation" r:id="rId7" imgW="1473200" imgH="241300" progId="">
              <p:embed/>
            </p:oleObj>
          </a:graphicData>
        </a:graphic>
      </p:graphicFrame>
      <p:graphicFrame>
        <p:nvGraphicFramePr>
          <p:cNvPr id="62482" name="Object 18"/>
          <p:cNvGraphicFramePr>
            <a:graphicFrameLocks noChangeAspect="1"/>
          </p:cNvGraphicFramePr>
          <p:nvPr/>
        </p:nvGraphicFramePr>
        <p:xfrm>
          <a:off x="4114800" y="4657725"/>
          <a:ext cx="2133600" cy="390525"/>
        </p:xfrm>
        <a:graphic>
          <a:graphicData uri="http://schemas.openxmlformats.org/presentationml/2006/ole">
            <p:oleObj spid="_x0000_s62482" name="Equation" r:id="rId8" imgW="1320800" imgH="241300" progId="">
              <p:embed/>
            </p:oleObj>
          </a:graphicData>
        </a:graphic>
      </p:graphicFrame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1104900" y="228600"/>
            <a:ext cx="3594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E852 Results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486275" y="306388"/>
            <a:ext cx="3441700" cy="48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CFA79-3487-F14E-B128-CD4DC1B42743}" type="slidenum">
              <a:rPr lang="en-US"/>
              <a:pPr/>
              <a:t>44</a:t>
            </a:fld>
            <a:endParaRPr lang="en-US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2946400" y="152400"/>
            <a:ext cx="386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An Exotic Signal</a:t>
            </a:r>
          </a:p>
        </p:txBody>
      </p:sp>
      <p:grpSp>
        <p:nvGrpSpPr>
          <p:cNvPr id="112645" name="Group 5"/>
          <p:cNvGrpSpPr>
            <a:grpSpLocks/>
          </p:cNvGrpSpPr>
          <p:nvPr/>
        </p:nvGrpSpPr>
        <p:grpSpPr bwMode="auto">
          <a:xfrm>
            <a:off x="457200" y="1905000"/>
            <a:ext cx="4114800" cy="2908300"/>
            <a:chOff x="240" y="1152"/>
            <a:chExt cx="2592" cy="1832"/>
          </a:xfrm>
        </p:grpSpPr>
        <p:pic>
          <p:nvPicPr>
            <p:cNvPr id="112646" name="Picture 6"/>
            <p:cNvPicPr>
              <a:picLocks noChangeAspect="1" noChangeArrowheads="1"/>
            </p:cNvPicPr>
            <p:nvPr/>
          </p:nvPicPr>
          <p:blipFill>
            <a:blip r:embed="rId3"/>
            <a:srcRect r="47224" b="15456"/>
            <a:stretch>
              <a:fillRect/>
            </a:stretch>
          </p:blipFill>
          <p:spPr bwMode="auto">
            <a:xfrm>
              <a:off x="240" y="1152"/>
              <a:ext cx="2592" cy="1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2647" name="Rectangle 7"/>
            <p:cNvSpPr>
              <a:spLocks noChangeArrowheads="1"/>
            </p:cNvSpPr>
            <p:nvPr/>
          </p:nvSpPr>
          <p:spPr bwMode="auto">
            <a:xfrm>
              <a:off x="2112" y="1344"/>
              <a:ext cx="576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648" name="Group 8"/>
          <p:cNvGrpSpPr>
            <a:grpSpLocks/>
          </p:cNvGrpSpPr>
          <p:nvPr/>
        </p:nvGrpSpPr>
        <p:grpSpPr bwMode="auto">
          <a:xfrm>
            <a:off x="598488" y="4191000"/>
            <a:ext cx="2147887" cy="2230438"/>
            <a:chOff x="128" y="2784"/>
            <a:chExt cx="1353" cy="1405"/>
          </a:xfrm>
        </p:grpSpPr>
        <p:sp>
          <p:nvSpPr>
            <p:cNvPr id="112649" name="Rectangle 9"/>
            <p:cNvSpPr>
              <a:spLocks noChangeArrowheads="1"/>
            </p:cNvSpPr>
            <p:nvPr/>
          </p:nvSpPr>
          <p:spPr bwMode="auto">
            <a:xfrm>
              <a:off x="128" y="3216"/>
              <a:ext cx="1353" cy="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solidFill>
                    <a:srgbClr val="18605A"/>
                  </a:solidFill>
                </a:rPr>
                <a:t>Leakage</a:t>
              </a:r>
            </a:p>
            <a:p>
              <a:pPr algn="ctr" eaLnBrk="0" hangingPunct="0"/>
              <a:r>
                <a:rPr lang="en-US" sz="1800" b="1">
                  <a:solidFill>
                    <a:srgbClr val="18605A"/>
                  </a:solidFill>
                </a:rPr>
                <a:t>From</a:t>
              </a:r>
            </a:p>
            <a:p>
              <a:pPr algn="ctr" eaLnBrk="0" hangingPunct="0"/>
              <a:r>
                <a:rPr lang="en-US" sz="1800" b="1">
                  <a:solidFill>
                    <a:srgbClr val="18605A"/>
                  </a:solidFill>
                </a:rPr>
                <a:t>Non-exotic Wave</a:t>
              </a:r>
            </a:p>
            <a:p>
              <a:pPr algn="ctr" eaLnBrk="0" hangingPunct="0"/>
              <a:r>
                <a:rPr lang="en-US" sz="1400" b="1"/>
                <a:t>due to imperfectly </a:t>
              </a:r>
            </a:p>
            <a:p>
              <a:pPr algn="ctr" eaLnBrk="0" hangingPunct="0"/>
              <a:r>
                <a:rPr lang="en-US" sz="1400" b="1"/>
                <a:t>understood acceptance</a:t>
              </a:r>
              <a:endParaRPr lang="en-US" sz="1800" b="1">
                <a:solidFill>
                  <a:schemeClr val="accent2"/>
                </a:solidFill>
              </a:endParaRPr>
            </a:p>
          </p:txBody>
        </p:sp>
        <p:sp>
          <p:nvSpPr>
            <p:cNvPr id="112650" name="Line 10"/>
            <p:cNvSpPr>
              <a:spLocks noChangeShapeType="1"/>
            </p:cNvSpPr>
            <p:nvPr/>
          </p:nvSpPr>
          <p:spPr bwMode="auto">
            <a:xfrm flipV="1">
              <a:off x="912" y="2784"/>
              <a:ext cx="240" cy="432"/>
            </a:xfrm>
            <a:prstGeom prst="line">
              <a:avLst/>
            </a:prstGeom>
            <a:noFill/>
            <a:ln w="19050">
              <a:solidFill>
                <a:srgbClr val="18605A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2651" name="Line 11"/>
          <p:cNvSpPr>
            <a:spLocks noChangeShapeType="1"/>
          </p:cNvSpPr>
          <p:nvPr/>
        </p:nvSpPr>
        <p:spPr bwMode="auto">
          <a:xfrm flipH="1">
            <a:off x="3276600" y="2819400"/>
            <a:ext cx="381000" cy="762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3505200" y="2133600"/>
            <a:ext cx="871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accent1"/>
                </a:solidFill>
              </a:rPr>
              <a:t>Exotic</a:t>
            </a:r>
          </a:p>
          <a:p>
            <a:pPr algn="ctr" eaLnBrk="0" hangingPunct="0"/>
            <a:r>
              <a:rPr lang="en-US" sz="1800" b="1">
                <a:solidFill>
                  <a:schemeClr val="accent1"/>
                </a:solidFill>
              </a:rPr>
              <a:t>Signal</a:t>
            </a:r>
          </a:p>
        </p:txBody>
      </p:sp>
      <p:pic>
        <p:nvPicPr>
          <p:cNvPr id="11265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1336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2654" name="Group 14"/>
          <p:cNvGrpSpPr>
            <a:grpSpLocks/>
          </p:cNvGrpSpPr>
          <p:nvPr/>
        </p:nvGrpSpPr>
        <p:grpSpPr bwMode="auto">
          <a:xfrm>
            <a:off x="4191000" y="685800"/>
            <a:ext cx="4191000" cy="3981450"/>
            <a:chOff x="2640" y="384"/>
            <a:chExt cx="2640" cy="2508"/>
          </a:xfrm>
        </p:grpSpPr>
        <p:pic>
          <p:nvPicPr>
            <p:cNvPr id="112655" name="Picture 15"/>
            <p:cNvPicPr>
              <a:picLocks noChangeAspect="1" noChangeArrowheads="1"/>
            </p:cNvPicPr>
            <p:nvPr/>
          </p:nvPicPr>
          <p:blipFill>
            <a:blip r:embed="rId5"/>
            <a:srcRect l="557" t="51505" r="44655" b="7893"/>
            <a:stretch>
              <a:fillRect/>
            </a:stretch>
          </p:blipFill>
          <p:spPr bwMode="auto">
            <a:xfrm>
              <a:off x="2784" y="1248"/>
              <a:ext cx="2496" cy="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2656" name="Rectangle 16"/>
            <p:cNvSpPr>
              <a:spLocks noChangeArrowheads="1"/>
            </p:cNvSpPr>
            <p:nvPr/>
          </p:nvSpPr>
          <p:spPr bwMode="auto">
            <a:xfrm>
              <a:off x="2640" y="384"/>
              <a:ext cx="1089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solidFill>
                    <a:srgbClr val="ED181E"/>
                  </a:solidFill>
                </a:rPr>
                <a:t>Correlation of</a:t>
              </a:r>
            </a:p>
            <a:p>
              <a:pPr algn="ctr" eaLnBrk="0" hangingPunct="0"/>
              <a:r>
                <a:rPr lang="en-US" sz="1800" b="1">
                  <a:solidFill>
                    <a:srgbClr val="ED181E"/>
                  </a:solidFill>
                </a:rPr>
                <a:t>Phase </a:t>
              </a:r>
            </a:p>
            <a:p>
              <a:pPr algn="ctr" eaLnBrk="0" hangingPunct="0"/>
              <a:r>
                <a:rPr lang="en-US" sz="1800" b="1">
                  <a:solidFill>
                    <a:srgbClr val="ED181E"/>
                  </a:solidFill>
                </a:rPr>
                <a:t>&amp;</a:t>
              </a:r>
            </a:p>
            <a:p>
              <a:pPr algn="ctr" eaLnBrk="0" hangingPunct="0"/>
              <a:r>
                <a:rPr lang="en-US" sz="1800" b="1">
                  <a:solidFill>
                    <a:srgbClr val="ED181E"/>
                  </a:solidFill>
                </a:rPr>
                <a:t>Intensity</a:t>
              </a:r>
              <a:endParaRPr lang="en-US" sz="1800">
                <a:solidFill>
                  <a:srgbClr val="ED181E"/>
                </a:solidFill>
              </a:endParaRPr>
            </a:p>
          </p:txBody>
        </p:sp>
        <p:sp>
          <p:nvSpPr>
            <p:cNvPr id="112657" name="AutoShape 17"/>
            <p:cNvSpPr>
              <a:spLocks noChangeArrowheads="1"/>
            </p:cNvSpPr>
            <p:nvPr/>
          </p:nvSpPr>
          <p:spPr bwMode="auto">
            <a:xfrm>
              <a:off x="2784" y="1200"/>
              <a:ext cx="765" cy="30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FF4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12658" name="Object 18"/>
          <p:cNvGraphicFramePr>
            <a:graphicFrameLocks noChangeAspect="1"/>
          </p:cNvGraphicFramePr>
          <p:nvPr/>
        </p:nvGraphicFramePr>
        <p:xfrm>
          <a:off x="4038600" y="4876800"/>
          <a:ext cx="2514600" cy="411163"/>
        </p:xfrm>
        <a:graphic>
          <a:graphicData uri="http://schemas.openxmlformats.org/presentationml/2006/ole">
            <p:oleObj spid="_x0000_s112658" name="Equation" r:id="rId6" imgW="1473200" imgH="241300" progId="">
              <p:embed/>
            </p:oleObj>
          </a:graphicData>
        </a:graphic>
      </p:graphicFrame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743325" y="2789238"/>
            <a:ext cx="113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3333FF"/>
                </a:solidFill>
                <a:latin typeface="Symbol" charset="2"/>
              </a:rPr>
              <a:t>p</a:t>
            </a:r>
            <a:r>
              <a:rPr lang="en-US" sz="1800" b="1" baseline="-25000">
                <a:solidFill>
                  <a:srgbClr val="3333FF"/>
                </a:solidFill>
              </a:rPr>
              <a:t>1</a:t>
            </a:r>
            <a:r>
              <a:rPr lang="en-US" sz="1800" b="1">
                <a:solidFill>
                  <a:srgbClr val="3333FF"/>
                </a:solidFill>
              </a:rPr>
              <a:t>(1600)</a:t>
            </a:r>
          </a:p>
        </p:txBody>
      </p:sp>
      <p:sp>
        <p:nvSpPr>
          <p:cNvPr id="112660" name="Text Box 20"/>
          <p:cNvSpPr txBox="1">
            <a:spLocks noChangeArrowheads="1"/>
          </p:cNvSpPr>
          <p:nvPr/>
        </p:nvSpPr>
        <p:spPr bwMode="auto">
          <a:xfrm>
            <a:off x="4022725" y="5305425"/>
            <a:ext cx="4625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660066"/>
                </a:solidFill>
                <a:latin typeface="Times New Roman" charset="0"/>
              </a:rPr>
              <a:t>3</a:t>
            </a:r>
            <a:r>
              <a:rPr lang="en-US" sz="2200">
                <a:solidFill>
                  <a:srgbClr val="660066"/>
                </a:solidFill>
                <a:latin typeface="Symbol" charset="2"/>
              </a:rPr>
              <a:t>p</a:t>
            </a:r>
            <a:r>
              <a:rPr lang="en-US" sz="2200">
                <a:solidFill>
                  <a:srgbClr val="660066"/>
                </a:solidFill>
                <a:latin typeface="Times New Roman" charset="0"/>
              </a:rPr>
              <a:t>  m=1593+-8</a:t>
            </a:r>
            <a:r>
              <a:rPr lang="en-US" sz="2200" baseline="30000">
                <a:solidFill>
                  <a:srgbClr val="660066"/>
                </a:solidFill>
                <a:latin typeface="Times New Roman" charset="0"/>
              </a:rPr>
              <a:t>+28</a:t>
            </a:r>
            <a:r>
              <a:rPr lang="en-US" sz="2200" baseline="-25000">
                <a:solidFill>
                  <a:srgbClr val="660066"/>
                </a:solidFill>
                <a:latin typeface="Times New Roman" charset="0"/>
              </a:rPr>
              <a:t>-47</a:t>
            </a:r>
            <a:r>
              <a:rPr lang="en-US" sz="2200">
                <a:solidFill>
                  <a:srgbClr val="660066"/>
                </a:solidFill>
                <a:latin typeface="Times New Roman" charset="0"/>
              </a:rPr>
              <a:t>   </a:t>
            </a:r>
            <a:r>
              <a:rPr lang="en-US" sz="2200">
                <a:solidFill>
                  <a:srgbClr val="660066"/>
                </a:solidFill>
                <a:latin typeface="Symbol" charset="2"/>
              </a:rPr>
              <a:t>G</a:t>
            </a:r>
            <a:r>
              <a:rPr lang="en-US" sz="2200">
                <a:solidFill>
                  <a:srgbClr val="660066"/>
                </a:solidFill>
                <a:latin typeface="Times New Roman" charset="0"/>
              </a:rPr>
              <a:t>=168+-20</a:t>
            </a:r>
            <a:r>
              <a:rPr lang="en-US" sz="2200" baseline="30000">
                <a:solidFill>
                  <a:srgbClr val="660066"/>
                </a:solidFill>
                <a:latin typeface="Times New Roman" charset="0"/>
              </a:rPr>
              <a:t>+150</a:t>
            </a:r>
            <a:r>
              <a:rPr lang="en-US" sz="2200" baseline="-25000">
                <a:solidFill>
                  <a:srgbClr val="660066"/>
                </a:solidFill>
                <a:latin typeface="Times New Roman" charset="0"/>
              </a:rPr>
              <a:t>-12</a:t>
            </a:r>
          </a:p>
          <a:p>
            <a:r>
              <a:rPr lang="en-US" sz="2200">
                <a:solidFill>
                  <a:srgbClr val="660066"/>
                </a:solidFill>
                <a:latin typeface="Symbol" charset="2"/>
              </a:rPr>
              <a:t>ph</a:t>
            </a:r>
            <a:r>
              <a:rPr lang="en-US" sz="2200">
                <a:solidFill>
                  <a:srgbClr val="660066"/>
                </a:solidFill>
                <a:latin typeface="Times New Roman" charset="0"/>
              </a:rPr>
              <a:t>’ m=1597+-10</a:t>
            </a:r>
            <a:r>
              <a:rPr lang="en-US" sz="2200" baseline="30000">
                <a:solidFill>
                  <a:srgbClr val="660066"/>
                </a:solidFill>
                <a:latin typeface="Times New Roman" charset="0"/>
              </a:rPr>
              <a:t>+45</a:t>
            </a:r>
            <a:r>
              <a:rPr lang="en-US" sz="2200" baseline="-25000">
                <a:solidFill>
                  <a:srgbClr val="660066"/>
                </a:solidFill>
                <a:latin typeface="Times New Roman" charset="0"/>
              </a:rPr>
              <a:t>-10</a:t>
            </a:r>
            <a:r>
              <a:rPr lang="en-US" sz="2200">
                <a:solidFill>
                  <a:srgbClr val="660066"/>
                </a:solidFill>
                <a:latin typeface="Times New Roman" charset="0"/>
              </a:rPr>
              <a:t> </a:t>
            </a:r>
            <a:r>
              <a:rPr lang="en-US" sz="2200">
                <a:solidFill>
                  <a:srgbClr val="660066"/>
                </a:solidFill>
                <a:latin typeface="Symbol" charset="2"/>
              </a:rPr>
              <a:t>G</a:t>
            </a:r>
            <a:r>
              <a:rPr lang="en-US" sz="2200">
                <a:solidFill>
                  <a:srgbClr val="660066"/>
                </a:solidFill>
                <a:latin typeface="Times New Roman" charset="0"/>
              </a:rPr>
              <a:t>=340+-40+-50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239A9-615E-B049-8982-FD3B7C78EF59}" type="slidenum">
              <a:rPr lang="en-US"/>
              <a:pPr/>
              <a:t>45</a:t>
            </a:fld>
            <a:endParaRPr 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6096000" y="0"/>
            <a:ext cx="3048000" cy="8001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6324600" y="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6600CC"/>
              </a:solidFill>
            </a:endParaRP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04800" y="990600"/>
            <a:ext cx="242252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99"/>
                </a:solidFill>
                <a:latin typeface="Symbol" charset="2"/>
              </a:rPr>
              <a:t>p</a:t>
            </a:r>
            <a:r>
              <a:rPr lang="en-US" b="1" baseline="30000">
                <a:solidFill>
                  <a:srgbClr val="000099"/>
                </a:solidFill>
              </a:rPr>
              <a:t>-</a:t>
            </a:r>
            <a:r>
              <a:rPr lang="en-US" b="1">
                <a:solidFill>
                  <a:srgbClr val="000099"/>
                </a:solidFill>
              </a:rPr>
              <a:t>p 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 </a:t>
            </a:r>
            <a:r>
              <a:rPr lang="en-US" b="1" baseline="30000">
                <a:solidFill>
                  <a:srgbClr val="000099"/>
                </a:solidFill>
                <a:sym typeface="Symbol" charset="2"/>
              </a:rPr>
              <a:t>+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b="1" baseline="30000">
                <a:solidFill>
                  <a:srgbClr val="000099"/>
                </a:solidFill>
                <a:sym typeface="Symbol" charset="2"/>
              </a:rPr>
              <a:t>-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b="1" baseline="30000">
                <a:solidFill>
                  <a:srgbClr val="000099"/>
                </a:solidFill>
                <a:sym typeface="Symbol" charset="2"/>
              </a:rPr>
              <a:t>-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p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81000" y="1600200"/>
            <a:ext cx="22542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baseline="-25000">
                <a:solidFill>
                  <a:srgbClr val="000099"/>
                </a:solidFill>
                <a:sym typeface="Symbol" charset="2"/>
              </a:rPr>
              <a:t>1</a:t>
            </a:r>
            <a:r>
              <a:rPr lang="en-US">
                <a:solidFill>
                  <a:srgbClr val="000099"/>
                </a:solidFill>
                <a:sym typeface="Symbol" charset="2"/>
              </a:rPr>
              <a:t>(1600)  f</a:t>
            </a:r>
            <a:r>
              <a:rPr lang="en-US" baseline="-25000">
                <a:solidFill>
                  <a:srgbClr val="000099"/>
                </a:solidFill>
                <a:sym typeface="Symbol" charset="2"/>
              </a:rPr>
              <a:t>1</a:t>
            </a:r>
            <a:r>
              <a:rPr lang="en-US">
                <a:solidFill>
                  <a:srgbClr val="000099"/>
                </a:solidFill>
                <a:sym typeface="Symbol" charset="2"/>
              </a:rPr>
              <a:t>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187325" y="5481638"/>
            <a:ext cx="184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008000"/>
              </a:solidFill>
              <a:sym typeface="Symbol" charset="2"/>
            </a:endParaRPr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6324600" y="152400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6600CC"/>
              </a:solidFill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61722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E852 Results</a:t>
            </a:r>
          </a:p>
        </p:txBody>
      </p:sp>
      <p:pic>
        <p:nvPicPr>
          <p:cNvPr id="111627" name="Picture 11" descr="e852_b1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5438" y="1646238"/>
            <a:ext cx="5008562" cy="3338512"/>
          </a:xfrm>
          <a:prstGeom prst="rect">
            <a:avLst/>
          </a:prstGeom>
          <a:noFill/>
        </p:spPr>
      </p:pic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038600" y="1066800"/>
            <a:ext cx="215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99"/>
                </a:solidFill>
                <a:latin typeface="Symbol" charset="2"/>
              </a:rPr>
              <a:t>p</a:t>
            </a:r>
            <a:r>
              <a:rPr lang="en-US" b="1" baseline="30000">
                <a:solidFill>
                  <a:srgbClr val="000099"/>
                </a:solidFill>
              </a:rPr>
              <a:t>-</a:t>
            </a:r>
            <a:r>
              <a:rPr lang="en-US" b="1">
                <a:solidFill>
                  <a:srgbClr val="000099"/>
                </a:solidFill>
              </a:rPr>
              <a:t>p 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 </a:t>
            </a:r>
            <a:r>
              <a:rPr lang="en-US" b="1">
                <a:solidFill>
                  <a:srgbClr val="000099"/>
                </a:solidFill>
                <a:latin typeface="Symbol" charset="2"/>
                <a:sym typeface="Symbol" charset="2"/>
              </a:rPr>
              <a:t>w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b="1" baseline="30000">
                <a:solidFill>
                  <a:srgbClr val="000099"/>
                </a:solidFill>
                <a:sym typeface="Symbol" charset="2"/>
              </a:rPr>
              <a:t>0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b="1" baseline="30000">
                <a:solidFill>
                  <a:srgbClr val="000099"/>
                </a:solidFill>
                <a:sym typeface="Symbol" charset="2"/>
              </a:rPr>
              <a:t>-</a:t>
            </a:r>
            <a:r>
              <a:rPr lang="en-US" b="1">
                <a:solidFill>
                  <a:srgbClr val="000099"/>
                </a:solidFill>
                <a:sym typeface="Symbol" charset="2"/>
              </a:rPr>
              <a:t>p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6477000" y="1066800"/>
            <a:ext cx="227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baseline="-25000">
                <a:solidFill>
                  <a:srgbClr val="000099"/>
                </a:solidFill>
                <a:sym typeface="Symbol" charset="2"/>
              </a:rPr>
              <a:t>1</a:t>
            </a:r>
            <a:r>
              <a:rPr lang="en-US">
                <a:solidFill>
                  <a:srgbClr val="000099"/>
                </a:solidFill>
                <a:sym typeface="Symbol" charset="2"/>
              </a:rPr>
              <a:t>(1600)  b</a:t>
            </a:r>
            <a:r>
              <a:rPr lang="en-US" baseline="-25000">
                <a:solidFill>
                  <a:srgbClr val="000099"/>
                </a:solidFill>
                <a:sym typeface="Symbol" charset="2"/>
              </a:rPr>
              <a:t>1</a:t>
            </a:r>
            <a:r>
              <a:rPr lang="en-US">
                <a:solidFill>
                  <a:srgbClr val="000099"/>
                </a:solidFill>
                <a:sym typeface="Symbol" charset="2"/>
              </a:rPr>
              <a:t></a:t>
            </a:r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H="1">
            <a:off x="5830888" y="1582738"/>
            <a:ext cx="1447800" cy="129540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>
            <a:off x="7391400" y="1676400"/>
            <a:ext cx="76200" cy="30480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4114800" y="5486400"/>
            <a:ext cx="38862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663300"/>
                </a:solidFill>
                <a:sym typeface="Symbol" charset="2"/>
              </a:rPr>
              <a:t>Mass   = 1.6870.011  GeV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663300"/>
                </a:solidFill>
                <a:sym typeface="Symbol" charset="2"/>
              </a:rPr>
              <a:t>Width = 0.2060.03 GeV</a:t>
            </a:r>
          </a:p>
        </p:txBody>
      </p:sp>
      <p:sp>
        <p:nvSpPr>
          <p:cNvPr id="111633" name="Rectangle 17"/>
          <p:cNvSpPr>
            <a:spLocks noChangeArrowheads="1"/>
          </p:cNvSpPr>
          <p:nvPr/>
        </p:nvSpPr>
        <p:spPr bwMode="auto">
          <a:xfrm>
            <a:off x="152400" y="2362200"/>
            <a:ext cx="3581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663300"/>
                </a:solidFill>
                <a:sym typeface="Symbol" charset="2"/>
              </a:rPr>
              <a:t>Mass=1.7090.024  GeV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663300"/>
                </a:solidFill>
                <a:sym typeface="Symbol" charset="2"/>
              </a:rPr>
              <a:t>Width=0.4030.08 GeV</a:t>
            </a:r>
          </a:p>
        </p:txBody>
      </p:sp>
      <p:sp>
        <p:nvSpPr>
          <p:cNvPr id="111634" name="Text Box 18"/>
          <p:cNvSpPr txBox="1">
            <a:spLocks noChangeArrowheads="1"/>
          </p:cNvSpPr>
          <p:nvPr/>
        </p:nvSpPr>
        <p:spPr bwMode="auto">
          <a:xfrm>
            <a:off x="152400" y="4191000"/>
            <a:ext cx="3952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66"/>
                </a:solidFill>
                <a:latin typeface="Times New Roman" charset="0"/>
              </a:rPr>
              <a:t>In both </a:t>
            </a:r>
            <a:r>
              <a:rPr lang="en-US">
                <a:solidFill>
                  <a:srgbClr val="000066"/>
                </a:solidFill>
                <a:sym typeface="Symbol" charset="2"/>
              </a:rPr>
              <a:t>b</a:t>
            </a:r>
            <a:r>
              <a:rPr lang="en-US" baseline="-25000">
                <a:solidFill>
                  <a:srgbClr val="000066"/>
                </a:solidFill>
                <a:sym typeface="Symbol" charset="2"/>
              </a:rPr>
              <a:t>1</a:t>
            </a:r>
            <a:r>
              <a:rPr lang="en-US">
                <a:solidFill>
                  <a:srgbClr val="000066"/>
                </a:solidFill>
                <a:sym typeface="Symbol" charset="2"/>
              </a:rPr>
              <a:t> and f</a:t>
            </a:r>
            <a:r>
              <a:rPr lang="en-US" baseline="-25000">
                <a:solidFill>
                  <a:srgbClr val="000066"/>
                </a:solidFill>
                <a:sym typeface="Symbol" charset="2"/>
              </a:rPr>
              <a:t>1</a:t>
            </a:r>
            <a:r>
              <a:rPr lang="en-US">
                <a:solidFill>
                  <a:srgbClr val="000066"/>
                </a:solidFill>
                <a:sym typeface="Symbol" charset="2"/>
              </a:rPr>
              <a:t>, observe</a:t>
            </a:r>
          </a:p>
          <a:p>
            <a:r>
              <a:rPr lang="en-US">
                <a:solidFill>
                  <a:srgbClr val="000066"/>
                </a:solidFill>
                <a:sym typeface="Symbol" charset="2"/>
              </a:rPr>
              <a:t>Excess intensity at about</a:t>
            </a:r>
          </a:p>
          <a:p>
            <a:r>
              <a:rPr lang="en-US">
                <a:solidFill>
                  <a:srgbClr val="000066"/>
                </a:solidFill>
                <a:sym typeface="Symbol" charset="2"/>
              </a:rPr>
              <a:t>2GeV/c</a:t>
            </a:r>
            <a:r>
              <a:rPr lang="en-US" baseline="30000">
                <a:solidFill>
                  <a:srgbClr val="000066"/>
                </a:solidFill>
                <a:sym typeface="Symbol" charset="2"/>
              </a:rPr>
              <a:t>2</a:t>
            </a:r>
            <a:r>
              <a:rPr lang="en-US">
                <a:solidFill>
                  <a:srgbClr val="000066"/>
                </a:solidFill>
                <a:sym typeface="Symbol" charset="2"/>
              </a:rPr>
              <a:t>.</a:t>
            </a:r>
          </a:p>
          <a:p>
            <a:r>
              <a:rPr lang="en-US">
                <a:solidFill>
                  <a:srgbClr val="000066"/>
                </a:solidFill>
                <a:sym typeface="Symbol" charset="2"/>
              </a:rPr>
              <a:t>Mass ~ 2.00 GeV, </a:t>
            </a:r>
          </a:p>
          <a:p>
            <a:r>
              <a:rPr lang="en-US">
                <a:solidFill>
                  <a:srgbClr val="000066"/>
                </a:solidFill>
                <a:sym typeface="Symbol" charset="2"/>
              </a:rPr>
              <a:t>Width ~ 0.2 to 0.3 GeV</a:t>
            </a:r>
            <a:endParaRPr lang="en-US">
              <a:solidFill>
                <a:srgbClr val="000066"/>
              </a:solidFill>
              <a:latin typeface="Times New Roman" charset="0"/>
            </a:endParaRPr>
          </a:p>
        </p:txBody>
      </p:sp>
      <p:sp>
        <p:nvSpPr>
          <p:cNvPr id="111635" name="Rectangle 19"/>
          <p:cNvSpPr>
            <a:spLocks noChangeArrowheads="1"/>
          </p:cNvSpPr>
          <p:nvPr/>
        </p:nvSpPr>
        <p:spPr bwMode="auto">
          <a:xfrm>
            <a:off x="674688" y="0"/>
            <a:ext cx="44307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In Other Channels</a:t>
            </a: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1270000" y="574675"/>
            <a:ext cx="2941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60033"/>
                </a:solidFill>
              </a:rPr>
              <a:t>1-+ in </a:t>
            </a:r>
            <a:r>
              <a:rPr lang="en-US" b="1">
                <a:solidFill>
                  <a:srgbClr val="660033"/>
                </a:solidFill>
                <a:sym typeface="Symbol" charset="2"/>
              </a:rPr>
              <a:t>f</a:t>
            </a:r>
            <a:r>
              <a:rPr lang="en-US" b="1" baseline="-25000">
                <a:solidFill>
                  <a:srgbClr val="660033"/>
                </a:solidFill>
                <a:sym typeface="Symbol" charset="2"/>
              </a:rPr>
              <a:t>1</a:t>
            </a:r>
            <a:r>
              <a:rPr lang="en-US" b="1">
                <a:solidFill>
                  <a:srgbClr val="660033"/>
                </a:solidFill>
                <a:sym typeface="Symbol" charset="2"/>
              </a:rPr>
              <a:t> and b</a:t>
            </a:r>
            <a:r>
              <a:rPr lang="en-US" b="1" baseline="-25000">
                <a:solidFill>
                  <a:srgbClr val="660033"/>
                </a:solidFill>
                <a:sym typeface="Symbol" charset="2"/>
              </a:rPr>
              <a:t>1</a:t>
            </a:r>
            <a:r>
              <a:rPr lang="en-US" b="1">
                <a:solidFill>
                  <a:srgbClr val="660033"/>
                </a:solidFill>
                <a:sym typeface="Symbol" charset="2"/>
              </a:rPr>
              <a:t>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9C72-53F9-704C-8F19-5A5BE63071C1}" type="slidenum">
              <a:rPr lang="en-US"/>
              <a:pPr/>
              <a:t>46</a:t>
            </a:fld>
            <a:endParaRPr lang="en-US"/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152400" y="785813"/>
            <a:ext cx="8686800" cy="2754312"/>
          </a:xfrm>
          <a:prstGeom prst="rect">
            <a:avLst/>
          </a:prstGeom>
          <a:solidFill>
            <a:srgbClr val="3366FF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862013" y="0"/>
            <a:ext cx="311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New Analysis</a:t>
            </a:r>
          </a:p>
        </p:txBody>
      </p:sp>
      <p:pic>
        <p:nvPicPr>
          <p:cNvPr id="110598" name="Picture 6" descr="fig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898525"/>
            <a:ext cx="4222750" cy="2451100"/>
          </a:xfrm>
          <a:prstGeom prst="rect">
            <a:avLst/>
          </a:prstGeom>
          <a:noFill/>
        </p:spPr>
      </p:pic>
      <p:pic>
        <p:nvPicPr>
          <p:cNvPr id="110599" name="Picture 7" descr="fig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8350" y="858838"/>
            <a:ext cx="4159250" cy="2497137"/>
          </a:xfrm>
          <a:prstGeom prst="rect">
            <a:avLst/>
          </a:prstGeom>
          <a:noFill/>
        </p:spPr>
      </p:pic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937125" y="182563"/>
            <a:ext cx="3324225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Dzierba et. al. PRD 73 (2006)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177800" y="3756025"/>
            <a:ext cx="3938899" cy="19389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63300"/>
                </a:solidFill>
              </a:rPr>
              <a:t>Add   </a:t>
            </a:r>
            <a:r>
              <a:rPr lang="en-US" dirty="0">
                <a:solidFill>
                  <a:srgbClr val="663300"/>
                </a:solidFill>
                <a:latin typeface="Symbol" charset="2"/>
                <a:sym typeface="Symbol" charset="2"/>
              </a:rPr>
              <a:t></a:t>
            </a:r>
            <a:r>
              <a:rPr lang="en-US" baseline="-25000" dirty="0">
                <a:solidFill>
                  <a:srgbClr val="663300"/>
                </a:solidFill>
                <a:sym typeface="Symbol" charset="2"/>
              </a:rPr>
              <a:t>2</a:t>
            </a:r>
            <a:r>
              <a:rPr lang="en-US" dirty="0">
                <a:solidFill>
                  <a:srgbClr val="663300"/>
                </a:solidFill>
              </a:rPr>
              <a:t>(1670)</a:t>
            </a:r>
            <a:r>
              <a:rPr lang="en-US" dirty="0" smtClean="0">
                <a:solidFill>
                  <a:srgbClr val="663300"/>
                </a:solidFill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Symbol"/>
              </a:rPr>
              <a:t>-&gt;</a:t>
            </a:r>
            <a:r>
              <a:rPr lang="en-US" dirty="0" smtClean="0">
                <a:solidFill>
                  <a:srgbClr val="663300"/>
                </a:solidFill>
                <a:latin typeface="cmsy10" pitchFamily="34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Symbol" charset="2"/>
                <a:sym typeface="Symbol" charset="2"/>
              </a:rPr>
              <a:t></a:t>
            </a:r>
            <a:r>
              <a:rPr lang="en-US" dirty="0">
                <a:solidFill>
                  <a:srgbClr val="663300"/>
                </a:solidFill>
              </a:rPr>
              <a:t> (L=3)</a:t>
            </a:r>
          </a:p>
          <a:p>
            <a:r>
              <a:rPr lang="en-US" dirty="0">
                <a:solidFill>
                  <a:srgbClr val="663300"/>
                </a:solidFill>
              </a:rPr>
              <a:t>Add   </a:t>
            </a:r>
            <a:r>
              <a:rPr lang="en-US" dirty="0">
                <a:solidFill>
                  <a:srgbClr val="663300"/>
                </a:solidFill>
                <a:latin typeface="Symbol" charset="2"/>
                <a:sym typeface="Symbol" charset="2"/>
              </a:rPr>
              <a:t></a:t>
            </a:r>
            <a:r>
              <a:rPr lang="en-US" baseline="-25000" dirty="0">
                <a:solidFill>
                  <a:srgbClr val="663300"/>
                </a:solidFill>
                <a:sym typeface="Symbol" charset="2"/>
              </a:rPr>
              <a:t>2</a:t>
            </a:r>
            <a:r>
              <a:rPr lang="en-US" dirty="0">
                <a:solidFill>
                  <a:srgbClr val="663300"/>
                </a:solidFill>
              </a:rPr>
              <a:t>(1670)</a:t>
            </a:r>
            <a:r>
              <a:rPr lang="en-US" dirty="0" smtClean="0">
                <a:solidFill>
                  <a:srgbClr val="663300"/>
                </a:solidFill>
                <a:latin typeface="cmsy10" pitchFamily="34" charset="0"/>
              </a:rPr>
              <a:t> -&gt; </a:t>
            </a:r>
            <a:r>
              <a:rPr lang="en-US" dirty="0">
                <a:solidFill>
                  <a:srgbClr val="663300"/>
                </a:solidFill>
                <a:latin typeface="Symbol" charset="2"/>
                <a:sym typeface="Symbol" charset="2"/>
              </a:rPr>
              <a:t></a:t>
            </a:r>
            <a:r>
              <a:rPr lang="en-US" baseline="-25000" dirty="0">
                <a:solidFill>
                  <a:srgbClr val="663300"/>
                </a:solidFill>
                <a:sym typeface="Symbol" charset="2"/>
              </a:rPr>
              <a:t>3</a:t>
            </a:r>
            <a:r>
              <a:rPr lang="en-US" dirty="0">
                <a:solidFill>
                  <a:srgbClr val="663300"/>
                </a:solidFill>
                <a:latin typeface="Symbol" charset="2"/>
                <a:sym typeface="Symbol" charset="2"/>
              </a:rPr>
              <a:t></a:t>
            </a:r>
          </a:p>
          <a:p>
            <a:r>
              <a:rPr lang="en-US" dirty="0">
                <a:solidFill>
                  <a:srgbClr val="663300"/>
                </a:solidFill>
              </a:rPr>
              <a:t>Add   </a:t>
            </a:r>
            <a:r>
              <a:rPr lang="en-US" dirty="0">
                <a:solidFill>
                  <a:srgbClr val="663300"/>
                </a:solidFill>
                <a:sym typeface="Symbol" charset="2"/>
              </a:rPr>
              <a:t></a:t>
            </a:r>
            <a:r>
              <a:rPr lang="en-US" baseline="-25000" dirty="0">
                <a:solidFill>
                  <a:srgbClr val="663300"/>
                </a:solidFill>
                <a:sym typeface="Symbol" charset="2"/>
              </a:rPr>
              <a:t>2</a:t>
            </a:r>
            <a:r>
              <a:rPr lang="en-US" dirty="0">
                <a:solidFill>
                  <a:srgbClr val="663300"/>
                </a:solidFill>
              </a:rPr>
              <a:t>(1670)</a:t>
            </a:r>
            <a:r>
              <a:rPr lang="en-US" dirty="0" smtClean="0">
                <a:solidFill>
                  <a:srgbClr val="663300"/>
                </a:solidFill>
                <a:latin typeface="cmsy10" pitchFamily="34" charset="0"/>
              </a:rPr>
              <a:t> -&gt;</a:t>
            </a:r>
            <a:r>
              <a:rPr lang="en-US" dirty="0" smtClean="0">
                <a:solidFill>
                  <a:srgbClr val="663300"/>
                </a:solidFill>
              </a:rPr>
              <a:t> </a:t>
            </a:r>
            <a:r>
              <a:rPr lang="en-US" dirty="0">
                <a:solidFill>
                  <a:srgbClr val="663300"/>
                </a:solidFill>
              </a:rPr>
              <a:t>(</a:t>
            </a:r>
            <a:r>
              <a:rPr lang="en-US" dirty="0">
                <a:solidFill>
                  <a:srgbClr val="663300"/>
                </a:solidFill>
                <a:latin typeface="Symbol" charset="2"/>
                <a:sym typeface="Symbol" charset="2"/>
              </a:rPr>
              <a:t></a:t>
            </a:r>
            <a:r>
              <a:rPr lang="en-US" dirty="0">
                <a:solidFill>
                  <a:srgbClr val="663300"/>
                </a:solidFill>
              </a:rPr>
              <a:t>)</a:t>
            </a:r>
            <a:r>
              <a:rPr lang="en-US" baseline="-25000" dirty="0">
                <a:solidFill>
                  <a:srgbClr val="663300"/>
                </a:solidFill>
              </a:rPr>
              <a:t>S</a:t>
            </a:r>
            <a:r>
              <a:rPr lang="en-US" dirty="0">
                <a:solidFill>
                  <a:srgbClr val="663300"/>
                </a:solidFill>
                <a:latin typeface="Symbol" charset="2"/>
                <a:sym typeface="Symbol" charset="2"/>
              </a:rPr>
              <a:t></a:t>
            </a:r>
          </a:p>
          <a:p>
            <a:r>
              <a:rPr lang="en-US" dirty="0">
                <a:solidFill>
                  <a:srgbClr val="663300"/>
                </a:solidFill>
              </a:rPr>
              <a:t>Add   a</a:t>
            </a:r>
            <a:r>
              <a:rPr lang="en-US" baseline="-25000" dirty="0">
                <a:solidFill>
                  <a:srgbClr val="663300"/>
                </a:solidFill>
              </a:rPr>
              <a:t>3</a:t>
            </a:r>
            <a:r>
              <a:rPr lang="en-US" dirty="0">
                <a:solidFill>
                  <a:srgbClr val="663300"/>
                </a:solidFill>
              </a:rPr>
              <a:t> decays</a:t>
            </a:r>
          </a:p>
          <a:p>
            <a:r>
              <a:rPr lang="en-US" dirty="0">
                <a:solidFill>
                  <a:srgbClr val="663300"/>
                </a:solidFill>
              </a:rPr>
              <a:t>Add   a</a:t>
            </a:r>
            <a:r>
              <a:rPr lang="en-US" baseline="-25000" dirty="0">
                <a:solidFill>
                  <a:srgbClr val="663300"/>
                </a:solidFill>
              </a:rPr>
              <a:t>4</a:t>
            </a:r>
            <a:r>
              <a:rPr lang="en-US" dirty="0">
                <a:solidFill>
                  <a:srgbClr val="663300"/>
                </a:solidFill>
              </a:rPr>
              <a:t>(2040) </a:t>
            </a:r>
          </a:p>
        </p:txBody>
      </p:sp>
      <p:graphicFrame>
        <p:nvGraphicFramePr>
          <p:cNvPr id="110602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10602" name="Equation" r:id="rId5" imgW="114120" imgH="215640" progId="Equation.3">
              <p:embed/>
            </p:oleObj>
          </a:graphicData>
        </a:graphic>
      </p:graphicFrame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4960938" y="3721100"/>
            <a:ext cx="3670300" cy="2282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99"/>
                </a:solidFill>
              </a:rPr>
              <a:t>10 times statistics in</a:t>
            </a:r>
          </a:p>
          <a:p>
            <a:r>
              <a:rPr lang="en-US">
                <a:solidFill>
                  <a:srgbClr val="333399"/>
                </a:solidFill>
              </a:rPr>
              <a:t>each of two channels.</a:t>
            </a:r>
          </a:p>
          <a:p>
            <a:endParaRPr lang="en-US"/>
          </a:p>
          <a:p>
            <a:r>
              <a:rPr lang="en-US">
                <a:solidFill>
                  <a:srgbClr val="0000FF"/>
                </a:solidFill>
              </a:rPr>
              <a:t>Get a better description</a:t>
            </a:r>
          </a:p>
          <a:p>
            <a:r>
              <a:rPr lang="en-US">
                <a:solidFill>
                  <a:srgbClr val="0000FF"/>
                </a:solidFill>
              </a:rPr>
              <a:t>of the data via moments</a:t>
            </a:r>
          </a:p>
          <a:p>
            <a:r>
              <a:rPr lang="en-US">
                <a:solidFill>
                  <a:srgbClr val="0000FF"/>
                </a:solidFill>
              </a:rPr>
              <a:t>comparison</a:t>
            </a:r>
          </a:p>
        </p:txBody>
      </p:sp>
      <p:grpSp>
        <p:nvGrpSpPr>
          <p:cNvPr id="110604" name="Group 12"/>
          <p:cNvGrpSpPr>
            <a:grpSpLocks/>
          </p:cNvGrpSpPr>
          <p:nvPr/>
        </p:nvGrpSpPr>
        <p:grpSpPr bwMode="auto">
          <a:xfrm>
            <a:off x="211138" y="5861050"/>
            <a:ext cx="4618037" cy="598488"/>
            <a:chOff x="133" y="3692"/>
            <a:chExt cx="2909" cy="377"/>
          </a:xfrm>
        </p:grpSpPr>
        <p:sp>
          <p:nvSpPr>
            <p:cNvPr id="110605" name="Rectangle 13"/>
            <p:cNvSpPr>
              <a:spLocks noChangeArrowheads="1"/>
            </p:cNvSpPr>
            <p:nvPr/>
          </p:nvSpPr>
          <p:spPr bwMode="auto">
            <a:xfrm>
              <a:off x="133" y="3692"/>
              <a:ext cx="2909" cy="37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134" y="3740"/>
              <a:ext cx="2889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C3300"/>
                  </a:solidFill>
                </a:rPr>
                <a:t>No Evidence for the </a:t>
              </a:r>
              <a:r>
                <a:rPr lang="en-US" b="1">
                  <a:solidFill>
                    <a:srgbClr val="CC3300"/>
                  </a:solidFill>
                  <a:latin typeface="Symbol" charset="2"/>
                  <a:sym typeface="Symbol" charset="2"/>
                </a:rPr>
                <a:t></a:t>
              </a:r>
              <a:r>
                <a:rPr lang="en-US" b="1" baseline="-25000">
                  <a:solidFill>
                    <a:srgbClr val="CC3300"/>
                  </a:solidFill>
                  <a:sym typeface="Symbol" charset="2"/>
                </a:rPr>
                <a:t>1</a:t>
              </a:r>
              <a:r>
                <a:rPr lang="en-US" b="1">
                  <a:solidFill>
                    <a:srgbClr val="CC3300"/>
                  </a:solidFill>
                </a:rPr>
                <a:t>(1670)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8D3B478-7282-904F-8ED9-4BBB33FCC29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6037"/>
            <a:ext cx="5163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omic Sans MS" pitchFamily="66" charset="0"/>
              </a:rPr>
              <a:t>COMPASS Experiment</a:t>
            </a:r>
          </a:p>
        </p:txBody>
      </p:sp>
      <p:pic>
        <p:nvPicPr>
          <p:cNvPr id="8" name="Picture 7" descr="mass_0p1_1p0_compass_pr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0530" y="1122682"/>
            <a:ext cx="2880360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20585" y="730662"/>
            <a:ext cx="2038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(180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 err="1" smtClean="0"/>
              <a:t>pions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1" name="Picture 10" descr="t_0p1_1p0_zemach_42waves_tdep_30a_6w_nobgr2mp_1_compass_pr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3526809"/>
            <a:ext cx="2880360" cy="2159000"/>
          </a:xfrm>
          <a:prstGeom prst="rect">
            <a:avLst/>
          </a:prstGeom>
        </p:spPr>
      </p:pic>
      <p:pic>
        <p:nvPicPr>
          <p:cNvPr id="12" name="Picture 11" descr="t_0p1_1p0_zemach_42waves_tdep_30a_6w_nobgr2mp_2_compass_pr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111240" y="3526809"/>
            <a:ext cx="2880360" cy="2159000"/>
          </a:xfrm>
          <a:prstGeom prst="rect">
            <a:avLst/>
          </a:prstGeom>
        </p:spPr>
      </p:pic>
      <p:pic>
        <p:nvPicPr>
          <p:cNvPr id="13" name="Picture 12" descr="t_0p1_1p0_zemach_42waves_tdep_30a_6w_nobgr2mp_5_compass_pr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310890" y="3526809"/>
            <a:ext cx="2880360" cy="2159000"/>
          </a:xfrm>
          <a:prstGeom prst="rect">
            <a:avLst/>
          </a:prstGeom>
        </p:spPr>
      </p:pic>
      <p:pic>
        <p:nvPicPr>
          <p:cNvPr id="14" name="Picture 13" descr="t_0p1_1p0_zemach_42waves_tdep_30a_6w_nobgr2mp_6_compass_pr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337560" y="1122682"/>
            <a:ext cx="2880360" cy="2159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515905" y="2863408"/>
            <a:ext cx="1882477" cy="102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08173" y="1519590"/>
            <a:ext cx="3016342" cy="2336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22569" y="2211344"/>
            <a:ext cx="5340969" cy="17804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07006" y="753350"/>
            <a:ext cx="171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baseline="30000" dirty="0" smtClean="0"/>
              <a:t>-+</a:t>
            </a:r>
            <a:r>
              <a:rPr lang="en-US" dirty="0" smtClean="0"/>
              <a:t> Exotic Wave</a:t>
            </a:r>
            <a:endParaRPr lang="en-US" dirty="0"/>
          </a:p>
        </p:txBody>
      </p:sp>
      <p:pic>
        <p:nvPicPr>
          <p:cNvPr id="22" name="Picture 21" descr="t_0p1_1p0_zemach_42waves_tdep_30a_6w_nobgr2mp_2_6_compass_pr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6191250" y="1131844"/>
            <a:ext cx="2880360" cy="21590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198872" y="324534"/>
            <a:ext cx="3945128" cy="4582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1670" y="692368"/>
            <a:ext cx="174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(420,000 Events)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52799" y="6129233"/>
            <a:ext cx="668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42 Partial waves included, exotic is dominantly 1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production.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856487" y="5685809"/>
            <a:ext cx="522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π</a:t>
            </a:r>
            <a:r>
              <a:rPr lang="en-US" baseline="-25000" dirty="0" smtClean="0"/>
              <a:t>1</a:t>
            </a:r>
            <a:r>
              <a:rPr lang="en-US" dirty="0" smtClean="0"/>
              <a:t>(1600)  </a:t>
            </a:r>
            <a:r>
              <a:rPr lang="en-US" dirty="0" err="1" smtClean="0"/>
              <a:t>m</a:t>
            </a:r>
            <a:r>
              <a:rPr lang="en-US" dirty="0" smtClean="0"/>
              <a:t>=1660  </a:t>
            </a:r>
            <a:r>
              <a:rPr lang="en-US" dirty="0" err="1" smtClean="0"/>
              <a:t>Γ</a:t>
            </a:r>
            <a:r>
              <a:rPr lang="en-US" dirty="0" smtClean="0"/>
              <a:t>=269  π</a:t>
            </a:r>
            <a:r>
              <a:rPr lang="en-US" baseline="-25000" dirty="0" smtClean="0"/>
              <a:t>2</a:t>
            </a:r>
            <a:r>
              <a:rPr lang="en-US" dirty="0" smtClean="0"/>
              <a:t>(1670)  </a:t>
            </a:r>
            <a:r>
              <a:rPr lang="en-US" dirty="0" err="1" smtClean="0"/>
              <a:t>m</a:t>
            </a:r>
            <a:r>
              <a:rPr lang="en-US" dirty="0" smtClean="0"/>
              <a:t>=1658  </a:t>
            </a:r>
            <a:r>
              <a:rPr lang="en-US" dirty="0" err="1" smtClean="0"/>
              <a:t>Γ</a:t>
            </a:r>
            <a:r>
              <a:rPr lang="en-US" dirty="0" smtClean="0"/>
              <a:t>=271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3B478-7282-904F-8ED9-4BBB33FCC29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4696" y="0"/>
            <a:ext cx="53173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Summary of the π</a:t>
            </a:r>
            <a:r>
              <a:rPr lang="en-US" sz="32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(1400)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327" y="2509142"/>
            <a:ext cx="833939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</a:rPr>
              <a:t>Mode       Mass                 Width          Production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1598 ±8+29-47       168±20+150-12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,0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,1-         (</a:t>
            </a:r>
            <a:r>
              <a:rPr lang="en-US" sz="1800" dirty="0" smtClean="0">
                <a:solidFill>
                  <a:srgbClr val="FF4566"/>
                </a:solidFill>
              </a:rPr>
              <a:t>controversial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η’π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1597±10+45-10       340±40±50      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sz="1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1664±8±10              185±25±38               0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sz="1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1709±24±41            403±80±115     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3π      1660 ±10+64-0        269±21+42-64 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417357"/>
            <a:ext cx="5317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Summary of the π</a:t>
            </a:r>
            <a:r>
              <a:rPr lang="en-US" sz="32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(2000)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327" y="5340687"/>
            <a:ext cx="6261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</a:rPr>
              <a:t>Mode      Mass                  Width       Production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b</a:t>
            </a:r>
            <a:r>
              <a:rPr lang="en-US" sz="1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2014±20±16              230±32±73    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f</a:t>
            </a:r>
            <a:r>
              <a:rPr lang="en-US" sz="18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     2001±30±92              332±52±49    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367755" y="1862811"/>
            <a:ext cx="53173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Summary of the π</a:t>
            </a:r>
            <a:r>
              <a:rPr lang="en-US" sz="3200" b="1" baseline="-25000" dirty="0" smtClean="0">
                <a:solidFill>
                  <a:srgbClr val="0070C0"/>
                </a:solidFill>
                <a:latin typeface="Comic Sans MS" pitchFamily="66" charset="0"/>
              </a:rPr>
              <a:t>1</a:t>
            </a:r>
            <a:r>
              <a:rPr lang="en-US" sz="3200" b="1" dirty="0" smtClean="0">
                <a:solidFill>
                  <a:srgbClr val="0070C0"/>
                </a:solidFill>
                <a:latin typeface="Comic Sans MS" pitchFamily="66" charset="0"/>
              </a:rPr>
              <a:t>(1600)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327" y="646331"/>
            <a:ext cx="8339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</a:rPr>
              <a:t>Mode      Mass                 Width          Production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ηπ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1370±15+50-30       385±40+65-105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ηπ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1257±20±25            354±64±60                1</a:t>
            </a:r>
            <a:r>
              <a:rPr lang="en-US" sz="1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(</a:t>
            </a:r>
            <a:r>
              <a:rPr lang="en-US" sz="1800" dirty="0" smtClean="0">
                <a:solidFill>
                  <a:srgbClr val="FF4566"/>
                </a:solidFill>
              </a:rPr>
              <a:t>controversial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ηπ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1400                        310         seen in proton-antiproton annihilation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6486" y="3213109"/>
            <a:ext cx="19352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3π not seen in </a:t>
            </a:r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Photoproduction</a:t>
            </a:r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COMPASS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3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33AD-68DE-164A-B473-83093FBB4123}" type="slidenum">
              <a:rPr lang="en-US"/>
              <a:pPr/>
              <a:t>49</a:t>
            </a:fld>
            <a:endParaRPr lang="en-US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65100" y="190500"/>
            <a:ext cx="4800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Experimental Evidence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7035800" y="215900"/>
            <a:ext cx="1943100" cy="5892800"/>
            <a:chOff x="4432" y="136"/>
            <a:chExt cx="1224" cy="3712"/>
          </a:xfrm>
        </p:grpSpPr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4432" y="136"/>
              <a:ext cx="1224" cy="3712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9941" name="Picture 5" descr="hybrids_newyorktimes"/>
            <p:cNvPicPr>
              <a:picLocks noChangeAspect="1" noChangeArrowheads="1"/>
            </p:cNvPicPr>
            <p:nvPr/>
          </p:nvPicPr>
          <p:blipFill>
            <a:blip r:embed="rId3"/>
            <a:srcRect t="1891" b="26193"/>
            <a:stretch>
              <a:fillRect/>
            </a:stretch>
          </p:blipFill>
          <p:spPr bwMode="auto">
            <a:xfrm>
              <a:off x="4536" y="632"/>
              <a:ext cx="1025" cy="2985"/>
            </a:xfrm>
            <a:prstGeom prst="rect">
              <a:avLst/>
            </a:prstGeom>
            <a:noFill/>
          </p:spPr>
        </p:pic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4468" y="168"/>
              <a:ext cx="118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CC0066"/>
                  </a:solidFill>
                  <a:latin typeface="Times New Roman" charset="0"/>
                </a:rPr>
                <a:t>New York Times, </a:t>
              </a:r>
            </a:p>
            <a:p>
              <a:r>
                <a:rPr lang="en-US" sz="1800">
                  <a:solidFill>
                    <a:srgbClr val="CC0066"/>
                  </a:solidFill>
                  <a:latin typeface="Times New Roman" charset="0"/>
                </a:rPr>
                <a:t>Sept. 2, 1997</a:t>
              </a:r>
            </a:p>
          </p:txBody>
        </p:sp>
      </p:grpSp>
      <p:grpSp>
        <p:nvGrpSpPr>
          <p:cNvPr id="39943" name="Group 7"/>
          <p:cNvGrpSpPr>
            <a:grpSpLocks/>
          </p:cNvGrpSpPr>
          <p:nvPr/>
        </p:nvGrpSpPr>
        <p:grpSpPr bwMode="auto">
          <a:xfrm>
            <a:off x="3416300" y="876300"/>
            <a:ext cx="3365500" cy="2628900"/>
            <a:chOff x="1192" y="1672"/>
            <a:chExt cx="2120" cy="1656"/>
          </a:xfrm>
        </p:grpSpPr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1192" y="1672"/>
              <a:ext cx="2120" cy="1656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9945" name="Picture 9" descr="E852B"/>
            <p:cNvPicPr>
              <a:picLocks noChangeAspect="1" noChangeArrowheads="1"/>
            </p:cNvPicPr>
            <p:nvPr/>
          </p:nvPicPr>
          <p:blipFill>
            <a:blip r:embed="rId4"/>
            <a:srcRect l="2315" r="5064" b="4247"/>
            <a:stretch>
              <a:fillRect/>
            </a:stretch>
          </p:blipFill>
          <p:spPr bwMode="auto">
            <a:xfrm>
              <a:off x="1306" y="1756"/>
              <a:ext cx="1920" cy="1488"/>
            </a:xfrm>
            <a:prstGeom prst="rect">
              <a:avLst/>
            </a:prstGeom>
            <a:noFill/>
          </p:spPr>
        </p:pic>
      </p:grpSp>
      <p:sp>
        <p:nvSpPr>
          <p:cNvPr id="39953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850900"/>
            <a:ext cx="3136900" cy="533400"/>
          </a:xfrm>
        </p:spPr>
        <p:txBody>
          <a:bodyPr/>
          <a:lstStyle/>
          <a:p>
            <a:r>
              <a:rPr lang="en-US" dirty="0">
                <a:solidFill>
                  <a:srgbClr val="CC0066"/>
                </a:solidFill>
              </a:rPr>
              <a:t>Hybrid Nonets</a:t>
            </a:r>
          </a:p>
        </p:txBody>
      </p:sp>
      <p:grpSp>
        <p:nvGrpSpPr>
          <p:cNvPr id="39967" name="Group 31"/>
          <p:cNvGrpSpPr>
            <a:grpSpLocks/>
          </p:cNvGrpSpPr>
          <p:nvPr/>
        </p:nvGrpSpPr>
        <p:grpSpPr bwMode="auto">
          <a:xfrm>
            <a:off x="266700" y="3822700"/>
            <a:ext cx="3530600" cy="2541588"/>
            <a:chOff x="2056" y="2392"/>
            <a:chExt cx="2224" cy="1601"/>
          </a:xfrm>
        </p:grpSpPr>
        <p:sp>
          <p:nvSpPr>
            <p:cNvPr id="39964" name="Rectangle 28"/>
            <p:cNvSpPr>
              <a:spLocks noChangeArrowheads="1"/>
            </p:cNvSpPr>
            <p:nvPr/>
          </p:nvSpPr>
          <p:spPr bwMode="auto">
            <a:xfrm>
              <a:off x="2056" y="2392"/>
              <a:ext cx="2224" cy="160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954" name="Group 18"/>
            <p:cNvGrpSpPr>
              <a:grpSpLocks noChangeAspect="1"/>
            </p:cNvGrpSpPr>
            <p:nvPr/>
          </p:nvGrpSpPr>
          <p:grpSpPr bwMode="auto">
            <a:xfrm>
              <a:off x="2116" y="2864"/>
              <a:ext cx="2142" cy="1087"/>
              <a:chOff x="2372" y="2320"/>
              <a:chExt cx="3172" cy="1609"/>
            </a:xfrm>
          </p:grpSpPr>
          <p:graphicFrame>
            <p:nvGraphicFramePr>
              <p:cNvPr id="39955" name="Object 19"/>
              <p:cNvGraphicFramePr>
                <a:graphicFrameLocks noChangeAspect="1"/>
              </p:cNvGraphicFramePr>
              <p:nvPr/>
            </p:nvGraphicFramePr>
            <p:xfrm>
              <a:off x="3428" y="2560"/>
              <a:ext cx="1088" cy="472"/>
            </p:xfrm>
            <a:graphic>
              <a:graphicData uri="http://schemas.openxmlformats.org/presentationml/2006/ole">
                <p:oleObj spid="_x0000_s39955" name="Equation" r:id="rId5" imgW="1434960" imgH="622080" progId="Equation.3">
                  <p:embed/>
                </p:oleObj>
              </a:graphicData>
            </a:graphic>
          </p:graphicFrame>
          <p:graphicFrame>
            <p:nvGraphicFramePr>
              <p:cNvPr id="39956" name="Object 20"/>
              <p:cNvGraphicFramePr>
                <a:graphicFrameLocks noChangeAspect="1"/>
              </p:cNvGraphicFramePr>
              <p:nvPr/>
            </p:nvGraphicFramePr>
            <p:xfrm>
              <a:off x="2372" y="3455"/>
              <a:ext cx="1480" cy="474"/>
            </p:xfrm>
            <a:graphic>
              <a:graphicData uri="http://schemas.openxmlformats.org/presentationml/2006/ole">
                <p:oleObj spid="_x0000_s39956" name="Equation" r:id="rId6" imgW="1942920" imgH="622080" progId="Equation.3">
                  <p:embed/>
                </p:oleObj>
              </a:graphicData>
            </a:graphic>
          </p:graphicFrame>
          <p:graphicFrame>
            <p:nvGraphicFramePr>
              <p:cNvPr id="39957" name="Object 21"/>
              <p:cNvGraphicFramePr>
                <a:graphicFrameLocks noChangeAspect="1"/>
              </p:cNvGraphicFramePr>
              <p:nvPr/>
            </p:nvGraphicFramePr>
            <p:xfrm>
              <a:off x="3960" y="3455"/>
              <a:ext cx="1584" cy="473"/>
            </p:xfrm>
            <a:graphic>
              <a:graphicData uri="http://schemas.openxmlformats.org/presentationml/2006/ole">
                <p:oleObj spid="_x0000_s39957" name="Equation" r:id="rId7" imgW="2082600" imgH="622080" progId="Equation.3">
                  <p:embed/>
                </p:oleObj>
              </a:graphicData>
            </a:graphic>
          </p:graphicFrame>
          <p:graphicFrame>
            <p:nvGraphicFramePr>
              <p:cNvPr id="39958" name="Object 22"/>
              <p:cNvGraphicFramePr>
                <a:graphicFrameLocks noChangeAspect="1"/>
              </p:cNvGraphicFramePr>
              <p:nvPr/>
            </p:nvGraphicFramePr>
            <p:xfrm>
              <a:off x="4752" y="2655"/>
              <a:ext cx="248" cy="210"/>
            </p:xfrm>
            <a:graphic>
              <a:graphicData uri="http://schemas.openxmlformats.org/presentationml/2006/ole">
                <p:oleObj spid="_x0000_s39958" name="Equation" r:id="rId8" imgW="330120" imgH="279360" progId="Equation.3">
                  <p:embed/>
                </p:oleObj>
              </a:graphicData>
            </a:graphic>
          </p:graphicFrame>
          <p:graphicFrame>
            <p:nvGraphicFramePr>
              <p:cNvPr id="39959" name="Object 23"/>
              <p:cNvGraphicFramePr>
                <a:graphicFrameLocks noChangeAspect="1"/>
              </p:cNvGraphicFramePr>
              <p:nvPr/>
            </p:nvGraphicFramePr>
            <p:xfrm>
              <a:off x="2904" y="2671"/>
              <a:ext cx="253" cy="194"/>
            </p:xfrm>
            <a:graphic>
              <a:graphicData uri="http://schemas.openxmlformats.org/presentationml/2006/ole">
                <p:oleObj spid="_x0000_s39959" name="Equation" r:id="rId9" imgW="330120" imgH="253800" progId="Equation.3">
                  <p:embed/>
                </p:oleObj>
              </a:graphicData>
            </a:graphic>
          </p:graphicFrame>
          <p:graphicFrame>
            <p:nvGraphicFramePr>
              <p:cNvPr id="39960" name="Object 24"/>
              <p:cNvGraphicFramePr>
                <a:graphicFrameLocks noChangeAspect="1"/>
              </p:cNvGraphicFramePr>
              <p:nvPr/>
            </p:nvGraphicFramePr>
            <p:xfrm>
              <a:off x="4512" y="2320"/>
              <a:ext cx="213" cy="165"/>
            </p:xfrm>
            <a:graphic>
              <a:graphicData uri="http://schemas.openxmlformats.org/presentationml/2006/ole">
                <p:oleObj spid="_x0000_s39960" name="Equation" r:id="rId10" imgW="279360" imgH="215640" progId="Equation.3">
                  <p:embed/>
                </p:oleObj>
              </a:graphicData>
            </a:graphic>
          </p:graphicFrame>
          <p:graphicFrame>
            <p:nvGraphicFramePr>
              <p:cNvPr id="39961" name="Object 25"/>
              <p:cNvGraphicFramePr>
                <a:graphicFrameLocks noChangeAspect="1"/>
              </p:cNvGraphicFramePr>
              <p:nvPr/>
            </p:nvGraphicFramePr>
            <p:xfrm>
              <a:off x="3244" y="2320"/>
              <a:ext cx="253" cy="190"/>
            </p:xfrm>
            <a:graphic>
              <a:graphicData uri="http://schemas.openxmlformats.org/presentationml/2006/ole">
                <p:oleObj spid="_x0000_s39961" name="Equation" r:id="rId11" imgW="291960" imgH="253800" progId="Equation.3">
                  <p:embed/>
                </p:oleObj>
              </a:graphicData>
            </a:graphic>
          </p:graphicFrame>
          <p:graphicFrame>
            <p:nvGraphicFramePr>
              <p:cNvPr id="39962" name="Object 26"/>
              <p:cNvGraphicFramePr>
                <a:graphicFrameLocks noChangeAspect="1"/>
              </p:cNvGraphicFramePr>
              <p:nvPr/>
            </p:nvGraphicFramePr>
            <p:xfrm>
              <a:off x="4512" y="3144"/>
              <a:ext cx="230" cy="163"/>
            </p:xfrm>
            <a:graphic>
              <a:graphicData uri="http://schemas.openxmlformats.org/presentationml/2006/ole">
                <p:oleObj spid="_x0000_s39962" name="Equation" r:id="rId12" imgW="304560" imgH="215640" progId="Equation.3">
                  <p:embed/>
                </p:oleObj>
              </a:graphicData>
            </a:graphic>
          </p:graphicFrame>
          <p:graphicFrame>
            <p:nvGraphicFramePr>
              <p:cNvPr id="39963" name="Object 27"/>
              <p:cNvGraphicFramePr>
                <a:graphicFrameLocks noChangeAspect="1"/>
              </p:cNvGraphicFramePr>
              <p:nvPr/>
            </p:nvGraphicFramePr>
            <p:xfrm>
              <a:off x="3244" y="3113"/>
              <a:ext cx="242" cy="213"/>
            </p:xfrm>
            <a:graphic>
              <a:graphicData uri="http://schemas.openxmlformats.org/presentationml/2006/ole">
                <p:oleObj spid="_x0000_s39963" name="Equation" r:id="rId13" imgW="317160" imgH="279360" progId="Equation.3">
                  <p:embed/>
                </p:oleObj>
              </a:graphicData>
            </a:graphic>
          </p:graphicFrame>
        </p:grpSp>
        <p:sp>
          <p:nvSpPr>
            <p:cNvPr id="39966" name="Text Box 30"/>
            <p:cNvSpPr txBox="1">
              <a:spLocks noChangeArrowheads="1"/>
            </p:cNvSpPr>
            <p:nvPr/>
          </p:nvSpPr>
          <p:spPr bwMode="auto">
            <a:xfrm>
              <a:off x="2166" y="2420"/>
              <a:ext cx="197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200">
                  <a:solidFill>
                    <a:srgbClr val="0000FF"/>
                  </a:solidFill>
                </a:rPr>
                <a:t>Built on normal mesons</a:t>
              </a:r>
            </a:p>
          </p:txBody>
        </p:sp>
      </p:grpSp>
      <p:grpSp>
        <p:nvGrpSpPr>
          <p:cNvPr id="39970" name="Group 34"/>
          <p:cNvGrpSpPr>
            <a:grpSpLocks/>
          </p:cNvGrpSpPr>
          <p:nvPr/>
        </p:nvGrpSpPr>
        <p:grpSpPr bwMode="auto">
          <a:xfrm>
            <a:off x="622300" y="2578100"/>
            <a:ext cx="3454400" cy="2794000"/>
            <a:chOff x="392" y="1624"/>
            <a:chExt cx="2176" cy="1760"/>
          </a:xfrm>
        </p:grpSpPr>
        <p:sp>
          <p:nvSpPr>
            <p:cNvPr id="39968" name="Oval 32"/>
            <p:cNvSpPr>
              <a:spLocks noChangeArrowheads="1"/>
            </p:cNvSpPr>
            <p:nvPr/>
          </p:nvSpPr>
          <p:spPr bwMode="auto">
            <a:xfrm>
              <a:off x="392" y="3008"/>
              <a:ext cx="1760" cy="3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69" name="Line 33"/>
            <p:cNvSpPr>
              <a:spLocks noChangeShapeType="1"/>
            </p:cNvSpPr>
            <p:nvPr/>
          </p:nvSpPr>
          <p:spPr bwMode="auto">
            <a:xfrm flipH="1">
              <a:off x="1568" y="1624"/>
              <a:ext cx="1000" cy="13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3921125" y="5251450"/>
            <a:ext cx="2662238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C0066"/>
                </a:solidFill>
              </a:rPr>
              <a:t>Identify other</a:t>
            </a:r>
          </a:p>
          <a:p>
            <a:r>
              <a:rPr lang="en-US" sz="2200" dirty="0">
                <a:solidFill>
                  <a:srgbClr val="CC0066"/>
                </a:solidFill>
              </a:rPr>
              <a:t>states in nonet</a:t>
            </a:r>
          </a:p>
          <a:p>
            <a:r>
              <a:rPr lang="en-US" sz="2200" dirty="0">
                <a:solidFill>
                  <a:srgbClr val="CC0066"/>
                </a:solidFill>
              </a:rPr>
              <a:t>to establish hybrid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0" y="1481138"/>
            <a:ext cx="33528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Establish other Nonets:</a:t>
            </a:r>
          </a:p>
          <a:p>
            <a:r>
              <a:rPr lang="en-US" dirty="0"/>
              <a:t>        </a:t>
            </a:r>
            <a:r>
              <a:rPr lang="en-US" b="1" dirty="0">
                <a:solidFill>
                  <a:srgbClr val="CC0066"/>
                </a:solidFill>
              </a:rPr>
              <a:t>0</a:t>
            </a:r>
            <a:r>
              <a:rPr lang="en-US" b="1" baseline="30000" dirty="0">
                <a:solidFill>
                  <a:srgbClr val="CC0066"/>
                </a:solidFill>
              </a:rPr>
              <a:t>+-</a:t>
            </a:r>
            <a:r>
              <a:rPr lang="en-US" b="1" dirty="0">
                <a:solidFill>
                  <a:srgbClr val="CC0066"/>
                </a:solidFill>
              </a:rPr>
              <a:t>   </a:t>
            </a:r>
            <a:r>
              <a:rPr lang="en-US" b="1" dirty="0">
                <a:solidFill>
                  <a:srgbClr val="9966FF"/>
                </a:solidFill>
              </a:rPr>
              <a:t>1</a:t>
            </a:r>
            <a:r>
              <a:rPr lang="en-US" b="1" baseline="30000" dirty="0">
                <a:solidFill>
                  <a:srgbClr val="9966FF"/>
                </a:solidFill>
              </a:rPr>
              <a:t>-+</a:t>
            </a:r>
            <a:r>
              <a:rPr lang="en-US" b="1" dirty="0">
                <a:solidFill>
                  <a:srgbClr val="CC0066"/>
                </a:solidFill>
              </a:rPr>
              <a:t>   2</a:t>
            </a:r>
            <a:r>
              <a:rPr lang="en-US" b="1" baseline="30000" dirty="0">
                <a:solidFill>
                  <a:srgbClr val="CC0066"/>
                </a:solidFill>
              </a:rPr>
              <a:t>+-</a:t>
            </a:r>
            <a:r>
              <a:rPr lang="en-US" dirty="0"/>
              <a:t>   </a:t>
            </a:r>
          </a:p>
        </p:txBody>
      </p:sp>
      <p:sp>
        <p:nvSpPr>
          <p:cNvPr id="39975" name="Rectangle 39"/>
          <p:cNvSpPr>
            <a:spLocks noChangeArrowheads="1"/>
          </p:cNvSpPr>
          <p:nvPr/>
        </p:nvSpPr>
        <p:spPr bwMode="auto">
          <a:xfrm>
            <a:off x="5737225" y="11684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9966FF"/>
                </a:solidFill>
              </a:rPr>
              <a:t>1</a:t>
            </a:r>
            <a:r>
              <a:rPr lang="en-US" b="1" baseline="30000">
                <a:solidFill>
                  <a:srgbClr val="9966FF"/>
                </a:solidFill>
              </a:rPr>
              <a:t>-+</a:t>
            </a:r>
          </a:p>
        </p:txBody>
      </p:sp>
      <p:grpSp>
        <p:nvGrpSpPr>
          <p:cNvPr id="39978" name="Group 42"/>
          <p:cNvGrpSpPr>
            <a:grpSpLocks/>
          </p:cNvGrpSpPr>
          <p:nvPr/>
        </p:nvGrpSpPr>
        <p:grpSpPr bwMode="auto">
          <a:xfrm>
            <a:off x="241300" y="5702300"/>
            <a:ext cx="3467100" cy="673100"/>
            <a:chOff x="152" y="3592"/>
            <a:chExt cx="2184" cy="424"/>
          </a:xfrm>
        </p:grpSpPr>
        <p:sp>
          <p:nvSpPr>
            <p:cNvPr id="39976" name="Oval 40"/>
            <p:cNvSpPr>
              <a:spLocks noChangeArrowheads="1"/>
            </p:cNvSpPr>
            <p:nvPr/>
          </p:nvSpPr>
          <p:spPr bwMode="auto">
            <a:xfrm>
              <a:off x="1224" y="3592"/>
              <a:ext cx="1112" cy="40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77" name="Oval 41"/>
            <p:cNvSpPr>
              <a:spLocks noChangeArrowheads="1"/>
            </p:cNvSpPr>
            <p:nvPr/>
          </p:nvSpPr>
          <p:spPr bwMode="auto">
            <a:xfrm>
              <a:off x="152" y="3608"/>
              <a:ext cx="1112" cy="40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984" name="Group 48"/>
          <p:cNvGrpSpPr>
            <a:grpSpLocks/>
          </p:cNvGrpSpPr>
          <p:nvPr/>
        </p:nvGrpSpPr>
        <p:grpSpPr bwMode="auto">
          <a:xfrm>
            <a:off x="457200" y="2400300"/>
            <a:ext cx="2097088" cy="1066800"/>
            <a:chOff x="288" y="1512"/>
            <a:chExt cx="1321" cy="672"/>
          </a:xfrm>
        </p:grpSpPr>
        <p:sp>
          <p:nvSpPr>
            <p:cNvPr id="39980" name="Rectangle 44"/>
            <p:cNvSpPr>
              <a:spLocks noChangeArrowheads="1"/>
            </p:cNvSpPr>
            <p:nvPr/>
          </p:nvSpPr>
          <p:spPr bwMode="auto">
            <a:xfrm>
              <a:off x="296" y="2128"/>
              <a:ext cx="560" cy="5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81" name="Rectangle 45"/>
            <p:cNvSpPr>
              <a:spLocks noChangeArrowheads="1"/>
            </p:cNvSpPr>
            <p:nvPr/>
          </p:nvSpPr>
          <p:spPr bwMode="auto">
            <a:xfrm>
              <a:off x="288" y="1512"/>
              <a:ext cx="560" cy="5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82" name="Rectangle 46"/>
            <p:cNvSpPr>
              <a:spLocks noChangeArrowheads="1"/>
            </p:cNvSpPr>
            <p:nvPr/>
          </p:nvSpPr>
          <p:spPr bwMode="auto">
            <a:xfrm>
              <a:off x="288" y="1840"/>
              <a:ext cx="560" cy="5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83" name="Text Box 47"/>
            <p:cNvSpPr txBox="1">
              <a:spLocks noChangeArrowheads="1"/>
            </p:cNvSpPr>
            <p:nvPr/>
          </p:nvSpPr>
          <p:spPr bwMode="auto">
            <a:xfrm>
              <a:off x="934" y="1709"/>
              <a:ext cx="6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</a:rPr>
                <a:t>Levels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90AE-D5F0-E64B-83AB-9293676447FB}" type="slidenum">
              <a:rPr lang="en-US"/>
              <a:pPr/>
              <a:t>5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13025" y="333375"/>
            <a:ext cx="3722688" cy="552450"/>
          </a:xfrm>
        </p:spPr>
        <p:txBody>
          <a:bodyPr/>
          <a:lstStyle/>
          <a:p>
            <a:r>
              <a:rPr lang="en-US"/>
              <a:t>Confinement</a:t>
            </a:r>
          </a:p>
        </p:txBody>
      </p:sp>
      <p:grpSp>
        <p:nvGrpSpPr>
          <p:cNvPr id="8195" name="Group 3"/>
          <p:cNvGrpSpPr>
            <a:grpSpLocks noChangeAspect="1"/>
          </p:cNvGrpSpPr>
          <p:nvPr/>
        </p:nvGrpSpPr>
        <p:grpSpPr bwMode="auto">
          <a:xfrm>
            <a:off x="357188" y="990600"/>
            <a:ext cx="8528050" cy="2005013"/>
            <a:chOff x="0" y="720"/>
            <a:chExt cx="5642" cy="1326"/>
          </a:xfrm>
        </p:grpSpPr>
        <p:pic>
          <p:nvPicPr>
            <p:cNvPr id="8196" name="Picture 4" descr="bigba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4157" cy="1326"/>
            </a:xfrm>
            <a:prstGeom prst="rect">
              <a:avLst/>
            </a:prstGeom>
            <a:noFill/>
          </p:spPr>
        </p:pic>
        <p:pic>
          <p:nvPicPr>
            <p:cNvPr id="8197" name="Picture 5" descr="lrplite_03_00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8" y="720"/>
              <a:ext cx="1514" cy="1325"/>
            </a:xfrm>
            <a:prstGeom prst="rect">
              <a:avLst/>
            </a:prstGeom>
            <a:noFill/>
          </p:spPr>
        </p:pic>
      </p:grp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743200" y="2133600"/>
            <a:ext cx="795338" cy="1241425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57200" y="3429000"/>
            <a:ext cx="80946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From about 10</a:t>
            </a:r>
            <a:r>
              <a:rPr lang="en-US" baseline="30000">
                <a:solidFill>
                  <a:srgbClr val="0000CC"/>
                </a:solidFill>
              </a:rPr>
              <a:t>-6</a:t>
            </a:r>
            <a:r>
              <a:rPr lang="en-US">
                <a:solidFill>
                  <a:srgbClr val="0000CC"/>
                </a:solidFill>
              </a:rPr>
              <a:t> s on, the quark and anti quarks became </a:t>
            </a:r>
          </a:p>
          <a:p>
            <a:r>
              <a:rPr lang="en-US">
                <a:solidFill>
                  <a:srgbClr val="0000CC"/>
                </a:solidFill>
              </a:rPr>
              <a:t>confined inside of Hadronic matter. At the age of 1s, </a:t>
            </a:r>
          </a:p>
          <a:p>
            <a:r>
              <a:rPr lang="en-US">
                <a:solidFill>
                  <a:srgbClr val="0000CC"/>
                </a:solidFill>
              </a:rPr>
              <a:t>only protons and neutrons remained.</a:t>
            </a:r>
          </a:p>
        </p:txBody>
      </p:sp>
      <p:grpSp>
        <p:nvGrpSpPr>
          <p:cNvPr id="8200" name="Group 8"/>
          <p:cNvGrpSpPr>
            <a:grpSpLocks noChangeAspect="1"/>
          </p:cNvGrpSpPr>
          <p:nvPr/>
        </p:nvGrpSpPr>
        <p:grpSpPr bwMode="auto">
          <a:xfrm>
            <a:off x="7468467" y="4211574"/>
            <a:ext cx="1490663" cy="1376363"/>
            <a:chOff x="480" y="864"/>
            <a:chExt cx="1248" cy="1152"/>
          </a:xfrm>
        </p:grpSpPr>
        <p:sp>
          <p:nvSpPr>
            <p:cNvPr id="8201" name="Oval 9"/>
            <p:cNvSpPr>
              <a:spLocks noChangeAspect="1" noChangeArrowheads="1"/>
            </p:cNvSpPr>
            <p:nvPr/>
          </p:nvSpPr>
          <p:spPr bwMode="auto">
            <a:xfrm>
              <a:off x="480" y="864"/>
              <a:ext cx="1248" cy="1152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202" name="Oval 10"/>
            <p:cNvSpPr>
              <a:spLocks noChangeAspect="1" noChangeArrowheads="1"/>
            </p:cNvSpPr>
            <p:nvPr/>
          </p:nvSpPr>
          <p:spPr bwMode="auto">
            <a:xfrm>
              <a:off x="624" y="1488"/>
              <a:ext cx="240" cy="24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3" name="Oval 11"/>
            <p:cNvSpPr>
              <a:spLocks noChangeAspect="1" noChangeArrowheads="1"/>
            </p:cNvSpPr>
            <p:nvPr/>
          </p:nvSpPr>
          <p:spPr bwMode="auto">
            <a:xfrm>
              <a:off x="1296" y="1536"/>
              <a:ext cx="240" cy="24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4" name="Oval 12"/>
            <p:cNvSpPr>
              <a:spLocks noChangeAspect="1" noChangeArrowheads="1"/>
            </p:cNvSpPr>
            <p:nvPr/>
          </p:nvSpPr>
          <p:spPr bwMode="auto">
            <a:xfrm>
              <a:off x="768" y="1008"/>
              <a:ext cx="240" cy="2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10" name="Group 18"/>
          <p:cNvGrpSpPr>
            <a:grpSpLocks noChangeAspect="1"/>
          </p:cNvGrpSpPr>
          <p:nvPr/>
        </p:nvGrpSpPr>
        <p:grpSpPr bwMode="auto">
          <a:xfrm>
            <a:off x="457200" y="4876800"/>
            <a:ext cx="914400" cy="857250"/>
            <a:chOff x="1536" y="3072"/>
            <a:chExt cx="768" cy="720"/>
          </a:xfrm>
        </p:grpSpPr>
        <p:sp>
          <p:nvSpPr>
            <p:cNvPr id="8207" name="Oval 15"/>
            <p:cNvSpPr>
              <a:spLocks noChangeAspect="1" noChangeArrowheads="1"/>
            </p:cNvSpPr>
            <p:nvPr/>
          </p:nvSpPr>
          <p:spPr bwMode="auto">
            <a:xfrm>
              <a:off x="1536" y="3072"/>
              <a:ext cx="768" cy="720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8" name="Oval 16"/>
            <p:cNvSpPr>
              <a:spLocks noChangeAspect="1" noChangeArrowheads="1"/>
            </p:cNvSpPr>
            <p:nvPr/>
          </p:nvSpPr>
          <p:spPr bwMode="auto">
            <a:xfrm>
              <a:off x="1728" y="3504"/>
              <a:ext cx="240" cy="24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9" name="Oval 17"/>
            <p:cNvSpPr>
              <a:spLocks noChangeAspect="1" noChangeArrowheads="1"/>
            </p:cNvSpPr>
            <p:nvPr/>
          </p:nvSpPr>
          <p:spPr bwMode="auto">
            <a:xfrm>
              <a:off x="1920" y="3120"/>
              <a:ext cx="240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599404" y="5494703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Baryons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65125" y="5761038"/>
            <a:ext cx="1236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Mesons</a:t>
            </a:r>
          </a:p>
        </p:txBody>
      </p: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648200"/>
            <a:ext cx="136207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4022725" y="4999038"/>
            <a:ext cx="316459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D60093"/>
                </a:solidFill>
              </a:rPr>
              <a:t>The gluons produce</a:t>
            </a:r>
          </a:p>
          <a:p>
            <a:r>
              <a:rPr lang="en-US" dirty="0">
                <a:solidFill>
                  <a:srgbClr val="D60093"/>
                </a:solidFill>
              </a:rPr>
              <a:t>the 16ton force that</a:t>
            </a:r>
            <a:endParaRPr lang="en-US" dirty="0" smtClean="0">
              <a:solidFill>
                <a:srgbClr val="D60093"/>
              </a:solidFill>
            </a:endParaRPr>
          </a:p>
          <a:p>
            <a:r>
              <a:rPr lang="en-US" dirty="0" smtClean="0">
                <a:solidFill>
                  <a:srgbClr val="D60093"/>
                </a:solidFill>
              </a:rPr>
              <a:t>binds </a:t>
            </a:r>
            <a:r>
              <a:rPr lang="en-US" dirty="0">
                <a:solidFill>
                  <a:srgbClr val="D60093"/>
                </a:solidFill>
              </a:rPr>
              <a:t>the</a:t>
            </a:r>
            <a:r>
              <a:rPr lang="en-US" dirty="0" smtClean="0">
                <a:solidFill>
                  <a:srgbClr val="D60093"/>
                </a:solidFill>
              </a:rPr>
              <a:t> quarks.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E8AE-BF74-584F-AB47-427FE1286D2B}" type="slidenum">
              <a:rPr lang="en-US"/>
              <a:pPr/>
              <a:t>50</a:t>
            </a:fld>
            <a:endParaRPr lang="en-US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0263" y="785813"/>
            <a:ext cx="3556000" cy="2479675"/>
          </a:xfrm>
          <a:prstGeom prst="rect">
            <a:avLst/>
          </a:prstGeom>
          <a:noFill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782638"/>
            <a:ext cx="3173412" cy="2593975"/>
          </a:xfrm>
          <a:prstGeom prst="rect">
            <a:avLst/>
          </a:prstGeom>
          <a:noFill/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15950" y="3614738"/>
            <a:ext cx="75946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Beams of photons may be a more natural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way to create hybrid mesons.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Simple QN counting leads to the exotic mesons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 There is almost no data for photon beams at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9GeV energies. GlueX will increase data  by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8000"/>
                </a:solidFill>
              </a:rPr>
              <a:t>3-4 orders of magnitude.</a:t>
            </a:r>
          </a:p>
          <a:p>
            <a:pPr algn="ctr" eaLnBrk="0" hangingPunct="0">
              <a:lnSpc>
                <a:spcPct val="90000"/>
              </a:lnSpc>
              <a:buClr>
                <a:srgbClr val="F7F110"/>
              </a:buClr>
              <a:buSzPct val="100000"/>
              <a:buFont typeface="Comic Sans M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8000"/>
              </a:solidFill>
            </a:endParaRPr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173663" cy="844550"/>
          </a:xfrm>
        </p:spPr>
        <p:txBody>
          <a:bodyPr/>
          <a:lstStyle/>
          <a:p>
            <a:r>
              <a:rPr lang="en-US"/>
              <a:t>How to Produce Hybrids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1CED3-9AAA-6741-9B7D-4487AB10BC42}" type="slidenum">
              <a:rPr lang="en-US"/>
              <a:pPr/>
              <a:t>51</a:t>
            </a:fld>
            <a:endParaRPr lang="en-US"/>
          </a:p>
        </p:txBody>
      </p:sp>
      <p:pic>
        <p:nvPicPr>
          <p:cNvPr id="40962" name="Picture 2" descr="6_GeV_Racetr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3013" y="1300163"/>
            <a:ext cx="6096000" cy="4691062"/>
          </a:xfrm>
          <a:prstGeom prst="rect">
            <a:avLst/>
          </a:prstGeom>
          <a:noFill/>
        </p:spPr>
      </p:pic>
      <p:sp>
        <p:nvSpPr>
          <p:cNvPr id="40963" name="AutoShape 3"/>
          <p:cNvSpPr>
            <a:spLocks noChangeArrowheads="1"/>
          </p:cNvSpPr>
          <p:nvPr/>
        </p:nvSpPr>
        <p:spPr bwMode="auto">
          <a:xfrm rot="5400000">
            <a:off x="4475163" y="2787650"/>
            <a:ext cx="533400" cy="346075"/>
          </a:xfrm>
          <a:prstGeom prst="parallelogram">
            <a:avLst>
              <a:gd name="adj" fmla="val 52746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64" name="Picture 4" descr="12_GeV_mods_HallD-beamline_over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863600"/>
            <a:ext cx="879475" cy="1338263"/>
          </a:xfrm>
          <a:prstGeom prst="rect">
            <a:avLst/>
          </a:prstGeom>
          <a:noFill/>
        </p:spPr>
      </p:pic>
      <p:grpSp>
        <p:nvGrpSpPr>
          <p:cNvPr id="40965" name="Group 5"/>
          <p:cNvGrpSpPr>
            <a:grpSpLocks/>
          </p:cNvGrpSpPr>
          <p:nvPr/>
        </p:nvGrpSpPr>
        <p:grpSpPr bwMode="auto">
          <a:xfrm>
            <a:off x="5475288" y="128588"/>
            <a:ext cx="1363662" cy="962025"/>
            <a:chOff x="3792" y="74"/>
            <a:chExt cx="945" cy="606"/>
          </a:xfrm>
        </p:grpSpPr>
        <p:pic>
          <p:nvPicPr>
            <p:cNvPr id="40966" name="Picture 6" descr="12_GeV_mods_Hall-D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92" y="74"/>
              <a:ext cx="945" cy="606"/>
            </a:xfrm>
            <a:prstGeom prst="rect">
              <a:avLst/>
            </a:prstGeom>
            <a:noFill/>
          </p:spPr>
        </p:pic>
        <p:sp>
          <p:nvSpPr>
            <p:cNvPr id="40967" name="AutoShape 7"/>
            <p:cNvSpPr>
              <a:spLocks noChangeArrowheads="1"/>
            </p:cNvSpPr>
            <p:nvPr/>
          </p:nvSpPr>
          <p:spPr bwMode="auto">
            <a:xfrm rot="5400000" flipV="1">
              <a:off x="4084" y="324"/>
              <a:ext cx="192" cy="240"/>
            </a:xfrm>
            <a:prstGeom prst="parallelogram">
              <a:avLst>
                <a:gd name="adj" fmla="val 59023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0968" name="Freeform 8"/>
          <p:cNvSpPr>
            <a:spLocks/>
          </p:cNvSpPr>
          <p:nvPr/>
        </p:nvSpPr>
        <p:spPr bwMode="auto">
          <a:xfrm>
            <a:off x="5864225" y="573088"/>
            <a:ext cx="438150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14" y="108"/>
              </a:cxn>
              <a:cxn ang="0">
                <a:pos x="28" y="122"/>
              </a:cxn>
              <a:cxn ang="0">
                <a:pos x="44" y="128"/>
              </a:cxn>
              <a:cxn ang="0">
                <a:pos x="53" y="107"/>
              </a:cxn>
              <a:cxn ang="0">
                <a:pos x="72" y="99"/>
              </a:cxn>
              <a:cxn ang="0">
                <a:pos x="88" y="106"/>
              </a:cxn>
              <a:cxn ang="0">
                <a:pos x="94" y="88"/>
              </a:cxn>
              <a:cxn ang="0">
                <a:pos x="96" y="82"/>
              </a:cxn>
              <a:cxn ang="0">
                <a:pos x="112" y="84"/>
              </a:cxn>
              <a:cxn ang="0">
                <a:pos x="128" y="88"/>
              </a:cxn>
              <a:cxn ang="0">
                <a:pos x="146" y="60"/>
              </a:cxn>
              <a:cxn ang="0">
                <a:pos x="152" y="62"/>
              </a:cxn>
              <a:cxn ang="0">
                <a:pos x="158" y="66"/>
              </a:cxn>
              <a:cxn ang="0">
                <a:pos x="170" y="70"/>
              </a:cxn>
              <a:cxn ang="0">
                <a:pos x="192" y="38"/>
              </a:cxn>
              <a:cxn ang="0">
                <a:pos x="214" y="54"/>
              </a:cxn>
              <a:cxn ang="0">
                <a:pos x="236" y="24"/>
              </a:cxn>
              <a:cxn ang="0">
                <a:pos x="254" y="34"/>
              </a:cxn>
              <a:cxn ang="0">
                <a:pos x="266" y="38"/>
              </a:cxn>
              <a:cxn ang="0">
                <a:pos x="286" y="10"/>
              </a:cxn>
              <a:cxn ang="0">
                <a:pos x="304" y="0"/>
              </a:cxn>
            </a:cxnLst>
            <a:rect l="0" t="0" r="r" b="b"/>
            <a:pathLst>
              <a:path w="304" h="130">
                <a:moveTo>
                  <a:pt x="0" y="130"/>
                </a:moveTo>
                <a:cubicBezTo>
                  <a:pt x="16" y="119"/>
                  <a:pt x="11" y="127"/>
                  <a:pt x="14" y="108"/>
                </a:cubicBezTo>
                <a:cubicBezTo>
                  <a:pt x="25" y="112"/>
                  <a:pt x="19" y="108"/>
                  <a:pt x="28" y="122"/>
                </a:cubicBezTo>
                <a:cubicBezTo>
                  <a:pt x="29" y="124"/>
                  <a:pt x="44" y="128"/>
                  <a:pt x="44" y="128"/>
                </a:cubicBezTo>
                <a:cubicBezTo>
                  <a:pt x="53" y="119"/>
                  <a:pt x="40" y="111"/>
                  <a:pt x="53" y="107"/>
                </a:cubicBezTo>
                <a:cubicBezTo>
                  <a:pt x="64" y="92"/>
                  <a:pt x="61" y="88"/>
                  <a:pt x="72" y="99"/>
                </a:cubicBezTo>
                <a:cubicBezTo>
                  <a:pt x="73" y="103"/>
                  <a:pt x="82" y="116"/>
                  <a:pt x="88" y="106"/>
                </a:cubicBezTo>
                <a:cubicBezTo>
                  <a:pt x="88" y="106"/>
                  <a:pt x="93" y="91"/>
                  <a:pt x="94" y="88"/>
                </a:cubicBezTo>
                <a:cubicBezTo>
                  <a:pt x="95" y="86"/>
                  <a:pt x="96" y="82"/>
                  <a:pt x="96" y="82"/>
                </a:cubicBezTo>
                <a:cubicBezTo>
                  <a:pt x="101" y="83"/>
                  <a:pt x="107" y="83"/>
                  <a:pt x="112" y="84"/>
                </a:cubicBezTo>
                <a:cubicBezTo>
                  <a:pt x="117" y="85"/>
                  <a:pt x="128" y="88"/>
                  <a:pt x="128" y="88"/>
                </a:cubicBezTo>
                <a:cubicBezTo>
                  <a:pt x="141" y="85"/>
                  <a:pt x="139" y="71"/>
                  <a:pt x="146" y="60"/>
                </a:cubicBezTo>
                <a:cubicBezTo>
                  <a:pt x="148" y="61"/>
                  <a:pt x="150" y="61"/>
                  <a:pt x="152" y="62"/>
                </a:cubicBezTo>
                <a:cubicBezTo>
                  <a:pt x="154" y="63"/>
                  <a:pt x="156" y="65"/>
                  <a:pt x="158" y="66"/>
                </a:cubicBezTo>
                <a:cubicBezTo>
                  <a:pt x="162" y="68"/>
                  <a:pt x="170" y="70"/>
                  <a:pt x="170" y="70"/>
                </a:cubicBezTo>
                <a:cubicBezTo>
                  <a:pt x="177" y="60"/>
                  <a:pt x="180" y="42"/>
                  <a:pt x="192" y="38"/>
                </a:cubicBezTo>
                <a:cubicBezTo>
                  <a:pt x="201" y="44"/>
                  <a:pt x="204" y="51"/>
                  <a:pt x="214" y="54"/>
                </a:cubicBezTo>
                <a:cubicBezTo>
                  <a:pt x="227" y="50"/>
                  <a:pt x="232" y="36"/>
                  <a:pt x="236" y="24"/>
                </a:cubicBezTo>
                <a:cubicBezTo>
                  <a:pt x="242" y="26"/>
                  <a:pt x="249" y="32"/>
                  <a:pt x="254" y="34"/>
                </a:cubicBezTo>
                <a:cubicBezTo>
                  <a:pt x="258" y="35"/>
                  <a:pt x="266" y="38"/>
                  <a:pt x="266" y="38"/>
                </a:cubicBezTo>
                <a:cubicBezTo>
                  <a:pt x="276" y="20"/>
                  <a:pt x="280" y="19"/>
                  <a:pt x="286" y="10"/>
                </a:cubicBezTo>
                <a:cubicBezTo>
                  <a:pt x="286" y="8"/>
                  <a:pt x="300" y="2"/>
                  <a:pt x="304" y="0"/>
                </a:cubicBezTo>
              </a:path>
            </a:pathLst>
          </a:custGeom>
          <a:noFill/>
          <a:ln w="19050" cap="flat" cmpd="sng">
            <a:solidFill>
              <a:srgbClr val="FFB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156200" cy="558800"/>
          </a:xfrm>
        </p:spPr>
        <p:txBody>
          <a:bodyPr/>
          <a:lstStyle/>
          <a:p>
            <a:r>
              <a:rPr lang="en-US"/>
              <a:t>Jefferson Lab Upgrade</a:t>
            </a:r>
          </a:p>
        </p:txBody>
      </p:sp>
      <p:pic>
        <p:nvPicPr>
          <p:cNvPr id="40971" name="Picture 11" descr="jlabs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0275" y="4552950"/>
            <a:ext cx="2965450" cy="214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2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E3F8-A28D-7F42-B480-90EBAB4D99ED}" type="slidenum">
              <a:rPr lang="en-US"/>
              <a:pPr/>
              <a:t>52</a:t>
            </a:fld>
            <a:endParaRPr lang="en-US"/>
          </a:p>
        </p:txBody>
      </p:sp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1243013" y="128588"/>
            <a:ext cx="7416800" cy="5862637"/>
            <a:chOff x="783" y="81"/>
            <a:chExt cx="4672" cy="3693"/>
          </a:xfrm>
        </p:grpSpPr>
        <p:grpSp>
          <p:nvGrpSpPr>
            <p:cNvPr id="41987" name="Group 3"/>
            <p:cNvGrpSpPr>
              <a:grpSpLocks/>
            </p:cNvGrpSpPr>
            <p:nvPr/>
          </p:nvGrpSpPr>
          <p:grpSpPr bwMode="auto">
            <a:xfrm>
              <a:off x="783" y="819"/>
              <a:ext cx="3840" cy="2955"/>
              <a:chOff x="864" y="820"/>
              <a:chExt cx="4224" cy="2955"/>
            </a:xfrm>
          </p:grpSpPr>
          <p:pic>
            <p:nvPicPr>
              <p:cNvPr id="41988" name="Picture 4" descr="6_GeV_Racetrack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820"/>
                <a:ext cx="4224" cy="2955"/>
              </a:xfrm>
              <a:prstGeom prst="rect">
                <a:avLst/>
              </a:prstGeom>
              <a:noFill/>
            </p:spPr>
          </p:pic>
          <p:sp>
            <p:nvSpPr>
              <p:cNvPr id="41989" name="AutoShape 5"/>
              <p:cNvSpPr>
                <a:spLocks noChangeArrowheads="1"/>
              </p:cNvSpPr>
              <p:nvPr/>
            </p:nvSpPr>
            <p:spPr bwMode="auto">
              <a:xfrm rot="5400000">
                <a:off x="3120" y="1746"/>
                <a:ext cx="336" cy="240"/>
              </a:xfrm>
              <a:prstGeom prst="parallelogram">
                <a:avLst>
                  <a:gd name="adj" fmla="val 47911"/>
                </a:avLst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41990" name="Picture 6" descr="12_GeV_mods_Arc-10_overl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1776"/>
              <a:ext cx="1940" cy="1182"/>
            </a:xfrm>
            <a:prstGeom prst="rect">
              <a:avLst/>
            </a:prstGeom>
            <a:noFill/>
          </p:spPr>
        </p:pic>
        <p:pic>
          <p:nvPicPr>
            <p:cNvPr id="41991" name="Picture 7" descr="12_GeV_mods_HallD-beamline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13" y="544"/>
              <a:ext cx="554" cy="843"/>
            </a:xfrm>
            <a:prstGeom prst="rect">
              <a:avLst/>
            </a:prstGeom>
            <a:noFill/>
          </p:spPr>
        </p:pic>
        <p:pic>
          <p:nvPicPr>
            <p:cNvPr id="41992" name="Picture 8" descr="12_GeV_mods_N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38" y="816"/>
              <a:ext cx="786" cy="774"/>
            </a:xfrm>
            <a:prstGeom prst="rect">
              <a:avLst/>
            </a:prstGeom>
            <a:noFill/>
          </p:spPr>
        </p:pic>
        <p:pic>
          <p:nvPicPr>
            <p:cNvPr id="41993" name="Picture 9" descr="12_GeV_mods_SL-cryomodules_overla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37" y="2079"/>
              <a:ext cx="1068" cy="859"/>
            </a:xfrm>
            <a:prstGeom prst="rect">
              <a:avLst/>
            </a:prstGeom>
            <a:noFill/>
          </p:spPr>
        </p:pic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2864" y="1437"/>
              <a:ext cx="574" cy="534"/>
              <a:chOff x="3146" y="1440"/>
              <a:chExt cx="632" cy="534"/>
            </a:xfrm>
          </p:grpSpPr>
          <p:sp>
            <p:nvSpPr>
              <p:cNvPr id="41995" name="Text Box 11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5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600" b="1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charset="0"/>
                  </a:rPr>
                  <a:t>CHL-2</a:t>
                </a:r>
              </a:p>
            </p:txBody>
          </p:sp>
          <p:grpSp>
            <p:nvGrpSpPr>
              <p:cNvPr id="41996" name="Group 12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41997" name="Picture 13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998" name="Picture 14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41999" name="Group 15"/>
            <p:cNvGrpSpPr>
              <a:grpSpLocks/>
            </p:cNvGrpSpPr>
            <p:nvPr/>
          </p:nvGrpSpPr>
          <p:grpSpPr bwMode="auto">
            <a:xfrm>
              <a:off x="3449" y="81"/>
              <a:ext cx="859" cy="606"/>
              <a:chOff x="3792" y="74"/>
              <a:chExt cx="945" cy="606"/>
            </a:xfrm>
          </p:grpSpPr>
          <p:pic>
            <p:nvPicPr>
              <p:cNvPr id="42000" name="Picture 16" descr="12_GeV_mods_Hall-D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792" y="74"/>
                <a:ext cx="945" cy="606"/>
              </a:xfrm>
              <a:prstGeom prst="rect">
                <a:avLst/>
              </a:prstGeom>
              <a:noFill/>
            </p:spPr>
          </p:pic>
          <p:sp>
            <p:nvSpPr>
              <p:cNvPr id="42001" name="AutoShape 17"/>
              <p:cNvSpPr>
                <a:spLocks noChangeArrowheads="1"/>
              </p:cNvSpPr>
              <p:nvPr/>
            </p:nvSpPr>
            <p:spPr bwMode="auto">
              <a:xfrm rot="5400000" flipV="1">
                <a:off x="4084" y="324"/>
                <a:ext cx="192" cy="240"/>
              </a:xfrm>
              <a:prstGeom prst="parallelogram">
                <a:avLst>
                  <a:gd name="adj" fmla="val 59023"/>
                </a:avLst>
              </a:prstGeom>
              <a:solidFill>
                <a:schemeClr val="bg1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2002" name="Freeform 18"/>
            <p:cNvSpPr>
              <a:spLocks/>
            </p:cNvSpPr>
            <p:nvPr/>
          </p:nvSpPr>
          <p:spPr bwMode="auto">
            <a:xfrm>
              <a:off x="3694" y="361"/>
              <a:ext cx="276" cy="130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4" y="108"/>
                </a:cxn>
                <a:cxn ang="0">
                  <a:pos x="28" y="122"/>
                </a:cxn>
                <a:cxn ang="0">
                  <a:pos x="44" y="128"/>
                </a:cxn>
                <a:cxn ang="0">
                  <a:pos x="53" y="107"/>
                </a:cxn>
                <a:cxn ang="0">
                  <a:pos x="72" y="99"/>
                </a:cxn>
                <a:cxn ang="0">
                  <a:pos x="88" y="106"/>
                </a:cxn>
                <a:cxn ang="0">
                  <a:pos x="94" y="88"/>
                </a:cxn>
                <a:cxn ang="0">
                  <a:pos x="96" y="82"/>
                </a:cxn>
                <a:cxn ang="0">
                  <a:pos x="112" y="84"/>
                </a:cxn>
                <a:cxn ang="0">
                  <a:pos x="128" y="88"/>
                </a:cxn>
                <a:cxn ang="0">
                  <a:pos x="146" y="60"/>
                </a:cxn>
                <a:cxn ang="0">
                  <a:pos x="152" y="62"/>
                </a:cxn>
                <a:cxn ang="0">
                  <a:pos x="158" y="66"/>
                </a:cxn>
                <a:cxn ang="0">
                  <a:pos x="170" y="70"/>
                </a:cxn>
                <a:cxn ang="0">
                  <a:pos x="192" y="38"/>
                </a:cxn>
                <a:cxn ang="0">
                  <a:pos x="214" y="54"/>
                </a:cxn>
                <a:cxn ang="0">
                  <a:pos x="236" y="24"/>
                </a:cxn>
                <a:cxn ang="0">
                  <a:pos x="254" y="34"/>
                </a:cxn>
                <a:cxn ang="0">
                  <a:pos x="266" y="38"/>
                </a:cxn>
                <a:cxn ang="0">
                  <a:pos x="286" y="10"/>
                </a:cxn>
                <a:cxn ang="0">
                  <a:pos x="304" y="0"/>
                </a:cxn>
              </a:cxnLst>
              <a:rect l="0" t="0" r="r" b="b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42003" name="Group 19"/>
            <p:cNvGrpSpPr>
              <a:grpSpLocks/>
            </p:cNvGrpSpPr>
            <p:nvPr/>
          </p:nvGrpSpPr>
          <p:grpSpPr bwMode="auto">
            <a:xfrm>
              <a:off x="4145" y="528"/>
              <a:ext cx="1310" cy="732"/>
              <a:chOff x="4560" y="528"/>
              <a:chExt cx="1440" cy="732"/>
            </a:xfrm>
          </p:grpSpPr>
          <p:sp>
            <p:nvSpPr>
              <p:cNvPr id="42004" name="Text Box 20"/>
              <p:cNvSpPr txBox="1">
                <a:spLocks noChangeArrowheads="1"/>
              </p:cNvSpPr>
              <p:nvPr/>
            </p:nvSpPr>
            <p:spPr bwMode="auto">
              <a:xfrm>
                <a:off x="4704" y="528"/>
                <a:ext cx="1296" cy="5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800" b="1" i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charset="0"/>
                  </a:rPr>
                  <a:t>Upgrade magnets and power supplies</a:t>
                </a:r>
              </a:p>
            </p:txBody>
          </p:sp>
          <p:pic>
            <p:nvPicPr>
              <p:cNvPr id="42005" name="Picture 21" descr="12_GeV_mods_arrow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007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003800" cy="508000"/>
          </a:xfrm>
        </p:spPr>
        <p:txBody>
          <a:bodyPr/>
          <a:lstStyle/>
          <a:p>
            <a:r>
              <a:rPr lang="en-US"/>
              <a:t>Jefferson Lab Upgrade</a:t>
            </a:r>
          </a:p>
        </p:txBody>
      </p:sp>
      <p:pic>
        <p:nvPicPr>
          <p:cNvPr id="42008" name="Picture 24" descr="jlabsit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0275" y="4552950"/>
            <a:ext cx="2965450" cy="2146300"/>
          </a:xfrm>
          <a:prstGeom prst="rect">
            <a:avLst/>
          </a:prstGeom>
          <a:noFill/>
        </p:spPr>
      </p:pic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196850" y="604838"/>
            <a:ext cx="398621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6666FF"/>
                </a:solidFill>
              </a:rPr>
              <a:t>320M$ DOE finished in 2014</a:t>
            </a:r>
          </a:p>
          <a:p>
            <a:r>
              <a:rPr lang="en-US" sz="2200">
                <a:solidFill>
                  <a:srgbClr val="6666FF"/>
                </a:solidFill>
              </a:rPr>
              <a:t>       (I started in 1997)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Hall-D Complex at Jefferson Lab</a:t>
            </a:r>
            <a:endParaRPr lang="en-US" dirty="0"/>
          </a:p>
        </p:txBody>
      </p:sp>
      <p:pic>
        <p:nvPicPr>
          <p:cNvPr id="7" name="Picture 10" descr="Hall_D_Const_Phase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4069" y="770758"/>
            <a:ext cx="8316884" cy="2148840"/>
          </a:xfrm>
        </p:spPr>
      </p:pic>
      <p:pic>
        <p:nvPicPr>
          <p:cNvPr id="8" name="Picture 3" descr="Hall_D_Rendering_07-04-1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4131561"/>
            <a:ext cx="4648200" cy="2726439"/>
          </a:xfrm>
          <a:noFill/>
          <a:ln/>
        </p:spPr>
      </p:pic>
      <p:sp>
        <p:nvSpPr>
          <p:cNvPr id="10" name="Right Brace 9"/>
          <p:cNvSpPr/>
          <p:nvPr/>
        </p:nvSpPr>
        <p:spPr>
          <a:xfrm rot="5400000">
            <a:off x="5185982" y="1582135"/>
            <a:ext cx="228600" cy="3048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56215" y="3301999"/>
            <a:ext cx="996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~100 meters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344" y="2003972"/>
            <a:ext cx="1091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electron beam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2897" y="2314904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6841" y="3339847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Construction has recently begun and will be completed Fall 2011. (Buildings only, detectors will follow)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98" y="4654305"/>
            <a:ext cx="2611149" cy="1852268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83AE4-043C-884E-81CC-B4749C8DB29D}" type="slidenum">
              <a:rPr lang="en-US"/>
              <a:pPr/>
              <a:t>54</a:t>
            </a:fld>
            <a:endParaRPr 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/>
          <a:srcRect t="10722" b="10736"/>
          <a:stretch>
            <a:fillRect/>
          </a:stretch>
        </p:blipFill>
        <p:spPr bwMode="auto">
          <a:xfrm>
            <a:off x="246747" y="763929"/>
            <a:ext cx="8633192" cy="487010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66322" cy="6397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Hall D: February 2010</a:t>
            </a:r>
            <a:endParaRPr lang="en-US" sz="3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0" y="792162"/>
            <a:ext cx="9042400" cy="5761038"/>
          </a:xfrm>
          <a:prstGeom prst="roundRect">
            <a:avLst>
              <a:gd name="adj" fmla="val 677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41300">
              <a:schemeClr val="bg1">
                <a:lumMod val="85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14533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 l="6123" t="19358" r="10864" b="20199"/>
          <a:stretch>
            <a:fillRect/>
          </a:stretch>
        </p:blipFill>
        <p:spPr bwMode="auto">
          <a:xfrm>
            <a:off x="0" y="1066800"/>
            <a:ext cx="4588162" cy="25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detect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29000" y="2493896"/>
            <a:ext cx="5437619" cy="383070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7353300" y="4229100"/>
            <a:ext cx="14478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77995" y="2667000"/>
            <a:ext cx="81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Arial"/>
                <a:cs typeface="Arial"/>
              </a:rPr>
              <a:t>TOF</a:t>
            </a:r>
          </a:p>
          <a:p>
            <a:pPr algn="ctr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time of flight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 rot="5400000">
            <a:off x="8048092" y="3066235"/>
            <a:ext cx="469662" cy="409856"/>
          </a:xfrm>
          <a:prstGeom prst="straightConnector1">
            <a:avLst/>
          </a:prstGeom>
          <a:ln w="3175" cmpd="sng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nip Same Side Corner Rectangle 14"/>
          <p:cNvSpPr/>
          <p:nvPr/>
        </p:nvSpPr>
        <p:spPr>
          <a:xfrm rot="5400000">
            <a:off x="5100358" y="3992286"/>
            <a:ext cx="102867" cy="466017"/>
          </a:xfrm>
          <a:prstGeom prst="snip2SameRect">
            <a:avLst>
              <a:gd name="adj1" fmla="val 30081"/>
              <a:gd name="adj2" fmla="val 0"/>
            </a:avLst>
          </a:prstGeom>
          <a:solidFill>
            <a:schemeClr val="tx1">
              <a:lumMod val="75000"/>
              <a:lumOff val="25000"/>
              <a:alpha val="4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29000" y="332132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i="1" dirty="0" smtClean="0">
                <a:latin typeface="Arial"/>
                <a:cs typeface="Arial"/>
              </a:rPr>
              <a:t>SC</a:t>
            </a:r>
          </a:p>
          <a:p>
            <a:pPr algn="ctr"/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start counter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91256" y="3658394"/>
            <a:ext cx="901047" cy="563290"/>
          </a:xfrm>
          <a:prstGeom prst="straightConnector1">
            <a:avLst/>
          </a:prstGeom>
          <a:ln w="3175" cmpd="sng">
            <a:solidFill>
              <a:schemeClr val="tx1">
                <a:lumMod val="85000"/>
                <a:lumOff val="15000"/>
              </a:schemeClr>
            </a:solidFill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83199" y="1066800"/>
            <a:ext cx="3759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2.2T superconducting </a:t>
            </a:r>
            <a:r>
              <a:rPr lang="en-US" sz="1600" dirty="0" err="1" smtClean="0"/>
              <a:t>solenoidal</a:t>
            </a:r>
            <a:r>
              <a:rPr lang="en-US" sz="1600" dirty="0" smtClean="0"/>
              <a:t> magnet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Fixed target (LH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10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 tagged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err="1" smtClean="0"/>
              <a:t>/s</a:t>
            </a:r>
            <a:r>
              <a:rPr lang="en-US" sz="1600" dirty="0" smtClean="0"/>
              <a:t> (8.4-9.0GeV)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hermetic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137343" y="805190"/>
            <a:ext cx="872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/>
              <a:t>2.2 Tesla</a:t>
            </a:r>
          </a:p>
          <a:p>
            <a:pPr algn="ctr"/>
            <a:r>
              <a:rPr lang="en-US" sz="1400" b="1" i="1" dirty="0" smtClean="0"/>
              <a:t>Solenoid</a:t>
            </a:r>
            <a:endParaRPr lang="en-US" sz="1400" b="1" i="1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2529620" y="1478930"/>
            <a:ext cx="913798" cy="6127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54"/>
          <p:cNvGrpSpPr/>
          <p:nvPr/>
        </p:nvGrpSpPr>
        <p:grpSpPr>
          <a:xfrm>
            <a:off x="274125" y="3821573"/>
            <a:ext cx="6641025" cy="800220"/>
            <a:chOff x="274125" y="3821573"/>
            <a:chExt cx="6641025" cy="800220"/>
          </a:xfrm>
        </p:grpSpPr>
        <p:sp>
          <p:nvSpPr>
            <p:cNvPr id="48" name="Rectangle 47"/>
            <p:cNvSpPr/>
            <p:nvPr/>
          </p:nvSpPr>
          <p:spPr>
            <a:xfrm>
              <a:off x="274125" y="3821573"/>
              <a:ext cx="3026198" cy="8002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924550" y="3914775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38875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559550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61175" y="3916039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924550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38875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59550" y="4254497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61175" y="4251328"/>
              <a:ext cx="53975" cy="285749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67276" y="3914775"/>
              <a:ext cx="987424" cy="25082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67276" y="4286252"/>
              <a:ext cx="987424" cy="250825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0"/>
          <p:cNvGrpSpPr/>
          <p:nvPr/>
        </p:nvGrpSpPr>
        <p:grpSpPr>
          <a:xfrm>
            <a:off x="490483" y="3585839"/>
            <a:ext cx="8015342" cy="1835747"/>
            <a:chOff x="490483" y="3585839"/>
            <a:chExt cx="8015342" cy="1835747"/>
          </a:xfrm>
        </p:grpSpPr>
        <p:sp>
          <p:nvSpPr>
            <p:cNvPr id="50" name="Rectangle 49"/>
            <p:cNvSpPr/>
            <p:nvPr/>
          </p:nvSpPr>
          <p:spPr>
            <a:xfrm>
              <a:off x="490483" y="4702175"/>
              <a:ext cx="3255095" cy="71941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83150" y="3756024"/>
              <a:ext cx="2070100" cy="14287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83150" y="4559300"/>
              <a:ext cx="2070100" cy="14287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24825" y="3585839"/>
              <a:ext cx="381000" cy="127826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21620" y="4621793"/>
            <a:ext cx="3211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0090"/>
                </a:solidFill>
              </a:rPr>
              <a:t>Calorimetry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 Barrel Calorimeter (lead, fiber sandwich)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 Forward Calorimeter (lead-glass blocks)</a:t>
            </a:r>
            <a:endParaRPr lang="en-US" sz="1200" dirty="0"/>
          </a:p>
        </p:txBody>
      </p:sp>
      <p:grpSp>
        <p:nvGrpSpPr>
          <p:cNvPr id="9" name="Group 52"/>
          <p:cNvGrpSpPr/>
          <p:nvPr/>
        </p:nvGrpSpPr>
        <p:grpSpPr>
          <a:xfrm>
            <a:off x="989724" y="3505994"/>
            <a:ext cx="7107002" cy="2892179"/>
            <a:chOff x="989724" y="3505994"/>
            <a:chExt cx="7107002" cy="2892179"/>
          </a:xfrm>
        </p:grpSpPr>
        <p:sp>
          <p:nvSpPr>
            <p:cNvPr id="42" name="Snip Same Side Corner Rectangle 41"/>
            <p:cNvSpPr/>
            <p:nvPr/>
          </p:nvSpPr>
          <p:spPr>
            <a:xfrm rot="5400000">
              <a:off x="5103533" y="3995461"/>
              <a:ext cx="102867" cy="466017"/>
            </a:xfrm>
            <a:prstGeom prst="snip2SameRect">
              <a:avLst>
                <a:gd name="adj1" fmla="val 30081"/>
                <a:gd name="adj2" fmla="val 0"/>
              </a:avLst>
            </a:prstGeom>
            <a:solidFill>
              <a:srgbClr val="FFFF00">
                <a:alpha val="49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051007" y="3505994"/>
              <a:ext cx="45719" cy="1453356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89724" y="5496353"/>
              <a:ext cx="2575035" cy="9018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90600" y="5422012"/>
            <a:ext cx="2634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0090"/>
                </a:solidFill>
              </a:rPr>
              <a:t>PID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200" dirty="0" smtClean="0"/>
              <a:t>Time of Flight wall (</a:t>
            </a:r>
            <a:r>
              <a:rPr lang="en-US" sz="1200" dirty="0" err="1" smtClean="0"/>
              <a:t>scintillators</a:t>
            </a:r>
            <a:r>
              <a:rPr lang="en-US" sz="12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 Start counter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 Barrel Calorimeter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4125" y="3821574"/>
            <a:ext cx="3057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>
                <a:solidFill>
                  <a:srgbClr val="000090"/>
                </a:solidFill>
              </a:rPr>
              <a:t>Charged particle tracking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200" dirty="0" smtClean="0"/>
              <a:t>Central drift chamber (straw tube)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 Forward drift chamber (cathode strip)</a:t>
            </a:r>
            <a:endParaRPr lang="en-US" sz="12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2A44C-AAFF-5D4B-B305-D357479621B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56</a:t>
            </a:fld>
            <a:endParaRPr lang="en-US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2133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>
                <a:solidFill>
                  <a:srgbClr val="3366CC"/>
                </a:solidFill>
              </a:rPr>
              <a:t>Coherent</a:t>
            </a:r>
          </a:p>
        </p:txBody>
      </p:sp>
      <p:grpSp>
        <p:nvGrpSpPr>
          <p:cNvPr id="107525" name="Group 5"/>
          <p:cNvGrpSpPr>
            <a:grpSpLocks/>
          </p:cNvGrpSpPr>
          <p:nvPr/>
        </p:nvGrpSpPr>
        <p:grpSpPr bwMode="auto">
          <a:xfrm>
            <a:off x="3429000" y="152400"/>
            <a:ext cx="5083175" cy="5181600"/>
            <a:chOff x="2208" y="864"/>
            <a:chExt cx="2590" cy="2640"/>
          </a:xfrm>
        </p:grpSpPr>
        <p:pic>
          <p:nvPicPr>
            <p:cNvPr id="107526" name="Picture 6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</a:blip>
            <a:srcRect/>
            <a:stretch>
              <a:fillRect/>
            </a:stretch>
          </p:blipFill>
          <p:spPr bwMode="auto">
            <a:xfrm>
              <a:off x="2208" y="864"/>
              <a:ext cx="2590" cy="264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107527" name="Rectangle 7"/>
            <p:cNvSpPr>
              <a:spLocks noChangeArrowheads="1"/>
            </p:cNvSpPr>
            <p:nvPr/>
          </p:nvSpPr>
          <p:spPr bwMode="auto">
            <a:xfrm>
              <a:off x="2976" y="912"/>
              <a:ext cx="139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28" name="Rectangle 8"/>
            <p:cNvSpPr>
              <a:spLocks noChangeArrowheads="1"/>
            </p:cNvSpPr>
            <p:nvPr/>
          </p:nvSpPr>
          <p:spPr bwMode="auto">
            <a:xfrm>
              <a:off x="2352" y="2880"/>
              <a:ext cx="1152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29" name="Rectangle 9"/>
          <p:cNvSpPr>
            <a:spLocks noChangeArrowheads="1"/>
          </p:cNvSpPr>
          <p:nvPr/>
        </p:nvSpPr>
        <p:spPr bwMode="auto">
          <a:xfrm rot="-5400000">
            <a:off x="2847182" y="1332706"/>
            <a:ext cx="59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latin typeface="Helvetica" charset="0"/>
              </a:rPr>
              <a:t>flux</a:t>
            </a: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699250" y="52578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latin typeface="Helvetica" charset="0"/>
              </a:rPr>
              <a:t>photon energy (GeV)</a:t>
            </a:r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5242085" y="400378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EF1F1D"/>
                </a:solidFill>
                <a:latin typeface="Helvetica" charset="0"/>
              </a:rPr>
              <a:t>12 </a:t>
            </a:r>
            <a:r>
              <a:rPr lang="en-US" sz="1800" b="1" dirty="0" err="1">
                <a:solidFill>
                  <a:srgbClr val="EF1F1D"/>
                </a:solidFill>
                <a:latin typeface="Helvetica" charset="0"/>
              </a:rPr>
              <a:t>GeV</a:t>
            </a:r>
            <a:r>
              <a:rPr lang="en-US" sz="1800" b="1" dirty="0">
                <a:solidFill>
                  <a:srgbClr val="EF1F1D"/>
                </a:solidFill>
                <a:latin typeface="Helvetica" charset="0"/>
              </a:rPr>
              <a:t> electrons</a:t>
            </a: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grpSp>
        <p:nvGrpSpPr>
          <p:cNvPr id="107533" name="Group 13"/>
          <p:cNvGrpSpPr>
            <a:grpSpLocks/>
          </p:cNvGrpSpPr>
          <p:nvPr/>
        </p:nvGrpSpPr>
        <p:grpSpPr bwMode="auto">
          <a:xfrm>
            <a:off x="4114800" y="3317875"/>
            <a:ext cx="1400175" cy="1406525"/>
            <a:chOff x="2592" y="2234"/>
            <a:chExt cx="882" cy="886"/>
          </a:xfrm>
        </p:grpSpPr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2640" y="2234"/>
              <a:ext cx="834" cy="237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2592" y="2496"/>
              <a:ext cx="480" cy="624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36" name="Group 16"/>
          <p:cNvGrpSpPr>
            <a:grpSpLocks/>
          </p:cNvGrpSpPr>
          <p:nvPr/>
        </p:nvGrpSpPr>
        <p:grpSpPr bwMode="auto">
          <a:xfrm>
            <a:off x="4191000" y="803275"/>
            <a:ext cx="2241550" cy="1254125"/>
            <a:chOff x="2640" y="650"/>
            <a:chExt cx="1412" cy="790"/>
          </a:xfrm>
        </p:grpSpPr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2640" y="650"/>
              <a:ext cx="14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3264" y="1104"/>
              <a:ext cx="19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39" name="Group 19"/>
          <p:cNvGrpSpPr>
            <a:grpSpLocks/>
          </p:cNvGrpSpPr>
          <p:nvPr/>
        </p:nvGrpSpPr>
        <p:grpSpPr bwMode="auto">
          <a:xfrm>
            <a:off x="4021138" y="1855788"/>
            <a:ext cx="3917950" cy="4292600"/>
            <a:chOff x="2544" y="1316"/>
            <a:chExt cx="2468" cy="2704"/>
          </a:xfrm>
        </p:grpSpPr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3936" y="2256"/>
              <a:ext cx="192" cy="1088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3728" y="3384"/>
              <a:ext cx="403" cy="347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3120" y="3578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2544" y="3789"/>
              <a:ext cx="1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4270" y="1316"/>
              <a:ext cx="74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4080" y="1824"/>
              <a:ext cx="48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3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54013" y="5137150"/>
            <a:ext cx="9223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diamond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crystal</a:t>
            </a: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2" name="Rectangle 32"/>
          <p:cNvSpPr>
            <a:spLocks noChangeArrowheads="1"/>
          </p:cNvSpPr>
          <p:nvPr/>
        </p:nvSpPr>
        <p:spPr bwMode="auto">
          <a:xfrm>
            <a:off x="8229600" y="76200"/>
            <a:ext cx="304800" cy="525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3" name="Line 33"/>
          <p:cNvSpPr>
            <a:spLocks noChangeShapeType="1"/>
          </p:cNvSpPr>
          <p:nvPr/>
        </p:nvSpPr>
        <p:spPr bwMode="auto">
          <a:xfrm>
            <a:off x="8229600" y="2286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4" name="Line 34"/>
          <p:cNvSpPr>
            <a:spLocks noChangeShapeType="1"/>
          </p:cNvSpPr>
          <p:nvPr/>
        </p:nvSpPr>
        <p:spPr bwMode="auto">
          <a:xfrm>
            <a:off x="6286500" y="4025900"/>
            <a:ext cx="0" cy="10509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5" name="Line 35"/>
          <p:cNvSpPr>
            <a:spLocks noChangeShapeType="1"/>
          </p:cNvSpPr>
          <p:nvPr/>
        </p:nvSpPr>
        <p:spPr bwMode="auto">
          <a:xfrm>
            <a:off x="6343650" y="3733800"/>
            <a:ext cx="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6" name="Line 36"/>
          <p:cNvSpPr>
            <a:spLocks noChangeShapeType="1"/>
          </p:cNvSpPr>
          <p:nvPr/>
        </p:nvSpPr>
        <p:spPr bwMode="auto">
          <a:xfrm>
            <a:off x="6410325" y="3328988"/>
            <a:ext cx="0" cy="1736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7" name="Line 37"/>
          <p:cNvSpPr>
            <a:spLocks noChangeShapeType="1"/>
          </p:cNvSpPr>
          <p:nvPr/>
        </p:nvSpPr>
        <p:spPr bwMode="auto">
          <a:xfrm>
            <a:off x="6477000" y="3879850"/>
            <a:ext cx="0" cy="11890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>
            <a:off x="6477000" y="2587625"/>
            <a:ext cx="0" cy="5476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>
            <a:off x="6477000" y="3295650"/>
            <a:ext cx="0" cy="4841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0" y="460375"/>
            <a:ext cx="31734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3366CC"/>
                </a:solidFill>
              </a:rPr>
              <a:t>Bremsstrahlung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5058D-8070-3747-BD46-6E45BF4B4BF0}" type="slidenum">
              <a:rPr lang="en-US"/>
              <a:pPr/>
              <a:t>57</a:t>
            </a:fld>
            <a:endParaRPr lang="en-US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6102" y="901899"/>
            <a:ext cx="2946797" cy="227707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457201" y="1835051"/>
            <a:ext cx="5498902" cy="11697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48-module </a:t>
            </a:r>
            <a:r>
              <a:rPr lang="en-US" sz="2500" dirty="0" smtClean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BCAL </a:t>
            </a:r>
            <a:r>
              <a:rPr lang="en-US" sz="2500" dirty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at University of Regina</a:t>
            </a:r>
          </a:p>
          <a:p>
            <a:pPr marL="482186" lvl="1"/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Completing modules 3 and 4.</a:t>
            </a:r>
          </a:p>
          <a:p>
            <a:pPr marL="482186" lvl="1"/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First shipments to </a:t>
            </a:r>
            <a:r>
              <a:rPr lang="en-US" sz="2500" dirty="0" err="1">
                <a:solidFill>
                  <a:srgbClr val="0000FF"/>
                </a:solidFill>
                <a:ea typeface="Gill Sans Light" charset="0"/>
                <a:cs typeface="Gill Sans Light" charset="0"/>
              </a:rPr>
              <a:t>JLab</a:t>
            </a:r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 in April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602" y="3420070"/>
            <a:ext cx="2232422" cy="288875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2" y="3420070"/>
            <a:ext cx="2232422" cy="288875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9175" y="2885405"/>
            <a:ext cx="2816200" cy="364331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05801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Detector Construction</a:t>
            </a:r>
            <a:endParaRPr lang="en-US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/>
          </p:cNvSpPr>
          <p:nvPr/>
        </p:nvSpPr>
        <p:spPr bwMode="auto">
          <a:xfrm>
            <a:off x="152401" y="1156395"/>
            <a:ext cx="7152680" cy="11697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Lead-glass Forward Calorimeter at Indiana University</a:t>
            </a:r>
          </a:p>
          <a:p>
            <a:pPr marL="482186" lvl="1"/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Contract for construction in place soon.</a:t>
            </a:r>
          </a:p>
          <a:p>
            <a:pPr marL="482186" lvl="1"/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Work starting spring 2010</a:t>
            </a: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2990850" y="3245198"/>
            <a:ext cx="6153150" cy="116978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Central Drift Chamber at Carnegie Mellon</a:t>
            </a:r>
          </a:p>
          <a:p>
            <a:pPr marL="482186" lvl="1"/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Contract for construction in place soon.</a:t>
            </a:r>
          </a:p>
          <a:p>
            <a:pPr marL="482186" lvl="1"/>
            <a:r>
              <a:rPr lang="en-US" sz="2500" dirty="0">
                <a:solidFill>
                  <a:srgbClr val="0000FF"/>
                </a:solidFill>
                <a:ea typeface="Gill Sans Light" charset="0"/>
                <a:cs typeface="Gill Sans Light" charset="0"/>
              </a:rPr>
              <a:t>Work starting spring 2010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857250" y="5334000"/>
            <a:ext cx="7152680" cy="4375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500" dirty="0">
                <a:solidFill>
                  <a:srgbClr val="660066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More contracts starting in 2011 and 2010</a:t>
            </a:r>
          </a:p>
        </p:txBody>
      </p:sp>
      <p:pic>
        <p:nvPicPr>
          <p:cNvPr id="7" name="Picture 6" descr="Pictur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038507" y="1156395"/>
            <a:ext cx="1942846" cy="1634169"/>
          </a:xfrm>
          <a:prstGeom prst="rect">
            <a:avLst/>
          </a:prstGeom>
        </p:spPr>
      </p:pic>
      <p:pic>
        <p:nvPicPr>
          <p:cNvPr id="8" name="Picture 7" descr="Picture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1" y="2971800"/>
            <a:ext cx="2743200" cy="1448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18961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Detector Construction</a:t>
            </a:r>
            <a:endParaRPr lang="en-US" sz="3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53CB5-E0C3-1B4B-9056-A07A5DE4392C}" type="slidenum">
              <a:rPr lang="en-US"/>
              <a:pPr/>
              <a:t>59</a:t>
            </a:fld>
            <a:endParaRPr lang="en-US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0"/>
            <a:ext cx="205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rgbClr val="33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Exotics</a:t>
            </a:r>
          </a:p>
        </p:txBody>
      </p:sp>
      <p:grpSp>
        <p:nvGrpSpPr>
          <p:cNvPr id="108549" name="Group 5"/>
          <p:cNvGrpSpPr>
            <a:grpSpLocks/>
          </p:cNvGrpSpPr>
          <p:nvPr/>
        </p:nvGrpSpPr>
        <p:grpSpPr bwMode="auto">
          <a:xfrm>
            <a:off x="6507163" y="3182938"/>
            <a:ext cx="2120900" cy="2408237"/>
            <a:chOff x="480" y="2064"/>
            <a:chExt cx="1336" cy="1517"/>
          </a:xfrm>
        </p:grpSpPr>
        <p:grpSp>
          <p:nvGrpSpPr>
            <p:cNvPr id="108550" name="Group 6"/>
            <p:cNvGrpSpPr>
              <a:grpSpLocks/>
            </p:cNvGrpSpPr>
            <p:nvPr/>
          </p:nvGrpSpPr>
          <p:grpSpPr bwMode="auto">
            <a:xfrm>
              <a:off x="576" y="2064"/>
              <a:ext cx="1200" cy="1056"/>
              <a:chOff x="384" y="624"/>
              <a:chExt cx="1200" cy="1056"/>
            </a:xfrm>
          </p:grpSpPr>
          <p:sp>
            <p:nvSpPr>
              <p:cNvPr id="108551" name="Freeform 7"/>
              <p:cNvSpPr>
                <a:spLocks/>
              </p:cNvSpPr>
              <p:nvPr/>
            </p:nvSpPr>
            <p:spPr bwMode="auto">
              <a:xfrm rot="2070470">
                <a:off x="432" y="816"/>
                <a:ext cx="461" cy="115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240" y="48"/>
                  </a:cxn>
                  <a:cxn ang="0">
                    <a:pos x="528" y="576"/>
                  </a:cxn>
                  <a:cxn ang="0">
                    <a:pos x="816" y="48"/>
                  </a:cxn>
                  <a:cxn ang="0">
                    <a:pos x="1056" y="576"/>
                  </a:cxn>
                  <a:cxn ang="0">
                    <a:pos x="1248" y="240"/>
                  </a:cxn>
                  <a:cxn ang="0">
                    <a:pos x="1488" y="192"/>
                  </a:cxn>
                </a:cxnLst>
                <a:rect l="0" t="0" r="r" b="b"/>
                <a:pathLst>
                  <a:path w="1488" h="608">
                    <a:moveTo>
                      <a:pt x="0" y="288"/>
                    </a:moveTo>
                    <a:cubicBezTo>
                      <a:pt x="76" y="144"/>
                      <a:pt x="152" y="0"/>
                      <a:pt x="240" y="48"/>
                    </a:cubicBezTo>
                    <a:cubicBezTo>
                      <a:pt x="328" y="96"/>
                      <a:pt x="432" y="576"/>
                      <a:pt x="528" y="576"/>
                    </a:cubicBezTo>
                    <a:cubicBezTo>
                      <a:pt x="624" y="576"/>
                      <a:pt x="728" y="48"/>
                      <a:pt x="816" y="48"/>
                    </a:cubicBezTo>
                    <a:cubicBezTo>
                      <a:pt x="904" y="48"/>
                      <a:pt x="984" y="544"/>
                      <a:pt x="1056" y="576"/>
                    </a:cubicBezTo>
                    <a:cubicBezTo>
                      <a:pt x="1128" y="608"/>
                      <a:pt x="1176" y="304"/>
                      <a:pt x="1248" y="240"/>
                    </a:cubicBezTo>
                    <a:cubicBezTo>
                      <a:pt x="1320" y="176"/>
                      <a:pt x="1440" y="200"/>
                      <a:pt x="1488" y="192"/>
                    </a:cubicBezTo>
                  </a:path>
                </a:pathLst>
              </a:custGeom>
              <a:noFill/>
              <a:ln w="2540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2" name="Oval 8"/>
              <p:cNvSpPr>
                <a:spLocks noChangeArrowheads="1"/>
              </p:cNvSpPr>
              <p:nvPr/>
            </p:nvSpPr>
            <p:spPr bwMode="auto">
              <a:xfrm>
                <a:off x="816" y="960"/>
                <a:ext cx="192" cy="52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3" name="Line 9"/>
              <p:cNvSpPr>
                <a:spLocks noChangeShapeType="1"/>
              </p:cNvSpPr>
              <p:nvPr/>
            </p:nvSpPr>
            <p:spPr bwMode="auto">
              <a:xfrm flipV="1">
                <a:off x="384" y="1440"/>
                <a:ext cx="480" cy="240"/>
              </a:xfrm>
              <a:prstGeom prst="line">
                <a:avLst/>
              </a:prstGeom>
              <a:noFill/>
              <a:ln w="4445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4" name="Line 10"/>
              <p:cNvSpPr>
                <a:spLocks noChangeShapeType="1"/>
              </p:cNvSpPr>
              <p:nvPr/>
            </p:nvSpPr>
            <p:spPr bwMode="auto">
              <a:xfrm>
                <a:off x="960" y="1440"/>
                <a:ext cx="432" cy="240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5" name="Text Box 11"/>
              <p:cNvSpPr txBox="1">
                <a:spLocks noChangeArrowheads="1"/>
              </p:cNvSpPr>
              <p:nvPr/>
            </p:nvSpPr>
            <p:spPr bwMode="auto">
              <a:xfrm>
                <a:off x="384" y="1296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800000"/>
                    </a:solidFill>
                  </a:rPr>
                  <a:t>N</a:t>
                </a:r>
              </a:p>
            </p:txBody>
          </p:sp>
          <p:sp>
            <p:nvSpPr>
              <p:cNvPr id="108556" name="Rectangle 12"/>
              <p:cNvSpPr>
                <a:spLocks noChangeArrowheads="1"/>
              </p:cNvSpPr>
              <p:nvPr/>
            </p:nvSpPr>
            <p:spPr bwMode="auto">
              <a:xfrm>
                <a:off x="1104" y="1296"/>
                <a:ext cx="2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800000"/>
                    </a:solidFill>
                  </a:rPr>
                  <a:t>N</a:t>
                </a:r>
              </a:p>
            </p:txBody>
          </p:sp>
          <p:sp>
            <p:nvSpPr>
              <p:cNvPr id="108557" name="Rectangle 13"/>
              <p:cNvSpPr>
                <a:spLocks noChangeArrowheads="1"/>
              </p:cNvSpPr>
              <p:nvPr/>
            </p:nvSpPr>
            <p:spPr bwMode="auto">
              <a:xfrm>
                <a:off x="384" y="816"/>
                <a:ext cx="1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FF6600"/>
                    </a:solidFill>
                    <a:latin typeface="Symbol" charset="2"/>
                  </a:rPr>
                  <a:t>g</a:t>
                </a:r>
              </a:p>
            </p:txBody>
          </p:sp>
          <p:sp>
            <p:nvSpPr>
              <p:cNvPr id="108558" name="Line 14"/>
              <p:cNvSpPr>
                <a:spLocks noChangeShapeType="1"/>
              </p:cNvSpPr>
              <p:nvPr/>
            </p:nvSpPr>
            <p:spPr bwMode="auto">
              <a:xfrm flipV="1">
                <a:off x="960" y="864"/>
                <a:ext cx="336" cy="144"/>
              </a:xfrm>
              <a:prstGeom prst="line">
                <a:avLst/>
              </a:pr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59" name="Line 15"/>
              <p:cNvSpPr>
                <a:spLocks noChangeShapeType="1"/>
              </p:cNvSpPr>
              <p:nvPr/>
            </p:nvSpPr>
            <p:spPr bwMode="auto">
              <a:xfrm>
                <a:off x="1296" y="864"/>
                <a:ext cx="288" cy="144"/>
              </a:xfrm>
              <a:prstGeom prst="line">
                <a:avLst/>
              </a:prstGeom>
              <a:noFill/>
              <a:ln w="317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0" name="Line 16"/>
              <p:cNvSpPr>
                <a:spLocks noChangeShapeType="1"/>
              </p:cNvSpPr>
              <p:nvPr/>
            </p:nvSpPr>
            <p:spPr bwMode="auto">
              <a:xfrm flipV="1">
                <a:off x="1296" y="768"/>
                <a:ext cx="288" cy="96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1" name="Line 17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144" cy="24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62" name="Text Box 18"/>
              <p:cNvSpPr txBox="1">
                <a:spLocks noChangeArrowheads="1"/>
              </p:cNvSpPr>
              <p:nvPr/>
            </p:nvSpPr>
            <p:spPr bwMode="auto">
              <a:xfrm>
                <a:off x="816" y="1056"/>
                <a:ext cx="22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  <p:sp>
            <p:nvSpPr>
              <p:cNvPr id="108563" name="Text Box 19"/>
              <p:cNvSpPr txBox="1">
                <a:spLocks noChangeArrowheads="1"/>
              </p:cNvSpPr>
              <p:nvPr/>
            </p:nvSpPr>
            <p:spPr bwMode="auto">
              <a:xfrm>
                <a:off x="950" y="653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108564" name="Text Box 20"/>
            <p:cNvSpPr txBox="1">
              <a:spLocks noChangeArrowheads="1"/>
            </p:cNvSpPr>
            <p:nvPr/>
          </p:nvSpPr>
          <p:spPr bwMode="auto">
            <a:xfrm>
              <a:off x="480" y="3216"/>
              <a:ext cx="133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660066"/>
                  </a:solidFill>
                  <a:latin typeface="Symbol" charset="2"/>
                </a:rPr>
                <a:t>g </a:t>
              </a:r>
              <a:r>
                <a:rPr lang="en-US" sz="3200" b="1">
                  <a:solidFill>
                    <a:srgbClr val="660066"/>
                  </a:solidFill>
                  <a:sym typeface="Symbol" charset="2"/>
                </a:rPr>
                <a:t> ,,</a:t>
              </a:r>
              <a:endParaRPr lang="en-US" sz="3200" b="1">
                <a:solidFill>
                  <a:srgbClr val="660066"/>
                </a:solidFill>
              </a:endParaRPr>
            </a:p>
          </p:txBody>
        </p:sp>
      </p:grpSp>
      <p:grpSp>
        <p:nvGrpSpPr>
          <p:cNvPr id="108565" name="Group 21"/>
          <p:cNvGrpSpPr>
            <a:grpSpLocks/>
          </p:cNvGrpSpPr>
          <p:nvPr/>
        </p:nvGrpSpPr>
        <p:grpSpPr bwMode="auto">
          <a:xfrm>
            <a:off x="1066800" y="990600"/>
            <a:ext cx="7446963" cy="2209800"/>
            <a:chOff x="0" y="2592"/>
            <a:chExt cx="4691" cy="1392"/>
          </a:xfrm>
        </p:grpSpPr>
        <p:sp>
          <p:nvSpPr>
            <p:cNvPr id="108566" name="Text Box 22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108567" name="Text Box 23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108568" name="Group 24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08569" name="AutoShape 25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0" name="Oval 26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1" name="Oval 27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2" name="Oval 28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3" name="Oval 29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4" name="Oval 30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5" name="Oval 31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6" name="Oval 32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7" name="Oval 33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78" name="Oval 34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579" name="Rectangle 35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108580" name="Rectangle 36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99"/>
                  </a:solidFill>
                </a:rPr>
                <a:t>K</a:t>
              </a:r>
              <a:r>
                <a:rPr lang="en-US" b="1" baseline="-25000">
                  <a:solidFill>
                    <a:srgbClr val="CC0099"/>
                  </a:solidFill>
                </a:rPr>
                <a:t>1</a:t>
              </a:r>
              <a:r>
                <a:rPr lang="en-US">
                  <a:solidFill>
                    <a:srgbClr val="CC0099"/>
                  </a:solidFill>
                </a:rPr>
                <a:t>  I</a:t>
              </a:r>
              <a:r>
                <a:rPr lang="en-US" b="1" baseline="30000">
                  <a:solidFill>
                    <a:srgbClr val="CC0099"/>
                  </a:solidFill>
                </a:rPr>
                <a:t>G</a:t>
              </a:r>
              <a:r>
                <a:rPr lang="en-US">
                  <a:solidFill>
                    <a:srgbClr val="CC0099"/>
                  </a:solidFill>
                </a:rPr>
                <a:t>(J</a:t>
              </a:r>
              <a:r>
                <a:rPr lang="en-US" b="1" baseline="30000">
                  <a:solidFill>
                    <a:srgbClr val="CC0099"/>
                  </a:solidFill>
                </a:rPr>
                <a:t>PC</a:t>
              </a:r>
              <a:r>
                <a:rPr lang="en-US">
                  <a:solidFill>
                    <a:srgbClr val="CC0099"/>
                  </a:solidFill>
                </a:rPr>
                <a:t>)= </a:t>
              </a:r>
              <a:r>
                <a:rPr lang="en-US" sz="320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>
                  <a:solidFill>
                    <a:srgbClr val="CC0099"/>
                  </a:solidFill>
                </a:rPr>
                <a:t> (1</a:t>
              </a:r>
              <a:r>
                <a:rPr lang="en-US" b="1" baseline="30000">
                  <a:solidFill>
                    <a:srgbClr val="CC0099"/>
                  </a:solidFill>
                </a:rPr>
                <a:t>-</a:t>
              </a:r>
              <a:r>
                <a:rPr lang="en-US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08581" name="Line 37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2" name="Line 38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3" name="Line 39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4" name="Line 40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85" name="Line 41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86" name="Text Box 42"/>
          <p:cNvSpPr txBox="1">
            <a:spLocks noChangeArrowheads="1"/>
          </p:cNvSpPr>
          <p:nvPr/>
        </p:nvSpPr>
        <p:spPr bwMode="auto">
          <a:xfrm>
            <a:off x="5470525" y="911225"/>
            <a:ext cx="1776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</a:rPr>
              <a:t>1</a:t>
            </a:r>
            <a:r>
              <a:rPr lang="en-US" sz="2800" b="1" baseline="30000" dirty="0">
                <a:solidFill>
                  <a:srgbClr val="660066"/>
                </a:solidFill>
              </a:rPr>
              <a:t>-+</a:t>
            </a:r>
            <a:r>
              <a:rPr lang="en-US" sz="2800" b="1" dirty="0">
                <a:solidFill>
                  <a:srgbClr val="660066"/>
                </a:solidFill>
              </a:rPr>
              <a:t> nonet</a:t>
            </a:r>
          </a:p>
        </p:txBody>
      </p:sp>
      <p:sp>
        <p:nvSpPr>
          <p:cNvPr id="108587" name="Text Box 43"/>
          <p:cNvSpPr txBox="1">
            <a:spLocks noChangeArrowheads="1"/>
          </p:cNvSpPr>
          <p:nvPr/>
        </p:nvSpPr>
        <p:spPr bwMode="auto">
          <a:xfrm>
            <a:off x="233363" y="3381375"/>
            <a:ext cx="4877507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Need to establish nonet nature</a:t>
            </a:r>
          </a:p>
          <a:p>
            <a:r>
              <a:rPr lang="en-US" b="1" dirty="0">
                <a:solidFill>
                  <a:srgbClr val="CC3300"/>
                </a:solidFill>
              </a:rPr>
              <a:t>    of exotics: </a:t>
            </a:r>
            <a:r>
              <a:rPr lang="en-US" b="1" dirty="0" err="1">
                <a:solidFill>
                  <a:srgbClr val="CC3300"/>
                </a:solidFill>
                <a:latin typeface="Symbol" charset="2"/>
                <a:sym typeface="Symbol" charset="2"/>
              </a:rPr>
              <a:t>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en-US" b="1" dirty="0" err="1">
                <a:solidFill>
                  <a:srgbClr val="CC3300"/>
                </a:solidFill>
                <a:latin typeface="Symbol" charset="2"/>
                <a:sym typeface="Symbol" charset="2"/>
              </a:rPr>
              <a:t></a:t>
            </a:r>
            <a:r>
              <a:rPr lang="en-US" b="1" dirty="0">
                <a:solidFill>
                  <a:srgbClr val="CC3300"/>
                </a:solidFill>
              </a:rPr>
              <a:t> </a:t>
            </a:r>
            <a:r>
              <a:rPr lang="en-US" b="1" dirty="0" err="1" smtClean="0">
                <a:solidFill>
                  <a:srgbClr val="CC3300"/>
                </a:solidFill>
                <a:latin typeface="Symbol" charset="2"/>
                <a:sym typeface="Symbol" charset="2"/>
              </a:rPr>
              <a:t></a:t>
            </a:r>
            <a:r>
              <a:rPr lang="en-US" b="1" dirty="0" smtClean="0">
                <a:solidFill>
                  <a:srgbClr val="CC3300"/>
                </a:solidFill>
                <a:latin typeface="cmsy10" pitchFamily="34" charset="0"/>
                <a:sym typeface="Symbol" charset="2"/>
              </a:rPr>
              <a:t>’</a:t>
            </a:r>
            <a:endParaRPr lang="en-US" b="1" dirty="0">
              <a:solidFill>
                <a:srgbClr val="CC3300"/>
              </a:solidFill>
              <a:latin typeface="cmsy10" pitchFamily="34" charset="0"/>
            </a:endParaRPr>
          </a:p>
        </p:txBody>
      </p:sp>
      <p:sp>
        <p:nvSpPr>
          <p:cNvPr id="108588" name="Text Box 44"/>
          <p:cNvSpPr txBox="1">
            <a:spLocks noChangeArrowheads="1"/>
          </p:cNvSpPr>
          <p:nvPr/>
        </p:nvSpPr>
        <p:spPr bwMode="auto">
          <a:xfrm>
            <a:off x="249238" y="4206875"/>
            <a:ext cx="5070475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Need to establish more than one</a:t>
            </a:r>
          </a:p>
          <a:p>
            <a:r>
              <a:rPr lang="en-US" b="1" dirty="0">
                <a:solidFill>
                  <a:srgbClr val="CC3300"/>
                </a:solidFill>
              </a:rPr>
              <a:t>nonet:  0</a:t>
            </a:r>
            <a:r>
              <a:rPr lang="en-US" b="1" baseline="30000" dirty="0">
                <a:solidFill>
                  <a:srgbClr val="CC3300"/>
                </a:solidFill>
              </a:rPr>
              <a:t>+-</a:t>
            </a:r>
            <a:r>
              <a:rPr lang="en-US" b="1" dirty="0">
                <a:solidFill>
                  <a:srgbClr val="CC3300"/>
                </a:solidFill>
              </a:rPr>
              <a:t> 1</a:t>
            </a:r>
            <a:r>
              <a:rPr lang="en-US" b="1" baseline="30000" dirty="0">
                <a:solidFill>
                  <a:srgbClr val="CC3300"/>
                </a:solidFill>
              </a:rPr>
              <a:t>-+</a:t>
            </a:r>
            <a:r>
              <a:rPr lang="en-US" b="1" dirty="0">
                <a:solidFill>
                  <a:srgbClr val="CC3300"/>
                </a:solidFill>
              </a:rPr>
              <a:t> 2</a:t>
            </a:r>
            <a:r>
              <a:rPr lang="en-US" b="1" baseline="30000" dirty="0">
                <a:solidFill>
                  <a:srgbClr val="CC3300"/>
                </a:solidFill>
              </a:rPr>
              <a:t>+-</a:t>
            </a:r>
            <a:r>
              <a:rPr lang="en-US" b="1" dirty="0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1887538" y="0"/>
            <a:ext cx="3852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rgbClr val="3366CC"/>
                </a:solidFill>
              </a:rPr>
              <a:t>In Photoproduction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249238" y="5043488"/>
            <a:ext cx="582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Need very good partial wave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95839" cy="879425"/>
          </a:xfrm>
        </p:spPr>
        <p:txBody>
          <a:bodyPr/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hydrogen_ato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11" y="1087765"/>
            <a:ext cx="2476500" cy="187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719" y="1840630"/>
            <a:ext cx="2118360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300" y="1838577"/>
            <a:ext cx="2381909" cy="2096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505" y="3064770"/>
            <a:ext cx="33667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Atoms are electrically</a:t>
            </a:r>
          </a:p>
          <a:p>
            <a:r>
              <a:rPr lang="en-US" dirty="0" smtClean="0">
                <a:solidFill>
                  <a:srgbClr val="6666FF"/>
                </a:solidFill>
              </a:rPr>
              <a:t>neutral: a charge and </a:t>
            </a:r>
          </a:p>
          <a:p>
            <a:r>
              <a:rPr lang="en-US" dirty="0">
                <a:solidFill>
                  <a:srgbClr val="6666FF"/>
                </a:solidFill>
              </a:rPr>
              <a:t>a</a:t>
            </a:r>
            <a:r>
              <a:rPr lang="en-US" dirty="0" smtClean="0">
                <a:solidFill>
                  <a:srgbClr val="6666FF"/>
                </a:solidFill>
              </a:rPr>
              <a:t>n anti-charge ( + - ).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542" y="750042"/>
            <a:ext cx="613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rules that govern how the quarks </a:t>
            </a:r>
          </a:p>
          <a:p>
            <a:r>
              <a:rPr lang="en-US" dirty="0" smtClean="0"/>
              <a:t>froze out into hadrons are given by QCD.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2960" y="1779143"/>
            <a:ext cx="27001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Quarks have color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charge: </a:t>
            </a:r>
            <a:r>
              <a:rPr lang="en-US" sz="2000" dirty="0" smtClean="0">
                <a:solidFill>
                  <a:srgbClr val="CC0000"/>
                </a:solidFill>
              </a:rPr>
              <a:t>red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 and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. Antiquarks</a:t>
            </a:r>
          </a:p>
          <a:p>
            <a:r>
              <a:rPr lang="en-US" sz="2000" dirty="0">
                <a:solidFill>
                  <a:srgbClr val="660066"/>
                </a:solidFill>
              </a:rPr>
              <a:t>h</a:t>
            </a:r>
            <a:r>
              <a:rPr lang="en-US" sz="2000" dirty="0" smtClean="0">
                <a:solidFill>
                  <a:srgbClr val="660066"/>
                </a:solidFill>
              </a:rPr>
              <a:t>ave anticolors: </a:t>
            </a:r>
          </a:p>
          <a:p>
            <a:r>
              <a:rPr lang="en-US" sz="2000" dirty="0">
                <a:solidFill>
                  <a:srgbClr val="66CCFF"/>
                </a:solidFill>
              </a:rPr>
              <a:t>c</a:t>
            </a:r>
            <a:r>
              <a:rPr lang="en-US" sz="2000" dirty="0" smtClean="0">
                <a:solidFill>
                  <a:srgbClr val="66CCFF"/>
                </a:solidFill>
              </a:rPr>
              <a:t>yan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 and </a:t>
            </a:r>
          </a:p>
          <a:p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73244" y="4247970"/>
            <a:ext cx="4992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Hadrons are color neutral (white),</a:t>
            </a:r>
          </a:p>
          <a:p>
            <a:r>
              <a:rPr lang="en-US" sz="2000" dirty="0">
                <a:solidFill>
                  <a:srgbClr val="CC0000"/>
                </a:solidFill>
              </a:rPr>
              <a:t>r</a:t>
            </a:r>
            <a:r>
              <a:rPr lang="en-US" sz="2000" dirty="0" smtClean="0">
                <a:solidFill>
                  <a:srgbClr val="CC0000"/>
                </a:solidFill>
              </a:rPr>
              <a:t>ed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66CCFF"/>
                </a:solidFill>
              </a:rPr>
              <a:t>cyan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o</a:t>
            </a:r>
            <a:r>
              <a:rPr lang="en-US" sz="2000" dirty="0" smtClean="0">
                <a:solidFill>
                  <a:srgbClr val="660066"/>
                </a:solidFill>
              </a:rPr>
              <a:t>r </a:t>
            </a:r>
            <a:r>
              <a:rPr lang="en-US" sz="2000" dirty="0" smtClean="0">
                <a:solidFill>
                  <a:srgbClr val="FF0000"/>
                </a:solidFill>
              </a:rPr>
              <a:t>red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blue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008000"/>
                </a:solidFill>
              </a:rPr>
              <a:t>green</a:t>
            </a:r>
            <a:r>
              <a:rPr lang="en-US" sz="2000" dirty="0" smtClean="0">
                <a:solidFill>
                  <a:srgbClr val="660066"/>
                </a:solidFill>
              </a:rPr>
              <a:t>, </a:t>
            </a:r>
            <a:r>
              <a:rPr lang="en-US" sz="2000" dirty="0" smtClean="0">
                <a:solidFill>
                  <a:srgbClr val="66CCFF"/>
                </a:solidFill>
              </a:rPr>
              <a:t>cyan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FFFF00"/>
                </a:solidFill>
              </a:rPr>
              <a:t>yellow</a:t>
            </a:r>
            <a:r>
              <a:rPr lang="en-US" sz="2000" dirty="0" smtClean="0">
                <a:solidFill>
                  <a:srgbClr val="660066"/>
                </a:solidFill>
              </a:rPr>
              <a:t>-</a:t>
            </a:r>
            <a:r>
              <a:rPr lang="en-US" sz="2000" dirty="0" smtClean="0">
                <a:solidFill>
                  <a:srgbClr val="CD24CE"/>
                </a:solidFill>
              </a:rPr>
              <a:t>magenta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  <a:endParaRPr lang="en-US" sz="2000" dirty="0">
              <a:solidFill>
                <a:srgbClr val="66006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63" y="4833579"/>
            <a:ext cx="1333500" cy="1310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902" y="4866146"/>
            <a:ext cx="1333500" cy="131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1B0F-6E5E-BC43-B0FF-8F09757C533B}" type="slidenum">
              <a:rPr lang="en-US"/>
              <a:pPr/>
              <a:t>60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500"/>
            <a:ext cx="7226300" cy="635000"/>
          </a:xfrm>
        </p:spPr>
        <p:txBody>
          <a:bodyPr/>
          <a:lstStyle/>
          <a:p>
            <a:r>
              <a:rPr lang="en-US"/>
              <a:t>Gluonic Hadrons and Confinement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84200" y="5429250"/>
            <a:ext cx="3459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0066"/>
                </a:solidFill>
              </a:rPr>
              <a:t>Non-gluonic mesons – </a:t>
            </a:r>
          </a:p>
          <a:p>
            <a:r>
              <a:rPr lang="en-US" b="1">
                <a:solidFill>
                  <a:srgbClr val="CC0066"/>
                </a:solidFill>
              </a:rPr>
              <a:t> ground state glue.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80988" y="4418013"/>
            <a:ext cx="4111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Potentials corresponding</a:t>
            </a:r>
          </a:p>
          <a:p>
            <a:r>
              <a:rPr lang="en-US" b="1">
                <a:solidFill>
                  <a:schemeClr val="accent2"/>
                </a:solidFill>
              </a:rPr>
              <a:t>To excited states of glue.</a:t>
            </a:r>
          </a:p>
        </p:txBody>
      </p:sp>
      <p:grpSp>
        <p:nvGrpSpPr>
          <p:cNvPr id="36876" name="Group 12"/>
          <p:cNvGrpSpPr>
            <a:grpSpLocks/>
          </p:cNvGrpSpPr>
          <p:nvPr/>
        </p:nvGrpSpPr>
        <p:grpSpPr bwMode="auto">
          <a:xfrm>
            <a:off x="4602163" y="1935163"/>
            <a:ext cx="4360862" cy="4451350"/>
            <a:chOff x="2899" y="552"/>
            <a:chExt cx="2747" cy="2804"/>
          </a:xfrm>
        </p:grpSpPr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2899" y="552"/>
              <a:ext cx="2747" cy="28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>
              <a:off x="3150" y="3013"/>
              <a:ext cx="21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Lattice QCD potentials</a:t>
              </a:r>
            </a:p>
          </p:txBody>
        </p:sp>
        <p:pic>
          <p:nvPicPr>
            <p:cNvPr id="36875" name="Picture 11" descr="static_lightquark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" y="803"/>
              <a:ext cx="2430" cy="2158"/>
            </a:xfrm>
            <a:prstGeom prst="rect">
              <a:avLst/>
            </a:prstGeom>
            <a:noFill/>
          </p:spPr>
        </p:pic>
      </p:grpSp>
      <p:sp>
        <p:nvSpPr>
          <p:cNvPr id="36879" name="Line 15"/>
          <p:cNvSpPr>
            <a:spLocks noChangeShapeType="1"/>
          </p:cNvSpPr>
          <p:nvPr/>
        </p:nvSpPr>
        <p:spPr bwMode="auto">
          <a:xfrm flipV="1">
            <a:off x="3605213" y="4794250"/>
            <a:ext cx="1973262" cy="1189038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4102100" y="4089400"/>
            <a:ext cx="1684338" cy="692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767263" y="958850"/>
            <a:ext cx="3727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What are the light quark</a:t>
            </a:r>
          </a:p>
          <a:p>
            <a:r>
              <a:rPr lang="en-US">
                <a:solidFill>
                  <a:srgbClr val="0000FF"/>
                </a:solidFill>
              </a:rPr>
              <a:t>Potentials doing?</a:t>
            </a: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7445375" y="1606550"/>
            <a:ext cx="249238" cy="20907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927100" y="1751013"/>
            <a:ext cx="1149350" cy="889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922338" y="2465388"/>
            <a:ext cx="1149350" cy="889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>
            <a:off x="1176338" y="1854200"/>
            <a:ext cx="0" cy="614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1266825" y="1898650"/>
            <a:ext cx="56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D</a:t>
            </a:r>
            <a:r>
              <a:rPr lang="en-US"/>
              <a:t>E</a:t>
            </a:r>
          </a:p>
        </p:txBody>
      </p:sp>
      <p:sp>
        <p:nvSpPr>
          <p:cNvPr id="36887" name="Line 23"/>
          <p:cNvSpPr>
            <a:spLocks noChangeShapeType="1"/>
          </p:cNvSpPr>
          <p:nvPr/>
        </p:nvSpPr>
        <p:spPr bwMode="auto">
          <a:xfrm>
            <a:off x="2063750" y="2168525"/>
            <a:ext cx="4244975" cy="1868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E205-FA10-D142-B331-3464F8DFE13E}" type="slidenum">
              <a:rPr lang="en-US"/>
              <a:pPr/>
              <a:t>61</a:t>
            </a:fld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77800"/>
            <a:ext cx="2514600" cy="45720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273425" y="160338"/>
            <a:ext cx="5653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The quest to understand confinement </a:t>
            </a:r>
          </a:p>
          <a:p>
            <a:r>
              <a:rPr lang="en-US">
                <a:solidFill>
                  <a:srgbClr val="0000FF"/>
                </a:solidFill>
              </a:rPr>
              <a:t>and the strong force is about to make </a:t>
            </a:r>
          </a:p>
          <a:p>
            <a:r>
              <a:rPr lang="en-US">
                <a:solidFill>
                  <a:srgbClr val="0000FF"/>
                </a:solidFill>
              </a:rPr>
              <a:t>great leaps forward.</a:t>
            </a:r>
          </a:p>
        </p:txBody>
      </p:sp>
      <p:pic>
        <p:nvPicPr>
          <p:cNvPr id="45062" name="Picture 6" descr="hdlogo4"/>
          <p:cNvPicPr>
            <a:picLocks noChangeAspect="1" noChangeArrowheads="1"/>
          </p:cNvPicPr>
          <p:nvPr/>
        </p:nvPicPr>
        <p:blipFill>
          <a:blip r:embed="rId2"/>
          <a:srcRect r="46265" b="59412"/>
          <a:stretch>
            <a:fillRect/>
          </a:stretch>
        </p:blipFill>
        <p:spPr bwMode="auto">
          <a:xfrm>
            <a:off x="6129338" y="2960688"/>
            <a:ext cx="2879725" cy="2038350"/>
          </a:xfrm>
          <a:prstGeom prst="rect">
            <a:avLst/>
          </a:prstGeom>
          <a:noFill/>
        </p:spPr>
      </p:pic>
      <p:pic>
        <p:nvPicPr>
          <p:cNvPr id="45063" name="Picture 7" descr="alice-ss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" y="687388"/>
            <a:ext cx="1919288" cy="1938337"/>
          </a:xfrm>
          <a:prstGeom prst="rect">
            <a:avLst/>
          </a:prstGeom>
          <a:noFill/>
        </p:spPr>
      </p:pic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2616200" y="1355725"/>
            <a:ext cx="63642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66"/>
                </a:solidFill>
              </a:rPr>
              <a:t>Advances in theory and computing will soon </a:t>
            </a:r>
          </a:p>
          <a:p>
            <a:r>
              <a:rPr lang="en-US">
                <a:solidFill>
                  <a:srgbClr val="CC0066"/>
                </a:solidFill>
              </a:rPr>
              <a:t>allow us to solve QCD and understand the </a:t>
            </a:r>
          </a:p>
          <a:p>
            <a:r>
              <a:rPr lang="en-US">
                <a:solidFill>
                  <a:srgbClr val="CC0066"/>
                </a:solidFill>
              </a:rPr>
              <a:t>baryon spectrum and the role of glue.</a:t>
            </a: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257175" y="4160838"/>
            <a:ext cx="53959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9966FF"/>
                </a:solidFill>
              </a:rPr>
              <a:t>The definitive experiments to</a:t>
            </a:r>
          </a:p>
          <a:p>
            <a:r>
              <a:rPr lang="en-US" b="1">
                <a:solidFill>
                  <a:srgbClr val="9966FF"/>
                </a:solidFill>
              </a:rPr>
              <a:t>confirm or refute our expectations</a:t>
            </a:r>
          </a:p>
          <a:p>
            <a:r>
              <a:rPr lang="en-US" b="1">
                <a:solidFill>
                  <a:srgbClr val="9966FF"/>
                </a:solidFill>
              </a:rPr>
              <a:t>on the role of glue are being built.</a:t>
            </a: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17500" y="5470525"/>
            <a:ext cx="7720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The synchronized advances in both areas will allow</a:t>
            </a:r>
          </a:p>
          <a:p>
            <a:r>
              <a:rPr lang="en-US" b="1">
                <a:solidFill>
                  <a:schemeClr val="accent2"/>
                </a:solidFill>
              </a:rPr>
              <a:t>us to finally understand QCD and confinement.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263525" y="2744788"/>
            <a:ext cx="5848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results on baryons and theoretical </a:t>
            </a:r>
          </a:p>
          <a:p>
            <a:r>
              <a:rPr lang="en-US"/>
              <a:t>work on models is near to giving us new</a:t>
            </a:r>
          </a:p>
          <a:p>
            <a:r>
              <a:rPr lang="en-US"/>
              <a:t>insight on the observed baryons.</a:t>
            </a:r>
          </a:p>
        </p:txBody>
      </p:sp>
      <p:sp>
        <p:nvSpPr>
          <p:cNvPr id="45089" name="Line 33"/>
          <p:cNvSpPr>
            <a:spLocks noChangeShapeType="1"/>
          </p:cNvSpPr>
          <p:nvPr/>
        </p:nvSpPr>
        <p:spPr bwMode="auto">
          <a:xfrm>
            <a:off x="5335588" y="3657600"/>
            <a:ext cx="1171575" cy="79057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 flipV="1">
            <a:off x="5264150" y="3267075"/>
            <a:ext cx="3382963" cy="1136650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921C-F399-3844-A2E4-4A4FD72BCEF0}" type="slidenum">
              <a:rPr lang="en-US"/>
              <a:pPr/>
              <a:t>62</a:t>
            </a:fld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7656" y="1482328"/>
            <a:ext cx="4153421" cy="277713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5002858" y="3759398"/>
            <a:ext cx="2064668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Hall-D Groundbreaking</a:t>
            </a:r>
            <a:r>
              <a:rPr lang="en-US" dirty="0">
                <a:solidFill>
                  <a:srgbClr val="FFFFFF"/>
                </a:solidFill>
                <a:ea typeface="Gill Sans Light" charset="0"/>
                <a:cs typeface="Gill Sans Light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1600200"/>
            <a:ext cx="3421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The 12 </a:t>
            </a:r>
            <a:r>
              <a:rPr lang="en-US" sz="2000" dirty="0" err="1" smtClean="0">
                <a:solidFill>
                  <a:srgbClr val="0000FF"/>
                </a:solidFill>
              </a:rPr>
              <a:t>GeV</a:t>
            </a:r>
            <a:r>
              <a:rPr lang="en-US" sz="2000" dirty="0" smtClean="0">
                <a:solidFill>
                  <a:srgbClr val="0000FF"/>
                </a:solidFill>
              </a:rPr>
              <a:t> upgrade of Jefferson Lab is currently under construction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Construction of Hall-D broke ground in April 2009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Construction of the </a:t>
            </a:r>
            <a:r>
              <a:rPr lang="en-US" sz="2000" dirty="0" err="1" smtClean="0">
                <a:solidFill>
                  <a:srgbClr val="0000FF"/>
                </a:solidFill>
              </a:rPr>
              <a:t>GlueX</a:t>
            </a:r>
            <a:r>
              <a:rPr lang="en-US" sz="2000" dirty="0" smtClean="0">
                <a:solidFill>
                  <a:srgbClr val="0000FF"/>
                </a:solidFill>
              </a:rPr>
              <a:t> detector has started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879032"/>
            <a:ext cx="8553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Current plans call for the first beam in Hall-D/</a:t>
            </a:r>
            <a:r>
              <a:rPr lang="en-US" sz="2000" b="1" dirty="0" err="1" smtClean="0">
                <a:solidFill>
                  <a:srgbClr val="660066"/>
                </a:solidFill>
              </a:rPr>
              <a:t>GlueX</a:t>
            </a:r>
            <a:r>
              <a:rPr lang="en-US" sz="2000" b="1" dirty="0" smtClean="0">
                <a:solidFill>
                  <a:srgbClr val="660066"/>
                </a:solidFill>
              </a:rPr>
              <a:t> in late 2014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GlueX</a:t>
            </a:r>
            <a:r>
              <a:rPr lang="en-US" dirty="0" smtClean="0"/>
              <a:t> Detector in Hall-D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8965D-FD7E-C344-8681-85C33D2E89E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6" y="1067224"/>
            <a:ext cx="2463800" cy="195072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6495839" cy="8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Quantum Chromo Dynamics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115" y="1837511"/>
            <a:ext cx="2631701" cy="2092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05" y="3064770"/>
            <a:ext cx="3336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Photons are the force</a:t>
            </a:r>
          </a:p>
          <a:p>
            <a:r>
              <a:rPr lang="en-US" dirty="0">
                <a:solidFill>
                  <a:srgbClr val="6666FF"/>
                </a:solidFill>
              </a:rPr>
              <a:t>c</a:t>
            </a:r>
            <a:r>
              <a:rPr lang="en-US" dirty="0" smtClean="0">
                <a:solidFill>
                  <a:srgbClr val="6666FF"/>
                </a:solidFill>
              </a:rPr>
              <a:t>arriers for the E-M</a:t>
            </a:r>
          </a:p>
          <a:p>
            <a:r>
              <a:rPr lang="en-US" dirty="0">
                <a:solidFill>
                  <a:srgbClr val="6666FF"/>
                </a:solidFill>
              </a:rPr>
              <a:t>f</a:t>
            </a:r>
            <a:r>
              <a:rPr lang="en-US" dirty="0" smtClean="0">
                <a:solidFill>
                  <a:srgbClr val="6666FF"/>
                </a:solidFill>
              </a:rPr>
              <a:t>orce. Photons are </a:t>
            </a:r>
          </a:p>
          <a:p>
            <a:r>
              <a:rPr lang="en-US" dirty="0">
                <a:solidFill>
                  <a:srgbClr val="6666FF"/>
                </a:solidFill>
              </a:rPr>
              <a:t>e</a:t>
            </a:r>
            <a:r>
              <a:rPr lang="en-US" dirty="0" smtClean="0">
                <a:solidFill>
                  <a:srgbClr val="6666FF"/>
                </a:solidFill>
              </a:rPr>
              <a:t>lectrically neutral. 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8542" y="750042"/>
            <a:ext cx="613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QCD describes the interactions of quarks and gluons.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8611" y="1779143"/>
            <a:ext cx="265178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Gluons are the force</a:t>
            </a:r>
          </a:p>
          <a:p>
            <a:r>
              <a:rPr lang="en-US" sz="2000" dirty="0">
                <a:solidFill>
                  <a:srgbClr val="660066"/>
                </a:solidFill>
              </a:rPr>
              <a:t>c</a:t>
            </a:r>
            <a:r>
              <a:rPr lang="en-US" sz="2000" dirty="0" smtClean="0">
                <a:solidFill>
                  <a:srgbClr val="660066"/>
                </a:solidFill>
              </a:rPr>
              <a:t>arriers of QCD.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Gluons carry a color</a:t>
            </a:r>
          </a:p>
          <a:p>
            <a:r>
              <a:rPr lang="en-US" sz="2000" dirty="0">
                <a:solidFill>
                  <a:srgbClr val="660066"/>
                </a:solidFill>
              </a:rPr>
              <a:t>a</a:t>
            </a:r>
            <a:r>
              <a:rPr lang="en-US" sz="2000" dirty="0" smtClean="0">
                <a:solidFill>
                  <a:srgbClr val="660066"/>
                </a:solidFill>
              </a:rPr>
              <a:t>nd an anticolor 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Charge. </a:t>
            </a:r>
          </a:p>
        </p:txBody>
      </p:sp>
      <p:grpSp>
        <p:nvGrpSpPr>
          <p:cNvPr id="14" name="Group 50"/>
          <p:cNvGrpSpPr>
            <a:grpSpLocks noChangeAspect="1"/>
          </p:cNvGrpSpPr>
          <p:nvPr/>
        </p:nvGrpSpPr>
        <p:grpSpPr bwMode="auto">
          <a:xfrm>
            <a:off x="7143099" y="3577821"/>
            <a:ext cx="1425575" cy="1911350"/>
            <a:chOff x="312" y="906"/>
            <a:chExt cx="1384" cy="1857"/>
          </a:xfrm>
        </p:grpSpPr>
        <p:sp>
          <p:nvSpPr>
            <p:cNvPr id="15" name="Line 4"/>
            <p:cNvSpPr>
              <a:spLocks noChangeAspect="1" noChangeShapeType="1"/>
            </p:cNvSpPr>
            <p:nvPr/>
          </p:nvSpPr>
          <p:spPr bwMode="auto">
            <a:xfrm flipV="1">
              <a:off x="1008" y="922"/>
              <a:ext cx="688" cy="56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5"/>
            <p:cNvSpPr>
              <a:spLocks noChangeAspect="1" noChangeShapeType="1"/>
            </p:cNvSpPr>
            <p:nvPr/>
          </p:nvSpPr>
          <p:spPr bwMode="auto">
            <a:xfrm>
              <a:off x="464" y="906"/>
              <a:ext cx="536" cy="568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6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45" name="Group 7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53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14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8" name="Oval 21"/>
            <p:cNvSpPr>
              <a:spLocks noChangeAspect="1" noChangeArrowheads="1"/>
            </p:cNvSpPr>
            <p:nvPr/>
          </p:nvSpPr>
          <p:spPr bwMode="auto">
            <a:xfrm>
              <a:off x="480" y="922"/>
              <a:ext cx="432" cy="43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19" name="Oval 22"/>
            <p:cNvSpPr>
              <a:spLocks noChangeAspect="1" noChangeArrowheads="1"/>
            </p:cNvSpPr>
            <p:nvPr/>
          </p:nvSpPr>
          <p:spPr bwMode="auto">
            <a:xfrm>
              <a:off x="1208" y="914"/>
              <a:ext cx="432" cy="43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0" name="Text Box 23"/>
            <p:cNvSpPr txBox="1">
              <a:spLocks noChangeAspect="1" noChangeArrowheads="1"/>
            </p:cNvSpPr>
            <p:nvPr/>
          </p:nvSpPr>
          <p:spPr bwMode="auto">
            <a:xfrm>
              <a:off x="1086" y="1751"/>
              <a:ext cx="36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21" name="Text Box 24"/>
            <p:cNvSpPr txBox="1">
              <a:spLocks noChangeAspect="1" noChangeArrowheads="1"/>
            </p:cNvSpPr>
            <p:nvPr/>
          </p:nvSpPr>
          <p:spPr bwMode="auto">
            <a:xfrm>
              <a:off x="702" y="1744"/>
              <a:ext cx="381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22" name="Line 25"/>
            <p:cNvSpPr>
              <a:spLocks noChangeAspect="1" noChangeShapeType="1"/>
            </p:cNvSpPr>
            <p:nvPr/>
          </p:nvSpPr>
          <p:spPr bwMode="auto">
            <a:xfrm>
              <a:off x="808" y="2018"/>
              <a:ext cx="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Aspect="1" noChangeShapeType="1"/>
            </p:cNvSpPr>
            <p:nvPr/>
          </p:nvSpPr>
          <p:spPr bwMode="auto">
            <a:xfrm flipV="1">
              <a:off x="1192" y="160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7"/>
            <p:cNvGrpSpPr>
              <a:grpSpLocks noChangeAspect="1"/>
            </p:cNvGrpSpPr>
            <p:nvPr/>
          </p:nvGrpSpPr>
          <p:grpSpPr bwMode="auto">
            <a:xfrm rot="-5447114">
              <a:off x="640" y="1794"/>
              <a:ext cx="747" cy="123"/>
              <a:chOff x="768" y="2480"/>
              <a:chExt cx="747" cy="123"/>
            </a:xfrm>
          </p:grpSpPr>
          <p:grpSp>
            <p:nvGrpSpPr>
              <p:cNvPr id="31" name="Group 28"/>
              <p:cNvGrpSpPr>
                <a:grpSpLocks noChangeAspect="1"/>
              </p:cNvGrpSpPr>
              <p:nvPr/>
            </p:nvGrpSpPr>
            <p:grpSpPr bwMode="auto">
              <a:xfrm>
                <a:off x="768" y="2480"/>
                <a:ext cx="691" cy="123"/>
                <a:chOff x="480" y="2640"/>
                <a:chExt cx="691" cy="123"/>
              </a:xfrm>
            </p:grpSpPr>
            <p:sp>
              <p:nvSpPr>
                <p:cNvPr id="39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8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59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825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949" y="2648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56" y="2640"/>
                  <a:ext cx="115" cy="11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35"/>
              <p:cNvGrpSpPr>
                <a:grpSpLocks noChangeAspect="1"/>
              </p:cNvGrpSpPr>
              <p:nvPr/>
            </p:nvGrpSpPr>
            <p:grpSpPr bwMode="auto">
              <a:xfrm>
                <a:off x="825" y="2488"/>
                <a:ext cx="690" cy="115"/>
                <a:chOff x="1574" y="2525"/>
                <a:chExt cx="690" cy="115"/>
              </a:xfrm>
            </p:grpSpPr>
            <p:sp>
              <p:nvSpPr>
                <p:cNvPr id="3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8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91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4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149" y="2525"/>
                  <a:ext cx="115" cy="115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Line 45"/>
            <p:cNvSpPr>
              <a:spLocks noChangeAspect="1" noChangeShapeType="1"/>
            </p:cNvSpPr>
            <p:nvPr/>
          </p:nvSpPr>
          <p:spPr bwMode="auto">
            <a:xfrm flipV="1">
              <a:off x="312" y="2172"/>
              <a:ext cx="688" cy="56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med" len="med"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43"/>
            <p:cNvSpPr>
              <a:spLocks noChangeAspect="1" noChangeArrowheads="1"/>
            </p:cNvSpPr>
            <p:nvPr/>
          </p:nvSpPr>
          <p:spPr bwMode="auto">
            <a:xfrm>
              <a:off x="480" y="2195"/>
              <a:ext cx="432" cy="432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7" name="Line 47"/>
            <p:cNvSpPr>
              <a:spLocks noChangeAspect="1" noChangeShapeType="1"/>
            </p:cNvSpPr>
            <p:nvPr/>
          </p:nvSpPr>
          <p:spPr bwMode="auto">
            <a:xfrm>
              <a:off x="1055" y="2195"/>
              <a:ext cx="536" cy="568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42"/>
            <p:cNvSpPr>
              <a:spLocks noChangeAspect="1" noChangeArrowheads="1"/>
            </p:cNvSpPr>
            <p:nvPr/>
          </p:nvSpPr>
          <p:spPr bwMode="auto">
            <a:xfrm>
              <a:off x="1077" y="2195"/>
              <a:ext cx="432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/>
                <a:t>R</a:t>
              </a:r>
            </a:p>
          </p:txBody>
        </p:sp>
        <p:sp>
          <p:nvSpPr>
            <p:cNvPr id="29" name="Line 48"/>
            <p:cNvSpPr>
              <a:spLocks noChangeAspect="1" noChangeShapeType="1"/>
            </p:cNvSpPr>
            <p:nvPr/>
          </p:nvSpPr>
          <p:spPr bwMode="auto">
            <a:xfrm>
              <a:off x="648" y="2280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49"/>
            <p:cNvSpPr>
              <a:spLocks noChangeAspect="1" noChangeShapeType="1"/>
            </p:cNvSpPr>
            <p:nvPr/>
          </p:nvSpPr>
          <p:spPr bwMode="auto">
            <a:xfrm>
              <a:off x="1227" y="2277"/>
              <a:ext cx="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92333-7C79-ED4F-B16F-FE223EA6D4E5}" type="slidenum">
              <a:rPr lang="en-US"/>
              <a:pPr/>
              <a:t>8</a:t>
            </a:fld>
            <a:endParaRPr lang="en-US"/>
          </a:p>
        </p:txBody>
      </p:sp>
      <p:pic>
        <p:nvPicPr>
          <p:cNvPr id="2355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1104900"/>
            <a:ext cx="3994150" cy="2776538"/>
          </a:xfrm>
          <a:prstGeom prst="rect">
            <a:avLst/>
          </a:prstGeom>
          <a:noFill/>
        </p:spPr>
      </p:pic>
      <p:pic>
        <p:nvPicPr>
          <p:cNvPr id="23557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825500"/>
            <a:ext cx="27178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9" name="Rectangle 1031"/>
          <p:cNvSpPr>
            <a:spLocks noChangeArrowheads="1"/>
          </p:cNvSpPr>
          <p:nvPr/>
        </p:nvSpPr>
        <p:spPr bwMode="auto">
          <a:xfrm>
            <a:off x="538163" y="4210050"/>
            <a:ext cx="4344987" cy="915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ED181E"/>
                </a:solidFill>
              </a:rPr>
              <a:t>C</a:t>
            </a:r>
            <a:r>
              <a:rPr lang="en-US" sz="1800" b="1">
                <a:solidFill>
                  <a:schemeClr val="accent2"/>
                </a:solidFill>
              </a:rPr>
              <a:t>o</a:t>
            </a:r>
            <a:r>
              <a:rPr lang="en-US" sz="1800" b="1">
                <a:solidFill>
                  <a:srgbClr val="FFE957"/>
                </a:solidFill>
              </a:rPr>
              <a:t>l</a:t>
            </a:r>
            <a:r>
              <a:rPr lang="en-US" sz="1800" b="1">
                <a:solidFill>
                  <a:schemeClr val="hlink"/>
                </a:solidFill>
              </a:rPr>
              <a:t>o</a:t>
            </a:r>
            <a:r>
              <a:rPr lang="en-US" sz="1800" b="1">
                <a:solidFill>
                  <a:srgbClr val="18605A"/>
                </a:solidFill>
              </a:rPr>
              <a:t>r</a:t>
            </a:r>
            <a:r>
              <a:rPr lang="en-US" sz="1800" b="1"/>
              <a:t> </a:t>
            </a:r>
            <a:r>
              <a:rPr lang="en-US" sz="1800" b="1">
                <a:solidFill>
                  <a:srgbClr val="CC0066"/>
                </a:solidFill>
              </a:rPr>
              <a:t>Field: Because of self interaction, confining flux tubes form between static  color charges</a:t>
            </a:r>
          </a:p>
        </p:txBody>
      </p:sp>
      <p:sp>
        <p:nvSpPr>
          <p:cNvPr id="23561" name="Rectangle 1033"/>
          <p:cNvSpPr>
            <a:spLocks noChangeArrowheads="1"/>
          </p:cNvSpPr>
          <p:nvPr/>
        </p:nvSpPr>
        <p:spPr bwMode="auto">
          <a:xfrm>
            <a:off x="5854700" y="5005388"/>
            <a:ext cx="2806700" cy="1069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CC0066"/>
                </a:solidFill>
              </a:rPr>
              <a:t>Confinement arises from flux tubes and their excitation leads to a new spectrum of mesons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6495839" cy="8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Quantum Chromo Dynamics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25, 2010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ASU Colloquium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E779-ABDF-D947-85E1-474C57E91CB9}" type="slidenum">
              <a:rPr lang="en-US"/>
              <a:pPr/>
              <a:t>9</a:t>
            </a:fld>
            <a:endParaRPr lang="en-US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/>
            <a:endParaRPr lang="en-US" sz="3200" b="1">
              <a:solidFill>
                <a:srgbClr val="3366CC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685800" y="9144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336699"/>
                </a:solidFill>
              </a:rPr>
              <a:t>quarks can never be isolated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336699"/>
                </a:solidFill>
              </a:rPr>
              <a:t>linearly rising potential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separation of quark from antiquark takes an infinite amount of energy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gluon flux breaks, new quark-antiquark pair produced</a:t>
            </a:r>
          </a:p>
        </p:txBody>
      </p:sp>
      <p:pic>
        <p:nvPicPr>
          <p:cNvPr id="28676" name="Picture 4" descr="string_bre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3568700"/>
            <a:ext cx="4378325" cy="278130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49400" y="152400"/>
            <a:ext cx="4965700" cy="533400"/>
          </a:xfrm>
        </p:spPr>
        <p:txBody>
          <a:bodyPr/>
          <a:lstStyle/>
          <a:p>
            <a:r>
              <a:rPr lang="en-US" dirty="0"/>
              <a:t>Quark Confinement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FIRSTCURTIS20MEYER@YFUPJNNFUVWXY5M7" val="2886"/>
  <p:tag name="DEFAULTDISPLAYSOURCE" val="\documentclass{article}\pagestyle{empty}&#10;\begin{document}&#10;&#10;\end{document}&#10;"/>
  <p:tag name="EMBEDFONTS" val="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HIDDENFONTSHAPE" val="true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Designs\Checkers.pot</Template>
  <TotalTime>4704</TotalTime>
  <Words>4909</Words>
  <Application>Microsoft Macintosh PowerPoint</Application>
  <PresentationFormat>On-screen Show (4:3)</PresentationFormat>
  <Paragraphs>1002</Paragraphs>
  <Slides>62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Default Design</vt:lpstr>
      <vt:lpstr>Equation</vt:lpstr>
      <vt:lpstr>Quarks, QCD and Confinement:  What we hope to learn at Jefferson Lab  </vt:lpstr>
      <vt:lpstr>Quarks, QCD and Confinement:  What we hope to learn at Jefferson Lab  </vt:lpstr>
      <vt:lpstr>The First Seconds</vt:lpstr>
      <vt:lpstr>Quark Gluon Plasma</vt:lpstr>
      <vt:lpstr>Confinement</vt:lpstr>
      <vt:lpstr>Quantum Chromo Dynamics</vt:lpstr>
      <vt:lpstr>Slide 7</vt:lpstr>
      <vt:lpstr>Slide 8</vt:lpstr>
      <vt:lpstr>Quark Confinement</vt:lpstr>
      <vt:lpstr>Flux Tubes</vt:lpstr>
      <vt:lpstr>Observed Hadrons</vt:lpstr>
      <vt:lpstr>Slide 12</vt:lpstr>
      <vt:lpstr>The Baryons</vt:lpstr>
      <vt:lpstr>The Baryon Spectrum</vt:lpstr>
      <vt:lpstr>The Baryon Spectrum</vt:lpstr>
      <vt:lpstr>Slide 16</vt:lpstr>
      <vt:lpstr>Slide 17</vt:lpstr>
      <vt:lpstr>Looking in the wrong place</vt:lpstr>
      <vt:lpstr>Lattice Calculations</vt:lpstr>
      <vt:lpstr>The CLAS Detector at JLab</vt:lpstr>
      <vt:lpstr>New Data Sets</vt:lpstr>
      <vt:lpstr>Partial Wave Analysis</vt:lpstr>
      <vt:lpstr>Partial Wave Analysis</vt:lpstr>
      <vt:lpstr>Partial Wave  Analysis</vt:lpstr>
      <vt:lpstr>Slide 25</vt:lpstr>
      <vt:lpstr>Slide 26</vt:lpstr>
      <vt:lpstr>Slide 27</vt:lpstr>
      <vt:lpstr>Slide 28</vt:lpstr>
      <vt:lpstr>Slide 29</vt:lpstr>
      <vt:lpstr>PWA Results</vt:lpstr>
      <vt:lpstr>Slide 31</vt:lpstr>
      <vt:lpstr>What is seen?</vt:lpstr>
      <vt:lpstr>Baryon Analysis</vt:lpstr>
      <vt:lpstr>Mesons: quark-antiquark systems</vt:lpstr>
      <vt:lpstr>Positronium</vt:lpstr>
      <vt:lpstr>Quarkonium</vt:lpstr>
      <vt:lpstr>Quarkonium</vt:lpstr>
      <vt:lpstr>QCD Potential</vt:lpstr>
      <vt:lpstr>Slide 39</vt:lpstr>
      <vt:lpstr>Looking for Hybrids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Hybrid Nonets</vt:lpstr>
      <vt:lpstr>How to Produce Hybrids</vt:lpstr>
      <vt:lpstr>Jefferson Lab Upgrade</vt:lpstr>
      <vt:lpstr>Jefferson Lab Upgrade</vt:lpstr>
      <vt:lpstr>Hall-D Complex at Jefferson Lab</vt:lpstr>
      <vt:lpstr>Hall D: February 2010</vt:lpstr>
      <vt:lpstr>The GlueX Detector</vt:lpstr>
      <vt:lpstr>Slide 56</vt:lpstr>
      <vt:lpstr>Detector Construction</vt:lpstr>
      <vt:lpstr>Detector Construction</vt:lpstr>
      <vt:lpstr>Slide 59</vt:lpstr>
      <vt:lpstr>Gluonic Hadrons and Confinement</vt:lpstr>
      <vt:lpstr>Conclusions</vt:lpstr>
      <vt:lpstr>The GlueX Detector in Hall-D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A. Meyer</dc:creator>
  <cp:lastModifiedBy>Curtis Meyer</cp:lastModifiedBy>
  <cp:revision>153</cp:revision>
  <dcterms:created xsi:type="dcterms:W3CDTF">2010-02-23T17:06:12Z</dcterms:created>
  <dcterms:modified xsi:type="dcterms:W3CDTF">2010-02-24T17:26:40Z</dcterms:modified>
</cp:coreProperties>
</file>